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5" r:id="rId3"/>
    <p:sldId id="288" r:id="rId4"/>
    <p:sldId id="289" r:id="rId5"/>
    <p:sldId id="282" r:id="rId6"/>
    <p:sldId id="277" r:id="rId7"/>
    <p:sldId id="271" r:id="rId8"/>
    <p:sldId id="267" r:id="rId9"/>
    <p:sldId id="269" r:id="rId10"/>
    <p:sldId id="268" r:id="rId11"/>
    <p:sldId id="278" r:id="rId12"/>
    <p:sldId id="279" r:id="rId13"/>
    <p:sldId id="261" r:id="rId14"/>
    <p:sldId id="270" r:id="rId15"/>
    <p:sldId id="263" r:id="rId16"/>
    <p:sldId id="273" r:id="rId17"/>
    <p:sldId id="272" r:id="rId18"/>
    <p:sldId id="281" r:id="rId19"/>
    <p:sldId id="264" r:id="rId20"/>
    <p:sldId id="283" r:id="rId21"/>
    <p:sldId id="284" r:id="rId22"/>
    <p:sldId id="285" r:id="rId23"/>
    <p:sldId id="286" r:id="rId24"/>
    <p:sldId id="287" r:id="rId25"/>
    <p:sldId id="293" r:id="rId26"/>
    <p:sldId id="274" r:id="rId27"/>
    <p:sldId id="276" r:id="rId28"/>
    <p:sldId id="298" r:id="rId29"/>
    <p:sldId id="290" r:id="rId30"/>
    <p:sldId id="275" r:id="rId31"/>
    <p:sldId id="299" r:id="rId32"/>
    <p:sldId id="291" r:id="rId33"/>
    <p:sldId id="295" r:id="rId34"/>
    <p:sldId id="297" r:id="rId35"/>
    <p:sldId id="296" r:id="rId36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FF0066"/>
    <a:srgbClr val="FF9900"/>
    <a:srgbClr val="FFFF00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39" autoAdjust="0"/>
    <p:restoredTop sz="94581" autoAdjust="0"/>
  </p:normalViewPr>
  <p:slideViewPr>
    <p:cSldViewPr>
      <p:cViewPr varScale="1">
        <p:scale>
          <a:sx n="61" d="100"/>
          <a:sy n="61" d="100"/>
        </p:scale>
        <p:origin x="17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325E7-C581-4522-89D9-8610BD8D3F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16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D2D2-5C7B-44FC-BBBA-8245DD9B73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50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D8A4-21E8-4EFF-BDD6-4149F4EE3A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99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35291-30EB-45D0-89D5-4ACE144842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63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4C35B-A3A2-4A4E-BD70-0295644BEA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70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9248B-13BD-4430-9878-33DC5DF2B3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69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95C4-0768-4690-86B6-5C424BA9B4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84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C4226-A339-4EB0-95E0-5F6D2E0E0B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05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D1053-7856-4097-9914-D8C41DD4F2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77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25533-4A9C-4DEF-BC7A-1EA1F13F11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7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F111B-640C-41A3-AB39-9AE714CBF9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8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02903D-55FD-4CCA-B9C2-71F766777B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sellaDiTesto 3"/>
          <p:cNvSpPr txBox="1">
            <a:spLocks noChangeArrowheads="1"/>
          </p:cNvSpPr>
          <p:nvPr/>
        </p:nvSpPr>
        <p:spPr bwMode="auto">
          <a:xfrm>
            <a:off x="539750" y="620713"/>
            <a:ext cx="7993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3200" b="1" dirty="0"/>
              <a:t>Classificazione delle sostanze pericolose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195736" y="1484784"/>
            <a:ext cx="41767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 err="1"/>
              <a:t>a.a</a:t>
            </a:r>
            <a:r>
              <a:rPr lang="it-IT" altLang="it-IT" dirty="0"/>
              <a:t>. </a:t>
            </a:r>
            <a:r>
              <a:rPr lang="it-IT" altLang="it-IT" dirty="0" smtClean="0"/>
              <a:t>2020-2021</a:t>
            </a:r>
            <a:endParaRPr lang="it-IT" altLang="it-IT" dirty="0"/>
          </a:p>
          <a:p>
            <a:pPr eaLnBrk="1" hangingPunct="1">
              <a:spcBef>
                <a:spcPct val="50000"/>
              </a:spcBef>
            </a:pPr>
            <a:endParaRPr lang="it-IT" altLang="it-IT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 sz="2000" smtClean="0">
                <a:solidFill>
                  <a:srgbClr val="FF0000"/>
                </a:solidFill>
              </a:rPr>
              <a:t>ver </a:t>
            </a:r>
            <a:r>
              <a:rPr lang="it-IT" altLang="it-IT" sz="2000" smtClean="0">
                <a:solidFill>
                  <a:srgbClr val="FF0000"/>
                </a:solidFill>
              </a:rPr>
              <a:t>07.10.20</a:t>
            </a:r>
            <a:endParaRPr lang="it-IT" altLang="it-IT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981200" y="304800"/>
            <a:ext cx="69119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b="1">
                <a:cs typeface="Times New Roman" pitchFamily="18" charset="0"/>
              </a:rPr>
              <a:t>SOSTANZE INFIAMMABILI</a:t>
            </a:r>
            <a:r>
              <a:rPr lang="it-IT" altLang="it-IT">
                <a:cs typeface="Times New Roman" pitchFamily="18" charset="0"/>
              </a:rPr>
              <a:t> </a:t>
            </a:r>
            <a:r>
              <a:rPr lang="it-IT" altLang="it-IT" b="1">
                <a:cs typeface="Times New Roman" pitchFamily="18" charset="0"/>
              </a:rPr>
              <a:t>(F)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Sostanze che facilmente danno combustione.</a:t>
            </a:r>
          </a:p>
          <a:p>
            <a:pPr algn="l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Combustione = reazione spontanea ed esotermica nella quale una sostanza riducente (il combustibile) reagisce con un ossidante (il comburente che di solito è l'O</a:t>
            </a:r>
            <a:r>
              <a:rPr lang="it-IT" altLang="it-IT" baseline="-30000">
                <a:cs typeface="Times New Roman" pitchFamily="18" charset="0"/>
              </a:rPr>
              <a:t>2</a:t>
            </a:r>
            <a:r>
              <a:rPr lang="it-IT" altLang="it-IT">
                <a:cs typeface="Times New Roman" pitchFamily="18" charset="0"/>
              </a:rPr>
              <a:t> presente nell'aria) e viene parzialmente o completamente ossidata da questi.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85750" y="3789363"/>
            <a:ext cx="8389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1)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Punto di infiammabilità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flash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point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):</a:t>
            </a:r>
            <a:r>
              <a:rPr lang="it-IT" b="1" dirty="0">
                <a:cs typeface="Times New Roman" pitchFamily="18" charset="0"/>
              </a:rPr>
              <a:t> </a:t>
            </a:r>
            <a:r>
              <a:rPr lang="it-IT" dirty="0">
                <a:cs typeface="Times New Roman" pitchFamily="18" charset="0"/>
              </a:rPr>
              <a:t>temperatura minima alla quale, a pressione di 1 </a:t>
            </a:r>
            <a:r>
              <a:rPr lang="it-IT" dirty="0" err="1">
                <a:cs typeface="Times New Roman" pitchFamily="18" charset="0"/>
              </a:rPr>
              <a:t>atm</a:t>
            </a:r>
            <a:r>
              <a:rPr lang="it-IT" dirty="0">
                <a:cs typeface="Times New Roman" pitchFamily="18" charset="0"/>
              </a:rPr>
              <a:t>, la sostanza produce vapori in una quantità tale da dare una miscela con l'aria che in contatto con una scintilla o una fiamma può infiammarsi o esplodere. </a:t>
            </a:r>
          </a:p>
        </p:txBody>
      </p:sp>
      <p:pic>
        <p:nvPicPr>
          <p:cNvPr id="13316" name="Picture 8" descr="Simbolo di rischio F = infiama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95288" y="979488"/>
            <a:ext cx="83169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2) </a:t>
            </a:r>
            <a:r>
              <a:rPr lang="it-IT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Temperatura di ignizione o autoaccensione (ignition temperature)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</a:t>
            </a:r>
            <a:r>
              <a:rPr lang="it-IT">
                <a:cs typeface="Times New Roman" pitchFamily="18" charset="0"/>
              </a:rPr>
              <a:t> temperatura minima richiesta per iniziare e auto-sostenere la combustione di una miscela dei vapori della sostanza, indipendentemente dalla sorgente di calore.</a:t>
            </a:r>
            <a:r>
              <a:rPr lang="it-IT"/>
              <a:t>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95288" y="4221163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3) </a:t>
            </a:r>
            <a:r>
              <a:rPr lang="it-IT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Campo di infiammabilità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</a:t>
            </a:r>
            <a:r>
              <a:rPr lang="it-IT">
                <a:cs typeface="Times New Roman" pitchFamily="18" charset="0"/>
              </a:rPr>
              <a:t> intervallo di composizione della miscela aria - sostanza in cui quest’ultima è infiammabile.</a:t>
            </a:r>
            <a:r>
              <a:rPr lang="it-IT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Simbolo di rischio F = infiama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ttangolo 2"/>
          <p:cNvSpPr>
            <a:spLocks noChangeArrowheads="1"/>
          </p:cNvSpPr>
          <p:nvPr/>
        </p:nvSpPr>
        <p:spPr bwMode="auto">
          <a:xfrm>
            <a:off x="2071688" y="357188"/>
            <a:ext cx="6572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b="1">
                <a:cs typeface="Times New Roman" pitchFamily="18" charset="0"/>
              </a:rPr>
              <a:t>SOSTANZE ESTREMAMENTE INFIAMMABILI</a:t>
            </a:r>
            <a:r>
              <a:rPr lang="it-IT" altLang="it-IT">
                <a:cs typeface="Times New Roman" pitchFamily="18" charset="0"/>
              </a:rPr>
              <a:t> </a:t>
            </a:r>
            <a:r>
              <a:rPr lang="it-IT" altLang="it-IT" b="1">
                <a:cs typeface="Times New Roman" pitchFamily="18" charset="0"/>
              </a:rPr>
              <a:t>(F+)</a:t>
            </a:r>
          </a:p>
        </p:txBody>
      </p:sp>
      <p:sp>
        <p:nvSpPr>
          <p:cNvPr id="15364" name="CasellaDiTesto 3"/>
          <p:cNvSpPr txBox="1">
            <a:spLocks noChangeArrowheads="1"/>
          </p:cNvSpPr>
          <p:nvPr/>
        </p:nvSpPr>
        <p:spPr bwMode="auto">
          <a:xfrm>
            <a:off x="2143125" y="1571625"/>
            <a:ext cx="58848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altLang="it-IT">
                <a:latin typeface="Arial" charset="0"/>
                <a:cs typeface="Times New Roman" pitchFamily="18" charset="0"/>
              </a:rPr>
              <a:t>Sostanze i cui gas e vapori formano con l’aria miscele esplosive e/o infiammabili capaci di innescarsi facilmente per qualsiasi fonte di calore (punto di infiammabilità &lt; 0 °C)</a:t>
            </a:r>
            <a:endParaRPr lang="it-IT" altLang="it-IT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11188" y="1773238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F+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86"/>
          <p:cNvGrpSpPr>
            <a:grpSpLocks/>
          </p:cNvGrpSpPr>
          <p:nvPr/>
        </p:nvGrpSpPr>
        <p:grpSpPr bwMode="auto">
          <a:xfrm>
            <a:off x="395288" y="1052513"/>
            <a:ext cx="7243762" cy="5472112"/>
            <a:chOff x="0" y="0"/>
            <a:chExt cx="3400" cy="3141"/>
          </a:xfrm>
        </p:grpSpPr>
        <p:grpSp>
          <p:nvGrpSpPr>
            <p:cNvPr id="16391" name="Group 31"/>
            <p:cNvGrpSpPr>
              <a:grpSpLocks/>
            </p:cNvGrpSpPr>
            <p:nvPr/>
          </p:nvGrpSpPr>
          <p:grpSpPr bwMode="auto">
            <a:xfrm>
              <a:off x="0" y="0"/>
              <a:ext cx="680" cy="538"/>
              <a:chOff x="0" y="0"/>
              <a:chExt cx="680" cy="538"/>
            </a:xfrm>
          </p:grpSpPr>
          <p:sp>
            <p:nvSpPr>
              <p:cNvPr id="16473" name="Rectangle 2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624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solidFill>
                      <a:srgbClr val="0033CC"/>
                    </a:solidFill>
                    <a:cs typeface="Times New Roman" pitchFamily="18" charset="0"/>
                  </a:rPr>
                  <a:t>specie</a:t>
                </a:r>
              </a:p>
              <a:p>
                <a:endParaRPr lang="it-IT" altLang="it-IT">
                  <a:solidFill>
                    <a:srgbClr val="0066FF"/>
                  </a:solidFill>
                </a:endParaRPr>
              </a:p>
            </p:txBody>
          </p:sp>
          <p:sp>
            <p:nvSpPr>
              <p:cNvPr id="16474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0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392" name="Group 33"/>
            <p:cNvGrpSpPr>
              <a:grpSpLocks/>
            </p:cNvGrpSpPr>
            <p:nvPr/>
          </p:nvGrpSpPr>
          <p:grpSpPr bwMode="auto">
            <a:xfrm>
              <a:off x="680" y="0"/>
              <a:ext cx="1020" cy="538"/>
              <a:chOff x="680" y="0"/>
              <a:chExt cx="1020" cy="538"/>
            </a:xfrm>
          </p:grpSpPr>
          <p:sp>
            <p:nvSpPr>
              <p:cNvPr id="16471" name="Rectangle 3"/>
              <p:cNvSpPr>
                <a:spLocks noChangeArrowheads="1"/>
              </p:cNvSpPr>
              <p:nvPr/>
            </p:nvSpPr>
            <p:spPr bwMode="auto">
              <a:xfrm>
                <a:off x="708" y="0"/>
                <a:ext cx="964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solidFill>
                      <a:srgbClr val="0033CC"/>
                    </a:solidFill>
                    <a:cs typeface="Times New Roman" pitchFamily="18" charset="0"/>
                  </a:rPr>
                  <a:t>p. infiamm. °C</a:t>
                </a:r>
              </a:p>
              <a:p>
                <a:endParaRPr lang="it-IT" altLang="it-IT">
                  <a:solidFill>
                    <a:srgbClr val="0033CC"/>
                  </a:solidFill>
                </a:endParaRPr>
              </a:p>
            </p:txBody>
          </p:sp>
          <p:sp>
            <p:nvSpPr>
              <p:cNvPr id="16472" name="Rectangle 32"/>
              <p:cNvSpPr>
                <a:spLocks noChangeArrowheads="1"/>
              </p:cNvSpPr>
              <p:nvPr/>
            </p:nvSpPr>
            <p:spPr bwMode="auto">
              <a:xfrm>
                <a:off x="680" y="0"/>
                <a:ext cx="1020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393" name="Group 35"/>
            <p:cNvGrpSpPr>
              <a:grpSpLocks/>
            </p:cNvGrpSpPr>
            <p:nvPr/>
          </p:nvGrpSpPr>
          <p:grpSpPr bwMode="auto">
            <a:xfrm>
              <a:off x="1700" y="0"/>
              <a:ext cx="732" cy="538"/>
              <a:chOff x="1700" y="0"/>
              <a:chExt cx="732" cy="538"/>
            </a:xfrm>
          </p:grpSpPr>
          <p:sp>
            <p:nvSpPr>
              <p:cNvPr id="16469" name="Rectangle 4"/>
              <p:cNvSpPr>
                <a:spLocks noChangeArrowheads="1"/>
              </p:cNvSpPr>
              <p:nvPr/>
            </p:nvSpPr>
            <p:spPr bwMode="auto">
              <a:xfrm>
                <a:off x="1728" y="0"/>
                <a:ext cx="676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solidFill>
                      <a:srgbClr val="0033CC"/>
                    </a:solidFill>
                    <a:cs typeface="Times New Roman" pitchFamily="18" charset="0"/>
                  </a:rPr>
                  <a:t>T igniz. °C</a:t>
                </a:r>
              </a:p>
              <a:p>
                <a:endParaRPr lang="it-IT" altLang="it-IT">
                  <a:solidFill>
                    <a:srgbClr val="0033CC"/>
                  </a:solidFill>
                </a:endParaRPr>
              </a:p>
            </p:txBody>
          </p:sp>
          <p:sp>
            <p:nvSpPr>
              <p:cNvPr id="16470" name="Rectangle 34"/>
              <p:cNvSpPr>
                <a:spLocks noChangeArrowheads="1"/>
              </p:cNvSpPr>
              <p:nvPr/>
            </p:nvSpPr>
            <p:spPr bwMode="auto">
              <a:xfrm>
                <a:off x="1700" y="0"/>
                <a:ext cx="732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394" name="Group 37"/>
            <p:cNvGrpSpPr>
              <a:grpSpLocks/>
            </p:cNvGrpSpPr>
            <p:nvPr/>
          </p:nvGrpSpPr>
          <p:grpSpPr bwMode="auto">
            <a:xfrm>
              <a:off x="2432" y="0"/>
              <a:ext cx="968" cy="538"/>
              <a:chOff x="2432" y="0"/>
              <a:chExt cx="968" cy="538"/>
            </a:xfrm>
          </p:grpSpPr>
          <p:sp>
            <p:nvSpPr>
              <p:cNvPr id="16467" name="Rectangle 5"/>
              <p:cNvSpPr>
                <a:spLocks noChangeArrowheads="1"/>
              </p:cNvSpPr>
              <p:nvPr/>
            </p:nvSpPr>
            <p:spPr bwMode="auto">
              <a:xfrm>
                <a:off x="2460" y="0"/>
                <a:ext cx="912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solidFill>
                      <a:srgbClr val="0033CC"/>
                    </a:solidFill>
                    <a:cs typeface="Times New Roman" pitchFamily="18" charset="0"/>
                  </a:rPr>
                  <a:t>c. infiamm. %</a:t>
                </a:r>
              </a:p>
              <a:p>
                <a:endParaRPr lang="it-IT" altLang="it-IT">
                  <a:solidFill>
                    <a:srgbClr val="0033CC"/>
                  </a:solidFill>
                </a:endParaRPr>
              </a:p>
            </p:txBody>
          </p:sp>
          <p:sp>
            <p:nvSpPr>
              <p:cNvPr id="16468" name="Rectangle 36"/>
              <p:cNvSpPr>
                <a:spLocks noChangeArrowheads="1"/>
              </p:cNvSpPr>
              <p:nvPr/>
            </p:nvSpPr>
            <p:spPr bwMode="auto">
              <a:xfrm>
                <a:off x="2432" y="0"/>
                <a:ext cx="968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395" name="Group 39"/>
            <p:cNvGrpSpPr>
              <a:grpSpLocks/>
            </p:cNvGrpSpPr>
            <p:nvPr/>
          </p:nvGrpSpPr>
          <p:grpSpPr bwMode="auto">
            <a:xfrm>
              <a:off x="0" y="538"/>
              <a:ext cx="680" cy="413"/>
              <a:chOff x="0" y="538"/>
              <a:chExt cx="680" cy="413"/>
            </a:xfrm>
          </p:grpSpPr>
          <p:sp>
            <p:nvSpPr>
              <p:cNvPr id="16465" name="Rectangle 6"/>
              <p:cNvSpPr>
                <a:spLocks noChangeArrowheads="1"/>
              </p:cNvSpPr>
              <p:nvPr/>
            </p:nvSpPr>
            <p:spPr bwMode="auto">
              <a:xfrm>
                <a:off x="28" y="538"/>
                <a:ext cx="624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>
                    <a:solidFill>
                      <a:srgbClr val="FF0000"/>
                    </a:solidFill>
                    <a:cs typeface="Times New Roman" pitchFamily="18" charset="0"/>
                  </a:rPr>
                  <a:t>acetone</a:t>
                </a:r>
              </a:p>
              <a:p>
                <a:endParaRPr lang="it-IT" altLang="it-IT" sz="2000"/>
              </a:p>
            </p:txBody>
          </p:sp>
          <p:sp>
            <p:nvSpPr>
              <p:cNvPr id="16466" name="Rectangle 38"/>
              <p:cNvSpPr>
                <a:spLocks noChangeArrowheads="1"/>
              </p:cNvSpPr>
              <p:nvPr/>
            </p:nvSpPr>
            <p:spPr bwMode="auto">
              <a:xfrm>
                <a:off x="0" y="538"/>
                <a:ext cx="680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396" name="Group 41"/>
            <p:cNvGrpSpPr>
              <a:grpSpLocks/>
            </p:cNvGrpSpPr>
            <p:nvPr/>
          </p:nvGrpSpPr>
          <p:grpSpPr bwMode="auto">
            <a:xfrm>
              <a:off x="680" y="538"/>
              <a:ext cx="1020" cy="413"/>
              <a:chOff x="680" y="538"/>
              <a:chExt cx="1020" cy="413"/>
            </a:xfrm>
          </p:grpSpPr>
          <p:sp>
            <p:nvSpPr>
              <p:cNvPr id="16463" name="Rectangle 7"/>
              <p:cNvSpPr>
                <a:spLocks noChangeArrowheads="1"/>
              </p:cNvSpPr>
              <p:nvPr/>
            </p:nvSpPr>
            <p:spPr bwMode="auto">
              <a:xfrm>
                <a:off x="708" y="538"/>
                <a:ext cx="964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solidFill>
                      <a:srgbClr val="FF0066"/>
                    </a:solidFill>
                    <a:cs typeface="Times New Roman" pitchFamily="18" charset="0"/>
                  </a:rPr>
                  <a:t>-17</a:t>
                </a:r>
              </a:p>
              <a:p>
                <a:endParaRPr lang="it-IT" altLang="it-IT" b="1"/>
              </a:p>
            </p:txBody>
          </p:sp>
          <p:sp>
            <p:nvSpPr>
              <p:cNvPr id="16464" name="Rectangle 40"/>
              <p:cNvSpPr>
                <a:spLocks noChangeArrowheads="1"/>
              </p:cNvSpPr>
              <p:nvPr/>
            </p:nvSpPr>
            <p:spPr bwMode="auto">
              <a:xfrm>
                <a:off x="680" y="538"/>
                <a:ext cx="1020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397" name="Group 43"/>
            <p:cNvGrpSpPr>
              <a:grpSpLocks/>
            </p:cNvGrpSpPr>
            <p:nvPr/>
          </p:nvGrpSpPr>
          <p:grpSpPr bwMode="auto">
            <a:xfrm>
              <a:off x="1700" y="538"/>
              <a:ext cx="732" cy="413"/>
              <a:chOff x="1700" y="538"/>
              <a:chExt cx="732" cy="413"/>
            </a:xfrm>
          </p:grpSpPr>
          <p:sp>
            <p:nvSpPr>
              <p:cNvPr id="16461" name="Rectangle 8"/>
              <p:cNvSpPr>
                <a:spLocks noChangeArrowheads="1"/>
              </p:cNvSpPr>
              <p:nvPr/>
            </p:nvSpPr>
            <p:spPr bwMode="auto">
              <a:xfrm>
                <a:off x="1728" y="538"/>
                <a:ext cx="676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cs typeface="Times New Roman" pitchFamily="18" charset="0"/>
                  </a:rPr>
                  <a:t>537</a:t>
                </a:r>
              </a:p>
              <a:p>
                <a:endParaRPr lang="it-IT" altLang="it-IT"/>
              </a:p>
            </p:txBody>
          </p:sp>
          <p:sp>
            <p:nvSpPr>
              <p:cNvPr id="16462" name="Rectangle 42"/>
              <p:cNvSpPr>
                <a:spLocks noChangeArrowheads="1"/>
              </p:cNvSpPr>
              <p:nvPr/>
            </p:nvSpPr>
            <p:spPr bwMode="auto">
              <a:xfrm>
                <a:off x="1700" y="538"/>
                <a:ext cx="732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398" name="Group 45"/>
            <p:cNvGrpSpPr>
              <a:grpSpLocks/>
            </p:cNvGrpSpPr>
            <p:nvPr/>
          </p:nvGrpSpPr>
          <p:grpSpPr bwMode="auto">
            <a:xfrm>
              <a:off x="2432" y="538"/>
              <a:ext cx="968" cy="413"/>
              <a:chOff x="2432" y="538"/>
              <a:chExt cx="968" cy="413"/>
            </a:xfrm>
          </p:grpSpPr>
          <p:sp>
            <p:nvSpPr>
              <p:cNvPr id="16459" name="Rectangle 9"/>
              <p:cNvSpPr>
                <a:spLocks noChangeArrowheads="1"/>
              </p:cNvSpPr>
              <p:nvPr/>
            </p:nvSpPr>
            <p:spPr bwMode="auto">
              <a:xfrm>
                <a:off x="2460" y="538"/>
                <a:ext cx="912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cs typeface="Times New Roman" pitchFamily="18" charset="0"/>
                  </a:rPr>
                  <a:t>2.6 - 12.8</a:t>
                </a:r>
              </a:p>
              <a:p>
                <a:endParaRPr lang="it-IT" altLang="it-IT" b="1"/>
              </a:p>
            </p:txBody>
          </p:sp>
          <p:sp>
            <p:nvSpPr>
              <p:cNvPr id="16460" name="Rectangle 44"/>
              <p:cNvSpPr>
                <a:spLocks noChangeArrowheads="1"/>
              </p:cNvSpPr>
              <p:nvPr/>
            </p:nvSpPr>
            <p:spPr bwMode="auto">
              <a:xfrm>
                <a:off x="2432" y="538"/>
                <a:ext cx="968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399" name="Group 47"/>
            <p:cNvGrpSpPr>
              <a:grpSpLocks/>
            </p:cNvGrpSpPr>
            <p:nvPr/>
          </p:nvGrpSpPr>
          <p:grpSpPr bwMode="auto">
            <a:xfrm>
              <a:off x="0" y="951"/>
              <a:ext cx="680" cy="538"/>
              <a:chOff x="0" y="951"/>
              <a:chExt cx="680" cy="538"/>
            </a:xfrm>
          </p:grpSpPr>
          <p:sp>
            <p:nvSpPr>
              <p:cNvPr id="16457" name="Rectangle 10"/>
              <p:cNvSpPr>
                <a:spLocks noChangeArrowheads="1"/>
              </p:cNvSpPr>
              <p:nvPr/>
            </p:nvSpPr>
            <p:spPr bwMode="auto">
              <a:xfrm>
                <a:off x="28" y="951"/>
                <a:ext cx="624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>
                    <a:solidFill>
                      <a:srgbClr val="FF0000"/>
                    </a:solidFill>
                    <a:cs typeface="Times New Roman" pitchFamily="18" charset="0"/>
                  </a:rPr>
                  <a:t>etere dietilico</a:t>
                </a:r>
              </a:p>
              <a:p>
                <a:endParaRPr lang="it-IT" altLang="it-IT" sz="2000"/>
              </a:p>
            </p:txBody>
          </p:sp>
          <p:sp>
            <p:nvSpPr>
              <p:cNvPr id="16458" name="Rectangle 46"/>
              <p:cNvSpPr>
                <a:spLocks noChangeArrowheads="1"/>
              </p:cNvSpPr>
              <p:nvPr/>
            </p:nvSpPr>
            <p:spPr bwMode="auto">
              <a:xfrm>
                <a:off x="0" y="951"/>
                <a:ext cx="680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00" name="Group 49"/>
            <p:cNvGrpSpPr>
              <a:grpSpLocks/>
            </p:cNvGrpSpPr>
            <p:nvPr/>
          </p:nvGrpSpPr>
          <p:grpSpPr bwMode="auto">
            <a:xfrm>
              <a:off x="680" y="951"/>
              <a:ext cx="1020" cy="538"/>
              <a:chOff x="680" y="951"/>
              <a:chExt cx="1020" cy="538"/>
            </a:xfrm>
          </p:grpSpPr>
          <p:sp>
            <p:nvSpPr>
              <p:cNvPr id="16455" name="Rectangle 11"/>
              <p:cNvSpPr>
                <a:spLocks noChangeArrowheads="1"/>
              </p:cNvSpPr>
              <p:nvPr/>
            </p:nvSpPr>
            <p:spPr bwMode="auto">
              <a:xfrm>
                <a:off x="708" y="951"/>
                <a:ext cx="964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solidFill>
                      <a:srgbClr val="FF0000"/>
                    </a:solidFill>
                    <a:cs typeface="Times New Roman" pitchFamily="18" charset="0"/>
                  </a:rPr>
                  <a:t>-29</a:t>
                </a:r>
              </a:p>
              <a:p>
                <a:endParaRPr lang="it-IT" altLang="it-IT" sz="1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6456" name="Rectangle 48"/>
              <p:cNvSpPr>
                <a:spLocks noChangeArrowheads="1"/>
              </p:cNvSpPr>
              <p:nvPr/>
            </p:nvSpPr>
            <p:spPr bwMode="auto">
              <a:xfrm>
                <a:off x="680" y="951"/>
                <a:ext cx="1020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01" name="Group 51"/>
            <p:cNvGrpSpPr>
              <a:grpSpLocks/>
            </p:cNvGrpSpPr>
            <p:nvPr/>
          </p:nvGrpSpPr>
          <p:grpSpPr bwMode="auto">
            <a:xfrm>
              <a:off x="1700" y="951"/>
              <a:ext cx="732" cy="538"/>
              <a:chOff x="1700" y="951"/>
              <a:chExt cx="732" cy="538"/>
            </a:xfrm>
          </p:grpSpPr>
          <p:sp>
            <p:nvSpPr>
              <p:cNvPr id="16453" name="Rectangle 12"/>
              <p:cNvSpPr>
                <a:spLocks noChangeArrowheads="1"/>
              </p:cNvSpPr>
              <p:nvPr/>
            </p:nvSpPr>
            <p:spPr bwMode="auto">
              <a:xfrm>
                <a:off x="1728" y="951"/>
                <a:ext cx="676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cs typeface="Times New Roman" pitchFamily="18" charset="0"/>
                  </a:rPr>
                  <a:t>180</a:t>
                </a:r>
              </a:p>
              <a:p>
                <a:endParaRPr lang="it-IT" alt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16454" name="Rectangle 50"/>
              <p:cNvSpPr>
                <a:spLocks noChangeArrowheads="1"/>
              </p:cNvSpPr>
              <p:nvPr/>
            </p:nvSpPr>
            <p:spPr bwMode="auto">
              <a:xfrm>
                <a:off x="1700" y="951"/>
                <a:ext cx="732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02" name="Group 53"/>
            <p:cNvGrpSpPr>
              <a:grpSpLocks/>
            </p:cNvGrpSpPr>
            <p:nvPr/>
          </p:nvGrpSpPr>
          <p:grpSpPr bwMode="auto">
            <a:xfrm>
              <a:off x="2432" y="951"/>
              <a:ext cx="968" cy="538"/>
              <a:chOff x="2432" y="951"/>
              <a:chExt cx="968" cy="538"/>
            </a:xfrm>
          </p:grpSpPr>
          <p:sp>
            <p:nvSpPr>
              <p:cNvPr id="16451" name="Rectangle 13"/>
              <p:cNvSpPr>
                <a:spLocks noChangeArrowheads="1"/>
              </p:cNvSpPr>
              <p:nvPr/>
            </p:nvSpPr>
            <p:spPr bwMode="auto">
              <a:xfrm>
                <a:off x="2460" y="951"/>
                <a:ext cx="912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cs typeface="Times New Roman" pitchFamily="18" charset="0"/>
                  </a:rPr>
                  <a:t>1.8 - 48.0</a:t>
                </a:r>
              </a:p>
              <a:p>
                <a:endParaRPr lang="it-IT" altLang="it-IT" b="1"/>
              </a:p>
            </p:txBody>
          </p:sp>
          <p:sp>
            <p:nvSpPr>
              <p:cNvPr id="16452" name="Rectangle 52"/>
              <p:cNvSpPr>
                <a:spLocks noChangeArrowheads="1"/>
              </p:cNvSpPr>
              <p:nvPr/>
            </p:nvSpPr>
            <p:spPr bwMode="auto">
              <a:xfrm>
                <a:off x="2432" y="951"/>
                <a:ext cx="968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03" name="Group 55"/>
            <p:cNvGrpSpPr>
              <a:grpSpLocks/>
            </p:cNvGrpSpPr>
            <p:nvPr/>
          </p:nvGrpSpPr>
          <p:grpSpPr bwMode="auto">
            <a:xfrm>
              <a:off x="0" y="1489"/>
              <a:ext cx="680" cy="413"/>
              <a:chOff x="0" y="1489"/>
              <a:chExt cx="680" cy="413"/>
            </a:xfrm>
          </p:grpSpPr>
          <p:sp>
            <p:nvSpPr>
              <p:cNvPr id="16449" name="Rectangle 14"/>
              <p:cNvSpPr>
                <a:spLocks noChangeArrowheads="1"/>
              </p:cNvSpPr>
              <p:nvPr/>
            </p:nvSpPr>
            <p:spPr bwMode="auto">
              <a:xfrm>
                <a:off x="28" y="1489"/>
                <a:ext cx="624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>
                    <a:cs typeface="Times New Roman" pitchFamily="18" charset="0"/>
                  </a:rPr>
                  <a:t>etanolo</a:t>
                </a:r>
              </a:p>
              <a:p>
                <a:endParaRPr lang="it-IT" altLang="it-IT" sz="2000"/>
              </a:p>
            </p:txBody>
          </p:sp>
          <p:sp>
            <p:nvSpPr>
              <p:cNvPr id="16450" name="Rectangle 54"/>
              <p:cNvSpPr>
                <a:spLocks noChangeArrowheads="1"/>
              </p:cNvSpPr>
              <p:nvPr/>
            </p:nvSpPr>
            <p:spPr bwMode="auto">
              <a:xfrm>
                <a:off x="0" y="1489"/>
                <a:ext cx="680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04" name="Group 57"/>
            <p:cNvGrpSpPr>
              <a:grpSpLocks/>
            </p:cNvGrpSpPr>
            <p:nvPr/>
          </p:nvGrpSpPr>
          <p:grpSpPr bwMode="auto">
            <a:xfrm>
              <a:off x="680" y="1489"/>
              <a:ext cx="1020" cy="413"/>
              <a:chOff x="680" y="1489"/>
              <a:chExt cx="1020" cy="413"/>
            </a:xfrm>
          </p:grpSpPr>
          <p:sp>
            <p:nvSpPr>
              <p:cNvPr id="16447" name="Rectangle 15"/>
              <p:cNvSpPr>
                <a:spLocks noChangeArrowheads="1"/>
              </p:cNvSpPr>
              <p:nvPr/>
            </p:nvSpPr>
            <p:spPr bwMode="auto">
              <a:xfrm>
                <a:off x="708" y="1489"/>
                <a:ext cx="964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cs typeface="Times New Roman" pitchFamily="18" charset="0"/>
                  </a:rPr>
                  <a:t>14</a:t>
                </a:r>
              </a:p>
              <a:p>
                <a:endParaRPr lang="it-IT" altLang="it-IT" sz="1800" b="1"/>
              </a:p>
            </p:txBody>
          </p:sp>
          <p:sp>
            <p:nvSpPr>
              <p:cNvPr id="16448" name="Rectangle 56"/>
              <p:cNvSpPr>
                <a:spLocks noChangeArrowheads="1"/>
              </p:cNvSpPr>
              <p:nvPr/>
            </p:nvSpPr>
            <p:spPr bwMode="auto">
              <a:xfrm>
                <a:off x="680" y="1489"/>
                <a:ext cx="1020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05" name="Group 59"/>
            <p:cNvGrpSpPr>
              <a:grpSpLocks/>
            </p:cNvGrpSpPr>
            <p:nvPr/>
          </p:nvGrpSpPr>
          <p:grpSpPr bwMode="auto">
            <a:xfrm>
              <a:off x="1700" y="1489"/>
              <a:ext cx="732" cy="413"/>
              <a:chOff x="1700" y="1489"/>
              <a:chExt cx="732" cy="413"/>
            </a:xfrm>
          </p:grpSpPr>
          <p:sp>
            <p:nvSpPr>
              <p:cNvPr id="16445" name="Rectangle 16"/>
              <p:cNvSpPr>
                <a:spLocks noChangeArrowheads="1"/>
              </p:cNvSpPr>
              <p:nvPr/>
            </p:nvSpPr>
            <p:spPr bwMode="auto">
              <a:xfrm>
                <a:off x="1728" y="1489"/>
                <a:ext cx="676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cs typeface="Times New Roman" pitchFamily="18" charset="0"/>
                  </a:rPr>
                  <a:t>425</a:t>
                </a:r>
              </a:p>
              <a:p>
                <a:endParaRPr lang="it-IT" altLang="it-IT" sz="1800" b="1"/>
              </a:p>
            </p:txBody>
          </p:sp>
          <p:sp>
            <p:nvSpPr>
              <p:cNvPr id="16446" name="Rectangle 58"/>
              <p:cNvSpPr>
                <a:spLocks noChangeArrowheads="1"/>
              </p:cNvSpPr>
              <p:nvPr/>
            </p:nvSpPr>
            <p:spPr bwMode="auto">
              <a:xfrm>
                <a:off x="1700" y="1489"/>
                <a:ext cx="732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06" name="Group 61"/>
            <p:cNvGrpSpPr>
              <a:grpSpLocks/>
            </p:cNvGrpSpPr>
            <p:nvPr/>
          </p:nvGrpSpPr>
          <p:grpSpPr bwMode="auto">
            <a:xfrm>
              <a:off x="2432" y="1489"/>
              <a:ext cx="968" cy="413"/>
              <a:chOff x="2432" y="1489"/>
              <a:chExt cx="968" cy="413"/>
            </a:xfrm>
          </p:grpSpPr>
          <p:sp>
            <p:nvSpPr>
              <p:cNvPr id="16443" name="Rectangle 17"/>
              <p:cNvSpPr>
                <a:spLocks noChangeArrowheads="1"/>
              </p:cNvSpPr>
              <p:nvPr/>
            </p:nvSpPr>
            <p:spPr bwMode="auto">
              <a:xfrm>
                <a:off x="2460" y="1489"/>
                <a:ext cx="912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cs typeface="Times New Roman" pitchFamily="18" charset="0"/>
                  </a:rPr>
                  <a:t>3.5 - 15.0</a:t>
                </a:r>
              </a:p>
              <a:p>
                <a:endParaRPr lang="it-IT" altLang="it-IT" sz="1800" b="1"/>
              </a:p>
            </p:txBody>
          </p:sp>
          <p:sp>
            <p:nvSpPr>
              <p:cNvPr id="16444" name="Rectangle 60"/>
              <p:cNvSpPr>
                <a:spLocks noChangeArrowheads="1"/>
              </p:cNvSpPr>
              <p:nvPr/>
            </p:nvSpPr>
            <p:spPr bwMode="auto">
              <a:xfrm>
                <a:off x="2432" y="1489"/>
                <a:ext cx="968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07" name="Group 63"/>
            <p:cNvGrpSpPr>
              <a:grpSpLocks/>
            </p:cNvGrpSpPr>
            <p:nvPr/>
          </p:nvGrpSpPr>
          <p:grpSpPr bwMode="auto">
            <a:xfrm>
              <a:off x="0" y="1902"/>
              <a:ext cx="680" cy="413"/>
              <a:chOff x="0" y="1902"/>
              <a:chExt cx="680" cy="413"/>
            </a:xfrm>
          </p:grpSpPr>
          <p:sp>
            <p:nvSpPr>
              <p:cNvPr id="16441" name="Rectangle 18"/>
              <p:cNvSpPr>
                <a:spLocks noChangeArrowheads="1"/>
              </p:cNvSpPr>
              <p:nvPr/>
            </p:nvSpPr>
            <p:spPr bwMode="auto">
              <a:xfrm>
                <a:off x="28" y="1902"/>
                <a:ext cx="624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>
                    <a:cs typeface="Times New Roman" pitchFamily="18" charset="0"/>
                  </a:rPr>
                  <a:t>metanolo</a:t>
                </a:r>
              </a:p>
              <a:p>
                <a:endParaRPr lang="it-IT" altLang="it-IT"/>
              </a:p>
            </p:txBody>
          </p:sp>
          <p:sp>
            <p:nvSpPr>
              <p:cNvPr id="16442" name="Rectangle 62"/>
              <p:cNvSpPr>
                <a:spLocks noChangeArrowheads="1"/>
              </p:cNvSpPr>
              <p:nvPr/>
            </p:nvSpPr>
            <p:spPr bwMode="auto">
              <a:xfrm>
                <a:off x="0" y="1902"/>
                <a:ext cx="680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08" name="Group 65"/>
            <p:cNvGrpSpPr>
              <a:grpSpLocks/>
            </p:cNvGrpSpPr>
            <p:nvPr/>
          </p:nvGrpSpPr>
          <p:grpSpPr bwMode="auto">
            <a:xfrm>
              <a:off x="680" y="1902"/>
              <a:ext cx="1020" cy="413"/>
              <a:chOff x="680" y="1902"/>
              <a:chExt cx="1020" cy="413"/>
            </a:xfrm>
          </p:grpSpPr>
          <p:sp>
            <p:nvSpPr>
              <p:cNvPr id="16439" name="Rectangle 19"/>
              <p:cNvSpPr>
                <a:spLocks noChangeArrowheads="1"/>
              </p:cNvSpPr>
              <p:nvPr/>
            </p:nvSpPr>
            <p:spPr bwMode="auto">
              <a:xfrm>
                <a:off x="708" y="1902"/>
                <a:ext cx="964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cs typeface="Times New Roman" pitchFamily="18" charset="0"/>
                  </a:rPr>
                  <a:t>10</a:t>
                </a:r>
              </a:p>
              <a:p>
                <a:endParaRPr lang="it-IT" altLang="it-IT" sz="1800" b="1"/>
              </a:p>
            </p:txBody>
          </p:sp>
          <p:sp>
            <p:nvSpPr>
              <p:cNvPr id="16440" name="Rectangle 64"/>
              <p:cNvSpPr>
                <a:spLocks noChangeArrowheads="1"/>
              </p:cNvSpPr>
              <p:nvPr/>
            </p:nvSpPr>
            <p:spPr bwMode="auto">
              <a:xfrm>
                <a:off x="680" y="1902"/>
                <a:ext cx="1020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09" name="Group 67"/>
            <p:cNvGrpSpPr>
              <a:grpSpLocks/>
            </p:cNvGrpSpPr>
            <p:nvPr/>
          </p:nvGrpSpPr>
          <p:grpSpPr bwMode="auto">
            <a:xfrm>
              <a:off x="1700" y="1902"/>
              <a:ext cx="732" cy="413"/>
              <a:chOff x="1700" y="1902"/>
              <a:chExt cx="732" cy="413"/>
            </a:xfrm>
          </p:grpSpPr>
          <p:sp>
            <p:nvSpPr>
              <p:cNvPr id="16437" name="Rectangle 20"/>
              <p:cNvSpPr>
                <a:spLocks noChangeArrowheads="1"/>
              </p:cNvSpPr>
              <p:nvPr/>
            </p:nvSpPr>
            <p:spPr bwMode="auto">
              <a:xfrm>
                <a:off x="1728" y="1902"/>
                <a:ext cx="676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cs typeface="Times New Roman" pitchFamily="18" charset="0"/>
                  </a:rPr>
                  <a:t>464</a:t>
                </a:r>
              </a:p>
              <a:p>
                <a:endParaRPr lang="it-IT" altLang="it-IT"/>
              </a:p>
            </p:txBody>
          </p:sp>
          <p:sp>
            <p:nvSpPr>
              <p:cNvPr id="16438" name="Rectangle 66"/>
              <p:cNvSpPr>
                <a:spLocks noChangeArrowheads="1"/>
              </p:cNvSpPr>
              <p:nvPr/>
            </p:nvSpPr>
            <p:spPr bwMode="auto">
              <a:xfrm>
                <a:off x="1700" y="1902"/>
                <a:ext cx="732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10" name="Group 69"/>
            <p:cNvGrpSpPr>
              <a:grpSpLocks/>
            </p:cNvGrpSpPr>
            <p:nvPr/>
          </p:nvGrpSpPr>
          <p:grpSpPr bwMode="auto">
            <a:xfrm>
              <a:off x="2432" y="1902"/>
              <a:ext cx="968" cy="413"/>
              <a:chOff x="2432" y="1902"/>
              <a:chExt cx="968" cy="413"/>
            </a:xfrm>
          </p:grpSpPr>
          <p:sp>
            <p:nvSpPr>
              <p:cNvPr id="16435" name="Rectangle 21"/>
              <p:cNvSpPr>
                <a:spLocks noChangeArrowheads="1"/>
              </p:cNvSpPr>
              <p:nvPr/>
            </p:nvSpPr>
            <p:spPr bwMode="auto">
              <a:xfrm>
                <a:off x="2460" y="1902"/>
                <a:ext cx="912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cs typeface="Times New Roman" pitchFamily="18" charset="0"/>
                  </a:rPr>
                  <a:t>7.3 - 36.0</a:t>
                </a:r>
              </a:p>
              <a:p>
                <a:endParaRPr lang="it-IT" altLang="it-IT" b="1"/>
              </a:p>
            </p:txBody>
          </p:sp>
          <p:sp>
            <p:nvSpPr>
              <p:cNvPr id="16436" name="Rectangle 68"/>
              <p:cNvSpPr>
                <a:spLocks noChangeArrowheads="1"/>
              </p:cNvSpPr>
              <p:nvPr/>
            </p:nvSpPr>
            <p:spPr bwMode="auto">
              <a:xfrm>
                <a:off x="2432" y="1902"/>
                <a:ext cx="968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11" name="Group 71"/>
            <p:cNvGrpSpPr>
              <a:grpSpLocks/>
            </p:cNvGrpSpPr>
            <p:nvPr/>
          </p:nvGrpSpPr>
          <p:grpSpPr bwMode="auto">
            <a:xfrm>
              <a:off x="0" y="2315"/>
              <a:ext cx="680" cy="413"/>
              <a:chOff x="0" y="2315"/>
              <a:chExt cx="680" cy="413"/>
            </a:xfrm>
          </p:grpSpPr>
          <p:sp>
            <p:nvSpPr>
              <p:cNvPr id="16433" name="Rectangle 22"/>
              <p:cNvSpPr>
                <a:spLocks noChangeArrowheads="1"/>
              </p:cNvSpPr>
              <p:nvPr/>
            </p:nvSpPr>
            <p:spPr bwMode="auto">
              <a:xfrm>
                <a:off x="28" y="2315"/>
                <a:ext cx="624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>
                    <a:solidFill>
                      <a:srgbClr val="FF0000"/>
                    </a:solidFill>
                    <a:cs typeface="Times New Roman" pitchFamily="18" charset="0"/>
                  </a:rPr>
                  <a:t>benzene</a:t>
                </a:r>
              </a:p>
              <a:p>
                <a:endParaRPr lang="it-IT" altLang="it-IT"/>
              </a:p>
            </p:txBody>
          </p:sp>
          <p:sp>
            <p:nvSpPr>
              <p:cNvPr id="16434" name="Rectangle 70"/>
              <p:cNvSpPr>
                <a:spLocks noChangeArrowheads="1"/>
              </p:cNvSpPr>
              <p:nvPr/>
            </p:nvSpPr>
            <p:spPr bwMode="auto">
              <a:xfrm>
                <a:off x="0" y="2315"/>
                <a:ext cx="680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12" name="Group 73"/>
            <p:cNvGrpSpPr>
              <a:grpSpLocks/>
            </p:cNvGrpSpPr>
            <p:nvPr/>
          </p:nvGrpSpPr>
          <p:grpSpPr bwMode="auto">
            <a:xfrm>
              <a:off x="680" y="2315"/>
              <a:ext cx="1020" cy="413"/>
              <a:chOff x="680" y="2315"/>
              <a:chExt cx="1020" cy="413"/>
            </a:xfrm>
          </p:grpSpPr>
          <p:sp>
            <p:nvSpPr>
              <p:cNvPr id="16431" name="Rectangle 23"/>
              <p:cNvSpPr>
                <a:spLocks noChangeArrowheads="1"/>
              </p:cNvSpPr>
              <p:nvPr/>
            </p:nvSpPr>
            <p:spPr bwMode="auto">
              <a:xfrm>
                <a:off x="708" y="2315"/>
                <a:ext cx="964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solidFill>
                      <a:srgbClr val="FF0066"/>
                    </a:solidFill>
                    <a:cs typeface="Times New Roman" pitchFamily="18" charset="0"/>
                  </a:rPr>
                  <a:t>-11</a:t>
                </a:r>
              </a:p>
              <a:p>
                <a:endParaRPr lang="it-IT" altLang="it-IT" sz="1800" b="1"/>
              </a:p>
            </p:txBody>
          </p:sp>
          <p:sp>
            <p:nvSpPr>
              <p:cNvPr id="16432" name="Rectangle 72"/>
              <p:cNvSpPr>
                <a:spLocks noChangeArrowheads="1"/>
              </p:cNvSpPr>
              <p:nvPr/>
            </p:nvSpPr>
            <p:spPr bwMode="auto">
              <a:xfrm>
                <a:off x="680" y="2315"/>
                <a:ext cx="1020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13" name="Group 75"/>
            <p:cNvGrpSpPr>
              <a:grpSpLocks/>
            </p:cNvGrpSpPr>
            <p:nvPr/>
          </p:nvGrpSpPr>
          <p:grpSpPr bwMode="auto">
            <a:xfrm>
              <a:off x="1700" y="2315"/>
              <a:ext cx="732" cy="413"/>
              <a:chOff x="1700" y="2315"/>
              <a:chExt cx="732" cy="413"/>
            </a:xfrm>
          </p:grpSpPr>
          <p:sp>
            <p:nvSpPr>
              <p:cNvPr id="16429" name="Rectangle 24"/>
              <p:cNvSpPr>
                <a:spLocks noChangeArrowheads="1"/>
              </p:cNvSpPr>
              <p:nvPr/>
            </p:nvSpPr>
            <p:spPr bwMode="auto">
              <a:xfrm>
                <a:off x="1728" y="2315"/>
                <a:ext cx="676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cs typeface="Times New Roman" pitchFamily="18" charset="0"/>
                  </a:rPr>
                  <a:t>562</a:t>
                </a:r>
              </a:p>
              <a:p>
                <a:endParaRPr lang="it-IT" altLang="it-IT"/>
              </a:p>
            </p:txBody>
          </p:sp>
          <p:sp>
            <p:nvSpPr>
              <p:cNvPr id="16430" name="Rectangle 74"/>
              <p:cNvSpPr>
                <a:spLocks noChangeArrowheads="1"/>
              </p:cNvSpPr>
              <p:nvPr/>
            </p:nvSpPr>
            <p:spPr bwMode="auto">
              <a:xfrm>
                <a:off x="1700" y="2315"/>
                <a:ext cx="732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14" name="Group 77"/>
            <p:cNvGrpSpPr>
              <a:grpSpLocks/>
            </p:cNvGrpSpPr>
            <p:nvPr/>
          </p:nvGrpSpPr>
          <p:grpSpPr bwMode="auto">
            <a:xfrm>
              <a:off x="2432" y="2315"/>
              <a:ext cx="968" cy="413"/>
              <a:chOff x="2432" y="2315"/>
              <a:chExt cx="968" cy="413"/>
            </a:xfrm>
          </p:grpSpPr>
          <p:sp>
            <p:nvSpPr>
              <p:cNvPr id="16427" name="Rectangle 25"/>
              <p:cNvSpPr>
                <a:spLocks noChangeArrowheads="1"/>
              </p:cNvSpPr>
              <p:nvPr/>
            </p:nvSpPr>
            <p:spPr bwMode="auto">
              <a:xfrm>
                <a:off x="2460" y="2315"/>
                <a:ext cx="912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cs typeface="Times New Roman" pitchFamily="18" charset="0"/>
                  </a:rPr>
                  <a:t>1.4 - 8.0</a:t>
                </a:r>
              </a:p>
              <a:p>
                <a:endParaRPr lang="it-IT" altLang="it-IT"/>
              </a:p>
            </p:txBody>
          </p:sp>
          <p:sp>
            <p:nvSpPr>
              <p:cNvPr id="16428" name="Rectangle 76"/>
              <p:cNvSpPr>
                <a:spLocks noChangeArrowheads="1"/>
              </p:cNvSpPr>
              <p:nvPr/>
            </p:nvSpPr>
            <p:spPr bwMode="auto">
              <a:xfrm>
                <a:off x="2432" y="2315"/>
                <a:ext cx="968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15" name="Group 79"/>
            <p:cNvGrpSpPr>
              <a:grpSpLocks/>
            </p:cNvGrpSpPr>
            <p:nvPr/>
          </p:nvGrpSpPr>
          <p:grpSpPr bwMode="auto">
            <a:xfrm>
              <a:off x="0" y="2728"/>
              <a:ext cx="680" cy="413"/>
              <a:chOff x="0" y="2728"/>
              <a:chExt cx="680" cy="413"/>
            </a:xfrm>
          </p:grpSpPr>
          <p:sp>
            <p:nvSpPr>
              <p:cNvPr id="16425" name="Rectangle 26"/>
              <p:cNvSpPr>
                <a:spLocks noChangeArrowheads="1"/>
              </p:cNvSpPr>
              <p:nvPr/>
            </p:nvSpPr>
            <p:spPr bwMode="auto">
              <a:xfrm>
                <a:off x="28" y="2728"/>
                <a:ext cx="624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>
                    <a:cs typeface="Times New Roman" pitchFamily="18" charset="0"/>
                  </a:rPr>
                  <a:t>toluene</a:t>
                </a:r>
              </a:p>
              <a:p>
                <a:endParaRPr lang="it-IT" altLang="it-IT" sz="2000"/>
              </a:p>
            </p:txBody>
          </p:sp>
          <p:sp>
            <p:nvSpPr>
              <p:cNvPr id="16426" name="Rectangle 78"/>
              <p:cNvSpPr>
                <a:spLocks noChangeArrowheads="1"/>
              </p:cNvSpPr>
              <p:nvPr/>
            </p:nvSpPr>
            <p:spPr bwMode="auto">
              <a:xfrm>
                <a:off x="0" y="2728"/>
                <a:ext cx="680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16" name="Group 81"/>
            <p:cNvGrpSpPr>
              <a:grpSpLocks/>
            </p:cNvGrpSpPr>
            <p:nvPr/>
          </p:nvGrpSpPr>
          <p:grpSpPr bwMode="auto">
            <a:xfrm>
              <a:off x="680" y="2728"/>
              <a:ext cx="1020" cy="413"/>
              <a:chOff x="680" y="2728"/>
              <a:chExt cx="1020" cy="413"/>
            </a:xfrm>
          </p:grpSpPr>
          <p:sp>
            <p:nvSpPr>
              <p:cNvPr id="16423" name="Rectangle 27"/>
              <p:cNvSpPr>
                <a:spLocks noChangeArrowheads="1"/>
              </p:cNvSpPr>
              <p:nvPr/>
            </p:nvSpPr>
            <p:spPr bwMode="auto">
              <a:xfrm>
                <a:off x="708" y="2728"/>
                <a:ext cx="964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cs typeface="Times New Roman" pitchFamily="18" charset="0"/>
                  </a:rPr>
                  <a:t>4.4</a:t>
                </a:r>
              </a:p>
              <a:p>
                <a:endParaRPr lang="it-IT" altLang="it-IT"/>
              </a:p>
            </p:txBody>
          </p:sp>
          <p:sp>
            <p:nvSpPr>
              <p:cNvPr id="16424" name="Rectangle 80"/>
              <p:cNvSpPr>
                <a:spLocks noChangeArrowheads="1"/>
              </p:cNvSpPr>
              <p:nvPr/>
            </p:nvSpPr>
            <p:spPr bwMode="auto">
              <a:xfrm>
                <a:off x="680" y="2728"/>
                <a:ext cx="1020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17" name="Group 83"/>
            <p:cNvGrpSpPr>
              <a:grpSpLocks/>
            </p:cNvGrpSpPr>
            <p:nvPr/>
          </p:nvGrpSpPr>
          <p:grpSpPr bwMode="auto">
            <a:xfrm>
              <a:off x="1700" y="2728"/>
              <a:ext cx="732" cy="413"/>
              <a:chOff x="1700" y="2728"/>
              <a:chExt cx="732" cy="413"/>
            </a:xfrm>
          </p:grpSpPr>
          <p:sp>
            <p:nvSpPr>
              <p:cNvPr id="16421" name="Rectangle 28"/>
              <p:cNvSpPr>
                <a:spLocks noChangeArrowheads="1"/>
              </p:cNvSpPr>
              <p:nvPr/>
            </p:nvSpPr>
            <p:spPr bwMode="auto">
              <a:xfrm>
                <a:off x="1728" y="2728"/>
                <a:ext cx="676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cs typeface="Times New Roman" pitchFamily="18" charset="0"/>
                  </a:rPr>
                  <a:t>536</a:t>
                </a:r>
              </a:p>
              <a:p>
                <a:endParaRPr lang="it-IT" altLang="it-IT"/>
              </a:p>
            </p:txBody>
          </p:sp>
          <p:sp>
            <p:nvSpPr>
              <p:cNvPr id="16422" name="Rectangle 82"/>
              <p:cNvSpPr>
                <a:spLocks noChangeArrowheads="1"/>
              </p:cNvSpPr>
              <p:nvPr/>
            </p:nvSpPr>
            <p:spPr bwMode="auto">
              <a:xfrm>
                <a:off x="1700" y="2728"/>
                <a:ext cx="732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6418" name="Group 85"/>
            <p:cNvGrpSpPr>
              <a:grpSpLocks/>
            </p:cNvGrpSpPr>
            <p:nvPr/>
          </p:nvGrpSpPr>
          <p:grpSpPr bwMode="auto">
            <a:xfrm>
              <a:off x="2432" y="2728"/>
              <a:ext cx="968" cy="413"/>
              <a:chOff x="2432" y="2728"/>
              <a:chExt cx="968" cy="413"/>
            </a:xfrm>
          </p:grpSpPr>
          <p:sp>
            <p:nvSpPr>
              <p:cNvPr id="16419" name="Rectangle 29"/>
              <p:cNvSpPr>
                <a:spLocks noChangeArrowheads="1"/>
              </p:cNvSpPr>
              <p:nvPr/>
            </p:nvSpPr>
            <p:spPr bwMode="auto">
              <a:xfrm>
                <a:off x="2460" y="2728"/>
                <a:ext cx="912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it-IT" altLang="it-IT" b="1">
                    <a:cs typeface="Times New Roman" pitchFamily="18" charset="0"/>
                  </a:rPr>
                  <a:t>1.4 - 6.7</a:t>
                </a:r>
              </a:p>
              <a:p>
                <a:endParaRPr lang="it-IT" altLang="it-IT" sz="1800" b="1"/>
              </a:p>
            </p:txBody>
          </p:sp>
          <p:sp>
            <p:nvSpPr>
              <p:cNvPr id="16420" name="Rectangle 84"/>
              <p:cNvSpPr>
                <a:spLocks noChangeArrowheads="1"/>
              </p:cNvSpPr>
              <p:nvPr/>
            </p:nvSpPr>
            <p:spPr bwMode="auto">
              <a:xfrm>
                <a:off x="2432" y="2728"/>
                <a:ext cx="968" cy="41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pic>
        <p:nvPicPr>
          <p:cNvPr id="16387" name="Picture 8" descr="Simbolo di rischio F+ = estremamente infiama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714500"/>
            <a:ext cx="62388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Simbolo di rischio F+ = estremamente infiama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643188"/>
            <a:ext cx="62388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Simbolo di rischio F+ = estremamente infiama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857750"/>
            <a:ext cx="62388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91"/>
          <p:cNvSpPr txBox="1">
            <a:spLocks noChangeArrowheads="1"/>
          </p:cNvSpPr>
          <p:nvPr/>
        </p:nvSpPr>
        <p:spPr bwMode="auto">
          <a:xfrm>
            <a:off x="395288" y="188913"/>
            <a:ext cx="712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/>
                    </a:gs>
                    <a:gs pos="100000">
                      <a:srgbClr val="00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alcune sostanze infiammabili comuni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po 9"/>
          <p:cNvGrpSpPr>
            <a:grpSpLocks/>
          </p:cNvGrpSpPr>
          <p:nvPr/>
        </p:nvGrpSpPr>
        <p:grpSpPr bwMode="auto">
          <a:xfrm>
            <a:off x="1143000" y="188913"/>
            <a:ext cx="1000125" cy="1487487"/>
            <a:chOff x="395289" y="188914"/>
            <a:chExt cx="1000102" cy="1487173"/>
          </a:xfrm>
        </p:grpSpPr>
        <p:pic>
          <p:nvPicPr>
            <p:cNvPr id="17418" name="Picture 8" descr="Simbolo di rischio T = tossic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9" y="188914"/>
              <a:ext cx="1000102" cy="1000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Text Box 10"/>
            <p:cNvSpPr txBox="1">
              <a:spLocks noChangeArrowheads="1"/>
            </p:cNvSpPr>
            <p:nvPr/>
          </p:nvSpPr>
          <p:spPr bwMode="auto">
            <a:xfrm>
              <a:off x="571472" y="1214422"/>
              <a:ext cx="7222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T</a:t>
              </a:r>
            </a:p>
          </p:txBody>
        </p:sp>
      </p:grpSp>
      <p:grpSp>
        <p:nvGrpSpPr>
          <p:cNvPr id="17411" name="Gruppo 9"/>
          <p:cNvGrpSpPr>
            <a:grpSpLocks/>
          </p:cNvGrpSpPr>
          <p:nvPr/>
        </p:nvGrpSpPr>
        <p:grpSpPr bwMode="auto">
          <a:xfrm>
            <a:off x="6000750" y="188913"/>
            <a:ext cx="1000125" cy="1214437"/>
            <a:chOff x="357158" y="2071678"/>
            <a:chExt cx="1296988" cy="1754187"/>
          </a:xfrm>
        </p:grpSpPr>
        <p:pic>
          <p:nvPicPr>
            <p:cNvPr id="17416" name="Picture 9" descr="Simbolo di rischio T+ = estremamente tossi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2071678"/>
              <a:ext cx="1296988" cy="129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Text Box 11"/>
            <p:cNvSpPr txBox="1">
              <a:spLocks noChangeArrowheads="1"/>
            </p:cNvSpPr>
            <p:nvPr/>
          </p:nvSpPr>
          <p:spPr bwMode="auto">
            <a:xfrm>
              <a:off x="573058" y="3368665"/>
              <a:ext cx="93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T+</a:t>
              </a:r>
            </a:p>
          </p:txBody>
        </p:sp>
      </p:grpSp>
      <p:sp>
        <p:nvSpPr>
          <p:cNvPr id="17412" name="CasellaDiTesto 7"/>
          <p:cNvSpPr txBox="1">
            <a:spLocks noChangeArrowheads="1"/>
          </p:cNvSpPr>
          <p:nvPr/>
        </p:nvSpPr>
        <p:spPr bwMode="auto">
          <a:xfrm>
            <a:off x="214313" y="1571625"/>
            <a:ext cx="4643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altLang="it-IT" b="1">
                <a:cs typeface="Times New Roman" pitchFamily="18" charset="0"/>
              </a:rPr>
              <a:t>SOSTANZE TOSSICHE </a:t>
            </a:r>
            <a:endParaRPr lang="it-IT" altLang="it-IT"/>
          </a:p>
        </p:txBody>
      </p:sp>
      <p:sp>
        <p:nvSpPr>
          <p:cNvPr id="17413" name="Rettangolo 8"/>
          <p:cNvSpPr>
            <a:spLocks noChangeArrowheads="1"/>
          </p:cNvSpPr>
          <p:nvPr/>
        </p:nvSpPr>
        <p:spPr bwMode="auto">
          <a:xfrm>
            <a:off x="4786313" y="1571625"/>
            <a:ext cx="3857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altLang="it-IT" b="1">
                <a:solidFill>
                  <a:srgbClr val="000000"/>
                </a:solidFill>
                <a:cs typeface="Times New Roman" pitchFamily="18" charset="0"/>
              </a:rPr>
              <a:t>ALTAMENTE TOSSICHE </a:t>
            </a:r>
            <a:endParaRPr lang="it-IT" altLang="it-IT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7188" y="2214563"/>
            <a:ext cx="7929562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Sostanze che, anche in piccole (T+ = piccolissime) dosi, a seguito di ingestione o inalazione o assorbimento attraverso la pelle possono essere causa di gravi danni alla salute ed anche di morte. </a:t>
            </a:r>
          </a:p>
          <a:p>
            <a:pPr algn="l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L'entità degli effetti sull'organismo dipende fortemente da alcuni fattori:</a:t>
            </a:r>
          </a:p>
          <a:p>
            <a:pPr algn="l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1) natura della sostanza; 2) quantità introdotta nell'organismo;  </a:t>
            </a:r>
          </a:p>
          <a:p>
            <a:pPr algn="l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3) intervallo di tempo di contatto con la sostanza. </a:t>
            </a:r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395288" y="6092825"/>
            <a:ext cx="8353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/>
                    </a:gs>
                    <a:gs pos="100000">
                      <a:srgbClr val="00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dirty="0"/>
              <a:t>Es. tossiche: </a:t>
            </a:r>
            <a:r>
              <a:rPr lang="it-IT" altLang="it-IT" dirty="0" smtClean="0"/>
              <a:t>Hg, </a:t>
            </a:r>
            <a:r>
              <a:rPr lang="it-IT" altLang="it-IT" dirty="0" err="1" smtClean="0"/>
              <a:t>Cd</a:t>
            </a:r>
            <a:r>
              <a:rPr lang="it-IT" altLang="it-IT" dirty="0" smtClean="0"/>
              <a:t>, Pb, Cr. </a:t>
            </a:r>
            <a:r>
              <a:rPr lang="it-IT" altLang="it-IT" dirty="0"/>
              <a:t>Es altamente tossiche: CO, </a:t>
            </a:r>
            <a:r>
              <a:rPr lang="it-IT" altLang="it-IT" dirty="0" err="1"/>
              <a:t>HCN</a:t>
            </a:r>
            <a:r>
              <a:rPr lang="it-IT" altLang="it-IT" dirty="0"/>
              <a:t>, HF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it-IT" altLang="it-IT" sz="20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3850" y="1557338"/>
            <a:ext cx="82343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altLang="it-IT" b="1">
                <a:cs typeface="Times New Roman" pitchFamily="18" charset="0"/>
              </a:rPr>
              <a:t>SOSTANZE NOCIVE</a:t>
            </a:r>
            <a:r>
              <a:rPr lang="it-IT" altLang="it-IT">
                <a:cs typeface="Times New Roman" pitchFamily="18" charset="0"/>
              </a:rPr>
              <a:t> </a:t>
            </a:r>
            <a:r>
              <a:rPr lang="it-IT" altLang="it-IT" b="1">
                <a:cs typeface="Times New Roman" pitchFamily="18" charset="0"/>
              </a:rPr>
              <a:t>(Xn)</a:t>
            </a:r>
            <a:endParaRPr lang="it-IT" altLang="it-IT">
              <a:cs typeface="Times New Roman" pitchFamily="18" charset="0"/>
            </a:endParaRPr>
          </a:p>
          <a:p>
            <a:pPr algn="just"/>
            <a:r>
              <a:rPr lang="it-IT" altLang="it-IT">
                <a:cs typeface="Times New Roman" pitchFamily="18" charset="0"/>
              </a:rPr>
              <a:t>In seguito ad inalazione, ingestione o assorbimento cutaneo provocano danni limitati. E' necessario seguire le prescrizioni riportate nelle etichette e seguire le indicazione date per l'uso delle sostanze corrosive. </a:t>
            </a:r>
          </a:p>
          <a:p>
            <a:pPr algn="just"/>
            <a:r>
              <a:rPr lang="it-IT" altLang="it-IT">
                <a:cs typeface="Times New Roman" pitchFamily="18" charset="0"/>
              </a:rPr>
              <a:t>Es. è nocivo KMnO</a:t>
            </a:r>
            <a:r>
              <a:rPr lang="it-IT" altLang="it-IT" baseline="-30000">
                <a:cs typeface="Times New Roman" pitchFamily="18" charset="0"/>
              </a:rPr>
              <a:t>4</a:t>
            </a:r>
            <a:r>
              <a:rPr lang="it-IT" altLang="it-IT">
                <a:cs typeface="Times New Roman" pitchFamily="18" charset="0"/>
              </a:rPr>
              <a:t>.</a:t>
            </a:r>
          </a:p>
          <a:p>
            <a:pPr algn="just"/>
            <a:r>
              <a:rPr lang="it-IT" altLang="it-IT">
                <a:cs typeface="Times New Roman" pitchFamily="18" charset="0"/>
              </a:rPr>
              <a:t> </a:t>
            </a:r>
          </a:p>
          <a:p>
            <a:pPr algn="just"/>
            <a:r>
              <a:rPr lang="it-IT" altLang="it-IT" b="1">
                <a:cs typeface="Times New Roman" pitchFamily="18" charset="0"/>
              </a:rPr>
              <a:t>SOSTANZE IRRITANTI (Xi)</a:t>
            </a:r>
            <a:endParaRPr lang="it-IT" altLang="it-IT">
              <a:cs typeface="Times New Roman" pitchFamily="18" charset="0"/>
            </a:endParaRPr>
          </a:p>
          <a:p>
            <a:pPr algn="just"/>
            <a:r>
              <a:rPr lang="it-IT" altLang="it-IT">
                <a:cs typeface="Times New Roman" pitchFamily="18" charset="0"/>
              </a:rPr>
              <a:t>Possono provocare reazioni infiammatorie ed allergiche in seguito a contatto con la pelle. E' necessario seguire le prescrizioni riportate nelle etichette e seguire le indicazione date per l'uso delle sostanze corrosive. </a:t>
            </a:r>
          </a:p>
          <a:p>
            <a:pPr algn="just"/>
            <a:r>
              <a:rPr lang="it-IT" altLang="it-IT">
                <a:cs typeface="Times New Roman" pitchFamily="18" charset="0"/>
              </a:rPr>
              <a:t>Es. è irritante NH</a:t>
            </a:r>
            <a:r>
              <a:rPr lang="it-IT" altLang="it-IT" baseline="-25000">
                <a:cs typeface="Times New Roman" pitchFamily="18" charset="0"/>
              </a:rPr>
              <a:t>3</a:t>
            </a:r>
            <a:r>
              <a:rPr lang="it-IT" altLang="it-IT">
                <a:cs typeface="Times New Roman" pitchFamily="18" charset="0"/>
              </a:rPr>
              <a:t>.</a:t>
            </a:r>
            <a:endParaRPr lang="it-IT" altLang="it-IT"/>
          </a:p>
        </p:txBody>
      </p:sp>
      <p:pic>
        <p:nvPicPr>
          <p:cNvPr id="18436" name="Picture 9" descr="Simbolo di rischio Xi = irrit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95288" y="1928813"/>
            <a:ext cx="77724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b="1">
                <a:cs typeface="Times New Roman" pitchFamily="18" charset="0"/>
              </a:rPr>
              <a:t>PERICOLOSE PER L'AMBIENTE (N)</a:t>
            </a:r>
            <a:endParaRPr lang="it-IT" altLang="it-IT"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Sostanze che possono provocare grave rischio a breve o lungo tempo per l'ambiente.</a:t>
            </a:r>
            <a:endParaRPr lang="it-IT" altLang="it-IT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14319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asellaDiTesto 1"/>
          <p:cNvSpPr txBox="1">
            <a:spLocks noChangeArrowheads="1"/>
          </p:cNvSpPr>
          <p:nvPr/>
        </p:nvSpPr>
        <p:spPr bwMode="auto">
          <a:xfrm>
            <a:off x="395288" y="3573463"/>
            <a:ext cx="4719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altLang="it-IT"/>
              <a:t>Es. K</a:t>
            </a:r>
            <a:r>
              <a:rPr lang="it-IT" altLang="it-IT" baseline="-25000"/>
              <a:t>2</a:t>
            </a:r>
            <a:r>
              <a:rPr lang="it-IT" altLang="it-IT"/>
              <a:t>Cr</a:t>
            </a:r>
            <a:r>
              <a:rPr lang="it-IT" altLang="it-IT" baseline="-25000"/>
              <a:t>2</a:t>
            </a:r>
            <a:r>
              <a:rPr lang="it-IT" altLang="it-IT"/>
              <a:t>O</a:t>
            </a:r>
            <a:r>
              <a:rPr lang="it-IT" altLang="it-IT" baseline="-25000"/>
              <a:t>7</a:t>
            </a:r>
            <a:r>
              <a:rPr lang="it-IT" altLang="it-IT"/>
              <a:t>, HgCl</a:t>
            </a:r>
            <a:r>
              <a:rPr lang="it-IT" altLang="it-IT" baseline="-25000"/>
              <a:t>2</a:t>
            </a:r>
            <a:r>
              <a:rPr lang="it-IT" altLang="it-IT"/>
              <a:t>, P, KCN</a:t>
            </a:r>
            <a:endParaRPr lang="it-IT" altLang="it-IT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23850" y="2636838"/>
            <a:ext cx="84582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b="1">
                <a:cs typeface="Times New Roman" pitchFamily="18" charset="0"/>
              </a:rPr>
              <a:t>SOSTANZE RADIOATTIVE (R)</a:t>
            </a:r>
            <a:endParaRPr lang="it-IT" altLang="it-IT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Emettono radiazioni ionizzanti. Esistono norme di legge molto severe e specifiche per la loro conservazione, manipolazione e smaltimento. Gli operatori devono essere muniti di opportuni dosimetri personali e gli ambienti devono possedere sistemi di isolamento adeguati: la contaminazione ambientale può essere catastrofica e gli effetti a lungo e breve termine mortali.</a:t>
            </a:r>
            <a:r>
              <a:rPr lang="it-IT" altLang="it-IT"/>
              <a:t> 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122396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84213" y="1557338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500063" y="1143000"/>
            <a:ext cx="7467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b="1">
                <a:cs typeface="Times New Roman" pitchFamily="18" charset="0"/>
              </a:rPr>
              <a:t>TERATOGEN</a:t>
            </a:r>
            <a:r>
              <a:rPr lang="it-IT" altLang="it-IT">
                <a:cs typeface="Times New Roman" pitchFamily="18" charset="0"/>
              </a:rPr>
              <a:t>E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Sostanze pericolose per la sviluppo del  feto.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Es. </a:t>
            </a:r>
            <a:r>
              <a:rPr lang="it-IT" altLang="it-IT"/>
              <a:t>acido retinoico (cura dell’acne), radiazioni, fumo</a:t>
            </a:r>
            <a:endParaRPr lang="it-IT" altLang="it-IT"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altLang="it-IT" b="1">
                <a:cs typeface="Times New Roman" pitchFamily="18" charset="0"/>
              </a:rPr>
              <a:t> </a:t>
            </a:r>
            <a:endParaRPr lang="it-IT" altLang="it-IT"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altLang="it-IT" b="1">
                <a:cs typeface="Times New Roman" pitchFamily="18" charset="0"/>
              </a:rPr>
              <a:t>MUTAGENE </a:t>
            </a:r>
            <a:endParaRPr lang="it-IT" altLang="it-IT"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Sostanze pericolose per la sviluppo normale delle cellule.</a:t>
            </a:r>
            <a:endParaRPr lang="it-IT" altLang="it-IT"/>
          </a:p>
          <a:p>
            <a:pPr algn="just" eaLnBrk="1" hangingPunct="1">
              <a:spcBef>
                <a:spcPct val="50000"/>
              </a:spcBef>
            </a:pPr>
            <a:r>
              <a:rPr lang="it-IT" altLang="it-IT"/>
              <a:t>Es. idrocarburi C2-4, benzene, CdS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20574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it-IT" altLang="it-IT" sz="200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04800" y="685800"/>
            <a:ext cx="8229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altLang="it-IT" b="1">
                <a:cs typeface="Times New Roman" pitchFamily="18" charset="0"/>
              </a:rPr>
              <a:t>CANCEROGENE </a:t>
            </a:r>
          </a:p>
          <a:p>
            <a:pPr algn="just" eaLnBrk="1" hangingPunct="1"/>
            <a:endParaRPr lang="it-IT" altLang="it-IT">
              <a:cs typeface="Times New Roman" pitchFamily="18" charset="0"/>
            </a:endParaRPr>
          </a:p>
          <a:p>
            <a:pPr algn="just"/>
            <a:r>
              <a:rPr lang="it-IT" altLang="it-IT">
                <a:cs typeface="Times New Roman" pitchFamily="18" charset="0"/>
              </a:rPr>
              <a:t>Sostanze che per inalazione, ingestione o penetrazione cutanea possono provocare il cancro o aumentarne la frequenza. L'informazione sull'azione cancerogena presunta o certa di alcune sostanze viene, purtroppo, spesso sottovalutata o trascurata dalle ditte produttrici ed anche dai libri di testo. </a:t>
            </a:r>
          </a:p>
          <a:p>
            <a:pPr algn="just"/>
            <a:r>
              <a:rPr lang="it-IT" altLang="it-IT">
                <a:cs typeface="Times New Roman" pitchFamily="18" charset="0"/>
              </a:rPr>
              <a:t>Es. amianto, benzene, sali di Cd, sali di Cr</a:t>
            </a:r>
            <a:endParaRPr lang="it-IT" altLang="it-IT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96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3528" y="764704"/>
            <a:ext cx="8215635" cy="8925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spcBef>
                <a:spcPct val="50000"/>
              </a:spcBef>
              <a:defRPr/>
            </a:pPr>
            <a:r>
              <a:rPr lang="it-IT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 REATTIVI CHIMICI PRESENTI IN UN LAB SONO </a:t>
            </a:r>
            <a:r>
              <a:rPr lang="it-IT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LA MAGGIOR PARTE</a:t>
            </a:r>
            <a:r>
              <a:rPr lang="it-IT" dirty="0"/>
              <a:t>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PERICOLOSI.</a:t>
            </a:r>
            <a:endParaRPr lang="it-IT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3528" y="23971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dirty="0">
                <a:cs typeface="Times New Roman" pitchFamily="18" charset="0"/>
              </a:rPr>
              <a:t>E’ necessario </a:t>
            </a:r>
            <a:r>
              <a:rPr lang="it-IT" altLang="it-IT" dirty="0" smtClean="0">
                <a:cs typeface="Times New Roman" pitchFamily="18" charset="0"/>
              </a:rPr>
              <a:t>conoscerne </a:t>
            </a:r>
            <a:r>
              <a:rPr lang="it-IT" altLang="it-IT" dirty="0">
                <a:cs typeface="Times New Roman" pitchFamily="18" charset="0"/>
              </a:rPr>
              <a:t>le caratteristiche per sapere quali precauzioni prendere quando si compie una certa operazione che li coinvolga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528" y="3836988"/>
            <a:ext cx="83058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dirty="0">
                <a:cs typeface="Times New Roman" pitchFamily="18" charset="0"/>
              </a:rPr>
              <a:t>Le informazioni di natura chimico-fisica possono essere desunte dalle </a:t>
            </a:r>
            <a:r>
              <a:rPr lang="it-IT" altLang="it-IT" sz="2800" dirty="0">
                <a:solidFill>
                  <a:srgbClr val="FF0000"/>
                </a:solidFill>
                <a:cs typeface="Times New Roman" pitchFamily="18" charset="0"/>
              </a:rPr>
              <a:t>etichette</a:t>
            </a:r>
            <a:r>
              <a:rPr lang="it-IT" altLang="it-IT" dirty="0">
                <a:cs typeface="Times New Roman" pitchFamily="18" charset="0"/>
              </a:rPr>
              <a:t> che </a:t>
            </a:r>
            <a:r>
              <a:rPr lang="it-IT" altLang="it-IT" b="1" dirty="0">
                <a:cs typeface="Times New Roman" pitchFamily="18" charset="0"/>
              </a:rPr>
              <a:t>devono esser sempre presenti sui contenitori</a:t>
            </a:r>
            <a:r>
              <a:rPr lang="it-IT" altLang="it-IT">
                <a:cs typeface="Times New Roman" pitchFamily="18" charset="0"/>
              </a:rPr>
              <a:t>.</a:t>
            </a:r>
            <a:r>
              <a:rPr lang="it-IT" altLang="it-IT"/>
              <a:t> 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sellaDiTesto 1"/>
          <p:cNvSpPr txBox="1">
            <a:spLocks noChangeArrowheads="1"/>
          </p:cNvSpPr>
          <p:nvPr/>
        </p:nvSpPr>
        <p:spPr bwMode="auto">
          <a:xfrm>
            <a:off x="395288" y="1484313"/>
            <a:ext cx="828116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altLang="it-IT" dirty="0"/>
              <a:t>Il Regolamento CE n. 1272/2008 del 16 dicembre 2008, denominato Regolamento CLP (</a:t>
            </a:r>
            <a:r>
              <a:rPr lang="it-IT" altLang="it-IT" i="1" dirty="0" err="1"/>
              <a:t>Classification</a:t>
            </a:r>
            <a:r>
              <a:rPr lang="it-IT" altLang="it-IT" i="1" dirty="0"/>
              <a:t>, </a:t>
            </a:r>
            <a:r>
              <a:rPr lang="it-IT" altLang="it-IT" i="1" dirty="0" err="1"/>
              <a:t>Labelling</a:t>
            </a:r>
            <a:r>
              <a:rPr lang="it-IT" altLang="it-IT" i="1" dirty="0"/>
              <a:t> and Packaging</a:t>
            </a:r>
            <a:r>
              <a:rPr lang="it-IT" altLang="it-IT" dirty="0"/>
              <a:t>), che è entrato in vigore nell'Unione Europea  il 20 gennaio 2009, ha introdotto </a:t>
            </a:r>
            <a:r>
              <a:rPr lang="it-IT" altLang="it-IT" b="1" dirty="0"/>
              <a:t>un nuovo sistema di classificazione, etichettatura ed imballaggio </a:t>
            </a:r>
            <a:r>
              <a:rPr lang="it-IT" altLang="it-IT" dirty="0"/>
              <a:t>delle sostanze e delle miscele </a:t>
            </a:r>
            <a:r>
              <a:rPr lang="it-IT" altLang="it-IT" dirty="0" smtClean="0"/>
              <a:t>e abroga </a:t>
            </a:r>
            <a:r>
              <a:rPr lang="it-IT" altLang="it-IT" dirty="0"/>
              <a:t> le vecchie </a:t>
            </a:r>
            <a:r>
              <a:rPr lang="it-IT" altLang="it-IT" dirty="0" smtClean="0"/>
              <a:t>direttive </a:t>
            </a:r>
            <a:r>
              <a:rPr lang="it-IT" altLang="it-IT" dirty="0"/>
              <a:t>a partire </a:t>
            </a:r>
            <a:r>
              <a:rPr lang="it-IT" altLang="it-IT" dirty="0">
                <a:solidFill>
                  <a:srgbClr val="FF0000"/>
                </a:solidFill>
              </a:rPr>
              <a:t>dal 1 giugno </a:t>
            </a:r>
            <a:r>
              <a:rPr lang="it-IT" altLang="it-IT" dirty="0" smtClean="0">
                <a:solidFill>
                  <a:srgbClr val="FF0000"/>
                </a:solidFill>
              </a:rPr>
              <a:t>2015. </a:t>
            </a:r>
          </a:p>
          <a:p>
            <a:pPr algn="just" eaLnBrk="1" hangingPunct="1"/>
            <a:endParaRPr lang="it-IT" altLang="it-IT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it-IT" altLang="it-IT" dirty="0" smtClean="0">
                <a:solidFill>
                  <a:srgbClr val="FF0000"/>
                </a:solidFill>
              </a:rPr>
              <a:t>In lab si trovano recipienti sia con etichette nuove che vecchie.</a:t>
            </a:r>
            <a:endParaRPr lang="it-IT" altLang="it-IT" dirty="0">
              <a:solidFill>
                <a:srgbClr val="FF0000"/>
              </a:solidFill>
            </a:endParaRPr>
          </a:p>
          <a:p>
            <a:pPr algn="just" eaLnBrk="1" hangingPunct="1"/>
            <a:endParaRPr lang="it-IT" altLang="it-IT" dirty="0" smtClean="0"/>
          </a:p>
          <a:p>
            <a:pPr algn="just" eaLnBrk="1" hangingPunct="1"/>
            <a:r>
              <a:rPr lang="it-IT" altLang="it-IT" dirty="0" smtClean="0"/>
              <a:t>Sono abrogati </a:t>
            </a:r>
            <a:r>
              <a:rPr lang="it-IT" altLang="it-IT" dirty="0"/>
              <a:t>i "simboli di pericolo" su fondo arancione </a:t>
            </a:r>
            <a:r>
              <a:rPr lang="it-IT" altLang="it-IT" dirty="0" smtClean="0"/>
              <a:t>che sono sostituiti da quelli nuovi con </a:t>
            </a:r>
            <a:r>
              <a:rPr lang="it-IT" altLang="it-IT" dirty="0"/>
              <a:t>forma di rombo (quadrato poggiante su una punta), bordo rosso e </a:t>
            </a:r>
            <a:r>
              <a:rPr lang="it-IT" altLang="it-IT" dirty="0" smtClean="0"/>
              <a:t>riportanti </a:t>
            </a:r>
            <a:r>
              <a:rPr lang="it-IT" altLang="it-IT" dirty="0"/>
              <a:t>un simbolo nero su sfondo bianco.</a:t>
            </a:r>
          </a:p>
        </p:txBody>
      </p:sp>
      <p:pic>
        <p:nvPicPr>
          <p:cNvPr id="21509" name="Picture 5" descr="ANd9GcQMxEDu866231NwgWqch4YIwpOpLigsanvBkq3JR3Y-i1waKxO5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151288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1"/>
          <p:cNvSpPr txBox="1">
            <a:spLocks noChangeArrowheads="1"/>
          </p:cNvSpPr>
          <p:nvPr/>
        </p:nvSpPr>
        <p:spPr bwMode="auto">
          <a:xfrm>
            <a:off x="611188" y="404813"/>
            <a:ext cx="784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altLang="it-IT"/>
              <a:t>Ulteriori informazioni sul sito WEB dell’  INAIL</a:t>
            </a:r>
          </a:p>
        </p:txBody>
      </p:sp>
      <p:pic>
        <p:nvPicPr>
          <p:cNvPr id="24579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341438"/>
            <a:ext cx="13684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asellaDiTesto 2"/>
          <p:cNvSpPr txBox="1">
            <a:spLocks noChangeArrowheads="1"/>
          </p:cNvSpPr>
          <p:nvPr/>
        </p:nvSpPr>
        <p:spPr bwMode="auto">
          <a:xfrm>
            <a:off x="2843213" y="1341438"/>
            <a:ext cx="51133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altLang="it-IT"/>
              <a:t>sostanze che possono esplodere o comportare un pericolo di proiezione di frammenti.</a:t>
            </a:r>
          </a:p>
        </p:txBody>
      </p:sp>
      <p:pic>
        <p:nvPicPr>
          <p:cNvPr id="24581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3163888"/>
            <a:ext cx="13874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CasellaDiTesto 3"/>
          <p:cNvSpPr txBox="1">
            <a:spLocks noChangeArrowheads="1"/>
          </p:cNvSpPr>
          <p:nvPr/>
        </p:nvSpPr>
        <p:spPr bwMode="auto">
          <a:xfrm>
            <a:off x="2843213" y="3359150"/>
            <a:ext cx="5081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altLang="it-IT"/>
              <a:t>sostanze o miscele che comportano il rischio di incendio.</a:t>
            </a:r>
          </a:p>
        </p:txBody>
      </p:sp>
      <p:pic>
        <p:nvPicPr>
          <p:cNvPr id="24583" name="Picture 6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4967288"/>
            <a:ext cx="13081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CasellaDiTesto 4"/>
          <p:cNvSpPr txBox="1">
            <a:spLocks noChangeArrowheads="1"/>
          </p:cNvSpPr>
          <p:nvPr/>
        </p:nvSpPr>
        <p:spPr bwMode="auto">
          <a:xfrm>
            <a:off x="2843213" y="5157788"/>
            <a:ext cx="5327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altLang="it-IT"/>
              <a:t>sostanze con proprietà comburenti, ossia la capacità di favorire la combustione.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14033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7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97100"/>
            <a:ext cx="1427162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35388"/>
            <a:ext cx="142716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300663"/>
            <a:ext cx="143986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2700338" y="981075"/>
            <a:ext cx="511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/>
                    </a:gs>
                    <a:gs pos="100000">
                      <a:srgbClr val="00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/>
              <a:t>gas contenuti in recipienti a pressione. </a:t>
            </a:r>
          </a:p>
        </p:txBody>
      </p:sp>
      <p:sp>
        <p:nvSpPr>
          <p:cNvPr id="25607" name="Text Box 13"/>
          <p:cNvSpPr txBox="1">
            <a:spLocks noChangeArrowheads="1"/>
          </p:cNvSpPr>
          <p:nvPr/>
        </p:nvSpPr>
        <p:spPr bwMode="auto">
          <a:xfrm>
            <a:off x="2700338" y="2005013"/>
            <a:ext cx="56880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/>
                    </a:gs>
                    <a:gs pos="100000">
                      <a:srgbClr val="00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/>
              <a:t>sostanza o miscela che, per azione chimica, può attaccare o distruggere i metalli o produrre gravissimi danni al tessuto cutaneo/oculare. </a:t>
            </a:r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2700338" y="4076700"/>
            <a:ext cx="5616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/>
                    </a:gs>
                    <a:gs pos="100000">
                      <a:srgbClr val="00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/>
              <a:t>pericolo di effetti nocivi che si manifestano in breve tempo. </a:t>
            </a:r>
          </a:p>
        </p:txBody>
      </p:sp>
      <p:sp>
        <p:nvSpPr>
          <p:cNvPr id="25609" name="Text Box 15"/>
          <p:cNvSpPr txBox="1">
            <a:spLocks noChangeArrowheads="1"/>
          </p:cNvSpPr>
          <p:nvPr/>
        </p:nvSpPr>
        <p:spPr bwMode="auto">
          <a:xfrm>
            <a:off x="2700338" y="5734050"/>
            <a:ext cx="504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/>
                    </a:gs>
                    <a:gs pos="100000">
                      <a:srgbClr val="00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/>
              <a:t>diverse possibilità di danno.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129698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268538" y="836613"/>
            <a:ext cx="6191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/>
                    </a:gs>
                    <a:gs pos="100000">
                      <a:srgbClr val="00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b="1"/>
              <a:t>Pericolo per la salute </a:t>
            </a:r>
            <a:r>
              <a:rPr lang="it-IT" altLang="it-IT"/>
              <a:t>è usato per sostanze che possono provocare malattie che si manifestano anche dopo lungo tempo dall'esposizione </a:t>
            </a:r>
          </a:p>
        </p:txBody>
      </p:sp>
      <p:pic>
        <p:nvPicPr>
          <p:cNvPr id="26628" name="Picture 8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13684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2268538" y="3716338"/>
            <a:ext cx="50403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/>
                    </a:gs>
                    <a:gs pos="100000">
                      <a:srgbClr val="00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/>
              <a:t>sostanze o miscele</a:t>
            </a:r>
            <a:r>
              <a:rPr lang="it-IT" altLang="it-IT" b="1"/>
              <a:t> </a:t>
            </a:r>
            <a:r>
              <a:rPr lang="it-IT" altLang="it-IT"/>
              <a:t>pericolose per l'ambiente acquatico.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68313" y="765175"/>
            <a:ext cx="763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/>
                    </a:gs>
                    <a:gs pos="100000">
                      <a:srgbClr val="00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/>
              <a:t>Su un recipiente possono apparire anche più simboli contemporaneamente</a:t>
            </a:r>
          </a:p>
        </p:txBody>
      </p:sp>
      <p:pic>
        <p:nvPicPr>
          <p:cNvPr id="27651" name="Picture 6" descr="ANd9GcTMPi-h-wONVOndaRyblQC_jxdGCe-QHjR35nSP0da4w7YdAZ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575"/>
            <a:ext cx="40322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 descr="acido%2Bsolfidrico%2Bc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221163"/>
            <a:ext cx="3960813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sellaDiTesto 1"/>
          <p:cNvSpPr txBox="1">
            <a:spLocks noChangeArrowheads="1"/>
          </p:cNvSpPr>
          <p:nvPr/>
        </p:nvSpPr>
        <p:spPr bwMode="auto">
          <a:xfrm>
            <a:off x="468313" y="476250"/>
            <a:ext cx="7272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altLang="it-IT"/>
              <a:t>02.10.2012 </a:t>
            </a:r>
          </a:p>
          <a:p>
            <a:pPr algn="l" eaLnBrk="1" hangingPunct="1"/>
            <a:r>
              <a:rPr lang="it-IT" altLang="it-IT"/>
              <a:t>Per un confronto tra nuovi e vecchi pittogrammi</a:t>
            </a:r>
          </a:p>
          <a:p>
            <a:pPr algn="l" eaLnBrk="1" hangingPunct="1"/>
            <a:r>
              <a:rPr lang="it-IT" altLang="it-IT"/>
              <a:t>http://it.wikipedia.org/wiki/Simboli_di_rischio_chimico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0" y="457200"/>
            <a:ext cx="8077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b="1">
                <a:cs typeface="Times New Roman" pitchFamily="18" charset="0"/>
              </a:rPr>
              <a:t>SOSTANZE CHE NON RIPORTANO IN ETICHETTA AVVISI DI PERICOLOSITÀ</a:t>
            </a:r>
            <a:endParaRPr lang="it-IT" altLang="it-IT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Anche se un recipiente contenente una sostanza non porta avvisi di pericolosità, si devono fare alcune importanti considerazioni in merito alle precauzioni da prendere per il suo uso.</a:t>
            </a:r>
            <a:r>
              <a:rPr lang="it-IT" altLang="it-IT"/>
              <a:t> 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81000" y="3276600"/>
            <a:ext cx="77724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altLang="it-IT" b="1">
                <a:cs typeface="Times New Roman" pitchFamily="18" charset="0"/>
              </a:rPr>
              <a:t>LE SOSTANZE CHE NON RIPORTANO IN ETICHETTA AVVISI DI PERICOLOSITÀ SONO SEMPRE E COMUNQUE DA CONSIDERARE COME POTENZIALMENTE PERICOLOSE E QUINDI DA TRATTARE CON LA MASSIMA ATTENZIONE !</a:t>
            </a:r>
            <a:r>
              <a:rPr lang="it-IT" altLang="it-IT"/>
              <a:t> </a:t>
            </a:r>
          </a:p>
          <a:p>
            <a:pPr algn="l" eaLnBrk="1" hangingPunct="1">
              <a:spcBef>
                <a:spcPct val="50000"/>
              </a:spcBef>
            </a:pP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734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0724" name="WordArt 8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49815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Schede di sicurezza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539660" y="1850048"/>
            <a:ext cx="75612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/>
                    </a:gs>
                    <a:gs pos="100000">
                      <a:srgbClr val="00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it-IT" dirty="0"/>
          </a:p>
          <a:p>
            <a:r>
              <a:rPr lang="it-IT" dirty="0"/>
              <a:t> regolamento (CE) n. 1907/2006 del Parlamento europeo e del Consiglio concernente la registrazione, la valutazione, l’autorizzazione e la restrizione delle sostanze chimiche (REACH) </a:t>
            </a:r>
            <a:endParaRPr lang="it-IT" altLang="it-IT" dirty="0"/>
          </a:p>
        </p:txBody>
      </p:sp>
      <p:sp>
        <p:nvSpPr>
          <p:cNvPr id="2" name="Rettangolo 1"/>
          <p:cNvSpPr/>
          <p:nvPr/>
        </p:nvSpPr>
        <p:spPr>
          <a:xfrm>
            <a:off x="539660" y="4077072"/>
            <a:ext cx="7920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Aggiornamento dell'Agenzia europea per le sostanze chimiche</a:t>
            </a:r>
          </a:p>
          <a:p>
            <a:endParaRPr lang="it-IT" smtClean="0"/>
          </a:p>
          <a:p>
            <a:r>
              <a:rPr lang="it-IT" smtClean="0"/>
              <a:t>Giugno </a:t>
            </a:r>
            <a:r>
              <a:rPr lang="it-IT" dirty="0"/>
              <a:t>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899592" y="692696"/>
            <a:ext cx="72721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dirty="0"/>
              <a:t>La vigente normativa comunitaria su sostanze e preparati pericolosi impone alle aziende chimiche produttrici e/o distributrici di tali prodotti, la redazione di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/>
              <a:t>schede di dati di sicurezza </a:t>
            </a:r>
            <a:r>
              <a:rPr lang="it-IT" altLang="it-IT" b="1" dirty="0" err="1"/>
              <a:t>SDS</a:t>
            </a:r>
            <a:r>
              <a:rPr lang="it-IT" altLang="it-IT" dirty="0"/>
              <a:t> </a:t>
            </a:r>
            <a:r>
              <a:rPr lang="it-IT" altLang="it-IT" dirty="0" smtClean="0"/>
              <a:t>o </a:t>
            </a:r>
            <a:r>
              <a:rPr lang="it-IT" altLang="it-IT" b="1" dirty="0" err="1" smtClean="0"/>
              <a:t>MSDS</a:t>
            </a:r>
            <a:r>
              <a:rPr lang="it-IT" altLang="it-IT" dirty="0" smtClean="0"/>
              <a:t> (</a:t>
            </a:r>
            <a:r>
              <a:rPr lang="it-IT" altLang="it-IT" dirty="0" err="1" smtClean="0"/>
              <a:t>Material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Safety</a:t>
            </a:r>
            <a:r>
              <a:rPr lang="it-IT" altLang="it-IT" dirty="0" smtClean="0"/>
              <a:t> </a:t>
            </a:r>
            <a:r>
              <a:rPr lang="it-IT" altLang="it-IT" dirty="0"/>
              <a:t>Data </a:t>
            </a:r>
            <a:r>
              <a:rPr lang="it-IT" altLang="it-IT" dirty="0" err="1"/>
              <a:t>Sheet</a:t>
            </a:r>
            <a:r>
              <a:rPr lang="it-IT" altLang="it-IT" dirty="0"/>
              <a:t>)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dirty="0"/>
              <a:t>in 16 sezioni ed il loro aggiornamento. </a:t>
            </a:r>
          </a:p>
        </p:txBody>
      </p:sp>
    </p:spTree>
    <p:extLst>
      <p:ext uri="{BB962C8B-B14F-4D97-AF65-F5344CB8AC3E}">
        <p14:creationId xmlns:p14="http://schemas.microsoft.com/office/powerpoint/2010/main" val="27596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95288" y="476250"/>
            <a:ext cx="77771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/>
                    </a:gs>
                    <a:gs pos="100000">
                      <a:srgbClr val="00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dirty="0"/>
              <a:t>Le </a:t>
            </a:r>
            <a:r>
              <a:rPr lang="it-IT" altLang="it-IT" b="1" dirty="0" err="1"/>
              <a:t>SDS</a:t>
            </a:r>
            <a:r>
              <a:rPr lang="it-IT" altLang="it-IT" dirty="0"/>
              <a:t> </a:t>
            </a:r>
            <a:r>
              <a:rPr lang="it-IT" altLang="it-IT" dirty="0" smtClean="0"/>
              <a:t>o </a:t>
            </a:r>
            <a:r>
              <a:rPr lang="it-IT" altLang="it-IT" b="1" dirty="0" err="1" smtClean="0"/>
              <a:t>MSDS</a:t>
            </a:r>
            <a:r>
              <a:rPr lang="it-IT" altLang="it-IT" dirty="0" smtClean="0"/>
              <a:t> rappresentano </a:t>
            </a:r>
            <a:r>
              <a:rPr lang="it-IT" altLang="it-IT" dirty="0"/>
              <a:t>il documento tecnico più significativo ai fini informativi sulle sostanze chimiche e loro miscele, in quanto contengono le informazioni necessarie sulle proprietà fisico-chimiche, tossicologiche e di pericolo per l'ambiente necessarie per una corretta e sicura manipolazione delle sostanze e miscele.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95288" y="3356992"/>
            <a:ext cx="7777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Quando si acquista una sostanza chimica o la si usa è obbligatorio leggere attentamente il relativo </a:t>
            </a:r>
            <a:r>
              <a:rPr lang="it-IT" dirty="0" err="1" smtClean="0"/>
              <a:t>SDS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288" y="5013176"/>
            <a:ext cx="7777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Tutti i venditori di sostanze chimiche forniscono le </a:t>
            </a:r>
            <a:r>
              <a:rPr lang="it-IT" dirty="0" err="1" smtClean="0"/>
              <a:t>SDS</a:t>
            </a:r>
            <a:endParaRPr lang="it-IT" dirty="0" smtClean="0"/>
          </a:p>
          <a:p>
            <a:pPr algn="l"/>
            <a:r>
              <a:rPr lang="it-IT" dirty="0" smtClean="0"/>
              <a:t>ad es. </a:t>
            </a:r>
            <a:r>
              <a:rPr lang="it-IT" dirty="0"/>
              <a:t>collegarsi con </a:t>
            </a:r>
            <a:r>
              <a:rPr lang="it-IT" dirty="0" smtClean="0"/>
              <a:t>   https</a:t>
            </a:r>
            <a:r>
              <a:rPr lang="it-IT" dirty="0"/>
              <a:t>://www.sigmaaldrich.com/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hMSERUUExQUFRUWFhwaGBcYFxgZFxcbFBsYFhgYFxgYHCYfGBkjGRkYHy8hIycpLSwsFh4zNjAqNScrLCkBCQoKDgwOGg8PGikdHx8pKiopKSwpKSksNSktNS8vKSwvKSwsLCwsKSksKiwsKSopLCwpKSwsLCwpKSopKSwsLP/AABEIALYBFgMBIgACEQEDEQH/xAAbAAABBQEBAAAAAAAAAAAAAAAAAgMEBQYBB//EAE0QAAIBAgQCBAgKBwYFBAMAAAECEQADBBIhMQUiE0FRYQYUIzIzcYGRFUJSU3Jzk6HR0gdikqKywtMWFyQ0VLFDdILB8LPD4fFjo+L/xAAaAQEAAgMBAAAAAAAAAAAAAAAAAQQCAwUG/8QAOxEAAgECAgUHCQcFAAAAAAAAAAECAxEEIQUSMUFxE1FhkaGx0RQiMjRSwcLh8BUjM0JicvEWU4GSov/aAAwDAQACEQMRAD8A9xooooAooooAooooCNxK6Vs3GUwQjEHsIUkHXvqvx+KSyQLl68JBIMLEDfXJuBzRvAJEwYm8X/y936t/4TVdx/FMjDLYW9yEmRMQRAHaSxED1kkAUBz4TtyV6XEBgVGXKuaXIUDzNxmUnsDA1z4UTIj9LiMrgkHKhgBlSTC6czqPb3GK9sWIH+DQebJKOQuqNPmAwGd465tGe5605ZEPittCrKAjI5NvpGQCDljQQxjQZBtGgEzD49XXMt3ERCHZNRdY21+L8oGeynbmJQFx092bZRWAyzN0gIByaySB66pbt7KSDhLZAR4YJcibTXBbXRSdSkjsD7+aGm4e4pe2pw6KtwMH5GlcjAhGkAE5mJkSJBI01oCVdx9tSVN+8GGSRC8vSzlnkgeafuG5EycKBczZL905HKN5mjLuPM9Xvp48JskybaT9EdcE+zQe6nsPg0tzkVVmJgATlAUTHYAB7KAa8Rb567+5+SuYLMHuKWZgMpGaJEgzsB2VMqJh/TXfUn+xoCXRRRQBRRRQBRRRQBRRRQBVdiGJuPL3FVLatCAHc3JMZSSYUaDsqxqtvvD3zGaLKmImY6bSBvNAQPhi1BPTX4y5gYQhoCtCkIczQw0G+vYa4nG7JkdPfkEgjKsiCqyeTbM6j29xiuvYggNOCtltAVyEkhlkkkA/FiYnrAzHQybd5YYjCoMr6Ho21BfJ0vmeaAAxG/LOgg0BOuY9VXMbuIgLbbZNrxKpuu8gg9lcxePW2SGuYnQAkhUIhgxHxf1W91V6YoC2YwYDSJQI2yJ0iKTl87OSq9QPYdKcu4g3GhsMnxVOZHIgPkWCFgqA7Hu5tBrAEi3xi0yswv3yFVm81dejAZwOTUgMDpvOk1KwN4XSyrdvynnSEEHM6EeZuCjfd1EUcNVL/Sl7IUklDmSC9tgCpMjUFMoI7Vg7VYYfA27ZJRFUkAGABIBJE+1mPrY9tAN+It89d/c/JSuG3C1m2WMkopJ01JAk6aVJqJwn0Fr6C/7CgJdFFFAFFFFAFFFFAFFFFAIvWQ6lWEhgQR3EQdu6o/wYnbd+2u/nqXRNARPgxO279td/PR8GJ23ftrv56lzRNAVVnAg3ri5rsBUgdNd0nNPx+4VK+DE7bv21389QOHcXtvjcTZXNntLazyjBRnDlYYiGkdnYeyrqaAifBidt37a7+ej4MTtu/bXfz1LmigInwYnbd+2u/np3D4RUmM0ncszMdNtWJp6aJoAooooAooooAooooAooooAqFct3BdZkVGDKo1cqQVLnYIdOYddTaKAidLe+bt/at/So6W983b+1b+lUuigInSXvm7X2rf0qZxWNu20ZzbtwomBcaT2AeS3J0HrqxqDjOe7bt9Q8o3/SeQH1vzD6o0AoXb/zdv7Vv6Vd6W983b+1b+lUuigInS3vm7f2rf0qXgLJS0itEqoBjUSBBgwNPZUiigCiiigOGsu3hQlpEFx3korE5WI1HWR36esgbkCtQawVzE3VyKoYqbSwRaZwGnryuN1B3AjeT1QyUaLA8XF1SyFoDFTII1Xf1jsI0PVUkYk9p99ZrD8TIzG4t0hvNC2b2YQASWnq109R7JLy8WQmBavt5uoUxDgNm86YGx0mToDWNjK5JfwwsqSC9yRE+TuGMwJGwM7dWo2MHSlYnwotW92ueaGEI5kMAREDeCNN6as45XfKFuDWJMx3GZ2MVNFjvP7TfjQGI/SL4SXQuHbDXrq5muryF0LFSg20J1Jj11m72L4ugBZ8auZgqy1zVm2UCZk9larw4xC2cVw93MIt5ix1MAG1J9m9N4G2641btzHWrlk3HKp00hcyXShg8ogae0VQmrzeb2nq8HWVLCw8yLyk81dtpvJZd5k8ZxXi1oqLlzGJnMLLOMx7Brqe6nXxPGAwUvjQzSQM1zXKJMa9Q1rWcE4xhnRCL11suJmcS6ZxFp9V10TXftJrnA/CC1d8XKlbaE3s4u32d0cJlUZrhnIVJPr033jV/U+s2yxklf7iOV7+b0Nrp3dN+jIw2C8IeIXXy2r+Jd26ldyxA16jsKXj+PcTsMFu38XbJEgM7iR2iTrV54P8IGDuXFbFYYPfsPbtul2QjjIRmaBl7Qf1fVUDw2vRYw1l764i8huF3V8+jlSgLHuG3d6q1vWUbtu50IVaNTEKnCnFxf6c9jz2WtdWI/DuLcVvz0N3F3Mu+V3MTtOtKw/EOLOrMlzGsqkhiGuEAruNDuK0fgjcHiFoKcNm6S4WF3EPZOpEHyep0HX1ARUrh/HLVs4a1y9J0VwqwvsLIuBrhCXFDAEMfjNrqKzUXZXkynVxVpzjCjF6ra2LYr3fZ/jpMlhuJ8WuW+kt3MY6a8wa4Ry79esUqxxfi5t9KtzFm3E55crA3PeO+tzwvH2xh7DG5aSMOuZunIyNkJP+HHKxBPXr7hUTh/F8OL2EQ37obxZOUOgw2iNPSCdH0OnaFrLU/UzU8c25WoRyv+Xcr/V+wsfAvwnc4Syb73He5cdQ0Mx0fKMxA5RqNTpV1e8KbaNlLNMgaW7hHMAw1C9hHt06qxPg3djh1rXLNy6JzunxiY5FadBGoq1w+PzsFN2GKkDLeu8zGcoMIOXM2UanQdtXKbbgn0HnMclHE1ElZaz7y+HhhaKlszwCB6K5MuJAAy60YbwutXGVUdjm28ncAOgOjFYiCKz9viJFuS8y2cE37jaAABkPRaTmeRp5q9tPeOA5kFzNAOUdLdBOWRzeT0OTNJ11C1mUzWHGtR483bWQw1/MWAuGWDb3rpGxDadGuyZmkdYrq4vNdLG5lXzoF64YQDMWy9HGwBA31M9lAa44xu2g4xu01kcZigucdJq1w/8AFu7JmMDyZiJIifiDWnhimUu7MMytIBuu1vQ8yjkBWDl6jp26wBpbmMaDqdu2vKm8LcQGKi7iGIAJhzpmmN2HYa9CwXETce4h6PkUSFLFg2zSSAMs6CN4mvK7A8rc+jb/AJ65GkZONrPc9/A72iKalrJpbVuvufgWf9r8V8vFftf/AN0seGWK+XifePzVCdwoJJgAEk9gGpNU3D+Og4i/buMNHHRn4pBCrAO25U/9dcyEqk03G+XSzs1KdGDSlbPoRqP7Z4v5eI/d/NUXh/hDfW9dbpsSHuwxDNygJCwokxq0/wDVXBUZh5dfqn/it1jHE1HdXeznZMsJSVnqrbzIvP7T4r5+5+1Xf7T4r5+5+1VZXa08vV9p9bN3k1H2F1Isv7T4r5+5+1QPCbFfP3P2qrBRTl6vtPrY8mo+yupHpXgHxC5etXDcdnIuQCTMDKpiio36NfQXfrP5VrteqwTcqEW8zxekIqOJmoqyua415vj+Fl8jdCbg6ICejtvqA4jnYGdduvNvXpDV57xFboC5GxEdEIFraSTzejbUAa6gQwq0ymiMvBSZJtXQQoX0VqWAU2zqWnVCBHd16gvDhzhOVLobKDratFpzKQDzZZXLttDaGd3rLXle3/mWEgEHOVbNBlz0IAjYxtrO1WdjHXLjECyVgAy5dAZ0gTakkerrFQSVl7B3kRTaDhjAbJbViI3LZ2AI03/WEaCaszjHUJ5G6xIWSAuhMTm17zt8k0q/iLix5NT9G4xjVRr5Lv8AuPZUKzxy4wJ8XuCI0i4TqGOmW0ZGkT2kVBJkv0p3CUwrFShJucpiR5g1j/zWvPZr2DG3OmxWDJGSRiRqJykIomHUbb6j103bx2HKdJ48gUqGGazZDQwLLylc0lVJiJ02qlPDupJu56jB6YWDw8KeprZN7bb30HkdFewXMZYAnx20dtrVlt2NsGFUmM4Kz2insNftu4RMZbZjGWLNqHzBiMhiH0UnSertFY+RvnLP9TL+1/18jxiivZLuOsrAONs6mPRWT1lZMbDMCJ2mO0Uk8RsBspx2HBH/AOKzHxtAdieUyBqPbTyR85j/AFKv7X/XyMHwe9g+jtLdCZxqxYCPSONW3nLk0IKx30u0uC+O1qemD6TGQFU6MlABGpcwBouleh4RVusVt4qy7ASQtqySADlJgdU6VF430mHy86OWn/g2xGWO49v3Vs5Ddl1FB6XTk5KMlf8AV8jEqcIF1bDls1vPACiIQXAogyJD+YVmabXE4IEAC1lPRk5hLLmvt0i5j2WoHqAO9b+7K5czIuoBJSzBOQuwBA5SDC83bUbxt+nW2AsFl0Nu1MGCdVEERsRU+Tt711Efay9mX+3yIfggzHA2VtZpa5d0W50einecrSBPcNt9qtMNjlDhL+INvKQRF4MXJIuAOQusgg9kECouAuZLZhigOMxAkXFtgDpDM5hDaTpvvFPYfGOTIuO6yRJxFmDCzmHJJ2J9hrdTXmLgcrGS1sROXO2Tlx+G87x1yFZJBu6EmCoMrOse2TUjh9q3cUtbxN64p0zC4DqMpMELv2/SNVpxTBdLrlco18YsiCwGkkakQebr1OtJucQlYFwhhyyuJtS3nESYyg6qNp1HZWyxVLhuCg69PiNO24NIkfJ/WNPeI809Le32DcvuiqYcQZgSLh1BAjEWYBRRcBkA6mIPUAT1a0nDcQysua8YBB1xFlpynVWAXsIJjsHrMWJLleHQVPTXzl6s+jak82kncDfqFO4XC5DJuXX0iHbMJ012EHf3mqC1jiLgD3mUCc04iyY161C+ynTimKELdYgFgHF+zzgOpJHLoVWAR1BjuYpYGhuOMp9VeOWT5W59G3/7len8JxeZSrE5sugNxLhhdzKfST3rXl9iOlufRt/z1x9JrZwfej0GhtsuK7pDfGOKLZQF/NaVnsJUkSOwwR3aV5i+IHQKvxukYn1FUA+8H3Vp/DzEvnSyIKtDr2g8yR6uv21TWPB1mSRuyW2X13bhtgf9/ZW7AwhSpKUt/wBLvNekak61Zwir6vyv3dpt/BfjwxFqD56BQ3fIifbBqxZvLr9U/wDFbrD/AKP3jEXF7UP7rD31tzHTr9U/8VuuXi6UaVdqOy1+w62CryrYeMpbb27SZNGauRXYrnHSOg1w0aUCgPQv0begu/WfyrRR+jb0F36z+VaK9fgfV48Dw2kvWp8TXGvNcbgg/REgk9DbGllLkTJWD0isNdIgjUdpr0o1jLRthbTMlzMLVuGW2D5wGgMHUFZPUNDVtlFBwKy6SmR0TUwbQRSSTqD0jEaRoN4nSat8hqrHGVkjLi949Dp1DTl2137j2GpeCxIuzHTrEeemSZnYMs9X3jtrBmQjiWRQDcBIHfEcybmR1wfZVbgeE2GD5sK1lZBJfQNAIBBzdQYjq3q8uYIMIYlh2FUO8HrXuHuFdu4MMpViSp0IIUg+zLS5NjKY60gxGEAUhIxYIzSSBbhsrAncagz19tLw3C8EAwWzcUIw5M1xQhuhpygsANF2GvKojYVN4hh1XG4FQABGI0AAHo16gAPuq6XDrLcqxM7DUgyD6wdZ7awi83x8CzWXmU/2/FIy9rBYLoz5NwFCgrmcsJbRYDnVWAnuK707abBJcS6qOCsKr85HIGUADNJEA9WsDetG2FUiMiwdxA7t/cD7B2ClNh1+QvuFbLlUpMDwDCP5tttIbmd55iTrzmdVM/8Ael4PwKw1tFQKxy21Sc7icmTWA0AkopPfV3btquwA9QA222pc1FybIq+G+Dliw2a0pUwR57kQxDHQk9YHqj107j+CWrxDXJJAgQ0Cp4NE1BORXng6CSC0liTJEEsIMgiDI6tqaTgdtbgucxeZktI2jb1VaOaQ3sqUQY3D3YtMs6vjMQAPJc3lCIi7oTrpGvsqWmNZAwuMFaYVWbDgwUY6a96mD2jWCTUfAnkaDB8cxENCEL5Tc9IQIBKnt5acdibpOXTNqTawx2gAhmbUaRP4QMafoo34n8WXER8IsSYuBV7c2FKjQlZaNzAAB+Ud4MPWMVcuaW9SPOKnCuyySQzBR8mBHr3jUPLmRlVucEMLeHCwMwEgsJEMGEzGUa9VLwl02lBTIuqZgtuwrFVZ1KcratAXWdARGsisyuWtvg7ACbrEjYm3bkAhgRt1grJ/UHaa58DPM9O0a6dHb+N17dWnV1d9V7Y2/v0jxAMZLEgsxTLPSQSNGj9U6nrcfit0yQW5lEAJaOQiQST0nNMEj1ioJJy8IaNbzE669Hb6wBtEbgn2xXF4O4EdMfOB9Gm2uZezm09wqufiN/mCuxltGCWjlVZBkFonUH1AbTFO38de5StzQ5mPJaYpoGW2Rn33AIO5HrpmMi5awoBgAaHYDr/+hXj1hfLXPo2/569cwl8sksTOuhABAJOUEAkbR64rx3F3zbfMCOcKI6N2jJOpKkQObr7K5GkE5NRW9P3Hf0Q1FSk9ia7pFD4ZWCl/D3yJRCoPdlfP94n3Ve57FmxmLAWwOVtPNJLKq9sTAqFxLFC6vR3OZSfi270GO1lfUdcVCu8Fs5QpVmUahVGIYCeuBcgHtrQlrU4QndW5ltXiXG9SrOcLPW53sfgI8D8L0mIuX1To7WXJbHuHt0XU9rVpnXy6/VP/ABWqqsPxAWUVF80DQdHdYiSdJzk79XeKsOH3TdbpJEKpWMjIeYqZOc/q9nXWnE60puo1ZWstv+DdhVCEFTTu73fvLECuxSaVXLOnY4FortcqQehfo29Bd+s/lWij9G3oLv1n8q0V6/A+rx4HhtJetT4muNedcRI6O3IJixZO505h1C2Y95nYgCTXoprFXOJG3bsgWhcm1b16VUIkRs0aCNxrrtVtlFHeCojM0qDygwdQNFOga2sb9RPfuIuPEbfzdv8AYX8Ko7XGmMzh8sAxOITm7AI2ntPYe6V2ONTvYK6genQ7mCdG2Ag9uu01gZoufEbfzdv9hfwqn43cRCVFu2JtMc2ikQLhkSpUEZRrrvttU+zi7RUEkKSASuecpO4kGDB66WcRa+WP2z+NQSZlL3lsCV5iBiiBmBkhNBIVRqdNql4LjOOKrmwgnLzEXFIZo+JBIAJ5gZOmmupCeOupxOEIJK5MVJUyYFoTBM6is1gDhAAAmMGVIys1ryULBUZoJZfMmJgDqyzEM3Lj4G+t6FP9vxSNLd4vjuf/AAyCGQAF1mCVzAmQJIJImIj42lTL3FMUGQDB6FFZ2zrCM3nJqJOXTXSskiYVmdRbxur2xmL2wRLIAdJIAJG07t5tSeKvg8wD+NkWgLMA2wp6Axs5GY8xGbaCazsVbmu4Zjb7sRdsdGAsgzMySIy7jQE+yrDN3VgbN/DBuky4xsjjmm0NUuSiwXkqA2snT1kxvMLiA6K4kBlDQdxmAMHv1qGiUOFu6k5+6lzRIqDKw3n7q7m02rr+ukkab0IMnw+7CMCuacbiNOjW4SOk1AzEZZBiRJ1peRiNVCleVQ2GtZhC59AX0BOaB+uB30jhtklHygFhjr8EoHy+VBncRqN9e3qoxGEzMGa0GknU4UE8oAWYb5Iyg7bdlRD0VwN+J/FlxJDQ8ckgEb2bUHIsFS2cgZoSCBpA7qjYYEtAtzBYEDC2uUMpgkh9R5swBTl3hIFsr0S5lfRhhlIIYZCVAkGQiEnTQL3ClYK30bqbdjJoVJXCgEZiPjZtFPIevadqzK5YrwJj5zWmBMkeLoMxjcyd5J131IpLeDzRo9oTv/h01MzJgiT/APNIPEcQNw5Ekeg3ggDa56zMCQKcxWLvqAVLkNmIHQguu2VWAYCd/XG8jWMycjtvwfIBGa0RBAHi6AajKxIB106qRe8G8zEg2QDOhw6HcnrnXQj1x30lsfiBmBzMdwRhmIHX8vm3A02jWg8QvhmHlCA7R5CQVBIENmEjbXf10zGRZWcGVzklSGiIQLAA6yPOryDEkF8ptG4VAM+T0zTEZ2Bnl6q9Y4ZxB3DLcV8wE5jbNtSDpAknX8a8rtemufRt/wDuVx9Iuzi+ZP3Hf0OrqS52u6RAxHDgwAWyyAToq4YjXQ+cxjTTSkWeElRy27i6EEqmFEg9sHqqZi3d7nRIxQBQzsPO5pyok7McrGeoClrwS1vlJPyi9wt682aapLESjFKT29F+u7Oo8OpSbitm+9uqyImG4cFBDWDcn5S4YadkKwBGg91TcGVVsgtdFK5trcEKQPiMdsw37aTh7jW7nRMxYMpZGY83LGZWPWdZB6xM7SXGHl1+qf8AjtVqqVJSbUt6vv7rmyFOMUnHc7Z277EzLXctciuxVIuHMtdoIoFCUehfo29Bd+s/lWiufo19Bd+s/lWu16/A+rx4HhtJetT4muasDj8OSi8q+gt8xUEcpBiWcDq0EDU79Vb5qwnFHtKVFy1m8knNnsLMTlUi6QeomZieqrbKSJnA7RDMcmWVHNly5tF6+kafcO7rm46TvrN4bGW1uslm2+cAnkfCywAHUDmg8sSOyplu9dYkG1iVGmpNjrIE6Hqkn1KevSsDJMt+l76zV5eW7yATeUzk3i4pn0pnrM6doB1FS+nuT6LExBMzZ3HVG8kbUheFqVabNwSQ5B6GWJ5tQF1cMq+0zOlBtIOKRjicGF5STi8pjQEqYOhIOuuhj1UvD8CxymPHSwAhZBBMDKpY6ljEkzOonr0VicPGMwOhUk4hiDlzSySZy6TrNT7vDFu41LpZ5wymAGOQtfDKZXYkW+vfnXXqrCO18SzVXmU/2/FIgN4OY05v8a8llI3gZSNx6gdBAM6zT2L4LjXKRi8ii2gYAGWZZzNMdYPd91aOKKzuV7GfwHBsUl7O+JLpmEprsA077GSu3YTuavgortFRcWOBBRlpVAFCRAtiuNbFLiuGobFjF4bD51ZQgacdiIlCyqc4hmhhAEz17U9iMGqOyjDiCyjlw15gQFABLA9QYrPaNdJNJwoHR3JQN/jcRErdaIcE+iE9XXptS8MLUwEAEMJ6PEE6yEMbRGWe+dqin6KN2K/GlxEWlUhz4uwWMoXxa9mIYZlHnQQMoB2iO+TL4fgTeLTbQBCcoazdTz82ozaHWZidIneo1uyAQxt2hbAB83EhlgnYd2Xr20HXqu83PIW3mIJ8zFec+siNIIInsJiK2FYm/wBnXyFSMPqVOiPBKg6sCflZSIjY+1xuCOTmy4cuQcxKXNS28Q20TvVa6KwMJbhIiRiRAK3Ljd58pJHcfUKbRldckIHa4pWVv5DuOY7jznHtHZQku8NwQRF1LRAHLkDiJOZtz1kD3U+nAbAmLSjMMp0Oo7KomtKXl1WHZyeW/PMSsiOWc8z3ajejD3wCvSqkFdcq3yYGZTGkHnE66x26UsLmjsYFLYbIoWdTHWa8gselufRt/wA9emcPs2A2a0rBoYCVuDQZM3n+tPX768pxmGe4bqKQCVtTMwRLllMagESPbXH0ik3FN2y96O9oiVlJpXzXdIgcb4kcNiA5UshXMY/VDWo125nT3mn7XhfbOGN8qwhsmXQktEgA7RGs1U8autZy9LbZreUp0ZJK5WIbyd0CdCiwHAI7+qut4ez0jy6jClJVRcBcGAVhJJ6TNodI36qiOGp1IRcle29b0t3H6TN08VVp1JKLtfc9ze/h9NGh4Zj/ABrFJcUEItmdd8xNxI+9v2aurhi+pPVaf+K1Wb4JYLqSisLbAJ0aaNlQuYuXXIUFi5JyyYYbCrbBK3kwyspFi4IPnQroFmCdSoHvqriKcVPLYsrb95bw1WThnm2733Xy+uctunH637D/AIUDED9b9h/wqDj8G1xpW7dtiIhUbfm1/e1H6opOKwLsxIu3UnqCt2qf+3/ms1FSg7XdvrgW5Vpq9lf64lkt0HTX2qw/3FKqPh0ICLzHKILMpEwIkyOupAFaJxUXkb4SbWZ6F+jYeRu/WfyrRR+jb0F36z+VaK9ZgfV4cDxOkvWp8TXNtWTxWCukoUNrRQIuW820mcwII6tNtD21rG2NVJWKtSZSRULhsSvMDhi0fNOD1/GDyBqN5279FC3ivl2joBJRgJyiTAaSMwJidm7pq117q5BrC5lYrbyYmeV7IE6TbuExOxPSRMR1D2U/hhcA8oVJ/UUgbdjEk6z7CKl61zNQGf4qYx2CJ09OSeqBaEn1VPwGOtqhd3Rc5DtmYCOlMWwZOnKFT1oapfDEZsRhVMkMuIDZfOydEDcC/rFAyjvIqttcVwNq2yhCpuBWK2biOhFsyAGEAgzBGXnOZAGIYDGCzfHwLFV+ZT/b8UjaLxeySFF21maMozrLSSBAnWSDt2VLFYdPg9RZxAW8QedGJVQJcjmBYKATZHdFsaiTmveMeFdvD9HyO4uAkFdAIIEGfjecMu+YKu7Cs7Gi5d12s1ifDe2jlGVQRvmvWljW4pkE9XR5vomfkh73A4sXbSXAIDorRvGYBokb71AuSKKK5NQSdrhrtcNCTKcNwbXLV4Kqt/jMRMu6aZ+oprNWOD4SchF1cuumS9dPUQdSQevTv132PBXzL/8Azl/+OroCsafoo3YpffS4lWeD2z1P+3c7z1HvNNWuD2GUZSzLqJF12G+VhIaCQQfUQalcTbMOhABNxSGkAhU2ZiDoZnKAdyesBqVwvAW8PaWzZQJbQQqyTAJLbnU6k71suVhu7wtG0Ocz+u42y7EN+qPv7TPW4WkRzxBHpLnx9G1zTNS+kNdz6VAILcIQmTnnMW9I+/qmI7qG4SjNmPSSST6S5HNJMDNA36qnm5QHoCLYwwtg5c0EAalm81co847x19fXXj17EG2b7gZittDG05RcOvZXtLPofVXjl3DPnLI4XMoBBTN5s/rD5VcjSLWtG/T3o72iU7T1ejukVV/pcRGiOqtqqejYQVcdK+rtlLDlAAJ1OlVY8GLJIHSOwDDyWRul6xlILQo184qB31oM922cuZVQDzuiUIP/ANojXu66at8UunznyDUZmtoFkdU9NvWmFWpFfd2S6P4+ZdqUacn95dvp/n5DVjiF6yrK1tTllsslW5m2SAwujMwUEEHUAgVaXXPTKY/4L/xWzrUOzcu3GWQIHMrtYUqCOtSLpIPfUp7TKWe5cBi2yyEyxmKmfOMnlECq1TV1s7J53tc309bVybayte24WeIEKpIWSsxm7idO0aD302nELhMBFJ7M4nr3E9x/82h4Kcp6S/aJkgAFSFUoAo87fzjGokzTzkAQcSgcHVotq0AEQ2usTWXJ01lZP/YjlKjzzXUWdt2gZhBjUbx7acBqpa2wIY4qF7CEg5RzDU67GfbVhhLgKiHD5dCwIMkdsbGqdSnZayd+CfvLdOo27NW6vcekfo39Dd+s/lWiufo39Dd+s/lWu16nA+rw4HjtI+tT4msfY1Uvc39dWz7GqZ31OnXVqRSiKNyuC7XOk7qA2m1YmR3pKDNcD1y7cVVLNoqgknuGp+4VBJleLXz8IYcjUW1vgdUubQdtT3dH7zT2D8Jc9xkVznVsrLpmEBCxg2IhS4UyRzaUzxGwwv4OQc7LiWYdea5azFR6icvsFM8J4RetXrtzo7sYi8zspynow79IvxtgS2YAfIPxTmxTd3x8C1OMeThf2fil9dm80trEK45cSGG2hsn/AGXspzNt5fcwPRakxAHLqdR7xWQwvBnAuFsBz5CcwxD5bjiFUZSxMZSx1Pxe8RJwGCdUEYDK9sll8s0F2VcxEzM9GmhJ29p2WKlzSq07YifV0XXt8X1Uq0pYSt4sO0C0R7wtZn4F0k4GSqD/AI7DOwuKOaevKzvJJ2I10If4dfxdlGy4IQzZhbFwDJKJMsZkZpAhR5p7RRoXNF0D/Ot+zb/JTttCN2LesKP4QKo7HFsaV5sJBj5wRuwiIPUAd/jd2t3ZYlVLDKSoJXeCRqJ64OlY2JHKDRQRUGRSeCnmYj/nMR/HVviMQEUsZgdQ1JJMBVHWxJAA7SKqfBQcmI/5zEfx1NsHpXz/ABEJCdjNqrXPUNVX/qPWtYw9FcDfivxZcRWEQrLP6RjLQdBGyL+qoMDtJY7k1IN2lxXMorIrWOZ9q50lLCiiKkWEdJXOkpyBXMtBYbd9P/OyvMRwq/p5G7+w34V6llrDHFcRC3C5upzLkLJg9i2JzZYbKTlFneeoxqaqYjCLEWu7WL+Ex0sLeyve3YUr8JvEQbNwjsNtiPvFJPBLh0NhyJmDaO564jerocZxkEZtSGhmGFEElCCYeCAA4Aj42sxNWfg8+IzE3sT0nIfJ9FYWCMoBzW2Jbu0A1PdFb7LS/My49Mze2CMqOFXQPQuAB8hgBHs0FR14VduiTau5SOUZG1DCC23YdO4z16a25jrt0hPK5VBV4w4Ku2fQecOVQIPUx0I84VPGNvjLOduYhgLAGYAp2voCM0NtqdNKhaLis9ZkPTMnk4I8/fwVY72r2xEw4kFVUzA6wq+6l2vBplkCzdgk6ZWgSMpjTsrfXbl5QFUuzCCz9GmVpDLlyyI1htDPsOj+Ee61qWuBXMEeTUFdpBUuRJ169J66z8gls5RmH2or35OJ5w3gu2Ujor0EtOj6m5GadOsgGO2pGE4DcQHLau6knVGOp1Pxa9JVGgc/xiZyjYzA9kg+yk8Ow11Z6S70m3xFWN523nT3VhLR7as5uxlHStndU0Nfo9wzJZuB1ZSbk8wI+KvbRWh4fsfXXK6lCnydNQ5jkYmq61VzeVyUwkVFOAHb91S6axeIyIzxOVSYHXAmK3Gi4z8Hjt+6u+IDtrnjN35r98fhR4zd+a/fH4VFkTdh4h3/AHVC4jgQxS3M52ltPiW+dvYTlU/Tqb4zd+a/fH4UwBd6Uubc8oUDONNSWPt5f2BSyGsym8LfAJccLYN02+jLGQgac2Udojas3/civ+rf7Ifnr0Txi781++PwrgxrhlVreUOSAcwMEKzaj1Ka1OjBu7RepaRxNGChCVkuheB57/ckv+rf7Ifno/uSX/Vv9kPz16dRTkKfMbftfGe32R8DzH+5Nf8AVv8AZD89dX9CadeKf2WwP5q9NpNy4FBZiAAJJOwA1JNOQp8wel8Y/wA/ZHwPN2/Qpb6sVc9qKf8AuKb/ALkx/q3+zH569D+FbXyvub8KPhW18r7m/CnIU+YhaWxi/P2LwPPP7lF/1b/Zj89KH6Fh/rLn2Y/PXoPwra+V9zfhTWK41bVCRLHqUBpJOgG2gnr2G52qPJ6fN2sy+2MZ7fZHwKHgvgv4taGES6zyxe48ZSqPpAgmGYqQD2ZjuBOiThoAABgDQACAANgB1Co+AxVtFOZ5djmdsrasYGmmigAADqAFSfhW18r7m/CtqikrI59SrOpJzk7t7Q8Q7/uo8Q7/ALqk2rgYBlIIIBBGxB1BFKpqo16zIniHf91HiHf91S6KmyGsyJ4h3/dR4h3/AHVLpnFYjIhaJiNO0kgDfvNLIazGvEO/7qj47gFu8oW4MwBmNRrBE6EdRNSPGbvzX74/Cjxm781++PwpZC7Ky34FYVWDC2oIiDrpGo+N2ge6oyeDdlLnR4dQjZYdxM20aNFJJh2gR6sx2AN0+IvQYtAGNJcET3jSaawa3LawLUkmWYuuZmO7HTf7gAAIAApYXGE8FLAEBFAyhYj4oggb9oB9lFzwUw7bop1J2O5AB6+xR7hU7xm781++Pwo8Zu/Nfvj8KWQuMWuBW1kgAEmTpuZnt7ajv4J2GMlFJ7YPr7e0mrHDYoszKy5SoB3BBDZo2+iak0shdkBOEKqhV0AAAAGwGwFK+DR2/d/81NopqoXYzh7GQETOtdp2ipIConF/QXfoN/sal1E4v6C79Bv9jQFX4R2rRZS942TlgEAydZ32kEAjSQRIMSDXthbW4xSwxQ5VRihAZbiqqhycvMNAdOl1kMBVrxtLRuKL1sMGRhmLEAAFWde7kBbvCMNqo/hHC5gBacELmlrzIVZWKZSS0q3kge0hQYIBIAkthbOSyoxCHoxAZbbEtne2QyFWMGVyk6jykHeDJ4Ctu0wAvI0qtsjo2RiUNzWWbSWYjUalCBJBhrBXcNktMLa2wzQvliAmSLwA1AALKpIG5gmaYs8Xw/K5tEEw8m4WTUteBLCQYY3IBEq8ADmUmQaTCcXtXTCPmPZBkbHWRoNdO3WNjRjfPs/WH/0rtUWD4jZtvbKW4LM1uWuksoLNIIaSARaDQds3VJJvcb59n6w/+ldqATKKKKAKh8Y/y936t/4TUyofGP8AL3fq3/hNAR+KnEyOgg8pkNlAmRGu/cRGxkEEQ1e1zH5zAOTLCki0WzSYLgMBGgnKdiIEklZnG+A+MEHpCkKQIHWxGp11AAOm0mTMRUez4METN0EykHIZhFW2w1czmTN7Xnq1AVYu4wuxZWUZWygdEQG58onNJ0yanczsNpHCHxOZumBC5Rlno5nXNmyE6+rSI65qLb8GCDIuAc7NohghnV8jDPBUAQOsQCCNQW7Xgow/4wHLByoRrLsbg8pAcFuXqXaCIgDSUVRYbwcKXEfpAcpOhU9YtiAc0gDK0TMB42Gt5NAROD/5e19Wn8IqZUPg/wDl7X1afwiplAFFFFAFROKejP0k/jWpdROKejP0k/jWgKjjfC7d264a7kY2k0CElVtuzlp2lgCv/SfO2qE72ySzYsQDbJ8m+VTbzLszGJUkMGzGVmQRppbvDUZy5BzFchIZhy82kAx8Zte/uFRbngzhyIKaQogM4HJ5ugaNN/XrvQFJf4ZbYAeMKMlpbRIttJZBdta8/wAZm8zcm2sExSsRgLTNcu+Mrke5JGVtD0TaKwcfEcuW7uoA1eJwCyARDamTz3CSwbOGkt5wbUHfq2ApI8HLERlMdmd4HLkMDNpK6Ht66AosRg7RTKcTmJJ5xaYsZVrEchjKHYQAO7rmrLhHCIuFxdzBbjyFWIJzTb88wgzhssecAZ6qmrwGyCWCkEkEwziSrK4MZo3RfdG1P4LhyWs2QRmILakyQAMxk+cQBJ3MazQHLPp7n0Lf+9ypdRLPp7n0Lf8AvcqXQBRRRQBRRRQBTWJsB0ZDIDAgkb6iNJ66KKAY8Qf5677rP9OufB7fPXPdZ/p0UUAfB7fPXP2bP9Kj4Pb5657rP9OiigDxBvnrnus/066vDzmVmuXGykkAi2BJVl+KgOzHroooCZRRRQBSL1oMpVhIYEEdoOh+6iigI3wWnbd+2vfno+C07bv21789FFAHwWnbd+2vfno+C07bv21789FFAHwWnbd+2vfno+C07bv21789FFASbNkIoVRAUAAdgAgb91LoooAooooAprE4cOpUkiY1ESIMgiQRuOsUUUAx4i/z933Wv6dHiL/P3fda/p0UUAeIv8/d91r+nR4i/wA/d91r+nRRQB4i/wA/d91r+nR4i/z933Wv6dFFAOYbCZCzF2csAJbLsswOVQOs1IoooAooooAooooD/9k="/>
          <p:cNvSpPr>
            <a:spLocks noChangeAspect="1" noChangeArrowheads="1"/>
          </p:cNvSpPr>
          <p:nvPr/>
        </p:nvSpPr>
        <p:spPr bwMode="auto">
          <a:xfrm>
            <a:off x="4398963" y="-830263"/>
            <a:ext cx="2647950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099" name="AutoShape 4" descr="data:image/jpeg;base64,/9j/4AAQSkZJRgABAQAAAQABAAD/2wCEAAkGBhMSERUUExQUFRUWFhwaGBcYFxgZFxcbFBsYFhgYFxgYHCYfGBkjGRkYHy8hIycpLSwsFh4zNjAqNScrLCkBCQoKDgwOGg8PGikdHx8pKiopKSwpKSksNSktNS8vKSwvKSwsLCwsKSksKiwsKSopLCwpKSwsLCwpKSopKSwsLP/AABEIALYBFgMBIgACEQEDEQH/xAAbAAABBQEBAAAAAAAAAAAAAAAAAgMEBQYBB//EAE0QAAIBAgQCBAgKBwYFBAMAAAECEQADBBIhMQUiE0FRYQYUIzIzcYGRFUJSU3Jzk6HR0gdikqKywtMWFyQ0VLFDdILB8LPD4fFjo+L/xAAaAQEAAgMBAAAAAAAAAAAAAAAAAQQCAwUG/8QAOxEAAgECAgUHCQcFAAAAAAAAAAECAxEEIQUSMUFxE1FhkaGx0RQiMjRSwcLh8BUjM0JicvEWU4GSov/aAAwDAQACEQMRAD8A9xooooAooooAooooCNxK6Vs3GUwQjEHsIUkHXvqvx+KSyQLl68JBIMLEDfXJuBzRvAJEwYm8X/y936t/4TVdx/FMjDLYW9yEmRMQRAHaSxED1kkAUBz4TtyV6XEBgVGXKuaXIUDzNxmUnsDA1z4UTIj9LiMrgkHKhgBlSTC6czqPb3GK9sWIH+DQebJKOQuqNPmAwGd465tGe5605ZEPittCrKAjI5NvpGQCDljQQxjQZBtGgEzD49XXMt3ERCHZNRdY21+L8oGeynbmJQFx092bZRWAyzN0gIByaySB66pbt7KSDhLZAR4YJcibTXBbXRSdSkjsD7+aGm4e4pe2pw6KtwMH5GlcjAhGkAE5mJkSJBI01oCVdx9tSVN+8GGSRC8vSzlnkgeafuG5EycKBczZL905HKN5mjLuPM9Xvp48JskybaT9EdcE+zQe6nsPg0tzkVVmJgATlAUTHYAB7KAa8Rb567+5+SuYLMHuKWZgMpGaJEgzsB2VMqJh/TXfUn+xoCXRRRQBRRRQBRRRQBRRRQBVdiGJuPL3FVLatCAHc3JMZSSYUaDsqxqtvvD3zGaLKmImY6bSBvNAQPhi1BPTX4y5gYQhoCtCkIczQw0G+vYa4nG7JkdPfkEgjKsiCqyeTbM6j29xiuvYggNOCtltAVyEkhlkkkA/FiYnrAzHQybd5YYjCoMr6Ho21BfJ0vmeaAAxG/LOgg0BOuY9VXMbuIgLbbZNrxKpuu8gg9lcxePW2SGuYnQAkhUIhgxHxf1W91V6YoC2YwYDSJQI2yJ0iKTl87OSq9QPYdKcu4g3GhsMnxVOZHIgPkWCFgqA7Hu5tBrAEi3xi0yswv3yFVm81dejAZwOTUgMDpvOk1KwN4XSyrdvynnSEEHM6EeZuCjfd1EUcNVL/Sl7IUklDmSC9tgCpMjUFMoI7Vg7VYYfA27ZJRFUkAGABIBJE+1mPrY9tAN+It89d/c/JSuG3C1m2WMkopJ01JAk6aVJqJwn0Fr6C/7CgJdFFFAFFFFAFFFFAFFFFAIvWQ6lWEhgQR3EQdu6o/wYnbd+2u/nqXRNARPgxO279td/PR8GJ23ftrv56lzRNAVVnAg3ri5rsBUgdNd0nNPx+4VK+DE7bv21389QOHcXtvjcTZXNntLazyjBRnDlYYiGkdnYeyrqaAifBidt37a7+ej4MTtu/bXfz1LmigInwYnbd+2u/np3D4RUmM0ncszMdNtWJp6aJoAooooAooooAooooAooooAqFct3BdZkVGDKo1cqQVLnYIdOYddTaKAidLe+bt/at/So6W983b+1b+lUuigInSXvm7X2rf0qZxWNu20ZzbtwomBcaT2AeS3J0HrqxqDjOe7bt9Q8o3/SeQH1vzD6o0AoXb/zdv7Vv6Vd6W983b+1b+lUuigInS3vm7f2rf0qXgLJS0itEqoBjUSBBgwNPZUiigCiiigOGsu3hQlpEFx3korE5WI1HWR36esgbkCtQawVzE3VyKoYqbSwRaZwGnryuN1B3AjeT1QyUaLA8XF1SyFoDFTII1Xf1jsI0PVUkYk9p99ZrD8TIzG4t0hvNC2b2YQASWnq109R7JLy8WQmBavt5uoUxDgNm86YGx0mToDWNjK5JfwwsqSC9yRE+TuGMwJGwM7dWo2MHSlYnwotW92ueaGEI5kMAREDeCNN6as45XfKFuDWJMx3GZ2MVNFjvP7TfjQGI/SL4SXQuHbDXrq5muryF0LFSg20J1Jj11m72L4ugBZ8auZgqy1zVm2UCZk9larw4xC2cVw93MIt5ix1MAG1J9m9N4G2641btzHWrlk3HKp00hcyXShg8ogae0VQmrzeb2nq8HWVLCw8yLyk81dtpvJZd5k8ZxXi1oqLlzGJnMLLOMx7Brqe6nXxPGAwUvjQzSQM1zXKJMa9Q1rWcE4xhnRCL11suJmcS6ZxFp9V10TXftJrnA/CC1d8XKlbaE3s4u32d0cJlUZrhnIVJPr033jV/U+s2yxklf7iOV7+b0Nrp3dN+jIw2C8IeIXXy2r+Jd26ldyxA16jsKXj+PcTsMFu38XbJEgM7iR2iTrV54P8IGDuXFbFYYPfsPbtul2QjjIRmaBl7Qf1fVUDw2vRYw1l764i8huF3V8+jlSgLHuG3d6q1vWUbtu50IVaNTEKnCnFxf6c9jz2WtdWI/DuLcVvz0N3F3Mu+V3MTtOtKw/EOLOrMlzGsqkhiGuEAruNDuK0fgjcHiFoKcNm6S4WF3EPZOpEHyep0HX1ARUrh/HLVs4a1y9J0VwqwvsLIuBrhCXFDAEMfjNrqKzUXZXkynVxVpzjCjF6ra2LYr3fZ/jpMlhuJ8WuW+kt3MY6a8wa4Ry79esUqxxfi5t9KtzFm3E55crA3PeO+tzwvH2xh7DG5aSMOuZunIyNkJP+HHKxBPXr7hUTh/F8OL2EQ37obxZOUOgw2iNPSCdH0OnaFrLU/UzU8c25WoRyv+Xcr/V+wsfAvwnc4Syb73He5cdQ0Mx0fKMxA5RqNTpV1e8KbaNlLNMgaW7hHMAw1C9hHt06qxPg3djh1rXLNy6JzunxiY5FadBGoq1w+PzsFN2GKkDLeu8zGcoMIOXM2UanQdtXKbbgn0HnMclHE1ElZaz7y+HhhaKlszwCB6K5MuJAAy60YbwutXGVUdjm28ncAOgOjFYiCKz9viJFuS8y2cE37jaAABkPRaTmeRp5q9tPeOA5kFzNAOUdLdBOWRzeT0OTNJ11C1mUzWHGtR483bWQw1/MWAuGWDb3rpGxDadGuyZmkdYrq4vNdLG5lXzoF64YQDMWy9HGwBA31M9lAa44xu2g4xu01kcZigucdJq1w/8AFu7JmMDyZiJIifiDWnhimUu7MMytIBuu1vQ8yjkBWDl6jp26wBpbmMaDqdu2vKm8LcQGKi7iGIAJhzpmmN2HYa9CwXETce4h6PkUSFLFg2zSSAMs6CN4mvK7A8rc+jb/AJ65GkZONrPc9/A72iKalrJpbVuvufgWf9r8V8vFftf/AN0seGWK+XifePzVCdwoJJgAEk9gGpNU3D+Og4i/buMNHHRn4pBCrAO25U/9dcyEqk03G+XSzs1KdGDSlbPoRqP7Z4v5eI/d/NUXh/hDfW9dbpsSHuwxDNygJCwokxq0/wDVXBUZh5dfqn/it1jHE1HdXeznZMsJSVnqrbzIvP7T4r5+5+1Xf7T4r5+5+1VZXa08vV9p9bN3k1H2F1Isv7T4r5+5+1QPCbFfP3P2qrBRTl6vtPrY8mo+yupHpXgHxC5etXDcdnIuQCTMDKpiio36NfQXfrP5VrteqwTcqEW8zxekIqOJmoqyua415vj+Fl8jdCbg6ICejtvqA4jnYGdduvNvXpDV57xFboC5GxEdEIFraSTzejbUAa6gQwq0ymiMvBSZJtXQQoX0VqWAU2zqWnVCBHd16gvDhzhOVLobKDratFpzKQDzZZXLttDaGd3rLXle3/mWEgEHOVbNBlz0IAjYxtrO1WdjHXLjECyVgAy5dAZ0gTakkerrFQSVl7B3kRTaDhjAbJbViI3LZ2AI03/WEaCaszjHUJ5G6xIWSAuhMTm17zt8k0q/iLix5NT9G4xjVRr5Lv8AuPZUKzxy4wJ8XuCI0i4TqGOmW0ZGkT2kVBJkv0p3CUwrFShJucpiR5g1j/zWvPZr2DG3OmxWDJGSRiRqJykIomHUbb6j103bx2HKdJ48gUqGGazZDQwLLylc0lVJiJ02qlPDupJu56jB6YWDw8KeprZN7bb30HkdFewXMZYAnx20dtrVlt2NsGFUmM4Kz2insNftu4RMZbZjGWLNqHzBiMhiH0UnSertFY+RvnLP9TL+1/18jxiivZLuOsrAONs6mPRWT1lZMbDMCJ2mO0Uk8RsBspx2HBH/AOKzHxtAdieUyBqPbTyR85j/AFKv7X/XyMHwe9g+jtLdCZxqxYCPSONW3nLk0IKx30u0uC+O1qemD6TGQFU6MlABGpcwBouleh4RVusVt4qy7ASQtqySADlJgdU6VF430mHy86OWn/g2xGWO49v3Vs5Ddl1FB6XTk5KMlf8AV8jEqcIF1bDls1vPACiIQXAogyJD+YVmabXE4IEAC1lPRk5hLLmvt0i5j2WoHqAO9b+7K5czIuoBJSzBOQuwBA5SDC83bUbxt+nW2AsFl0Nu1MGCdVEERsRU+Tt711Efay9mX+3yIfggzHA2VtZpa5d0W50einecrSBPcNt9qtMNjlDhL+INvKQRF4MXJIuAOQusgg9kECouAuZLZhigOMxAkXFtgDpDM5hDaTpvvFPYfGOTIuO6yRJxFmDCzmHJJ2J9hrdTXmLgcrGS1sROXO2Tlx+G87x1yFZJBu6EmCoMrOse2TUjh9q3cUtbxN64p0zC4DqMpMELv2/SNVpxTBdLrlco18YsiCwGkkakQebr1OtJucQlYFwhhyyuJtS3nESYyg6qNp1HZWyxVLhuCg69PiNO24NIkfJ/WNPeI809Le32DcvuiqYcQZgSLh1BAjEWYBRRcBkA6mIPUAT1a0nDcQysua8YBB1xFlpynVWAXsIJjsHrMWJLleHQVPTXzl6s+jak82kncDfqFO4XC5DJuXX0iHbMJ012EHf3mqC1jiLgD3mUCc04iyY161C+ynTimKELdYgFgHF+zzgOpJHLoVWAR1BjuYpYGhuOMp9VeOWT5W59G3/7len8JxeZSrE5sugNxLhhdzKfST3rXl9iOlufRt/z1x9JrZwfej0GhtsuK7pDfGOKLZQF/NaVnsJUkSOwwR3aV5i+IHQKvxukYn1FUA+8H3Vp/DzEvnSyIKtDr2g8yR6uv21TWPB1mSRuyW2X13bhtgf9/ZW7AwhSpKUt/wBLvNekak61Zwir6vyv3dpt/BfjwxFqD56BQ3fIifbBqxZvLr9U/wDFbrD/AKP3jEXF7UP7rD31tzHTr9U/8VuuXi6UaVdqOy1+w62CryrYeMpbb27SZNGauRXYrnHSOg1w0aUCgPQv0begu/WfyrRR+jb0F36z+VaK9fgfV48Dw2kvWp8TXGvNcbgg/REgk9DbGllLkTJWD0isNdIgjUdpr0o1jLRthbTMlzMLVuGW2D5wGgMHUFZPUNDVtlFBwKy6SmR0TUwbQRSSTqD0jEaRoN4nSat8hqrHGVkjLi949Dp1DTl2137j2GpeCxIuzHTrEeemSZnYMs9X3jtrBmQjiWRQDcBIHfEcybmR1wfZVbgeE2GD5sK1lZBJfQNAIBBzdQYjq3q8uYIMIYlh2FUO8HrXuHuFdu4MMpViSp0IIUg+zLS5NjKY60gxGEAUhIxYIzSSBbhsrAncagz19tLw3C8EAwWzcUIw5M1xQhuhpygsANF2GvKojYVN4hh1XG4FQABGI0AAHo16gAPuq6XDrLcqxM7DUgyD6wdZ7awi83x8CzWXmU/2/FIy9rBYLoz5NwFCgrmcsJbRYDnVWAnuK707abBJcS6qOCsKr85HIGUADNJEA9WsDetG2FUiMiwdxA7t/cD7B2ClNh1+QvuFbLlUpMDwDCP5tttIbmd55iTrzmdVM/8Ael4PwKw1tFQKxy21Sc7icmTWA0AkopPfV3btquwA9QA222pc1FybIq+G+Dliw2a0pUwR57kQxDHQk9YHqj107j+CWrxDXJJAgQ0Cp4NE1BORXng6CSC0liTJEEsIMgiDI6tqaTgdtbgucxeZktI2jb1VaOaQ3sqUQY3D3YtMs6vjMQAPJc3lCIi7oTrpGvsqWmNZAwuMFaYVWbDgwUY6a96mD2jWCTUfAnkaDB8cxENCEL5Tc9IQIBKnt5acdibpOXTNqTawx2gAhmbUaRP4QMafoo34n8WXER8IsSYuBV7c2FKjQlZaNzAAB+Ud4MPWMVcuaW9SPOKnCuyySQzBR8mBHr3jUPLmRlVucEMLeHCwMwEgsJEMGEzGUa9VLwl02lBTIuqZgtuwrFVZ1KcratAXWdARGsisyuWtvg7ACbrEjYm3bkAhgRt1grJ/UHaa58DPM9O0a6dHb+N17dWnV1d9V7Y2/v0jxAMZLEgsxTLPSQSNGj9U6nrcfit0yQW5lEAJaOQiQST0nNMEj1ioJJy8IaNbzE669Hb6wBtEbgn2xXF4O4EdMfOB9Gm2uZezm09wqufiN/mCuxltGCWjlVZBkFonUH1AbTFO38de5StzQ5mPJaYpoGW2Rn33AIO5HrpmMi5awoBgAaHYDr/+hXj1hfLXPo2/569cwl8sksTOuhABAJOUEAkbR64rx3F3zbfMCOcKI6N2jJOpKkQObr7K5GkE5NRW9P3Hf0Q1FSk9ia7pFD4ZWCl/D3yJRCoPdlfP94n3Ve57FmxmLAWwOVtPNJLKq9sTAqFxLFC6vR3OZSfi270GO1lfUdcVCu8Fs5QpVmUahVGIYCeuBcgHtrQlrU4QndW5ltXiXG9SrOcLPW53sfgI8D8L0mIuX1To7WXJbHuHt0XU9rVpnXy6/VP/ABWqqsPxAWUVF80DQdHdYiSdJzk79XeKsOH3TdbpJEKpWMjIeYqZOc/q9nXWnE60puo1ZWstv+DdhVCEFTTu73fvLECuxSaVXLOnY4FortcqQehfo29Bd+s/lWij9G3oLv1n8q0V6/A+rx4HhtJetT4muNedcRI6O3IJixZO505h1C2Y95nYgCTXoprFXOJG3bsgWhcm1b16VUIkRs0aCNxrrtVtlFHeCojM0qDygwdQNFOga2sb9RPfuIuPEbfzdv8AYX8Ko7XGmMzh8sAxOITm7AI2ntPYe6V2ONTvYK6genQ7mCdG2Ag9uu01gZoufEbfzdv9hfwqn43cRCVFu2JtMc2ikQLhkSpUEZRrrvttU+zi7RUEkKSASuecpO4kGDB66WcRa+WP2z+NQSZlL3lsCV5iBiiBmBkhNBIVRqdNql4LjOOKrmwgnLzEXFIZo+JBIAJ5gZOmmupCeOupxOEIJK5MVJUyYFoTBM6is1gDhAAAmMGVIys1ryULBUZoJZfMmJgDqyzEM3Lj4G+t6FP9vxSNLd4vjuf/AAyCGQAF1mCVzAmQJIJImIj42lTL3FMUGQDB6FFZ2zrCM3nJqJOXTXSskiYVmdRbxur2xmL2wRLIAdJIAJG07t5tSeKvg8wD+NkWgLMA2wp6Axs5GY8xGbaCazsVbmu4Zjb7sRdsdGAsgzMySIy7jQE+yrDN3VgbN/DBuky4xsjjmm0NUuSiwXkqA2snT1kxvMLiA6K4kBlDQdxmAMHv1qGiUOFu6k5+6lzRIqDKw3n7q7m02rr+ukkab0IMnw+7CMCuacbiNOjW4SOk1AzEZZBiRJ1peRiNVCleVQ2GtZhC59AX0BOaB+uB30jhtklHygFhjr8EoHy+VBncRqN9e3qoxGEzMGa0GknU4UE8oAWYb5Iyg7bdlRD0VwN+J/FlxJDQ8ckgEb2bUHIsFS2cgZoSCBpA7qjYYEtAtzBYEDC2uUMpgkh9R5swBTl3hIFsr0S5lfRhhlIIYZCVAkGQiEnTQL3ClYK30bqbdjJoVJXCgEZiPjZtFPIevadqzK5YrwJj5zWmBMkeLoMxjcyd5J131IpLeDzRo9oTv/h01MzJgiT/APNIPEcQNw5Ekeg3ggDa56zMCQKcxWLvqAVLkNmIHQguu2VWAYCd/XG8jWMycjtvwfIBGa0RBAHi6AajKxIB106qRe8G8zEg2QDOhw6HcnrnXQj1x30lsfiBmBzMdwRhmIHX8vm3A02jWg8QvhmHlCA7R5CQVBIENmEjbXf10zGRZWcGVzklSGiIQLAA6yPOryDEkF8ptG4VAM+T0zTEZ2Bnl6q9Y4ZxB3DLcV8wE5jbNtSDpAknX8a8rtemufRt/wDuVx9Iuzi+ZP3Hf0OrqS52u6RAxHDgwAWyyAToq4YjXQ+cxjTTSkWeElRy27i6EEqmFEg9sHqqZi3d7nRIxQBQzsPO5pyok7McrGeoClrwS1vlJPyi9wt682aapLESjFKT29F+u7Oo8OpSbitm+9uqyImG4cFBDWDcn5S4YadkKwBGg91TcGVVsgtdFK5trcEKQPiMdsw37aTh7jW7nRMxYMpZGY83LGZWPWdZB6xM7SXGHl1+qf8AjtVqqVJSbUt6vv7rmyFOMUnHc7Z277EzLXctciuxVIuHMtdoIoFCUehfo29Bd+s/lWiufo19Bd+s/lWu16/A+rx4HhtJetT4muasDj8OSi8q+gt8xUEcpBiWcDq0EDU79Vb5qwnFHtKVFy1m8knNnsLMTlUi6QeomZieqrbKSJnA7RDMcmWVHNly5tF6+kafcO7rm46TvrN4bGW1uslm2+cAnkfCywAHUDmg8sSOyplu9dYkG1iVGmpNjrIE6Hqkn1KevSsDJMt+l76zV5eW7yATeUzk3i4pn0pnrM6doB1FS+nuT6LExBMzZ3HVG8kbUheFqVabNwSQ5B6GWJ5tQF1cMq+0zOlBtIOKRjicGF5STi8pjQEqYOhIOuuhj1UvD8CxymPHSwAhZBBMDKpY6ljEkzOonr0VicPGMwOhUk4hiDlzSySZy6TrNT7vDFu41LpZ5wymAGOQtfDKZXYkW+vfnXXqrCO18SzVXmU/2/FIgN4OY05v8a8llI3gZSNx6gdBAM6zT2L4LjXKRi8ii2gYAGWZZzNMdYPd91aOKKzuV7GfwHBsUl7O+JLpmEprsA077GSu3YTuavgortFRcWOBBRlpVAFCRAtiuNbFLiuGobFjF4bD51ZQgacdiIlCyqc4hmhhAEz17U9iMGqOyjDiCyjlw15gQFABLA9QYrPaNdJNJwoHR3JQN/jcRErdaIcE+iE9XXptS8MLUwEAEMJ6PEE6yEMbRGWe+dqin6KN2K/GlxEWlUhz4uwWMoXxa9mIYZlHnQQMoB2iO+TL4fgTeLTbQBCcoazdTz82ozaHWZidIneo1uyAQxt2hbAB83EhlgnYd2Xr20HXqu83PIW3mIJ8zFec+siNIIInsJiK2FYm/wBnXyFSMPqVOiPBKg6sCflZSIjY+1xuCOTmy4cuQcxKXNS28Q20TvVa6KwMJbhIiRiRAK3Ljd58pJHcfUKbRldckIHa4pWVv5DuOY7jznHtHZQku8NwQRF1LRAHLkDiJOZtz1kD3U+nAbAmLSjMMp0Oo7KomtKXl1WHZyeW/PMSsiOWc8z3ajejD3wCvSqkFdcq3yYGZTGkHnE66x26UsLmjsYFLYbIoWdTHWa8gselufRt/wA9emcPs2A2a0rBoYCVuDQZM3n+tPX768pxmGe4bqKQCVtTMwRLllMagESPbXH0ik3FN2y96O9oiVlJpXzXdIgcb4kcNiA5UshXMY/VDWo125nT3mn7XhfbOGN8qwhsmXQktEgA7RGs1U8autZy9LbZreUp0ZJK5WIbyd0CdCiwHAI7+qut4ez0jy6jClJVRcBcGAVhJJ6TNodI36qiOGp1IRcle29b0t3H6TN08VVp1JKLtfc9ze/h9NGh4Zj/ABrFJcUEItmdd8xNxI+9v2aurhi+pPVaf+K1Wb4JYLqSisLbAJ0aaNlQuYuXXIUFi5JyyYYbCrbBK3kwyspFi4IPnQroFmCdSoHvqriKcVPLYsrb95bw1WThnm2733Xy+uctunH637D/AIUDED9b9h/wqDj8G1xpW7dtiIhUbfm1/e1H6opOKwLsxIu3UnqCt2qf+3/ms1FSg7XdvrgW5Vpq9lf64lkt0HTX2qw/3FKqPh0ICLzHKILMpEwIkyOupAFaJxUXkb4SbWZ6F+jYeRu/WfyrRR+jb0F36z+VaK9ZgfV4cDxOkvWp8TXNtWTxWCukoUNrRQIuW820mcwII6tNtD21rG2NVJWKtSZSRULhsSvMDhi0fNOD1/GDyBqN5279FC3ivl2joBJRgJyiTAaSMwJidm7pq117q5BrC5lYrbyYmeV7IE6TbuExOxPSRMR1D2U/hhcA8oVJ/UUgbdjEk6z7CKl61zNQGf4qYx2CJ09OSeqBaEn1VPwGOtqhd3Rc5DtmYCOlMWwZOnKFT1oapfDEZsRhVMkMuIDZfOydEDcC/rFAyjvIqttcVwNq2yhCpuBWK2biOhFsyAGEAgzBGXnOZAGIYDGCzfHwLFV+ZT/b8UjaLxeySFF21maMozrLSSBAnWSDt2VLFYdPg9RZxAW8QedGJVQJcjmBYKATZHdFsaiTmveMeFdvD9HyO4uAkFdAIIEGfjecMu+YKu7Cs7Gi5d12s1ifDe2jlGVQRvmvWljW4pkE9XR5vomfkh73A4sXbSXAIDorRvGYBokb71AuSKKK5NQSdrhrtcNCTKcNwbXLV4Kqt/jMRMu6aZ+oprNWOD4SchF1cuumS9dPUQdSQevTv132PBXzL/8Azl/+OroCsafoo3YpffS4lWeD2z1P+3c7z1HvNNWuD2GUZSzLqJF12G+VhIaCQQfUQalcTbMOhABNxSGkAhU2ZiDoZnKAdyesBqVwvAW8PaWzZQJbQQqyTAJLbnU6k71suVhu7wtG0Ocz+u42y7EN+qPv7TPW4WkRzxBHpLnx9G1zTNS+kNdz6VAILcIQmTnnMW9I+/qmI7qG4SjNmPSSST6S5HNJMDNA36qnm5QHoCLYwwtg5c0EAalm81co847x19fXXj17EG2b7gZittDG05RcOvZXtLPofVXjl3DPnLI4XMoBBTN5s/rD5VcjSLWtG/T3o72iU7T1ejukVV/pcRGiOqtqqejYQVcdK+rtlLDlAAJ1OlVY8GLJIHSOwDDyWRul6xlILQo184qB31oM922cuZVQDzuiUIP/ANojXu66at8UunznyDUZmtoFkdU9NvWmFWpFfd2S6P4+ZdqUacn95dvp/n5DVjiF6yrK1tTllsslW5m2SAwujMwUEEHUAgVaXXPTKY/4L/xWzrUOzcu3GWQIHMrtYUqCOtSLpIPfUp7TKWe5cBi2yyEyxmKmfOMnlECq1TV1s7J53tc309bVybayte24WeIEKpIWSsxm7idO0aD302nELhMBFJ7M4nr3E9x/82h4Kcp6S/aJkgAFSFUoAo87fzjGokzTzkAQcSgcHVotq0AEQ2usTWXJ01lZP/YjlKjzzXUWdt2gZhBjUbx7acBqpa2wIY4qF7CEg5RzDU67GfbVhhLgKiHD5dCwIMkdsbGqdSnZayd+CfvLdOo27NW6vcekfo39Dd+s/lWiufo39Dd+s/lWu16nA+rw4HjtI+tT4msfY1Uvc39dWz7GqZ31OnXVqRSiKNyuC7XOk7qA2m1YmR3pKDNcD1y7cVVLNoqgknuGp+4VBJleLXz8IYcjUW1vgdUubQdtT3dH7zT2D8Jc9xkVznVsrLpmEBCxg2IhS4UyRzaUzxGwwv4OQc7LiWYdea5azFR6icvsFM8J4RetXrtzo7sYi8zspynow79IvxtgS2YAfIPxTmxTd3x8C1OMeThf2fil9dm80trEK45cSGG2hsn/AGXspzNt5fcwPRakxAHLqdR7xWQwvBnAuFsBz5CcwxD5bjiFUZSxMZSx1Pxe8RJwGCdUEYDK9sll8s0F2VcxEzM9GmhJ29p2WKlzSq07YifV0XXt8X1Uq0pYSt4sO0C0R7wtZn4F0k4GSqD/AI7DOwuKOaevKzvJJ2I10If4dfxdlGy4IQzZhbFwDJKJMsZkZpAhR5p7RRoXNF0D/Ot+zb/JTttCN2LesKP4QKo7HFsaV5sJBj5wRuwiIPUAd/jd2t3ZYlVLDKSoJXeCRqJ64OlY2JHKDRQRUGRSeCnmYj/nMR/HVviMQEUsZgdQ1JJMBVHWxJAA7SKqfBQcmI/5zEfx1NsHpXz/ABEJCdjNqrXPUNVX/qPWtYw9FcDfivxZcRWEQrLP6RjLQdBGyL+qoMDtJY7k1IN2lxXMorIrWOZ9q50lLCiiKkWEdJXOkpyBXMtBYbd9P/OyvMRwq/p5G7+w34V6llrDHFcRC3C5upzLkLJg9i2JzZYbKTlFneeoxqaqYjCLEWu7WL+Ex0sLeyve3YUr8JvEQbNwjsNtiPvFJPBLh0NhyJmDaO564jerocZxkEZtSGhmGFEElCCYeCAA4Aj42sxNWfg8+IzE3sT0nIfJ9FYWCMoBzW2Jbu0A1PdFb7LS/My49Mze2CMqOFXQPQuAB8hgBHs0FR14VduiTau5SOUZG1DCC23YdO4z16a25jrt0hPK5VBV4w4Ku2fQecOVQIPUx0I84VPGNvjLOduYhgLAGYAp2voCM0NtqdNKhaLis9ZkPTMnk4I8/fwVY72r2xEw4kFVUzA6wq+6l2vBplkCzdgk6ZWgSMpjTsrfXbl5QFUuzCCz9GmVpDLlyyI1htDPsOj+Ee61qWuBXMEeTUFdpBUuRJ169J66z8gls5RmH2or35OJ5w3gu2Ujor0EtOj6m5GadOsgGO2pGE4DcQHLau6knVGOp1Pxa9JVGgc/xiZyjYzA9kg+yk8Ow11Z6S70m3xFWN523nT3VhLR7as5uxlHStndU0Nfo9wzJZuB1ZSbk8wI+KvbRWh4fsfXXK6lCnydNQ5jkYmq61VzeVyUwkVFOAHb91S6axeIyIzxOVSYHXAmK3Gi4z8Hjt+6u+IDtrnjN35r98fhR4zd+a/fH4VFkTdh4h3/AHVC4jgQxS3M52ltPiW+dvYTlU/Tqb4zd+a/fH4UwBd6Uubc8oUDONNSWPt5f2BSyGsym8LfAJccLYN02+jLGQgac2Udojas3/civ+rf7Ifnr0Txi781++PwrgxrhlVreUOSAcwMEKzaj1Ka1OjBu7RepaRxNGChCVkuheB57/ckv+rf7Ifno/uSX/Vv9kPz16dRTkKfMbftfGe32R8DzH+5Nf8AVv8AZD89dX9CadeKf2WwP5q9NpNy4FBZiAAJJOwA1JNOQp8wel8Y/wA/ZHwPN2/Qpb6sVc9qKf8AuKb/ALkx/q3+zH569D+FbXyvub8KPhW18r7m/CnIU+YhaWxi/P2LwPPP7lF/1b/Zj89KH6Fh/rLn2Y/PXoPwra+V9zfhTWK41bVCRLHqUBpJOgG2gnr2G52qPJ6fN2sy+2MZ7fZHwKHgvgv4taGES6zyxe48ZSqPpAgmGYqQD2ZjuBOiThoAABgDQACAANgB1Co+AxVtFOZ5djmdsrasYGmmigAADqAFSfhW18r7m/CtqikrI59SrOpJzk7t7Q8Q7/uo8Q7/ALqk2rgYBlIIIBBGxB1BFKpqo16zIniHf91HiHf91S6KmyGsyJ4h3/dR4h3/AHVLpnFYjIhaJiNO0kgDfvNLIazGvEO/7qj47gFu8oW4MwBmNRrBE6EdRNSPGbvzX74/Cjxm781++PwpZC7Ky34FYVWDC2oIiDrpGo+N2ge6oyeDdlLnR4dQjZYdxM20aNFJJh2gR6sx2AN0+IvQYtAGNJcET3jSaawa3LawLUkmWYuuZmO7HTf7gAAIAApYXGE8FLAEBFAyhYj4oggb9oB9lFzwUw7bop1J2O5AB6+xR7hU7xm781++Pwo8Zu/Nfvj8KWQuMWuBW1kgAEmTpuZnt7ajv4J2GMlFJ7YPr7e0mrHDYoszKy5SoB3BBDZo2+iak0shdkBOEKqhV0AAAAGwGwFK+DR2/d/81NopqoXYzh7GQETOtdp2ipIConF/QXfoN/sal1E4v6C79Bv9jQFX4R2rRZS942TlgEAydZ32kEAjSQRIMSDXthbW4xSwxQ5VRihAZbiqqhycvMNAdOl1kMBVrxtLRuKL1sMGRhmLEAAFWde7kBbvCMNqo/hHC5gBacELmlrzIVZWKZSS0q3kge0hQYIBIAkthbOSyoxCHoxAZbbEtne2QyFWMGVyk6jykHeDJ4Ctu0wAvI0qtsjo2RiUNzWWbSWYjUalCBJBhrBXcNktMLa2wzQvliAmSLwA1AALKpIG5gmaYs8Xw/K5tEEw8m4WTUteBLCQYY3IBEq8ADmUmQaTCcXtXTCPmPZBkbHWRoNdO3WNjRjfPs/WH/0rtUWD4jZtvbKW4LM1uWuksoLNIIaSARaDQds3VJJvcb59n6w/+ldqATKKKKAKh8Y/y936t/4TUyofGP8AL3fq3/hNAR+KnEyOgg8pkNlAmRGu/cRGxkEEQ1e1zH5zAOTLCki0WzSYLgMBGgnKdiIEklZnG+A+MEHpCkKQIHWxGp11AAOm0mTMRUez4METN0EykHIZhFW2w1czmTN7Xnq1AVYu4wuxZWUZWygdEQG58onNJ0yanczsNpHCHxOZumBC5Rlno5nXNmyE6+rSI65qLb8GCDIuAc7NohghnV8jDPBUAQOsQCCNQW7Xgow/4wHLByoRrLsbg8pAcFuXqXaCIgDSUVRYbwcKXEfpAcpOhU9YtiAc0gDK0TMB42Gt5NAROD/5e19Wn8IqZUPg/wDl7X1afwiplAFFFFAFROKejP0k/jWpdROKejP0k/jWgKjjfC7d264a7kY2k0CElVtuzlp2lgCv/SfO2qE72ySzYsQDbJ8m+VTbzLszGJUkMGzGVmQRppbvDUZy5BzFchIZhy82kAx8Zte/uFRbngzhyIKaQogM4HJ5ugaNN/XrvQFJf4ZbYAeMKMlpbRIttJZBdta8/wAZm8zcm2sExSsRgLTNcu+Mrke5JGVtD0TaKwcfEcuW7uoA1eJwCyARDamTz3CSwbOGkt5wbUHfq2ApI8HLERlMdmd4HLkMDNpK6Ht66AosRg7RTKcTmJJ5xaYsZVrEchjKHYQAO7rmrLhHCIuFxdzBbjyFWIJzTb88wgzhssecAZ6qmrwGyCWCkEkEwziSrK4MZo3RfdG1P4LhyWs2QRmILakyQAMxk+cQBJ3MazQHLPp7n0Lf+9ypdRLPp7n0Lf8AvcqXQBRRRQBRRRQBTWJsB0ZDIDAgkb6iNJ66KKAY8Qf5677rP9OufB7fPXPdZ/p0UUAfB7fPXP2bP9Kj4Pb5657rP9OiigDxBvnrnus/066vDzmVmuXGykkAi2BJVl+KgOzHroooCZRRRQBSL1oMpVhIYEEdoOh+6iigI3wWnbd+2vfno+C07bv21789FFAHwWnbd+2vfno+C07bv21789FFAHwWnbd+2vfno+C07bv21789FFASbNkIoVRAUAAdgAgb91LoooAooooAprE4cOpUkiY1ESIMgiQRuOsUUUAx4i/z933Wv6dHiL/P3fda/p0UUAeIv8/d91r+nR4i/wA/d91r+nRRQB4i/wA/d91r+nR4i/z933Wv6dFFAOYbCZCzF2csAJbLsswOVQOs1IoooAooooAooooD/9k="/>
          <p:cNvSpPr>
            <a:spLocks noChangeAspect="1" noChangeArrowheads="1"/>
          </p:cNvSpPr>
          <p:nvPr/>
        </p:nvSpPr>
        <p:spPr bwMode="auto">
          <a:xfrm>
            <a:off x="4551363" y="-677863"/>
            <a:ext cx="2647950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100" name="AutoShape 6" descr="data:image/jpeg;base64,/9j/4AAQSkZJRgABAQAAAQABAAD/2wCEAAkGBhMSERUUExQUFRUWFhwaGBcYFxgZFxcbFBsYFhgYFxgYHCYfGBkjGRkYHy8hIycpLSwsFh4zNjAqNScrLCkBCQoKDgwOGg8PGikdHx8pKiopKSwpKSksNSktNS8vKSwvKSwsLCwsKSksKiwsKSopLCwpKSwsLCwpKSopKSwsLP/AABEIALYBFgMBIgACEQEDEQH/xAAbAAABBQEBAAAAAAAAAAAAAAAAAgMEBQYBB//EAE0QAAIBAgQCBAgKBwYFBAMAAAECEQADBBIhMQUiE0FRYQYUIzIzcYGRFUJSU3Jzk6HR0gdikqKywtMWFyQ0VLFDdILB8LPD4fFjo+L/xAAaAQEAAgMBAAAAAAAAAAAAAAAAAQQCAwUG/8QAOxEAAgECAgUHCQcFAAAAAAAAAAECAxEEIQUSMUFxE1FhkaGx0RQiMjRSwcLh8BUjM0JicvEWU4GSov/aAAwDAQACEQMRAD8A9xooooAooooAooooCNxK6Vs3GUwQjEHsIUkHXvqvx+KSyQLl68JBIMLEDfXJuBzRvAJEwYm8X/y936t/4TVdx/FMjDLYW9yEmRMQRAHaSxED1kkAUBz4TtyV6XEBgVGXKuaXIUDzNxmUnsDA1z4UTIj9LiMrgkHKhgBlSTC6czqPb3GK9sWIH+DQebJKOQuqNPmAwGd465tGe5605ZEPittCrKAjI5NvpGQCDljQQxjQZBtGgEzD49XXMt3ERCHZNRdY21+L8oGeynbmJQFx092bZRWAyzN0gIByaySB66pbt7KSDhLZAR4YJcibTXBbXRSdSkjsD7+aGm4e4pe2pw6KtwMH5GlcjAhGkAE5mJkSJBI01oCVdx9tSVN+8GGSRC8vSzlnkgeafuG5EycKBczZL905HKN5mjLuPM9Xvp48JskybaT9EdcE+zQe6nsPg0tzkVVmJgATlAUTHYAB7KAa8Rb567+5+SuYLMHuKWZgMpGaJEgzsB2VMqJh/TXfUn+xoCXRRRQBRRRQBRRRQBRRRQBVdiGJuPL3FVLatCAHc3JMZSSYUaDsqxqtvvD3zGaLKmImY6bSBvNAQPhi1BPTX4y5gYQhoCtCkIczQw0G+vYa4nG7JkdPfkEgjKsiCqyeTbM6j29xiuvYggNOCtltAVyEkhlkkkA/FiYnrAzHQybd5YYjCoMr6Ho21BfJ0vmeaAAxG/LOgg0BOuY9VXMbuIgLbbZNrxKpuu8gg9lcxePW2SGuYnQAkhUIhgxHxf1W91V6YoC2YwYDSJQI2yJ0iKTl87OSq9QPYdKcu4g3GhsMnxVOZHIgPkWCFgqA7Hu5tBrAEi3xi0yswv3yFVm81dejAZwOTUgMDpvOk1KwN4XSyrdvynnSEEHM6EeZuCjfd1EUcNVL/Sl7IUklDmSC9tgCpMjUFMoI7Vg7VYYfA27ZJRFUkAGABIBJE+1mPrY9tAN+It89d/c/JSuG3C1m2WMkopJ01JAk6aVJqJwn0Fr6C/7CgJdFFFAFFFFAFFFFAFFFFAIvWQ6lWEhgQR3EQdu6o/wYnbd+2u/nqXRNARPgxO279td/PR8GJ23ftrv56lzRNAVVnAg3ri5rsBUgdNd0nNPx+4VK+DE7bv21389QOHcXtvjcTZXNntLazyjBRnDlYYiGkdnYeyrqaAifBidt37a7+ej4MTtu/bXfz1LmigInwYnbd+2u/np3D4RUmM0ncszMdNtWJp6aJoAooooAooooAooooAooooAqFct3BdZkVGDKo1cqQVLnYIdOYddTaKAidLe+bt/at/So6W983b+1b+lUuigInSXvm7X2rf0qZxWNu20ZzbtwomBcaT2AeS3J0HrqxqDjOe7bt9Q8o3/SeQH1vzD6o0AoXb/zdv7Vv6Vd6W983b+1b+lUuigInS3vm7f2rf0qXgLJS0itEqoBjUSBBgwNPZUiigCiiigOGsu3hQlpEFx3korE5WI1HWR36esgbkCtQawVzE3VyKoYqbSwRaZwGnryuN1B3AjeT1QyUaLA8XF1SyFoDFTII1Xf1jsI0PVUkYk9p99ZrD8TIzG4t0hvNC2b2YQASWnq109R7JLy8WQmBavt5uoUxDgNm86YGx0mToDWNjK5JfwwsqSC9yRE+TuGMwJGwM7dWo2MHSlYnwotW92ueaGEI5kMAREDeCNN6as45XfKFuDWJMx3GZ2MVNFjvP7TfjQGI/SL4SXQuHbDXrq5muryF0LFSg20J1Jj11m72L4ugBZ8auZgqy1zVm2UCZk9larw4xC2cVw93MIt5ix1MAG1J9m9N4G2641btzHWrlk3HKp00hcyXShg8ogae0VQmrzeb2nq8HWVLCw8yLyk81dtpvJZd5k8ZxXi1oqLlzGJnMLLOMx7Brqe6nXxPGAwUvjQzSQM1zXKJMa9Q1rWcE4xhnRCL11suJmcS6ZxFp9V10TXftJrnA/CC1d8XKlbaE3s4u32d0cJlUZrhnIVJPr033jV/U+s2yxklf7iOV7+b0Nrp3dN+jIw2C8IeIXXy2r+Jd26ldyxA16jsKXj+PcTsMFu38XbJEgM7iR2iTrV54P8IGDuXFbFYYPfsPbtul2QjjIRmaBl7Qf1fVUDw2vRYw1l764i8huF3V8+jlSgLHuG3d6q1vWUbtu50IVaNTEKnCnFxf6c9jz2WtdWI/DuLcVvz0N3F3Mu+V3MTtOtKw/EOLOrMlzGsqkhiGuEAruNDuK0fgjcHiFoKcNm6S4WF3EPZOpEHyep0HX1ARUrh/HLVs4a1y9J0VwqwvsLIuBrhCXFDAEMfjNrqKzUXZXkynVxVpzjCjF6ra2LYr3fZ/jpMlhuJ8WuW+kt3MY6a8wa4Ry79esUqxxfi5t9KtzFm3E55crA3PeO+tzwvH2xh7DG5aSMOuZunIyNkJP+HHKxBPXr7hUTh/F8OL2EQ37obxZOUOgw2iNPSCdH0OnaFrLU/UzU8c25WoRyv+Xcr/V+wsfAvwnc4Syb73He5cdQ0Mx0fKMxA5RqNTpV1e8KbaNlLNMgaW7hHMAw1C9hHt06qxPg3djh1rXLNy6JzunxiY5FadBGoq1w+PzsFN2GKkDLeu8zGcoMIOXM2UanQdtXKbbgn0HnMclHE1ElZaz7y+HhhaKlszwCB6K5MuJAAy60YbwutXGVUdjm28ncAOgOjFYiCKz9viJFuS8y2cE37jaAABkPRaTmeRp5q9tPeOA5kFzNAOUdLdBOWRzeT0OTNJ11C1mUzWHGtR483bWQw1/MWAuGWDb3rpGxDadGuyZmkdYrq4vNdLG5lXzoF64YQDMWy9HGwBA31M9lAa44xu2g4xu01kcZigucdJq1w/8AFu7JmMDyZiJIifiDWnhimUu7MMytIBuu1vQ8yjkBWDl6jp26wBpbmMaDqdu2vKm8LcQGKi7iGIAJhzpmmN2HYa9CwXETce4h6PkUSFLFg2zSSAMs6CN4mvK7A8rc+jb/AJ65GkZONrPc9/A72iKalrJpbVuvufgWf9r8V8vFftf/AN0seGWK+XifePzVCdwoJJgAEk9gGpNU3D+Og4i/buMNHHRn4pBCrAO25U/9dcyEqk03G+XSzs1KdGDSlbPoRqP7Z4v5eI/d/NUXh/hDfW9dbpsSHuwxDNygJCwokxq0/wDVXBUZh5dfqn/it1jHE1HdXeznZMsJSVnqrbzIvP7T4r5+5+1Xf7T4r5+5+1VZXa08vV9p9bN3k1H2F1Isv7T4r5+5+1QPCbFfP3P2qrBRTl6vtPrY8mo+yupHpXgHxC5etXDcdnIuQCTMDKpiio36NfQXfrP5VrteqwTcqEW8zxekIqOJmoqyua415vj+Fl8jdCbg6ICejtvqA4jnYGdduvNvXpDV57xFboC5GxEdEIFraSTzejbUAa6gQwq0ymiMvBSZJtXQQoX0VqWAU2zqWnVCBHd16gvDhzhOVLobKDratFpzKQDzZZXLttDaGd3rLXle3/mWEgEHOVbNBlz0IAjYxtrO1WdjHXLjECyVgAy5dAZ0gTakkerrFQSVl7B3kRTaDhjAbJbViI3LZ2AI03/WEaCaszjHUJ5G6xIWSAuhMTm17zt8k0q/iLix5NT9G4xjVRr5Lv8AuPZUKzxy4wJ8XuCI0i4TqGOmW0ZGkT2kVBJkv0p3CUwrFShJucpiR5g1j/zWvPZr2DG3OmxWDJGSRiRqJykIomHUbb6j103bx2HKdJ48gUqGGazZDQwLLylc0lVJiJ02qlPDupJu56jB6YWDw8KeprZN7bb30HkdFewXMZYAnx20dtrVlt2NsGFUmM4Kz2insNftu4RMZbZjGWLNqHzBiMhiH0UnSertFY+RvnLP9TL+1/18jxiivZLuOsrAONs6mPRWT1lZMbDMCJ2mO0Uk8RsBspx2HBH/AOKzHxtAdieUyBqPbTyR85j/AFKv7X/XyMHwe9g+jtLdCZxqxYCPSONW3nLk0IKx30u0uC+O1qemD6TGQFU6MlABGpcwBouleh4RVusVt4qy7ASQtqySADlJgdU6VF430mHy86OWn/g2xGWO49v3Vs5Ddl1FB6XTk5KMlf8AV8jEqcIF1bDls1vPACiIQXAogyJD+YVmabXE4IEAC1lPRk5hLLmvt0i5j2WoHqAO9b+7K5czIuoBJSzBOQuwBA5SDC83bUbxt+nW2AsFl0Nu1MGCdVEERsRU+Tt711Efay9mX+3yIfggzHA2VtZpa5d0W50einecrSBPcNt9qtMNjlDhL+INvKQRF4MXJIuAOQusgg9kECouAuZLZhigOMxAkXFtgDpDM5hDaTpvvFPYfGOTIuO6yRJxFmDCzmHJJ2J9hrdTXmLgcrGS1sROXO2Tlx+G87x1yFZJBu6EmCoMrOse2TUjh9q3cUtbxN64p0zC4DqMpMELv2/SNVpxTBdLrlco18YsiCwGkkakQebr1OtJucQlYFwhhyyuJtS3nESYyg6qNp1HZWyxVLhuCg69PiNO24NIkfJ/WNPeI809Le32DcvuiqYcQZgSLh1BAjEWYBRRcBkA6mIPUAT1a0nDcQysua8YBB1xFlpynVWAXsIJjsHrMWJLleHQVPTXzl6s+jak82kncDfqFO4XC5DJuXX0iHbMJ012EHf3mqC1jiLgD3mUCc04iyY161C+ynTimKELdYgFgHF+zzgOpJHLoVWAR1BjuYpYGhuOMp9VeOWT5W59G3/7len8JxeZSrE5sugNxLhhdzKfST3rXl9iOlufRt/z1x9JrZwfej0GhtsuK7pDfGOKLZQF/NaVnsJUkSOwwR3aV5i+IHQKvxukYn1FUA+8H3Vp/DzEvnSyIKtDr2g8yR6uv21TWPB1mSRuyW2X13bhtgf9/ZW7AwhSpKUt/wBLvNekak61Zwir6vyv3dpt/BfjwxFqD56BQ3fIifbBqxZvLr9U/wDFbrD/AKP3jEXF7UP7rD31tzHTr9U/8VuuXi6UaVdqOy1+w62CryrYeMpbb27SZNGauRXYrnHSOg1w0aUCgPQv0begu/WfyrRR+jb0F36z+VaK9fgfV48Dw2kvWp8TXGvNcbgg/REgk9DbGllLkTJWD0isNdIgjUdpr0o1jLRthbTMlzMLVuGW2D5wGgMHUFZPUNDVtlFBwKy6SmR0TUwbQRSSTqD0jEaRoN4nSat8hqrHGVkjLi949Dp1DTl2137j2GpeCxIuzHTrEeemSZnYMs9X3jtrBmQjiWRQDcBIHfEcybmR1wfZVbgeE2GD5sK1lZBJfQNAIBBzdQYjq3q8uYIMIYlh2FUO8HrXuHuFdu4MMpViSp0IIUg+zLS5NjKY60gxGEAUhIxYIzSSBbhsrAncagz19tLw3C8EAwWzcUIw5M1xQhuhpygsANF2GvKojYVN4hh1XG4FQABGI0AAHo16gAPuq6XDrLcqxM7DUgyD6wdZ7awi83x8CzWXmU/2/FIy9rBYLoz5NwFCgrmcsJbRYDnVWAnuK707abBJcS6qOCsKr85HIGUADNJEA9WsDetG2FUiMiwdxA7t/cD7B2ClNh1+QvuFbLlUpMDwDCP5tttIbmd55iTrzmdVM/8Ael4PwKw1tFQKxy21Sc7icmTWA0AkopPfV3btquwA9QA222pc1FybIq+G+Dliw2a0pUwR57kQxDHQk9YHqj107j+CWrxDXJJAgQ0Cp4NE1BORXng6CSC0liTJEEsIMgiDI6tqaTgdtbgucxeZktI2jb1VaOaQ3sqUQY3D3YtMs6vjMQAPJc3lCIi7oTrpGvsqWmNZAwuMFaYVWbDgwUY6a96mD2jWCTUfAnkaDB8cxENCEL5Tc9IQIBKnt5acdibpOXTNqTawx2gAhmbUaRP4QMafoo34n8WXER8IsSYuBV7c2FKjQlZaNzAAB+Ud4MPWMVcuaW9SPOKnCuyySQzBR8mBHr3jUPLmRlVucEMLeHCwMwEgsJEMGEzGUa9VLwl02lBTIuqZgtuwrFVZ1KcratAXWdARGsisyuWtvg7ACbrEjYm3bkAhgRt1grJ/UHaa58DPM9O0a6dHb+N17dWnV1d9V7Y2/v0jxAMZLEgsxTLPSQSNGj9U6nrcfit0yQW5lEAJaOQiQST0nNMEj1ioJJy8IaNbzE669Hb6wBtEbgn2xXF4O4EdMfOB9Gm2uZezm09wqufiN/mCuxltGCWjlVZBkFonUH1AbTFO38de5StzQ5mPJaYpoGW2Rn33AIO5HrpmMi5awoBgAaHYDr/+hXj1hfLXPo2/569cwl8sksTOuhABAJOUEAkbR64rx3F3zbfMCOcKI6N2jJOpKkQObr7K5GkE5NRW9P3Hf0Q1FSk9ia7pFD4ZWCl/D3yJRCoPdlfP94n3Ve57FmxmLAWwOVtPNJLKq9sTAqFxLFC6vR3OZSfi270GO1lfUdcVCu8Fs5QpVmUahVGIYCeuBcgHtrQlrU4QndW5ltXiXG9SrOcLPW53sfgI8D8L0mIuX1To7WXJbHuHt0XU9rVpnXy6/VP/ABWqqsPxAWUVF80DQdHdYiSdJzk79XeKsOH3TdbpJEKpWMjIeYqZOc/q9nXWnE60puo1ZWstv+DdhVCEFTTu73fvLECuxSaVXLOnY4FortcqQehfo29Bd+s/lWij9G3oLv1n8q0V6/A+rx4HhtJetT4muNedcRI6O3IJixZO505h1C2Y95nYgCTXoprFXOJG3bsgWhcm1b16VUIkRs0aCNxrrtVtlFHeCojM0qDygwdQNFOga2sb9RPfuIuPEbfzdv8AYX8Ko7XGmMzh8sAxOITm7AI2ntPYe6V2ONTvYK6genQ7mCdG2Ag9uu01gZoufEbfzdv9hfwqn43cRCVFu2JtMc2ikQLhkSpUEZRrrvttU+zi7RUEkKSASuecpO4kGDB66WcRa+WP2z+NQSZlL3lsCV5iBiiBmBkhNBIVRqdNql4LjOOKrmwgnLzEXFIZo+JBIAJ5gZOmmupCeOupxOEIJK5MVJUyYFoTBM6is1gDhAAAmMGVIys1ryULBUZoJZfMmJgDqyzEM3Lj4G+t6FP9vxSNLd4vjuf/AAyCGQAF1mCVzAmQJIJImIj42lTL3FMUGQDB6FFZ2zrCM3nJqJOXTXSskiYVmdRbxur2xmL2wRLIAdJIAJG07t5tSeKvg8wD+NkWgLMA2wp6Axs5GY8xGbaCazsVbmu4Zjb7sRdsdGAsgzMySIy7jQE+yrDN3VgbN/DBuky4xsjjmm0NUuSiwXkqA2snT1kxvMLiA6K4kBlDQdxmAMHv1qGiUOFu6k5+6lzRIqDKw3n7q7m02rr+ukkab0IMnw+7CMCuacbiNOjW4SOk1AzEZZBiRJ1peRiNVCleVQ2GtZhC59AX0BOaB+uB30jhtklHygFhjr8EoHy+VBncRqN9e3qoxGEzMGa0GknU4UE8oAWYb5Iyg7bdlRD0VwN+J/FlxJDQ8ckgEb2bUHIsFS2cgZoSCBpA7qjYYEtAtzBYEDC2uUMpgkh9R5swBTl3hIFsr0S5lfRhhlIIYZCVAkGQiEnTQL3ClYK30bqbdjJoVJXCgEZiPjZtFPIevadqzK5YrwJj5zWmBMkeLoMxjcyd5J131IpLeDzRo9oTv/h01MzJgiT/APNIPEcQNw5Ekeg3ggDa56zMCQKcxWLvqAVLkNmIHQguu2VWAYCd/XG8jWMycjtvwfIBGa0RBAHi6AajKxIB106qRe8G8zEg2QDOhw6HcnrnXQj1x30lsfiBmBzMdwRhmIHX8vm3A02jWg8QvhmHlCA7R5CQVBIENmEjbXf10zGRZWcGVzklSGiIQLAA6yPOryDEkF8ptG4VAM+T0zTEZ2Bnl6q9Y4ZxB3DLcV8wE5jbNtSDpAknX8a8rtemufRt/wDuVx9Iuzi+ZP3Hf0OrqS52u6RAxHDgwAWyyAToq4YjXQ+cxjTTSkWeElRy27i6EEqmFEg9sHqqZi3d7nRIxQBQzsPO5pyok7McrGeoClrwS1vlJPyi9wt682aapLESjFKT29F+u7Oo8OpSbitm+9uqyImG4cFBDWDcn5S4YadkKwBGg91TcGVVsgtdFK5trcEKQPiMdsw37aTh7jW7nRMxYMpZGY83LGZWPWdZB6xM7SXGHl1+qf8AjtVqqVJSbUt6vv7rmyFOMUnHc7Z277EzLXctciuxVIuHMtdoIoFCUehfo29Bd+s/lWiufo19Bd+s/lWu16/A+rx4HhtJetT4muasDj8OSi8q+gt8xUEcpBiWcDq0EDU79Vb5qwnFHtKVFy1m8knNnsLMTlUi6QeomZieqrbKSJnA7RDMcmWVHNly5tF6+kafcO7rm46TvrN4bGW1uslm2+cAnkfCywAHUDmg8sSOyplu9dYkG1iVGmpNjrIE6Hqkn1KevSsDJMt+l76zV5eW7yATeUzk3i4pn0pnrM6doB1FS+nuT6LExBMzZ3HVG8kbUheFqVabNwSQ5B6GWJ5tQF1cMq+0zOlBtIOKRjicGF5STi8pjQEqYOhIOuuhj1UvD8CxymPHSwAhZBBMDKpY6ljEkzOonr0VicPGMwOhUk4hiDlzSySZy6TrNT7vDFu41LpZ5wymAGOQtfDKZXYkW+vfnXXqrCO18SzVXmU/2/FIgN4OY05v8a8llI3gZSNx6gdBAM6zT2L4LjXKRi8ii2gYAGWZZzNMdYPd91aOKKzuV7GfwHBsUl7O+JLpmEprsA077GSu3YTuavgortFRcWOBBRlpVAFCRAtiuNbFLiuGobFjF4bD51ZQgacdiIlCyqc4hmhhAEz17U9iMGqOyjDiCyjlw15gQFABLA9QYrPaNdJNJwoHR3JQN/jcRErdaIcE+iE9XXptS8MLUwEAEMJ6PEE6yEMbRGWe+dqin6KN2K/GlxEWlUhz4uwWMoXxa9mIYZlHnQQMoB2iO+TL4fgTeLTbQBCcoazdTz82ozaHWZidIneo1uyAQxt2hbAB83EhlgnYd2Xr20HXqu83PIW3mIJ8zFec+siNIIInsJiK2FYm/wBnXyFSMPqVOiPBKg6sCflZSIjY+1xuCOTmy4cuQcxKXNS28Q20TvVa6KwMJbhIiRiRAK3Ljd58pJHcfUKbRldckIHa4pWVv5DuOY7jznHtHZQku8NwQRF1LRAHLkDiJOZtz1kD3U+nAbAmLSjMMp0Oo7KomtKXl1WHZyeW/PMSsiOWc8z3ajejD3wCvSqkFdcq3yYGZTGkHnE66x26UsLmjsYFLYbIoWdTHWa8gselufRt/wA9emcPs2A2a0rBoYCVuDQZM3n+tPX768pxmGe4bqKQCVtTMwRLllMagESPbXH0ik3FN2y96O9oiVlJpXzXdIgcb4kcNiA5UshXMY/VDWo125nT3mn7XhfbOGN8qwhsmXQktEgA7RGs1U8autZy9LbZreUp0ZJK5WIbyd0CdCiwHAI7+qut4ez0jy6jClJVRcBcGAVhJJ6TNodI36qiOGp1IRcle29b0t3H6TN08VVp1JKLtfc9ze/h9NGh4Zj/ABrFJcUEItmdd8xNxI+9v2aurhi+pPVaf+K1Wb4JYLqSisLbAJ0aaNlQuYuXXIUFi5JyyYYbCrbBK3kwyspFi4IPnQroFmCdSoHvqriKcVPLYsrb95bw1WThnm2733Xy+uctunH637D/AIUDED9b9h/wqDj8G1xpW7dtiIhUbfm1/e1H6opOKwLsxIu3UnqCt2qf+3/ms1FSg7XdvrgW5Vpq9lf64lkt0HTX2qw/3FKqPh0ICLzHKILMpEwIkyOupAFaJxUXkb4SbWZ6F+jYeRu/WfyrRR+jb0F36z+VaK9ZgfV4cDxOkvWp8TXNtWTxWCukoUNrRQIuW820mcwII6tNtD21rG2NVJWKtSZSRULhsSvMDhi0fNOD1/GDyBqN5279FC3ivl2joBJRgJyiTAaSMwJidm7pq117q5BrC5lYrbyYmeV7IE6TbuExOxPSRMR1D2U/hhcA8oVJ/UUgbdjEk6z7CKl61zNQGf4qYx2CJ09OSeqBaEn1VPwGOtqhd3Rc5DtmYCOlMWwZOnKFT1oapfDEZsRhVMkMuIDZfOydEDcC/rFAyjvIqttcVwNq2yhCpuBWK2biOhFsyAGEAgzBGXnOZAGIYDGCzfHwLFV+ZT/b8UjaLxeySFF21maMozrLSSBAnWSDt2VLFYdPg9RZxAW8QedGJVQJcjmBYKATZHdFsaiTmveMeFdvD9HyO4uAkFdAIIEGfjecMu+YKu7Cs7Gi5d12s1ifDe2jlGVQRvmvWljW4pkE9XR5vomfkh73A4sXbSXAIDorRvGYBokb71AuSKKK5NQSdrhrtcNCTKcNwbXLV4Kqt/jMRMu6aZ+oprNWOD4SchF1cuumS9dPUQdSQevTv132PBXzL/8Azl/+OroCsafoo3YpffS4lWeD2z1P+3c7z1HvNNWuD2GUZSzLqJF12G+VhIaCQQfUQalcTbMOhABNxSGkAhU2ZiDoZnKAdyesBqVwvAW8PaWzZQJbQQqyTAJLbnU6k71suVhu7wtG0Ocz+u42y7EN+qPv7TPW4WkRzxBHpLnx9G1zTNS+kNdz6VAILcIQmTnnMW9I+/qmI7qG4SjNmPSSST6S5HNJMDNA36qnm5QHoCLYwwtg5c0EAalm81co847x19fXXj17EG2b7gZittDG05RcOvZXtLPofVXjl3DPnLI4XMoBBTN5s/rD5VcjSLWtG/T3o72iU7T1ejukVV/pcRGiOqtqqejYQVcdK+rtlLDlAAJ1OlVY8GLJIHSOwDDyWRul6xlILQo184qB31oM922cuZVQDzuiUIP/ANojXu66at8UunznyDUZmtoFkdU9NvWmFWpFfd2S6P4+ZdqUacn95dvp/n5DVjiF6yrK1tTllsslW5m2SAwujMwUEEHUAgVaXXPTKY/4L/xWzrUOzcu3GWQIHMrtYUqCOtSLpIPfUp7TKWe5cBi2yyEyxmKmfOMnlECq1TV1s7J53tc309bVybayte24WeIEKpIWSsxm7idO0aD302nELhMBFJ7M4nr3E9x/82h4Kcp6S/aJkgAFSFUoAo87fzjGokzTzkAQcSgcHVotq0AEQ2usTWXJ01lZP/YjlKjzzXUWdt2gZhBjUbx7acBqpa2wIY4qF7CEg5RzDU67GfbVhhLgKiHD5dCwIMkdsbGqdSnZayd+CfvLdOo27NW6vcekfo39Dd+s/lWiufo39Dd+s/lWu16nA+rw4HjtI+tT4msfY1Uvc39dWz7GqZ31OnXVqRSiKNyuC7XOk7qA2m1YmR3pKDNcD1y7cVVLNoqgknuGp+4VBJleLXz8IYcjUW1vgdUubQdtT3dH7zT2D8Jc9xkVznVsrLpmEBCxg2IhS4UyRzaUzxGwwv4OQc7LiWYdea5azFR6icvsFM8J4RetXrtzo7sYi8zspynow79IvxtgS2YAfIPxTmxTd3x8C1OMeThf2fil9dm80trEK45cSGG2hsn/AGXspzNt5fcwPRakxAHLqdR7xWQwvBnAuFsBz5CcwxD5bjiFUZSxMZSx1Pxe8RJwGCdUEYDK9sll8s0F2VcxEzM9GmhJ29p2WKlzSq07YifV0XXt8X1Uq0pYSt4sO0C0R7wtZn4F0k4GSqD/AI7DOwuKOaevKzvJJ2I10If4dfxdlGy4IQzZhbFwDJKJMsZkZpAhR5p7RRoXNF0D/Ot+zb/JTttCN2LesKP4QKo7HFsaV5sJBj5wRuwiIPUAd/jd2t3ZYlVLDKSoJXeCRqJ64OlY2JHKDRQRUGRSeCnmYj/nMR/HVviMQEUsZgdQ1JJMBVHWxJAA7SKqfBQcmI/5zEfx1NsHpXz/ABEJCdjNqrXPUNVX/qPWtYw9FcDfivxZcRWEQrLP6RjLQdBGyL+qoMDtJY7k1IN2lxXMorIrWOZ9q50lLCiiKkWEdJXOkpyBXMtBYbd9P/OyvMRwq/p5G7+w34V6llrDHFcRC3C5upzLkLJg9i2JzZYbKTlFneeoxqaqYjCLEWu7WL+Ex0sLeyve3YUr8JvEQbNwjsNtiPvFJPBLh0NhyJmDaO564jerocZxkEZtSGhmGFEElCCYeCAA4Aj42sxNWfg8+IzE3sT0nIfJ9FYWCMoBzW2Jbu0A1PdFb7LS/My49Mze2CMqOFXQPQuAB8hgBHs0FR14VduiTau5SOUZG1DCC23YdO4z16a25jrt0hPK5VBV4w4Ku2fQecOVQIPUx0I84VPGNvjLOduYhgLAGYAp2voCM0NtqdNKhaLis9ZkPTMnk4I8/fwVY72r2xEw4kFVUzA6wq+6l2vBplkCzdgk6ZWgSMpjTsrfXbl5QFUuzCCz9GmVpDLlyyI1htDPsOj+Ee61qWuBXMEeTUFdpBUuRJ169J66z8gls5RmH2or35OJ5w3gu2Ujor0EtOj6m5GadOsgGO2pGE4DcQHLau6knVGOp1Pxa9JVGgc/xiZyjYzA9kg+yk8Ow11Z6S70m3xFWN523nT3VhLR7as5uxlHStndU0Nfo9wzJZuB1ZSbk8wI+KvbRWh4fsfXXK6lCnydNQ5jkYmq61VzeVyUwkVFOAHb91S6axeIyIzxOVSYHXAmK3Gi4z8Hjt+6u+IDtrnjN35r98fhR4zd+a/fH4VFkTdh4h3/AHVC4jgQxS3M52ltPiW+dvYTlU/Tqb4zd+a/fH4UwBd6Uubc8oUDONNSWPt5f2BSyGsym8LfAJccLYN02+jLGQgac2Udojas3/civ+rf7Ifnr0Txi781++PwrgxrhlVreUOSAcwMEKzaj1Ka1OjBu7RepaRxNGChCVkuheB57/ckv+rf7Ifno/uSX/Vv9kPz16dRTkKfMbftfGe32R8DzH+5Nf8AVv8AZD89dX9CadeKf2WwP5q9NpNy4FBZiAAJJOwA1JNOQp8wel8Y/wA/ZHwPN2/Qpb6sVc9qKf8AuKb/ALkx/q3+zH569D+FbXyvub8KPhW18r7m/CnIU+YhaWxi/P2LwPPP7lF/1b/Zj89KH6Fh/rLn2Y/PXoPwra+V9zfhTWK41bVCRLHqUBpJOgG2gnr2G52qPJ6fN2sy+2MZ7fZHwKHgvgv4taGES6zyxe48ZSqPpAgmGYqQD2ZjuBOiThoAABgDQACAANgB1Co+AxVtFOZ5djmdsrasYGmmigAADqAFSfhW18r7m/CtqikrI59SrOpJzk7t7Q8Q7/uo8Q7/ALqk2rgYBlIIIBBGxB1BFKpqo16zIniHf91HiHf91S6KmyGsyJ4h3/dR4h3/AHVLpnFYjIhaJiNO0kgDfvNLIazGvEO/7qj47gFu8oW4MwBmNRrBE6EdRNSPGbvzX74/Cjxm781++PwpZC7Ky34FYVWDC2oIiDrpGo+N2ge6oyeDdlLnR4dQjZYdxM20aNFJJh2gR6sx2AN0+IvQYtAGNJcET3jSaawa3LawLUkmWYuuZmO7HTf7gAAIAApYXGE8FLAEBFAyhYj4oggb9oB9lFzwUw7bop1J2O5AB6+xR7hU7xm781++Pwo8Zu/Nfvj8KWQuMWuBW1kgAEmTpuZnt7ajv4J2GMlFJ7YPr7e0mrHDYoszKy5SoB3BBDZo2+iak0shdkBOEKqhV0AAAAGwGwFK+DR2/d/81NopqoXYzh7GQETOtdp2ipIConF/QXfoN/sal1E4v6C79Bv9jQFX4R2rRZS942TlgEAydZ32kEAjSQRIMSDXthbW4xSwxQ5VRihAZbiqqhycvMNAdOl1kMBVrxtLRuKL1sMGRhmLEAAFWde7kBbvCMNqo/hHC5gBacELmlrzIVZWKZSS0q3kge0hQYIBIAkthbOSyoxCHoxAZbbEtne2QyFWMGVyk6jykHeDJ4Ctu0wAvI0qtsjo2RiUNzWWbSWYjUalCBJBhrBXcNktMLa2wzQvliAmSLwA1AALKpIG5gmaYs8Xw/K5tEEw8m4WTUteBLCQYY3IBEq8ADmUmQaTCcXtXTCPmPZBkbHWRoNdO3WNjRjfPs/WH/0rtUWD4jZtvbKW4LM1uWuksoLNIIaSARaDQds3VJJvcb59n6w/+ldqATKKKKAKh8Y/y936t/4TUyofGP8AL3fq3/hNAR+KnEyOgg8pkNlAmRGu/cRGxkEEQ1e1zH5zAOTLCki0WzSYLgMBGgnKdiIEklZnG+A+MEHpCkKQIHWxGp11AAOm0mTMRUez4METN0EykHIZhFW2w1czmTN7Xnq1AVYu4wuxZWUZWygdEQG58onNJ0yanczsNpHCHxOZumBC5Rlno5nXNmyE6+rSI65qLb8GCDIuAc7NohghnV8jDPBUAQOsQCCNQW7Xgow/4wHLByoRrLsbg8pAcFuXqXaCIgDSUVRYbwcKXEfpAcpOhU9YtiAc0gDK0TMB42Gt5NAROD/5e19Wn8IqZUPg/wDl7X1afwiplAFFFFAFROKejP0k/jWpdROKejP0k/jWgKjjfC7d264a7kY2k0CElVtuzlp2lgCv/SfO2qE72ySzYsQDbJ8m+VTbzLszGJUkMGzGVmQRppbvDUZy5BzFchIZhy82kAx8Zte/uFRbngzhyIKaQogM4HJ5ugaNN/XrvQFJf4ZbYAeMKMlpbRIttJZBdta8/wAZm8zcm2sExSsRgLTNcu+Mrke5JGVtD0TaKwcfEcuW7uoA1eJwCyARDamTz3CSwbOGkt5wbUHfq2ApI8HLERlMdmd4HLkMDNpK6Ht66AosRg7RTKcTmJJ5xaYsZVrEchjKHYQAO7rmrLhHCIuFxdzBbjyFWIJzTb88wgzhssecAZ6qmrwGyCWCkEkEwziSrK4MZo3RfdG1P4LhyWs2QRmILakyQAMxk+cQBJ3MazQHLPp7n0Lf+9ypdRLPp7n0Lf8AvcqXQBRRRQBRRRQBTWJsB0ZDIDAgkb6iNJ66KKAY8Qf5677rP9OufB7fPXPdZ/p0UUAfB7fPXP2bP9Kj4Pb5657rP9OiigDxBvnrnus/066vDzmVmuXGykkAi2BJVl+KgOzHroooCZRRRQBSL1oMpVhIYEEdoOh+6iigI3wWnbd+2vfno+C07bv21789FFAHwWnbd+2vfno+C07bv21789FFAHwWnbd+2vfno+C07bv21789FFASbNkIoVRAUAAdgAgb91LoooAooooAprE4cOpUkiY1ESIMgiQRuOsUUUAx4i/z933Wv6dHiL/P3fda/p0UUAeIv8/d91r+nR4i/wA/d91r+nRRQB4i/wA/d91r+nR4i/z933Wv6dFFAOYbCZCzF2csAJbLsswOVQOs1IoooAooooAooooD/9k="/>
          <p:cNvSpPr>
            <a:spLocks noChangeAspect="1" noChangeArrowheads="1"/>
          </p:cNvSpPr>
          <p:nvPr/>
        </p:nvSpPr>
        <p:spPr bwMode="auto">
          <a:xfrm>
            <a:off x="4703763" y="-525463"/>
            <a:ext cx="2647950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101" name="AutoShape 8" descr="data:image/jpeg;base64,/9j/4AAQSkZJRgABAQAAAQABAAD/2wCEAAkGBhMSERUUExQUFRUWFhwaGBcYFxgZFxcbFBsYFhgYFxgYHCYfGBkjGRkYHy8hIycpLSwsFh4zNjAqNScrLCkBCQoKDgwOGg8PGikdHx8pKiopKSwpKSksNSktNS8vKSwvKSwsLCwsKSksKiwsKSopLCwpKSwsLCwpKSopKSwsLP/AABEIALYBFgMBIgACEQEDEQH/xAAbAAABBQEBAAAAAAAAAAAAAAAAAgMEBQYBB//EAE0QAAIBAgQCBAgKBwYFBAMAAAECEQADBBIhMQUiE0FRYQYUIzIzcYGRFUJSU3Jzk6HR0gdikqKywtMWFyQ0VLFDdILB8LPD4fFjo+L/xAAaAQEAAgMBAAAAAAAAAAAAAAAAAQQCAwUG/8QAOxEAAgECAgUHCQcFAAAAAAAAAAECAxEEIQUSMUFxE1FhkaGx0RQiMjRSwcLh8BUjM0JicvEWU4GSov/aAAwDAQACEQMRAD8A9xooooAooooAooooCNxK6Vs3GUwQjEHsIUkHXvqvx+KSyQLl68JBIMLEDfXJuBzRvAJEwYm8X/y936t/4TVdx/FMjDLYW9yEmRMQRAHaSxED1kkAUBz4TtyV6XEBgVGXKuaXIUDzNxmUnsDA1z4UTIj9LiMrgkHKhgBlSTC6czqPb3GK9sWIH+DQebJKOQuqNPmAwGd465tGe5605ZEPittCrKAjI5NvpGQCDljQQxjQZBtGgEzD49XXMt3ERCHZNRdY21+L8oGeynbmJQFx092bZRWAyzN0gIByaySB66pbt7KSDhLZAR4YJcibTXBbXRSdSkjsD7+aGm4e4pe2pw6KtwMH5GlcjAhGkAE5mJkSJBI01oCVdx9tSVN+8GGSRC8vSzlnkgeafuG5EycKBczZL905HKN5mjLuPM9Xvp48JskybaT9EdcE+zQe6nsPg0tzkVVmJgATlAUTHYAB7KAa8Rb567+5+SuYLMHuKWZgMpGaJEgzsB2VMqJh/TXfUn+xoCXRRRQBRRRQBRRRQBRRRQBVdiGJuPL3FVLatCAHc3JMZSSYUaDsqxqtvvD3zGaLKmImY6bSBvNAQPhi1BPTX4y5gYQhoCtCkIczQw0G+vYa4nG7JkdPfkEgjKsiCqyeTbM6j29xiuvYggNOCtltAVyEkhlkkkA/FiYnrAzHQybd5YYjCoMr6Ho21BfJ0vmeaAAxG/LOgg0BOuY9VXMbuIgLbbZNrxKpuu8gg9lcxePW2SGuYnQAkhUIhgxHxf1W91V6YoC2YwYDSJQI2yJ0iKTl87OSq9QPYdKcu4g3GhsMnxVOZHIgPkWCFgqA7Hu5tBrAEi3xi0yswv3yFVm81dejAZwOTUgMDpvOk1KwN4XSyrdvynnSEEHM6EeZuCjfd1EUcNVL/Sl7IUklDmSC9tgCpMjUFMoI7Vg7VYYfA27ZJRFUkAGABIBJE+1mPrY9tAN+It89d/c/JSuG3C1m2WMkopJ01JAk6aVJqJwn0Fr6C/7CgJdFFFAFFFFAFFFFAFFFFAIvWQ6lWEhgQR3EQdu6o/wYnbd+2u/nqXRNARPgxO279td/PR8GJ23ftrv56lzRNAVVnAg3ri5rsBUgdNd0nNPx+4VK+DE7bv21389QOHcXtvjcTZXNntLazyjBRnDlYYiGkdnYeyrqaAifBidt37a7+ej4MTtu/bXfz1LmigInwYnbd+2u/np3D4RUmM0ncszMdNtWJp6aJoAooooAooooAooooAooooAqFct3BdZkVGDKo1cqQVLnYIdOYddTaKAidLe+bt/at/So6W983b+1b+lUuigInSXvm7X2rf0qZxWNu20ZzbtwomBcaT2AeS3J0HrqxqDjOe7bt9Q8o3/SeQH1vzD6o0AoXb/zdv7Vv6Vd6W983b+1b+lUuigInS3vm7f2rf0qXgLJS0itEqoBjUSBBgwNPZUiigCiiigOGsu3hQlpEFx3korE5WI1HWR36esgbkCtQawVzE3VyKoYqbSwRaZwGnryuN1B3AjeT1QyUaLA8XF1SyFoDFTII1Xf1jsI0PVUkYk9p99ZrD8TIzG4t0hvNC2b2YQASWnq109R7JLy8WQmBavt5uoUxDgNm86YGx0mToDWNjK5JfwwsqSC9yRE+TuGMwJGwM7dWo2MHSlYnwotW92ueaGEI5kMAREDeCNN6as45XfKFuDWJMx3GZ2MVNFjvP7TfjQGI/SL4SXQuHbDXrq5muryF0LFSg20J1Jj11m72L4ugBZ8auZgqy1zVm2UCZk9larw4xC2cVw93MIt5ix1MAG1J9m9N4G2641btzHWrlk3HKp00hcyXShg8ogae0VQmrzeb2nq8HWVLCw8yLyk81dtpvJZd5k8ZxXi1oqLlzGJnMLLOMx7Brqe6nXxPGAwUvjQzSQM1zXKJMa9Q1rWcE4xhnRCL11suJmcS6ZxFp9V10TXftJrnA/CC1d8XKlbaE3s4u32d0cJlUZrhnIVJPr033jV/U+s2yxklf7iOV7+b0Nrp3dN+jIw2C8IeIXXy2r+Jd26ldyxA16jsKXj+PcTsMFu38XbJEgM7iR2iTrV54P8IGDuXFbFYYPfsPbtul2QjjIRmaBl7Qf1fVUDw2vRYw1l764i8huF3V8+jlSgLHuG3d6q1vWUbtu50IVaNTEKnCnFxf6c9jz2WtdWI/DuLcVvz0N3F3Mu+V3MTtOtKw/EOLOrMlzGsqkhiGuEAruNDuK0fgjcHiFoKcNm6S4WF3EPZOpEHyep0HX1ARUrh/HLVs4a1y9J0VwqwvsLIuBrhCXFDAEMfjNrqKzUXZXkynVxVpzjCjF6ra2LYr3fZ/jpMlhuJ8WuW+kt3MY6a8wa4Ry79esUqxxfi5t9KtzFm3E55crA3PeO+tzwvH2xh7DG5aSMOuZunIyNkJP+HHKxBPXr7hUTh/F8OL2EQ37obxZOUOgw2iNPSCdH0OnaFrLU/UzU8c25WoRyv+Xcr/V+wsfAvwnc4Syb73He5cdQ0Mx0fKMxA5RqNTpV1e8KbaNlLNMgaW7hHMAw1C9hHt06qxPg3djh1rXLNy6JzunxiY5FadBGoq1w+PzsFN2GKkDLeu8zGcoMIOXM2UanQdtXKbbgn0HnMclHE1ElZaz7y+HhhaKlszwCB6K5MuJAAy60YbwutXGVUdjm28ncAOgOjFYiCKz9viJFuS8y2cE37jaAABkPRaTmeRp5q9tPeOA5kFzNAOUdLdBOWRzeT0OTNJ11C1mUzWHGtR483bWQw1/MWAuGWDb3rpGxDadGuyZmkdYrq4vNdLG5lXzoF64YQDMWy9HGwBA31M9lAa44xu2g4xu01kcZigucdJq1w/8AFu7JmMDyZiJIifiDWnhimUu7MMytIBuu1vQ8yjkBWDl6jp26wBpbmMaDqdu2vKm8LcQGKi7iGIAJhzpmmN2HYa9CwXETce4h6PkUSFLFg2zSSAMs6CN4mvK7A8rc+jb/AJ65GkZONrPc9/A72iKalrJpbVuvufgWf9r8V8vFftf/AN0seGWK+XifePzVCdwoJJgAEk9gGpNU3D+Og4i/buMNHHRn4pBCrAO25U/9dcyEqk03G+XSzs1KdGDSlbPoRqP7Z4v5eI/d/NUXh/hDfW9dbpsSHuwxDNygJCwokxq0/wDVXBUZh5dfqn/it1jHE1HdXeznZMsJSVnqrbzIvP7T4r5+5+1Xf7T4r5+5+1VZXa08vV9p9bN3k1H2F1Isv7T4r5+5+1QPCbFfP3P2qrBRTl6vtPrY8mo+yupHpXgHxC5etXDcdnIuQCTMDKpiio36NfQXfrP5VrteqwTcqEW8zxekIqOJmoqyua415vj+Fl8jdCbg6ICejtvqA4jnYGdduvNvXpDV57xFboC5GxEdEIFraSTzejbUAa6gQwq0ymiMvBSZJtXQQoX0VqWAU2zqWnVCBHd16gvDhzhOVLobKDratFpzKQDzZZXLttDaGd3rLXle3/mWEgEHOVbNBlz0IAjYxtrO1WdjHXLjECyVgAy5dAZ0gTakkerrFQSVl7B3kRTaDhjAbJbViI3LZ2AI03/WEaCaszjHUJ5G6xIWSAuhMTm17zt8k0q/iLix5NT9G4xjVRr5Lv8AuPZUKzxy4wJ8XuCI0i4TqGOmW0ZGkT2kVBJkv0p3CUwrFShJucpiR5g1j/zWvPZr2DG3OmxWDJGSRiRqJykIomHUbb6j103bx2HKdJ48gUqGGazZDQwLLylc0lVJiJ02qlPDupJu56jB6YWDw8KeprZN7bb30HkdFewXMZYAnx20dtrVlt2NsGFUmM4Kz2insNftu4RMZbZjGWLNqHzBiMhiH0UnSertFY+RvnLP9TL+1/18jxiivZLuOsrAONs6mPRWT1lZMbDMCJ2mO0Uk8RsBspx2HBH/AOKzHxtAdieUyBqPbTyR85j/AFKv7X/XyMHwe9g+jtLdCZxqxYCPSONW3nLk0IKx30u0uC+O1qemD6TGQFU6MlABGpcwBouleh4RVusVt4qy7ASQtqySADlJgdU6VF430mHy86OWn/g2xGWO49v3Vs5Ddl1FB6XTk5KMlf8AV8jEqcIF1bDls1vPACiIQXAogyJD+YVmabXE4IEAC1lPRk5hLLmvt0i5j2WoHqAO9b+7K5czIuoBJSzBOQuwBA5SDC83bUbxt+nW2AsFl0Nu1MGCdVEERsRU+Tt711Efay9mX+3yIfggzHA2VtZpa5d0W50einecrSBPcNt9qtMNjlDhL+INvKQRF4MXJIuAOQusgg9kECouAuZLZhigOMxAkXFtgDpDM5hDaTpvvFPYfGOTIuO6yRJxFmDCzmHJJ2J9hrdTXmLgcrGS1sROXO2Tlx+G87x1yFZJBu6EmCoMrOse2TUjh9q3cUtbxN64p0zC4DqMpMELv2/SNVpxTBdLrlco18YsiCwGkkakQebr1OtJucQlYFwhhyyuJtS3nESYyg6qNp1HZWyxVLhuCg69PiNO24NIkfJ/WNPeI809Le32DcvuiqYcQZgSLh1BAjEWYBRRcBkA6mIPUAT1a0nDcQysua8YBB1xFlpynVWAXsIJjsHrMWJLleHQVPTXzl6s+jak82kncDfqFO4XC5DJuXX0iHbMJ012EHf3mqC1jiLgD3mUCc04iyY161C+ynTimKELdYgFgHF+zzgOpJHLoVWAR1BjuYpYGhuOMp9VeOWT5W59G3/7len8JxeZSrE5sugNxLhhdzKfST3rXl9iOlufRt/z1x9JrZwfej0GhtsuK7pDfGOKLZQF/NaVnsJUkSOwwR3aV5i+IHQKvxukYn1FUA+8H3Vp/DzEvnSyIKtDr2g8yR6uv21TWPB1mSRuyW2X13bhtgf9/ZW7AwhSpKUt/wBLvNekak61Zwir6vyv3dpt/BfjwxFqD56BQ3fIifbBqxZvLr9U/wDFbrD/AKP3jEXF7UP7rD31tzHTr9U/8VuuXi6UaVdqOy1+w62CryrYeMpbb27SZNGauRXYrnHSOg1w0aUCgPQv0begu/WfyrRR+jb0F36z+VaK9fgfV48Dw2kvWp8TXGvNcbgg/REgk9DbGllLkTJWD0isNdIgjUdpr0o1jLRthbTMlzMLVuGW2D5wGgMHUFZPUNDVtlFBwKy6SmR0TUwbQRSSTqD0jEaRoN4nSat8hqrHGVkjLi949Dp1DTl2137j2GpeCxIuzHTrEeemSZnYMs9X3jtrBmQjiWRQDcBIHfEcybmR1wfZVbgeE2GD5sK1lZBJfQNAIBBzdQYjq3q8uYIMIYlh2FUO8HrXuHuFdu4MMpViSp0IIUg+zLS5NjKY60gxGEAUhIxYIzSSBbhsrAncagz19tLw3C8EAwWzcUIw5M1xQhuhpygsANF2GvKojYVN4hh1XG4FQABGI0AAHo16gAPuq6XDrLcqxM7DUgyD6wdZ7awi83x8CzWXmU/2/FIy9rBYLoz5NwFCgrmcsJbRYDnVWAnuK707abBJcS6qOCsKr85HIGUADNJEA9WsDetG2FUiMiwdxA7t/cD7B2ClNh1+QvuFbLlUpMDwDCP5tttIbmd55iTrzmdVM/8Ael4PwKw1tFQKxy21Sc7icmTWA0AkopPfV3btquwA9QA222pc1FybIq+G+Dliw2a0pUwR57kQxDHQk9YHqj107j+CWrxDXJJAgQ0Cp4NE1BORXng6CSC0liTJEEsIMgiDI6tqaTgdtbgucxeZktI2jb1VaOaQ3sqUQY3D3YtMs6vjMQAPJc3lCIi7oTrpGvsqWmNZAwuMFaYVWbDgwUY6a96mD2jWCTUfAnkaDB8cxENCEL5Tc9IQIBKnt5acdibpOXTNqTawx2gAhmbUaRP4QMafoo34n8WXER8IsSYuBV7c2FKjQlZaNzAAB+Ud4MPWMVcuaW9SPOKnCuyySQzBR8mBHr3jUPLmRlVucEMLeHCwMwEgsJEMGEzGUa9VLwl02lBTIuqZgtuwrFVZ1KcratAXWdARGsisyuWtvg7ACbrEjYm3bkAhgRt1grJ/UHaa58DPM9O0a6dHb+N17dWnV1d9V7Y2/v0jxAMZLEgsxTLPSQSNGj9U6nrcfit0yQW5lEAJaOQiQST0nNMEj1ioJJy8IaNbzE669Hb6wBtEbgn2xXF4O4EdMfOB9Gm2uZezm09wqufiN/mCuxltGCWjlVZBkFonUH1AbTFO38de5StzQ5mPJaYpoGW2Rn33AIO5HrpmMi5awoBgAaHYDr/+hXj1hfLXPo2/569cwl8sksTOuhABAJOUEAkbR64rx3F3zbfMCOcKI6N2jJOpKkQObr7K5GkE5NRW9P3Hf0Q1FSk9ia7pFD4ZWCl/D3yJRCoPdlfP94n3Ve57FmxmLAWwOVtPNJLKq9sTAqFxLFC6vR3OZSfi270GO1lfUdcVCu8Fs5QpVmUahVGIYCeuBcgHtrQlrU4QndW5ltXiXG9SrOcLPW53sfgI8D8L0mIuX1To7WXJbHuHt0XU9rVpnXy6/VP/ABWqqsPxAWUVF80DQdHdYiSdJzk79XeKsOH3TdbpJEKpWMjIeYqZOc/q9nXWnE60puo1ZWstv+DdhVCEFTTu73fvLECuxSaVXLOnY4FortcqQehfo29Bd+s/lWij9G3oLv1n8q0V6/A+rx4HhtJetT4muNedcRI6O3IJixZO505h1C2Y95nYgCTXoprFXOJG3bsgWhcm1b16VUIkRs0aCNxrrtVtlFHeCojM0qDygwdQNFOga2sb9RPfuIuPEbfzdv8AYX8Ko7XGmMzh8sAxOITm7AI2ntPYe6V2ONTvYK6genQ7mCdG2Ag9uu01gZoufEbfzdv9hfwqn43cRCVFu2JtMc2ikQLhkSpUEZRrrvttU+zi7RUEkKSASuecpO4kGDB66WcRa+WP2z+NQSZlL3lsCV5iBiiBmBkhNBIVRqdNql4LjOOKrmwgnLzEXFIZo+JBIAJ5gZOmmupCeOupxOEIJK5MVJUyYFoTBM6is1gDhAAAmMGVIys1ryULBUZoJZfMmJgDqyzEM3Lj4G+t6FP9vxSNLd4vjuf/AAyCGQAF1mCVzAmQJIJImIj42lTL3FMUGQDB6FFZ2zrCM3nJqJOXTXSskiYVmdRbxur2xmL2wRLIAdJIAJG07t5tSeKvg8wD+NkWgLMA2wp6Axs5GY8xGbaCazsVbmu4Zjb7sRdsdGAsgzMySIy7jQE+yrDN3VgbN/DBuky4xsjjmm0NUuSiwXkqA2snT1kxvMLiA6K4kBlDQdxmAMHv1qGiUOFu6k5+6lzRIqDKw3n7q7m02rr+ukkab0IMnw+7CMCuacbiNOjW4SOk1AzEZZBiRJ1peRiNVCleVQ2GtZhC59AX0BOaB+uB30jhtklHygFhjr8EoHy+VBncRqN9e3qoxGEzMGa0GknU4UE8oAWYb5Iyg7bdlRD0VwN+J/FlxJDQ8ckgEb2bUHIsFS2cgZoSCBpA7qjYYEtAtzBYEDC2uUMpgkh9R5swBTl3hIFsr0S5lfRhhlIIYZCVAkGQiEnTQL3ClYK30bqbdjJoVJXCgEZiPjZtFPIevadqzK5YrwJj5zWmBMkeLoMxjcyd5J131IpLeDzRo9oTv/h01MzJgiT/APNIPEcQNw5Ekeg3ggDa56zMCQKcxWLvqAVLkNmIHQguu2VWAYCd/XG8jWMycjtvwfIBGa0RBAHi6AajKxIB106qRe8G8zEg2QDOhw6HcnrnXQj1x30lsfiBmBzMdwRhmIHX8vm3A02jWg8QvhmHlCA7R5CQVBIENmEjbXf10zGRZWcGVzklSGiIQLAA6yPOryDEkF8ptG4VAM+T0zTEZ2Bnl6q9Y4ZxB3DLcV8wE5jbNtSDpAknX8a8rtemufRt/wDuVx9Iuzi+ZP3Hf0OrqS52u6RAxHDgwAWyyAToq4YjXQ+cxjTTSkWeElRy27i6EEqmFEg9sHqqZi3d7nRIxQBQzsPO5pyok7McrGeoClrwS1vlJPyi9wt682aapLESjFKT29F+u7Oo8OpSbitm+9uqyImG4cFBDWDcn5S4YadkKwBGg91TcGVVsgtdFK5trcEKQPiMdsw37aTh7jW7nRMxYMpZGY83LGZWPWdZB6xM7SXGHl1+qf8AjtVqqVJSbUt6vv7rmyFOMUnHc7Z277EzLXctciuxVIuHMtdoIoFCUehfo29Bd+s/lWiufo19Bd+s/lWu16/A+rx4HhtJetT4muasDj8OSi8q+gt8xUEcpBiWcDq0EDU79Vb5qwnFHtKVFy1m8knNnsLMTlUi6QeomZieqrbKSJnA7RDMcmWVHNly5tF6+kafcO7rm46TvrN4bGW1uslm2+cAnkfCywAHUDmg8sSOyplu9dYkG1iVGmpNjrIE6Hqkn1KevSsDJMt+l76zV5eW7yATeUzk3i4pn0pnrM6doB1FS+nuT6LExBMzZ3HVG8kbUheFqVabNwSQ5B6GWJ5tQF1cMq+0zOlBtIOKRjicGF5STi8pjQEqYOhIOuuhj1UvD8CxymPHSwAhZBBMDKpY6ljEkzOonr0VicPGMwOhUk4hiDlzSySZy6TrNT7vDFu41LpZ5wymAGOQtfDKZXYkW+vfnXXqrCO18SzVXmU/2/FIgN4OY05v8a8llI3gZSNx6gdBAM6zT2L4LjXKRi8ii2gYAGWZZzNMdYPd91aOKKzuV7GfwHBsUl7O+JLpmEprsA077GSu3YTuavgortFRcWOBBRlpVAFCRAtiuNbFLiuGobFjF4bD51ZQgacdiIlCyqc4hmhhAEz17U9iMGqOyjDiCyjlw15gQFABLA9QYrPaNdJNJwoHR3JQN/jcRErdaIcE+iE9XXptS8MLUwEAEMJ6PEE6yEMbRGWe+dqin6KN2K/GlxEWlUhz4uwWMoXxa9mIYZlHnQQMoB2iO+TL4fgTeLTbQBCcoazdTz82ozaHWZidIneo1uyAQxt2hbAB83EhlgnYd2Xr20HXqu83PIW3mIJ8zFec+siNIIInsJiK2FYm/wBnXyFSMPqVOiPBKg6sCflZSIjY+1xuCOTmy4cuQcxKXNS28Q20TvVa6KwMJbhIiRiRAK3Ljd58pJHcfUKbRldckIHa4pWVv5DuOY7jznHtHZQku8NwQRF1LRAHLkDiJOZtz1kD3U+nAbAmLSjMMp0Oo7KomtKXl1WHZyeW/PMSsiOWc8z3ajejD3wCvSqkFdcq3yYGZTGkHnE66x26UsLmjsYFLYbIoWdTHWa8gselufRt/wA9emcPs2A2a0rBoYCVuDQZM3n+tPX768pxmGe4bqKQCVtTMwRLllMagESPbXH0ik3FN2y96O9oiVlJpXzXdIgcb4kcNiA5UshXMY/VDWo125nT3mn7XhfbOGN8qwhsmXQktEgA7RGs1U8autZy9LbZreUp0ZJK5WIbyd0CdCiwHAI7+qut4ez0jy6jClJVRcBcGAVhJJ6TNodI36qiOGp1IRcle29b0t3H6TN08VVp1JKLtfc9ze/h9NGh4Zj/ABrFJcUEItmdd8xNxI+9v2aurhi+pPVaf+K1Wb4JYLqSisLbAJ0aaNlQuYuXXIUFi5JyyYYbCrbBK3kwyspFi4IPnQroFmCdSoHvqriKcVPLYsrb95bw1WThnm2733Xy+uctunH637D/AIUDED9b9h/wqDj8G1xpW7dtiIhUbfm1/e1H6opOKwLsxIu3UnqCt2qf+3/ms1FSg7XdvrgW5Vpq9lf64lkt0HTX2qw/3FKqPh0ICLzHKILMpEwIkyOupAFaJxUXkb4SbWZ6F+jYeRu/WfyrRR+jb0F36z+VaK9ZgfV4cDxOkvWp8TXNtWTxWCukoUNrRQIuW820mcwII6tNtD21rG2NVJWKtSZSRULhsSvMDhi0fNOD1/GDyBqN5279FC3ivl2joBJRgJyiTAaSMwJidm7pq117q5BrC5lYrbyYmeV7IE6TbuExOxPSRMR1D2U/hhcA8oVJ/UUgbdjEk6z7CKl61zNQGf4qYx2CJ09OSeqBaEn1VPwGOtqhd3Rc5DtmYCOlMWwZOnKFT1oapfDEZsRhVMkMuIDZfOydEDcC/rFAyjvIqttcVwNq2yhCpuBWK2biOhFsyAGEAgzBGXnOZAGIYDGCzfHwLFV+ZT/b8UjaLxeySFF21maMozrLSSBAnWSDt2VLFYdPg9RZxAW8QedGJVQJcjmBYKATZHdFsaiTmveMeFdvD9HyO4uAkFdAIIEGfjecMu+YKu7Cs7Gi5d12s1ifDe2jlGVQRvmvWljW4pkE9XR5vomfkh73A4sXbSXAIDorRvGYBokb71AuSKKK5NQSdrhrtcNCTKcNwbXLV4Kqt/jMRMu6aZ+oprNWOD4SchF1cuumS9dPUQdSQevTv132PBXzL/8Azl/+OroCsafoo3YpffS4lWeD2z1P+3c7z1HvNNWuD2GUZSzLqJF12G+VhIaCQQfUQalcTbMOhABNxSGkAhU2ZiDoZnKAdyesBqVwvAW8PaWzZQJbQQqyTAJLbnU6k71suVhu7wtG0Ocz+u42y7EN+qPv7TPW4WkRzxBHpLnx9G1zTNS+kNdz6VAILcIQmTnnMW9I+/qmI7qG4SjNmPSSST6S5HNJMDNA36qnm5QHoCLYwwtg5c0EAalm81co847x19fXXj17EG2b7gZittDG05RcOvZXtLPofVXjl3DPnLI4XMoBBTN5s/rD5VcjSLWtG/T3o72iU7T1ejukVV/pcRGiOqtqqejYQVcdK+rtlLDlAAJ1OlVY8GLJIHSOwDDyWRul6xlILQo184qB31oM922cuZVQDzuiUIP/ANojXu66at8UunznyDUZmtoFkdU9NvWmFWpFfd2S6P4+ZdqUacn95dvp/n5DVjiF6yrK1tTllsslW5m2SAwujMwUEEHUAgVaXXPTKY/4L/xWzrUOzcu3GWQIHMrtYUqCOtSLpIPfUp7TKWe5cBi2yyEyxmKmfOMnlECq1TV1s7J53tc309bVybayte24WeIEKpIWSsxm7idO0aD302nELhMBFJ7M4nr3E9x/82h4Kcp6S/aJkgAFSFUoAo87fzjGokzTzkAQcSgcHVotq0AEQ2usTWXJ01lZP/YjlKjzzXUWdt2gZhBjUbx7acBqpa2wIY4qF7CEg5RzDU67GfbVhhLgKiHD5dCwIMkdsbGqdSnZayd+CfvLdOo27NW6vcekfo39Dd+s/lWiufo39Dd+s/lWu16nA+rw4HjtI+tT4msfY1Uvc39dWz7GqZ31OnXVqRSiKNyuC7XOk7qA2m1YmR3pKDNcD1y7cVVLNoqgknuGp+4VBJleLXz8IYcjUW1vgdUubQdtT3dH7zT2D8Jc9xkVznVsrLpmEBCxg2IhS4UyRzaUzxGwwv4OQc7LiWYdea5azFR6icvsFM8J4RetXrtzo7sYi8zspynow79IvxtgS2YAfIPxTmxTd3x8C1OMeThf2fil9dm80trEK45cSGG2hsn/AGXspzNt5fcwPRakxAHLqdR7xWQwvBnAuFsBz5CcwxD5bjiFUZSxMZSx1Pxe8RJwGCdUEYDK9sll8s0F2VcxEzM9GmhJ29p2WKlzSq07YifV0XXt8X1Uq0pYSt4sO0C0R7wtZn4F0k4GSqD/AI7DOwuKOaevKzvJJ2I10If4dfxdlGy4IQzZhbFwDJKJMsZkZpAhR5p7RRoXNF0D/Ot+zb/JTttCN2LesKP4QKo7HFsaV5sJBj5wRuwiIPUAd/jd2t3ZYlVLDKSoJXeCRqJ64OlY2JHKDRQRUGRSeCnmYj/nMR/HVviMQEUsZgdQ1JJMBVHWxJAA7SKqfBQcmI/5zEfx1NsHpXz/ABEJCdjNqrXPUNVX/qPWtYw9FcDfivxZcRWEQrLP6RjLQdBGyL+qoMDtJY7k1IN2lxXMorIrWOZ9q50lLCiiKkWEdJXOkpyBXMtBYbd9P/OyvMRwq/p5G7+w34V6llrDHFcRC3C5upzLkLJg9i2JzZYbKTlFneeoxqaqYjCLEWu7WL+Ex0sLeyve3YUr8JvEQbNwjsNtiPvFJPBLh0NhyJmDaO564jerocZxkEZtSGhmGFEElCCYeCAA4Aj42sxNWfg8+IzE3sT0nIfJ9FYWCMoBzW2Jbu0A1PdFb7LS/My49Mze2CMqOFXQPQuAB8hgBHs0FR14VduiTau5SOUZG1DCC23YdO4z16a25jrt0hPK5VBV4w4Ku2fQecOVQIPUx0I84VPGNvjLOduYhgLAGYAp2voCM0NtqdNKhaLis9ZkPTMnk4I8/fwVY72r2xEw4kFVUzA6wq+6l2vBplkCzdgk6ZWgSMpjTsrfXbl5QFUuzCCz9GmVpDLlyyI1htDPsOj+Ee61qWuBXMEeTUFdpBUuRJ169J66z8gls5RmH2or35OJ5w3gu2Ujor0EtOj6m5GadOsgGO2pGE4DcQHLau6knVGOp1Pxa9JVGgc/xiZyjYzA9kg+yk8Ow11Z6S70m3xFWN523nT3VhLR7as5uxlHStndU0Nfo9wzJZuB1ZSbk8wI+KvbRWh4fsfXXK6lCnydNQ5jkYmq61VzeVyUwkVFOAHb91S6axeIyIzxOVSYHXAmK3Gi4z8Hjt+6u+IDtrnjN35r98fhR4zd+a/fH4VFkTdh4h3/AHVC4jgQxS3M52ltPiW+dvYTlU/Tqb4zd+a/fH4UwBd6Uubc8oUDONNSWPt5f2BSyGsym8LfAJccLYN02+jLGQgac2Udojas3/civ+rf7Ifnr0Txi781++PwrgxrhlVreUOSAcwMEKzaj1Ka1OjBu7RepaRxNGChCVkuheB57/ckv+rf7Ifno/uSX/Vv9kPz16dRTkKfMbftfGe32R8DzH+5Nf8AVv8AZD89dX9CadeKf2WwP5q9NpNy4FBZiAAJJOwA1JNOQp8wel8Y/wA/ZHwPN2/Qpb6sVc9qKf8AuKb/ALkx/q3+zH569D+FbXyvub8KPhW18r7m/CnIU+YhaWxi/P2LwPPP7lF/1b/Zj89KH6Fh/rLn2Y/PXoPwra+V9zfhTWK41bVCRLHqUBpJOgG2gnr2G52qPJ6fN2sy+2MZ7fZHwKHgvgv4taGES6zyxe48ZSqPpAgmGYqQD2ZjuBOiThoAABgDQACAANgB1Co+AxVtFOZ5djmdsrasYGmmigAADqAFSfhW18r7m/CtqikrI59SrOpJzk7t7Q8Q7/uo8Q7/ALqk2rgYBlIIIBBGxB1BFKpqo16zIniHf91HiHf91S6KmyGsyJ4h3/dR4h3/AHVLpnFYjIhaJiNO0kgDfvNLIazGvEO/7qj47gFu8oW4MwBmNRrBE6EdRNSPGbvzX74/Cjxm781++PwpZC7Ky34FYVWDC2oIiDrpGo+N2ge6oyeDdlLnR4dQjZYdxM20aNFJJh2gR6sx2AN0+IvQYtAGNJcET3jSaawa3LawLUkmWYuuZmO7HTf7gAAIAApYXGE8FLAEBFAyhYj4oggb9oB9lFzwUw7bop1J2O5AB6+xR7hU7xm781++Pwo8Zu/Nfvj8KWQuMWuBW1kgAEmTpuZnt7ajv4J2GMlFJ7YPr7e0mrHDYoszKy5SoB3BBDZo2+iak0shdkBOEKqhV0AAAAGwGwFK+DR2/d/81NopqoXYzh7GQETOtdp2ipIConF/QXfoN/sal1E4v6C79Bv9jQFX4R2rRZS942TlgEAydZ32kEAjSQRIMSDXthbW4xSwxQ5VRihAZbiqqhycvMNAdOl1kMBVrxtLRuKL1sMGRhmLEAAFWde7kBbvCMNqo/hHC5gBacELmlrzIVZWKZSS0q3kge0hQYIBIAkthbOSyoxCHoxAZbbEtne2QyFWMGVyk6jykHeDJ4Ctu0wAvI0qtsjo2RiUNzWWbSWYjUalCBJBhrBXcNktMLa2wzQvliAmSLwA1AALKpIG5gmaYs8Xw/K5tEEw8m4WTUteBLCQYY3IBEq8ADmUmQaTCcXtXTCPmPZBkbHWRoNdO3WNjRjfPs/WH/0rtUWD4jZtvbKW4LM1uWuksoLNIIaSARaDQds3VJJvcb59n6w/+ldqATKKKKAKh8Y/y936t/4TUyofGP8AL3fq3/hNAR+KnEyOgg8pkNlAmRGu/cRGxkEEQ1e1zH5zAOTLCki0WzSYLgMBGgnKdiIEklZnG+A+MEHpCkKQIHWxGp11AAOm0mTMRUez4METN0EykHIZhFW2w1czmTN7Xnq1AVYu4wuxZWUZWygdEQG58onNJ0yanczsNpHCHxOZumBC5Rlno5nXNmyE6+rSI65qLb8GCDIuAc7NohghnV8jDPBUAQOsQCCNQW7Xgow/4wHLByoRrLsbg8pAcFuXqXaCIgDSUVRYbwcKXEfpAcpOhU9YtiAc0gDK0TMB42Gt5NAROD/5e19Wn8IqZUPg/wDl7X1afwiplAFFFFAFROKejP0k/jWpdROKejP0k/jWgKjjfC7d264a7kY2k0CElVtuzlp2lgCv/SfO2qE72ySzYsQDbJ8m+VTbzLszGJUkMGzGVmQRppbvDUZy5BzFchIZhy82kAx8Zte/uFRbngzhyIKaQogM4HJ5ugaNN/XrvQFJf4ZbYAeMKMlpbRIttJZBdta8/wAZm8zcm2sExSsRgLTNcu+Mrke5JGVtD0TaKwcfEcuW7uoA1eJwCyARDamTz3CSwbOGkt5wbUHfq2ApI8HLERlMdmd4HLkMDNpK6Ht66AosRg7RTKcTmJJ5xaYsZVrEchjKHYQAO7rmrLhHCIuFxdzBbjyFWIJzTb88wgzhssecAZ6qmrwGyCWCkEkEwziSrK4MZo3RfdG1P4LhyWs2QRmILakyQAMxk+cQBJ3MazQHLPp7n0Lf+9ypdRLPp7n0Lf8AvcqXQBRRRQBRRRQBTWJsB0ZDIDAgkb6iNJ66KKAY8Qf5677rP9OufB7fPXPdZ/p0UUAfB7fPXP2bP9Kj4Pb5657rP9OiigDxBvnrnus/066vDzmVmuXGykkAi2BJVl+KgOzHroooCZRRRQBSL1oMpVhIYEEdoOh+6iigI3wWnbd+2vfno+C07bv21789FFAHwWnbd+2vfno+C07bv21789FFAHwWnbd+2vfno+C07bv21789FFASbNkIoVRAUAAdgAgb91LoooAooooAprE4cOpUkiY1ESIMgiQRuOsUUUAx4i/z933Wv6dHiL/P3fda/p0UUAeIv8/d91r+nR4i/wA/d91r+nRRQB4i/wA/d91r+nR4i/z933Wv6dFFAOYbCZCzF2csAJbLsswOVQOs1IoooAooooAooooD/9k="/>
          <p:cNvSpPr>
            <a:spLocks noChangeAspect="1" noChangeArrowheads="1"/>
          </p:cNvSpPr>
          <p:nvPr/>
        </p:nvSpPr>
        <p:spPr bwMode="auto">
          <a:xfrm>
            <a:off x="4856163" y="-373063"/>
            <a:ext cx="2647950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0" y="903288"/>
            <a:ext cx="78867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/>
                    </a:gs>
                    <a:gs pos="100000">
                      <a:srgbClr val="0066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CasellaDiTesto 6"/>
          <p:cNvSpPr txBox="1">
            <a:spLocks noChangeArrowheads="1"/>
          </p:cNvSpPr>
          <p:nvPr/>
        </p:nvSpPr>
        <p:spPr bwMode="auto">
          <a:xfrm>
            <a:off x="900113" y="6315075"/>
            <a:ext cx="7488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etichetta “tipo vecchio”</a:t>
            </a:r>
          </a:p>
        </p:txBody>
      </p:sp>
      <p:sp>
        <p:nvSpPr>
          <p:cNvPr id="4104" name="CasellaDiTesto 1"/>
          <p:cNvSpPr txBox="1">
            <a:spLocks noChangeArrowheads="1"/>
          </p:cNvSpPr>
          <p:nvPr/>
        </p:nvSpPr>
        <p:spPr bwMode="auto">
          <a:xfrm>
            <a:off x="633413" y="314325"/>
            <a:ext cx="803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altLang="it-IT" b="1"/>
              <a:t>periodo di transizione</a:t>
            </a:r>
            <a:r>
              <a:rPr lang="it-IT" altLang="it-IT"/>
              <a:t>: presenza in lab di 2 tipi di etichette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3600" y="76470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Nelle </a:t>
            </a:r>
            <a:r>
              <a:rPr lang="it-IT" dirty="0" err="1" smtClean="0"/>
              <a:t>SDS</a:t>
            </a:r>
            <a:r>
              <a:rPr lang="it-IT" dirty="0" smtClean="0"/>
              <a:t> sono contenute tra l'altro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1540" y="170080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identificazione certa della sostanza con tutti i codici internazionali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31540" y="2276872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produttore</a:t>
            </a:r>
          </a:p>
          <a:p>
            <a:pPr algn="l"/>
            <a:r>
              <a:rPr lang="it-IT" dirty="0" smtClean="0"/>
              <a:t>pittogrammi di pericolosità</a:t>
            </a:r>
          </a:p>
          <a:p>
            <a:pPr algn="l"/>
            <a:r>
              <a:rPr lang="it-IT" dirty="0" smtClean="0"/>
              <a:t>informazioni tossicologiche</a:t>
            </a:r>
          </a:p>
          <a:p>
            <a:pPr algn="l"/>
            <a:r>
              <a:rPr lang="it-IT" dirty="0" smtClean="0"/>
              <a:t>misure di primo soccorso</a:t>
            </a:r>
          </a:p>
          <a:p>
            <a:pPr algn="l"/>
            <a:r>
              <a:rPr lang="it-IT" dirty="0" smtClean="0"/>
              <a:t>misure antincendio</a:t>
            </a:r>
          </a:p>
          <a:p>
            <a:pPr algn="l"/>
            <a:r>
              <a:rPr lang="it-IT" dirty="0" smtClean="0"/>
              <a:t>manipolazione e immagazzinamento</a:t>
            </a:r>
          </a:p>
          <a:p>
            <a:pPr algn="l"/>
            <a:r>
              <a:rPr lang="it-IT" dirty="0" smtClean="0"/>
              <a:t>proprietà chimico-fisiche</a:t>
            </a:r>
          </a:p>
          <a:p>
            <a:pPr algn="l"/>
            <a:r>
              <a:rPr lang="it-IT" dirty="0" smtClean="0"/>
              <a:t>smaltimento</a:t>
            </a:r>
          </a:p>
          <a:p>
            <a:pPr algn="l"/>
            <a:r>
              <a:rPr lang="it-IT" dirty="0" smtClean="0"/>
              <a:t>trasporto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9552" y="836712"/>
            <a:ext cx="8077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b="1">
                <a:cs typeface="Times New Roman" pitchFamily="18" charset="0"/>
              </a:rPr>
              <a:t>FRASI </a:t>
            </a:r>
            <a:r>
              <a:rPr lang="it-IT" altLang="it-IT" b="1">
                <a:solidFill>
                  <a:srgbClr val="FF0000"/>
                </a:solidFill>
                <a:cs typeface="Times New Roman" pitchFamily="18" charset="0"/>
              </a:rPr>
              <a:t>DI RISCHIO</a:t>
            </a:r>
            <a:r>
              <a:rPr lang="it-IT" altLang="it-IT" b="1">
                <a:cs typeface="Times New Roman" pitchFamily="18" charset="0"/>
              </a:rPr>
              <a:t> E DI </a:t>
            </a:r>
            <a:r>
              <a:rPr lang="it-IT" altLang="it-IT" b="1">
                <a:solidFill>
                  <a:srgbClr val="0066FF"/>
                </a:solidFill>
                <a:cs typeface="Times New Roman" pitchFamily="18" charset="0"/>
              </a:rPr>
              <a:t>PRUDENZA</a:t>
            </a:r>
            <a:endParaRPr lang="it-IT" altLang="it-IT">
              <a:solidFill>
                <a:srgbClr val="0066FF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altLang="it-IT" dirty="0">
                <a:cs typeface="Times New Roman" pitchFamily="18" charset="0"/>
              </a:rPr>
              <a:t>Sigle inizianti per </a:t>
            </a:r>
            <a:r>
              <a:rPr lang="it-IT" altLang="it-IT" b="1" dirty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it-IT" altLang="it-IT" dirty="0">
                <a:cs typeface="Times New Roman" pitchFamily="18" charset="0"/>
              </a:rPr>
              <a:t> (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</a:rPr>
              <a:t>frasi di rischio</a:t>
            </a:r>
            <a:r>
              <a:rPr lang="it-IT" altLang="it-IT" dirty="0">
                <a:cs typeface="Times New Roman" pitchFamily="18" charset="0"/>
              </a:rPr>
              <a:t>: sostituiscono le vecchie frasi 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</a:rPr>
              <a:t>R</a:t>
            </a:r>
            <a:r>
              <a:rPr lang="it-IT" altLang="it-IT" dirty="0">
                <a:cs typeface="Times New Roman" pitchFamily="18" charset="0"/>
              </a:rPr>
              <a:t>)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dirty="0" err="1"/>
              <a:t>H224</a:t>
            </a:r>
            <a:r>
              <a:rPr lang="it-IT" altLang="it-IT" dirty="0"/>
              <a:t> – Liquido e vapori altamente infiammabili. </a:t>
            </a:r>
            <a:endParaRPr lang="it-IT" altLang="it-IT" dirty="0"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altLang="it-IT" dirty="0" err="1"/>
              <a:t>H300</a:t>
            </a:r>
            <a:r>
              <a:rPr lang="it-IT" altLang="it-IT" dirty="0"/>
              <a:t> – Letale se ingerito.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dirty="0" err="1"/>
              <a:t>H350</a:t>
            </a:r>
            <a:r>
              <a:rPr lang="it-IT" altLang="it-IT" dirty="0"/>
              <a:t> – Può provocare il cancro. </a:t>
            </a:r>
          </a:p>
          <a:p>
            <a:pPr algn="just" eaLnBrk="1" hangingPunct="1">
              <a:spcBef>
                <a:spcPct val="50000"/>
              </a:spcBef>
            </a:pPr>
            <a:endParaRPr lang="it-IT" altLang="it-IT" dirty="0"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altLang="it-IT" dirty="0">
                <a:cs typeface="Times New Roman" pitchFamily="18" charset="0"/>
              </a:rPr>
              <a:t>Vecchie: </a:t>
            </a:r>
            <a:r>
              <a:rPr lang="it-IT" altLang="it-IT" dirty="0" err="1">
                <a:cs typeface="Times New Roman" pitchFamily="18" charset="0"/>
              </a:rPr>
              <a:t>R40</a:t>
            </a:r>
            <a:r>
              <a:rPr lang="it-IT" altLang="it-IT" dirty="0">
                <a:cs typeface="Times New Roman" pitchFamily="18" charset="0"/>
              </a:rPr>
              <a:t>, </a:t>
            </a:r>
            <a:r>
              <a:rPr lang="it-IT" altLang="it-IT" dirty="0" err="1">
                <a:cs typeface="Times New Roman" pitchFamily="18" charset="0"/>
              </a:rPr>
              <a:t>R45</a:t>
            </a:r>
            <a:r>
              <a:rPr lang="it-IT" altLang="it-IT" dirty="0">
                <a:cs typeface="Times New Roman" pitchFamily="18" charset="0"/>
              </a:rPr>
              <a:t>, </a:t>
            </a:r>
            <a:r>
              <a:rPr lang="it-IT" altLang="it-IT" dirty="0" err="1">
                <a:cs typeface="Times New Roman" pitchFamily="18" charset="0"/>
              </a:rPr>
              <a:t>R49</a:t>
            </a:r>
            <a:r>
              <a:rPr lang="it-IT" altLang="it-IT" dirty="0">
                <a:cs typeface="Times New Roman" pitchFamily="18" charset="0"/>
              </a:rPr>
              <a:t> = </a:t>
            </a:r>
            <a:r>
              <a:rPr lang="it-IT" altLang="it-IT" b="1" dirty="0">
                <a:solidFill>
                  <a:srgbClr val="FF0000"/>
                </a:solidFill>
                <a:cs typeface="Times New Roman" pitchFamily="18" charset="0"/>
              </a:rPr>
              <a:t>possono provocare il cancro</a:t>
            </a:r>
          </a:p>
        </p:txBody>
      </p:sp>
    </p:spTree>
    <p:extLst>
      <p:ext uri="{BB962C8B-B14F-4D97-AF65-F5344CB8AC3E}">
        <p14:creationId xmlns:p14="http://schemas.microsoft.com/office/powerpoint/2010/main" val="29506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8313" y="1052513"/>
            <a:ext cx="799147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altLang="it-IT"/>
              <a:t>Sigle inizianti per</a:t>
            </a:r>
            <a:r>
              <a:rPr lang="it-IT" altLang="it-IT" b="1"/>
              <a:t> </a:t>
            </a:r>
            <a:r>
              <a:rPr lang="it-IT" altLang="it-IT" b="1">
                <a:solidFill>
                  <a:srgbClr val="0033CC"/>
                </a:solidFill>
              </a:rPr>
              <a:t>P</a:t>
            </a:r>
            <a:r>
              <a:rPr lang="it-IT" altLang="it-IT"/>
              <a:t> (</a:t>
            </a:r>
            <a:r>
              <a:rPr lang="it-IT" altLang="it-IT">
                <a:solidFill>
                  <a:srgbClr val="0033CC"/>
                </a:solidFill>
              </a:rPr>
              <a:t>frasi di prudenza: </a:t>
            </a:r>
            <a:r>
              <a:rPr lang="it-IT" altLang="it-IT"/>
              <a:t>sostituiscono le vecchie frasi</a:t>
            </a:r>
            <a:r>
              <a:rPr lang="it-IT" altLang="it-IT">
                <a:solidFill>
                  <a:srgbClr val="0033CC"/>
                </a:solidFill>
              </a:rPr>
              <a:t> S</a:t>
            </a:r>
            <a:r>
              <a:rPr lang="it-IT" altLang="it-IT"/>
              <a:t>)</a:t>
            </a:r>
          </a:p>
          <a:p>
            <a:pPr algn="just" eaLnBrk="1" hangingPunct="1"/>
            <a:endParaRPr lang="it-IT" altLang="it-IT"/>
          </a:p>
          <a:p>
            <a:pPr algn="just" eaLnBrk="1" hangingPunct="1"/>
            <a:r>
              <a:rPr lang="it-IT" altLang="it-IT"/>
              <a:t>P101 – In caso di consultazione di un medico, tenere a disposizione il contenitore o l'etichetta del prodotto. </a:t>
            </a:r>
          </a:p>
          <a:p>
            <a:pPr algn="just" eaLnBrk="1" hangingPunct="1"/>
            <a:r>
              <a:rPr lang="it-IT" altLang="it-IT"/>
              <a:t>P102 – Tenere fuori dalla portata dei bambini. </a:t>
            </a:r>
          </a:p>
          <a:p>
            <a:pPr algn="just" eaLnBrk="1" hangingPunct="1"/>
            <a:r>
              <a:rPr lang="it-IT" altLang="it-IT"/>
              <a:t>P232 – Proteggere dall'umidità. </a:t>
            </a:r>
          </a:p>
          <a:p>
            <a:pPr algn="just" eaLnBrk="1" hangingPunct="1"/>
            <a:r>
              <a:rPr lang="it-IT" altLang="it-IT"/>
              <a:t>P333 + P313 – In caso di irritazione o eruzione della pelle: consultare un medico. </a:t>
            </a:r>
          </a:p>
          <a:p>
            <a:pPr algn="just" eaLnBrk="1" hangingPunct="1"/>
            <a:endParaRPr lang="it-IT" altLang="it-IT"/>
          </a:p>
          <a:p>
            <a:pPr algn="just" eaLnBrk="1" hangingPunct="1"/>
            <a:endParaRPr lang="it-IT" altLang="it-IT"/>
          </a:p>
          <a:p>
            <a:pPr algn="just" eaLnBrk="1" hangingPunct="1"/>
            <a:r>
              <a:rPr lang="it-IT" altLang="it-IT"/>
              <a:t>vecchie: S1= tenere sotto chiave, S3 = tenere in luogo fresco, S30 = evitare al prodotto il contatto con l'acqua, S37 = usare i guanti, 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sellaDiTesto 1"/>
          <p:cNvSpPr txBox="1">
            <a:spLocks noChangeArrowheads="1"/>
          </p:cNvSpPr>
          <p:nvPr/>
        </p:nvSpPr>
        <p:spPr bwMode="auto">
          <a:xfrm>
            <a:off x="250824" y="806790"/>
            <a:ext cx="82819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altLang="it-IT" b="1" dirty="0"/>
              <a:t>Alcune sostanze pericolose perché tossiche e/o corrosive </a:t>
            </a:r>
            <a:r>
              <a:rPr lang="it-IT" altLang="it-IT" b="1" dirty="0" smtClean="0"/>
              <a:t>e/o </a:t>
            </a:r>
            <a:r>
              <a:rPr lang="it-IT" altLang="it-IT" b="1" dirty="0"/>
              <a:t>infiammabili e/o </a:t>
            </a:r>
            <a:r>
              <a:rPr lang="it-IT" altLang="it-IT" b="1" dirty="0" smtClean="0"/>
              <a:t>irritanti con le quali si viene in contatto nel </a:t>
            </a:r>
            <a:r>
              <a:rPr lang="it-IT" altLang="it-IT" b="1" dirty="0"/>
              <a:t>laboratorio:</a:t>
            </a:r>
          </a:p>
        </p:txBody>
      </p:sp>
      <p:sp>
        <p:nvSpPr>
          <p:cNvPr id="34819" name="CasellaDiTesto 2"/>
          <p:cNvSpPr txBox="1">
            <a:spLocks noChangeArrowheads="1"/>
          </p:cNvSpPr>
          <p:nvPr/>
        </p:nvSpPr>
        <p:spPr bwMode="auto">
          <a:xfrm>
            <a:off x="259974" y="2047666"/>
            <a:ext cx="863250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altLang="it-IT" dirty="0" err="1" smtClean="0"/>
              <a:t>HCl</a:t>
            </a:r>
            <a:r>
              <a:rPr lang="it-IT" altLang="it-IT" dirty="0"/>
              <a:t>, </a:t>
            </a:r>
            <a:r>
              <a:rPr lang="it-IT" altLang="it-IT" dirty="0" err="1" smtClean="0"/>
              <a:t>H</a:t>
            </a:r>
            <a:r>
              <a:rPr lang="it-IT" altLang="it-IT" baseline="-25000" dirty="0" err="1" smtClean="0"/>
              <a:t>2</a:t>
            </a:r>
            <a:r>
              <a:rPr lang="it-IT" altLang="it-IT" dirty="0" err="1" smtClean="0"/>
              <a:t>SO</a:t>
            </a:r>
            <a:r>
              <a:rPr lang="it-IT" altLang="it-IT" baseline="-25000" dirty="0" err="1" smtClean="0"/>
              <a:t>4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HNO</a:t>
            </a:r>
            <a:r>
              <a:rPr lang="it-IT" altLang="it-IT" baseline="-25000" dirty="0" err="1" smtClean="0"/>
              <a:t>3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KMnO</a:t>
            </a:r>
            <a:r>
              <a:rPr lang="it-IT" altLang="it-IT" baseline="-25000" dirty="0" err="1" smtClean="0"/>
              <a:t>4</a:t>
            </a:r>
            <a:r>
              <a:rPr lang="it-IT" altLang="it-IT" dirty="0" err="1" smtClean="0"/>
              <a:t>,CH</a:t>
            </a:r>
            <a:r>
              <a:rPr lang="it-IT" altLang="it-IT" baseline="-25000" dirty="0" err="1" smtClean="0"/>
              <a:t>3</a:t>
            </a:r>
            <a:r>
              <a:rPr lang="it-IT" altLang="it-IT" dirty="0" err="1" smtClean="0"/>
              <a:t>COOH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NH</a:t>
            </a:r>
            <a:r>
              <a:rPr lang="it-IT" altLang="it-IT" baseline="-25000" dirty="0" err="1" smtClean="0"/>
              <a:t>3</a:t>
            </a:r>
            <a:r>
              <a:rPr lang="it-IT" altLang="it-IT" baseline="-25000" dirty="0" smtClean="0"/>
              <a:t>(soluzioni molto  concentrate)</a:t>
            </a:r>
            <a:r>
              <a:rPr lang="it-IT" altLang="it-IT" dirty="0" smtClean="0"/>
              <a:t> </a:t>
            </a:r>
          </a:p>
          <a:p>
            <a:pPr algn="l" eaLnBrk="1" hangingPunct="1"/>
            <a:endParaRPr lang="it-IT" altLang="it-IT" dirty="0" smtClean="0"/>
          </a:p>
          <a:p>
            <a:pPr algn="l" eaLnBrk="1" hangingPunct="1"/>
            <a:r>
              <a:rPr lang="it-IT" altLang="it-IT" dirty="0" err="1" smtClean="0"/>
              <a:t>NaOH</a:t>
            </a:r>
            <a:r>
              <a:rPr lang="it-IT" altLang="it-IT" baseline="-25000" dirty="0" smtClean="0"/>
              <a:t>(solido puro e soluzione </a:t>
            </a:r>
            <a:r>
              <a:rPr lang="it-IT" altLang="it-IT" baseline="-25000" dirty="0"/>
              <a:t>concentrata</a:t>
            </a:r>
            <a:r>
              <a:rPr lang="it-IT" altLang="it-IT" baseline="-25000" dirty="0" smtClean="0"/>
              <a:t>)</a:t>
            </a:r>
            <a:endParaRPr lang="it-IT" altLang="it-IT" dirty="0" smtClean="0"/>
          </a:p>
          <a:p>
            <a:pPr algn="l" eaLnBrk="1" hangingPunct="1"/>
            <a:r>
              <a:rPr lang="it-IT" altLang="it-IT" dirty="0" err="1" smtClean="0"/>
              <a:t>FeCl</a:t>
            </a:r>
            <a:r>
              <a:rPr lang="it-IT" altLang="it-IT" baseline="-25000" dirty="0" err="1" smtClean="0"/>
              <a:t>3</a:t>
            </a:r>
            <a:r>
              <a:rPr lang="it-IT" altLang="it-IT" baseline="-25000" dirty="0" smtClean="0"/>
              <a:t>(soluzione </a:t>
            </a:r>
            <a:r>
              <a:rPr lang="it-IT" altLang="it-IT" baseline="-25000" dirty="0"/>
              <a:t>concentrata)</a:t>
            </a:r>
            <a:endParaRPr lang="it-IT" altLang="it-IT" dirty="0" smtClean="0"/>
          </a:p>
          <a:p>
            <a:pPr algn="l" eaLnBrk="1" hangingPunct="1"/>
            <a:r>
              <a:rPr lang="it-IT" altLang="it-IT" dirty="0"/>
              <a:t>etanolo, metanolo, acetone</a:t>
            </a:r>
            <a:r>
              <a:rPr lang="it-IT" altLang="it-IT" baseline="-25000" dirty="0"/>
              <a:t>(liquido </a:t>
            </a:r>
            <a:r>
              <a:rPr lang="it-IT" altLang="it-IT" baseline="-25000" dirty="0" smtClean="0"/>
              <a:t>puro molto infiammabile)</a:t>
            </a:r>
            <a:endParaRPr lang="it-IT" altLang="it-IT" baseline="-25000" dirty="0"/>
          </a:p>
          <a:p>
            <a:pPr algn="l" eaLnBrk="1" hangingPunct="1"/>
            <a:r>
              <a:rPr lang="it-IT" altLang="it-IT" dirty="0" err="1" smtClean="0"/>
              <a:t>SO</a:t>
            </a:r>
            <a:r>
              <a:rPr lang="it-IT" altLang="it-IT" baseline="-25000" dirty="0" err="1" smtClean="0"/>
              <a:t>2</a:t>
            </a:r>
            <a:r>
              <a:rPr lang="it-IT" altLang="it-IT" baseline="-25000" dirty="0" smtClean="0"/>
              <a:t>(gas tossico)</a:t>
            </a:r>
          </a:p>
          <a:p>
            <a:pPr algn="l" eaLnBrk="1" hangingPunct="1"/>
            <a:r>
              <a:rPr lang="it-IT" altLang="it-IT" dirty="0" err="1" smtClean="0"/>
              <a:t>H</a:t>
            </a:r>
            <a:r>
              <a:rPr lang="it-IT" altLang="it-IT" baseline="-25000" dirty="0" err="1"/>
              <a:t>2</a:t>
            </a:r>
            <a:r>
              <a:rPr lang="it-IT" altLang="it-IT" baseline="-25000" dirty="0"/>
              <a:t>(gas </a:t>
            </a:r>
            <a:r>
              <a:rPr lang="it-IT" altLang="it-IT" baseline="-25000" dirty="0" smtClean="0"/>
              <a:t>molto infiammabile)</a:t>
            </a:r>
            <a:r>
              <a:rPr lang="it-IT" altLang="it-IT" dirty="0" smtClean="0"/>
              <a:t>, ...</a:t>
            </a:r>
            <a:r>
              <a:rPr lang="it-IT" altLang="it-IT" dirty="0"/>
              <a:t>		</a:t>
            </a:r>
          </a:p>
          <a:p>
            <a:pPr algn="l" eaLnBrk="1" hangingPunct="1"/>
            <a:endParaRPr lang="it-IT" alt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640" y="76470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Un esempio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43608" y="1328136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L'aria che respiriamo è costituita da circa:</a:t>
            </a:r>
          </a:p>
          <a:p>
            <a:pPr algn="l"/>
            <a:r>
              <a:rPr lang="it-IT" dirty="0" smtClean="0"/>
              <a:t>78% </a:t>
            </a:r>
            <a:r>
              <a:rPr lang="it-IT" dirty="0" err="1"/>
              <a:t>N</a:t>
            </a:r>
            <a:r>
              <a:rPr lang="it-IT" baseline="-25000" dirty="0" err="1"/>
              <a:t>2</a:t>
            </a:r>
            <a:r>
              <a:rPr lang="it-IT" dirty="0"/>
              <a:t> </a:t>
            </a:r>
            <a:endParaRPr lang="it-IT" dirty="0" smtClean="0"/>
          </a:p>
          <a:p>
            <a:pPr algn="l"/>
            <a:r>
              <a:rPr lang="it-IT" dirty="0" smtClean="0"/>
              <a:t>21% </a:t>
            </a:r>
            <a:r>
              <a:rPr lang="it-IT" dirty="0" err="1" smtClean="0"/>
              <a:t>O</a:t>
            </a:r>
            <a:r>
              <a:rPr lang="it-IT" baseline="-25000" dirty="0" err="1" smtClean="0"/>
              <a:t>2</a:t>
            </a:r>
            <a:endParaRPr lang="it-IT" baseline="-25000" dirty="0" smtClean="0"/>
          </a:p>
          <a:p>
            <a:pPr algn="l"/>
            <a:r>
              <a:rPr lang="it-IT" dirty="0" smtClean="0"/>
              <a:t>1% </a:t>
            </a:r>
            <a:r>
              <a:rPr lang="it-IT" dirty="0" err="1" smtClean="0"/>
              <a:t>Ar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tracce di altri gas tra i quali 0.035% di </a:t>
            </a:r>
            <a:r>
              <a:rPr lang="it-IT" dirty="0" err="1" smtClean="0"/>
              <a:t>CO</a:t>
            </a:r>
            <a:r>
              <a:rPr lang="it-IT" baseline="-25000" dirty="0" err="1" smtClean="0"/>
              <a:t>2</a:t>
            </a:r>
            <a:endParaRPr lang="it-IT" baseline="-25000" dirty="0" smtClean="0"/>
          </a:p>
          <a:p>
            <a:pPr algn="l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373822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Sono gas tossici?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430165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Sono gas pericolosi?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4865092"/>
            <a:ext cx="3204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In che condizioni?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508531"/>
            <a:ext cx="2844800" cy="20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Sicurezza\sicurezza_lavoro-cad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78692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7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www.carloerbareagents.com/repository/Security/images/label_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773238"/>
            <a:ext cx="674052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asellaDiTesto 6"/>
          <p:cNvSpPr txBox="1">
            <a:spLocks noChangeArrowheads="1"/>
          </p:cNvSpPr>
          <p:nvPr/>
        </p:nvSpPr>
        <p:spPr bwMode="auto">
          <a:xfrm>
            <a:off x="839788" y="6063273"/>
            <a:ext cx="7488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etichetta “tipo nuovo</a:t>
            </a:r>
            <a:r>
              <a:rPr lang="it-IT" altLang="it-IT" b="1" dirty="0" smtClean="0">
                <a:solidFill>
                  <a:srgbClr val="FF0000"/>
                </a:solidFill>
              </a:rPr>
              <a:t>” dal </a:t>
            </a:r>
            <a:r>
              <a:rPr lang="it-IT" altLang="it-IT" b="1" smtClean="0">
                <a:solidFill>
                  <a:srgbClr val="FF0000"/>
                </a:solidFill>
              </a:rPr>
              <a:t>1 giugno 2015</a:t>
            </a:r>
            <a:endParaRPr lang="it-IT" alt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1"/>
          <p:cNvSpPr txBox="1">
            <a:spLocks noChangeArrowheads="1"/>
          </p:cNvSpPr>
          <p:nvPr/>
        </p:nvSpPr>
        <p:spPr bwMode="auto">
          <a:xfrm>
            <a:off x="900113" y="1196975"/>
            <a:ext cx="7127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b="1"/>
              <a:t>I PITTOGRAMMI</a:t>
            </a:r>
          </a:p>
          <a:p>
            <a:pPr eaLnBrk="1" hangingPunct="1"/>
            <a:endParaRPr lang="it-IT" altLang="it-IT"/>
          </a:p>
          <a:p>
            <a:pPr algn="just" eaLnBrk="1" hangingPunct="1"/>
            <a:r>
              <a:rPr lang="it-IT" altLang="it-IT"/>
              <a:t>Un pittogramma è una rappresentazione grafica di un particolare pericolo che comunica immediatamente l'informazione relativa al pericolo associato alla sostanza o miscela.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uppo 26"/>
          <p:cNvGrpSpPr>
            <a:grpSpLocks/>
          </p:cNvGrpSpPr>
          <p:nvPr/>
        </p:nvGrpSpPr>
        <p:grpSpPr bwMode="auto">
          <a:xfrm>
            <a:off x="539750" y="404813"/>
            <a:ext cx="7562850" cy="1754187"/>
            <a:chOff x="539750" y="404813"/>
            <a:chExt cx="7562851" cy="1754187"/>
          </a:xfrm>
        </p:grpSpPr>
        <p:pic>
          <p:nvPicPr>
            <p:cNvPr id="9233" name="Picture 4" descr="Simbolo di rischio C = corrosiv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8" y="404813"/>
              <a:ext cx="1296988" cy="129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5" descr="Simbolo di rischio E = esplosiv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63" y="404813"/>
              <a:ext cx="1296988" cy="129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6" descr="Simbolo di rischio O = comburen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404813"/>
              <a:ext cx="1296988" cy="129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7" descr="Simbolo di rischio F = infiamabil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88" y="404813"/>
              <a:ext cx="1296988" cy="129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8" descr="Simbolo di rischio F+ = estremamente infiamabil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5613" y="404813"/>
              <a:ext cx="1296988" cy="129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Text Box 16"/>
            <p:cNvSpPr txBox="1">
              <a:spLocks noChangeArrowheads="1"/>
            </p:cNvSpPr>
            <p:nvPr/>
          </p:nvSpPr>
          <p:spPr bwMode="auto">
            <a:xfrm>
              <a:off x="539750" y="1701800"/>
              <a:ext cx="11985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C</a:t>
              </a:r>
            </a:p>
          </p:txBody>
        </p:sp>
        <p:sp>
          <p:nvSpPr>
            <p:cNvPr id="9239" name="Text Box 17"/>
            <p:cNvSpPr txBox="1">
              <a:spLocks noChangeArrowheads="1"/>
            </p:cNvSpPr>
            <p:nvPr/>
          </p:nvSpPr>
          <p:spPr bwMode="auto">
            <a:xfrm>
              <a:off x="2339975" y="1701800"/>
              <a:ext cx="7572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E</a:t>
              </a:r>
            </a:p>
          </p:txBody>
        </p:sp>
        <p:sp>
          <p:nvSpPr>
            <p:cNvPr id="9240" name="Text Box 18"/>
            <p:cNvSpPr txBox="1">
              <a:spLocks noChangeArrowheads="1"/>
            </p:cNvSpPr>
            <p:nvPr/>
          </p:nvSpPr>
          <p:spPr bwMode="auto">
            <a:xfrm>
              <a:off x="3897313" y="1701800"/>
              <a:ext cx="820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O</a:t>
              </a:r>
            </a:p>
          </p:txBody>
        </p:sp>
        <p:sp>
          <p:nvSpPr>
            <p:cNvPr id="9241" name="Text Box 19"/>
            <p:cNvSpPr txBox="1">
              <a:spLocks noChangeArrowheads="1"/>
            </p:cNvSpPr>
            <p:nvPr/>
          </p:nvSpPr>
          <p:spPr bwMode="auto">
            <a:xfrm>
              <a:off x="5292725" y="1701800"/>
              <a:ext cx="1009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F</a:t>
              </a:r>
            </a:p>
          </p:txBody>
        </p:sp>
        <p:sp>
          <p:nvSpPr>
            <p:cNvPr id="9242" name="Text Box 20"/>
            <p:cNvSpPr txBox="1">
              <a:spLocks noChangeArrowheads="1"/>
            </p:cNvSpPr>
            <p:nvPr/>
          </p:nvSpPr>
          <p:spPr bwMode="auto">
            <a:xfrm>
              <a:off x="6948488" y="1701800"/>
              <a:ext cx="1081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F+</a:t>
              </a:r>
            </a:p>
          </p:txBody>
        </p:sp>
      </p:grpSp>
      <p:grpSp>
        <p:nvGrpSpPr>
          <p:cNvPr id="9219" name="Group 24"/>
          <p:cNvGrpSpPr>
            <a:grpSpLocks/>
          </p:cNvGrpSpPr>
          <p:nvPr/>
        </p:nvGrpSpPr>
        <p:grpSpPr bwMode="auto">
          <a:xfrm>
            <a:off x="3059113" y="2636838"/>
            <a:ext cx="2879725" cy="1754187"/>
            <a:chOff x="1928" y="1842"/>
            <a:chExt cx="1814" cy="1105"/>
          </a:xfrm>
        </p:grpSpPr>
        <p:pic>
          <p:nvPicPr>
            <p:cNvPr id="9229" name="Picture 9" descr="Simbolo di rischio T = tossic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" y="1842"/>
              <a:ext cx="817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0" descr="Simbolo di rischio T+ = estremamente tossic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842"/>
              <a:ext cx="817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Text Box 21"/>
            <p:cNvSpPr txBox="1">
              <a:spLocks noChangeArrowheads="1"/>
            </p:cNvSpPr>
            <p:nvPr/>
          </p:nvSpPr>
          <p:spPr bwMode="auto">
            <a:xfrm>
              <a:off x="2064" y="2659"/>
              <a:ext cx="5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T</a:t>
              </a:r>
            </a:p>
          </p:txBody>
        </p:sp>
        <p:sp>
          <p:nvSpPr>
            <p:cNvPr id="9232" name="Text Box 22"/>
            <p:cNvSpPr txBox="1">
              <a:spLocks noChangeArrowheads="1"/>
            </p:cNvSpPr>
            <p:nvPr/>
          </p:nvSpPr>
          <p:spPr bwMode="auto">
            <a:xfrm>
              <a:off x="3061" y="2659"/>
              <a:ext cx="5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T+</a:t>
              </a:r>
            </a:p>
          </p:txBody>
        </p:sp>
      </p:grpSp>
      <p:grpSp>
        <p:nvGrpSpPr>
          <p:cNvPr id="9220" name="Group 33"/>
          <p:cNvGrpSpPr>
            <a:grpSpLocks/>
          </p:cNvGrpSpPr>
          <p:nvPr/>
        </p:nvGrpSpPr>
        <p:grpSpPr bwMode="auto">
          <a:xfrm>
            <a:off x="2051050" y="4652963"/>
            <a:ext cx="4464050" cy="1754187"/>
            <a:chOff x="1292" y="2931"/>
            <a:chExt cx="2812" cy="1105"/>
          </a:xfrm>
        </p:grpSpPr>
        <p:pic>
          <p:nvPicPr>
            <p:cNvPr id="9223" name="Picture 12" descr="Simbolo di rischio Xn = nociv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931"/>
              <a:ext cx="817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13" descr="Simbolo di rischio N = pericoloso in ambient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" y="2931"/>
              <a:ext cx="817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14" descr="Simbolo di rischio Xi = irritant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931"/>
              <a:ext cx="817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25"/>
            <p:cNvSpPr txBox="1">
              <a:spLocks noChangeArrowheads="1"/>
            </p:cNvSpPr>
            <p:nvPr/>
          </p:nvSpPr>
          <p:spPr bwMode="auto">
            <a:xfrm>
              <a:off x="1383" y="3748"/>
              <a:ext cx="6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Xi</a:t>
              </a:r>
            </a:p>
          </p:txBody>
        </p:sp>
        <p:sp>
          <p:nvSpPr>
            <p:cNvPr id="9227" name="Text Box 26"/>
            <p:cNvSpPr txBox="1">
              <a:spLocks noChangeArrowheads="1"/>
            </p:cNvSpPr>
            <p:nvPr/>
          </p:nvSpPr>
          <p:spPr bwMode="auto">
            <a:xfrm>
              <a:off x="2334" y="3748"/>
              <a:ext cx="7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Xn</a:t>
              </a:r>
            </a:p>
          </p:txBody>
        </p:sp>
        <p:sp>
          <p:nvSpPr>
            <p:cNvPr id="9228" name="Text Box 27"/>
            <p:cNvSpPr txBox="1">
              <a:spLocks noChangeArrowheads="1"/>
            </p:cNvSpPr>
            <p:nvPr/>
          </p:nvSpPr>
          <p:spPr bwMode="auto">
            <a:xfrm>
              <a:off x="3423" y="3748"/>
              <a:ext cx="5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N</a:t>
              </a:r>
            </a:p>
          </p:txBody>
        </p:sp>
      </p:grpSp>
      <p:sp>
        <p:nvSpPr>
          <p:cNvPr id="9221" name="Line 29"/>
          <p:cNvSpPr>
            <a:spLocks noChangeShapeType="1"/>
          </p:cNvSpPr>
          <p:nvPr/>
        </p:nvSpPr>
        <p:spPr bwMode="auto">
          <a:xfrm>
            <a:off x="3635375" y="260350"/>
            <a:ext cx="0" cy="72723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2" name="Text Box 31"/>
          <p:cNvSpPr txBox="1">
            <a:spLocks noChangeArrowheads="1"/>
          </p:cNvSpPr>
          <p:nvPr/>
        </p:nvSpPr>
        <p:spPr bwMode="auto">
          <a:xfrm>
            <a:off x="0" y="2781300"/>
            <a:ext cx="31686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66FF"/>
                </a:solidFill>
              </a:rPr>
              <a:t>PITTOGRAMMI in uso</a:t>
            </a:r>
          </a:p>
          <a:p>
            <a:pPr eaLnBrk="1" hangingPunct="1"/>
            <a:r>
              <a:rPr lang="it-IT" altLang="it-IT" sz="2800" b="1">
                <a:solidFill>
                  <a:srgbClr val="0066FF"/>
                </a:solidFill>
              </a:rPr>
              <a:t>fino 1giugno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23850" y="3357563"/>
            <a:ext cx="83058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b="1">
                <a:cs typeface="Times New Roman" pitchFamily="18" charset="0"/>
              </a:rPr>
              <a:t>SOSTANZE CORROSIVE (C)</a:t>
            </a:r>
            <a:endParaRPr lang="it-IT" altLang="it-IT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Esercitano azione distruttiva sui tessuti vivi e sulle attrezzature: evitare assolutamente il contatto con la pelle, gli occhi e la bocca. </a:t>
            </a:r>
          </a:p>
          <a:p>
            <a:pPr algn="l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Esempio: H</a:t>
            </a:r>
            <a:r>
              <a:rPr lang="it-IT" altLang="it-IT" baseline="-30000">
                <a:cs typeface="Times New Roman" pitchFamily="18" charset="0"/>
              </a:rPr>
              <a:t>2</a:t>
            </a:r>
            <a:r>
              <a:rPr lang="it-IT" altLang="it-IT">
                <a:cs typeface="Times New Roman" pitchFamily="18" charset="0"/>
              </a:rPr>
              <a:t>SO</a:t>
            </a:r>
            <a:r>
              <a:rPr lang="it-IT" altLang="it-IT" baseline="-30000">
                <a:cs typeface="Times New Roman" pitchFamily="18" charset="0"/>
              </a:rPr>
              <a:t>4</a:t>
            </a:r>
            <a:r>
              <a:rPr lang="it-IT" altLang="it-IT">
                <a:cs typeface="Times New Roman" pitchFamily="18" charset="0"/>
              </a:rPr>
              <a:t>, HNO</a:t>
            </a:r>
            <a:r>
              <a:rPr lang="it-IT" altLang="it-IT" baseline="-30000">
                <a:cs typeface="Times New Roman" pitchFamily="18" charset="0"/>
              </a:rPr>
              <a:t>3</a:t>
            </a:r>
            <a:r>
              <a:rPr lang="it-IT" altLang="it-IT">
                <a:cs typeface="Times New Roman" pitchFamily="18" charset="0"/>
              </a:rPr>
              <a:t>, HCl, HF, HClO</a:t>
            </a:r>
            <a:r>
              <a:rPr lang="it-IT" altLang="it-IT" baseline="-30000">
                <a:cs typeface="Times New Roman" pitchFamily="18" charset="0"/>
              </a:rPr>
              <a:t>4</a:t>
            </a:r>
            <a:r>
              <a:rPr lang="it-IT" altLang="it-IT">
                <a:cs typeface="Times New Roman" pitchFamily="18" charset="0"/>
              </a:rPr>
              <a:t>, NaOH, KOH, LiOH, CaO, NH</a:t>
            </a:r>
            <a:r>
              <a:rPr lang="it-IT" altLang="it-IT" baseline="-30000">
                <a:cs typeface="Times New Roman" pitchFamily="18" charset="0"/>
              </a:rPr>
              <a:t>3</a:t>
            </a:r>
            <a:r>
              <a:rPr lang="it-IT" altLang="it-IT">
                <a:cs typeface="Times New Roman" pitchFamily="18" charset="0"/>
              </a:rPr>
              <a:t>,... </a:t>
            </a:r>
          </a:p>
        </p:txBody>
      </p:sp>
      <p:pic>
        <p:nvPicPr>
          <p:cNvPr id="10243" name="Picture 5" descr="Simbolo di rischio C = corros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0825" y="3284538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altLang="it-IT" b="1" dirty="0">
                <a:cs typeface="Times New Roman" pitchFamily="18" charset="0"/>
              </a:rPr>
              <a:t>SOSTANZE ESPLOSIVE (E)</a:t>
            </a:r>
            <a:endParaRPr lang="it-IT" altLang="it-IT" dirty="0">
              <a:cs typeface="Times New Roman" pitchFamily="18" charset="0"/>
            </a:endParaRPr>
          </a:p>
          <a:p>
            <a:pPr algn="just"/>
            <a:r>
              <a:rPr lang="it-IT" altLang="it-IT" dirty="0">
                <a:cs typeface="Times New Roman" pitchFamily="18" charset="0"/>
              </a:rPr>
              <a:t>Sostanze che possono esplodere in determinate condizioni sperimentali, per esposizione a fonti di calore, e che sono più sensibili del nitrobenzene agli urti ed agli attriti.</a:t>
            </a:r>
            <a:r>
              <a:rPr lang="it-IT" altLang="it-IT" dirty="0"/>
              <a:t> </a:t>
            </a:r>
          </a:p>
          <a:p>
            <a:pPr algn="just"/>
            <a:endParaRPr lang="it-IT" altLang="it-IT" dirty="0" smtClean="0"/>
          </a:p>
          <a:p>
            <a:pPr algn="just"/>
            <a:r>
              <a:rPr lang="it-IT" altLang="it-IT" dirty="0" smtClean="0"/>
              <a:t>Es</a:t>
            </a:r>
            <a:r>
              <a:rPr lang="it-IT" altLang="it-IT" dirty="0"/>
              <a:t>. </a:t>
            </a:r>
            <a:r>
              <a:rPr lang="it-IT" altLang="it-IT" dirty="0" err="1" smtClean="0"/>
              <a:t>HClO</a:t>
            </a:r>
            <a:r>
              <a:rPr lang="it-IT" altLang="it-IT" baseline="-25000" dirty="0" err="1" smtClean="0"/>
              <a:t>4</a:t>
            </a:r>
            <a:r>
              <a:rPr lang="it-IT" altLang="it-IT" dirty="0" smtClean="0"/>
              <a:t> caldo e concentrato, perossidi organici, nitrati,...</a:t>
            </a:r>
            <a:endParaRPr lang="it-IT" altLang="it-IT" dirty="0"/>
          </a:p>
        </p:txBody>
      </p:sp>
      <p:pic>
        <p:nvPicPr>
          <p:cNvPr id="11268" name="Picture 6" descr="Simbolo di rischio E = esplos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11188" y="177323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23850" y="2924175"/>
            <a:ext cx="8534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altLang="it-IT" b="1">
                <a:cs typeface="Times New Roman" pitchFamily="18" charset="0"/>
              </a:rPr>
              <a:t>SOSTANZE COMBURENTI O OSSIDANTI</a:t>
            </a:r>
            <a:r>
              <a:rPr lang="it-IT" altLang="it-IT">
                <a:cs typeface="Times New Roman" pitchFamily="18" charset="0"/>
              </a:rPr>
              <a:t> </a:t>
            </a:r>
            <a:r>
              <a:rPr lang="it-IT" altLang="it-IT" b="1">
                <a:cs typeface="Times New Roman" pitchFamily="18" charset="0"/>
              </a:rPr>
              <a:t>(O)</a:t>
            </a:r>
            <a:endParaRPr lang="it-IT" altLang="it-IT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Provocano una reazione esotermica quando vengono a contatto con altre sostanze soprattutto se infiammabili: possono incendiare le sostanze combustibili.</a:t>
            </a:r>
          </a:p>
          <a:p>
            <a:pPr algn="l">
              <a:spcBef>
                <a:spcPct val="50000"/>
              </a:spcBef>
            </a:pPr>
            <a:r>
              <a:rPr lang="it-IT" altLang="it-IT">
                <a:cs typeface="Times New Roman" pitchFamily="18" charset="0"/>
              </a:rPr>
              <a:t>Esempi di comburenti: O</a:t>
            </a:r>
            <a:r>
              <a:rPr lang="it-IT" altLang="it-IT" baseline="-30000">
                <a:cs typeface="Times New Roman" pitchFamily="18" charset="0"/>
              </a:rPr>
              <a:t>2</a:t>
            </a:r>
            <a:r>
              <a:rPr lang="it-IT" altLang="it-IT">
                <a:cs typeface="Times New Roman" pitchFamily="18" charset="0"/>
              </a:rPr>
              <a:t> puro o in miscela nell'aria, nitrati, clorati, .....</a:t>
            </a:r>
          </a:p>
        </p:txBody>
      </p:sp>
      <p:pic>
        <p:nvPicPr>
          <p:cNvPr id="12291" name="Picture 4" descr="Simbolo di rischio O = combur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11188" y="162877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0000"/>
            </a:gs>
            <a:gs pos="100000">
              <a:srgbClr val="0066FF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0000"/>
            </a:gs>
            <a:gs pos="100000">
              <a:srgbClr val="0066FF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1689</Words>
  <Application>Microsoft Office PowerPoint</Application>
  <PresentationFormat>Presentazione su schermo (4:3)</PresentationFormat>
  <Paragraphs>188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9" baseType="lpstr">
      <vt:lpstr>Arial</vt:lpstr>
      <vt:lpstr>Arial Black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tavagnac</dc:creator>
  <cp:lastModifiedBy>Claudio Tavagnacco</cp:lastModifiedBy>
  <cp:revision>468</cp:revision>
  <dcterms:created xsi:type="dcterms:W3CDTF">2003-01-12T21:41:43Z</dcterms:created>
  <dcterms:modified xsi:type="dcterms:W3CDTF">2020-10-05T22:27:23Z</dcterms:modified>
</cp:coreProperties>
</file>