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9"/>
    <p:restoredTop sz="94624"/>
  </p:normalViewPr>
  <p:slideViewPr>
    <p:cSldViewPr snapToGrid="0" snapToObjects="1">
      <p:cViewPr varScale="1">
        <p:scale>
          <a:sx n="55" d="100"/>
          <a:sy n="55" d="100"/>
        </p:scale>
        <p:origin x="200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F7896-DFDA-3141-8AD8-14E409C871C8}" type="datetimeFigureOut">
              <a:rPr lang="it-IT" smtClean="0"/>
              <a:t>21/10/20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9C867-1431-B74C-B218-11D4A883CBE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11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EC05-0DD8-1B4B-B562-525F7F6D5F4E}" type="datetimeFigureOut">
              <a:rPr lang="it-IT" smtClean="0"/>
              <a:t>21/10/20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878-25C3-3A4F-A335-B2D68C847B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1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EC05-0DD8-1B4B-B562-525F7F6D5F4E}" type="datetimeFigureOut">
              <a:rPr lang="it-IT" smtClean="0"/>
              <a:t>21/10/20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878-25C3-3A4F-A335-B2D68C847B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03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EC05-0DD8-1B4B-B562-525F7F6D5F4E}" type="datetimeFigureOut">
              <a:rPr lang="it-IT" smtClean="0"/>
              <a:t>21/10/20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878-25C3-3A4F-A335-B2D68C847B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98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EC05-0DD8-1B4B-B562-525F7F6D5F4E}" type="datetimeFigureOut">
              <a:rPr lang="it-IT" smtClean="0"/>
              <a:t>21/10/20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878-25C3-3A4F-A335-B2D68C847B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1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EC05-0DD8-1B4B-B562-525F7F6D5F4E}" type="datetimeFigureOut">
              <a:rPr lang="it-IT" smtClean="0"/>
              <a:t>21/10/20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878-25C3-3A4F-A335-B2D68C847B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45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EC05-0DD8-1B4B-B562-525F7F6D5F4E}" type="datetimeFigureOut">
              <a:rPr lang="it-IT" smtClean="0"/>
              <a:t>21/10/20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878-25C3-3A4F-A335-B2D68C847B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72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EC05-0DD8-1B4B-B562-525F7F6D5F4E}" type="datetimeFigureOut">
              <a:rPr lang="it-IT" smtClean="0"/>
              <a:t>21/10/20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878-25C3-3A4F-A335-B2D68C847B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22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EC05-0DD8-1B4B-B562-525F7F6D5F4E}" type="datetimeFigureOut">
              <a:rPr lang="it-IT" smtClean="0"/>
              <a:t>21/10/20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878-25C3-3A4F-A335-B2D68C847B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16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EC05-0DD8-1B4B-B562-525F7F6D5F4E}" type="datetimeFigureOut">
              <a:rPr lang="it-IT" smtClean="0"/>
              <a:t>21/10/20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878-25C3-3A4F-A335-B2D68C847B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08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EC05-0DD8-1B4B-B562-525F7F6D5F4E}" type="datetimeFigureOut">
              <a:rPr lang="it-IT" smtClean="0"/>
              <a:t>21/10/20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878-25C3-3A4F-A335-B2D68C847B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78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EC05-0DD8-1B4B-B562-525F7F6D5F4E}" type="datetimeFigureOut">
              <a:rPr lang="it-IT" smtClean="0"/>
              <a:t>21/10/20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878-25C3-3A4F-A335-B2D68C847B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5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9EC05-0DD8-1B4B-B562-525F7F6D5F4E}" type="datetimeFigureOut">
              <a:rPr lang="it-IT" smtClean="0"/>
              <a:t>21/10/20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3878-25C3-3A4F-A335-B2D68C847B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00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s://it.wikipedia.org/wiki/File:Portrait_of_Leon_Trotsky.jpg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.wikipedia.org/wiki/File:Leon_Trotsky_at_his_desk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 Forze armate russe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41201"/>
          </a:xfrm>
        </p:spPr>
        <p:txBody>
          <a:bodyPr/>
          <a:lstStyle/>
          <a:p>
            <a:pPr algn="just"/>
            <a:endParaRPr lang="it-IT" dirty="0" smtClean="0"/>
          </a:p>
          <a:p>
            <a:pPr algn="just"/>
            <a:r>
              <a:rPr lang="it-IT" dirty="0" smtClean="0"/>
              <a:t>             Armata rossa,  15 gennaio 1918 – 26 dicembre 1991.</a:t>
            </a:r>
          </a:p>
          <a:p>
            <a:pPr algn="just"/>
            <a:r>
              <a:rPr lang="it-IT" dirty="0"/>
              <a:t> </a:t>
            </a:r>
            <a:r>
              <a:rPr lang="it-IT" dirty="0" smtClean="0"/>
              <a:t>            Flotta rossa degli operai e dei contadini ,11 febbraio 1918.</a:t>
            </a:r>
          </a:p>
          <a:p>
            <a:pPr algn="just"/>
            <a:r>
              <a:rPr lang="it-IT" dirty="0" smtClean="0"/>
              <a:t>             Flotta aerea rossa dei lavoratori e dei contadini, 24 maggio 1918</a:t>
            </a:r>
          </a:p>
          <a:p>
            <a:pPr algn="just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5068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Dotazione missili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versione T-62 fu dotata di missili </a:t>
            </a:r>
            <a:r>
              <a:rPr lang="it-IT" dirty="0" err="1" smtClean="0"/>
              <a:t>Kastet</a:t>
            </a:r>
            <a:r>
              <a:rPr lang="it-IT" dirty="0" smtClean="0"/>
              <a:t> a guida laser con estensione della gittata di fuoco a 4km. 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2555630"/>
            <a:ext cx="6604000" cy="43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 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Più veloce: 50km.</a:t>
            </a:r>
          </a:p>
          <a:p>
            <a:r>
              <a:rPr lang="it-IT" dirty="0" smtClean="0"/>
              <a:t>Più pesante: 40t.</a:t>
            </a:r>
          </a:p>
          <a:p>
            <a:r>
              <a:rPr lang="it-IT" dirty="0" smtClean="0"/>
              <a:t>Maggior autonomia: 450-650 km.</a:t>
            </a:r>
          </a:p>
          <a:p>
            <a:r>
              <a:rPr lang="it-IT" dirty="0" smtClean="0"/>
              <a:t>Armamenti oltre al missile, un cannone da 115 mm ad altissima velocità.</a:t>
            </a:r>
          </a:p>
          <a:p>
            <a:r>
              <a:rPr lang="it-IT" dirty="0" smtClean="0"/>
              <a:t>Più leggero dei concorrenti occidentali ( M-103, </a:t>
            </a:r>
            <a:r>
              <a:rPr lang="it-IT" dirty="0" err="1" smtClean="0"/>
              <a:t>Conqueror</a:t>
            </a:r>
            <a:r>
              <a:rPr lang="it-IT" dirty="0" smtClean="0"/>
              <a:t>).</a:t>
            </a:r>
          </a:p>
          <a:p>
            <a:r>
              <a:rPr lang="it-IT" dirty="0" smtClean="0"/>
              <a:t>Urss e Patto di Varsavia.</a:t>
            </a:r>
          </a:p>
          <a:p>
            <a:r>
              <a:rPr lang="it-IT" dirty="0" smtClean="0"/>
              <a:t>Produzione 23.000 esemplari</a:t>
            </a:r>
            <a:r>
              <a:rPr lang="it-IT" dirty="0" smtClean="0"/>
              <a:t>.</a:t>
            </a:r>
          </a:p>
          <a:p>
            <a:r>
              <a:rPr lang="it-IT" dirty="0" smtClean="0"/>
              <a:t>Dotato come il T-55 di protezione NBC.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140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Carri da battaglia principale. M1 </a:t>
            </a:r>
            <a:r>
              <a:rPr lang="it-IT" dirty="0" err="1" smtClean="0"/>
              <a:t>Abrams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446" y="1825625"/>
            <a:ext cx="66040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5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Lunghezza. 9,766. Larghezza 3,655. Altezza 2,895. peso 55,7.</a:t>
            </a:r>
          </a:p>
          <a:p>
            <a:r>
              <a:rPr lang="it-IT" dirty="0" smtClean="0"/>
              <a:t>Velocità 65 km/h fuori strada. Autonomia 465/450 km. </a:t>
            </a:r>
          </a:p>
          <a:p>
            <a:r>
              <a:rPr lang="it-IT" dirty="0" smtClean="0"/>
              <a:t>Apparato di tiro calcolatore elettronico/puntatore laser.</a:t>
            </a:r>
          </a:p>
          <a:p>
            <a:r>
              <a:rPr lang="it-IT" dirty="0" smtClean="0"/>
              <a:t>Armamento: cannone M68 da 105mm; nelle successive versioni M266A1mm.</a:t>
            </a:r>
          </a:p>
          <a:p>
            <a:r>
              <a:rPr lang="it-IT" dirty="0" smtClean="0"/>
              <a:t>Entra in produzione nel 1979.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345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carro sovietico (1971) T-72.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000" y="1854994"/>
            <a:ext cx="6604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2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M60 Patton- Il carro della NATO . 15mila esemplari. Cannone M.48. 1960-1997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000" y="2039144"/>
            <a:ext cx="6604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7569"/>
            <a:ext cx="10515600" cy="150311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ICBM sovietico. R-7 Semërka. I razzo vettore intercontinentale. capace di portare 500 kg. di esplosivo in orbita supporterà lo Sputnik 4.10.’57.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569" y="1690688"/>
            <a:ext cx="6260123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7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Raggio d’azione 8.800 km.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Precisione 5000 m.</a:t>
            </a:r>
          </a:p>
          <a:p>
            <a:endParaRPr lang="it-IT" dirty="0"/>
          </a:p>
          <a:p>
            <a:r>
              <a:rPr lang="it-IT" dirty="0" smtClean="0"/>
              <a:t>Capace </a:t>
            </a:r>
            <a:r>
              <a:rPr lang="it-IT" dirty="0"/>
              <a:t>di portare 500 kg. di esplosivo in orbita supporterà lo Sputnik 4.10.’57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Nel 1959 . 12.000 Km con un carico 5.370 km</a:t>
            </a:r>
          </a:p>
          <a:p>
            <a:r>
              <a:rPr lang="it-IT" dirty="0" smtClean="0"/>
              <a:t>Costoso e difficile da nascondere uscirono di produzione nel 1968.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8132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Minuteman</a:t>
            </a:r>
            <a:r>
              <a:rPr lang="it-IT" dirty="0" smtClean="0"/>
              <a:t> III. Costo 7.000.000 esemplare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5249" y="1825625"/>
            <a:ext cx="34215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31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</a:t>
            </a:r>
            <a:r>
              <a:rPr lang="it-IT" dirty="0" smtClean="0"/>
              <a:t>aratteristiche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10.000 km di gittata.</a:t>
            </a:r>
          </a:p>
          <a:p>
            <a:endParaRPr lang="it-IT" dirty="0"/>
          </a:p>
          <a:p>
            <a:r>
              <a:rPr lang="it-IT" dirty="0" smtClean="0"/>
              <a:t>Poteva trasportare testate nucleari</a:t>
            </a:r>
          </a:p>
          <a:p>
            <a:r>
              <a:rPr lang="it-IT" dirty="0" smtClean="0"/>
              <a:t>(il nome si riferiva alle milizie delle Colonie americane che dovevano essere operative con un minuto di preavviso)</a:t>
            </a:r>
          </a:p>
          <a:p>
            <a:r>
              <a:rPr lang="it-IT" dirty="0" smtClean="0"/>
              <a:t>500 esemplari.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Trident</a:t>
            </a:r>
            <a:r>
              <a:rPr lang="it-IT" dirty="0" smtClean="0"/>
              <a:t> erano imbarcati nei sottomarini .</a:t>
            </a:r>
          </a:p>
          <a:p>
            <a:r>
              <a:rPr lang="it-IT" dirty="0" smtClean="0"/>
              <a:t>I B52 trasportavano armi nucleari.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695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bandiera dell’esercito.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7000" y="2559844"/>
            <a:ext cx="43180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4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mr-IN" dirty="0" smtClean="0"/>
              <a:t>…</a:t>
            </a:r>
            <a:r>
              <a:rPr lang="it-IT" smtClean="0"/>
              <a:t>continua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61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-1" y="3376246"/>
            <a:ext cx="6553199" cy="3116630"/>
          </a:xfrm>
        </p:spPr>
        <p:txBody>
          <a:bodyPr>
            <a:normAutofit/>
          </a:bodyPr>
          <a:lstStyle/>
          <a:p>
            <a:r>
              <a:rPr lang="it-IT" dirty="0" smtClean="0"/>
              <a:t>Commissario del popolo per la guerra 1918-1024.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2000" y="4391025"/>
            <a:ext cx="10515600" cy="4351338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93800" y="2565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9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hlinkClick r:id="rId2"/>
              </a:rPr>
              <a:t>  </a:t>
            </a:r>
            <a:endParaRPr kumimoji="0" lang="x-none" altLang="x-none" sz="7800" b="1" i="0" u="sng" strike="noStrike" cap="none" normalizeH="0" baseline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900" b="0" i="0" u="none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</a:rPr>
              <a:t>Trockij nel 1917</a:t>
            </a:r>
          </a:p>
        </p:txBody>
      </p:sp>
      <p:pic>
        <p:nvPicPr>
          <p:cNvPr id="1027" name="Picture 3" descr="https://upload.wikimedia.org/wikipedia/commons/thumb/2/2d/Leon_Trotsky_at_his_desk.jpg/220px-Leon_Trotsky_at_his_des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3200" cy="33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391400" y="1621135"/>
            <a:ext cx="230539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hlinkClick r:id="rId4"/>
              </a:rPr>
              <a:t>  </a:t>
            </a:r>
            <a:endParaRPr kumimoji="0" lang="x-none" altLang="x-none" sz="20300" b="0" i="0" u="sng" strike="noStrike" cap="none" normalizeH="0" baseline="0">
              <a:ln>
                <a:noFill/>
              </a:ln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</a:rPr>
              <a:t>Trockij nel 1920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sng" strike="noStrike" cap="none" normalizeH="0" baseline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</a:rPr>
              <a:t>Vi rimase a leggere e a </a:t>
            </a:r>
          </a:p>
        </p:txBody>
      </p:sp>
      <p:pic>
        <p:nvPicPr>
          <p:cNvPr id="1029" name="Picture 5" descr="https://upload.wikimedia.org/wikipedia/commons/thumb/f/f6/Portrait_of_Leon_Trotsky.jpg/220px-Portrait_of_Leon_Trotsk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5638800" cy="64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7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Lev Trotskij fondatore.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Un intellettuale dotato di </a:t>
            </a:r>
            <a:r>
              <a:rPr lang="it-IT" b="1" dirty="0" smtClean="0">
                <a:solidFill>
                  <a:srgbClr val="FF0000"/>
                </a:solidFill>
              </a:rPr>
              <a:t>senso pratico.</a:t>
            </a:r>
          </a:p>
          <a:p>
            <a:r>
              <a:rPr lang="it-IT" dirty="0" smtClean="0"/>
              <a:t>L’importanza dall’inizio dell’aspetto politico.</a:t>
            </a:r>
          </a:p>
          <a:p>
            <a:r>
              <a:rPr lang="it-IT" dirty="0" smtClean="0"/>
              <a:t>Il riciclaggio dei quadri del periodo zarista, ma con altro nome.</a:t>
            </a:r>
          </a:p>
          <a:p>
            <a:endParaRPr lang="it-IT" dirty="0"/>
          </a:p>
          <a:p>
            <a:r>
              <a:rPr lang="it-IT" dirty="0" smtClean="0"/>
              <a:t>Ferma obbligatoria: due anni per esercito e aviazione; tre anni marina.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651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Una rigorosa formazione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Fine maggio 1918 imposizione del servizio obbligatorio (18-40anni).</a:t>
            </a:r>
          </a:p>
          <a:p>
            <a:r>
              <a:rPr lang="it-IT" dirty="0" smtClean="0"/>
              <a:t>Istituzione dei Commissariati militari regionali.</a:t>
            </a:r>
          </a:p>
          <a:p>
            <a:r>
              <a:rPr lang="it-IT" dirty="0" smtClean="0"/>
              <a:t>Abolizione dell’elezione democratica degli ufficiali.</a:t>
            </a:r>
          </a:p>
          <a:p>
            <a:r>
              <a:rPr lang="it-IT" dirty="0" smtClean="0"/>
              <a:t>1920: gli ex ufficiali dell’esercito russo furono arruolati e si decise la creazione della figura del commissario politico da destinare ad ogni unità dell’Armata Rossa.</a:t>
            </a:r>
          </a:p>
          <a:p>
            <a:r>
              <a:rPr lang="it-IT" dirty="0" smtClean="0"/>
              <a:t>Il commissario aveva un potere superiore a quello dei comandanti e doveva vigilare affinché le loro decisioni fossero consone alle decisioni del Partito.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228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it-IT" dirty="0" smtClean="0"/>
              <a:t>Maggio -Settembre 1939.Lo scontro con il      Giappone. </a:t>
            </a:r>
            <a:r>
              <a:rPr lang="it-IT" dirty="0" err="1" smtClean="0"/>
              <a:t>Georgy</a:t>
            </a:r>
            <a:r>
              <a:rPr lang="it-IT" dirty="0" smtClean="0"/>
              <a:t> </a:t>
            </a:r>
            <a:r>
              <a:rPr lang="it-IT" dirty="0" err="1" smtClean="0"/>
              <a:t>Zhukov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12985"/>
            <a:ext cx="10515600" cy="5545014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7107"/>
            <a:ext cx="4318000" cy="53808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779" y="1477106"/>
            <a:ext cx="5523221" cy="5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6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Dottrina operativa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Dalla sua nascita l’Armata Rossa si predispose alla guerra di movimento.</a:t>
            </a:r>
          </a:p>
          <a:p>
            <a:r>
              <a:rPr lang="it-IT" dirty="0" smtClean="0"/>
              <a:t>La guerra polacco – sovietica e la guerra civile erano state guerre di movimento.</a:t>
            </a:r>
          </a:p>
          <a:p>
            <a:r>
              <a:rPr lang="it-IT" dirty="0" smtClean="0"/>
              <a:t>Dal 1930 con l’industrializzazione decisa da Stalin l’Armata Rossa ebbe a disposizione carri armati aerei e </a:t>
            </a:r>
            <a:r>
              <a:rPr lang="it-IT" smtClean="0"/>
              <a:t>truppe aviotrasportate.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69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T-54/55,59.69. Sovietico  Carro Medio 1957/58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23" y="1690688"/>
            <a:ext cx="1027527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4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Lo utilizzarono: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Urss.</a:t>
            </a:r>
          </a:p>
          <a:p>
            <a:r>
              <a:rPr lang="it-IT" dirty="0" smtClean="0"/>
              <a:t>Patto di Varsavia.</a:t>
            </a:r>
          </a:p>
          <a:p>
            <a:r>
              <a:rPr lang="it-IT" dirty="0" smtClean="0"/>
              <a:t>Albania.</a:t>
            </a:r>
          </a:p>
          <a:p>
            <a:r>
              <a:rPr lang="it-IT" dirty="0" smtClean="0"/>
              <a:t>Jugoslavia.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Manovrabilità e mobilità</a:t>
            </a:r>
            <a:endParaRPr lang="it-IT" dirty="0"/>
          </a:p>
          <a:p>
            <a:r>
              <a:rPr lang="it-IT" dirty="0" smtClean="0"/>
              <a:t>50.000 esemplari. 48Km orari. 400Km di autonomia. 60% di pendenza. 9m x 3,27. h. 2,4m. Peso 35,909 t.</a:t>
            </a:r>
          </a:p>
          <a:p>
            <a:r>
              <a:rPr lang="it-IT" dirty="0" smtClean="0"/>
              <a:t>Armamento 1. cannone da 100/55 mm, 2 mitragliatrici. In </a:t>
            </a:r>
            <a:r>
              <a:rPr lang="it-IT" dirty="0" err="1" smtClean="0"/>
              <a:t>successuv</a:t>
            </a:r>
            <a:r>
              <a:rPr lang="it-IT" dirty="0" smtClean="0"/>
              <a:t> e versioni  apparato di tiro computerizzato.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4259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609</Words>
  <Application>Microsoft Macintosh PowerPoint</Application>
  <PresentationFormat>Widescreen</PresentationFormat>
  <Paragraphs>81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Mangal</vt:lpstr>
      <vt:lpstr>Arial</vt:lpstr>
      <vt:lpstr>Tema di Office</vt:lpstr>
      <vt:lpstr>Le Forze armate russe</vt:lpstr>
      <vt:lpstr>La bandiera dell’esercito.</vt:lpstr>
      <vt:lpstr>Commissario del popolo per la guerra 1918-1024.</vt:lpstr>
      <vt:lpstr> Lev Trotskij fondatore.</vt:lpstr>
      <vt:lpstr>                 Una rigorosa formazione</vt:lpstr>
      <vt:lpstr>Maggio -Settembre 1939.Lo scontro con il      Giappone. Georgy Zhukov</vt:lpstr>
      <vt:lpstr>Dottrina operativa</vt:lpstr>
      <vt:lpstr>T-54/55,59.69. Sovietico  Carro Medio 1957/58</vt:lpstr>
      <vt:lpstr>                          Lo utilizzarono:</vt:lpstr>
      <vt:lpstr>Dotazione missili</vt:lpstr>
      <vt:lpstr>Caratteristiche    </vt:lpstr>
      <vt:lpstr>Carri da battaglia principale. M1 Abrams</vt:lpstr>
      <vt:lpstr>Caratteristiche</vt:lpstr>
      <vt:lpstr>Il carro sovietico (1971) T-72.</vt:lpstr>
      <vt:lpstr>M60 Patton- Il carro della NATO . 15mila esemplari. Cannone M.48. 1960-1997</vt:lpstr>
      <vt:lpstr>ICBM sovietico. R-7 Semërka. I razzo vettore intercontinentale. capace di portare 500 kg. di esplosivo in orbita supporterà lo Sputnik 4.10.’57.</vt:lpstr>
      <vt:lpstr>Raggio d’azione 8.800 km. </vt:lpstr>
      <vt:lpstr>Il Minuteman III. Costo 7.000.000 esemplare </vt:lpstr>
      <vt:lpstr>Caratteristiche</vt:lpstr>
      <vt:lpstr>Presentazione di PowerPoint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Forze armate russe</dc:title>
  <dc:creator>Utente di Microsoft Office</dc:creator>
  <cp:lastModifiedBy>Utente di Microsoft Office</cp:lastModifiedBy>
  <cp:revision>29</cp:revision>
  <dcterms:created xsi:type="dcterms:W3CDTF">2020-10-18T20:37:00Z</dcterms:created>
  <dcterms:modified xsi:type="dcterms:W3CDTF">2020-10-21T12:38:17Z</dcterms:modified>
</cp:coreProperties>
</file>