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65"/>
    <p:restoredTop sz="94592"/>
  </p:normalViewPr>
  <p:slideViewPr>
    <p:cSldViewPr snapToGrid="0" snapToObjects="1">
      <p:cViewPr varScale="1">
        <p:scale>
          <a:sx n="104" d="100"/>
          <a:sy n="104" d="100"/>
        </p:scale>
        <p:origin x="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F590-FF33-1347-8BB7-95913CE9B514}" type="datetimeFigureOut">
              <a:rPr lang="it-IT" smtClean="0"/>
              <a:t>29/10/20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8DE4-C44B-5C43-9353-7DA0F1439EC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3334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F590-FF33-1347-8BB7-95913CE9B514}" type="datetimeFigureOut">
              <a:rPr lang="it-IT" smtClean="0"/>
              <a:t>29/10/20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8DE4-C44B-5C43-9353-7DA0F1439EC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6032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F590-FF33-1347-8BB7-95913CE9B514}" type="datetimeFigureOut">
              <a:rPr lang="it-IT" smtClean="0"/>
              <a:t>29/10/20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8DE4-C44B-5C43-9353-7DA0F1439EC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641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F590-FF33-1347-8BB7-95913CE9B514}" type="datetimeFigureOut">
              <a:rPr lang="it-IT" smtClean="0"/>
              <a:t>29/10/20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8DE4-C44B-5C43-9353-7DA0F1439EC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1202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F590-FF33-1347-8BB7-95913CE9B514}" type="datetimeFigureOut">
              <a:rPr lang="it-IT" smtClean="0"/>
              <a:t>29/10/20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8DE4-C44B-5C43-9353-7DA0F1439EC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280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F590-FF33-1347-8BB7-95913CE9B514}" type="datetimeFigureOut">
              <a:rPr lang="it-IT" smtClean="0"/>
              <a:t>29/10/20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8DE4-C44B-5C43-9353-7DA0F1439EC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0438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F590-FF33-1347-8BB7-95913CE9B514}" type="datetimeFigureOut">
              <a:rPr lang="it-IT" smtClean="0"/>
              <a:t>29/10/20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8DE4-C44B-5C43-9353-7DA0F1439EC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5444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F590-FF33-1347-8BB7-95913CE9B514}" type="datetimeFigureOut">
              <a:rPr lang="it-IT" smtClean="0"/>
              <a:t>29/10/20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8DE4-C44B-5C43-9353-7DA0F1439EC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8683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F590-FF33-1347-8BB7-95913CE9B514}" type="datetimeFigureOut">
              <a:rPr lang="it-IT" smtClean="0"/>
              <a:t>29/10/20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8DE4-C44B-5C43-9353-7DA0F1439EC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388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F590-FF33-1347-8BB7-95913CE9B514}" type="datetimeFigureOut">
              <a:rPr lang="it-IT" smtClean="0"/>
              <a:t>29/10/20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8DE4-C44B-5C43-9353-7DA0F1439EC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2059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F590-FF33-1347-8BB7-95913CE9B514}" type="datetimeFigureOut">
              <a:rPr lang="it-IT" smtClean="0"/>
              <a:t>29/10/20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38DE4-C44B-5C43-9353-7DA0F1439EC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8034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FF590-FF33-1347-8BB7-95913CE9B514}" type="datetimeFigureOut">
              <a:rPr lang="it-IT" smtClean="0"/>
              <a:t>29/10/20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38DE4-C44B-5C43-9353-7DA0F1439EC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574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La conferenza di Helsinki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endParaRPr lang="it-IT" dirty="0" smtClean="0"/>
          </a:p>
          <a:p>
            <a:r>
              <a:rPr lang="it-IT" sz="2800" dirty="0" smtClean="0">
                <a:solidFill>
                  <a:srgbClr val="FF0000"/>
                </a:solidFill>
              </a:rPr>
              <a:t>Conferenza sulla sicurezza e la cooperazione in Europa( estate 1975)</a:t>
            </a:r>
          </a:p>
          <a:p>
            <a:r>
              <a:rPr lang="it-IT" sz="2800" dirty="0" smtClean="0">
                <a:solidFill>
                  <a:srgbClr val="FF0000"/>
                </a:solidFill>
              </a:rPr>
              <a:t> da cui la creazione dell’Organizzazione per la sicurezza e la cooperazione in Europa (OSCE)</a:t>
            </a:r>
            <a:endParaRPr lang="it-IT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394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Dichiarazione dei principi che guidano le relazioni tra gli stati; parte dell’Atto finale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Eguaglianza sovrana, rispetto dei diritti inerenti alla </a:t>
            </a:r>
            <a:r>
              <a:rPr lang="it-IT" dirty="0" smtClean="0"/>
              <a:t>sovranità</a:t>
            </a:r>
            <a:endParaRPr lang="it-IT" dirty="0"/>
          </a:p>
          <a:p>
            <a:r>
              <a:rPr lang="it-IT" dirty="0"/>
              <a:t>Non ricorso alla minaccia o all'uso della forza</a:t>
            </a:r>
          </a:p>
          <a:p>
            <a:r>
              <a:rPr lang="it-IT" b="1" dirty="0">
                <a:solidFill>
                  <a:srgbClr val="FF0000"/>
                </a:solidFill>
              </a:rPr>
              <a:t>Inviolabilità delle frontiere</a:t>
            </a:r>
          </a:p>
          <a:p>
            <a:r>
              <a:rPr lang="it-IT" b="1" dirty="0">
                <a:solidFill>
                  <a:srgbClr val="FF0000"/>
                </a:solidFill>
              </a:rPr>
              <a:t>Integrità territoriale degli stati</a:t>
            </a:r>
          </a:p>
          <a:p>
            <a:r>
              <a:rPr lang="it-IT" dirty="0"/>
              <a:t>Risoluzione pacifica delle controversie</a:t>
            </a:r>
          </a:p>
          <a:p>
            <a:r>
              <a:rPr lang="it-IT" dirty="0"/>
              <a:t>Non intervento negli affari interni</a:t>
            </a:r>
          </a:p>
          <a:p>
            <a:r>
              <a:rPr lang="it-IT" dirty="0">
                <a:solidFill>
                  <a:srgbClr val="FFC000"/>
                </a:solidFill>
              </a:rPr>
              <a:t>Rispetto dei </a:t>
            </a:r>
            <a:r>
              <a:rPr lang="it-IT" dirty="0" smtClean="0">
                <a:solidFill>
                  <a:srgbClr val="FFC000"/>
                </a:solidFill>
              </a:rPr>
              <a:t>diritti dell’uomo e </a:t>
            </a:r>
            <a:r>
              <a:rPr lang="it-IT" dirty="0">
                <a:solidFill>
                  <a:srgbClr val="FFC000"/>
                </a:solidFill>
              </a:rPr>
              <a:t>delle libertà fondamentali, inclusa la libertà di pensiero, coscienza, religione o credo</a:t>
            </a:r>
          </a:p>
          <a:p>
            <a:r>
              <a:rPr lang="it-IT" dirty="0"/>
              <a:t>Eguaglianza dei diritti ed autodeterminazione dei popoli</a:t>
            </a:r>
          </a:p>
          <a:p>
            <a:r>
              <a:rPr lang="it-IT" dirty="0"/>
              <a:t>Cooperazione fra gli stati</a:t>
            </a:r>
          </a:p>
          <a:p>
            <a:r>
              <a:rPr lang="it-IT" dirty="0"/>
              <a:t>Adempimento in buona fede degli obblighi di diritto </a:t>
            </a:r>
            <a:r>
              <a:rPr lang="it-IT" dirty="0" smtClean="0"/>
              <a:t>internazionale</a:t>
            </a:r>
            <a:br>
              <a:rPr lang="it-IT" dirty="0" smtClean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46960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Nell’Atto finale: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La NATO non riconosceva l’inclusione delle repubbliche baltiche nel territorio sovietico.</a:t>
            </a:r>
          </a:p>
          <a:p>
            <a:endParaRPr lang="it-IT" dirty="0"/>
          </a:p>
          <a:p>
            <a:r>
              <a:rPr lang="it-IT" dirty="0" smtClean="0"/>
              <a:t>Si ribadiva la possibilità di un cambiamento pacifico dei confini.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27787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L’integrità territoriale.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Gli Stati partecipanti rispettano l'</a:t>
            </a:r>
            <a:r>
              <a:rPr lang="it-IT" dirty="0" err="1"/>
              <a:t>integrita</a:t>
            </a:r>
            <a:r>
              <a:rPr lang="it-IT" dirty="0"/>
              <a:t>̀ territoriale di ciascuno degli Stati partecipanti. </a:t>
            </a:r>
            <a:endParaRPr lang="it-IT" dirty="0" smtClean="0"/>
          </a:p>
          <a:p>
            <a:r>
              <a:rPr lang="it-IT" dirty="0"/>
              <a:t>Di conseguenza, si astengono da qualsiasi azione incompatibile con i fini e i principi dello Statuto delle Nazioni Unite contro l'</a:t>
            </a:r>
            <a:r>
              <a:rPr lang="it-IT" dirty="0" err="1"/>
              <a:t>integrita</a:t>
            </a:r>
            <a:r>
              <a:rPr lang="it-IT" dirty="0"/>
              <a:t>̀ territoriale, l'indipendenza politica o l'unità di qualsiasi Stato partecipante, e in particolare da qualsiasi azione del genere che costituisca minaccia o uso della forza. </a:t>
            </a: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7522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Inviolabilità delle frontiere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Gli Stati partecipanti considerano reciprocamente inviolabili tutte le loro frontiere </a:t>
            </a:r>
            <a:r>
              <a:rPr lang="it-IT" dirty="0" err="1"/>
              <a:t>nonche</a:t>
            </a:r>
            <a:r>
              <a:rPr lang="it-IT" dirty="0"/>
              <a:t>̀ le frontiere di tutti gli Stati in Europa e pertanto si astengono ora e in futuro dall'attaccare tali frontiere. </a:t>
            </a:r>
            <a:endParaRPr lang="it-IT" dirty="0" smtClean="0"/>
          </a:p>
          <a:p>
            <a:r>
              <a:rPr lang="it-IT" dirty="0"/>
              <a:t>Di conseguenza, essi si astengono anche da ogni pretesa o atto per impadronirsi o usurpare parte o tutto il territorio di ogni altro Stato partecipante. </a:t>
            </a: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93280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Santa Sede alla Conferenza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“La Conferenza di Helsinki sulla Sicurezza e la Cooperazione in Europa" - è stato autorevolmente affermato dal card. Achille Silvestrini – "ha rappresentato un’esperienza unica nel suo valore. Era la prima volta, dopo il Congresso di Vienna del 1825, che la S. Sede partecipava </a:t>
            </a:r>
            <a:r>
              <a:rPr lang="it-IT" dirty="0" smtClean="0"/>
              <a:t>come </a:t>
            </a:r>
            <a:r>
              <a:rPr lang="it-IT" i="1" dirty="0"/>
              <a:t>full </a:t>
            </a:r>
            <a:r>
              <a:rPr lang="it-IT" i="1" dirty="0" err="1"/>
              <a:t>member</a:t>
            </a:r>
            <a:r>
              <a:rPr lang="it-IT" i="1" dirty="0"/>
              <a:t> </a:t>
            </a:r>
            <a:r>
              <a:rPr lang="it-IT" dirty="0"/>
              <a:t>in un Consesso di </a:t>
            </a:r>
            <a:r>
              <a:rPr lang="it-IT" dirty="0" smtClean="0"/>
              <a:t>Stati.</a:t>
            </a:r>
            <a:r>
              <a:rPr lang="it-IT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41860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Terzo paniere: i diritti umani.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Il Gruppo di Helsinki come strumento di monitoraggio e intromissione negli affari interni sovietici.</a:t>
            </a:r>
          </a:p>
          <a:p>
            <a:endParaRPr lang="it-IT" dirty="0"/>
          </a:p>
          <a:p>
            <a:r>
              <a:rPr lang="it-IT" dirty="0" smtClean="0"/>
              <a:t>Jimmy Carter e i diritti umani.</a:t>
            </a:r>
          </a:p>
          <a:p>
            <a:endParaRPr lang="it-IT" dirty="0"/>
          </a:p>
          <a:p>
            <a:r>
              <a:rPr lang="it-IT" dirty="0" smtClean="0"/>
              <a:t>Il sostegno giuridico per i dissidenti sovietici.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2449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                       Il socialismo realizzato.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/>
          </a:p>
          <a:p>
            <a:r>
              <a:rPr lang="it-IT" dirty="0" smtClean="0"/>
              <a:t>L’Urss ad Helsinki.</a:t>
            </a:r>
          </a:p>
          <a:p>
            <a:endParaRPr lang="it-IT" dirty="0"/>
          </a:p>
          <a:p>
            <a:r>
              <a:rPr lang="it-IT" smtClean="0"/>
              <a:t>L'autogol più clamoroso.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482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323</Words>
  <Application>Microsoft Macintosh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Tema di Office</vt:lpstr>
      <vt:lpstr>La conferenza di Helsinki</vt:lpstr>
      <vt:lpstr>Dichiarazione dei principi che guidano le relazioni tra gli stati; parte dell’Atto finale</vt:lpstr>
      <vt:lpstr>Nell’Atto finale:</vt:lpstr>
      <vt:lpstr>L’integrità territoriale.</vt:lpstr>
      <vt:lpstr>Inviolabilità delle frontiere</vt:lpstr>
      <vt:lpstr>La Santa Sede alla Conferenza</vt:lpstr>
      <vt:lpstr>Il Terzo paniere: i diritti umani.</vt:lpstr>
      <vt:lpstr>                        Il socialismo realizzato.</vt:lpstr>
    </vt:vector>
  </TitlesOfParts>
  <Company/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conferenza di Helsinki</dc:title>
  <dc:creator>Utente di Microsoft Office</dc:creator>
  <cp:lastModifiedBy>Utente di Microsoft Office</cp:lastModifiedBy>
  <cp:revision>3</cp:revision>
  <dcterms:created xsi:type="dcterms:W3CDTF">2020-10-29T09:18:32Z</dcterms:created>
  <dcterms:modified xsi:type="dcterms:W3CDTF">2020-10-29T09:42:35Z</dcterms:modified>
</cp:coreProperties>
</file>