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578"/>
  </p:normalViewPr>
  <p:slideViewPr>
    <p:cSldViewPr snapToGrid="0" snapToObjects="1">
      <p:cViewPr varScale="1">
        <p:scale>
          <a:sx n="53" d="100"/>
          <a:sy n="53" d="100"/>
        </p:scale>
        <p:origin x="17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t-IT" dirty="0" smtClean="0"/>
              <a:t>La nuova(?) politica estera.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dirty="0" smtClean="0">
                <a:latin typeface="Arial Narrow" charset="0"/>
                <a:ea typeface="Arial Narrow" charset="0"/>
                <a:cs typeface="Arial Narrow" charset="0"/>
              </a:rPr>
              <a:t>                                           </a:t>
            </a:r>
            <a:r>
              <a:rPr lang="it-IT" sz="3200" dirty="0" smtClean="0">
                <a:latin typeface="Arial Narrow" charset="0"/>
                <a:ea typeface="Arial Narrow" charset="0"/>
                <a:cs typeface="Arial Narrow" charset="0"/>
              </a:rPr>
              <a:t>1990 e dintorni</a:t>
            </a:r>
            <a:r>
              <a:rPr lang="mr-IN" sz="3200" dirty="0" smtClean="0"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it-IT" sz="3200" dirty="0" smtClean="0">
                <a:latin typeface="Arial Narrow" charset="0"/>
                <a:ea typeface="Arial Narrow" charset="0"/>
                <a:cs typeface="Arial Narrow" charset="0"/>
              </a:rPr>
              <a:t>!</a:t>
            </a:r>
            <a:endParaRPr lang="it-IT" sz="32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8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L’Europa e l’eredità russa.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mancanza di una politica unitaria.</a:t>
            </a:r>
          </a:p>
          <a:p>
            <a:endParaRPr lang="it-IT" dirty="0"/>
          </a:p>
          <a:p>
            <a:r>
              <a:rPr lang="it-IT" dirty="0" smtClean="0"/>
              <a:t>I problemi interni all’Unione.</a:t>
            </a:r>
          </a:p>
          <a:p>
            <a:endParaRPr lang="it-IT" dirty="0"/>
          </a:p>
          <a:p>
            <a:r>
              <a:rPr lang="it-IT" dirty="0" smtClean="0"/>
              <a:t>Il gruppo di Visegrad.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140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Evgenij Primakov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1996-1998 un nuovo ministro degli Esteri</a:t>
            </a:r>
          </a:p>
          <a:p>
            <a:r>
              <a:rPr lang="it-IT" dirty="0"/>
              <a:t>s</a:t>
            </a:r>
            <a:r>
              <a:rPr lang="it-IT" dirty="0" smtClean="0"/>
              <a:t>otto la presidenza di El’cin.</a:t>
            </a:r>
          </a:p>
          <a:p>
            <a:r>
              <a:rPr lang="it-IT" dirty="0" smtClean="0"/>
              <a:t>1998-12 .05.’99. Primo ministro.</a:t>
            </a:r>
          </a:p>
          <a:p>
            <a:r>
              <a:rPr lang="it-IT" dirty="0" smtClean="0"/>
              <a:t>Nome in codice nel KGB: MAKSIM.</a:t>
            </a:r>
          </a:p>
          <a:p>
            <a:r>
              <a:rPr lang="it-IT" dirty="0" smtClean="0"/>
              <a:t>1991-1996 vice direttore del Servizio Segreto </a:t>
            </a:r>
          </a:p>
          <a:p>
            <a:r>
              <a:rPr lang="it-IT" dirty="0" smtClean="0"/>
              <a:t>Estero.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3" y="2117558"/>
            <a:ext cx="4018547" cy="47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Gli obiettivi della Russia di Primakov, </a:t>
            </a:r>
            <a:br>
              <a:rPr lang="it-IT" dirty="0" smtClean="0"/>
            </a:br>
            <a:r>
              <a:rPr lang="it-IT" dirty="0" smtClean="0"/>
              <a:t>una superpotenza solitaria(S. Huntington)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Recupero del ruolo russo di Grande potenza. Come?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Contrastare l’espansione della NATO ad Est.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Strategia volta al multilateralismo per bilanciare la potenza egemone statunitense. Come?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Riavvicinamento alla Cina e avvicinamento all’India con creazione del c.d. “triangolo strategico”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Riavvicinamento agli alleati Mediorientali.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57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La nuova </a:t>
            </a:r>
            <a:r>
              <a:rPr lang="it-IT" dirty="0" err="1" smtClean="0"/>
              <a:t>Mission</a:t>
            </a:r>
            <a:r>
              <a:rPr lang="it-IT" dirty="0" smtClean="0"/>
              <a:t> russa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Russia come difensore di una comunità internazionale multipolare.</a:t>
            </a:r>
          </a:p>
          <a:p>
            <a:r>
              <a:rPr lang="it-IT" dirty="0" smtClean="0"/>
              <a:t>La premessa era il rafforzamento interno della Russia: niente conflitti regionali e centralizzazione in direzione di Mosca della CSI.</a:t>
            </a:r>
          </a:p>
          <a:p>
            <a:r>
              <a:rPr lang="it-IT" dirty="0" smtClean="0"/>
              <a:t>Prevenzione della diffusione delle armi di distruzione di massa.</a:t>
            </a:r>
          </a:p>
          <a:p>
            <a:r>
              <a:rPr lang="it-IT" dirty="0" smtClean="0"/>
              <a:t>Riunificazione dei russi attorno ai valori tradizionali.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0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E’ il momento delle domande da farsi.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Rispetto alle costanti di lungo periodo condizionanti la politica estera russa era mutato qualcosa? Per entrambe le risposte dovete spiegarvi le ragioni.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Lo scenario internazionale era mutato? L’eventuale risposta positiva dovrà indicare gli aspetti principali della mutazione.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Dovrete anche chiedervi se ed in quale misura gli eventuali mutamenti potessero influenzare il processo di formazione-attuazione della politica estera russa.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Il tradizionale rapporto tra scenari internazionale ed interno mutò ? Dovrete spiegarvi la/e causa/e dell’eventuale mutazione.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13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1" y="558800"/>
            <a:ext cx="9613861" cy="1275366"/>
          </a:xfrm>
        </p:spPr>
        <p:txBody>
          <a:bodyPr>
            <a:normAutofit fontScale="90000"/>
          </a:bodyPr>
          <a:lstStyle/>
          <a:p>
            <a:pPr algn="ctr"/>
            <a:r>
              <a:rPr lang="it-IT" smtClean="0"/>
              <a:t> </a:t>
            </a:r>
            <a:br>
              <a:rPr lang="it-IT" smtClean="0"/>
            </a:br>
            <a:r>
              <a:rPr lang="it-IT" smtClean="0"/>
              <a:t>1990 </a:t>
            </a:r>
            <a:r>
              <a:rPr lang="it-IT" dirty="0"/>
              <a:t>nasce il Ministero degli esteri </a:t>
            </a:r>
            <a:r>
              <a:rPr lang="it-IT" dirty="0" smtClean="0"/>
              <a:t>della </a:t>
            </a:r>
            <a:r>
              <a:rPr lang="it-IT" smtClean="0"/>
              <a:t>Federazione russa.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Andreij </a:t>
            </a:r>
            <a:r>
              <a:rPr lang="it-IT" dirty="0" smtClean="0"/>
              <a:t> Kozyrev </a:t>
            </a:r>
            <a:r>
              <a:rPr lang="it-IT" dirty="0" smtClean="0"/>
              <a:t>ministro. Proveniva dal servizio diplomatico sovietico.</a:t>
            </a:r>
          </a:p>
          <a:p>
            <a:r>
              <a:rPr lang="it-IT" dirty="0" smtClean="0"/>
              <a:t>Obiettivi: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Adesione del nuovo stato alle principali organizzazioni </a:t>
            </a:r>
            <a:r>
              <a:rPr lang="it-IT" dirty="0" err="1" smtClean="0"/>
              <a:t>int</a:t>
            </a:r>
            <a:r>
              <a:rPr lang="it-IT" dirty="0" smtClean="0"/>
              <a:t>. li</a:t>
            </a:r>
            <a:r>
              <a:rPr lang="it-IT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Rapporti cordiali con le ex repubbliche dell’Unione.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Riavvicinamento all’Occidente.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Eliminare l’ideologia dalla politica estera e sostituirla con il pragmatismo e il realismo.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845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ripudio della lotta di classe internazionale.</a:t>
            </a:r>
            <a:br>
              <a:rPr lang="it-IT" dirty="0" smtClean="0"/>
            </a:br>
            <a:r>
              <a:rPr lang="it-IT" dirty="0" smtClean="0"/>
              <a:t>Ministro a 39 anni.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2133600"/>
            <a:ext cx="4013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dimensione da grande potenza.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 smtClean="0"/>
              <a:t>1992  Marzo Copenaghen contribuisce a fondare il Consiglio degli Stati del Mar Baltico di cui fecero parte: Danimarca, Estonia, Finlandia, Germania, Islanda, Lettonia, Lituania, Norvegia, Polonia, Federazione russa, Svezia e la Commissione europea. Islanda dal 1995.</a:t>
            </a:r>
          </a:p>
          <a:p>
            <a:r>
              <a:rPr lang="it-IT" dirty="0"/>
              <a:t>ambiente, sviluppo economico, </a:t>
            </a:r>
            <a:r>
              <a:rPr lang="it-IT" dirty="0" smtClean="0"/>
              <a:t>cooperazione</a:t>
            </a:r>
            <a:r>
              <a:rPr lang="it-IT" dirty="0" smtClean="0"/>
              <a:t>, energia</a:t>
            </a:r>
            <a:r>
              <a:rPr lang="it-IT" dirty="0"/>
              <a:t>, istruzione e cultura, sicurezza e diritti umani. </a:t>
            </a:r>
            <a:endParaRPr lang="it-IT" dirty="0" smtClean="0"/>
          </a:p>
          <a:p>
            <a:r>
              <a:rPr lang="it-IT" dirty="0"/>
              <a:t>I più importanti organi del Consiglio degli stati del Mar Baltico sono la Conferenza dei ministri degli Esteri, il Segretariato permanente, la Commissione dei Senior </a:t>
            </a:r>
            <a:r>
              <a:rPr lang="it-IT" dirty="0" err="1"/>
              <a:t>Officials</a:t>
            </a:r>
            <a:r>
              <a:rPr lang="it-IT" dirty="0"/>
              <a:t> e la </a:t>
            </a:r>
            <a:r>
              <a:rPr lang="it-IT" dirty="0" smtClean="0"/>
              <a:t>Presidenza (carica annuale a turnazione)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267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Bandiere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499" y="2336800"/>
            <a:ext cx="4392978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Sostenitore di Eltsin.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si accusa di:</a:t>
            </a:r>
          </a:p>
          <a:p>
            <a:r>
              <a:rPr lang="it-IT" dirty="0" smtClean="0"/>
              <a:t>non aver saputo gestire la questione cecena.</a:t>
            </a:r>
          </a:p>
          <a:p>
            <a:r>
              <a:rPr lang="it-IT" dirty="0" smtClean="0"/>
              <a:t>Di non aver fermato i bombardamenti NATO  sulla Serbia.</a:t>
            </a:r>
          </a:p>
          <a:p>
            <a:r>
              <a:rPr lang="it-IT" dirty="0" smtClean="0"/>
              <a:t>Fu sacrificato, dato  in pasto ai conservatori per tutelare il governo di Corvo bianco.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018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Boris </a:t>
            </a:r>
            <a:r>
              <a:rPr lang="it-IT" dirty="0" err="1" smtClean="0"/>
              <a:t>Nikolaevič</a:t>
            </a:r>
            <a:r>
              <a:rPr lang="it-IT" dirty="0" smtClean="0"/>
              <a:t> El’cin (1931-2007)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521126"/>
          </a:xfrm>
        </p:spPr>
        <p:txBody>
          <a:bodyPr/>
          <a:lstStyle/>
          <a:p>
            <a:r>
              <a:rPr lang="it-IT" dirty="0" smtClean="0"/>
              <a:t>Un politico intelligente, ma</a:t>
            </a:r>
          </a:p>
          <a:p>
            <a:r>
              <a:rPr lang="it-IT" dirty="0"/>
              <a:t>c</a:t>
            </a:r>
            <a:r>
              <a:rPr lang="it-IT" dirty="0" smtClean="0"/>
              <a:t>on qualche problema.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58" y="2336872"/>
            <a:ext cx="3657600" cy="45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Ancora il 1991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Riconoscimento della Federazione russa come stato sovrano e successore dell’URSS.</a:t>
            </a:r>
          </a:p>
          <a:p>
            <a:endParaRPr lang="it-IT" dirty="0"/>
          </a:p>
          <a:p>
            <a:r>
              <a:rPr lang="it-IT" dirty="0" smtClean="0"/>
              <a:t>La speranza di un piano Marshall per la Russia da parte francese e </a:t>
            </a:r>
            <a:r>
              <a:rPr lang="it-IT" dirty="0" err="1" smtClean="0"/>
              <a:t>tedeca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conseguenze del fallimento.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77168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153</TotalTime>
  <Words>496</Words>
  <Application>Microsoft Macintosh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 Narrow</vt:lpstr>
      <vt:lpstr>Trebuchet MS</vt:lpstr>
      <vt:lpstr>Arial</vt:lpstr>
      <vt:lpstr>Berlino</vt:lpstr>
      <vt:lpstr>La nuova(?) politica estera.</vt:lpstr>
      <vt:lpstr>E’ il momento delle domande da farsi.</vt:lpstr>
      <vt:lpstr>  1990 nasce il Ministero degli esteri della Federazione russa. </vt:lpstr>
      <vt:lpstr>Il ripudio della lotta di classe internazionale. Ministro a 39 anni.</vt:lpstr>
      <vt:lpstr>La dimensione da grande potenza.</vt:lpstr>
      <vt:lpstr>Bandiere</vt:lpstr>
      <vt:lpstr>Sostenitore di Eltsin.</vt:lpstr>
      <vt:lpstr>Boris Nikolaevič El’cin (1931-2007)</vt:lpstr>
      <vt:lpstr>Ancora il 1991</vt:lpstr>
      <vt:lpstr>L’Europa e l’eredità russa.</vt:lpstr>
      <vt:lpstr>Evgenij Primakov</vt:lpstr>
      <vt:lpstr>Gli obiettivi della Russia di Primakov,  una superpotenza solitaria(S. Huntington)</vt:lpstr>
      <vt:lpstr> La nuova Mission russa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nuova(?) politica estera.</dc:title>
  <dc:creator>Utente di Microsoft Office</dc:creator>
  <cp:lastModifiedBy>Utente di Microsoft Office</cp:lastModifiedBy>
  <cp:revision>16</cp:revision>
  <dcterms:created xsi:type="dcterms:W3CDTF">2020-11-03T09:37:15Z</dcterms:created>
  <dcterms:modified xsi:type="dcterms:W3CDTF">2020-11-03T15:13:30Z</dcterms:modified>
</cp:coreProperties>
</file>