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8" r:id="rId3"/>
    <p:sldId id="280" r:id="rId4"/>
    <p:sldId id="278" r:id="rId5"/>
    <p:sldId id="259" r:id="rId6"/>
    <p:sldId id="257" r:id="rId7"/>
    <p:sldId id="281" r:id="rId8"/>
    <p:sldId id="260" r:id="rId9"/>
    <p:sldId id="261" r:id="rId10"/>
    <p:sldId id="264" r:id="rId11"/>
    <p:sldId id="268" r:id="rId12"/>
    <p:sldId id="283" r:id="rId13"/>
    <p:sldId id="284" r:id="rId14"/>
    <p:sldId id="285" r:id="rId15"/>
    <p:sldId id="286" r:id="rId16"/>
    <p:sldId id="287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9"/>
    <p:restoredTop sz="85040"/>
  </p:normalViewPr>
  <p:slideViewPr>
    <p:cSldViewPr snapToGrid="0" snapToObjects="1">
      <p:cViewPr>
        <p:scale>
          <a:sx n="68" d="100"/>
          <a:sy n="68" d="100"/>
        </p:scale>
        <p:origin x="-3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062EC-6138-AE47-82D9-C90E1D57D513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AF951-D73A-3D49-9921-1D04D06FE27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84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F951-D73A-3D49-9921-1D04D06FE27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25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F951-D73A-3D49-9921-1D04D06FE27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7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F951-D73A-3D49-9921-1D04D06FE27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2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48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63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35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07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1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4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5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23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8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767D-978E-7D49-AB44-0B2B97C58BA1}" type="datetimeFigureOut">
              <a:rPr lang="it-IT" smtClean="0"/>
              <a:t>08/11/20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6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0175" y="1828799"/>
            <a:ext cx="9267825" cy="397510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I </a:t>
            </a:r>
            <a:r>
              <a:rPr lang="it-IT" i="1" dirty="0" smtClean="0">
                <a:solidFill>
                  <a:srgbClr val="FF0000"/>
                </a:solidFill>
              </a:rPr>
              <a:t>Quattro</a:t>
            </a:r>
            <a:r>
              <a:rPr lang="it-IT" dirty="0" smtClean="0">
                <a:solidFill>
                  <a:srgbClr val="FF0000"/>
                </a:solidFill>
              </a:rPr>
              <a:t> di Visegrád e l’integrazione dell’Europa centro-orientale</a:t>
            </a:r>
            <a:r>
              <a:rPr lang="it-IT" dirty="0"/>
              <a:t/>
            </a:r>
            <a:br>
              <a:rPr lang="it-IT" dirty="0"/>
            </a:br>
            <a:r>
              <a:rPr lang="it-IT" sz="4000" dirty="0" smtClean="0">
                <a:solidFill>
                  <a:srgbClr val="FF0000"/>
                </a:solidFill>
              </a:rPr>
              <a:t/>
            </a:r>
            <a:br>
              <a:rPr lang="it-IT" sz="4000" dirty="0" smtClean="0">
                <a:solidFill>
                  <a:srgbClr val="FF0000"/>
                </a:solidFill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921000"/>
            <a:ext cx="9144000" cy="233680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110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Perché si accordarono?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1.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La consapevolezza di essere in mezzo a due forze espansive: quella economico-politica dell’Unione verso est e quella,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in quel momento in pausa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, della Russia verso occidente</a:t>
            </a:r>
            <a:r>
              <a:rPr lang="it-IT" dirty="0" smtClean="0"/>
              <a:t>.</a:t>
            </a:r>
          </a:p>
          <a:p>
            <a:r>
              <a:rPr lang="it-IT" dirty="0" smtClean="0"/>
              <a:t>2</a:t>
            </a:r>
            <a:r>
              <a:rPr lang="it-IT" dirty="0" smtClean="0">
                <a:solidFill>
                  <a:srgbClr val="FF0000"/>
                </a:solidFill>
              </a:rPr>
              <a:t>. La paura verso il vecchio alleato russo che avrebbe potuto ritornare ad essere una minaccia</a:t>
            </a:r>
            <a:r>
              <a:rPr lang="it-IT" dirty="0" smtClean="0"/>
              <a:t>.</a:t>
            </a:r>
          </a:p>
          <a:p>
            <a:pPr algn="ctr"/>
            <a:r>
              <a:rPr lang="it-IT" dirty="0" smtClean="0"/>
              <a:t>3. </a:t>
            </a:r>
            <a:r>
              <a:rPr lang="it-IT" dirty="0" smtClean="0">
                <a:solidFill>
                  <a:srgbClr val="00B0F0"/>
                </a:solidFill>
              </a:rPr>
              <a:t>La necessità di investimenti europei per migliorare le condizioni economiche.</a:t>
            </a:r>
          </a:p>
          <a:p>
            <a:pPr algn="just"/>
            <a:r>
              <a:rPr lang="it-IT" dirty="0" smtClean="0"/>
              <a:t>4. </a:t>
            </a:r>
            <a:r>
              <a:rPr lang="it-IT" dirty="0" smtClean="0">
                <a:solidFill>
                  <a:srgbClr val="7030A0"/>
                </a:solidFill>
              </a:rPr>
              <a:t>L’ancoraggio ad un sistema, quello europeo, che potesse garantire una programmazione economico politica di prospettiva.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              Sovranisti e non federalisti.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dirty="0" smtClean="0"/>
          </a:p>
          <a:p>
            <a:pPr algn="just"/>
            <a:endParaRPr lang="it-IT" b="1" dirty="0"/>
          </a:p>
          <a:p>
            <a:pPr algn="just"/>
            <a:r>
              <a:rPr lang="it-IT" b="1" dirty="0" smtClean="0"/>
              <a:t>Klaus e </a:t>
            </a:r>
            <a:r>
              <a:rPr lang="it-IT" b="1" dirty="0"/>
              <a:t>l’ODS </a:t>
            </a:r>
            <a:r>
              <a:rPr lang="it-IT" b="1" dirty="0" smtClean="0"/>
              <a:t>(Partito </a:t>
            </a:r>
            <a:r>
              <a:rPr lang="it-IT" b="1" dirty="0"/>
              <a:t>Civico Democratico) </a:t>
            </a:r>
            <a:r>
              <a:rPr lang="it-IT" b="1" dirty="0" smtClean="0"/>
              <a:t>continuarono </a:t>
            </a:r>
            <a:r>
              <a:rPr lang="it-IT" b="1" dirty="0"/>
              <a:t>a supportare l’adesione all’UE, </a:t>
            </a:r>
            <a:r>
              <a:rPr lang="it-IT" b="1" dirty="0" smtClean="0"/>
              <a:t>ma erano contrari </a:t>
            </a:r>
            <a:r>
              <a:rPr lang="it-IT" b="1" dirty="0"/>
              <a:t>a una maggiore integrazione politica che potesse portare a un’Europa </a:t>
            </a:r>
            <a:r>
              <a:rPr lang="it-IT" b="1" dirty="0" smtClean="0"/>
              <a:t>federale </a:t>
            </a:r>
            <a:r>
              <a:rPr lang="it-IT" b="1" dirty="0"/>
              <a:t>in cui il peso degli </a:t>
            </a:r>
            <a:r>
              <a:rPr lang="it-IT" b="1" dirty="0" smtClean="0"/>
              <a:t>stati </a:t>
            </a:r>
            <a:r>
              <a:rPr lang="it-IT" b="1" dirty="0"/>
              <a:t>sarebbe stato inferiore, in particolar modo quello degli stati meno grandi o economicamente </a:t>
            </a:r>
            <a:r>
              <a:rPr lang="it-IT" b="1" dirty="0" smtClean="0"/>
              <a:t>ininfluenti.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1649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Una crisi identitaria, 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ma non solo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L’utilizzo del V-4 è diventato uno strumento a disposizione degli Stati membri che sono quelli che più criticano la cessione di parte della propria sovranità all’Unione.</a:t>
            </a:r>
          </a:p>
          <a:p>
            <a:endParaRPr lang="it-IT" dirty="0"/>
          </a:p>
          <a:p>
            <a:r>
              <a:rPr lang="it-IT" dirty="0" smtClean="0"/>
              <a:t>Ungheria, Polonia, Cechia e Slovacchia sono con sfumature differenti i paesi membri dell’Unione originariamente più critici verso l’Unione stessa.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629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I modelli ungherese e polacco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L’Ungheria è lo stato con la posizione più critica. A Budapest le ragioni della critica hanno raggiunto al momento la loro espressione maggiore. Cerchiamo di comprenderne i motivi. </a:t>
            </a:r>
          </a:p>
          <a:p>
            <a:pPr algn="just"/>
            <a:r>
              <a:rPr lang="it-IT" dirty="0" smtClean="0"/>
              <a:t>Gli effetti di una dura transizione a partire dal FMI, i creditori si sono rifiutati di cancellare il debito ereditat</a:t>
            </a:r>
            <a:r>
              <a:rPr lang="it-IT" dirty="0"/>
              <a:t>o</a:t>
            </a:r>
            <a:r>
              <a:rPr lang="it-IT" dirty="0" smtClean="0"/>
              <a:t>. Il fallimento di Lehman </a:t>
            </a:r>
            <a:r>
              <a:rPr lang="it-IT" dirty="0" err="1" smtClean="0"/>
              <a:t>Brothers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La paura dell’immigrazione e dell’islamizzazione.</a:t>
            </a:r>
          </a:p>
          <a:p>
            <a:pPr algn="just"/>
            <a:r>
              <a:rPr lang="it-IT" dirty="0" smtClean="0"/>
              <a:t>Il “liberalismo” alla base di un disordine </a:t>
            </a:r>
            <a:r>
              <a:rPr lang="it-IT" dirty="0" err="1" smtClean="0"/>
              <a:t>intenazionale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La </a:t>
            </a:r>
            <a:r>
              <a:rPr lang="it-IT" i="1" dirty="0" err="1" smtClean="0"/>
              <a:t>de</a:t>
            </a:r>
            <a:r>
              <a:rPr lang="it-IT" dirty="0" err="1" smtClean="0"/>
              <a:t>sovranizzazione</a:t>
            </a:r>
            <a:r>
              <a:rPr lang="it-IT" dirty="0" smtClean="0"/>
              <a:t> degli stati-nazione a vantaggio del capitale int.le.</a:t>
            </a:r>
            <a:endParaRPr lang="it-IT" i="1" dirty="0" smtClean="0"/>
          </a:p>
          <a:p>
            <a:pPr algn="just"/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818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L’attacco al liberalismo.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Il liberalismo è un’ideologia letale difesa dalla Commissione europea, dai “tecnocrati non eletti” da nessuno.</a:t>
            </a:r>
          </a:p>
          <a:p>
            <a:r>
              <a:rPr lang="it-IT" dirty="0" smtClean="0"/>
              <a:t>La difesa sta nel rafforzamento della nazione contro il mondo esterno.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491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 nuovo la Grande Ungheria?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/>
              <a:t>Viktor </a:t>
            </a:r>
            <a:r>
              <a:rPr lang="it-IT" dirty="0" err="1"/>
              <a:t>Mihály</a:t>
            </a:r>
            <a:r>
              <a:rPr lang="it-IT" dirty="0"/>
              <a:t> </a:t>
            </a:r>
            <a:r>
              <a:rPr lang="it-IT" dirty="0" err="1" smtClean="0"/>
              <a:t>Orbán</a:t>
            </a:r>
            <a:r>
              <a:rPr lang="it-IT" dirty="0" smtClean="0"/>
              <a:t> e </a:t>
            </a:r>
            <a:r>
              <a:rPr lang="it-IT" dirty="0" err="1"/>
              <a:t>Fidesz</a:t>
            </a:r>
            <a:r>
              <a:rPr lang="it-IT" dirty="0"/>
              <a:t> </a:t>
            </a:r>
            <a:r>
              <a:rPr lang="it-IT" dirty="0" smtClean="0"/>
              <a:t>(Unione </a:t>
            </a:r>
            <a:r>
              <a:rPr lang="it-IT" dirty="0"/>
              <a:t>Civica </a:t>
            </a:r>
            <a:r>
              <a:rPr lang="it-IT" dirty="0" smtClean="0"/>
              <a:t>Ungherese)</a:t>
            </a:r>
          </a:p>
          <a:p>
            <a:endParaRPr lang="it-IT" dirty="0"/>
          </a:p>
          <a:p>
            <a:r>
              <a:rPr lang="it-IT" dirty="0" smtClean="0"/>
              <a:t>Le critiche al </a:t>
            </a:r>
            <a:r>
              <a:rPr lang="it-IT" dirty="0" err="1" smtClean="0"/>
              <a:t>Trianon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Gli ungheresi di Transilvania.</a:t>
            </a:r>
          </a:p>
        </p:txBody>
      </p:sp>
    </p:spTree>
    <p:extLst>
      <p:ext uri="{BB962C8B-B14F-4D97-AF65-F5344CB8AC3E}">
        <p14:creationId xmlns:p14="http://schemas.microsoft.com/office/powerpoint/2010/main" val="63025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La Polonia dei </a:t>
            </a:r>
            <a:r>
              <a:rPr lang="it-IT" dirty="0"/>
              <a:t> </a:t>
            </a:r>
            <a:r>
              <a:rPr lang="it-IT" dirty="0" err="1" smtClean="0"/>
              <a:t>Kaczyński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Jarosław</a:t>
            </a:r>
            <a:r>
              <a:rPr lang="it-IT" dirty="0" smtClean="0"/>
              <a:t> e Lech(+)</a:t>
            </a:r>
            <a:r>
              <a:rPr lang="it-IT" dirty="0"/>
              <a:t>  </a:t>
            </a:r>
            <a:r>
              <a:rPr lang="it-IT" dirty="0" err="1" smtClean="0"/>
              <a:t>Kaczyński</a:t>
            </a:r>
            <a:r>
              <a:rPr lang="it-IT" dirty="0" smtClean="0"/>
              <a:t>.</a:t>
            </a:r>
          </a:p>
          <a:p>
            <a:r>
              <a:rPr lang="it-IT" dirty="0" smtClean="0"/>
              <a:t>Diritto e Giustizia.</a:t>
            </a:r>
          </a:p>
          <a:p>
            <a:endParaRPr lang="it-IT" dirty="0" smtClean="0"/>
          </a:p>
          <a:p>
            <a:r>
              <a:rPr lang="it-IT" dirty="0" smtClean="0"/>
              <a:t>La paura della Russia.</a:t>
            </a:r>
          </a:p>
          <a:p>
            <a:r>
              <a:rPr lang="it-IT" dirty="0" smtClean="0"/>
              <a:t>La paura russa di essere accerchiata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9302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cooperazione nell’Unione.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12 maggio del 2004 si tenne un vertice dei primi ministri del V4 i quali rilasciarono la “Dichiarazione sulla cooperazione dei Paesi del Gruppo </a:t>
            </a:r>
            <a:r>
              <a:rPr lang="it-IT" dirty="0" smtClean="0"/>
              <a:t>dopo </a:t>
            </a:r>
            <a:r>
              <a:rPr lang="it-IT" dirty="0"/>
              <a:t>l’adesione all’Unione </a:t>
            </a:r>
            <a:r>
              <a:rPr lang="it-IT" dirty="0" smtClean="0"/>
              <a:t>Europea.</a:t>
            </a:r>
          </a:p>
          <a:p>
            <a:pPr algn="ctr"/>
            <a:r>
              <a:rPr lang="it-IT" dirty="0">
                <a:solidFill>
                  <a:srgbClr val="C00000"/>
                </a:solidFill>
              </a:rPr>
              <a:t>La loro cooperazione si concentrerà in iniziative volte al rafforzamento dell’identità dell’Europa </a:t>
            </a:r>
            <a:r>
              <a:rPr lang="it-IT" dirty="0" smtClean="0">
                <a:solidFill>
                  <a:srgbClr val="C00000"/>
                </a:solidFill>
              </a:rPr>
              <a:t>centrale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>
                <a:solidFill>
                  <a:srgbClr val="7030A0"/>
                </a:solidFill>
              </a:rPr>
              <a:t>Circa la </a:t>
            </a:r>
            <a:r>
              <a:rPr lang="it-IT" dirty="0">
                <a:solidFill>
                  <a:srgbClr val="7030A0"/>
                </a:solidFill>
              </a:rPr>
              <a:t>cooperazione interna </a:t>
            </a:r>
            <a:r>
              <a:rPr lang="it-IT" dirty="0" smtClean="0">
                <a:solidFill>
                  <a:srgbClr val="7030A0"/>
                </a:solidFill>
              </a:rPr>
              <a:t>il </a:t>
            </a:r>
            <a:r>
              <a:rPr lang="it-IT" dirty="0">
                <a:solidFill>
                  <a:srgbClr val="7030A0"/>
                </a:solidFill>
              </a:rPr>
              <a:t>V4 si proponeva di contribuire attivamente allo sviluppo della Politica Estera e di Sicurezza Comune (PESC), </a:t>
            </a:r>
            <a:r>
              <a:rPr lang="it-IT" dirty="0" smtClean="0">
                <a:solidFill>
                  <a:srgbClr val="7030A0"/>
                </a:solidFill>
              </a:rPr>
              <a:t>alla </a:t>
            </a:r>
            <a:r>
              <a:rPr lang="it-IT" dirty="0">
                <a:solidFill>
                  <a:srgbClr val="7030A0"/>
                </a:solidFill>
              </a:rPr>
              <a:t>strategia dell’UE verso i Balcani occidentali </a:t>
            </a:r>
            <a:r>
              <a:rPr lang="it-IT" dirty="0" smtClean="0">
                <a:solidFill>
                  <a:srgbClr val="7030A0"/>
                </a:solidFill>
              </a:rPr>
              <a:t>e al miglioramento </a:t>
            </a:r>
            <a:r>
              <a:rPr lang="it-IT" dirty="0">
                <a:solidFill>
                  <a:srgbClr val="7030A0"/>
                </a:solidFill>
              </a:rPr>
              <a:t>delle relazioni con l’Ucraina, la Moldova, la Bielorussia e i Paesi del Mediterraneo Meridionale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55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                   La cooperazione si rafforza.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solidFill>
                  <a:srgbClr val="C00000"/>
                </a:solidFill>
              </a:rPr>
              <a:t>Con la Dichiarazione di Bratislava del 2011, viene confermata la determinazione a continuare lo sviluppo di una cooperazione reciproca al fine di contribuire all’edificazione di un’Europa forte, stabile e </a:t>
            </a:r>
            <a:r>
              <a:rPr lang="it-IT" dirty="0" smtClean="0">
                <a:solidFill>
                  <a:srgbClr val="C00000"/>
                </a:solidFill>
              </a:rPr>
              <a:t>democratica.</a:t>
            </a:r>
          </a:p>
          <a:p>
            <a:pPr algn="just"/>
            <a:endParaRPr lang="it-IT" dirty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I Quattro come frontiera dell’Europa ad oriente: il Partenariato Orientale(PO)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267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solidFill>
                  <a:srgbClr val="FF0000"/>
                </a:solidFill>
              </a:rPr>
              <a:t>Durante il conflitto in Georgia del 2008, il V4 espresse il suo supporto all’integrità territoriale e alla sovranità georgiana. </a:t>
            </a:r>
            <a:endParaRPr lang="it-IT" dirty="0" smtClean="0">
              <a:solidFill>
                <a:srgbClr val="FF0000"/>
              </a:solidFill>
            </a:endParaRPr>
          </a:p>
          <a:p>
            <a:pPr lvl="0" algn="just"/>
            <a:r>
              <a:rPr lang="it-IT" dirty="0">
                <a:solidFill>
                  <a:srgbClr val="FF0000"/>
                </a:solidFill>
              </a:rPr>
              <a:t>Manifestarono la loro preoccupazione in merito </a:t>
            </a:r>
            <a:r>
              <a:rPr lang="it-IT" dirty="0" smtClean="0">
                <a:solidFill>
                  <a:srgbClr val="FF0000"/>
                </a:solidFill>
              </a:rPr>
              <a:t>all’arresto </a:t>
            </a:r>
            <a:r>
              <a:rPr lang="it-IT" dirty="0">
                <a:solidFill>
                  <a:srgbClr val="FF0000"/>
                </a:solidFill>
              </a:rPr>
              <a:t>di Yulia </a:t>
            </a:r>
            <a:r>
              <a:rPr lang="it-IT" dirty="0" err="1">
                <a:solidFill>
                  <a:srgbClr val="FF0000"/>
                </a:solidFill>
              </a:rPr>
              <a:t>Tymoshenko</a:t>
            </a:r>
            <a:r>
              <a:rPr lang="it-IT" dirty="0">
                <a:solidFill>
                  <a:srgbClr val="FF0000"/>
                </a:solidFill>
              </a:rPr>
              <a:t> nel 2010.</a:t>
            </a:r>
          </a:p>
          <a:p>
            <a:pPr algn="just"/>
            <a:r>
              <a:rPr lang="it-IT" dirty="0">
                <a:solidFill>
                  <a:srgbClr val="FF0000"/>
                </a:solidFill>
              </a:rPr>
              <a:t>In seguito all’annessione della Crimea da parte russa, il V4 si è detto preoccupato, ed ha condannato tutte le azioni che minacciano la sovranità e l’integrità territoriale Ucraina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 smtClean="0">
                <a:solidFill>
                  <a:srgbClr val="FF0000"/>
                </a:solidFill>
              </a:rPr>
              <a:t>pplicazione </a:t>
            </a:r>
            <a:r>
              <a:rPr lang="it-IT" dirty="0">
                <a:solidFill>
                  <a:srgbClr val="FF0000"/>
                </a:solidFill>
              </a:rPr>
              <a:t>del Protocollo di Minsk </a:t>
            </a:r>
            <a:r>
              <a:rPr lang="it-IT" dirty="0" smtClean="0">
                <a:solidFill>
                  <a:srgbClr val="FF0000"/>
                </a:solidFill>
              </a:rPr>
              <a:t>e impegno </a:t>
            </a:r>
            <a:r>
              <a:rPr lang="it-IT" dirty="0">
                <a:solidFill>
                  <a:srgbClr val="FF0000"/>
                </a:solidFill>
              </a:rPr>
              <a:t>a non riconoscere l’annessione illegale della Crimea</a:t>
            </a:r>
          </a:p>
        </p:txBody>
      </p:sp>
    </p:spTree>
    <p:extLst>
      <p:ext uri="{BB962C8B-B14F-4D97-AF65-F5344CB8AC3E}">
        <p14:creationId xmlns:p14="http://schemas.microsoft.com/office/powerpoint/2010/main" val="51367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L’art.7 del Trattato di Lisbona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Si attiva per affrontare i casi di sistematica violazione dello stato di diritto nei paesi membri.</a:t>
            </a:r>
          </a:p>
          <a:p>
            <a:r>
              <a:rPr lang="it-IT" dirty="0" smtClean="0"/>
              <a:t>La capacità di coesione è importante poiché durante la procedura d’infrazione il passaggio dalla fase due alla tre(in cui sono decise a maggioranza qualificata) deve essere approvato all’unanimità dal Consiglio europeo formato dai capi di stato e di governo.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334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fattori di crisi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just"/>
            <a:r>
              <a:rPr lang="it-IT" dirty="0">
                <a:solidFill>
                  <a:srgbClr val="7030A0"/>
                </a:solidFill>
              </a:rPr>
              <a:t>L</a:t>
            </a:r>
            <a:r>
              <a:rPr lang="it-IT" dirty="0" smtClean="0">
                <a:solidFill>
                  <a:srgbClr val="7030A0"/>
                </a:solidFill>
              </a:rPr>
              <a:t>a </a:t>
            </a:r>
            <a:r>
              <a:rPr lang="it-IT" dirty="0">
                <a:solidFill>
                  <a:srgbClr val="7030A0"/>
                </a:solidFill>
              </a:rPr>
              <a:t>dimensione della Polonia e la sua tendenza a considerarsi come una potenza regionale, porta gli altri Paesi </a:t>
            </a:r>
            <a:r>
              <a:rPr lang="it-IT" dirty="0" smtClean="0">
                <a:solidFill>
                  <a:srgbClr val="7030A0"/>
                </a:solidFill>
              </a:rPr>
              <a:t>ad </a:t>
            </a:r>
            <a:r>
              <a:rPr lang="it-IT" dirty="0">
                <a:solidFill>
                  <a:srgbClr val="7030A0"/>
                </a:solidFill>
              </a:rPr>
              <a:t>essere sospettosi circa la tendenza </a:t>
            </a:r>
            <a:r>
              <a:rPr lang="it-IT" dirty="0" smtClean="0">
                <a:solidFill>
                  <a:srgbClr val="7030A0"/>
                </a:solidFill>
              </a:rPr>
              <a:t>di Varsavia </a:t>
            </a:r>
            <a:r>
              <a:rPr lang="it-IT" dirty="0">
                <a:solidFill>
                  <a:srgbClr val="7030A0"/>
                </a:solidFill>
              </a:rPr>
              <a:t>di interpretare il V4 non come un esercizio collettivo, ma come un mezzo polacco </a:t>
            </a:r>
            <a:r>
              <a:rPr lang="it-IT" dirty="0" smtClean="0">
                <a:solidFill>
                  <a:srgbClr val="7030A0"/>
                </a:solidFill>
              </a:rPr>
              <a:t>di realizzazione della propria politica estera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L’Ungheria di Victor </a:t>
            </a:r>
            <a:r>
              <a:rPr lang="it-IT" dirty="0" err="1" smtClean="0">
                <a:solidFill>
                  <a:srgbClr val="7030A0"/>
                </a:solidFill>
              </a:rPr>
              <a:t>Orb</a:t>
            </a:r>
            <a:r>
              <a:rPr lang="it-IT" dirty="0" err="1">
                <a:solidFill>
                  <a:srgbClr val="7030A0"/>
                </a:solidFill>
              </a:rPr>
              <a:t>á</a:t>
            </a:r>
            <a:r>
              <a:rPr lang="it-IT" dirty="0" err="1" smtClean="0">
                <a:solidFill>
                  <a:srgbClr val="7030A0"/>
                </a:solidFill>
              </a:rPr>
              <a:t>n</a:t>
            </a:r>
            <a:r>
              <a:rPr lang="it-IT" dirty="0" smtClean="0">
                <a:solidFill>
                  <a:srgbClr val="7030A0"/>
                </a:solidFill>
              </a:rPr>
              <a:t> ha aderito al </a:t>
            </a:r>
            <a:r>
              <a:rPr lang="it-IT" dirty="0" err="1" smtClean="0">
                <a:solidFill>
                  <a:srgbClr val="7030A0"/>
                </a:solidFill>
              </a:rPr>
              <a:t>Turkish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Stream</a:t>
            </a:r>
            <a:r>
              <a:rPr lang="it-IT" dirty="0" smtClean="0">
                <a:solidFill>
                  <a:srgbClr val="7030A0"/>
                </a:solidFill>
              </a:rPr>
              <a:t> voluto da Mosca che sta finanziando il riammodernamento e l’ampliamento della centrale nucleare di </a:t>
            </a:r>
            <a:r>
              <a:rPr lang="it-IT" dirty="0" err="1" smtClean="0">
                <a:solidFill>
                  <a:srgbClr val="7030A0"/>
                </a:solidFill>
              </a:rPr>
              <a:t>Paks</a:t>
            </a:r>
            <a:r>
              <a:rPr lang="it-IT" dirty="0" smtClean="0">
                <a:solidFill>
                  <a:srgbClr val="7030A0"/>
                </a:solidFill>
              </a:rPr>
              <a:t>.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2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L’Unione si sta sfasciando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I paesi del </a:t>
            </a:r>
            <a:r>
              <a:rPr lang="it-IT" dirty="0" smtClean="0"/>
              <a:t>Gruppo dei quattro riuniti in </a:t>
            </a:r>
            <a:r>
              <a:rPr lang="it-IT" dirty="0"/>
              <a:t>summit operativo straordinario </a:t>
            </a:r>
            <a:r>
              <a:rPr lang="it-IT" dirty="0" smtClean="0"/>
              <a:t>a </a:t>
            </a:r>
            <a:r>
              <a:rPr lang="it-IT" dirty="0"/>
              <a:t>Budapest sotto la presidenza ungherese, hanno </a:t>
            </a:r>
            <a:r>
              <a:rPr lang="it-IT" dirty="0" smtClean="0"/>
              <a:t>deciso e annunciato </a:t>
            </a:r>
            <a:r>
              <a:rPr lang="it-IT" dirty="0"/>
              <a:t>che non </a:t>
            </a:r>
            <a:r>
              <a:rPr lang="it-IT" dirty="0" smtClean="0"/>
              <a:t>avrebbero partecipato </a:t>
            </a:r>
            <a:r>
              <a:rPr lang="it-IT" dirty="0"/>
              <a:t>all'atteso, importante </a:t>
            </a:r>
            <a:r>
              <a:rPr lang="it-IT" dirty="0" smtClean="0"/>
              <a:t>mini-vertice </a:t>
            </a:r>
            <a:r>
              <a:rPr lang="it-IT" dirty="0"/>
              <a:t>dell'Unione di </a:t>
            </a:r>
            <a:r>
              <a:rPr lang="it-IT" dirty="0" smtClean="0"/>
              <a:t>fine giugno 2018 </a:t>
            </a:r>
            <a:r>
              <a:rPr lang="it-IT" dirty="0"/>
              <a:t>sull'immigrazione cui pure erano stati invitati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O forse è già sfasciata?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9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                    </a:t>
            </a:r>
            <a:r>
              <a:rPr lang="it-IT" dirty="0" smtClean="0">
                <a:solidFill>
                  <a:srgbClr val="0070C0"/>
                </a:solidFill>
              </a:rPr>
              <a:t>Unione   europea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00" y="1690688"/>
            <a:ext cx="77597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      </a:t>
            </a:r>
            <a:r>
              <a:rPr lang="it-IT" dirty="0" smtClean="0">
                <a:solidFill>
                  <a:srgbClr val="0070C0"/>
                </a:solidFill>
              </a:rPr>
              <a:t>Posizione geografica del gruppo di </a:t>
            </a:r>
            <a:r>
              <a:rPr lang="it-IT" dirty="0">
                <a:solidFill>
                  <a:srgbClr val="0070C0"/>
                </a:solidFill>
              </a:rPr>
              <a:t>Visegrád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90688"/>
            <a:ext cx="5791200" cy="47990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1746250"/>
            <a:ext cx="5080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4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</a:rPr>
              <a:t>I quesiti di partenza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4000" dirty="0" smtClean="0"/>
          </a:p>
          <a:p>
            <a:pPr algn="just"/>
            <a:r>
              <a:rPr lang="it-IT" sz="4000" dirty="0" smtClean="0">
                <a:solidFill>
                  <a:srgbClr val="0070C0"/>
                </a:solidFill>
              </a:rPr>
              <a:t>1. </a:t>
            </a:r>
            <a:r>
              <a:rPr lang="it-IT" sz="4000" b="1" dirty="0" smtClean="0">
                <a:solidFill>
                  <a:srgbClr val="0070C0"/>
                </a:solidFill>
              </a:rPr>
              <a:t>Ungheria</a:t>
            </a:r>
            <a:r>
              <a:rPr lang="it-IT" sz="4000" dirty="0" smtClean="0">
                <a:solidFill>
                  <a:srgbClr val="0070C0"/>
                </a:solidFill>
              </a:rPr>
              <a:t>, </a:t>
            </a:r>
            <a:r>
              <a:rPr lang="it-IT" sz="4000" b="1" dirty="0" smtClean="0">
                <a:solidFill>
                  <a:srgbClr val="0070C0"/>
                </a:solidFill>
              </a:rPr>
              <a:t>Polonia</a:t>
            </a:r>
            <a:r>
              <a:rPr lang="it-IT" sz="4000" dirty="0" smtClean="0">
                <a:solidFill>
                  <a:srgbClr val="0070C0"/>
                </a:solidFill>
              </a:rPr>
              <a:t>, </a:t>
            </a:r>
            <a:r>
              <a:rPr lang="it-IT" sz="4000" b="1" dirty="0" smtClean="0">
                <a:solidFill>
                  <a:srgbClr val="0070C0"/>
                </a:solidFill>
              </a:rPr>
              <a:t>Rep. Ceca</a:t>
            </a:r>
            <a:r>
              <a:rPr lang="it-IT" sz="4000" dirty="0" smtClean="0">
                <a:solidFill>
                  <a:srgbClr val="0070C0"/>
                </a:solidFill>
              </a:rPr>
              <a:t>, </a:t>
            </a:r>
            <a:r>
              <a:rPr lang="it-IT" sz="4000" b="1" dirty="0" smtClean="0">
                <a:solidFill>
                  <a:srgbClr val="0070C0"/>
                </a:solidFill>
              </a:rPr>
              <a:t>Rep. Slovacca sono in grado di influenzare le scelte dell’Unione europea?</a:t>
            </a:r>
            <a:endParaRPr lang="it-IT" sz="4000" dirty="0">
              <a:solidFill>
                <a:srgbClr val="0070C0"/>
              </a:solidFill>
            </a:endParaRPr>
          </a:p>
          <a:p>
            <a:r>
              <a:rPr lang="it-IT" sz="4000" dirty="0" smtClean="0">
                <a:solidFill>
                  <a:srgbClr val="00B050"/>
                </a:solidFill>
              </a:rPr>
              <a:t>2. </a:t>
            </a:r>
            <a:r>
              <a:rPr lang="it-IT" sz="4000" b="1" dirty="0" smtClean="0">
                <a:solidFill>
                  <a:srgbClr val="00B050"/>
                </a:solidFill>
              </a:rPr>
              <a:t>Quali</a:t>
            </a:r>
            <a:r>
              <a:rPr lang="it-IT" sz="4000" dirty="0" smtClean="0">
                <a:solidFill>
                  <a:srgbClr val="00B050"/>
                </a:solidFill>
              </a:rPr>
              <a:t> </a:t>
            </a:r>
            <a:r>
              <a:rPr lang="it-IT" sz="4000" u="sng" dirty="0" smtClean="0">
                <a:solidFill>
                  <a:srgbClr val="00B050"/>
                </a:solidFill>
              </a:rPr>
              <a:t>fini </a:t>
            </a:r>
            <a:r>
              <a:rPr lang="it-IT" sz="4000" u="sng" dirty="0">
                <a:solidFill>
                  <a:srgbClr val="00B050"/>
                </a:solidFill>
              </a:rPr>
              <a:t>e strumenti </a:t>
            </a:r>
            <a:r>
              <a:rPr lang="it-IT" sz="4000" dirty="0">
                <a:solidFill>
                  <a:srgbClr val="00B050"/>
                </a:solidFill>
              </a:rPr>
              <a:t>per </a:t>
            </a:r>
            <a:r>
              <a:rPr lang="it-IT" sz="4000" dirty="0" smtClean="0">
                <a:solidFill>
                  <a:srgbClr val="00B050"/>
                </a:solidFill>
              </a:rPr>
              <a:t>raggiungerli hanno?</a:t>
            </a:r>
            <a:endParaRPr lang="it-IT" sz="4000" dirty="0">
              <a:solidFill>
                <a:srgbClr val="00B050"/>
              </a:solidFill>
            </a:endParaRPr>
          </a:p>
          <a:p>
            <a:r>
              <a:rPr lang="it-IT" sz="4000" dirty="0" smtClean="0">
                <a:solidFill>
                  <a:srgbClr val="FFC000"/>
                </a:solidFill>
              </a:rPr>
              <a:t>3. </a:t>
            </a:r>
            <a:r>
              <a:rPr lang="it-IT" sz="4000" b="1" dirty="0" smtClean="0">
                <a:solidFill>
                  <a:srgbClr val="FFC000"/>
                </a:solidFill>
              </a:rPr>
              <a:t>C’è</a:t>
            </a:r>
            <a:r>
              <a:rPr lang="it-IT" sz="4000" dirty="0" smtClean="0">
                <a:solidFill>
                  <a:srgbClr val="FFC000"/>
                </a:solidFill>
              </a:rPr>
              <a:t> un nesso tra crisi </a:t>
            </a:r>
            <a:r>
              <a:rPr lang="it-IT" sz="4000" u="sng" dirty="0" smtClean="0">
                <a:solidFill>
                  <a:srgbClr val="FFC000"/>
                </a:solidFill>
              </a:rPr>
              <a:t>identitaria e sovranismo</a:t>
            </a:r>
            <a:r>
              <a:rPr lang="it-IT" sz="4000" dirty="0" smtClean="0">
                <a:solidFill>
                  <a:srgbClr val="FFC000"/>
                </a:solidFill>
              </a:rPr>
              <a:t>?</a:t>
            </a:r>
            <a:endParaRPr lang="it-IT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0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5850" y="365125"/>
            <a:ext cx="10267950" cy="186372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Iniziamo dalla sede.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Perché Visegrád ?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it-IT" b="1" u="sng" dirty="0" smtClean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algn="ctr"/>
            <a:r>
              <a:rPr lang="it-IT" sz="4300" b="1" u="sng" dirty="0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Per il suo valore simbolico</a:t>
            </a:r>
          </a:p>
          <a:p>
            <a:pPr algn="ctr"/>
            <a:r>
              <a:rPr lang="it-IT" dirty="0" smtClean="0"/>
              <a:t>Siamo in Ungheria a circa 35Km a nord di Budapest duemila abitanti scarsi. </a:t>
            </a:r>
            <a:endParaRPr lang="it-IT" dirty="0"/>
          </a:p>
          <a:p>
            <a:pPr algn="ctr"/>
            <a:r>
              <a:rPr lang="it-IT" dirty="0" smtClean="0"/>
              <a:t>Bella cittadina medievale meta di turismo e luogo della memoria per la storia ungherese ed europea.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Rappresenta la memoria fisica di un tentativo di cooperazione tra stati per contrastare una potenza avversa, per aprire nuove vie commerciali e contrastare l’espansionismo </a:t>
            </a:r>
            <a:r>
              <a:rPr lang="it-IT" b="1" dirty="0" smtClean="0">
                <a:solidFill>
                  <a:srgbClr val="0070C0"/>
                </a:solidFill>
              </a:rPr>
              <a:t>asburgico</a:t>
            </a:r>
            <a:r>
              <a:rPr lang="it-IT" dirty="0" smtClean="0">
                <a:solidFill>
                  <a:srgbClr val="FF0000"/>
                </a:solidFill>
              </a:rPr>
              <a:t> nell’Europa orientale</a:t>
            </a:r>
            <a:r>
              <a:rPr lang="it-IT" dirty="0" smtClean="0"/>
              <a:t>.  </a:t>
            </a:r>
          </a:p>
          <a:p>
            <a:r>
              <a:rPr lang="it-IT" sz="3900" dirty="0" smtClean="0">
                <a:solidFill>
                  <a:srgbClr val="0070C0"/>
                </a:solidFill>
              </a:rPr>
              <a:t>1335</a:t>
            </a:r>
            <a:r>
              <a:rPr lang="it-IT" dirty="0" smtClean="0"/>
              <a:t> re Carlo I di Ungheria s’incontrò con Casimiro III </a:t>
            </a:r>
            <a:r>
              <a:rPr lang="it-IT" dirty="0" err="1" smtClean="0"/>
              <a:t>Piast</a:t>
            </a:r>
            <a:r>
              <a:rPr lang="it-IT" dirty="0" smtClean="0"/>
              <a:t> re di Polonia e Giovanni del Lussemburgo re di Boemia e dopo un negoziato durato 2 mesi si accordarono.</a:t>
            </a:r>
          </a:p>
        </p:txBody>
      </p:sp>
    </p:spTree>
    <p:extLst>
      <p:ext uri="{BB962C8B-B14F-4D97-AF65-F5344CB8AC3E}">
        <p14:creationId xmlns:p14="http://schemas.microsoft.com/office/powerpoint/2010/main" val="91228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Casimiro III </a:t>
            </a:r>
            <a:r>
              <a:rPr lang="it-IT" sz="3200" dirty="0" err="1" smtClean="0"/>
              <a:t>Piast</a:t>
            </a:r>
            <a:r>
              <a:rPr lang="it-IT" sz="3200" dirty="0" smtClean="0"/>
              <a:t>        </a:t>
            </a:r>
            <a:r>
              <a:rPr lang="it-IT" sz="2800" dirty="0" smtClean="0"/>
              <a:t>Giovanni del Lussemburgo            Carlo I re d’Ungheria</a:t>
            </a:r>
            <a:br>
              <a:rPr lang="it-IT" sz="2800" dirty="0" smtClean="0"/>
            </a:br>
            <a:r>
              <a:rPr lang="it-IT" sz="3200" dirty="0"/>
              <a:t> </a:t>
            </a:r>
            <a:r>
              <a:rPr lang="it-IT" sz="3200" dirty="0" smtClean="0"/>
              <a:t> re di Polonia                      </a:t>
            </a:r>
            <a:r>
              <a:rPr lang="it-IT" sz="2800" dirty="0" smtClean="0"/>
              <a:t>re di Boemia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263503" cy="43513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38" y="1690688"/>
            <a:ext cx="3332162" cy="43513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61" y="1690688"/>
            <a:ext cx="29060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656 anni dopo il 15.02.1991 nella stessa città…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just"/>
            <a:r>
              <a:rPr lang="it-IT" sz="4000" dirty="0" smtClean="0">
                <a:solidFill>
                  <a:srgbClr val="7030A0"/>
                </a:solidFill>
              </a:rPr>
              <a:t>Ungheria, Polonia, e Cecoslovacchia firmarono l’accordo di Visegrád</a:t>
            </a:r>
            <a:r>
              <a:rPr lang="it-IT" dirty="0"/>
              <a:t>.</a:t>
            </a:r>
            <a:endParaRPr lang="it-IT" dirty="0" smtClean="0"/>
          </a:p>
          <a:p>
            <a:pPr algn="just"/>
            <a:r>
              <a:rPr lang="it-IT" b="1" dirty="0" smtClean="0">
                <a:solidFill>
                  <a:srgbClr val="FFC000"/>
                </a:solidFill>
              </a:rPr>
              <a:t>dopo la nascita della Cechia e della Slovacchia(1993) gli stati divennero 4, ma i principi non mutarono.</a:t>
            </a:r>
          </a:p>
          <a:p>
            <a:pPr algn="just"/>
            <a:r>
              <a:rPr lang="it-IT" dirty="0" smtClean="0"/>
              <a:t>Cooperazione: </a:t>
            </a:r>
            <a:r>
              <a:rPr lang="it-IT" dirty="0" smtClean="0">
                <a:solidFill>
                  <a:srgbClr val="0070C0"/>
                </a:solidFill>
              </a:rPr>
              <a:t>militare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C00000"/>
                </a:solidFill>
              </a:rPr>
              <a:t>culturale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0070C0"/>
                </a:solidFill>
              </a:rPr>
              <a:t>economica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C00000"/>
                </a:solidFill>
              </a:rPr>
              <a:t>energetica</a:t>
            </a:r>
            <a:r>
              <a:rPr lang="it-IT" dirty="0" smtClean="0"/>
              <a:t>. Promozione dell’integrazione dei singoli stati nell’Unione europea e, successivamente, </a:t>
            </a:r>
            <a:r>
              <a:rPr lang="it-IT" dirty="0" smtClean="0">
                <a:solidFill>
                  <a:srgbClr val="0070C0"/>
                </a:solidFill>
              </a:rPr>
              <a:t>operare come </a:t>
            </a:r>
            <a:r>
              <a:rPr lang="it-IT" dirty="0">
                <a:solidFill>
                  <a:srgbClr val="0070C0"/>
                </a:solidFill>
              </a:rPr>
              <a:t>g</a:t>
            </a:r>
            <a:r>
              <a:rPr lang="it-IT" dirty="0" smtClean="0">
                <a:solidFill>
                  <a:srgbClr val="0070C0"/>
                </a:solidFill>
              </a:rPr>
              <a:t>ruppo </a:t>
            </a:r>
            <a:r>
              <a:rPr lang="it-IT" dirty="0" smtClean="0"/>
              <a:t>di </a:t>
            </a:r>
            <a:r>
              <a:rPr lang="it-IT" dirty="0" smtClean="0">
                <a:solidFill>
                  <a:srgbClr val="FF0000"/>
                </a:solidFill>
              </a:rPr>
              <a:t>pressione al suo interno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065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3200" dirty="0" smtClean="0">
                <a:latin typeface="+mn-lt"/>
              </a:rPr>
              <a:t>Il contesto internazionale</a:t>
            </a:r>
            <a:r>
              <a:rPr lang="it-IT" sz="3200" dirty="0" smtClean="0"/>
              <a:t>: </a:t>
            </a:r>
            <a:r>
              <a:rPr lang="it-IT" sz="3200" dirty="0" smtClean="0">
                <a:solidFill>
                  <a:srgbClr val="FF0000"/>
                </a:solidFill>
              </a:rPr>
              <a:t>Crisi e fine del comunismo in Russia e in Europa orientale.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9475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 err="1">
                <a:solidFill>
                  <a:srgbClr val="0070C0"/>
                </a:solidFill>
              </a:rPr>
              <a:t>Gorbačëv</a:t>
            </a:r>
            <a:r>
              <a:rPr lang="it-IT" b="1" dirty="0"/>
              <a:t>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in Unione Sovietica stava per completare il tentativo di riformare lo stato sovietico</a:t>
            </a:r>
            <a:r>
              <a:rPr lang="it-IT" dirty="0" smtClean="0"/>
              <a:t>.</a:t>
            </a:r>
          </a:p>
          <a:p>
            <a:endParaRPr lang="it-IT" dirty="0" smtClean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1°Luglio 1991 fu sciolto il Patto di Varsavia</a:t>
            </a:r>
          </a:p>
          <a:p>
            <a:endParaRPr lang="it-IT" b="1" dirty="0" smtClean="0">
              <a:solidFill>
                <a:srgbClr val="00B050"/>
              </a:solidFill>
            </a:endParaRPr>
          </a:p>
          <a:p>
            <a:r>
              <a:rPr lang="it-IT" b="1" dirty="0" smtClean="0">
                <a:solidFill>
                  <a:srgbClr val="00B050"/>
                </a:solidFill>
              </a:rPr>
              <a:t>11 dicembre nacque a Maastricht  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l’Unione europea</a:t>
            </a:r>
            <a:r>
              <a:rPr lang="it-IT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0" y="2705100"/>
            <a:ext cx="3860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5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1065</Words>
  <Application>Microsoft Macintosh PowerPoint</Application>
  <PresentationFormat>Widescreen</PresentationFormat>
  <Paragraphs>93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Apple Chancery</vt:lpstr>
      <vt:lpstr>Arial</vt:lpstr>
      <vt:lpstr>Calibri</vt:lpstr>
      <vt:lpstr>Calibri Light</vt:lpstr>
      <vt:lpstr>Tema di Office</vt:lpstr>
      <vt:lpstr>      I Quattro di Visegrád e l’integrazione dell’Europa centro-orientale  </vt:lpstr>
      <vt:lpstr>L’art.7 del Trattato di Lisbona</vt:lpstr>
      <vt:lpstr>                          Unione   europea</vt:lpstr>
      <vt:lpstr>        Posizione geografica del gruppo di Visegrád </vt:lpstr>
      <vt:lpstr>I quesiti di partenza</vt:lpstr>
      <vt:lpstr>Iniziamo dalla sede. Perché Visegrád ?</vt:lpstr>
      <vt:lpstr>Casimiro III Piast        Giovanni del Lussemburgo            Carlo I re d’Ungheria   re di Polonia                      re di Boemia</vt:lpstr>
      <vt:lpstr>656 anni dopo il 15.02.1991 nella stessa città…</vt:lpstr>
      <vt:lpstr>Il contesto internazionale: Crisi e fine del comunismo in Russia e in Europa orientale.</vt:lpstr>
      <vt:lpstr>Perché si accordarono?</vt:lpstr>
      <vt:lpstr>              Sovranisti e non federalisti.</vt:lpstr>
      <vt:lpstr>Una crisi identitaria,  ma non solo.</vt:lpstr>
      <vt:lpstr>  I modelli ungherese e polacco</vt:lpstr>
      <vt:lpstr>L’attacco al liberalismo.</vt:lpstr>
      <vt:lpstr>Di nuovo la Grande Ungheria?</vt:lpstr>
      <vt:lpstr>                   La Polonia dei  Kaczyński.</vt:lpstr>
      <vt:lpstr>La cooperazione nell’Unione.</vt:lpstr>
      <vt:lpstr>                   La cooperazione si rafforza.</vt:lpstr>
      <vt:lpstr>Presentazione di PowerPoint</vt:lpstr>
      <vt:lpstr>I fattori di crisi</vt:lpstr>
      <vt:lpstr>L’Unione si sta sfasciando ?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Quattro di Visegrad ovvero gli ex comunisti che condizionano l’UE.</dc:title>
  <dc:creator>Utente di Microsoft Office</dc:creator>
  <cp:lastModifiedBy>Utente di Microsoft Office</cp:lastModifiedBy>
  <cp:revision>82</cp:revision>
  <dcterms:created xsi:type="dcterms:W3CDTF">2018-07-14T14:12:03Z</dcterms:created>
  <dcterms:modified xsi:type="dcterms:W3CDTF">2020-11-08T07:15:58Z</dcterms:modified>
</cp:coreProperties>
</file>