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70" r:id="rId9"/>
    <p:sldId id="262" r:id="rId10"/>
    <p:sldId id="271" r:id="rId11"/>
    <p:sldId id="263" r:id="rId12"/>
    <p:sldId id="268" r:id="rId13"/>
    <p:sldId id="264" r:id="rId14"/>
    <p:sldId id="269" r:id="rId15"/>
    <p:sldId id="272" r:id="rId16"/>
    <p:sldId id="265" r:id="rId17"/>
    <p:sldId id="266" r:id="rId18"/>
    <p:sldId id="273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78"/>
  </p:normalViewPr>
  <p:slideViewPr>
    <p:cSldViewPr snapToGrid="0" snapToObjects="1">
      <p:cViewPr>
        <p:scale>
          <a:sx n="45" d="100"/>
          <a:sy n="45" d="100"/>
        </p:scale>
        <p:origin x="14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2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9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89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22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5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40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4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66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6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9E34-9AD3-5E42-8F0C-391D36ECD873}" type="datetimeFigureOut">
              <a:rPr lang="it-IT" smtClean="0"/>
              <a:t>12/11/20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F02C-ADAA-B844-BEF1-3739F56D51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3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Dopo Gorbačëv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Un periodo tremendamente complicato.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53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Provenienza politica.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PCUS 1950-1991.</a:t>
            </a:r>
          </a:p>
          <a:p>
            <a:endParaRPr lang="it-IT" dirty="0"/>
          </a:p>
          <a:p>
            <a:r>
              <a:rPr lang="it-IT" dirty="0" smtClean="0"/>
              <a:t>Indipendente 1991-1998.</a:t>
            </a:r>
          </a:p>
          <a:p>
            <a:endParaRPr lang="it-IT" dirty="0"/>
          </a:p>
          <a:p>
            <a:r>
              <a:rPr lang="it-IT" dirty="0" smtClean="0"/>
              <a:t>Patria-Tutta la Russia. 1998-2002.</a:t>
            </a:r>
          </a:p>
          <a:p>
            <a:endParaRPr lang="it-IT" dirty="0"/>
          </a:p>
          <a:p>
            <a:r>
              <a:rPr lang="it-IT" dirty="0" smtClean="0"/>
              <a:t>Russia-Unita 2002-2015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82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missione della Russia.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Dal tempo di Pietro I è stata presente nelle élite al potere </a:t>
            </a:r>
            <a:r>
              <a:rPr lang="it-IT" dirty="0"/>
              <a:t>la costante percezione di vivere in un Paese che avrebbe dovuto portare a termine una missione speciale, ereditata da Roma e da </a:t>
            </a:r>
            <a:r>
              <a:rPr lang="it-IT" dirty="0" smtClean="0"/>
              <a:t>Costantinopoli.</a:t>
            </a:r>
          </a:p>
          <a:p>
            <a:r>
              <a:rPr lang="it-IT" dirty="0" smtClean="0"/>
              <a:t>Il destino manifesto degli Stati Uniti: </a:t>
            </a:r>
            <a:r>
              <a:rPr lang="it-IT" dirty="0"/>
              <a:t>l’idea che sia loro dovere espandersi ed esportare la loro forma di democrazia e libertà in tutto il mondo, per liberare coloro che sono oppressi</a:t>
            </a:r>
            <a:r>
              <a:rPr lang="it-IT" dirty="0" smtClean="0">
                <a:effectLst/>
              </a:rPr>
              <a:t> .</a:t>
            </a:r>
          </a:p>
          <a:p>
            <a:r>
              <a:rPr lang="it-IT" sz="3000" b="1" dirty="0" smtClean="0">
                <a:solidFill>
                  <a:srgbClr val="FF0000"/>
                </a:solidFill>
              </a:rPr>
              <a:t>Il neo </a:t>
            </a:r>
            <a:r>
              <a:rPr lang="it-IT" sz="3000" b="1" dirty="0" err="1" smtClean="0">
                <a:solidFill>
                  <a:srgbClr val="FF0000"/>
                </a:solidFill>
              </a:rPr>
              <a:t>Eurasianismo</a:t>
            </a:r>
            <a:r>
              <a:rPr lang="it-IT" sz="3000" b="1" dirty="0" smtClean="0">
                <a:solidFill>
                  <a:srgbClr val="FF0000"/>
                </a:solidFill>
              </a:rPr>
              <a:t> di Alexander </a:t>
            </a:r>
            <a:r>
              <a:rPr lang="it-IT" sz="3000" b="1" dirty="0" err="1" smtClean="0">
                <a:solidFill>
                  <a:srgbClr val="FF0000"/>
                </a:solidFill>
              </a:rPr>
              <a:t>Dugin</a:t>
            </a:r>
            <a:r>
              <a:rPr lang="it-IT" sz="3000" b="1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it-IT" b="1" dirty="0">
                <a:solidFill>
                  <a:srgbClr val="0070C0"/>
                </a:solidFill>
              </a:rPr>
              <a:t>Nella </a:t>
            </a:r>
            <a:r>
              <a:rPr lang="it-IT" b="1" dirty="0" smtClean="0">
                <a:solidFill>
                  <a:srgbClr val="0070C0"/>
                </a:solidFill>
              </a:rPr>
              <a:t>cui filosofia politica </a:t>
            </a:r>
            <a:r>
              <a:rPr lang="it-IT" b="1" dirty="0">
                <a:solidFill>
                  <a:srgbClr val="0070C0"/>
                </a:solidFill>
              </a:rPr>
              <a:t>il globalismo degli Stati Uniti rappresenta una terribile minaccia non solo per l’identità culturale della Russia ma di tutti i Paesi del mondo, a causa della grande influenza che la cultura dei primi esercita</a:t>
            </a:r>
            <a:r>
              <a:rPr lang="it-IT" b="1" dirty="0" smtClean="0">
                <a:solidFill>
                  <a:srgbClr val="0070C0"/>
                </a:solidFill>
                <a:effectLst/>
              </a:rPr>
              <a:t> 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nuovo Rasputin? È un po’esagerato</a:t>
            </a:r>
            <a:r>
              <a:rPr lang="mr-IN" dirty="0" smtClean="0"/>
              <a:t>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1314450"/>
            <a:ext cx="46863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Dugin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000" b="1" dirty="0" smtClean="0">
                <a:solidFill>
                  <a:srgbClr val="FF0000"/>
                </a:solidFill>
              </a:rPr>
              <a:t>Il neo </a:t>
            </a:r>
            <a:r>
              <a:rPr lang="it-IT" sz="3000" b="1" dirty="0" err="1" smtClean="0">
                <a:solidFill>
                  <a:srgbClr val="FF0000"/>
                </a:solidFill>
              </a:rPr>
              <a:t>Eurasianismo</a:t>
            </a:r>
            <a:r>
              <a:rPr lang="it-IT" sz="3000" b="1" dirty="0" smtClean="0">
                <a:solidFill>
                  <a:srgbClr val="FF0000"/>
                </a:solidFill>
              </a:rPr>
              <a:t> di Alexander </a:t>
            </a:r>
            <a:r>
              <a:rPr lang="it-IT" sz="3000" b="1" dirty="0" err="1" smtClean="0">
                <a:solidFill>
                  <a:srgbClr val="FF0000"/>
                </a:solidFill>
              </a:rPr>
              <a:t>Dugin</a:t>
            </a:r>
            <a:r>
              <a:rPr lang="it-IT" sz="3000" b="1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Nella cui filosofia politica il globalismo degli Stati Uniti rappresenta una terribile minaccia non solo per l’identità culturale della Russia ma di tutti i Paesi del mondo, a causa della grande influenza che la cultura dei primi esercita</a:t>
            </a:r>
            <a:r>
              <a:rPr lang="it-IT" b="1" dirty="0" smtClean="0">
                <a:solidFill>
                  <a:srgbClr val="0070C0"/>
                </a:solidFill>
                <a:effectLst/>
              </a:rPr>
              <a:t> .</a:t>
            </a:r>
          </a:p>
          <a:p>
            <a:r>
              <a:rPr lang="it-IT" dirty="0"/>
              <a:t>la Russia non è né occidentale né orientale, ma una fusione del tutto unica dei due mondi.</a:t>
            </a:r>
            <a:r>
              <a:rPr lang="it-IT" dirty="0" smtClean="0">
                <a:effectLst/>
              </a:rPr>
              <a:t> </a:t>
            </a:r>
            <a:endParaRPr lang="it-IT" b="1" dirty="0" smtClean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85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La sua carriera come consigliere.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Membro di spicco di Russia Unita.</a:t>
            </a:r>
          </a:p>
          <a:p>
            <a:r>
              <a:rPr lang="it-IT" dirty="0" smtClean="0"/>
              <a:t>Consigliere di </a:t>
            </a:r>
            <a:r>
              <a:rPr lang="it-IT" dirty="0" err="1" smtClean="0"/>
              <a:t>Gennadiy</a:t>
            </a:r>
            <a:r>
              <a:rPr lang="it-IT" dirty="0" smtClean="0"/>
              <a:t> </a:t>
            </a:r>
            <a:r>
              <a:rPr lang="it-IT" dirty="0" err="1" smtClean="0"/>
              <a:t>Seleznyov</a:t>
            </a:r>
            <a:r>
              <a:rPr lang="it-IT" dirty="0" smtClean="0"/>
              <a:t>. Presidente della </a:t>
            </a:r>
            <a:r>
              <a:rPr lang="it-IT" dirty="0" smtClean="0"/>
              <a:t>Duma (1996-2003)</a:t>
            </a:r>
            <a:endParaRPr lang="it-IT" dirty="0" smtClean="0"/>
          </a:p>
          <a:p>
            <a:r>
              <a:rPr lang="it-IT" dirty="0" smtClean="0"/>
              <a:t>Consigliere di </a:t>
            </a:r>
            <a:r>
              <a:rPr lang="it-IT" dirty="0" err="1" smtClean="0"/>
              <a:t>Sergei</a:t>
            </a:r>
            <a:r>
              <a:rPr lang="it-IT" dirty="0" smtClean="0"/>
              <a:t> </a:t>
            </a:r>
            <a:r>
              <a:rPr lang="it-IT" dirty="0" err="1" smtClean="0"/>
              <a:t>Naryshkin</a:t>
            </a:r>
            <a:r>
              <a:rPr lang="it-IT" dirty="0"/>
              <a:t> </a:t>
            </a:r>
            <a:r>
              <a:rPr lang="it-IT" dirty="0" smtClean="0"/>
              <a:t>attuale direttore  del FSB( Servizio federale per la sicurezza della federazione)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La sua ideologia mira all’unificazione dei popoli di lingua russa in un unico paese con lo smembramento forzoso delle ex repubbliche sovietiche.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64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Seleznyov</a:t>
            </a:r>
            <a:r>
              <a:rPr lang="it-IT" dirty="0" smtClean="0"/>
              <a:t>                                      </a:t>
            </a:r>
            <a:r>
              <a:rPr lang="it-IT" dirty="0" err="1" smtClean="0"/>
              <a:t>Naryshkin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1690688"/>
            <a:ext cx="5619750" cy="46243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6" y="1690688"/>
            <a:ext cx="6134100" cy="46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tentativo di riavvicinamento all’Ovest.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politica estera del Paese, ereditata dagli anni caotici di El’cin, mancava infatti di una visione coerente ed era invece, </a:t>
            </a:r>
            <a:r>
              <a:rPr lang="it-IT" dirty="0" smtClean="0"/>
              <a:t>subordinata </a:t>
            </a:r>
            <a:r>
              <a:rPr lang="it-IT" dirty="0"/>
              <a:t>agli interessi degli oligarchi. </a:t>
            </a:r>
            <a:endParaRPr lang="it-IT" dirty="0" smtClean="0"/>
          </a:p>
          <a:p>
            <a:r>
              <a:rPr lang="it-IT" dirty="0" smtClean="0"/>
              <a:t>Durante la prima presidenza Putin divenne necessario: </a:t>
            </a:r>
          </a:p>
          <a:p>
            <a:r>
              <a:rPr lang="it-IT" dirty="0" smtClean="0"/>
              <a:t>un </a:t>
            </a:r>
            <a:r>
              <a:rPr lang="it-IT" dirty="0"/>
              <a:t>riavvicinamento all’Occidente per consolidare la presenza geostrategica del Paese non solo nella regione, ma anche e soprattutto </a:t>
            </a:r>
            <a:r>
              <a:rPr lang="it-IT" dirty="0" smtClean="0"/>
              <a:t>all’interno </a:t>
            </a:r>
            <a:r>
              <a:rPr lang="it-IT" dirty="0"/>
              <a:t>delle organizzazioni internazionali. </a:t>
            </a:r>
            <a:endParaRPr lang="it-IT" dirty="0" smtClean="0"/>
          </a:p>
          <a:p>
            <a:r>
              <a:rPr lang="it-IT" dirty="0" smtClean="0"/>
              <a:t>In un mondo unipolare a trazione statunitense la nuova Russia avrebbe voluto essere l’altro polo.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7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nefando degli USA.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Destabilizzazione degli equilibri </a:t>
            </a:r>
            <a:r>
              <a:rPr lang="it-IT" dirty="0" err="1" smtClean="0"/>
              <a:t>int.li</a:t>
            </a:r>
            <a:r>
              <a:rPr lang="it-IT" dirty="0" smtClean="0"/>
              <a:t>.</a:t>
            </a:r>
          </a:p>
          <a:p>
            <a:r>
              <a:rPr lang="it-IT" dirty="0" smtClean="0"/>
              <a:t>Radicalizzazione religiosa in risposta al globalismo USA.</a:t>
            </a:r>
          </a:p>
          <a:p>
            <a:r>
              <a:rPr lang="it-IT" dirty="0"/>
              <a:t> La Federazione Russa</a:t>
            </a:r>
            <a:r>
              <a:rPr lang="it-IT" dirty="0" smtClean="0">
                <a:effectLst/>
              </a:rPr>
              <a:t> </a:t>
            </a:r>
            <a:r>
              <a:rPr lang="it-IT" dirty="0"/>
              <a:t>fu </a:t>
            </a:r>
            <a:r>
              <a:rPr lang="it-IT" dirty="0" smtClean="0"/>
              <a:t>uno </a:t>
            </a:r>
            <a:r>
              <a:rPr lang="it-IT" dirty="0"/>
              <a:t>dei primi Paesi a prendere contromisure per contrastare il </a:t>
            </a:r>
            <a:r>
              <a:rPr lang="it-IT" i="1" dirty="0" err="1"/>
              <a:t>jihadismo</a:t>
            </a:r>
            <a:r>
              <a:rPr lang="it-IT" dirty="0"/>
              <a:t> internazionale già dalla fine degli anni </a:t>
            </a:r>
            <a:r>
              <a:rPr lang="it-IT" dirty="0" smtClean="0"/>
              <a:t>’90.</a:t>
            </a:r>
          </a:p>
          <a:p>
            <a:r>
              <a:rPr lang="it-IT" dirty="0"/>
              <a:t>Il ruolo della Russia di ago della bilancia in un mondo multipolare fu quindi uno dei maggiori obiettivi della politica estera del primo mandato di </a:t>
            </a:r>
            <a:r>
              <a:rPr lang="it-IT" dirty="0" smtClean="0"/>
              <a:t>Putin</a:t>
            </a:r>
            <a:r>
              <a:rPr lang="it-IT" dirty="0"/>
              <a:t>.</a:t>
            </a:r>
            <a:r>
              <a:rPr lang="it-IT" dirty="0" smtClean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48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Lavrov</a:t>
            </a:r>
            <a:r>
              <a:rPr lang="it-IT" dirty="0" smtClean="0"/>
              <a:t> in carica </a:t>
            </a:r>
            <a:r>
              <a:rPr lang="it-IT" dirty="0"/>
              <a:t>d</a:t>
            </a:r>
            <a:r>
              <a:rPr lang="it-IT" dirty="0" smtClean="0"/>
              <a:t>al 9 marzo 2004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075" y="1690689"/>
            <a:ext cx="8372475" cy="49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0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Sergej</a:t>
            </a:r>
            <a:r>
              <a:rPr lang="it-IT" dirty="0" smtClean="0"/>
              <a:t> </a:t>
            </a:r>
            <a:r>
              <a:rPr lang="it-IT" dirty="0" err="1" smtClean="0"/>
              <a:t>Viktorovič</a:t>
            </a:r>
            <a:r>
              <a:rPr lang="it-IT" dirty="0" smtClean="0"/>
              <a:t> </a:t>
            </a:r>
            <a:r>
              <a:rPr lang="it-IT" dirty="0" err="1" smtClean="0"/>
              <a:t>Lavrov</a:t>
            </a:r>
            <a:r>
              <a:rPr lang="it-IT" dirty="0" smtClean="0"/>
              <a:t> ministro affari Esteri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mr-IN" dirty="0" smtClean="0"/>
              <a:t>…</a:t>
            </a:r>
            <a:r>
              <a:rPr lang="it-IT" dirty="0" smtClean="0"/>
              <a:t>la </a:t>
            </a:r>
            <a:r>
              <a:rPr lang="it-IT" dirty="0"/>
              <a:t>Russia non avrebbe fatto parte di una qualche Santa Alleanza contro qualcuno, ma avrebbe anzi avuto un ruolo di armonizzatore degli affari internazionali, facendo in modo che nessun </a:t>
            </a:r>
            <a:r>
              <a:rPr lang="it-IT" dirty="0" smtClean="0"/>
              <a:t>problema potesse essere risolto senza il suo intervento.</a:t>
            </a:r>
            <a:r>
              <a:rPr lang="it-IT" dirty="0" smtClean="0">
                <a:effectLst/>
              </a:rPr>
              <a:t>  </a:t>
            </a:r>
            <a:r>
              <a:rPr lang="it-IT" dirty="0" smtClean="0">
                <a:effectLst/>
              </a:rPr>
              <a:t>2007</a:t>
            </a:r>
            <a:endParaRPr lang="it-IT" dirty="0" smtClean="0">
              <a:effectLst/>
            </a:endParaRPr>
          </a:p>
          <a:p>
            <a:r>
              <a:rPr lang="it-IT" dirty="0"/>
              <a:t> Putin fu il primo leader a telefonare a George </a:t>
            </a:r>
            <a:r>
              <a:rPr lang="it-IT" dirty="0" err="1"/>
              <a:t>W</a:t>
            </a:r>
            <a:r>
              <a:rPr lang="it-IT" dirty="0"/>
              <a:t>. Bush per offrire il suo sostegno, manifestatosi poi concreatemene con la concessione agli USA di utilizzare </a:t>
            </a:r>
            <a:r>
              <a:rPr lang="it-IT" dirty="0" smtClean="0"/>
              <a:t>una base </a:t>
            </a:r>
            <a:r>
              <a:rPr lang="it-IT" dirty="0"/>
              <a:t>sovietica</a:t>
            </a:r>
            <a:r>
              <a:rPr lang="it-IT" dirty="0" smtClean="0">
                <a:effectLst/>
              </a:rPr>
              <a:t> </a:t>
            </a:r>
            <a:r>
              <a:rPr lang="it-IT" dirty="0"/>
              <a:t>di stabilire due basi nell’Asia Centrale per gestire la logistica dell’intervento militare contro Al Qaeda</a:t>
            </a:r>
            <a:r>
              <a:rPr lang="it-IT" dirty="0" smtClean="0">
                <a:effectLst/>
              </a:rPr>
              <a:t> 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3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ricerca di una nuova identità.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nuova federazione  </a:t>
            </a:r>
            <a:r>
              <a:rPr lang="it-IT" dirty="0"/>
              <a:t>mancavano completamente le strutture politiche nazionali, mai nate nella realtà dei fatti, poiché si erano sviluppate quelle sovranazionali dell’Unione</a:t>
            </a:r>
            <a:r>
              <a:rPr lang="it-IT" dirty="0" smtClean="0">
                <a:effectLst/>
              </a:rPr>
              <a:t> </a:t>
            </a:r>
          </a:p>
          <a:p>
            <a:r>
              <a:rPr lang="it-IT" dirty="0" smtClean="0"/>
              <a:t>Il nuovo stato aveva perso </a:t>
            </a:r>
            <a:r>
              <a:rPr lang="it-IT" dirty="0"/>
              <a:t>un quarto del territorio e metà della popolazione complessiva precedente, tra cui i luoghi identificati con la cosiddetta </a:t>
            </a:r>
            <a:r>
              <a:rPr lang="it-IT" i="1" dirty="0"/>
              <a:t>Russia storica</a:t>
            </a:r>
            <a:r>
              <a:rPr lang="it-IT" dirty="0"/>
              <a:t>.</a:t>
            </a:r>
            <a:r>
              <a:rPr lang="it-IT" dirty="0" smtClean="0">
                <a:effectLst/>
              </a:rPr>
              <a:t> </a:t>
            </a:r>
          </a:p>
          <a:p>
            <a:r>
              <a:rPr lang="it-IT" dirty="0" smtClean="0"/>
              <a:t>El’cin cercò di </a:t>
            </a:r>
            <a:r>
              <a:rPr lang="it-IT" dirty="0"/>
              <a:t>creare una nuova identità civica che desse legittimità allo stato federale, basata sul multi-nazionalismo e l’uso della lingua russa</a:t>
            </a:r>
            <a:r>
              <a:rPr lang="it-IT" dirty="0" smtClean="0">
                <a:effectLst/>
              </a:rPr>
              <a:t> ( Costituzione 1993).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5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primi effetti negativi delle riforme.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democratizzazione</a:t>
            </a:r>
            <a:r>
              <a:rPr lang="it-IT" dirty="0" smtClean="0">
                <a:effectLst/>
              </a:rPr>
              <a:t>  come fattore negativo.</a:t>
            </a:r>
          </a:p>
          <a:p>
            <a:endParaRPr lang="it-IT" dirty="0"/>
          </a:p>
          <a:p>
            <a:r>
              <a:rPr lang="it-IT" dirty="0" smtClean="0"/>
              <a:t>La perdita di larga parte dello stato sociale.</a:t>
            </a:r>
          </a:p>
          <a:p>
            <a:endParaRPr lang="it-IT" dirty="0"/>
          </a:p>
          <a:p>
            <a:r>
              <a:rPr lang="it-IT" dirty="0" smtClean="0"/>
              <a:t>La necessità di dar vita ad un nuovo concetto di patria.</a:t>
            </a:r>
          </a:p>
          <a:p>
            <a:r>
              <a:rPr lang="it-IT" dirty="0" smtClean="0"/>
              <a:t>Il patriottismo al centro dell’ideologia putiniana.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99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Una nuova Patria.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0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Un concetto basato: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Sulla religione.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Sulla storia russa.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Una forte solidarietà tra gli abitanti.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Uno stato forte.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la capacità del cittadino di provare orgoglio verso la propria </a:t>
            </a:r>
            <a:r>
              <a:rPr lang="it-IT" dirty="0" smtClean="0">
                <a:solidFill>
                  <a:srgbClr val="FF0000"/>
                </a:solidFill>
              </a:rPr>
              <a:t>nazione</a:t>
            </a:r>
            <a:r>
              <a:rPr lang="it-IT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la voglia di migliorarla</a:t>
            </a:r>
            <a:r>
              <a:rPr lang="it-IT" dirty="0" smtClean="0">
                <a:solidFill>
                  <a:srgbClr val="FF0000"/>
                </a:solidFill>
                <a:effectLst/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A ciò si aggiunge la necessità di un’autorità centrale forte, in grado di mantenere l’ordine all’interno della diversità propria del Paese e che persegua gli interessi della collettività all’estero</a:t>
            </a:r>
            <a:r>
              <a:rPr lang="it-IT" dirty="0" smtClean="0">
                <a:solidFill>
                  <a:srgbClr val="FF0000"/>
                </a:solidFill>
                <a:effectLst/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Madre </a:t>
            </a:r>
            <a:r>
              <a:rPr lang="it-IT" smtClean="0"/>
              <a:t>Patria chiama(1967)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690688"/>
            <a:ext cx="828675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 valori condivisi.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necessità dei russi di stringersi intorno ai loro valori e tradizioni per poter ottenere nuovamente il ruolo che storicamente spetta </a:t>
            </a:r>
            <a:r>
              <a:rPr lang="it-IT" dirty="0" smtClean="0"/>
              <a:t>loro. </a:t>
            </a:r>
          </a:p>
          <a:p>
            <a:r>
              <a:rPr lang="it-IT" dirty="0"/>
              <a:t>un ritorno </a:t>
            </a:r>
            <a:r>
              <a:rPr lang="it-IT" dirty="0" smtClean="0"/>
              <a:t>dell’</a:t>
            </a:r>
            <a:r>
              <a:rPr lang="it-IT" dirty="0" err="1" smtClean="0">
                <a:solidFill>
                  <a:srgbClr val="0070C0"/>
                </a:solidFill>
              </a:rPr>
              <a:t>Eurasianesimo</a:t>
            </a:r>
            <a:r>
              <a:rPr lang="it-IT" dirty="0" smtClean="0"/>
              <a:t>. </a:t>
            </a:r>
          </a:p>
          <a:p>
            <a:r>
              <a:rPr lang="it-IT" dirty="0"/>
              <a:t>dottrina sviluppatasi tra le cerchie di intellettuali nel tardo </a:t>
            </a:r>
            <a:r>
              <a:rPr lang="it-IT" dirty="0" smtClean="0"/>
              <a:t>Ottocento </a:t>
            </a:r>
            <a:r>
              <a:rPr lang="it-IT" dirty="0"/>
              <a:t>che vede la Russia in bilico tra Occidente e Oriente, con legami profondi con </a:t>
            </a:r>
            <a:r>
              <a:rPr lang="it-IT" dirty="0" smtClean="0"/>
              <a:t>entrambi, </a:t>
            </a:r>
            <a:r>
              <a:rPr lang="it-IT" dirty="0"/>
              <a:t>ma mai pienamente appartenente ad uno dei due </a:t>
            </a:r>
            <a:r>
              <a:rPr lang="it-IT" dirty="0" smtClean="0"/>
              <a:t>poli.</a:t>
            </a:r>
          </a:p>
          <a:p>
            <a:r>
              <a:rPr lang="it-IT" dirty="0"/>
              <a:t>la “terza via” che egli vuole per il Paese, rappresentata dalla presenza della Russia nelle principali organizzazioni internazionali, ma comunque permettendole di mantenere la propria sovranità </a:t>
            </a:r>
            <a:r>
              <a:rPr lang="it-IT" dirty="0" smtClean="0">
                <a:effectLst/>
              </a:rPr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70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Terza Roma?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La Russia </a:t>
            </a:r>
            <a:r>
              <a:rPr lang="it-IT" dirty="0">
                <a:solidFill>
                  <a:srgbClr val="FF0000"/>
                </a:solidFill>
              </a:rPr>
              <a:t>come difensore di una comunità internazionale </a:t>
            </a:r>
            <a:r>
              <a:rPr lang="it-IT" dirty="0" smtClean="0">
                <a:solidFill>
                  <a:srgbClr val="FF0000"/>
                </a:solidFill>
              </a:rPr>
              <a:t>multipolare.</a:t>
            </a:r>
            <a:r>
              <a:rPr lang="it-IT" dirty="0" smtClean="0">
                <a:solidFill>
                  <a:srgbClr val="FF0000"/>
                </a:solidFill>
                <a:effectLst/>
              </a:rPr>
              <a:t> </a:t>
            </a:r>
            <a:r>
              <a:rPr lang="it-IT" dirty="0" smtClean="0">
                <a:effectLst/>
              </a:rPr>
              <a:t>.</a:t>
            </a:r>
            <a:endParaRPr lang="it-IT" dirty="0" smtClean="0"/>
          </a:p>
          <a:p>
            <a:r>
              <a:rPr lang="it-IT" dirty="0" smtClean="0"/>
              <a:t>1991 riconoscimento come successore dell’URSS a livello internazionale.</a:t>
            </a:r>
          </a:p>
          <a:p>
            <a:r>
              <a:rPr lang="it-IT" dirty="0" smtClean="0"/>
              <a:t>Richiesta non accolta di un piano Marshall .</a:t>
            </a:r>
          </a:p>
          <a:p>
            <a:r>
              <a:rPr lang="it-IT" dirty="0"/>
              <a:t>una nuova </a:t>
            </a:r>
            <a:r>
              <a:rPr lang="it-IT" dirty="0" smtClean="0"/>
              <a:t>via:  </a:t>
            </a:r>
            <a:r>
              <a:rPr lang="it-IT" dirty="0"/>
              <a:t>l’egemonia sul vicino estero, la riaffermazione del proprio status di grande potenza, la cessazione dei conflitti armati nei territori dell’ex URSS</a:t>
            </a:r>
            <a:r>
              <a:rPr lang="it-IT" dirty="0" smtClean="0">
                <a:effectLst/>
              </a:rPr>
              <a:t> 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53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Evgenij </a:t>
            </a:r>
            <a:r>
              <a:rPr lang="it-IT" dirty="0" smtClean="0"/>
              <a:t>Primakov 09.01.’96-11.09.’99 ministro affari Esteri.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593" y="1825625"/>
            <a:ext cx="3072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</a:t>
            </a:r>
            <a:r>
              <a:rPr lang="it-IT" dirty="0" smtClean="0"/>
              <a:t>La sua visione politica.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critico nei confronti dell’occidente </a:t>
            </a:r>
            <a:r>
              <a:rPr lang="it-IT" dirty="0" smtClean="0"/>
              <a:t>.</a:t>
            </a:r>
          </a:p>
          <a:p>
            <a:r>
              <a:rPr lang="it-IT" dirty="0" smtClean="0"/>
              <a:t>Riavvicinamento alla Cina e all’Estremo oriente.</a:t>
            </a:r>
          </a:p>
          <a:p>
            <a:r>
              <a:rPr lang="it-IT" dirty="0" smtClean="0"/>
              <a:t>Riavvicinamento agli alleati in Medioriente.</a:t>
            </a:r>
          </a:p>
          <a:p>
            <a:r>
              <a:rPr lang="it-IT" dirty="0" smtClean="0"/>
              <a:t>Per raggiungere questi obiettivi necessitava: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dare vita a condizioni esogene tali da fortificare l’unità territoriale della Russia</a:t>
            </a:r>
            <a:r>
              <a:rPr lang="it-IT" dirty="0" smtClean="0">
                <a:effectLst/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supportare la centralizzazione della CIS</a:t>
            </a:r>
            <a:r>
              <a:rPr lang="it-IT" dirty="0" smtClean="0">
                <a:effectLst/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stabilizzare i conflitti regionali</a:t>
            </a:r>
            <a:r>
              <a:rPr lang="it-IT" dirty="0" smtClean="0">
                <a:effectLst/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prevenire la diffusione di armi di distruzione di massa</a:t>
            </a:r>
            <a:r>
              <a:rPr lang="it-IT" dirty="0" smtClean="0">
                <a:effectLst/>
              </a:rPr>
              <a:t>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818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980</Words>
  <Application>Microsoft Macintosh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Mangal</vt:lpstr>
      <vt:lpstr>Arial</vt:lpstr>
      <vt:lpstr>Tema di Office</vt:lpstr>
      <vt:lpstr>Dopo Gorbačëv</vt:lpstr>
      <vt:lpstr>La ricerca di una nuova identità.</vt:lpstr>
      <vt:lpstr>I primi effetti negativi delle riforme.</vt:lpstr>
      <vt:lpstr>Una nuova Patria.</vt:lpstr>
      <vt:lpstr>La Madre Patria chiama(1967)</vt:lpstr>
      <vt:lpstr>I valori condivisi.</vt:lpstr>
      <vt:lpstr>La Terza Roma?</vt:lpstr>
      <vt:lpstr>Evgenij Primakov 09.01.’96-11.09.’99 ministro affari Esteri.</vt:lpstr>
      <vt:lpstr>                           La sua visione politica.</vt:lpstr>
      <vt:lpstr> Provenienza politica.</vt:lpstr>
      <vt:lpstr>La missione della Russia.</vt:lpstr>
      <vt:lpstr>Il nuovo Rasputin? È un po’esagerato…</vt:lpstr>
      <vt:lpstr>Dugin</vt:lpstr>
      <vt:lpstr> La sua carriera come consigliere.</vt:lpstr>
      <vt:lpstr>Seleznyov                                      Naryshkin</vt:lpstr>
      <vt:lpstr>Il tentativo di riavvicinamento all’Ovest.</vt:lpstr>
      <vt:lpstr>Il ruolo nefando degli USA.</vt:lpstr>
      <vt:lpstr>Lavrov in carica dal 9 marzo 2004</vt:lpstr>
      <vt:lpstr>Sergej Viktorovič Lavrov ministro affari Esteri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 Gorbačëv</dc:title>
  <dc:creator>Utente di Microsoft Office</dc:creator>
  <cp:lastModifiedBy>Utente di Microsoft Office</cp:lastModifiedBy>
  <cp:revision>23</cp:revision>
  <dcterms:created xsi:type="dcterms:W3CDTF">2020-11-11T12:44:33Z</dcterms:created>
  <dcterms:modified xsi:type="dcterms:W3CDTF">2020-11-12T14:43:27Z</dcterms:modified>
</cp:coreProperties>
</file>