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1" r:id="rId9"/>
    <p:sldId id="272" r:id="rId10"/>
    <p:sldId id="273" r:id="rId11"/>
    <p:sldId id="274" r:id="rId12"/>
    <p:sldId id="275" r:id="rId13"/>
    <p:sldId id="267" r:id="rId14"/>
    <p:sldId id="268" r:id="rId15"/>
    <p:sldId id="270" r:id="rId16"/>
    <p:sldId id="263" r:id="rId17"/>
    <p:sldId id="264" r:id="rId18"/>
    <p:sldId id="265" r:id="rId19"/>
    <p:sldId id="266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4023"/>
    <p:restoredTop sz="94592"/>
  </p:normalViewPr>
  <p:slideViewPr>
    <p:cSldViewPr snapToGrid="0" snapToObjects="1">
      <p:cViewPr varScale="1">
        <p:scale>
          <a:sx n="104" d="100"/>
          <a:sy n="104" d="100"/>
        </p:scale>
        <p:origin x="11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2B-F4AA-0E4A-84BA-CD92B7F20117}" type="datetimeFigureOut">
              <a:rPr lang="it-IT" smtClean="0"/>
              <a:t>19/11/20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212-43BB-0A4E-9A9F-0FB220D8A90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4458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2B-F4AA-0E4A-84BA-CD92B7F20117}" type="datetimeFigureOut">
              <a:rPr lang="it-IT" smtClean="0"/>
              <a:t>19/11/20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212-43BB-0A4E-9A9F-0FB220D8A90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184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2B-F4AA-0E4A-84BA-CD92B7F20117}" type="datetimeFigureOut">
              <a:rPr lang="it-IT" smtClean="0"/>
              <a:t>19/11/20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212-43BB-0A4E-9A9F-0FB220D8A90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1689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2B-F4AA-0E4A-84BA-CD92B7F20117}" type="datetimeFigureOut">
              <a:rPr lang="it-IT" smtClean="0"/>
              <a:t>19/11/20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212-43BB-0A4E-9A9F-0FB220D8A90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2087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2B-F4AA-0E4A-84BA-CD92B7F20117}" type="datetimeFigureOut">
              <a:rPr lang="it-IT" smtClean="0"/>
              <a:t>19/11/20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212-43BB-0A4E-9A9F-0FB220D8A90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6014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2B-F4AA-0E4A-84BA-CD92B7F20117}" type="datetimeFigureOut">
              <a:rPr lang="it-IT" smtClean="0"/>
              <a:t>19/11/20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212-43BB-0A4E-9A9F-0FB220D8A90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696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2B-F4AA-0E4A-84BA-CD92B7F20117}" type="datetimeFigureOut">
              <a:rPr lang="it-IT" smtClean="0"/>
              <a:t>19/11/20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212-43BB-0A4E-9A9F-0FB220D8A90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223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2B-F4AA-0E4A-84BA-CD92B7F20117}" type="datetimeFigureOut">
              <a:rPr lang="it-IT" smtClean="0"/>
              <a:t>19/11/20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212-43BB-0A4E-9A9F-0FB220D8A90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0323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2B-F4AA-0E4A-84BA-CD92B7F20117}" type="datetimeFigureOut">
              <a:rPr lang="it-IT" smtClean="0"/>
              <a:t>19/11/20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212-43BB-0A4E-9A9F-0FB220D8A90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6412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2B-F4AA-0E4A-84BA-CD92B7F20117}" type="datetimeFigureOut">
              <a:rPr lang="it-IT" smtClean="0"/>
              <a:t>19/11/20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212-43BB-0A4E-9A9F-0FB220D8A90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9039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B412B-F4AA-0E4A-84BA-CD92B7F20117}" type="datetimeFigureOut">
              <a:rPr lang="it-IT" smtClean="0"/>
              <a:t>19/11/20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8C212-43BB-0A4E-9A9F-0FB220D8A90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525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B412B-F4AA-0E4A-84BA-CD92B7F20117}" type="datetimeFigureOut">
              <a:rPr lang="it-IT" smtClean="0"/>
              <a:t>19/11/20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8C212-43BB-0A4E-9A9F-0FB220D8A90C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618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tif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tif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Gli ideologi della nuova Russia. Parte II: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Il teorico della Democrazia sovrana.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239920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politica di Putin.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La politica di </a:t>
            </a:r>
            <a:r>
              <a:rPr lang="it-IT" dirty="0"/>
              <a:t>Putin – con le sue tendenze autoritarie, la sua spinta espansionistica, i suoi obiettivi di grandezza geopolitica e i suoi impulsi socialmente conservatori – sta </a:t>
            </a:r>
            <a:r>
              <a:rPr lang="it-IT" dirty="0" smtClean="0"/>
              <a:t>andando nella </a:t>
            </a:r>
            <a:r>
              <a:rPr lang="it-IT" dirty="0"/>
              <a:t>stessa direzione del popolo profondo </a:t>
            </a:r>
            <a:r>
              <a:rPr lang="it-IT" dirty="0" smtClean="0"/>
              <a:t>identificabile allora in maniera più semplice</a:t>
            </a:r>
            <a:r>
              <a:rPr lang="mr-IN" dirty="0" smtClean="0"/>
              <a:t>…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09027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</a:t>
            </a:r>
            <a:r>
              <a:rPr lang="it-IT" dirty="0"/>
              <a:t>Simon </a:t>
            </a:r>
            <a:r>
              <a:rPr lang="it-IT" dirty="0" err="1"/>
              <a:t>Kordonsky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10050" y="2921794"/>
            <a:ext cx="3771900" cy="215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3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Una società informale.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Secondo </a:t>
            </a:r>
            <a:r>
              <a:rPr lang="it-IT" dirty="0"/>
              <a:t>Simon </a:t>
            </a:r>
            <a:r>
              <a:rPr lang="it-IT" dirty="0" err="1"/>
              <a:t>Kordonsky</a:t>
            </a:r>
            <a:r>
              <a:rPr lang="it-IT" dirty="0"/>
              <a:t> </a:t>
            </a:r>
            <a:r>
              <a:rPr lang="it-IT" dirty="0" smtClean="0"/>
              <a:t>quella </a:t>
            </a:r>
            <a:r>
              <a:rPr lang="it-IT" dirty="0"/>
              <a:t>russa è una società non trasparente fatta di “stati sociali” che </a:t>
            </a:r>
            <a:r>
              <a:rPr lang="it-IT" dirty="0">
                <a:solidFill>
                  <a:srgbClr val="FF0000"/>
                </a:solidFill>
              </a:rPr>
              <a:t>resistono al cambiamento </a:t>
            </a:r>
            <a:r>
              <a:rPr lang="it-IT" dirty="0"/>
              <a:t>e per i quali un’idea desiderabile di futuro consiste nel “</a:t>
            </a:r>
            <a:r>
              <a:rPr lang="it-IT" dirty="0">
                <a:solidFill>
                  <a:srgbClr val="FF0000"/>
                </a:solidFill>
              </a:rPr>
              <a:t>riprodurre un passato migliore</a:t>
            </a:r>
            <a:r>
              <a:rPr lang="it-IT" dirty="0" smtClean="0">
                <a:solidFill>
                  <a:srgbClr val="FF0000"/>
                </a:solidFill>
              </a:rPr>
              <a:t>”.</a:t>
            </a:r>
          </a:p>
          <a:p>
            <a:endParaRPr lang="it-IT" dirty="0">
              <a:solidFill>
                <a:srgbClr val="FF0000"/>
              </a:solidFill>
            </a:endParaRPr>
          </a:p>
          <a:p>
            <a:r>
              <a:rPr lang="it-IT" dirty="0"/>
              <a:t>“Da un punto di vista sociale, ovvero di relazioni con lo stato, il nostro è il paese più innovativo al mondo. Chiunque deve essere creativo e inventare modi per eludere lo stato e proteggersi contro </a:t>
            </a:r>
            <a:r>
              <a:rPr lang="it-IT"/>
              <a:t>di </a:t>
            </a:r>
            <a:r>
              <a:rPr lang="it-IT" smtClean="0"/>
              <a:t>esso(Internazionale, marzo 2019)</a:t>
            </a:r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57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err="1"/>
              <a:t>Vitaly</a:t>
            </a:r>
            <a:r>
              <a:rPr lang="it-IT"/>
              <a:t> </a:t>
            </a:r>
            <a:r>
              <a:rPr lang="it-IT" err="1"/>
              <a:t>Tovievich</a:t>
            </a:r>
            <a:r>
              <a:rPr lang="it-IT"/>
              <a:t> </a:t>
            </a:r>
            <a:r>
              <a:rPr lang="it-IT" err="1"/>
              <a:t>Tretyakov</a:t>
            </a:r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5096" y="1690688"/>
            <a:ext cx="4499810" cy="4926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503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mtClean="0"/>
              <a:t>Un altro </a:t>
            </a:r>
            <a:r>
              <a:rPr lang="it-IT" i="1" smtClean="0"/>
              <a:t>Spin </a:t>
            </a:r>
            <a:r>
              <a:rPr lang="it-IT" i="1" err="1" smtClean="0"/>
              <a:t>doctor</a:t>
            </a:r>
            <a:r>
              <a:rPr lang="it-IT" i="1" smtClean="0"/>
              <a:t>?</a:t>
            </a:r>
            <a:endParaRPr lang="it-IT" i="1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mtClean="0"/>
          </a:p>
          <a:p>
            <a:r>
              <a:rPr lang="it-IT" smtClean="0"/>
              <a:t>E’ considerato vicino, molto vicino alle tesi di Dugin e ispiratore dell’invasione dell’Ossezia del Sud nel 2008. Nazionalista panslavo.</a:t>
            </a:r>
          </a:p>
          <a:p>
            <a:endParaRPr lang="it-IT"/>
          </a:p>
          <a:p>
            <a:r>
              <a:rPr lang="it-IT" smtClean="0"/>
              <a:t>Giornalista professionista dal ‘76 alla fine dell’Urss. Convinto assertore del possibile ritorno della Russia allo status di Grande potenza internazionale. “Possiamo tornare grandi”(Limes 1998); prova ne era che nonostante Gorbačëv ed El’cin la Russia non fosse morta.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5704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Gli strumenti fine anni Novanta.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Efficacia delle riforme intraprese.</a:t>
            </a:r>
          </a:p>
          <a:p>
            <a:r>
              <a:rPr lang="it-IT" dirty="0" smtClean="0"/>
              <a:t>Un leader capace.</a:t>
            </a:r>
          </a:p>
          <a:p>
            <a:r>
              <a:rPr lang="it-IT" dirty="0" smtClean="0"/>
              <a:t>2006 pubblica un articolo dal titolo “Il Manifesto della Grande Russia”</a:t>
            </a:r>
          </a:p>
          <a:p>
            <a:r>
              <a:rPr lang="it-IT" dirty="0" smtClean="0"/>
              <a:t>In cui teorizza il superamento degli “pseudo confini della Federazione” in direzione di </a:t>
            </a:r>
            <a:r>
              <a:rPr lang="it-IT" dirty="0" smtClean="0"/>
              <a:t>una </a:t>
            </a:r>
            <a:r>
              <a:rPr lang="it-IT" dirty="0" smtClean="0"/>
              <a:t>riappropriazione di aree già sovietiche come Kazakistan settentrionale, Abkhazia, Ossezia del Sud, Crimea e Ucraina orientale. L’Ucraina e </a:t>
            </a:r>
            <a:r>
              <a:rPr lang="it-IT" dirty="0" err="1" smtClean="0"/>
              <a:t>Yushchenko</a:t>
            </a:r>
            <a:r>
              <a:rPr lang="it-IT" dirty="0" smtClean="0"/>
              <a:t> erano accusati di complottare con gli USA. Tutte le risorse –colossali- della Russia dovevano essere impiegate per raggiungere gli obiettivi.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6447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La nuova Russia. I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smtClean="0"/>
              <a:t>Lo stato russo contemporaneo </a:t>
            </a:r>
            <a:r>
              <a:rPr lang="it-IT"/>
              <a:t>non è diviso in “</a:t>
            </a:r>
            <a:r>
              <a:rPr lang="it-IT" smtClean="0">
                <a:solidFill>
                  <a:schemeClr val="accent4">
                    <a:lumMod val="75000"/>
                  </a:schemeClr>
                </a:solidFill>
              </a:rPr>
              <a:t>profondo -che esercita il potere reale- </a:t>
            </a:r>
            <a:r>
              <a:rPr lang="it-IT">
                <a:solidFill>
                  <a:schemeClr val="accent4">
                    <a:lumMod val="75000"/>
                  </a:schemeClr>
                </a:solidFill>
              </a:rPr>
              <a:t>ed </a:t>
            </a:r>
            <a:r>
              <a:rPr lang="it-IT" smtClean="0">
                <a:solidFill>
                  <a:srgbClr val="0070C0"/>
                </a:solidFill>
              </a:rPr>
              <a:t>esterno- che esercita un potere apparentemente autonomo, ma in realtà subordinato allo stato profondo-</a:t>
            </a:r>
            <a:r>
              <a:rPr lang="it-IT" smtClean="0"/>
              <a:t>”, </a:t>
            </a:r>
            <a:r>
              <a:rPr lang="it-IT"/>
              <a:t>è </a:t>
            </a:r>
            <a:r>
              <a:rPr lang="it-IT" smtClean="0"/>
              <a:t>costruito, lo stato russo, </a:t>
            </a:r>
            <a:r>
              <a:rPr lang="it-IT"/>
              <a:t>come </a:t>
            </a:r>
            <a:r>
              <a:rPr lang="it-IT" smtClean="0"/>
              <a:t>unico; </a:t>
            </a:r>
            <a:r>
              <a:rPr lang="it-IT"/>
              <a:t>tutte le sue parti e manifestazioni sono fuori.</a:t>
            </a:r>
            <a:r>
              <a:rPr lang="it-IT" smtClean="0">
                <a:effectLst/>
              </a:rPr>
              <a:t> </a:t>
            </a:r>
          </a:p>
          <a:p>
            <a:r>
              <a:rPr lang="it-IT"/>
              <a:t>Non c’è uno “stato profondo” in </a:t>
            </a:r>
            <a:r>
              <a:rPr lang="it-IT" smtClean="0"/>
              <a:t>Russia; </a:t>
            </a:r>
            <a:r>
              <a:rPr lang="it-IT"/>
              <a:t>è tutto in bella vista: c’è semmai un “</a:t>
            </a:r>
            <a:r>
              <a:rPr lang="it-IT">
                <a:solidFill>
                  <a:schemeClr val="accent4">
                    <a:lumMod val="75000"/>
                  </a:schemeClr>
                </a:solidFill>
              </a:rPr>
              <a:t>popolo profondo</a:t>
            </a:r>
            <a:r>
              <a:rPr lang="it-IT" smtClean="0"/>
              <a:t>”. La differenza sta forse nel cambio di sostantivo? Lo stato profondo presuppone una struttura, ovviamente invisibile?</a:t>
            </a:r>
            <a:endParaRPr lang="it-IT"/>
          </a:p>
          <a:p>
            <a:r>
              <a:rPr lang="it-IT"/>
              <a:t>Un “popolo profondo” è sempre cosciente, </a:t>
            </a:r>
            <a:r>
              <a:rPr lang="it-IT" u="sng">
                <a:solidFill>
                  <a:srgbClr val="0070C0"/>
                </a:solidFill>
              </a:rPr>
              <a:t>inaccessibile</a:t>
            </a:r>
            <a:r>
              <a:rPr lang="it-IT"/>
              <a:t> ai sondaggi sociologici, alle campagne, alle minacce e ad altri metodi di studio e influenza diretti. La comprensione di cosa sia, cosa pensa e cosa vuole spesso arriva in ritardo, e non a chi può fare qualcosa.</a:t>
            </a:r>
            <a:r>
              <a:rPr lang="it-IT" smtClean="0">
                <a:effectLst/>
              </a:rPr>
              <a:t> 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84383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Parte II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La capacità di ascoltare e capire il popolo, di vedere attraverso di esso, in profondità, e di agire di conseguenza è il vantaggio unico e principale dello stato di Putin</a:t>
            </a:r>
            <a:r>
              <a:rPr lang="it-IT" smtClean="0">
                <a:effectLst/>
              </a:rPr>
              <a:t> . </a:t>
            </a:r>
            <a:r>
              <a:rPr lang="it-IT" sz="2400" u="sng" smtClean="0">
                <a:solidFill>
                  <a:srgbClr val="0070C0"/>
                </a:solidFill>
                <a:effectLst/>
              </a:rPr>
              <a:t>Mi sembrano tanto le </a:t>
            </a:r>
            <a:r>
              <a:rPr lang="it-IT" sz="2400" u="sng" smtClean="0">
                <a:solidFill>
                  <a:srgbClr val="0070C0"/>
                </a:solidFill>
              </a:rPr>
              <a:t>frasi di un fido scudiero!</a:t>
            </a:r>
            <a:endParaRPr lang="it-IT" sz="2400" u="sng">
              <a:solidFill>
                <a:srgbClr val="0070C0"/>
              </a:solidFill>
            </a:endParaRPr>
          </a:p>
          <a:p>
            <a:r>
              <a:rPr lang="it-IT"/>
              <a:t>Nel nuovo sistema, tutte le istituzioni sono subordinate al compito principale: fidarsi della comunicazione e dell’interazione del capo con i cittadini. </a:t>
            </a:r>
            <a:endParaRPr lang="it-IT" smtClean="0"/>
          </a:p>
          <a:p>
            <a:r>
              <a:rPr lang="it-IT" smtClean="0"/>
              <a:t>La forza del sistema politico putiniano è tale che esso non ha necessità d’interferire nei processi elettorali stranieri poiché agisce direttamente nella coscienza, alterandola, dei politici occidentali.</a:t>
            </a:r>
          </a:p>
        </p:txBody>
      </p:sp>
    </p:spTree>
    <p:extLst>
      <p:ext uri="{BB962C8B-B14F-4D97-AF65-F5344CB8AC3E}">
        <p14:creationId xmlns:p14="http://schemas.microsoft.com/office/powerpoint/2010/main" val="92629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smtClean="0"/>
              <a:t>La sovranità e gli interessi nazionali.</a:t>
            </a:r>
            <a:endParaRPr lang="it-IT" i="1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La crisi della globalizzazione. Esempi:</a:t>
            </a:r>
            <a:endParaRPr lang="it-IT" dirty="0"/>
          </a:p>
          <a:p>
            <a:r>
              <a:rPr lang="it-IT" dirty="0" smtClean="0"/>
              <a:t>La </a:t>
            </a:r>
            <a:r>
              <a:rPr lang="it-IT" dirty="0" err="1" smtClean="0"/>
              <a:t>Brext</a:t>
            </a:r>
            <a:r>
              <a:rPr lang="it-IT" dirty="0" smtClean="0"/>
              <a:t> britannica,</a:t>
            </a:r>
          </a:p>
          <a:p>
            <a:endParaRPr lang="it-IT" dirty="0"/>
          </a:p>
          <a:p>
            <a:r>
              <a:rPr lang="it-IT" dirty="0" smtClean="0"/>
              <a:t>La lotta anti immigrazione,</a:t>
            </a:r>
          </a:p>
          <a:p>
            <a:r>
              <a:rPr lang="it-IT" dirty="0" smtClean="0"/>
              <a:t>Le manifestazioni a sostegno della de-globalizzazione.</a:t>
            </a:r>
          </a:p>
          <a:p>
            <a:r>
              <a:rPr lang="mr-IN" dirty="0" smtClean="0"/>
              <a:t>…………</a:t>
            </a:r>
            <a:r>
              <a:rPr lang="it-IT" dirty="0" smtClean="0"/>
              <a:t>..</a:t>
            </a:r>
          </a:p>
          <a:p>
            <a:r>
              <a:rPr lang="it-IT" dirty="0" smtClean="0"/>
              <a:t>Nemo </a:t>
            </a:r>
            <a:r>
              <a:rPr lang="it-IT" dirty="0" err="1" smtClean="0"/>
              <a:t>propheta</a:t>
            </a:r>
            <a:r>
              <a:rPr lang="it-IT" dirty="0" smtClean="0"/>
              <a:t> in Patria? Per Putin non ha  funzionato.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1692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Il popolo profondo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mtClean="0"/>
          </a:p>
          <a:p>
            <a:r>
              <a:rPr lang="it-IT" smtClean="0"/>
              <a:t>Come identificarlo? </a:t>
            </a:r>
          </a:p>
          <a:p>
            <a:r>
              <a:rPr lang="it-IT" smtClean="0"/>
              <a:t>Il discorso diventa generico, si ritorna ad un concetto di nazione che precede lo stato. In questa genericità dove troviamo la politica estera?</a:t>
            </a:r>
          </a:p>
          <a:p>
            <a:endParaRPr lang="it-IT"/>
          </a:p>
          <a:p>
            <a:r>
              <a:rPr lang="it-IT" smtClean="0"/>
              <a:t>Nell’affermazione della tutela dei bisogni(generici) presenti nel popolo profondo e intuiti/compresi dal capo.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5394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Vladislav Surkov. </a:t>
            </a:r>
            <a:br>
              <a:rPr lang="it-IT" dirty="0" smtClean="0"/>
            </a:br>
            <a:r>
              <a:rPr lang="it-IT" dirty="0" smtClean="0"/>
              <a:t>21.09.1964</a:t>
            </a:r>
            <a:endParaRPr lang="it-IT" dirty="0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8358" y="1853514"/>
            <a:ext cx="7587048" cy="4287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977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Una carriera vicino a Putin.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1999-2001 vice capo dell’amministrazione presidenziale russa.</a:t>
            </a:r>
          </a:p>
          <a:p>
            <a:r>
              <a:rPr lang="it-IT" dirty="0" smtClean="0"/>
              <a:t>Maggio 2008-27.12.2011: Primo vice capo di Stato  Maggiore dell’amministrazione presidenziale russa.</a:t>
            </a:r>
          </a:p>
          <a:p>
            <a:endParaRPr lang="it-IT" dirty="0"/>
          </a:p>
          <a:p>
            <a:r>
              <a:rPr lang="it-IT" dirty="0" smtClean="0"/>
              <a:t>Dicembre 2011-maggio 2013: Vice Primo ministro della Federazione russa..</a:t>
            </a:r>
          </a:p>
          <a:p>
            <a:r>
              <a:rPr lang="it-IT" dirty="0" smtClean="0"/>
              <a:t>Maggio 2012-maggio 2013 : Capo dell’Ufficio esecutivo del governo</a:t>
            </a:r>
          </a:p>
          <a:p>
            <a:endParaRPr lang="it-IT" dirty="0"/>
          </a:p>
          <a:p>
            <a:r>
              <a:rPr lang="it-IT" dirty="0" smtClean="0"/>
              <a:t>Consigliere personale del presidente per le relazioni con </a:t>
            </a:r>
            <a:r>
              <a:rPr lang="it-IT" dirty="0" err="1" smtClean="0"/>
              <a:t>Abkazia</a:t>
            </a:r>
            <a:r>
              <a:rPr lang="it-IT" smtClean="0"/>
              <a:t>, Ossezia meridionale e Ucraina.</a:t>
            </a:r>
          </a:p>
          <a:p>
            <a:r>
              <a:rPr lang="it-IT" smtClean="0"/>
              <a:t>Licenziato nel febbraio 2020.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377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La democrazia sovrana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mtClean="0"/>
              <a:t>2009 secondo Surkov l’apertura e la modernizzazione del sistema politico russo sostenuta da Medvedev avrebbe portato ad una profonda crisi la Russia. L’avrebbe fatta a pezzi.</a:t>
            </a:r>
            <a:endParaRPr lang="it-IT"/>
          </a:p>
          <a:p>
            <a:r>
              <a:rPr lang="it-IT" smtClean="0"/>
              <a:t>Ha contribuito alla creazione e al successo del movimento giovanile filo-governativo </a:t>
            </a:r>
            <a:r>
              <a:rPr lang="it-IT" err="1" smtClean="0"/>
              <a:t>Nashi</a:t>
            </a:r>
            <a:r>
              <a:rPr lang="it-IT" smtClean="0"/>
              <a:t>.</a:t>
            </a:r>
          </a:p>
          <a:p>
            <a:r>
              <a:rPr lang="it-IT" smtClean="0"/>
              <a:t>Ha teorizzato il concetto di Democrazia sovrana e l’ha diffuso tramite la televisione di stato.</a:t>
            </a:r>
          </a:p>
          <a:p>
            <a:r>
              <a:rPr lang="it-IT" smtClean="0"/>
              <a:t>Sottoposto a sanzioni da USA e UE dopo annessione Crimea(marzo 2014).</a:t>
            </a:r>
          </a:p>
          <a:p>
            <a:endParaRPr lang="it-IT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8393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 Il </a:t>
            </a:r>
            <a:r>
              <a:rPr lang="it-IT" err="1" smtClean="0"/>
              <a:t>putinismo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11.febbraio 2019  pubblicò </a:t>
            </a:r>
            <a:r>
              <a:rPr lang="it-IT" i="1" smtClean="0"/>
              <a:t>The Long State of Putin</a:t>
            </a:r>
            <a:r>
              <a:rPr lang="it-IT" smtClean="0"/>
              <a:t>.</a:t>
            </a:r>
          </a:p>
          <a:p>
            <a:endParaRPr lang="it-IT"/>
          </a:p>
          <a:p>
            <a:r>
              <a:rPr lang="it-IT" smtClean="0"/>
              <a:t>L’anno successivo fu “dimesso” dallo stesso Presidente.</a:t>
            </a:r>
          </a:p>
          <a:p>
            <a:endParaRPr lang="it-IT"/>
          </a:p>
          <a:p>
            <a:r>
              <a:rPr lang="it-IT" smtClean="0"/>
              <a:t>Le 2.300 circa e-mail hackerate dimostravano i progetti russi di destabilizzazione dell’Ucraina.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5667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/>
              <a:t> </a:t>
            </a:r>
            <a:r>
              <a:rPr lang="it-IT" smtClean="0"/>
              <a:t>L’illusione della scelta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smtClean="0"/>
          </a:p>
          <a:p>
            <a:r>
              <a:rPr lang="it-IT" smtClean="0"/>
              <a:t>Le democrazie occidentali si fondano sul trucco dell’illusione della scelta.</a:t>
            </a:r>
          </a:p>
          <a:p>
            <a:r>
              <a:rPr lang="it-IT" smtClean="0"/>
              <a:t>Il rifiuto del trucco e l’accettazione della predestinazione ha portato alla cessazione dell’interesse su cosa dovrebbe essere la democrazia.</a:t>
            </a:r>
          </a:p>
          <a:p>
            <a:r>
              <a:rPr lang="it-IT" smtClean="0"/>
              <a:t>La Russia ha un ruolo da protagonista nel nuovo mondo che lotta la globalizzazione e solo un modello di stato forte le consentirà di esercitare il ruolo che le compete.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8575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 La crisi delle democrazie.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Il </a:t>
            </a:r>
            <a:r>
              <a:rPr lang="it-IT" err="1" smtClean="0"/>
              <a:t>putinismo</a:t>
            </a:r>
            <a:r>
              <a:rPr lang="it-IT" smtClean="0"/>
              <a:t> ideologia del futuro. </a:t>
            </a:r>
            <a:r>
              <a:rPr lang="it-IT" b="1" u="sng" smtClean="0">
                <a:solidFill>
                  <a:srgbClr val="FF0000"/>
                </a:solidFill>
              </a:rPr>
              <a:t>Assunto teorico:</a:t>
            </a:r>
          </a:p>
          <a:p>
            <a:r>
              <a:rPr lang="it-IT" smtClean="0"/>
              <a:t>Le democrazie occidentali sono governate realmente dal </a:t>
            </a:r>
            <a:r>
              <a:rPr lang="it-IT" i="1" err="1" smtClean="0">
                <a:solidFill>
                  <a:srgbClr val="FF0000"/>
                </a:solidFill>
              </a:rPr>
              <a:t>deep</a:t>
            </a:r>
            <a:r>
              <a:rPr lang="it-IT" i="1" smtClean="0">
                <a:solidFill>
                  <a:srgbClr val="FF0000"/>
                </a:solidFill>
              </a:rPr>
              <a:t> state</a:t>
            </a:r>
            <a:r>
              <a:rPr lang="it-IT" smtClean="0"/>
              <a:t>, dallo </a:t>
            </a:r>
            <a:r>
              <a:rPr lang="it-IT" smtClean="0">
                <a:solidFill>
                  <a:srgbClr val="FFC000"/>
                </a:solidFill>
              </a:rPr>
              <a:t>stato profondo</a:t>
            </a:r>
            <a:r>
              <a:rPr lang="it-IT" smtClean="0"/>
              <a:t>, ovvero un’organizzazione </a:t>
            </a:r>
            <a:r>
              <a:rPr lang="it-IT"/>
              <a:t>assolutamente non democratica del vero </a:t>
            </a:r>
            <a:r>
              <a:rPr lang="it-IT" smtClean="0"/>
              <a:t>potere; </a:t>
            </a:r>
            <a:r>
              <a:rPr lang="it-IT"/>
              <a:t>delle strutture di potere </a:t>
            </a:r>
            <a:r>
              <a:rPr lang="it-IT">
                <a:solidFill>
                  <a:srgbClr val="FF0000"/>
                </a:solidFill>
              </a:rPr>
              <a:t>nascoste</a:t>
            </a:r>
            <a:r>
              <a:rPr lang="it-IT"/>
              <a:t> dietro le istituzioni democratiche </a:t>
            </a:r>
            <a:r>
              <a:rPr lang="it-IT" smtClean="0"/>
              <a:t>esterne. </a:t>
            </a:r>
          </a:p>
          <a:p>
            <a:r>
              <a:rPr lang="it-IT" smtClean="0"/>
              <a:t>Strutture di potere che agiscono </a:t>
            </a:r>
            <a:r>
              <a:rPr lang="it-IT"/>
              <a:t>attraverso la violenza, la corruzione e la manipolazione e </a:t>
            </a:r>
            <a:r>
              <a:rPr lang="it-IT" smtClean="0">
                <a:solidFill>
                  <a:srgbClr val="FF0000"/>
                </a:solidFill>
              </a:rPr>
              <a:t>nascoste</a:t>
            </a:r>
            <a:r>
              <a:rPr lang="it-IT" smtClean="0"/>
              <a:t> </a:t>
            </a:r>
            <a:r>
              <a:rPr lang="it-IT"/>
              <a:t>sotto la superficie della società </a:t>
            </a:r>
            <a:r>
              <a:rPr lang="it-IT" smtClean="0"/>
              <a:t>civile.</a:t>
            </a:r>
            <a:r>
              <a:rPr lang="it-IT" smtClean="0">
                <a:effectLst/>
              </a:rPr>
              <a:t> 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0969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Alla luce del sole.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Lo stato </a:t>
            </a:r>
            <a:r>
              <a:rPr lang="it-IT" dirty="0" smtClean="0"/>
              <a:t>russo </a:t>
            </a:r>
            <a:r>
              <a:rPr lang="it-IT" dirty="0"/>
              <a:t>non possiede uno </a:t>
            </a:r>
            <a:r>
              <a:rPr lang="it-IT" dirty="0">
                <a:solidFill>
                  <a:srgbClr val="FF0000"/>
                </a:solidFill>
              </a:rPr>
              <a:t>stato profondo </a:t>
            </a:r>
            <a:r>
              <a:rPr lang="it-IT" dirty="0"/>
              <a:t>gestito da servizi di sicurezza che operano dietro una facciata democratica</a:t>
            </a:r>
            <a:r>
              <a:rPr lang="it-IT" dirty="0" smtClean="0"/>
              <a:t>.</a:t>
            </a:r>
          </a:p>
          <a:p>
            <a:r>
              <a:rPr lang="it-IT" dirty="0"/>
              <a:t>Le strutture più brutali del suo sistema di sicurezza sono perfettamente visibili, prive di abbellimenti </a:t>
            </a:r>
            <a:r>
              <a:rPr lang="it-IT" dirty="0" smtClean="0"/>
              <a:t>architettonici.</a:t>
            </a:r>
          </a:p>
          <a:p>
            <a:r>
              <a:rPr lang="it-IT" dirty="0"/>
              <a:t>La Russia non è mai stata governata da una classe di mercanti o di liberali </a:t>
            </a:r>
            <a:r>
              <a:rPr lang="it-IT" dirty="0">
                <a:solidFill>
                  <a:srgbClr val="FF0000"/>
                </a:solidFill>
              </a:rPr>
              <a:t>contrari allo stato di polizia</a:t>
            </a:r>
            <a:r>
              <a:rPr lang="it-IT" dirty="0"/>
              <a:t>. Il potere dello stato è sempre stato chiaramente “</a:t>
            </a:r>
            <a:r>
              <a:rPr lang="it-IT" dirty="0">
                <a:solidFill>
                  <a:srgbClr val="FF0000"/>
                </a:solidFill>
              </a:rPr>
              <a:t>un’arma offensiva e difensiva</a:t>
            </a:r>
            <a:r>
              <a:rPr lang="it-IT" dirty="0" smtClean="0"/>
              <a:t>”.</a:t>
            </a:r>
          </a:p>
          <a:p>
            <a:r>
              <a:rPr lang="it-IT" dirty="0" smtClean="0"/>
              <a:t>Ciò che la Russia possiede è un </a:t>
            </a:r>
            <a:r>
              <a:rPr lang="it-IT" b="1" i="1" dirty="0" smtClean="0">
                <a:solidFill>
                  <a:srgbClr val="FF0000"/>
                </a:solidFill>
              </a:rPr>
              <a:t>popolo profondo </a:t>
            </a:r>
            <a:endParaRPr lang="it-IT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953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Il popolo profondo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problema sta nell’identificazione del popolo profondo.</a:t>
            </a:r>
          </a:p>
          <a:p>
            <a:r>
              <a:rPr lang="it-IT" dirty="0" smtClean="0"/>
              <a:t>Chi ne fa parte?</a:t>
            </a:r>
          </a:p>
          <a:p>
            <a:r>
              <a:rPr lang="it-IT" dirty="0" smtClean="0"/>
              <a:t>A quale fascia di reddito?</a:t>
            </a:r>
          </a:p>
          <a:p>
            <a:r>
              <a:rPr lang="it-IT" dirty="0" smtClean="0"/>
              <a:t>Con quale livelli d’istruzione?</a:t>
            </a:r>
          </a:p>
          <a:p>
            <a:r>
              <a:rPr lang="it-IT" dirty="0" smtClean="0"/>
              <a:t>Con quali speranze?</a:t>
            </a:r>
          </a:p>
          <a:p>
            <a:r>
              <a:rPr lang="it-IT" dirty="0" smtClean="0"/>
              <a:t>Con quale visione politica?</a:t>
            </a:r>
          </a:p>
          <a:p>
            <a:r>
              <a:rPr lang="it-IT" dirty="0" smtClean="0"/>
              <a:t>Il tutto rimane nel vago, ma il consenso ricevuto dalla politica di Putin consente di definirlo.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8194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1115</Words>
  <Application>Microsoft Macintosh PowerPoint</Application>
  <PresentationFormat>Widescreen</PresentationFormat>
  <Paragraphs>90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4" baseType="lpstr">
      <vt:lpstr>Calibri</vt:lpstr>
      <vt:lpstr>Calibri Light</vt:lpstr>
      <vt:lpstr>Mangal</vt:lpstr>
      <vt:lpstr>Arial</vt:lpstr>
      <vt:lpstr>Tema di Office</vt:lpstr>
      <vt:lpstr>Gli ideologi della nuova Russia. Parte II:</vt:lpstr>
      <vt:lpstr>Vladislav Surkov.  21.09.1964</vt:lpstr>
      <vt:lpstr>Una carriera vicino a Putin.</vt:lpstr>
      <vt:lpstr>La democrazia sovrana</vt:lpstr>
      <vt:lpstr> Il putinismo</vt:lpstr>
      <vt:lpstr> L’illusione della scelta</vt:lpstr>
      <vt:lpstr> La crisi delle democrazie.</vt:lpstr>
      <vt:lpstr>Alla luce del sole.</vt:lpstr>
      <vt:lpstr>Il popolo profondo</vt:lpstr>
      <vt:lpstr>La politica di Putin.</vt:lpstr>
      <vt:lpstr> Simon Kordonsky</vt:lpstr>
      <vt:lpstr>Una società informale.</vt:lpstr>
      <vt:lpstr>Vitaly Tovievich Tretyakov</vt:lpstr>
      <vt:lpstr>Un altro Spin doctor?</vt:lpstr>
      <vt:lpstr>Gli strumenti fine anni Novanta.</vt:lpstr>
      <vt:lpstr>La nuova Russia. I</vt:lpstr>
      <vt:lpstr>Parte II</vt:lpstr>
      <vt:lpstr>La sovranità e gli interessi nazionali.</vt:lpstr>
      <vt:lpstr>Il popolo profondo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Gli ideologi della nuova Russia. Parte II:</dc:title>
  <dc:creator>Utente di Microsoft Office</dc:creator>
  <cp:lastModifiedBy>Utente di Microsoft Office</cp:lastModifiedBy>
  <cp:revision>37</cp:revision>
  <dcterms:created xsi:type="dcterms:W3CDTF">2020-11-16T07:25:39Z</dcterms:created>
  <dcterms:modified xsi:type="dcterms:W3CDTF">2020-11-19T12:05:41Z</dcterms:modified>
</cp:coreProperties>
</file>