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38"/>
    <p:restoredTop sz="94626"/>
  </p:normalViewPr>
  <p:slideViewPr>
    <p:cSldViewPr snapToGrid="0" snapToObjects="1">
      <p:cViewPr varScale="1">
        <p:scale>
          <a:sx n="43" d="100"/>
          <a:sy n="43" d="100"/>
        </p:scale>
        <p:origin x="240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421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81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704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295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376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26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3999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917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610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5837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6484F-6860-674F-A66E-B461971B806B}" type="datetimeFigureOut">
              <a:rPr lang="it-IT" smtClean="0"/>
              <a:t>25/11/20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B00F-222D-1D4D-8EDC-82CCBECD202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65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Strumenti e limiti di una politica di potenza.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 smtClean="0"/>
              <a:t>Il punto di forza spesso coincide con i proprio limite.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190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Valerij Vasil'evič Gerasimov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97388" y="2246032"/>
            <a:ext cx="5356411" cy="396650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46031"/>
            <a:ext cx="5997388" cy="396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58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Valerij Vasil'evič Gerasimov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</a:t>
            </a:r>
            <a:r>
              <a:rPr lang="it-IT" dirty="0" smtClean="0"/>
              <a:t>eorico </a:t>
            </a:r>
            <a:r>
              <a:rPr lang="it-IT" dirty="0"/>
              <a:t>di una rilettura della tradizionale “maskirovka” </a:t>
            </a:r>
            <a:r>
              <a:rPr lang="it-IT" dirty="0" smtClean="0"/>
              <a:t>(strategia di camuffamento) in </a:t>
            </a:r>
            <a:r>
              <a:rPr lang="it-IT" dirty="0"/>
              <a:t>una prospettiva che tiene conto delle peculiarità della guerra non convenzionale, con tutti i suoi aspetti legati al dominio delle informazioni, all’uso spregiudicato della tecnologia, all’inganno e all’impiego massiccio di forze paramilitari e reparti speciali. </a:t>
            </a:r>
            <a:endParaRPr lang="it-IT" dirty="0" smtClean="0"/>
          </a:p>
          <a:p>
            <a:r>
              <a:rPr lang="it-IT" dirty="0" smtClean="0"/>
              <a:t>Giulio Cesare contro Vercingetorige.</a:t>
            </a:r>
          </a:p>
          <a:p>
            <a:r>
              <a:rPr lang="it-IT" dirty="0" smtClean="0"/>
              <a:t>Belisario generale bizantino.</a:t>
            </a:r>
          </a:p>
          <a:p>
            <a:r>
              <a:rPr lang="it-IT" dirty="0" smtClean="0"/>
              <a:t>E da Bisanzio i russi appresero questa visione strategica e la useranno contro i mongoli.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5826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 </a:t>
            </a:r>
            <a:r>
              <a:rPr lang="it-IT" dirty="0" smtClean="0"/>
              <a:t>Nulla di nuovo.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Ha aggiornato un principio militare già presente nella storia del pensiero militare.</a:t>
            </a:r>
          </a:p>
          <a:p>
            <a:endParaRPr lang="it-IT" dirty="0"/>
          </a:p>
          <a:p>
            <a:r>
              <a:rPr lang="it-IT" dirty="0" smtClean="0"/>
              <a:t>E’ stata applicata la dottrina Gerasimov in tutte le guerre del periodo putiniano. I risultati sono stati ottimi. </a:t>
            </a:r>
          </a:p>
          <a:p>
            <a:r>
              <a:rPr lang="it-IT" dirty="0" smtClean="0"/>
              <a:t>I limiti stanno nella capacità del nemico di controbattere i principi basilari della dottrina. Più il nemico è bravo a controbattere, meno efficace è l’applicazione della dottrina Gerasimov.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0430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La dottrina nel contesto attuale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dottrina è sembrata essere il miglior modo per contrastare la “guerra asimmetrica”.</a:t>
            </a:r>
          </a:p>
          <a:p>
            <a:endParaRPr lang="it-IT" dirty="0" smtClean="0"/>
          </a:p>
          <a:p>
            <a:pPr algn="just"/>
            <a:r>
              <a:rPr lang="it-IT" dirty="0" smtClean="0"/>
              <a:t>=Conflitto non convenzionale in cui una delle parti non è immediatamente </a:t>
            </a:r>
            <a:r>
              <a:rPr lang="it-IT" dirty="0" smtClean="0">
                <a:solidFill>
                  <a:srgbClr val="FF0000"/>
                </a:solidFill>
              </a:rPr>
              <a:t>identificabile (</a:t>
            </a:r>
            <a:r>
              <a:rPr lang="it-IT" u="sng" dirty="0" smtClean="0">
                <a:solidFill>
                  <a:srgbClr val="FF0000"/>
                </a:solidFill>
              </a:rPr>
              <a:t>viene meno il fattore identitario</a:t>
            </a:r>
            <a:r>
              <a:rPr lang="it-IT" dirty="0" smtClean="0">
                <a:solidFill>
                  <a:srgbClr val="FF0000"/>
                </a:solidFill>
              </a:rPr>
              <a:t>)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Forse sarebbe meglio definire le guerre moderne come ibride, non lineari.</a:t>
            </a:r>
          </a:p>
          <a:p>
            <a:pPr algn="just"/>
            <a:r>
              <a:rPr lang="it-IT" dirty="0" smtClean="0"/>
              <a:t>La struttura organizzativa dello stato russo è adatta a condurre una politica estera che si basi anche sulle idee di Gerasimov  per il quale la guerra deve essere combattuta in maniera totale?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8774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L’arma economica.</a:t>
            </a: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Gazprom 1989.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45063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Principale società russa per fatturato.</a:t>
            </a:r>
          </a:p>
          <a:p>
            <a:r>
              <a:rPr lang="it-IT" dirty="0" smtClean="0"/>
              <a:t>Parzialmente controllata dallo stato.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4100" y="1690688"/>
            <a:ext cx="39497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8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Forniture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Esclusivo per le repubbliche baltiche.</a:t>
            </a:r>
          </a:p>
          <a:p>
            <a:r>
              <a:rPr lang="it-IT" dirty="0" smtClean="0"/>
              <a:t>Quasi esclusivo per Bulgaria, Ungheria, Polonia.</a:t>
            </a:r>
          </a:p>
          <a:p>
            <a:r>
              <a:rPr lang="it-IT" dirty="0" smtClean="0"/>
              <a:t>Al di sotto del 40% per la Germania, del 30% per l’Italia e la Francia.   </a:t>
            </a:r>
          </a:p>
          <a:p>
            <a:r>
              <a:rPr lang="it-IT" dirty="0" smtClean="0"/>
              <a:t>Gazprom fu creta come ente di produzione/vendita/distribuzione di gas da Gorbačëv nel 1989 con capo Viktor </a:t>
            </a:r>
            <a:r>
              <a:rPr lang="it-IT" dirty="0" err="1" smtClean="0"/>
              <a:t>Černomyrdin</a:t>
            </a:r>
            <a:r>
              <a:rPr lang="it-IT" dirty="0" smtClean="0"/>
              <a:t>.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48792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303</Words>
  <Application>Microsoft Macintosh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Tema di Office</vt:lpstr>
      <vt:lpstr>Strumenti e limiti di una politica di potenza.</vt:lpstr>
      <vt:lpstr>Valerij Vasil'evič Gerasimov</vt:lpstr>
      <vt:lpstr>Valerij Vasil'evič Gerasimov</vt:lpstr>
      <vt:lpstr> Nulla di nuovo.</vt:lpstr>
      <vt:lpstr>La dottrina nel contesto attuale</vt:lpstr>
      <vt:lpstr>L’arma economica. Gazprom 1989.</vt:lpstr>
      <vt:lpstr>Forniture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Strumenti e limiti di una politica di potenza.</dc:title>
  <dc:creator>Utente di Microsoft Office</dc:creator>
  <cp:lastModifiedBy>Utente di Microsoft Office</cp:lastModifiedBy>
  <cp:revision>13</cp:revision>
  <dcterms:created xsi:type="dcterms:W3CDTF">2020-11-25T11:51:28Z</dcterms:created>
  <dcterms:modified xsi:type="dcterms:W3CDTF">2020-11-25T16:29:46Z</dcterms:modified>
</cp:coreProperties>
</file>