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33" autoAdjust="0"/>
    <p:restoredTop sz="94660"/>
  </p:normalViewPr>
  <p:slideViewPr>
    <p:cSldViewPr snapToGrid="0">
      <p:cViewPr varScale="1">
        <p:scale>
          <a:sx n="63" d="100"/>
          <a:sy n="63" d="100"/>
        </p:scale>
        <p:origin x="732"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0A1D62C3-FA83-4C85-BDAA-707BFD628053}" type="datetimeFigureOut">
              <a:rPr lang="it-IT" smtClean="0"/>
              <a:t>10/10/2020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FF7B3B2-403D-4B93-8AFC-4BF7185D789D}" type="slidenum">
              <a:rPr lang="it-IT" smtClean="0"/>
              <a:t>‹N›</a:t>
            </a:fld>
            <a:endParaRPr lang="it-IT"/>
          </a:p>
        </p:txBody>
      </p:sp>
    </p:spTree>
    <p:extLst>
      <p:ext uri="{BB962C8B-B14F-4D97-AF65-F5344CB8AC3E}">
        <p14:creationId xmlns:p14="http://schemas.microsoft.com/office/powerpoint/2010/main" val="26881059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0A1D62C3-FA83-4C85-BDAA-707BFD628053}" type="datetimeFigureOut">
              <a:rPr lang="it-IT" smtClean="0"/>
              <a:t>10/10/2020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FF7B3B2-403D-4B93-8AFC-4BF7185D789D}" type="slidenum">
              <a:rPr lang="it-IT" smtClean="0"/>
              <a:t>‹N›</a:t>
            </a:fld>
            <a:endParaRPr lang="it-IT"/>
          </a:p>
        </p:txBody>
      </p:sp>
    </p:spTree>
    <p:extLst>
      <p:ext uri="{BB962C8B-B14F-4D97-AF65-F5344CB8AC3E}">
        <p14:creationId xmlns:p14="http://schemas.microsoft.com/office/powerpoint/2010/main" val="21883121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0A1D62C3-FA83-4C85-BDAA-707BFD628053}" type="datetimeFigureOut">
              <a:rPr lang="it-IT" smtClean="0"/>
              <a:t>10/10/2020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FF7B3B2-403D-4B93-8AFC-4BF7185D789D}" type="slidenum">
              <a:rPr lang="it-IT" smtClean="0"/>
              <a:t>‹N›</a:t>
            </a:fld>
            <a:endParaRPr lang="it-IT"/>
          </a:p>
        </p:txBody>
      </p:sp>
    </p:spTree>
    <p:extLst>
      <p:ext uri="{BB962C8B-B14F-4D97-AF65-F5344CB8AC3E}">
        <p14:creationId xmlns:p14="http://schemas.microsoft.com/office/powerpoint/2010/main" val="3990247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0A1D62C3-FA83-4C85-BDAA-707BFD628053}" type="datetimeFigureOut">
              <a:rPr lang="it-IT" smtClean="0"/>
              <a:t>10/10/2020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FF7B3B2-403D-4B93-8AFC-4BF7185D789D}" type="slidenum">
              <a:rPr lang="it-IT" smtClean="0"/>
              <a:t>‹N›</a:t>
            </a:fld>
            <a:endParaRPr lang="it-IT"/>
          </a:p>
        </p:txBody>
      </p:sp>
    </p:spTree>
    <p:extLst>
      <p:ext uri="{BB962C8B-B14F-4D97-AF65-F5344CB8AC3E}">
        <p14:creationId xmlns:p14="http://schemas.microsoft.com/office/powerpoint/2010/main" val="32897336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p:cNvSpPr>
            <a:spLocks noGrp="1"/>
          </p:cNvSpPr>
          <p:nvPr>
            <p:ph type="dt" sz="half" idx="10"/>
          </p:nvPr>
        </p:nvSpPr>
        <p:spPr/>
        <p:txBody>
          <a:bodyPr/>
          <a:lstStyle/>
          <a:p>
            <a:fld id="{0A1D62C3-FA83-4C85-BDAA-707BFD628053}" type="datetimeFigureOut">
              <a:rPr lang="it-IT" smtClean="0"/>
              <a:t>10/10/2020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FF7B3B2-403D-4B93-8AFC-4BF7185D789D}" type="slidenum">
              <a:rPr lang="it-IT" smtClean="0"/>
              <a:t>‹N›</a:t>
            </a:fld>
            <a:endParaRPr lang="it-IT"/>
          </a:p>
        </p:txBody>
      </p:sp>
    </p:spTree>
    <p:extLst>
      <p:ext uri="{BB962C8B-B14F-4D97-AF65-F5344CB8AC3E}">
        <p14:creationId xmlns:p14="http://schemas.microsoft.com/office/powerpoint/2010/main" val="4042134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0A1D62C3-FA83-4C85-BDAA-707BFD628053}" type="datetimeFigureOut">
              <a:rPr lang="it-IT" smtClean="0"/>
              <a:t>10/10/2020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FF7B3B2-403D-4B93-8AFC-4BF7185D789D}" type="slidenum">
              <a:rPr lang="it-IT" smtClean="0"/>
              <a:t>‹N›</a:t>
            </a:fld>
            <a:endParaRPr lang="it-IT"/>
          </a:p>
        </p:txBody>
      </p:sp>
    </p:spTree>
    <p:extLst>
      <p:ext uri="{BB962C8B-B14F-4D97-AF65-F5344CB8AC3E}">
        <p14:creationId xmlns:p14="http://schemas.microsoft.com/office/powerpoint/2010/main" val="18169942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0A1D62C3-FA83-4C85-BDAA-707BFD628053}" type="datetimeFigureOut">
              <a:rPr lang="it-IT" smtClean="0"/>
              <a:t>10/10/2020</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1FF7B3B2-403D-4B93-8AFC-4BF7185D789D}" type="slidenum">
              <a:rPr lang="it-IT" smtClean="0"/>
              <a:t>‹N›</a:t>
            </a:fld>
            <a:endParaRPr lang="it-IT"/>
          </a:p>
        </p:txBody>
      </p:sp>
    </p:spTree>
    <p:extLst>
      <p:ext uri="{BB962C8B-B14F-4D97-AF65-F5344CB8AC3E}">
        <p14:creationId xmlns:p14="http://schemas.microsoft.com/office/powerpoint/2010/main" val="3715185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0A1D62C3-FA83-4C85-BDAA-707BFD628053}" type="datetimeFigureOut">
              <a:rPr lang="it-IT" smtClean="0"/>
              <a:t>10/10/2020</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1FF7B3B2-403D-4B93-8AFC-4BF7185D789D}" type="slidenum">
              <a:rPr lang="it-IT" smtClean="0"/>
              <a:t>‹N›</a:t>
            </a:fld>
            <a:endParaRPr lang="it-IT"/>
          </a:p>
        </p:txBody>
      </p:sp>
    </p:spTree>
    <p:extLst>
      <p:ext uri="{BB962C8B-B14F-4D97-AF65-F5344CB8AC3E}">
        <p14:creationId xmlns:p14="http://schemas.microsoft.com/office/powerpoint/2010/main" val="17805080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0A1D62C3-FA83-4C85-BDAA-707BFD628053}" type="datetimeFigureOut">
              <a:rPr lang="it-IT" smtClean="0"/>
              <a:t>10/10/2020</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1FF7B3B2-403D-4B93-8AFC-4BF7185D789D}" type="slidenum">
              <a:rPr lang="it-IT" smtClean="0"/>
              <a:t>‹N›</a:t>
            </a:fld>
            <a:endParaRPr lang="it-IT"/>
          </a:p>
        </p:txBody>
      </p:sp>
    </p:spTree>
    <p:extLst>
      <p:ext uri="{BB962C8B-B14F-4D97-AF65-F5344CB8AC3E}">
        <p14:creationId xmlns:p14="http://schemas.microsoft.com/office/powerpoint/2010/main" val="39931732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0A1D62C3-FA83-4C85-BDAA-707BFD628053}" type="datetimeFigureOut">
              <a:rPr lang="it-IT" smtClean="0"/>
              <a:t>10/10/2020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FF7B3B2-403D-4B93-8AFC-4BF7185D789D}" type="slidenum">
              <a:rPr lang="it-IT" smtClean="0"/>
              <a:t>‹N›</a:t>
            </a:fld>
            <a:endParaRPr lang="it-IT"/>
          </a:p>
        </p:txBody>
      </p:sp>
    </p:spTree>
    <p:extLst>
      <p:ext uri="{BB962C8B-B14F-4D97-AF65-F5344CB8AC3E}">
        <p14:creationId xmlns:p14="http://schemas.microsoft.com/office/powerpoint/2010/main" val="10772516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0A1D62C3-FA83-4C85-BDAA-707BFD628053}" type="datetimeFigureOut">
              <a:rPr lang="it-IT" smtClean="0"/>
              <a:t>10/10/2020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FF7B3B2-403D-4B93-8AFC-4BF7185D789D}" type="slidenum">
              <a:rPr lang="it-IT" smtClean="0"/>
              <a:t>‹N›</a:t>
            </a:fld>
            <a:endParaRPr lang="it-IT"/>
          </a:p>
        </p:txBody>
      </p:sp>
    </p:spTree>
    <p:extLst>
      <p:ext uri="{BB962C8B-B14F-4D97-AF65-F5344CB8AC3E}">
        <p14:creationId xmlns:p14="http://schemas.microsoft.com/office/powerpoint/2010/main" val="14455154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1D62C3-FA83-4C85-BDAA-707BFD628053}" type="datetimeFigureOut">
              <a:rPr lang="it-IT" smtClean="0"/>
              <a:t>10/10/2020</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F7B3B2-403D-4B93-8AFC-4BF7185D789D}" type="slidenum">
              <a:rPr lang="it-IT" smtClean="0"/>
              <a:t>‹N›</a:t>
            </a:fld>
            <a:endParaRPr lang="it-IT"/>
          </a:p>
        </p:txBody>
      </p:sp>
    </p:spTree>
    <p:extLst>
      <p:ext uri="{BB962C8B-B14F-4D97-AF65-F5344CB8AC3E}">
        <p14:creationId xmlns:p14="http://schemas.microsoft.com/office/powerpoint/2010/main" val="568508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 Id="rId4" Type="http://schemas.openxmlformats.org/officeDocument/2006/relationships/hyperlink" Target="https://www.ipcc.ch/sr15/download/#chapter"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t="17982" r="464"/>
          <a:stretch>
            <a:fillRect/>
          </a:stretch>
        </p:blipFill>
        <p:spPr bwMode="auto">
          <a:xfrm>
            <a:off x="1983118" y="2294159"/>
            <a:ext cx="8201954" cy="4115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olo 3"/>
          <p:cNvSpPr txBox="1">
            <a:spLocks/>
          </p:cNvSpPr>
          <p:nvPr/>
        </p:nvSpPr>
        <p:spPr>
          <a:xfrm>
            <a:off x="1005840" y="378368"/>
            <a:ext cx="9631679" cy="72390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defTabSz="685800"/>
            <a:r>
              <a:rPr lang="it-IT" altLang="it-IT" sz="2800" b="1" cap="all" dirty="0">
                <a:solidFill>
                  <a:schemeClr val="tx2"/>
                </a:solidFill>
                <a:latin typeface="Century Gothic" panose="020B0502020202020204" pitchFamily="34" charset="0"/>
              </a:rPr>
              <a:t>Strategie di sostenibilità, Obiettivi di sviluppo Sostenibile (</a:t>
            </a:r>
            <a:r>
              <a:rPr lang="it-IT" altLang="it-IT" sz="2800" b="1" cap="all" dirty="0" err="1">
                <a:solidFill>
                  <a:schemeClr val="tx2"/>
                </a:solidFill>
                <a:latin typeface="Century Gothic" panose="020B0502020202020204" pitchFamily="34" charset="0"/>
              </a:rPr>
              <a:t>SDGs</a:t>
            </a:r>
            <a:r>
              <a:rPr lang="it-IT" altLang="it-IT" sz="2800" b="1" cap="all" dirty="0">
                <a:solidFill>
                  <a:schemeClr val="tx2"/>
                </a:solidFill>
                <a:latin typeface="Century Gothic" panose="020B0502020202020204" pitchFamily="34" charset="0"/>
              </a:rPr>
              <a:t>)</a:t>
            </a:r>
          </a:p>
        </p:txBody>
      </p:sp>
      <p:sp>
        <p:nvSpPr>
          <p:cNvPr id="4" name="Rectangle 3"/>
          <p:cNvSpPr txBox="1">
            <a:spLocks noChangeArrowheads="1"/>
          </p:cNvSpPr>
          <p:nvPr/>
        </p:nvSpPr>
        <p:spPr bwMode="auto">
          <a:xfrm>
            <a:off x="1158240" y="1042817"/>
            <a:ext cx="10027920" cy="1128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solidFill>
                  <a:srgbClr val="000000"/>
                </a:solidFill>
                <a:round/>
                <a:headEnd/>
                <a:tailEnd/>
              </a14:hiddenLine>
            </a:ext>
          </a:extLst>
        </p:spPr>
        <p:txBody>
          <a:bodyPr wrap="square" lIns="332308" tIns="83077" rIns="332308" bIns="83077" anchor="ctr">
            <a:spAutoFit/>
          </a:bodyPr>
          <a:lstStyle>
            <a:lvl1pPr>
              <a:lnSpc>
                <a:spcPct val="130000"/>
              </a:lnSpc>
              <a:spcBef>
                <a:spcPts val="1000"/>
              </a:spcBef>
              <a:buFont typeface="Arial" panose="020B0604020202020204" pitchFamily="34" charset="0"/>
              <a:defRPr sz="1100">
                <a:solidFill>
                  <a:schemeClr val="tx1"/>
                </a:solidFill>
                <a:latin typeface="Century Gothic" panose="020B0502020202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a:lnSpc>
                <a:spcPct val="114000"/>
              </a:lnSpc>
              <a:spcBef>
                <a:spcPct val="0"/>
              </a:spcBef>
              <a:buFontTx/>
              <a:buNone/>
            </a:pPr>
            <a:r>
              <a:rPr lang="it-IT" altLang="it-IT" sz="1400" dirty="0"/>
              <a:t>Gli ultimi anni sono stati segnati da importanti eventi legati al tema dello sviluppo sostenibile. Nel 2015 le Nazioni Unite hanno identificato degli obiettivi, i </a:t>
            </a:r>
            <a:r>
              <a:rPr lang="it-IT" altLang="it-IT" sz="1400" dirty="0" err="1"/>
              <a:t>Sustainable</a:t>
            </a:r>
            <a:r>
              <a:rPr lang="it-IT" altLang="it-IT" sz="1400" dirty="0"/>
              <a:t> Development </a:t>
            </a:r>
            <a:r>
              <a:rPr lang="it-IT" altLang="it-IT" sz="1400" dirty="0" err="1"/>
              <a:t>Goals</a:t>
            </a:r>
            <a:r>
              <a:rPr lang="it-IT" altLang="it-IT" sz="1400" dirty="0"/>
              <a:t> (</a:t>
            </a:r>
            <a:r>
              <a:rPr lang="it-IT" altLang="it-IT" sz="1400" dirty="0" err="1"/>
              <a:t>SDGs</a:t>
            </a:r>
            <a:r>
              <a:rPr lang="it-IT" altLang="it-IT" sz="1400" dirty="0"/>
              <a:t>), inseriti all’interno dell’Agenda Globale per lo sviluppo sostenibile (Agenda 2030). Tale </a:t>
            </a:r>
            <a:r>
              <a:rPr lang="it-IT" altLang="it-IT" sz="1400" dirty="0" err="1"/>
              <a:t>framework</a:t>
            </a:r>
            <a:r>
              <a:rPr lang="it-IT" altLang="it-IT" sz="1400" dirty="0"/>
              <a:t> internazionale è volto a delineare il percorso verso la sostenibilità per Paesi e organizzazioni di tutto il mondo.</a:t>
            </a:r>
          </a:p>
        </p:txBody>
      </p:sp>
    </p:spTree>
    <p:extLst>
      <p:ext uri="{BB962C8B-B14F-4D97-AF65-F5344CB8AC3E}">
        <p14:creationId xmlns:p14="http://schemas.microsoft.com/office/powerpoint/2010/main" val="17736927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167268" y="71359"/>
            <a:ext cx="1126273" cy="1139761"/>
          </a:xfrm>
          <a:prstGeom prst="rect">
            <a:avLst/>
          </a:prstGeom>
        </p:spPr>
      </p:pic>
      <p:pic>
        <p:nvPicPr>
          <p:cNvPr id="3" name="Immagine 2"/>
          <p:cNvPicPr>
            <a:picLocks noChangeAspect="1"/>
          </p:cNvPicPr>
          <p:nvPr/>
        </p:nvPicPr>
        <p:blipFill>
          <a:blip r:embed="rId3"/>
          <a:stretch>
            <a:fillRect/>
          </a:stretch>
        </p:blipFill>
        <p:spPr>
          <a:xfrm>
            <a:off x="0" y="1211182"/>
            <a:ext cx="11864433" cy="2107265"/>
          </a:xfrm>
          <a:prstGeom prst="rect">
            <a:avLst/>
          </a:prstGeom>
        </p:spPr>
      </p:pic>
      <p:sp>
        <p:nvSpPr>
          <p:cNvPr id="4" name="Rettangolo 3"/>
          <p:cNvSpPr/>
          <p:nvPr/>
        </p:nvSpPr>
        <p:spPr>
          <a:xfrm>
            <a:off x="360556" y="3318570"/>
            <a:ext cx="11831444" cy="3539430"/>
          </a:xfrm>
          <a:prstGeom prst="rect">
            <a:avLst/>
          </a:prstGeom>
        </p:spPr>
        <p:txBody>
          <a:bodyPr wrap="square">
            <a:spAutoFit/>
          </a:bodyPr>
          <a:lstStyle/>
          <a:p>
            <a:pPr algn="just"/>
            <a:r>
              <a:rPr lang="it-IT" sz="1400" b="1" dirty="0">
                <a:effectLst/>
              </a:rPr>
              <a:t>Il Rapporto </a:t>
            </a:r>
            <a:r>
              <a:rPr lang="it-IT" sz="1400" b="1" dirty="0" err="1">
                <a:effectLst/>
              </a:rPr>
              <a:t>ASviS</a:t>
            </a:r>
            <a:r>
              <a:rPr lang="it-IT" sz="1400" b="1" dirty="0">
                <a:effectLst/>
              </a:rPr>
              <a:t> 2019 evidenzia un continuo miglioramento per quanto riguarda il Goal 9</a:t>
            </a:r>
            <a:r>
              <a:rPr lang="it-IT" sz="1400" dirty="0">
                <a:effectLst/>
              </a:rPr>
              <a:t> in Italia, dovuto a un aumento degli indicatori relativi alla diffusione della banda larga, all’utilizzo di internet, al tasso di ricercatori e alla quota di merci trasportate su ferrovia. A livello regionale, sebbene il miglioramento del Goal interessi tutte le regioni italiane, il Mezzogiorno continua a registrare un’ampia distanza dalla media italiana. Le regioni che migliorano maggiormente tra il 2010 e il 2017 e che raggiungono i valori più elevati sono il Piemonte e l’Emilia-Romagna. </a:t>
            </a:r>
          </a:p>
          <a:p>
            <a:pPr algn="just"/>
            <a:r>
              <a:rPr lang="it-IT" sz="1400" dirty="0">
                <a:effectLst/>
              </a:rPr>
              <a:t>Con la Legge 14 giugno 2019 n. 55, il Decreto Sblocca Cantieri ha introdotto alcune importanti novità nel settore dei lavori pubblici, a partire dalla riforma del Codice degli Appalti, prevedendo alcune forme di semplificazione al fine di velocizzare l’iter di realizzazione delle opere pubbliche e la revisione verso il basso delle soglie per l’affidamento di lavori, ma vi sono dubbi sull’efficacia degli effetti previsti. È stata inoltre creata una nuova struttura di missione temporanea chiamata </a:t>
            </a:r>
            <a:r>
              <a:rPr lang="it-IT" sz="1400" dirty="0" err="1">
                <a:effectLst/>
              </a:rPr>
              <a:t>InvestItalia</a:t>
            </a:r>
            <a:r>
              <a:rPr lang="it-IT" sz="1400" dirty="0">
                <a:effectLst/>
              </a:rPr>
              <a:t>, con compiti volti a migliorare le capacità di spesa delle amministrazioni pubbliche. In relazione alle reti e le connessioni digitali, è stato presentato il Piano di sviluppo della banda ultra larga per l’anno 2019 ed è stato avviato dal Mise il progetto “Piazza </a:t>
            </a:r>
            <a:r>
              <a:rPr lang="it-IT" sz="1400" dirty="0" err="1">
                <a:effectLst/>
              </a:rPr>
              <a:t>Wifi</a:t>
            </a:r>
            <a:r>
              <a:rPr lang="it-IT" sz="1400" dirty="0">
                <a:effectLst/>
              </a:rPr>
              <a:t> Italia”, per il quale è stato previsto un finanziamento ulteriore di 45 milioni di euro. </a:t>
            </a:r>
          </a:p>
          <a:p>
            <a:pPr algn="just"/>
            <a:r>
              <a:rPr lang="it-IT" sz="1400" dirty="0">
                <a:effectLst/>
              </a:rPr>
              <a:t>L’</a:t>
            </a:r>
            <a:r>
              <a:rPr lang="it-IT" sz="1400" dirty="0" err="1">
                <a:effectLst/>
              </a:rPr>
              <a:t>ASviS</a:t>
            </a:r>
            <a:r>
              <a:rPr lang="it-IT" sz="1400" dirty="0">
                <a:effectLst/>
              </a:rPr>
              <a:t> ritiene fondamentale: che gli interventi sulle infrastrutture digitali e soprattutto sulla “PA digitale” seguano una logica di lungo periodo e non siano ancorati alle singole leggi di bilancio; che venga potenziato il programma di supporto alle tecnologie emergenti 5G recentemente approvato dal Mise e realizzata una “legge per lo sviluppo digitale”; che l’innovazione venga legata alla trasformazione digitale delle imprese, indirizzando e coordinando meglio i vari strumenti esistenti; che venga realizzato un investimento in capitale fisico, ma soprattutto in capitale umano, in particolare nelle competenze digitali, oggi il vero assente dall’insieme degli interventi previsti finora; che siano realizzati un miglioramento del monitoraggio dello stato delle infrastrutture esistenti e un continuo potenziamento del trasporto ferroviario di merci. </a:t>
            </a:r>
          </a:p>
        </p:txBody>
      </p:sp>
    </p:spTree>
    <p:extLst>
      <p:ext uri="{BB962C8B-B14F-4D97-AF65-F5344CB8AC3E}">
        <p14:creationId xmlns:p14="http://schemas.microsoft.com/office/powerpoint/2010/main" val="42187556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83519" y="91185"/>
            <a:ext cx="1210024" cy="1195704"/>
          </a:xfrm>
          <a:prstGeom prst="rect">
            <a:avLst/>
          </a:prstGeom>
        </p:spPr>
      </p:pic>
      <p:pic>
        <p:nvPicPr>
          <p:cNvPr id="3" name="Immagine 2"/>
          <p:cNvPicPr>
            <a:picLocks noChangeAspect="1"/>
          </p:cNvPicPr>
          <p:nvPr/>
        </p:nvPicPr>
        <p:blipFill>
          <a:blip r:embed="rId3"/>
          <a:stretch>
            <a:fillRect/>
          </a:stretch>
        </p:blipFill>
        <p:spPr>
          <a:xfrm>
            <a:off x="212572" y="1398402"/>
            <a:ext cx="11934825" cy="1825542"/>
          </a:xfrm>
          <a:prstGeom prst="rect">
            <a:avLst/>
          </a:prstGeom>
        </p:spPr>
      </p:pic>
      <p:sp>
        <p:nvSpPr>
          <p:cNvPr id="4" name="Rettangolo 3"/>
          <p:cNvSpPr/>
          <p:nvPr/>
        </p:nvSpPr>
        <p:spPr>
          <a:xfrm>
            <a:off x="0" y="3335457"/>
            <a:ext cx="12063878" cy="3554819"/>
          </a:xfrm>
          <a:prstGeom prst="rect">
            <a:avLst/>
          </a:prstGeom>
        </p:spPr>
        <p:txBody>
          <a:bodyPr wrap="square">
            <a:spAutoFit/>
          </a:bodyPr>
          <a:lstStyle/>
          <a:p>
            <a:pPr algn="just"/>
            <a:r>
              <a:rPr lang="it-IT" sz="1500" b="1" dirty="0">
                <a:effectLst/>
              </a:rPr>
              <a:t>Il Rapporto </a:t>
            </a:r>
            <a:r>
              <a:rPr lang="it-IT" sz="1500" b="1" dirty="0" err="1">
                <a:effectLst/>
              </a:rPr>
              <a:t>ASviS</a:t>
            </a:r>
            <a:r>
              <a:rPr lang="it-IT" sz="1500" b="1" dirty="0">
                <a:effectLst/>
              </a:rPr>
              <a:t> 2019 evidenzia come in Italia</a:t>
            </a:r>
            <a:r>
              <a:rPr lang="it-IT" sz="1500" dirty="0">
                <a:effectLst/>
              </a:rPr>
              <a:t>, nonostante l’andamento positivo degli ultimi tre anni, </a:t>
            </a:r>
            <a:r>
              <a:rPr lang="it-IT" sz="1500" b="1" dirty="0">
                <a:effectLst/>
              </a:rPr>
              <a:t>la situazione relativa al Goal 11</a:t>
            </a:r>
            <a:r>
              <a:rPr lang="it-IT" sz="1500" dirty="0">
                <a:effectLst/>
              </a:rPr>
              <a:t> </a:t>
            </a:r>
            <a:r>
              <a:rPr lang="it-IT" sz="1500" b="1" dirty="0">
                <a:effectLst/>
              </a:rPr>
              <a:t>è</a:t>
            </a:r>
            <a:r>
              <a:rPr lang="it-IT" sz="1500" dirty="0">
                <a:effectLst/>
              </a:rPr>
              <a:t> </a:t>
            </a:r>
            <a:r>
              <a:rPr lang="it-IT" sz="1500" b="1" dirty="0">
                <a:effectLst/>
              </a:rPr>
              <a:t>ancora peggiore rispetto a quella del 2010</a:t>
            </a:r>
            <a:r>
              <a:rPr lang="it-IT" sz="1500" dirty="0">
                <a:effectLst/>
              </a:rPr>
              <a:t>. In particolare, tra il 2010 e il 2017, emerge un netto divario tra Nord e Sud del Paese: tutte le regioni settentrionali mostrano un andamento positivo nel periodo, mentre Campania, Calabria e Sicilia vedono peggiorare drasticamente la propria situazione, attestandosi sui valori più bassi di tutta Italia.</a:t>
            </a:r>
          </a:p>
          <a:p>
            <a:pPr algn="just"/>
            <a:r>
              <a:rPr lang="it-IT" sz="1500" dirty="0">
                <a:effectLst/>
              </a:rPr>
              <a:t>La Legge di Bilancio 2019 contiene una serie di misure per incentivare la mobilità elettrica e ciclabile e la dotazione verde delle città sicuramente lodevoli, ma complessivamente insufficienti ad affrontare con decisione la situazione. Inoltre, va sottolineata la sottoscrizione di un Protocollo di intesa tra il Governo e la Conferenza delle Regioni che istituisce un “Piano d’azione per il miglioramento della qualità dell’aria”. Sono da segnalare infine anche le misure fiscali del “Decreto crescita” volte a incoraggiare la riqualificazione urbana, come la detassazione dell’acquisto di immobili da demolire o ristrutturare, l’estensione del “sisma bonus” e la possibilità per le imprese di cedere il credito d’imposta acquisito sotto forma di sconto sui lavori.</a:t>
            </a:r>
          </a:p>
          <a:p>
            <a:pPr algn="just"/>
            <a:r>
              <a:rPr lang="it-IT" sz="1500" dirty="0">
                <a:effectLst/>
              </a:rPr>
              <a:t>L’</a:t>
            </a:r>
            <a:r>
              <a:rPr lang="it-IT" sz="1500" dirty="0" err="1">
                <a:effectLst/>
              </a:rPr>
              <a:t>ASviS</a:t>
            </a:r>
            <a:r>
              <a:rPr lang="it-IT" sz="1500" dirty="0">
                <a:effectLst/>
              </a:rPr>
              <a:t> ritiene necessarie: l’adozione in via definitiva del Piano nazionale per la mobilità sostenibile e l’inserimento nel Piano nazionale integrato energia e clima (</a:t>
            </a:r>
            <a:r>
              <a:rPr lang="it-IT" sz="1500" dirty="0" err="1">
                <a:effectLst/>
              </a:rPr>
              <a:t>Pniec</a:t>
            </a:r>
            <a:r>
              <a:rPr lang="it-IT" sz="1500" dirty="0">
                <a:effectLst/>
              </a:rPr>
              <a:t>) di una data limite per la vendita di auto a combustione interna come fatto da Francia, Regno Unito e Svezia; l’adozione di un Piano di azione nazionale sull’economia circolare per prevenire la produzione dei rifiuti; l’approvazione della legge per il contenimento del consumo di suolo e la definizione di un Piano d’azione concordato tra Stato, regioni e comuni per individuare obiettivi di riduzione del consumo di suolo e controllarne l’attuazione; l’adozione di un Piano di intervento sulle periferie e sul bisogno abitativo delle fasce sociali più svantaggiate di medio periodo.</a:t>
            </a:r>
          </a:p>
          <a:p>
            <a:pPr algn="just"/>
            <a:r>
              <a:rPr lang="it-IT" sz="1500" dirty="0">
                <a:effectLst/>
              </a:rPr>
              <a:t> </a:t>
            </a:r>
          </a:p>
        </p:txBody>
      </p:sp>
    </p:spTree>
    <p:extLst>
      <p:ext uri="{BB962C8B-B14F-4D97-AF65-F5344CB8AC3E}">
        <p14:creationId xmlns:p14="http://schemas.microsoft.com/office/powerpoint/2010/main" val="14445295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1" y="0"/>
            <a:ext cx="1115122" cy="1141673"/>
          </a:xfrm>
          <a:prstGeom prst="rect">
            <a:avLst/>
          </a:prstGeom>
        </p:spPr>
      </p:pic>
      <p:pic>
        <p:nvPicPr>
          <p:cNvPr id="3" name="Immagine 2"/>
          <p:cNvPicPr>
            <a:picLocks noChangeAspect="1"/>
          </p:cNvPicPr>
          <p:nvPr/>
        </p:nvPicPr>
        <p:blipFill>
          <a:blip r:embed="rId3"/>
          <a:stretch>
            <a:fillRect/>
          </a:stretch>
        </p:blipFill>
        <p:spPr>
          <a:xfrm>
            <a:off x="1" y="1108120"/>
            <a:ext cx="11610975" cy="1898372"/>
          </a:xfrm>
          <a:prstGeom prst="rect">
            <a:avLst/>
          </a:prstGeom>
        </p:spPr>
      </p:pic>
      <p:sp>
        <p:nvSpPr>
          <p:cNvPr id="4" name="Rettangolo 3"/>
          <p:cNvSpPr/>
          <p:nvPr/>
        </p:nvSpPr>
        <p:spPr>
          <a:xfrm>
            <a:off x="94204" y="2880541"/>
            <a:ext cx="11935522" cy="4185761"/>
          </a:xfrm>
          <a:prstGeom prst="rect">
            <a:avLst/>
          </a:prstGeom>
        </p:spPr>
        <p:txBody>
          <a:bodyPr wrap="square">
            <a:spAutoFit/>
          </a:bodyPr>
          <a:lstStyle/>
          <a:p>
            <a:pPr algn="just"/>
            <a:r>
              <a:rPr lang="it-IT" sz="1400" b="1" dirty="0">
                <a:effectLst/>
              </a:rPr>
              <a:t>Il Rapporto </a:t>
            </a:r>
            <a:r>
              <a:rPr lang="it-IT" sz="1400" b="1" dirty="0" err="1">
                <a:effectLst/>
              </a:rPr>
              <a:t>ASviS</a:t>
            </a:r>
            <a:r>
              <a:rPr lang="it-IT" sz="1400" b="1" dirty="0">
                <a:effectLst/>
              </a:rPr>
              <a:t> 2019 evidenzia un sensibile miglioramento per quanto riguarda il Goal 12</a:t>
            </a:r>
            <a:r>
              <a:rPr lang="it-IT" sz="1400" dirty="0">
                <a:effectLst/>
              </a:rPr>
              <a:t> in Italia, dovuto soprattutto a progressi nell’indice di circolarità della materia e nella percentuale di riciclo dei rifiuti, oltre che alla costante diminuzione del consumo materiale interno per unità di Pil. In altre parole, in Italia si recupera più materia e se ne utilizza meno in rapporto al Pil. A livello regionale si evidenzia un diffuso miglioramento, in particolare in centro Italia. È il Lazio la regione che mostra l’avanzamento più incisivo, mentre Trento presenta il miglior valore del composito grazie alla buona performance in termini di raccolta differenziata dei rifiuti urbani (75% nel 2017) e numero di imprese registrate </a:t>
            </a:r>
            <a:r>
              <a:rPr lang="it-IT" sz="1400" dirty="0" err="1">
                <a:effectLst/>
              </a:rPr>
              <a:t>Emas</a:t>
            </a:r>
            <a:r>
              <a:rPr lang="it-IT" sz="1400" dirty="0">
                <a:effectLst/>
              </a:rPr>
              <a:t>. </a:t>
            </a:r>
          </a:p>
          <a:p>
            <a:pPr algn="just"/>
            <a:r>
              <a:rPr lang="it-IT" sz="1400" dirty="0">
                <a:effectLst/>
              </a:rPr>
              <a:t>Con la Legge di Bilancio 2019 è stato previsto un credito di imposta per le imprese che acquistano prodotti riciclati o imballaggi compostabili o riciclati, sono state introdotte misure per il rafforzamento del sistema dei controlli per la tutela della qualità dei prodotti agroalimentari ed è stata normata la vendita diretta dei prodotti agricoli. È poi entrato in vigore il decreto del ministero dell’Ambiente per l’attuazione del “Made green in </a:t>
            </a:r>
            <a:r>
              <a:rPr lang="it-IT" sz="1400" dirty="0" err="1">
                <a:effectLst/>
              </a:rPr>
              <a:t>Italy</a:t>
            </a:r>
            <a:r>
              <a:rPr lang="it-IT" sz="1400" dirty="0">
                <a:effectLst/>
              </a:rPr>
              <a:t>”, lo schema nazionale volontario per la valutazione e la comunicazione dell'impronta ambientale dei prodotti. Inoltre, per quanto riguarda la finanza sostenibile, sono stati recepiti: la direttiva Ue </a:t>
            </a:r>
            <a:r>
              <a:rPr lang="it-IT" sz="1400" dirty="0" err="1">
                <a:effectLst/>
              </a:rPr>
              <a:t>Iorp</a:t>
            </a:r>
            <a:r>
              <a:rPr lang="it-IT" sz="1400" dirty="0">
                <a:effectLst/>
              </a:rPr>
              <a:t> II 2016/2341 sulle attività e sulla vigilanza delle forme pensionistiche complementari, che prescrive l’integrazione dei criteri </a:t>
            </a:r>
            <a:r>
              <a:rPr lang="it-IT" sz="1400" dirty="0" err="1">
                <a:effectLst/>
              </a:rPr>
              <a:t>Esg</a:t>
            </a:r>
            <a:r>
              <a:rPr lang="it-IT" sz="1400" dirty="0">
                <a:effectLst/>
              </a:rPr>
              <a:t> nell’attività di gestione dei rischi a livello di governo societario e l’obbligo di </a:t>
            </a:r>
            <a:r>
              <a:rPr lang="it-IT" sz="1400" i="1" dirty="0" err="1">
                <a:effectLst/>
              </a:rPr>
              <a:t>disclosure</a:t>
            </a:r>
            <a:r>
              <a:rPr lang="it-IT" sz="1400" dirty="0">
                <a:effectLst/>
              </a:rPr>
              <a:t>; la direttiva Ue </a:t>
            </a:r>
            <a:r>
              <a:rPr lang="it-IT" sz="1400" dirty="0" err="1">
                <a:effectLst/>
              </a:rPr>
              <a:t>Shareholder</a:t>
            </a:r>
            <a:r>
              <a:rPr lang="it-IT" sz="1400" dirty="0">
                <a:effectLst/>
              </a:rPr>
              <a:t> </a:t>
            </a:r>
            <a:r>
              <a:rPr lang="it-IT" sz="1400" dirty="0" err="1">
                <a:effectLst/>
              </a:rPr>
              <a:t>Rights</a:t>
            </a:r>
            <a:r>
              <a:rPr lang="it-IT" sz="1400" dirty="0">
                <a:effectLst/>
              </a:rPr>
              <a:t> 2017/828, che incoraggia l’impegno a lungo termine degli azionisti e richiede trasparenza e divulgazione sulle modalità con cui le società investite sono monitorate rispetto ai temi </a:t>
            </a:r>
            <a:r>
              <a:rPr lang="it-IT" sz="1400" dirty="0" err="1">
                <a:effectLst/>
              </a:rPr>
              <a:t>Esg</a:t>
            </a:r>
            <a:r>
              <a:rPr lang="it-IT" sz="1400" dirty="0">
                <a:effectLst/>
              </a:rPr>
              <a:t>; il Regolamento </a:t>
            </a:r>
            <a:r>
              <a:rPr lang="it-IT" sz="1400" dirty="0" err="1">
                <a:effectLst/>
              </a:rPr>
              <a:t>Ivass</a:t>
            </a:r>
            <a:r>
              <a:rPr lang="it-IT" sz="1400" dirty="0">
                <a:effectLst/>
              </a:rPr>
              <a:t> 2018/38 sulla </a:t>
            </a:r>
            <a:r>
              <a:rPr lang="it-IT" sz="1400" dirty="0" err="1">
                <a:effectLst/>
              </a:rPr>
              <a:t>governance</a:t>
            </a:r>
            <a:r>
              <a:rPr lang="it-IT" sz="1400" dirty="0">
                <a:effectLst/>
              </a:rPr>
              <a:t> delle imprese assicuratrici, che prescrive ai </a:t>
            </a:r>
            <a:r>
              <a:rPr lang="it-IT" sz="1400" dirty="0" err="1">
                <a:effectLst/>
              </a:rPr>
              <a:t>CdA</a:t>
            </a:r>
            <a:r>
              <a:rPr lang="it-IT" sz="1400" dirty="0">
                <a:effectLst/>
              </a:rPr>
              <a:t> di tenere conto delle tematiche ambientali e sociali nelle proprie valutazioni strategiche. Dal punto di vista della produzione responsabile, l’</a:t>
            </a:r>
            <a:r>
              <a:rPr lang="it-IT" sz="1400" dirty="0" err="1">
                <a:effectLst/>
              </a:rPr>
              <a:t>ASviS</a:t>
            </a:r>
            <a:r>
              <a:rPr lang="it-IT" sz="1400" dirty="0">
                <a:effectLst/>
              </a:rPr>
              <a:t> ritiene fondamentale accelerare la transizione verso un’economia circolare attraverso l’innovazione dei modelli di produzione delle imprese, anche introducendo incentivi fiscali per agevolare la transizione. Bisogna inoltre incoraggiare le aziende a misurare e a comunicare l’impatto socio-ambientale dei propri prodotti e rafforzare la normativa di promozione e sostegno nella fase di avvio delle startup innovative e sostenibili. Va poi data forza e attuazione al Green public </a:t>
            </a:r>
            <a:r>
              <a:rPr lang="it-IT" sz="1400" dirty="0" err="1">
                <a:effectLst/>
              </a:rPr>
              <a:t>procurement</a:t>
            </a:r>
            <a:r>
              <a:rPr lang="it-IT" sz="1400" dirty="0">
                <a:effectLst/>
              </a:rPr>
              <a:t> attraverso l’aggiornamento dei Criteri ambientali minimi (</a:t>
            </a:r>
            <a:r>
              <a:rPr lang="it-IT" sz="1400" dirty="0" err="1">
                <a:effectLst/>
              </a:rPr>
              <a:t>Cam</a:t>
            </a:r>
            <a:r>
              <a:rPr lang="it-IT" sz="1400" dirty="0">
                <a:effectLst/>
              </a:rPr>
              <a:t>). Sul tema del consumo responsabile, occorre approvare e promuovere la legge nazionale sul Commercio equo e solidale, attivare interventi e incentivi per ridurre gli sprechi nella filiera agro-alimentare e condurre campagne di comunicazione rivolte ai cittadini per educare al consumo consapevole.</a:t>
            </a:r>
          </a:p>
        </p:txBody>
      </p:sp>
    </p:spTree>
    <p:extLst>
      <p:ext uri="{BB962C8B-B14F-4D97-AF65-F5344CB8AC3E}">
        <p14:creationId xmlns:p14="http://schemas.microsoft.com/office/powerpoint/2010/main" val="6884633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99431" y="89210"/>
            <a:ext cx="1104901" cy="1091747"/>
          </a:xfrm>
          <a:prstGeom prst="rect">
            <a:avLst/>
          </a:prstGeom>
        </p:spPr>
      </p:pic>
      <p:pic>
        <p:nvPicPr>
          <p:cNvPr id="3" name="Immagine 2"/>
          <p:cNvPicPr>
            <a:picLocks noChangeAspect="1"/>
          </p:cNvPicPr>
          <p:nvPr/>
        </p:nvPicPr>
        <p:blipFill>
          <a:blip r:embed="rId3"/>
          <a:stretch>
            <a:fillRect/>
          </a:stretch>
        </p:blipFill>
        <p:spPr>
          <a:xfrm>
            <a:off x="223025" y="1180957"/>
            <a:ext cx="11393990" cy="1736630"/>
          </a:xfrm>
          <a:prstGeom prst="rect">
            <a:avLst/>
          </a:prstGeom>
        </p:spPr>
      </p:pic>
      <p:sp>
        <p:nvSpPr>
          <p:cNvPr id="4" name="Rettangolo 3"/>
          <p:cNvSpPr/>
          <p:nvPr/>
        </p:nvSpPr>
        <p:spPr>
          <a:xfrm>
            <a:off x="99431" y="2917587"/>
            <a:ext cx="11968975" cy="3970318"/>
          </a:xfrm>
          <a:prstGeom prst="rect">
            <a:avLst/>
          </a:prstGeom>
        </p:spPr>
        <p:txBody>
          <a:bodyPr wrap="square">
            <a:spAutoFit/>
          </a:bodyPr>
          <a:lstStyle/>
          <a:p>
            <a:pPr algn="just"/>
            <a:r>
              <a:rPr lang="it-IT" sz="1400" b="1" dirty="0">
                <a:effectLst/>
              </a:rPr>
              <a:t>Il rapporto </a:t>
            </a:r>
            <a:r>
              <a:rPr lang="it-IT" sz="1400" b="1" dirty="0" err="1">
                <a:effectLst/>
              </a:rPr>
              <a:t>ASviS</a:t>
            </a:r>
            <a:r>
              <a:rPr lang="it-IT" sz="1400" b="1" dirty="0">
                <a:effectLst/>
              </a:rPr>
              <a:t> registra un miglioramento altalenante</a:t>
            </a:r>
            <a:r>
              <a:rPr lang="it-IT" sz="1400" dirty="0">
                <a:effectLst/>
              </a:rPr>
              <a:t>. L’indicatore migliora infatti fino al 2014, per poi peggiorare nel triennio successivo, parallelamente al trend di ripresa economica. Analizzando l’indicatore nel dettaglio, è da notare come nel computo totale delle emissioni di gas serra, tre quarti di questi provengano dal settore produttivo, mentre il resto è causato dai consumi familiari.</a:t>
            </a:r>
          </a:p>
          <a:p>
            <a:pPr algn="just"/>
            <a:r>
              <a:rPr lang="it-IT" sz="1400" dirty="0">
                <a:effectLst/>
              </a:rPr>
              <a:t>Documento di grande rilevanza per il goal 13 è stato lo </a:t>
            </a:r>
            <a:r>
              <a:rPr lang="it-IT" sz="1400" dirty="0">
                <a:effectLst/>
                <a:hlinkClick r:id="rId4"/>
              </a:rPr>
              <a:t>Special Report 15 (SR15)</a:t>
            </a:r>
            <a:r>
              <a:rPr lang="it-IT" sz="1400" dirty="0">
                <a:effectLst/>
              </a:rPr>
              <a:t>, pubblicato il 6 ottobre 2018 dall’</a:t>
            </a:r>
            <a:r>
              <a:rPr lang="it-IT" sz="1400" dirty="0" err="1">
                <a:effectLst/>
              </a:rPr>
              <a:t>Ipcc</a:t>
            </a:r>
            <a:r>
              <a:rPr lang="it-IT" sz="1400" dirty="0">
                <a:effectLst/>
              </a:rPr>
              <a:t>. Questo testo ha valutato gli impatti dell’aumento della temperatura di 1,5°C entro fine secolo, e le relative misure di riduzione delle emissioni di gas serra necessarie per raggiungere gli obiettivi dell’Agenda 2030 e contrastare futuri effetti irreversibili. Il messaggio del Rapporto è chiaro: limitare l’aumento della temperatura è possibile ma richiede cambiamenti economici e sociali senza precedenti. La transizione pone infatti problemi sociali importanti, e non deve gravare pesantemente sui ceti più deboli. </a:t>
            </a:r>
          </a:p>
          <a:p>
            <a:pPr algn="just"/>
            <a:r>
              <a:rPr lang="it-IT" sz="1400" dirty="0">
                <a:effectLst/>
              </a:rPr>
              <a:t>Il 25 ottobre 2018 il Parlamento europeo ha approvato, a questo proposito, una risoluzione in cui propone di innalzare l’obiettivo di riduzione delle emissioni al 55% entro il 2030 rispetto ai livelli del 1990, impegnandosi a realizzare un’economia “climaticamente neutra” entro il 2050. Per quanto riguarda l’Italia, però, il Piano Nazionale d’Adattamento ai Cambiamenti Climatici (</a:t>
            </a:r>
            <a:r>
              <a:rPr lang="it-IT" sz="1400" dirty="0" err="1">
                <a:effectLst/>
              </a:rPr>
              <a:t>Pnacc</a:t>
            </a:r>
            <a:r>
              <a:rPr lang="it-IT" sz="1400" dirty="0">
                <a:effectLst/>
              </a:rPr>
              <a:t>), necessario per l’attuazione del Target 13.1, è ancora fermo. La pianificazione delle misure di mitigazione deve integrarsi necessariamente con il </a:t>
            </a:r>
            <a:r>
              <a:rPr lang="it-IT" sz="1400" dirty="0" err="1">
                <a:effectLst/>
              </a:rPr>
              <a:t>Pnacc</a:t>
            </a:r>
            <a:r>
              <a:rPr lang="it-IT" sz="1400" dirty="0">
                <a:effectLst/>
              </a:rPr>
              <a:t>, i cui strumenti partecipativi vanno utilizzati appieno. Questo piano, già presentato nel 2017, deve essere urgentemente portato in approvazione e sostenuto da uno strumento normativo che ne prescriva l’attuazione a livello nazionale, regionale, locale e settoriale. Nessuna novità si registra per quanto riguarda l’adeguamento del contributo italiano all’obiettivo di finanziare con cento milioni di dollari all’anno entro il 2020 il Green </a:t>
            </a:r>
            <a:r>
              <a:rPr lang="it-IT" sz="1400" dirty="0" err="1">
                <a:effectLst/>
              </a:rPr>
              <a:t>Climate</a:t>
            </a:r>
            <a:r>
              <a:rPr lang="it-IT" sz="1400" dirty="0">
                <a:effectLst/>
              </a:rPr>
              <a:t> Fund, necessario per assistere la transizione energetica dei Paesi in via di sviluppo. </a:t>
            </a:r>
          </a:p>
          <a:p>
            <a:pPr algn="just"/>
            <a:r>
              <a:rPr lang="it-IT" sz="1400" dirty="0">
                <a:effectLst/>
              </a:rPr>
              <a:t>Benché non delinei nuovi elementi di politica economica per l’abbattimento delle emissioni di gas serra così come norme per contrastare il cambiamento climatico, la Legge di Bilancio del 2019 contiene però decisive norme di contrasto al dissesto idrogeologico. Ad esempio, assegna 2,6 miliardi di euro per gli interventi in materia di problemi idrogeologici, riconoscendo il concetto di resilienza </a:t>
            </a:r>
            <a:r>
              <a:rPr lang="it-IT" sz="1400" dirty="0" err="1">
                <a:effectLst/>
              </a:rPr>
              <a:t>ecosistemica</a:t>
            </a:r>
            <a:r>
              <a:rPr lang="it-IT" sz="1400" dirty="0">
                <a:effectLst/>
              </a:rPr>
              <a:t> dei territori (target 13.1).</a:t>
            </a:r>
          </a:p>
          <a:p>
            <a:pPr algn="just"/>
            <a:r>
              <a:rPr lang="it-IT" sz="1400" dirty="0">
                <a:effectLst/>
              </a:rPr>
              <a:t> </a:t>
            </a:r>
          </a:p>
        </p:txBody>
      </p:sp>
    </p:spTree>
    <p:extLst>
      <p:ext uri="{BB962C8B-B14F-4D97-AF65-F5344CB8AC3E}">
        <p14:creationId xmlns:p14="http://schemas.microsoft.com/office/powerpoint/2010/main" val="21835213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123360" y="78407"/>
            <a:ext cx="1214786" cy="1179057"/>
          </a:xfrm>
          <a:prstGeom prst="rect">
            <a:avLst/>
          </a:prstGeom>
        </p:spPr>
      </p:pic>
      <p:pic>
        <p:nvPicPr>
          <p:cNvPr id="3" name="Immagine 2"/>
          <p:cNvPicPr>
            <a:picLocks noChangeAspect="1"/>
          </p:cNvPicPr>
          <p:nvPr/>
        </p:nvPicPr>
        <p:blipFill>
          <a:blip r:embed="rId3"/>
          <a:stretch>
            <a:fillRect/>
          </a:stretch>
        </p:blipFill>
        <p:spPr>
          <a:xfrm>
            <a:off x="0" y="1148692"/>
            <a:ext cx="11399334" cy="2107512"/>
          </a:xfrm>
          <a:prstGeom prst="rect">
            <a:avLst/>
          </a:prstGeom>
        </p:spPr>
      </p:pic>
      <p:sp>
        <p:nvSpPr>
          <p:cNvPr id="4" name="Rettangolo 3"/>
          <p:cNvSpPr/>
          <p:nvPr/>
        </p:nvSpPr>
        <p:spPr>
          <a:xfrm>
            <a:off x="123360" y="3575044"/>
            <a:ext cx="11697629" cy="3293209"/>
          </a:xfrm>
          <a:prstGeom prst="rect">
            <a:avLst/>
          </a:prstGeom>
        </p:spPr>
        <p:txBody>
          <a:bodyPr wrap="square">
            <a:spAutoFit/>
          </a:bodyPr>
          <a:lstStyle/>
          <a:p>
            <a:pPr algn="just"/>
            <a:r>
              <a:rPr lang="it-IT" sz="1600" dirty="0">
                <a:effectLst/>
              </a:rPr>
              <a:t>Il Rapporto </a:t>
            </a:r>
            <a:r>
              <a:rPr lang="it-IT" sz="1600" dirty="0" err="1">
                <a:effectLst/>
              </a:rPr>
              <a:t>ASviS</a:t>
            </a:r>
            <a:r>
              <a:rPr lang="it-IT" sz="1600" dirty="0">
                <a:effectLst/>
              </a:rPr>
              <a:t> 2019 mostra un andamento altalenante rispetto al Goal 14: si registra, infatti, un miglioramento fino al 2015 seguito da un </a:t>
            </a:r>
            <a:r>
              <a:rPr lang="it-IT" sz="1600" b="1" dirty="0">
                <a:effectLst/>
              </a:rPr>
              <a:t>significativo peggioramento della situazione nel 2016 e nel 2017 causato dal </a:t>
            </a:r>
            <a:r>
              <a:rPr lang="it-IT" sz="1600" b="1" dirty="0" err="1">
                <a:effectLst/>
              </a:rPr>
              <a:t>sovrasfruttamento</a:t>
            </a:r>
            <a:r>
              <a:rPr lang="it-IT" sz="1600" b="1" dirty="0">
                <a:effectLst/>
              </a:rPr>
              <a:t> delle risorse ittiche</a:t>
            </a:r>
            <a:r>
              <a:rPr lang="it-IT" sz="1600" dirty="0">
                <a:effectLst/>
              </a:rPr>
              <a:t>.</a:t>
            </a:r>
          </a:p>
          <a:p>
            <a:pPr algn="just"/>
            <a:r>
              <a:rPr lang="it-IT" sz="1600" dirty="0">
                <a:effectLst/>
              </a:rPr>
              <a:t>Riguardo alla problematica legata all’inquinamento dei mari, in Italia negli ultimi 12 mesi, sono state approvate la Direttiva Ue 2019/904 per la riduzione dell’incidenza di determinati prodotti di plastica sull’ambiente e la Direttiva Ue 2019/883 che ha l’obiettivo di “proteggere l’ambiente marino dagli effetti negativi degli scarichi dei rifiuti delle navi che utilizzano porti situati nel territorio dell’Unione e di garantire nel contempo il buon funzionamento del traffico marittimo migliorando la disponibilità e l’uso di adeguati impianti portuali di raccolta dei rifiuti e il conferimento degli stessi presso tali impianti”. Quest’ultima è stata recepita in Italia dal ministero dell’Ambiente nel </a:t>
            </a:r>
            <a:r>
              <a:rPr lang="it-IT" sz="1600" dirty="0" err="1">
                <a:effectLst/>
              </a:rPr>
              <a:t>Ddl</a:t>
            </a:r>
            <a:r>
              <a:rPr lang="it-IT" sz="1600" dirty="0">
                <a:effectLst/>
              </a:rPr>
              <a:t> </a:t>
            </a:r>
            <a:r>
              <a:rPr lang="it-IT" sz="1600" dirty="0" err="1">
                <a:effectLst/>
              </a:rPr>
              <a:t>Ac</a:t>
            </a:r>
            <a:r>
              <a:rPr lang="it-IT" sz="1600" dirty="0">
                <a:effectLst/>
              </a:rPr>
              <a:t> 1939 “Promozione del recupero dei rifiuti in mare e per l’economica circolare”.</a:t>
            </a:r>
          </a:p>
          <a:p>
            <a:pPr algn="just"/>
            <a:r>
              <a:rPr lang="it-IT" sz="1600" dirty="0">
                <a:effectLst/>
              </a:rPr>
              <a:t>Per gli ecosistemi marini, l’</a:t>
            </a:r>
            <a:r>
              <a:rPr lang="it-IT" sz="1600" dirty="0" err="1">
                <a:effectLst/>
              </a:rPr>
              <a:t>ASviS</a:t>
            </a:r>
            <a:r>
              <a:rPr lang="it-IT" sz="1600" dirty="0">
                <a:effectLst/>
              </a:rPr>
              <a:t> propone che il Governo attui le misure esistenti e quelle nuove comunicate con la Direttiva Quadro europea sulla Strategia per l’ambiente marino. Va portata in approvazione al più presto la Legge “</a:t>
            </a:r>
            <a:r>
              <a:rPr lang="it-IT" sz="1600" dirty="0" err="1">
                <a:effectLst/>
              </a:rPr>
              <a:t>Salvamare</a:t>
            </a:r>
            <a:r>
              <a:rPr lang="it-IT" sz="1600" dirty="0">
                <a:effectLst/>
              </a:rPr>
              <a:t>” relativa al recupero dei rifiuti in mare e all’economia circolare, valutando nel frattempo misure anche più decisive. In sede Ue, sarà necessario proporre che in ogni accordo di libero scambio siano previste clausole sociali e ambientali allineate agli obiettivi internazionali in tema di biodiversità e protezione degli ecosistemi e all’Agenda 2030.</a:t>
            </a:r>
          </a:p>
        </p:txBody>
      </p:sp>
    </p:spTree>
    <p:extLst>
      <p:ext uri="{BB962C8B-B14F-4D97-AF65-F5344CB8AC3E}">
        <p14:creationId xmlns:p14="http://schemas.microsoft.com/office/powerpoint/2010/main" val="3714711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88164" y="99082"/>
            <a:ext cx="1093865" cy="1107453"/>
          </a:xfrm>
          <a:prstGeom prst="rect">
            <a:avLst/>
          </a:prstGeom>
        </p:spPr>
      </p:pic>
      <p:pic>
        <p:nvPicPr>
          <p:cNvPr id="3" name="Immagine 2"/>
          <p:cNvPicPr>
            <a:picLocks noChangeAspect="1"/>
          </p:cNvPicPr>
          <p:nvPr/>
        </p:nvPicPr>
        <p:blipFill>
          <a:blip r:embed="rId3"/>
          <a:stretch>
            <a:fillRect/>
          </a:stretch>
        </p:blipFill>
        <p:spPr>
          <a:xfrm>
            <a:off x="88164" y="1118723"/>
            <a:ext cx="11677766" cy="2280478"/>
          </a:xfrm>
          <a:prstGeom prst="rect">
            <a:avLst/>
          </a:prstGeom>
        </p:spPr>
      </p:pic>
    </p:spTree>
    <p:extLst>
      <p:ext uri="{BB962C8B-B14F-4D97-AF65-F5344CB8AC3E}">
        <p14:creationId xmlns:p14="http://schemas.microsoft.com/office/powerpoint/2010/main" val="22057866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91417" y="134163"/>
            <a:ext cx="1079462" cy="1079462"/>
          </a:xfrm>
          <a:prstGeom prst="rect">
            <a:avLst/>
          </a:prstGeom>
        </p:spPr>
      </p:pic>
      <p:pic>
        <p:nvPicPr>
          <p:cNvPr id="3" name="Immagine 2"/>
          <p:cNvPicPr>
            <a:picLocks noChangeAspect="1"/>
          </p:cNvPicPr>
          <p:nvPr/>
        </p:nvPicPr>
        <p:blipFill>
          <a:blip r:embed="rId3"/>
          <a:stretch>
            <a:fillRect/>
          </a:stretch>
        </p:blipFill>
        <p:spPr>
          <a:xfrm>
            <a:off x="0" y="1213625"/>
            <a:ext cx="11667196" cy="1888638"/>
          </a:xfrm>
          <a:prstGeom prst="rect">
            <a:avLst/>
          </a:prstGeom>
        </p:spPr>
      </p:pic>
      <p:sp>
        <p:nvSpPr>
          <p:cNvPr id="4" name="Rettangolo 3"/>
          <p:cNvSpPr/>
          <p:nvPr/>
        </p:nvSpPr>
        <p:spPr>
          <a:xfrm>
            <a:off x="256478" y="3408209"/>
            <a:ext cx="11410718" cy="3539430"/>
          </a:xfrm>
          <a:prstGeom prst="rect">
            <a:avLst/>
          </a:prstGeom>
        </p:spPr>
        <p:txBody>
          <a:bodyPr wrap="square">
            <a:spAutoFit/>
          </a:bodyPr>
          <a:lstStyle/>
          <a:p>
            <a:pPr algn="just"/>
            <a:r>
              <a:rPr lang="it-IT" sz="1600" b="1" dirty="0">
                <a:effectLst/>
              </a:rPr>
              <a:t>Il Rapporto </a:t>
            </a:r>
            <a:r>
              <a:rPr lang="it-IT" sz="1600" b="1" dirty="0" err="1">
                <a:effectLst/>
              </a:rPr>
              <a:t>ASviS</a:t>
            </a:r>
            <a:r>
              <a:rPr lang="it-IT" sz="1600" b="1" dirty="0">
                <a:effectLst/>
              </a:rPr>
              <a:t> evidenzia un sensibile peggioramento per il Goal 16</a:t>
            </a:r>
            <a:r>
              <a:rPr lang="it-IT" sz="1600" dirty="0">
                <a:effectLst/>
              </a:rPr>
              <a:t>, dovuto soprattutto a un aumento del sovraffollamento delle carceri (114 detenuti per 100 posti disponibili nel 2017). A livello regionale, la maggior parte delle variazioni negative si registrano nel Nord e nel Centro Italia, mentre nel Sud questa tendenza è invertita. Le regioni che evidenziano la variazione più critica tra il 2010 e il 2017 sono la Toscana e l’Emilia-Romagna, a causa dell’aumento del tasso di rapine e del tasso di borseggi per mille abitanti.</a:t>
            </a:r>
          </a:p>
          <a:p>
            <a:pPr algn="just"/>
            <a:r>
              <a:rPr lang="it-IT" sz="1600" dirty="0">
                <a:effectLst/>
              </a:rPr>
              <a:t>La recentissima Legge riguardo la “Introduzione dell’insegnamento scolastico dell’educazione civica”, approvata ad agosto 2019, contiene all’articolo 3 una delega al </a:t>
            </a:r>
            <a:r>
              <a:rPr lang="it-IT" sz="1600" dirty="0" err="1">
                <a:effectLst/>
              </a:rPr>
              <a:t>Miur</a:t>
            </a:r>
            <a:r>
              <a:rPr lang="it-IT" sz="1600" dirty="0">
                <a:effectLst/>
              </a:rPr>
              <a:t> per definire le linee guida per l’insegnamento dell’educazione civica, tenendo come riferimento alcune tematiche fondamentali, tra cui: la Costituzione; il funzionamento delle istituzioni italiane, europee e internazionali; l’educazione alla cittadinanza digitale, ambientale e allo sviluppo sostenibile, alla legalità e al contrasto delle mafie. I nuovi programmi formativi dovrebbero, quindi, affrontare molteplici temi del Goal 16. Sono state approvate anche leggi contenenti misure per una maggiore tutela delle vittime di violenza domestica e di genere e per il contrasto dei reati contro la pubblica amministrazione. </a:t>
            </a:r>
          </a:p>
          <a:p>
            <a:pPr algn="just"/>
            <a:r>
              <a:rPr lang="it-IT" sz="1600" dirty="0">
                <a:effectLst/>
              </a:rPr>
              <a:t>L’</a:t>
            </a:r>
            <a:r>
              <a:rPr lang="it-IT" sz="1600" dirty="0" err="1">
                <a:effectLst/>
              </a:rPr>
              <a:t>ASviS</a:t>
            </a:r>
            <a:r>
              <a:rPr lang="it-IT" sz="1600" dirty="0">
                <a:effectLst/>
              </a:rPr>
              <a:t> ritiene fondamentale: combattere la corruzione e rafforzare la cultura della legalità già in ambito scolare; rendere più efficiente il sistema della giustizia civile, penale e tributaria attraverso una drastica riduzione dei tempi processuali e un maggiore consolidamento e diffusione del processo civile telematico; rafforzare l’utilizzo del rating di legalità; consolidare la legislazione sulla protezione dei dati; proporre una disciplina di regolamentazione rigorosa e organica delle attività di lobbying e di pressione sui decisori pubblici.</a:t>
            </a:r>
          </a:p>
        </p:txBody>
      </p:sp>
    </p:spTree>
    <p:extLst>
      <p:ext uri="{BB962C8B-B14F-4D97-AF65-F5344CB8AC3E}">
        <p14:creationId xmlns:p14="http://schemas.microsoft.com/office/powerpoint/2010/main" val="41299082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210829" y="102335"/>
            <a:ext cx="1049260" cy="1088363"/>
          </a:xfrm>
          <a:prstGeom prst="rect">
            <a:avLst/>
          </a:prstGeom>
        </p:spPr>
      </p:pic>
      <p:pic>
        <p:nvPicPr>
          <p:cNvPr id="3" name="Immagine 2"/>
          <p:cNvPicPr>
            <a:picLocks noChangeAspect="1"/>
          </p:cNvPicPr>
          <p:nvPr/>
        </p:nvPicPr>
        <p:blipFill>
          <a:blip r:embed="rId3"/>
          <a:stretch>
            <a:fillRect/>
          </a:stretch>
        </p:blipFill>
        <p:spPr>
          <a:xfrm>
            <a:off x="210829" y="1093290"/>
            <a:ext cx="11155748" cy="2076466"/>
          </a:xfrm>
          <a:prstGeom prst="rect">
            <a:avLst/>
          </a:prstGeom>
        </p:spPr>
      </p:pic>
      <p:sp>
        <p:nvSpPr>
          <p:cNvPr id="4" name="Rettangolo 3"/>
          <p:cNvSpPr/>
          <p:nvPr/>
        </p:nvSpPr>
        <p:spPr>
          <a:xfrm>
            <a:off x="210829" y="3072348"/>
            <a:ext cx="11731083" cy="3785652"/>
          </a:xfrm>
          <a:prstGeom prst="rect">
            <a:avLst/>
          </a:prstGeom>
        </p:spPr>
        <p:txBody>
          <a:bodyPr wrap="square">
            <a:spAutoFit/>
          </a:bodyPr>
          <a:lstStyle/>
          <a:p>
            <a:pPr algn="just"/>
            <a:r>
              <a:rPr lang="it-IT" sz="1600" dirty="0">
                <a:effectLst/>
              </a:rPr>
              <a:t>Dopo sei anni di aumento costante di Aiuto pubblico allo sviluppo (</a:t>
            </a:r>
            <a:r>
              <a:rPr lang="it-IT" sz="1600" dirty="0" err="1">
                <a:effectLst/>
              </a:rPr>
              <a:t>Aps</a:t>
            </a:r>
            <a:r>
              <a:rPr lang="it-IT" sz="1600" dirty="0">
                <a:effectLst/>
              </a:rPr>
              <a:t>), nel 2018 la spesa per </a:t>
            </a:r>
            <a:r>
              <a:rPr lang="it-IT" sz="1600" dirty="0" err="1">
                <a:effectLst/>
              </a:rPr>
              <a:t>Aps</a:t>
            </a:r>
            <a:r>
              <a:rPr lang="it-IT" sz="1600" dirty="0">
                <a:effectLst/>
              </a:rPr>
              <a:t> in Italia è diminuita in modo significativo con una riduzione del 21,3% in termini reali rispetto al 2017, cifra destinata a scendere stando alle previsioni della Legge di Bilancio 2019 che prevede fondi per 5,1 miliardi di euro per il 2019, 4,7 nel 2020 e 4,7 nel 2021.  </a:t>
            </a:r>
          </a:p>
          <a:p>
            <a:pPr algn="just"/>
            <a:r>
              <a:rPr lang="it-IT" sz="1600" dirty="0">
                <a:effectLst/>
              </a:rPr>
              <a:t>Manca in Italia un approccio coerente alle politiche di sostenibilità interne ed esterne. Nel caso della cooperazione internazionale, la Legge 125/2014 prevede una catena di responsabilità per il monitoraggio della coerenza delle politiche, ma i relativi meccanismi pratici non sono pienamente operativi: il Comitato interministeriale per la cooperazione allo sviluppo (</a:t>
            </a:r>
            <a:r>
              <a:rPr lang="it-IT" sz="1600" dirty="0" err="1">
                <a:effectLst/>
              </a:rPr>
              <a:t>Cics</a:t>
            </a:r>
            <a:r>
              <a:rPr lang="it-IT" sz="1600" dirty="0">
                <a:effectLst/>
              </a:rPr>
              <a:t>) e il Comitato nazionale per la cooperazione allo sviluppo (</a:t>
            </a:r>
            <a:r>
              <a:rPr lang="it-IT" sz="1600" dirty="0" err="1">
                <a:effectLst/>
              </a:rPr>
              <a:t>Cncs</a:t>
            </a:r>
            <a:r>
              <a:rPr lang="it-IT" sz="1600" dirty="0">
                <a:effectLst/>
              </a:rPr>
              <a:t>) si sono riuniti solo saltuariamente, mentre l’Agenzia italiana per la cooperazione allo sviluppo (</a:t>
            </a:r>
            <a:r>
              <a:rPr lang="it-IT" sz="1600" dirty="0" err="1">
                <a:effectLst/>
              </a:rPr>
              <a:t>Aics</a:t>
            </a:r>
            <a:r>
              <a:rPr lang="it-IT" sz="1600" dirty="0">
                <a:effectLst/>
              </a:rPr>
              <a:t>) non ha mai funzionato completamente a causa della mancanza di risorse umane e di una scarsa chiarezza nella divisione dei compiti rispetto al </a:t>
            </a:r>
            <a:r>
              <a:rPr lang="it-IT" sz="1600" dirty="0" err="1">
                <a:effectLst/>
              </a:rPr>
              <a:t>Maeci</a:t>
            </a:r>
            <a:r>
              <a:rPr lang="it-IT" sz="1600" dirty="0">
                <a:effectLst/>
              </a:rPr>
              <a:t>. Ancora in stasi l’operatività della riforma del Terzo Settore a causa della mancata entrata in vigore del Registro Unico del Terzo Settore, con tutti gli impatti conseguenti sulla fiscalità e gli adeguamenti statutari delle organizzazioni.</a:t>
            </a:r>
          </a:p>
          <a:p>
            <a:pPr algn="just"/>
            <a:r>
              <a:rPr lang="it-IT" sz="1600" dirty="0">
                <a:effectLst/>
              </a:rPr>
              <a:t>L’</a:t>
            </a:r>
            <a:r>
              <a:rPr lang="it-IT" sz="1600" dirty="0" err="1">
                <a:effectLst/>
              </a:rPr>
              <a:t>ASviS</a:t>
            </a:r>
            <a:r>
              <a:rPr lang="it-IT" sz="1600" dirty="0">
                <a:effectLst/>
              </a:rPr>
              <a:t> ritiene fondamentale: aggiornare urgentemente il Documento triennale e convocare il prima possibile il </a:t>
            </a:r>
            <a:r>
              <a:rPr lang="it-IT" sz="1600" dirty="0" err="1">
                <a:effectLst/>
              </a:rPr>
              <a:t>Cics</a:t>
            </a:r>
            <a:r>
              <a:rPr lang="it-IT" sz="1600" dirty="0">
                <a:effectLst/>
              </a:rPr>
              <a:t> e il </a:t>
            </a:r>
            <a:r>
              <a:rPr lang="it-IT" sz="1600" dirty="0" err="1">
                <a:effectLst/>
              </a:rPr>
              <a:t>Cncs</a:t>
            </a:r>
            <a:r>
              <a:rPr lang="it-IT" sz="1600" dirty="0">
                <a:effectLst/>
              </a:rPr>
              <a:t>; rafforzare il partenariato attraverso la valorizzazione dei diversi partner per lo sviluppo sostenibile e l’avvio di misure volte a dispiegare le potenzialità della Legge 125/2014 e della Legge 106/2016 sul terzo settore e permetterne l’operatività; promuovere e disciplinare il Commercio equo e solidale; recepire rapidamente la Direttiva europea sulle Pratiche commerciali sleali nei rapporti tra imprese nella filiera agricola e alimentare.</a:t>
            </a:r>
          </a:p>
        </p:txBody>
      </p:sp>
    </p:spTree>
    <p:extLst>
      <p:ext uri="{BB962C8B-B14F-4D97-AF65-F5344CB8AC3E}">
        <p14:creationId xmlns:p14="http://schemas.microsoft.com/office/powerpoint/2010/main" val="15918373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542345" y="586834"/>
            <a:ext cx="1063432" cy="1119402"/>
          </a:xfrm>
          <a:prstGeom prst="rect">
            <a:avLst/>
          </a:prstGeom>
        </p:spPr>
      </p:pic>
      <p:pic>
        <p:nvPicPr>
          <p:cNvPr id="3" name="Immagine 2"/>
          <p:cNvPicPr>
            <a:picLocks noChangeAspect="1"/>
          </p:cNvPicPr>
          <p:nvPr/>
        </p:nvPicPr>
        <p:blipFill>
          <a:blip r:embed="rId3"/>
          <a:stretch>
            <a:fillRect/>
          </a:stretch>
        </p:blipFill>
        <p:spPr>
          <a:xfrm>
            <a:off x="291036" y="1848566"/>
            <a:ext cx="11657902" cy="1845973"/>
          </a:xfrm>
          <a:prstGeom prst="rect">
            <a:avLst/>
          </a:prstGeom>
        </p:spPr>
      </p:pic>
      <p:sp>
        <p:nvSpPr>
          <p:cNvPr id="4" name="Rettangolo 3"/>
          <p:cNvSpPr/>
          <p:nvPr/>
        </p:nvSpPr>
        <p:spPr>
          <a:xfrm>
            <a:off x="542345" y="3694539"/>
            <a:ext cx="11155284" cy="2308324"/>
          </a:xfrm>
          <a:prstGeom prst="rect">
            <a:avLst/>
          </a:prstGeom>
        </p:spPr>
        <p:txBody>
          <a:bodyPr wrap="square">
            <a:spAutoFit/>
          </a:bodyPr>
          <a:lstStyle/>
          <a:p>
            <a:r>
              <a:rPr lang="it-IT" b="1" dirty="0">
                <a:effectLst/>
                <a:latin typeface="+mj-lt"/>
              </a:rPr>
              <a:t>Il Rapporto </a:t>
            </a:r>
            <a:r>
              <a:rPr lang="it-IT" b="1" dirty="0" err="1">
                <a:effectLst/>
                <a:latin typeface="+mj-lt"/>
              </a:rPr>
              <a:t>ASviS</a:t>
            </a:r>
            <a:r>
              <a:rPr lang="it-IT" b="1" dirty="0">
                <a:effectLst/>
                <a:latin typeface="+mj-lt"/>
              </a:rPr>
              <a:t> 2019 evidenzia un sensibile peggioramento per quanto riguarda il Goal 1 </a:t>
            </a:r>
            <a:r>
              <a:rPr lang="it-IT" dirty="0">
                <a:effectLst/>
                <a:latin typeface="+mj-lt"/>
              </a:rPr>
              <a:t>in Italia, dovuto a un aumento della povertà assoluta e della povertà relativa, che registrano entrambe il valore più alto della serie storica 2005-2017 (rispettivamente, 8,4% e 15,6% della popolazione). Le disparità territoriali sono molto evidenti: quasi la metà (44,4%) degli individui residenti nel Mezzogiorno è a rischio di povertà o esclusione sociale, mentre al Nord il 18,8% della popolazione si trova in tale condizione. La situazione è particolarmente critica in Calabria, dove si registra un forte incremento dell’incidenza di povertà relativa familiare (passata dal 19% al 35%), e in Sardegna (dall’11% al 17%). I più penalizzati, secondo l’Istat, sono i più giovani: in Italia la quota di famiglie giovani povere è del 10,4% e il 12,6% dei minori vive in povertà assoluta.</a:t>
            </a:r>
            <a:endParaRPr lang="it-IT" dirty="0">
              <a:latin typeface="+mj-lt"/>
            </a:endParaRPr>
          </a:p>
        </p:txBody>
      </p:sp>
      <p:pic>
        <p:nvPicPr>
          <p:cNvPr id="5" name="Immagine 4"/>
          <p:cNvPicPr>
            <a:picLocks noChangeAspect="1"/>
          </p:cNvPicPr>
          <p:nvPr/>
        </p:nvPicPr>
        <p:blipFill>
          <a:blip r:embed="rId4"/>
          <a:stretch>
            <a:fillRect/>
          </a:stretch>
        </p:blipFill>
        <p:spPr>
          <a:xfrm>
            <a:off x="9405663" y="219888"/>
            <a:ext cx="2461558" cy="1196317"/>
          </a:xfrm>
          <a:prstGeom prst="rect">
            <a:avLst/>
          </a:prstGeom>
        </p:spPr>
      </p:pic>
    </p:spTree>
    <p:extLst>
      <p:ext uri="{BB962C8B-B14F-4D97-AF65-F5344CB8AC3E}">
        <p14:creationId xmlns:p14="http://schemas.microsoft.com/office/powerpoint/2010/main" val="15830230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345688" y="189459"/>
            <a:ext cx="932869" cy="932869"/>
          </a:xfrm>
          <a:prstGeom prst="rect">
            <a:avLst/>
          </a:prstGeom>
        </p:spPr>
      </p:pic>
      <p:pic>
        <p:nvPicPr>
          <p:cNvPr id="3" name="Immagine 2"/>
          <p:cNvPicPr>
            <a:picLocks noChangeAspect="1"/>
          </p:cNvPicPr>
          <p:nvPr/>
        </p:nvPicPr>
        <p:blipFill>
          <a:blip r:embed="rId3"/>
          <a:stretch>
            <a:fillRect/>
          </a:stretch>
        </p:blipFill>
        <p:spPr>
          <a:xfrm>
            <a:off x="345688" y="1234884"/>
            <a:ext cx="11214294" cy="2229548"/>
          </a:xfrm>
          <a:prstGeom prst="rect">
            <a:avLst/>
          </a:prstGeom>
        </p:spPr>
      </p:pic>
      <p:sp>
        <p:nvSpPr>
          <p:cNvPr id="4" name="Rettangolo 3"/>
          <p:cNvSpPr/>
          <p:nvPr/>
        </p:nvSpPr>
        <p:spPr>
          <a:xfrm>
            <a:off x="223025" y="3220149"/>
            <a:ext cx="11846312" cy="3323987"/>
          </a:xfrm>
          <a:prstGeom prst="rect">
            <a:avLst/>
          </a:prstGeom>
        </p:spPr>
        <p:txBody>
          <a:bodyPr wrap="square">
            <a:spAutoFit/>
          </a:bodyPr>
          <a:lstStyle/>
          <a:p>
            <a:pPr algn="just"/>
            <a:r>
              <a:rPr lang="it-IT" sz="1400" b="1" dirty="0">
                <a:effectLst/>
              </a:rPr>
              <a:t>Il Rapporto </a:t>
            </a:r>
            <a:r>
              <a:rPr lang="it-IT" sz="1400" b="1" dirty="0" err="1">
                <a:effectLst/>
              </a:rPr>
              <a:t>ASviS</a:t>
            </a:r>
            <a:r>
              <a:rPr lang="it-IT" sz="1400" b="1" dirty="0">
                <a:effectLst/>
              </a:rPr>
              <a:t> 2019 evidenzia un significativo miglioramento per quanto riguarda il Goal 2</a:t>
            </a:r>
            <a:r>
              <a:rPr lang="it-IT" sz="1400" dirty="0">
                <a:effectLst/>
              </a:rPr>
              <a:t> in Italia. In particolare, l’incremento riguarda il periodo 2010-2016, in cui la produzione agricola e l’estensione delle superfici destinate al biologico sono aumentate, mentre è diminuito l’utilizzo di pesticidi e diserbanti in agricoltura. A livello territoriale, la situazione migliora in quasi tutte le regioni italiane e soprattutto in Umbria e nel Lazio, dove migliorano gli indicatori relativi all’alimentazione, alla produzione del settore agricolo e all’aumento della quota di superficie agricola utilizzata investita da coltivazioni biologiche. Subiscono invece un peggioramento della situazione rispetto alla media italiana la Lombardia e il Veneto.</a:t>
            </a:r>
          </a:p>
          <a:p>
            <a:pPr algn="just"/>
            <a:r>
              <a:rPr lang="it-IT" sz="1400" dirty="0">
                <a:effectLst/>
              </a:rPr>
              <a:t>Sono stati numerosi gli interventi dell'ultimo anno con un impatto sul superamento della povertà alimentare, sul nesso tra alimentazione e salute e sulla crescita sostenibile del sistema alimentare. La Legge di Bilancio 2019 ha aumentato lo stanziamento del Fondo per la distribuzione delle derrate alimentari alle persone indigenti, mentre con il cosiddetto “decreto Semplificazioni” sono state apportate modifiche alle disposizioni sull’etichettatura dei prodotti alimentari, dando la possibilità di estendere a tutti i prodotti l’indicazione obbligatoria del luogo di provenienza geografica. Rispetto alla crescita sostenibile del settore agricolo si segnalano il </a:t>
            </a:r>
            <a:r>
              <a:rPr lang="it-IT" sz="1400" dirty="0" err="1">
                <a:effectLst/>
              </a:rPr>
              <a:t>d.l.</a:t>
            </a:r>
            <a:r>
              <a:rPr lang="it-IT" sz="1400" dirty="0">
                <a:effectLst/>
              </a:rPr>
              <a:t> 27 del 29 marzo 2019, recante "Disposizioni urgenti in materia di rilancio dei settori agricoli” e il </a:t>
            </a:r>
            <a:r>
              <a:rPr lang="it-IT" sz="1400" dirty="0" err="1">
                <a:effectLst/>
              </a:rPr>
              <a:t>d.l.</a:t>
            </a:r>
            <a:r>
              <a:rPr lang="it-IT" sz="1400" dirty="0">
                <a:effectLst/>
              </a:rPr>
              <a:t> 35 del 2019 contenente “misure urgenti di crescita economica e per la risoluzione di specifiche situazioni di crisi”.</a:t>
            </a:r>
          </a:p>
          <a:p>
            <a:pPr algn="just"/>
            <a:r>
              <a:rPr lang="it-IT" sz="1400" dirty="0">
                <a:effectLst/>
              </a:rPr>
              <a:t>L’</a:t>
            </a:r>
            <a:r>
              <a:rPr lang="it-IT" sz="1400" dirty="0" err="1">
                <a:effectLst/>
              </a:rPr>
              <a:t>ASviS</a:t>
            </a:r>
            <a:r>
              <a:rPr lang="it-IT" sz="1400" dirty="0">
                <a:effectLst/>
              </a:rPr>
              <a:t> ritiene fondamentale: ripensare le strategie per l’innovazione di prodotto, processo e commerciali ispirandole sempre di più ai principi dell’economia circolare, favorire l’accesso dei giovani alla terra, incoraggiare la collaborazione del mondo universitario con gli operatori economici locali per garantire la sostenibilità della filiera agroindustriale e contribuire alla creazione di nuovi posti di lavoro, accrescere la performance del sistema di sostegno alla povertà alimentare, rafforzare il rapporto diretto tra consumatore e produttore e rivisitare il funzionamento del sistema di ristorazione collettiva.</a:t>
            </a:r>
          </a:p>
        </p:txBody>
      </p:sp>
    </p:spTree>
    <p:extLst>
      <p:ext uri="{BB962C8B-B14F-4D97-AF65-F5344CB8AC3E}">
        <p14:creationId xmlns:p14="http://schemas.microsoft.com/office/powerpoint/2010/main" val="28035877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295392" y="213732"/>
            <a:ext cx="1009301" cy="955551"/>
          </a:xfrm>
          <a:prstGeom prst="rect">
            <a:avLst/>
          </a:prstGeom>
        </p:spPr>
      </p:pic>
      <p:pic>
        <p:nvPicPr>
          <p:cNvPr id="3" name="Immagine 2"/>
          <p:cNvPicPr>
            <a:picLocks noChangeAspect="1"/>
          </p:cNvPicPr>
          <p:nvPr/>
        </p:nvPicPr>
        <p:blipFill>
          <a:blip r:embed="rId3"/>
          <a:stretch>
            <a:fillRect/>
          </a:stretch>
        </p:blipFill>
        <p:spPr>
          <a:xfrm>
            <a:off x="162274" y="1042464"/>
            <a:ext cx="12029726" cy="2038787"/>
          </a:xfrm>
          <a:prstGeom prst="rect">
            <a:avLst/>
          </a:prstGeom>
        </p:spPr>
      </p:pic>
      <p:sp>
        <p:nvSpPr>
          <p:cNvPr id="4" name="Rettangolo 3"/>
          <p:cNvSpPr/>
          <p:nvPr/>
        </p:nvSpPr>
        <p:spPr>
          <a:xfrm>
            <a:off x="295392" y="3072348"/>
            <a:ext cx="11914497" cy="3785652"/>
          </a:xfrm>
          <a:prstGeom prst="rect">
            <a:avLst/>
          </a:prstGeom>
        </p:spPr>
        <p:txBody>
          <a:bodyPr wrap="square">
            <a:spAutoFit/>
          </a:bodyPr>
          <a:lstStyle/>
          <a:p>
            <a:pPr algn="just"/>
            <a:r>
              <a:rPr lang="it-IT" sz="1500" dirty="0">
                <a:effectLst/>
              </a:rPr>
              <a:t>Il Rapporto </a:t>
            </a:r>
            <a:r>
              <a:rPr lang="it-IT" sz="1500" dirty="0" err="1">
                <a:effectLst/>
              </a:rPr>
              <a:t>ASviS</a:t>
            </a:r>
            <a:r>
              <a:rPr lang="it-IT" sz="1500" dirty="0">
                <a:effectLst/>
              </a:rPr>
              <a:t> 2019 rileva un miglioramento dell’indicatore composito del Goal 3 dal 2010 al 2017 nella maggior parte delle regioni italiane. In particolare, a partire dal 2015 si registra una riduzione della probabilità di morte sotto i cinque anni (3,4 decessi entro i cinque anni per mille nati vivi nel 2017) e della proporzione standardizzata di persone sopra i 14 anni che non praticano alcuna attività fisica. A peggiorare, dopo il trend di forte diminuzione avvenuto fino al 2016, è il tasso di mortalità per incidente stradale, tornato ad aumentare nel 2017. In Valle d’Aosta l’Obiettivo peggiora significativamente a causa dell’aumento della mortalità per suicidio e della lesività grave per incidente stradale, che passa dal 12,6 per 100mila persone nel 2012 al 33,2 per 100mila nel 2017.</a:t>
            </a:r>
          </a:p>
          <a:p>
            <a:pPr algn="just"/>
            <a:r>
              <a:rPr lang="it-IT" sz="1500" dirty="0">
                <a:effectLst/>
              </a:rPr>
              <a:t>In merito all’attività legislativa dell’ultimo anno, il Rapporto ritiene insufficienti le risorse stanziate per far fronte all’inadeguatezza delle infrastrutture tecnologiche e alla carenza del personale, per promuovere e diffondere stili di vita sani, per migliorare le condizioni delle persone con disabilità, e analizza gli ostacoli provenienti dal regionalismo e dalla richiesta di maggiore autonomia differenziata da parte di tre Regioni del Nord relativamente al rinnovo del “Patto per la salute”.</a:t>
            </a:r>
          </a:p>
          <a:p>
            <a:pPr algn="just"/>
            <a:r>
              <a:rPr lang="it-IT" sz="1500" dirty="0">
                <a:effectLst/>
              </a:rPr>
              <a:t>Secondo il Rapporto, è necessario monitorare i livelli di equità nella salute e nella sanità; attuare un coordinamento interministeriale e intersettoriale a livello locale e diffondere buone pratiche sul tema “salute in tutte le politiche”; monitorare la produzione normativa rispetto all’obiettivo della “salute equa e sostenibile”; promuovere forme di gemellaggio tra regioni e territori per la diffusione delle esperienze positive; potenziare le azioni istituzionali nazionali e regionali intersettoriali per la riduzione della mortalità prematura per malattie croniche non trasmissibili; rafforzare l’attività del “Tavolo di lavoro per la prevenzione e il contrasto del sovrappeso e dell’obesità”; sviluppare e attuare i contenuti del “Piano per l’applicazione e la diffusione della Medicina di Genere”.</a:t>
            </a:r>
          </a:p>
        </p:txBody>
      </p:sp>
    </p:spTree>
    <p:extLst>
      <p:ext uri="{BB962C8B-B14F-4D97-AF65-F5344CB8AC3E}">
        <p14:creationId xmlns:p14="http://schemas.microsoft.com/office/powerpoint/2010/main" val="3681579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118599" y="158092"/>
            <a:ext cx="1174942" cy="1147458"/>
          </a:xfrm>
          <a:prstGeom prst="rect">
            <a:avLst/>
          </a:prstGeom>
        </p:spPr>
      </p:pic>
      <p:pic>
        <p:nvPicPr>
          <p:cNvPr id="3" name="Immagine 2"/>
          <p:cNvPicPr>
            <a:picLocks noChangeAspect="1"/>
          </p:cNvPicPr>
          <p:nvPr/>
        </p:nvPicPr>
        <p:blipFill>
          <a:blip r:embed="rId3"/>
          <a:stretch>
            <a:fillRect/>
          </a:stretch>
        </p:blipFill>
        <p:spPr>
          <a:xfrm>
            <a:off x="7666" y="1213732"/>
            <a:ext cx="12184334" cy="2278955"/>
          </a:xfrm>
          <a:prstGeom prst="rect">
            <a:avLst/>
          </a:prstGeom>
        </p:spPr>
      </p:pic>
      <p:sp>
        <p:nvSpPr>
          <p:cNvPr id="4" name="Rettangolo 3"/>
          <p:cNvSpPr/>
          <p:nvPr/>
        </p:nvSpPr>
        <p:spPr>
          <a:xfrm>
            <a:off x="170927" y="3492687"/>
            <a:ext cx="11857811" cy="3416320"/>
          </a:xfrm>
          <a:prstGeom prst="rect">
            <a:avLst/>
          </a:prstGeom>
        </p:spPr>
        <p:txBody>
          <a:bodyPr wrap="square">
            <a:spAutoFit/>
          </a:bodyPr>
          <a:lstStyle/>
          <a:p>
            <a:pPr algn="just"/>
            <a:r>
              <a:rPr lang="it-IT" b="1" dirty="0">
                <a:effectLst/>
                <a:latin typeface="+mj-lt"/>
              </a:rPr>
              <a:t>Il Rapporto </a:t>
            </a:r>
            <a:r>
              <a:rPr lang="it-IT" b="1" dirty="0" err="1">
                <a:effectLst/>
                <a:latin typeface="+mj-lt"/>
              </a:rPr>
              <a:t>ASviS</a:t>
            </a:r>
            <a:r>
              <a:rPr lang="it-IT" b="1" dirty="0">
                <a:effectLst/>
                <a:latin typeface="+mj-lt"/>
              </a:rPr>
              <a:t> 2019 mostra un netto miglioramento per il Goal 4 in tutte le regioni</a:t>
            </a:r>
            <a:r>
              <a:rPr lang="it-IT" dirty="0">
                <a:effectLst/>
                <a:latin typeface="+mj-lt"/>
              </a:rPr>
              <a:t>, in particolare per quelle del Nord e Centro Italia. Permangono, però, ancora forti disuguaglianze tra le regioni italiane, dovute principalmente al divario del Mezzogiorno rispetto alla media nazionale, particolarmente evidente per la quota di laureati tra i 30-34 anni (21,6% nel Mezzogiorno, rispetto alla media nazionale del 26,9%), e per l'uscita precoce dal sistema di formazione che nel Mezzogiorno si attesta al 18,5% rispetto al 14% dell’Italia.</a:t>
            </a:r>
          </a:p>
          <a:p>
            <a:pPr algn="just"/>
            <a:r>
              <a:rPr lang="it-IT" dirty="0">
                <a:effectLst/>
                <a:latin typeface="+mj-lt"/>
              </a:rPr>
              <a:t>Negli ultimi 12 mesi è aumentata la quota di dispersione scolastica, soprattutto per la componente femminile. Si sono rafforzati i divari territoriali, con esiti insoddisfacenti da parte delle scuole meridionali. La Legge di Bilancio, inoltre, è stata l’occasione per realizzare dei passi indietro rispetto l’Alternanza scuola-lavoro e i percorsi triennali di formazione iniziale, tirocinio e inserimento nella funzione docente (</a:t>
            </a:r>
            <a:r>
              <a:rPr lang="it-IT" dirty="0" err="1">
                <a:effectLst/>
                <a:latin typeface="+mj-lt"/>
              </a:rPr>
              <a:t>Fit</a:t>
            </a:r>
            <a:r>
              <a:rPr lang="it-IT" dirty="0">
                <a:effectLst/>
                <a:latin typeface="+mj-lt"/>
              </a:rPr>
              <a:t>).</a:t>
            </a:r>
          </a:p>
          <a:p>
            <a:pPr algn="just"/>
            <a:r>
              <a:rPr lang="it-IT" dirty="0">
                <a:effectLst/>
                <a:latin typeface="+mj-lt"/>
              </a:rPr>
              <a:t>Promuovendo una prospettiva almeno decennale, l’</a:t>
            </a:r>
            <a:r>
              <a:rPr lang="it-IT" dirty="0" err="1">
                <a:effectLst/>
                <a:latin typeface="+mj-lt"/>
              </a:rPr>
              <a:t>ASviS</a:t>
            </a:r>
            <a:r>
              <a:rPr lang="it-IT" dirty="0">
                <a:effectLst/>
                <a:latin typeface="+mj-lt"/>
              </a:rPr>
              <a:t> ha da tempo individuato per l’Italia cinque priorità: qualità degli apprendimenti, contenimento della dispersione scolastica, precedenza all’inclusione, apprendimento permanente e diffusione dell’educazione alla sostenibilità e alla cittadinanza globale</a:t>
            </a:r>
          </a:p>
        </p:txBody>
      </p:sp>
    </p:spTree>
    <p:extLst>
      <p:ext uri="{BB962C8B-B14F-4D97-AF65-F5344CB8AC3E}">
        <p14:creationId xmlns:p14="http://schemas.microsoft.com/office/powerpoint/2010/main" val="2774306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115345" y="86421"/>
            <a:ext cx="1111289" cy="1117943"/>
          </a:xfrm>
          <a:prstGeom prst="rect">
            <a:avLst/>
          </a:prstGeom>
        </p:spPr>
      </p:pic>
      <p:pic>
        <p:nvPicPr>
          <p:cNvPr id="3" name="Immagine 2"/>
          <p:cNvPicPr>
            <a:picLocks noChangeAspect="1"/>
          </p:cNvPicPr>
          <p:nvPr/>
        </p:nvPicPr>
        <p:blipFill>
          <a:blip r:embed="rId3"/>
          <a:stretch>
            <a:fillRect/>
          </a:stretch>
        </p:blipFill>
        <p:spPr>
          <a:xfrm>
            <a:off x="181846" y="1150764"/>
            <a:ext cx="11013396" cy="2030956"/>
          </a:xfrm>
          <a:prstGeom prst="rect">
            <a:avLst/>
          </a:prstGeom>
        </p:spPr>
      </p:pic>
      <p:sp>
        <p:nvSpPr>
          <p:cNvPr id="4" name="Rettangolo 3"/>
          <p:cNvSpPr/>
          <p:nvPr/>
        </p:nvSpPr>
        <p:spPr>
          <a:xfrm>
            <a:off x="181846" y="3036754"/>
            <a:ext cx="11927972" cy="3785652"/>
          </a:xfrm>
          <a:prstGeom prst="rect">
            <a:avLst/>
          </a:prstGeom>
        </p:spPr>
        <p:txBody>
          <a:bodyPr wrap="square">
            <a:spAutoFit/>
          </a:bodyPr>
          <a:lstStyle/>
          <a:p>
            <a:pPr algn="just"/>
            <a:r>
              <a:rPr lang="it-IT" sz="1500" dirty="0">
                <a:effectLst/>
              </a:rPr>
              <a:t>Il Rapporto </a:t>
            </a:r>
            <a:r>
              <a:rPr lang="it-IT" sz="1500" dirty="0" err="1">
                <a:effectLst/>
              </a:rPr>
              <a:t>ASviS</a:t>
            </a:r>
            <a:r>
              <a:rPr lang="it-IT" sz="1500" dirty="0">
                <a:effectLst/>
              </a:rPr>
              <a:t> 2019 evidenzia un sensibile miglioramento per quanto riguarda il Goal 5 tra il 2010 e il 2017, il cui indicatore dopo la flessione nel 2016 ha ripreso a crescere grazie all’aumento della quota di donne negli organi decisionali e nei consigli di amministrazione delle società quotate in borsa. A livello territoriale la situazione migliora nella maggioranza delle regioni italiane, specialmente in Centro Italia. Rimangono, tuttavia, forti differenze territoriali tra il Nord e Sud del Paese, in particolare per quanto riguarda la quota di donne elette nel Consiglio Regionale e il rapporto tra i tassi di occupazione delle donne con figli in età prescolare e delle donne senza figli. </a:t>
            </a:r>
          </a:p>
          <a:p>
            <a:pPr algn="just"/>
            <a:r>
              <a:rPr lang="it-IT" sz="1500" dirty="0">
                <a:effectLst/>
              </a:rPr>
              <a:t>Nell’ultimo anno, sono state introdotte misure per tutelare le vittime di violenza domestica e di genere</a:t>
            </a:r>
            <a:r>
              <a:rPr lang="it-IT" sz="1500" i="1" dirty="0">
                <a:effectLst/>
              </a:rPr>
              <a:t>. </a:t>
            </a:r>
            <a:r>
              <a:rPr lang="it-IT" sz="1500" dirty="0">
                <a:effectLst/>
              </a:rPr>
              <a:t> Con la Legge di Bilancio 2019 è aumentato a cinque giorni il congedo obbligatorio per i padri lavoratori dipendenti, è stato </a:t>
            </a:r>
            <a:r>
              <a:rPr lang="it-IT" sz="1500" dirty="0" err="1">
                <a:effectLst/>
              </a:rPr>
              <a:t>ridisciplinato</a:t>
            </a:r>
            <a:r>
              <a:rPr lang="it-IT" sz="1500" dirty="0">
                <a:effectLst/>
              </a:rPr>
              <a:t> il Fondo per le politiche della famiglia, sono state introdotte ulteriori misure in tema di conciliazione vita-lavoro e sostegno alle famiglie ed è stato prorogato il Bonus bebè. Benché utili, provvedimenti di questo tipo non possono sostenere la natalità, la conciliazione dei tempi di vita e lavoro, né quel cambiamento culturale atto a redistribuire ugualmente le responsabilità genitoriali, anche per favorire l’inserimento e il reinserimento lavorativo delle donne nel mercato di lavoro In tema di lavoro femminile. Si segnala infine che il “Protocollo d’intesa per lo sviluppo e la crescita delle imprese a prevalente partecipazione femminile e delle lavoratrici autonome” è stato prorogato fino al 31 dicembre 2019.</a:t>
            </a:r>
          </a:p>
          <a:p>
            <a:pPr algn="just"/>
            <a:r>
              <a:rPr lang="it-IT" sz="1500" dirty="0">
                <a:effectLst/>
              </a:rPr>
              <a:t>L’</a:t>
            </a:r>
            <a:r>
              <a:rPr lang="it-IT" sz="1500" dirty="0" err="1">
                <a:effectLst/>
              </a:rPr>
              <a:t>ASviS</a:t>
            </a:r>
            <a:r>
              <a:rPr lang="it-IT" sz="1500" dirty="0">
                <a:effectLst/>
              </a:rPr>
              <a:t> ritiene fondamentale: approvare in tempi brevi le proposte di legge assegnate alla Commissione Lavoro della Camera per il superamento del divario retributivo di genere e per favorire l’accesso delle donne al lavoro; approvare entro l’anno la proroga delle disposizioni previste dalla Legge Golfo-Mosca relativa alla presenza di donne nei consigli di amministrazione; rafforzare i Centri Antiviolenza e assicurare la formazione al lavoro orientata alle fruitrici dei servizi dei Centri. </a:t>
            </a:r>
          </a:p>
        </p:txBody>
      </p:sp>
    </p:spTree>
    <p:extLst>
      <p:ext uri="{BB962C8B-B14F-4D97-AF65-F5344CB8AC3E}">
        <p14:creationId xmlns:p14="http://schemas.microsoft.com/office/powerpoint/2010/main" val="26748053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120108" y="116623"/>
            <a:ext cx="1061921" cy="1049127"/>
          </a:xfrm>
          <a:prstGeom prst="rect">
            <a:avLst/>
          </a:prstGeom>
        </p:spPr>
      </p:pic>
      <p:pic>
        <p:nvPicPr>
          <p:cNvPr id="3" name="Immagine 2"/>
          <p:cNvPicPr>
            <a:picLocks noChangeAspect="1"/>
          </p:cNvPicPr>
          <p:nvPr/>
        </p:nvPicPr>
        <p:blipFill>
          <a:blip r:embed="rId3"/>
          <a:stretch>
            <a:fillRect/>
          </a:stretch>
        </p:blipFill>
        <p:spPr>
          <a:xfrm>
            <a:off x="120108" y="1165750"/>
            <a:ext cx="11655580" cy="2099067"/>
          </a:xfrm>
          <a:prstGeom prst="rect">
            <a:avLst/>
          </a:prstGeom>
        </p:spPr>
      </p:pic>
      <p:sp>
        <p:nvSpPr>
          <p:cNvPr id="4" name="Rettangolo 3"/>
          <p:cNvSpPr/>
          <p:nvPr/>
        </p:nvSpPr>
        <p:spPr>
          <a:xfrm>
            <a:off x="416311" y="3354141"/>
            <a:ext cx="11775689" cy="3323987"/>
          </a:xfrm>
          <a:prstGeom prst="rect">
            <a:avLst/>
          </a:prstGeom>
        </p:spPr>
        <p:txBody>
          <a:bodyPr wrap="square">
            <a:spAutoFit/>
          </a:bodyPr>
          <a:lstStyle/>
          <a:p>
            <a:pPr algn="just"/>
            <a:r>
              <a:rPr lang="it-IT" sz="1400" dirty="0">
                <a:effectLst/>
              </a:rPr>
              <a:t>L’efficienza del sistema idrico è uno dei tanti nodi irrisolti italiani. Il Rapporto </a:t>
            </a:r>
            <a:r>
              <a:rPr lang="it-IT" sz="1400" dirty="0" err="1">
                <a:effectLst/>
              </a:rPr>
              <a:t>ASviS</a:t>
            </a:r>
            <a:r>
              <a:rPr lang="it-IT" sz="1400" dirty="0">
                <a:effectLst/>
              </a:rPr>
              <a:t> 2019 evidenzia che nel corso dell’ultimo anno non sono state adottate misure efficaci per diminuire la dispersione della risorsa. Inoltre, nel marzo di quest’anno, la Commissione europea ha deferito nuovamente l’Italia alla Corte di Giustizia per il mancato trattamento adeguato delle acque reflue urbane. </a:t>
            </a:r>
          </a:p>
          <a:p>
            <a:pPr algn="just"/>
            <a:r>
              <a:rPr lang="it-IT" sz="1400" dirty="0">
                <a:effectLst/>
              </a:rPr>
              <a:t>In Italia, dopo un breve periodo positivo legato alla gestione dell’acqua, dal 2014 è cresciuto il numero di famiglie che denunciano l’inefficienza del sistema. In generale, il Nord Italia registra prestazioni migliori rispetto al Centro e al Mezzogiorno. Nel corso del 2017 l’Umbria, il Lazio e la Basilicata sono le regioni dove si è registrata la variazione più drastica per irregolarità nell’erogazione dell’acqua e inefficienza della rete di distribuzione dell’acqua potabile. Restano però Calabria e Sicilia quelle con la situazione più critica: la quota di famiglie che denuncia irregolarità è pari al 36% in entrambe le regioni, lontane dalla media nazionale che si attesta a quota 10%.</a:t>
            </a:r>
          </a:p>
          <a:p>
            <a:pPr algn="just"/>
            <a:r>
              <a:rPr lang="it-IT" sz="1400" dirty="0">
                <a:effectLst/>
              </a:rPr>
              <a:t>La risoluzione Onu sull’acqua ricorda che “l’acqua potabile e per uso igienico, oltre ad essere un diritto di ogni uomo, concerne la dignità della persona, è essenziale al pieno godimento della vita, ed è fondamentale per tutti gli altri diritti umani”. Per questo motivo deve essere garantita a ogni individuo l’accessibilità all’acqua. </a:t>
            </a:r>
          </a:p>
          <a:p>
            <a:pPr algn="just"/>
            <a:r>
              <a:rPr lang="it-IT" sz="1400" dirty="0">
                <a:effectLst/>
              </a:rPr>
              <a:t>A tal fine l’</a:t>
            </a:r>
            <a:r>
              <a:rPr lang="it-IT" sz="1400" dirty="0" err="1">
                <a:effectLst/>
              </a:rPr>
              <a:t>ASviS</a:t>
            </a:r>
            <a:r>
              <a:rPr lang="it-IT" sz="1400" dirty="0">
                <a:effectLst/>
              </a:rPr>
              <a:t> propone l’approvazione di una legge che recepisca il risultato del referendum del 2011, assicurando che venga sottratto alle leggi del mercato un livello minimo vitale di acqua gratuita da destinare a tutti. Di pari passo, occorre creare un Fondo internazionale di solidarietà per progetti di cooperazione destinato ai Paesi poveri, approvare la legge in discussione alla Camera su “Gestione pubblica e partecipativa del ciclo integrale delle acque”, estendere a tutte le città l’adozione della “Carta per il diritto all’acqua” e ridurre l’uso delle bottiglie di plastica e della plastica monouso</a:t>
            </a:r>
          </a:p>
        </p:txBody>
      </p:sp>
    </p:spTree>
    <p:extLst>
      <p:ext uri="{BB962C8B-B14F-4D97-AF65-F5344CB8AC3E}">
        <p14:creationId xmlns:p14="http://schemas.microsoft.com/office/powerpoint/2010/main" val="2932363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83519" y="115113"/>
            <a:ext cx="1234186" cy="1234186"/>
          </a:xfrm>
          <a:prstGeom prst="rect">
            <a:avLst/>
          </a:prstGeom>
        </p:spPr>
      </p:pic>
      <p:pic>
        <p:nvPicPr>
          <p:cNvPr id="3" name="Immagine 2"/>
          <p:cNvPicPr>
            <a:picLocks noChangeAspect="1"/>
          </p:cNvPicPr>
          <p:nvPr/>
        </p:nvPicPr>
        <p:blipFill>
          <a:blip r:embed="rId3"/>
          <a:stretch>
            <a:fillRect/>
          </a:stretch>
        </p:blipFill>
        <p:spPr>
          <a:xfrm>
            <a:off x="83519" y="1349299"/>
            <a:ext cx="11870590" cy="1615892"/>
          </a:xfrm>
          <a:prstGeom prst="rect">
            <a:avLst/>
          </a:prstGeom>
        </p:spPr>
      </p:pic>
      <p:sp>
        <p:nvSpPr>
          <p:cNvPr id="4" name="Rettangolo 3"/>
          <p:cNvSpPr/>
          <p:nvPr/>
        </p:nvSpPr>
        <p:spPr>
          <a:xfrm>
            <a:off x="189571" y="2965191"/>
            <a:ext cx="11887200" cy="3970318"/>
          </a:xfrm>
          <a:prstGeom prst="rect">
            <a:avLst/>
          </a:prstGeom>
        </p:spPr>
        <p:txBody>
          <a:bodyPr wrap="square">
            <a:spAutoFit/>
          </a:bodyPr>
          <a:lstStyle/>
          <a:p>
            <a:pPr algn="just"/>
            <a:r>
              <a:rPr lang="it-IT" sz="1400" b="1" dirty="0">
                <a:effectLst/>
              </a:rPr>
              <a:t>Il rapporto </a:t>
            </a:r>
            <a:r>
              <a:rPr lang="it-IT" sz="1400" b="1" dirty="0" err="1">
                <a:effectLst/>
              </a:rPr>
              <a:t>ASviS</a:t>
            </a:r>
            <a:r>
              <a:rPr lang="it-IT" sz="1400" b="1" dirty="0">
                <a:effectLst/>
              </a:rPr>
              <a:t> evidenzia un miglioramento</a:t>
            </a:r>
            <a:r>
              <a:rPr lang="it-IT" sz="1400" dirty="0">
                <a:effectLst/>
              </a:rPr>
              <a:t>, anche se la strada da compiere è ancora molta. L’indice composito relativo a questo Goal, infatti, dopo una fase di sensibile miglioramento, ha subito una flessione negativa a partire dal 2014. A livello regionale, però, si sta compiendo un ottimo lavoro, in particolare nel Nord Italia. Capofila del consumo di energia proveniente da fonti rinnovabili sono la Valle d’Aosta (89%) e le province autonome di Trento (45%) e Bolzano (66%), mentre la media nazionale si attesta ancora al 17%. Buone notizie arrivano anche dal Sud Italia, dove la Sardegna e la Puglia aumentano la loro quota di fonti rinnovabili del 30% nella finestra 2010-2017, anche se la Puglia mantiene i consumi ancora troppo alti.</a:t>
            </a:r>
          </a:p>
          <a:p>
            <a:pPr algn="just"/>
            <a:r>
              <a:rPr lang="it-IT" sz="1400" dirty="0">
                <a:effectLst/>
              </a:rPr>
              <a:t>In attuazione di due importanti direttive europee (norme sulla prestazione energetica nell’edilizia e l’efficienza energetica, e norme per la promozione dell’uso dell’energia da fonti rinnovabili) il Governo ha adottato nel luglio 2019 il decreto </a:t>
            </a:r>
            <a:r>
              <a:rPr lang="it-IT" sz="1400" dirty="0" err="1">
                <a:effectLst/>
              </a:rPr>
              <a:t>Fer</a:t>
            </a:r>
            <a:r>
              <a:rPr lang="it-IT" sz="1400" dirty="0">
                <a:effectLst/>
              </a:rPr>
              <a:t> 1, che ridefinisce gli incentivi per le rinnovabili elettriche in Italia e premia l’autoconsumo di energia. Questo decreto dovrebbe assicurare l’installazione di una potenza fotovoltaica aggiuntiva di 8 </a:t>
            </a:r>
            <a:r>
              <a:rPr lang="it-IT" sz="1400" dirty="0" err="1">
                <a:effectLst/>
              </a:rPr>
              <a:t>gigawatt</a:t>
            </a:r>
            <a:r>
              <a:rPr lang="it-IT" sz="1400" dirty="0">
                <a:effectLst/>
              </a:rPr>
              <a:t> (</a:t>
            </a:r>
            <a:r>
              <a:rPr lang="it-IT" sz="1400" dirty="0" err="1">
                <a:effectLst/>
              </a:rPr>
              <a:t>Gw</a:t>
            </a:r>
            <a:r>
              <a:rPr lang="it-IT" sz="1400" dirty="0">
                <a:effectLst/>
              </a:rPr>
              <a:t>, milioni di kilowatt). Un secondo decreto (</a:t>
            </a:r>
            <a:r>
              <a:rPr lang="it-IT" sz="1400" dirty="0" err="1">
                <a:effectLst/>
              </a:rPr>
              <a:t>Fer</a:t>
            </a:r>
            <a:r>
              <a:rPr lang="it-IT" sz="1400" dirty="0">
                <a:effectLst/>
              </a:rPr>
              <a:t> 2), è invece previsto per incentivare la produzione energetica proveniente da biomasse e geotermia. Inoltre, a gennaio 2019, il Governo italiano ha inviato alla Commissione europea la bozza del Piano Nazionale Integrato Clima Energia (</a:t>
            </a:r>
            <a:r>
              <a:rPr lang="it-IT" sz="1400" dirty="0" err="1">
                <a:effectLst/>
              </a:rPr>
              <a:t>Pniec</a:t>
            </a:r>
            <a:r>
              <a:rPr lang="it-IT" sz="1400" dirty="0">
                <a:effectLst/>
              </a:rPr>
              <a:t>), obbligatorio per tutti gli Stati membri Ue e soggetto alla consultazione pubblica e alla Valutazione ambientale strategica (Vas). È necessaria però una revisione sostanziale del </a:t>
            </a:r>
            <a:r>
              <a:rPr lang="it-IT" sz="1400" dirty="0" err="1">
                <a:effectLst/>
              </a:rPr>
              <a:t>Pniec</a:t>
            </a:r>
            <a:r>
              <a:rPr lang="it-IT" sz="1400" dirty="0">
                <a:effectLst/>
              </a:rPr>
              <a:t>, che porti il taglio delle emissioni di gas serra al 55% al 2030 e lo integri alla strategia europea di azzeramento delle emissioni entro il 2050. Il </a:t>
            </a:r>
            <a:r>
              <a:rPr lang="it-IT" sz="1400" dirty="0" err="1">
                <a:effectLst/>
              </a:rPr>
              <a:t>Pniec</a:t>
            </a:r>
            <a:r>
              <a:rPr lang="it-IT" sz="1400" dirty="0">
                <a:effectLst/>
              </a:rPr>
              <a:t> propone infatti al 2030 un’ormai obsoleta riduzione del 33% delle emissioni di gas serra (inferiore rispetto alla media europea), ma anche un significativo aumento del 43% dell’efficienza energetica primaria. Il </a:t>
            </a:r>
            <a:r>
              <a:rPr lang="it-IT" sz="1400" dirty="0" err="1">
                <a:effectLst/>
              </a:rPr>
              <a:t>Pniec</a:t>
            </a:r>
            <a:r>
              <a:rPr lang="it-IT" sz="1400" dirty="0">
                <a:effectLst/>
              </a:rPr>
              <a:t> prevede inoltre il </a:t>
            </a:r>
            <a:r>
              <a:rPr lang="it-IT" sz="1400" i="1" dirty="0" err="1">
                <a:effectLst/>
              </a:rPr>
              <a:t>phase</a:t>
            </a:r>
            <a:r>
              <a:rPr lang="it-IT" sz="1400" i="1" dirty="0">
                <a:effectLst/>
              </a:rPr>
              <a:t> out</a:t>
            </a:r>
            <a:r>
              <a:rPr lang="it-IT" sz="1400" dirty="0">
                <a:effectLst/>
              </a:rPr>
              <a:t> del carbone entro il 2025, senza però aver ancora elaborato un programma strutturato di riqualificazione dell’occupazione.</a:t>
            </a:r>
          </a:p>
          <a:p>
            <a:pPr algn="just"/>
            <a:r>
              <a:rPr lang="it-IT" sz="1400" dirty="0">
                <a:effectLst/>
              </a:rPr>
              <a:t>L’</a:t>
            </a:r>
            <a:r>
              <a:rPr lang="it-IT" sz="1400" dirty="0" err="1">
                <a:effectLst/>
              </a:rPr>
              <a:t>ASviS</a:t>
            </a:r>
            <a:r>
              <a:rPr lang="it-IT" sz="1400" dirty="0">
                <a:effectLst/>
              </a:rPr>
              <a:t> in questo contesto chiede dunque di rispettare la scadenza del 2025 per l’eliminazione del carbone nella generazione elettrica, assicurando però una prospettiva alternativa a comunità e lavoratori coinvolti; richiede inoltre di eliminare i sussidi dannosi per l’ambiente, introducendo strumenti di </a:t>
            </a:r>
            <a:r>
              <a:rPr lang="it-IT" sz="1400" i="1" dirty="0">
                <a:effectLst/>
              </a:rPr>
              <a:t>carbon </a:t>
            </a:r>
            <a:r>
              <a:rPr lang="it-IT" sz="1400" i="1" dirty="0" err="1">
                <a:effectLst/>
              </a:rPr>
              <a:t>pricing</a:t>
            </a:r>
            <a:r>
              <a:rPr lang="it-IT" sz="1400" dirty="0">
                <a:effectLst/>
              </a:rPr>
              <a:t>, e di procedere a una revisione della ripartizione dei proventi delle aste </a:t>
            </a:r>
            <a:r>
              <a:rPr lang="it-IT" sz="1400" dirty="0" err="1">
                <a:effectLst/>
              </a:rPr>
              <a:t>Ets</a:t>
            </a:r>
            <a:r>
              <a:rPr lang="it-IT" sz="1400" dirty="0">
                <a:effectLst/>
              </a:rPr>
              <a:t> (quote di emissione da parte dei grandi inquinatori, 1,4 miliardi di euro nel 2018), destinati al sostegno degli obiettivi di </a:t>
            </a:r>
            <a:r>
              <a:rPr lang="it-IT" sz="1400" dirty="0" err="1">
                <a:effectLst/>
              </a:rPr>
              <a:t>decarbonizzazione</a:t>
            </a:r>
            <a:r>
              <a:rPr lang="it-IT" sz="1400" dirty="0">
                <a:effectLst/>
              </a:rPr>
              <a:t>. </a:t>
            </a:r>
          </a:p>
        </p:txBody>
      </p:sp>
    </p:spTree>
    <p:extLst>
      <p:ext uri="{BB962C8B-B14F-4D97-AF65-F5344CB8AC3E}">
        <p14:creationId xmlns:p14="http://schemas.microsoft.com/office/powerpoint/2010/main" val="19633148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134512" y="97573"/>
            <a:ext cx="1368182" cy="1352086"/>
          </a:xfrm>
          <a:prstGeom prst="rect">
            <a:avLst/>
          </a:prstGeom>
        </p:spPr>
      </p:pic>
      <p:pic>
        <p:nvPicPr>
          <p:cNvPr id="3" name="Immagine 2"/>
          <p:cNvPicPr>
            <a:picLocks noChangeAspect="1"/>
          </p:cNvPicPr>
          <p:nvPr/>
        </p:nvPicPr>
        <p:blipFill>
          <a:blip r:embed="rId3"/>
          <a:stretch>
            <a:fillRect/>
          </a:stretch>
        </p:blipFill>
        <p:spPr>
          <a:xfrm>
            <a:off x="134512" y="1449659"/>
            <a:ext cx="11969440" cy="2024505"/>
          </a:xfrm>
          <a:prstGeom prst="rect">
            <a:avLst/>
          </a:prstGeom>
        </p:spPr>
      </p:pic>
      <p:sp>
        <p:nvSpPr>
          <p:cNvPr id="4" name="Rettangolo 3"/>
          <p:cNvSpPr/>
          <p:nvPr/>
        </p:nvSpPr>
        <p:spPr>
          <a:xfrm>
            <a:off x="309795" y="3474164"/>
            <a:ext cx="11618873" cy="3554819"/>
          </a:xfrm>
          <a:prstGeom prst="rect">
            <a:avLst/>
          </a:prstGeom>
        </p:spPr>
        <p:txBody>
          <a:bodyPr wrap="square">
            <a:spAutoFit/>
          </a:bodyPr>
          <a:lstStyle/>
          <a:p>
            <a:pPr algn="just"/>
            <a:r>
              <a:rPr lang="it-IT" sz="1500" b="1" dirty="0">
                <a:effectLst/>
              </a:rPr>
              <a:t>Il Rapporto </a:t>
            </a:r>
            <a:r>
              <a:rPr lang="it-IT" sz="1500" b="1" dirty="0" err="1">
                <a:effectLst/>
              </a:rPr>
              <a:t>ASviS</a:t>
            </a:r>
            <a:r>
              <a:rPr lang="it-IT" sz="1500" b="1" dirty="0">
                <a:effectLst/>
              </a:rPr>
              <a:t> 2019 evidenzia un sensibile peggioramento per quanto riguarda il Goal 8</a:t>
            </a:r>
            <a:r>
              <a:rPr lang="it-IT" sz="1500" dirty="0">
                <a:effectLst/>
              </a:rPr>
              <a:t> in Italia nel periodo 2004-2017. Questo è dovuto in larga parte alla crisi economica, che ha veduto un drammatico crollo del Pil per occupato ed elevati livelli di disoccupazione. Sebbene l’Italia abbia potuto beneficiare di una lenta ripresa economica, questa non ha ancora permesso di recuperare il Pil perso, né si è verificato un riassorbimento dell’elevato livello di disoccupati. In particolare, i giovani disoccupati che non studiano, né si formano (</a:t>
            </a:r>
            <a:r>
              <a:rPr lang="it-IT" sz="1500" dirty="0" err="1">
                <a:effectLst/>
              </a:rPr>
              <a:t>Neet</a:t>
            </a:r>
            <a:r>
              <a:rPr lang="it-IT" sz="1500" dirty="0">
                <a:effectLst/>
              </a:rPr>
              <a:t>) hanno raggiunto i livelli più alti tra tutti i Paesi Ue. Inoltre, permangono fortissime differenze territoriali, con le regioni del Mezzogiorno ben distanti da quelle del Centro e del Nord in termini di output economico e di occupazione. </a:t>
            </a:r>
          </a:p>
          <a:p>
            <a:pPr algn="just"/>
            <a:r>
              <a:rPr lang="it-IT" sz="1500" dirty="0">
                <a:effectLst/>
              </a:rPr>
              <a:t>Con la Legge di Bilancio 2019 sono stati introdotti il Reddito di Cittadinanza (</a:t>
            </a:r>
            <a:r>
              <a:rPr lang="it-IT" sz="1500" dirty="0" err="1">
                <a:effectLst/>
              </a:rPr>
              <a:t>RdC</a:t>
            </a:r>
            <a:r>
              <a:rPr lang="it-IT" sz="1500" dirty="0">
                <a:effectLst/>
              </a:rPr>
              <a:t>) e la riforma del sistema pensionistico “Quota 100”. Sebbene l’intento sia di favorire l’occupazione, incoraggiare il ricambio generazionale e alleviare la povertà, le due misure rischiano di non riuscire a offrire benefici corrispettivi ai costi che impongono alle finanze pubbliche. In particolare, rimangono seri dubbi sull’efficacia della turnazione tra lavoratori anziani in uscita e giovani in entrata previsti dalla riforma del sistema pensionistico e sulle capacità del </a:t>
            </a:r>
            <a:r>
              <a:rPr lang="it-IT" sz="1500" dirty="0" err="1">
                <a:effectLst/>
              </a:rPr>
              <a:t>RdC</a:t>
            </a:r>
            <a:r>
              <a:rPr lang="it-IT" sz="1500" dirty="0">
                <a:effectLst/>
              </a:rPr>
              <a:t> di favorire l’offerta di lavoro e riuscire ad aiutare adeguatamente i giovani.</a:t>
            </a:r>
          </a:p>
          <a:p>
            <a:pPr algn="just"/>
            <a:r>
              <a:rPr lang="it-IT" sz="1500" dirty="0">
                <a:effectLst/>
              </a:rPr>
              <a:t>L’</a:t>
            </a:r>
            <a:r>
              <a:rPr lang="it-IT" sz="1500" dirty="0" err="1">
                <a:effectLst/>
              </a:rPr>
              <a:t>ASviS</a:t>
            </a:r>
            <a:r>
              <a:rPr lang="it-IT" sz="1500" dirty="0">
                <a:effectLst/>
              </a:rPr>
              <a:t> ritiene fondamentale adottare un piano nazionale per l’occupazione giovanile per aiutare i giovani a entrare nel mondo del lavoro, specie nelle regioni dove la disoccupazione compare con preponderanza – nel Mezzogiorno – anche agendo sull’attuale sistema formativo scolastico e post-scolastico. Questo offrirebbe una speranza all’ampia platea di giovani attualmente disoccupati, e avrebbe ricadute positive sia sul </a:t>
            </a:r>
            <a:r>
              <a:rPr lang="it-IT" sz="1500" i="1" dirty="0">
                <a:effectLst/>
              </a:rPr>
              <a:t>brain </a:t>
            </a:r>
            <a:r>
              <a:rPr lang="it-IT" sz="1500" i="1" dirty="0" err="1">
                <a:effectLst/>
              </a:rPr>
              <a:t>drain</a:t>
            </a:r>
            <a:r>
              <a:rPr lang="it-IT" sz="1500" i="1" dirty="0">
                <a:effectLst/>
              </a:rPr>
              <a:t> </a:t>
            </a:r>
            <a:r>
              <a:rPr lang="it-IT" sz="1500" dirty="0">
                <a:effectLst/>
              </a:rPr>
              <a:t> nazionale che sul Pil nazionale.</a:t>
            </a:r>
          </a:p>
        </p:txBody>
      </p:sp>
    </p:spTree>
    <p:extLst>
      <p:ext uri="{BB962C8B-B14F-4D97-AF65-F5344CB8AC3E}">
        <p14:creationId xmlns:p14="http://schemas.microsoft.com/office/powerpoint/2010/main" val="2759470918"/>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TotalTime>
  <Words>5038</Words>
  <Application>Microsoft Office PowerPoint</Application>
  <PresentationFormat>Widescreen</PresentationFormat>
  <Paragraphs>48</Paragraphs>
  <Slides>17</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17</vt:i4>
      </vt:variant>
    </vt:vector>
  </HeadingPairs>
  <TitlesOfParts>
    <vt:vector size="22" baseType="lpstr">
      <vt:lpstr>Arial</vt:lpstr>
      <vt:lpstr>Calibri</vt:lpstr>
      <vt:lpstr>Calibri Light</vt:lpstr>
      <vt:lpstr>Century Gothic</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Norma Benoni</dc:creator>
  <cp:lastModifiedBy>Lorenzo Kasperkovitz</cp:lastModifiedBy>
  <cp:revision>25</cp:revision>
  <dcterms:created xsi:type="dcterms:W3CDTF">2020-05-15T13:00:55Z</dcterms:created>
  <dcterms:modified xsi:type="dcterms:W3CDTF">2020-10-10T11:22:04Z</dcterms:modified>
</cp:coreProperties>
</file>