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845" r:id="rId1"/>
  </p:sldMasterIdLst>
  <p:notesMasterIdLst>
    <p:notesMasterId r:id="rId16"/>
  </p:notesMasterIdLst>
  <p:handoutMasterIdLst>
    <p:handoutMasterId r:id="rId17"/>
  </p:handoutMasterIdLst>
  <p:sldIdLst>
    <p:sldId id="472" r:id="rId2"/>
    <p:sldId id="450" r:id="rId3"/>
    <p:sldId id="465" r:id="rId4"/>
    <p:sldId id="475" r:id="rId5"/>
    <p:sldId id="506" r:id="rId6"/>
    <p:sldId id="457" r:id="rId7"/>
    <p:sldId id="476" r:id="rId8"/>
    <p:sldId id="484" r:id="rId9"/>
    <p:sldId id="313" r:id="rId10"/>
    <p:sldId id="485" r:id="rId11"/>
    <p:sldId id="479" r:id="rId12"/>
    <p:sldId id="492" r:id="rId13"/>
    <p:sldId id="493" r:id="rId14"/>
    <p:sldId id="494" r:id="rId15"/>
  </p:sldIdLst>
  <p:sldSz cx="9144000" cy="6858000" type="screen4x3"/>
  <p:notesSz cx="6811963" cy="9942513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renzo Kasperkovitz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5A71"/>
    <a:srgbClr val="208CA6"/>
    <a:srgbClr val="0A4553"/>
    <a:srgbClr val="E49E3B"/>
    <a:srgbClr val="C79227"/>
    <a:srgbClr val="5E99D3"/>
    <a:srgbClr val="30B8D8"/>
    <a:srgbClr val="24A1BE"/>
    <a:srgbClr val="FEC34D"/>
    <a:srgbClr val="0158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58" autoAdjust="0"/>
    <p:restoredTop sz="93944" autoAdjust="0"/>
  </p:normalViewPr>
  <p:slideViewPr>
    <p:cSldViewPr snapToGrid="0" snapToObjects="1">
      <p:cViewPr varScale="1">
        <p:scale>
          <a:sx n="59" d="100"/>
          <a:sy n="59" d="100"/>
        </p:scale>
        <p:origin x="162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-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Documenti\1-%20Clienti\CCB\DNF%202019\7.%20CDM\file%20excel%20per%20CDM\SOCI_CDM_soci_con%20monopoli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i\1-%20Clienti\CCB\DNF%202019\7.%20CDM\file%20excel%20per%20CDM\GRI_302-1_CDM_energia_2_edit%20PDB_V5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i\1-%20Clienti\CCB\DNF%202019\7.%20CDM\TGK_DNF_ReportCDM_estr1404_edit%20KPMG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i\1-%20Clienti\CCB\DNF%202019\7.%20CDM\TGK_DNF_ReportCDM_estr1404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Documenti\1-%20Clienti\CCB\DNF%202019\7.%20CDM\file%20excel%20per%20CDM\0.%20Utilizzati\GRI_302-1_CDM_energia_2_edit%20PDB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Documenti\1-%20Clienti\CCB\DNF%202019\7.%20CDM\file%20excel%20per%20CDM\SOCI_CDM_soci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i\1-%20Clienti\CCB\DNF%202019\7.%20CDM\file%20excel%20per%20CDM\GRI_403-2_CDM_salute_sicurezza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i\1-%20Clienti\CCB\DNF%202019\7.%20CDM\file%20excel%20per%20CDM\GRI_401-1_CDM_occupazion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it-IT" sz="1200" dirty="0"/>
              <a:t>SOCI PER ETÀ ANAGRAFICA</a:t>
            </a:r>
          </a:p>
        </c:rich>
      </c:tx>
      <c:layout>
        <c:manualLayout>
          <c:xMode val="edge"/>
          <c:yMode val="edge"/>
          <c:x val="0.2704827854424639"/>
          <c:y val="0.151132733141020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28956200130132531"/>
          <c:y val="0.35463347894982095"/>
          <c:w val="0.38407562438588772"/>
          <c:h val="0.54220392729414768"/>
        </c:manualLayout>
      </c:layout>
      <c:doughnutChart>
        <c:varyColors val="1"/>
        <c:ser>
          <c:idx val="0"/>
          <c:order val="0"/>
          <c:tx>
            <c:strRef>
              <c:f>Soci!$D$45</c:f>
              <c:strCache>
                <c:ptCount val="1"/>
                <c:pt idx="0">
                  <c:v>u.m.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47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C97-4414-BFA6-4294A993F328}"/>
              </c:ext>
            </c:extLst>
          </c:dPt>
          <c:dPt>
            <c:idx val="1"/>
            <c:bubble3D val="0"/>
            <c:spPr>
              <a:solidFill>
                <a:schemeClr val="accent1">
                  <a:shade val="6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C97-4414-BFA6-4294A993F328}"/>
              </c:ext>
            </c:extLst>
          </c:dPt>
          <c:dPt>
            <c:idx val="2"/>
            <c:bubble3D val="0"/>
            <c:spPr>
              <a:solidFill>
                <a:schemeClr val="accent1">
                  <a:shade val="82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C97-4414-BFA6-4294A993F328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C97-4414-BFA6-4294A993F328}"/>
              </c:ext>
            </c:extLst>
          </c:dPt>
          <c:dPt>
            <c:idx val="4"/>
            <c:bubble3D val="0"/>
            <c:spPr>
              <a:solidFill>
                <a:schemeClr val="accent1">
                  <a:tint val="83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AC97-4414-BFA6-4294A993F328}"/>
              </c:ext>
            </c:extLst>
          </c:dPt>
          <c:dPt>
            <c:idx val="5"/>
            <c:bubble3D val="0"/>
            <c:spPr>
              <a:solidFill>
                <a:schemeClr val="accent1">
                  <a:tint val="6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AC97-4414-BFA6-4294A993F328}"/>
              </c:ext>
            </c:extLst>
          </c:dPt>
          <c:dPt>
            <c:idx val="6"/>
            <c:bubble3D val="0"/>
            <c:spPr>
              <a:solidFill>
                <a:schemeClr val="accent1">
                  <a:tint val="48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AC97-4414-BFA6-4294A993F328}"/>
              </c:ext>
            </c:extLst>
          </c:dPt>
          <c:cat>
            <c:strRef>
              <c:f>Soci!$C$46:$C$52</c:f>
              <c:strCache>
                <c:ptCount val="7"/>
                <c:pt idx="0">
                  <c:v>fino a 20 </c:v>
                </c:pt>
                <c:pt idx="1">
                  <c:v>da 21 a 30</c:v>
                </c:pt>
                <c:pt idx="2">
                  <c:v>da 31 a 40 </c:v>
                </c:pt>
                <c:pt idx="3">
                  <c:v>da 41 a 50 </c:v>
                </c:pt>
                <c:pt idx="4">
                  <c:v>da 51 a 60 </c:v>
                </c:pt>
                <c:pt idx="5">
                  <c:v>da 61 a 70 </c:v>
                </c:pt>
                <c:pt idx="6">
                  <c:v>oltre 70</c:v>
                </c:pt>
              </c:strCache>
            </c:strRef>
          </c:cat>
          <c:val>
            <c:numRef>
              <c:f>Soci!$D$46:$D$52</c:f>
              <c:numCache>
                <c:formatCode>General</c:formatCode>
                <c:ptCount val="7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AC97-4414-BFA6-4294A993F328}"/>
            </c:ext>
          </c:extLst>
        </c:ser>
        <c:ser>
          <c:idx val="1"/>
          <c:order val="1"/>
          <c:tx>
            <c:strRef>
              <c:f>Soci!$E$45</c:f>
              <c:strCache>
                <c:ptCount val="1"/>
                <c:pt idx="0">
                  <c:v>31/12/2019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47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0-AC97-4414-BFA6-4294A993F328}"/>
              </c:ext>
            </c:extLst>
          </c:dPt>
          <c:dPt>
            <c:idx val="1"/>
            <c:bubble3D val="0"/>
            <c:spPr>
              <a:solidFill>
                <a:srgbClr val="C38E0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2-AC97-4414-BFA6-4294A993F328}"/>
              </c:ext>
            </c:extLst>
          </c:dPt>
          <c:dPt>
            <c:idx val="2"/>
            <c:bubble3D val="0"/>
            <c:spPr>
              <a:solidFill>
                <a:srgbClr val="208CA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4-AC97-4414-BFA6-4294A993F328}"/>
              </c:ext>
            </c:extLst>
          </c:dPt>
          <c:dPt>
            <c:idx val="3"/>
            <c:bubble3D val="0"/>
            <c:spPr>
              <a:solidFill>
                <a:srgbClr val="025A7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6-AC97-4414-BFA6-4294A993F328}"/>
              </c:ext>
            </c:extLst>
          </c:dPt>
          <c:dPt>
            <c:idx val="4"/>
            <c:bubble3D val="0"/>
            <c:spPr>
              <a:solidFill>
                <a:srgbClr val="E39C3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8-AC97-4414-BFA6-4294A993F328}"/>
              </c:ext>
            </c:extLst>
          </c:dPt>
          <c:dPt>
            <c:idx val="5"/>
            <c:bubble3D val="0"/>
            <c:spPr>
              <a:solidFill>
                <a:srgbClr val="0A455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A-AC97-4414-BFA6-4294A993F328}"/>
              </c:ext>
            </c:extLst>
          </c:dPt>
          <c:dPt>
            <c:idx val="6"/>
            <c:bubble3D val="0"/>
            <c:spPr>
              <a:solidFill>
                <a:srgbClr val="FEC34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C-AC97-4414-BFA6-4294A993F328}"/>
              </c:ext>
            </c:extLst>
          </c:dPt>
          <c:dLbls>
            <c:dLbl>
              <c:idx val="0"/>
              <c:layout>
                <c:manualLayout>
                  <c:x val="-0.31606344581961582"/>
                  <c:y val="-5.0276549844981103E-2"/>
                </c:manualLayout>
              </c:layout>
              <c:tx>
                <c:rich>
                  <a:bodyPr/>
                  <a:lstStyle/>
                  <a:p>
                    <a:fld id="{917DCF90-99D3-490B-9F6A-42C89350FE5E}" type="CATEGORYNAME">
                      <a:rPr lang="en-US"/>
                      <a:pPr/>
                      <a:t>[NOME CATEGORIA]</a:t>
                    </a:fld>
                    <a:r>
                      <a:rPr lang="en-US" baseline="0" dirty="0"/>
                      <a:t>
</a:t>
                    </a:r>
                    <a:fld id="{A787D538-95D1-426D-AF8B-139F72CE8DC1}" type="PERCENTAGE">
                      <a:rPr lang="en-US" b="1" baseline="0"/>
                      <a:pPr/>
                      <a:t>[PERCENTUALE]</a:t>
                    </a:fld>
                    <a:endParaRPr 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0-AC97-4414-BFA6-4294A993F328}"/>
                </c:ext>
              </c:extLst>
            </c:dLbl>
            <c:dLbl>
              <c:idx val="1"/>
              <c:layout>
                <c:manualLayout>
                  <c:x val="0.34256139547167203"/>
                  <c:y val="-6.6120570749196639E-2"/>
                </c:manualLayout>
              </c:layout>
              <c:tx>
                <c:rich>
                  <a:bodyPr/>
                  <a:lstStyle/>
                  <a:p>
                    <a:fld id="{231EF2BC-4E6B-45C4-AD13-5470294E38BD}" type="CATEGORYNAME">
                      <a:rPr lang="pt-BR"/>
                      <a:pPr/>
                      <a:t>[NOME CATEGORIA]</a:t>
                    </a:fld>
                    <a:r>
                      <a:rPr lang="pt-BR" baseline="0" dirty="0"/>
                      <a:t>
</a:t>
                    </a:r>
                    <a:fld id="{C4C240B7-8259-4F1D-AB20-2ED651906080}" type="PERCENTAGE">
                      <a:rPr lang="pt-BR" b="1" baseline="0"/>
                      <a:pPr/>
                      <a:t>[PERCENTUALE]</a:t>
                    </a:fld>
                    <a:endParaRPr lang="pt-BR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2-AC97-4414-BFA6-4294A993F328}"/>
                </c:ext>
              </c:extLst>
            </c:dLbl>
            <c:dLbl>
              <c:idx val="2"/>
              <c:layout>
                <c:manualLayout>
                  <c:x val="0.28772559192491826"/>
                  <c:y val="5.7894175104972828E-2"/>
                </c:manualLayout>
              </c:layout>
              <c:tx>
                <c:rich>
                  <a:bodyPr/>
                  <a:lstStyle/>
                  <a:p>
                    <a:fld id="{C860CEC7-76CA-4DDB-A775-D17FE31C86AD}" type="CATEGORYNAME">
                      <a:rPr lang="pt-BR"/>
                      <a:pPr/>
                      <a:t>[NOME CATEGORIA]</a:t>
                    </a:fld>
                    <a:r>
                      <a:rPr lang="pt-BR" baseline="0" dirty="0"/>
                      <a:t>
</a:t>
                    </a:r>
                    <a:fld id="{917295E8-1E2D-4FB9-9790-974F89B8C9D6}" type="PERCENTAGE">
                      <a:rPr lang="pt-BR" b="1" baseline="0"/>
                      <a:pPr/>
                      <a:t>[PERCENTUALE]</a:t>
                    </a:fld>
                    <a:endParaRPr lang="pt-BR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4-AC97-4414-BFA6-4294A993F328}"/>
                </c:ext>
              </c:extLst>
            </c:dLbl>
            <c:dLbl>
              <c:idx val="3"/>
              <c:layout>
                <c:manualLayout>
                  <c:x val="0.25112393579211567"/>
                  <c:y val="1.8129977869318446E-2"/>
                </c:manualLayout>
              </c:layout>
              <c:tx>
                <c:rich>
                  <a:bodyPr/>
                  <a:lstStyle/>
                  <a:p>
                    <a:fld id="{71D77D79-7AC8-48DC-83FC-845FB2E6EAC7}" type="CATEGORYNAME">
                      <a:rPr lang="pt-BR"/>
                      <a:pPr/>
                      <a:t>[NOME CATEGORIA]</a:t>
                    </a:fld>
                    <a:r>
                      <a:rPr lang="pt-BR" baseline="0" dirty="0"/>
                      <a:t>
</a:t>
                    </a:r>
                    <a:fld id="{D7BD06FF-2F77-4CB7-9DBD-52CC04FA50C8}" type="PERCENTAGE">
                      <a:rPr lang="pt-BR" b="1" baseline="0"/>
                      <a:pPr/>
                      <a:t>[PERCENTUALE]</a:t>
                    </a:fld>
                    <a:endParaRPr lang="pt-BR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6-AC97-4414-BFA6-4294A993F328}"/>
                </c:ext>
              </c:extLst>
            </c:dLbl>
            <c:dLbl>
              <c:idx val="4"/>
              <c:layout>
                <c:manualLayout>
                  <c:x val="0.34437743044956115"/>
                  <c:y val="-1.5691921278588872E-2"/>
                </c:manualLayout>
              </c:layout>
              <c:tx>
                <c:rich>
                  <a:bodyPr/>
                  <a:lstStyle/>
                  <a:p>
                    <a:fld id="{B97EA143-8BEB-4A93-BE38-6FDA622C1BB5}" type="CATEGORYNAME">
                      <a:rPr lang="pt-BR" dirty="0"/>
                      <a:pPr/>
                      <a:t>[NOME CATEGORIA]</a:t>
                    </a:fld>
                    <a:r>
                      <a:rPr lang="pt-BR" baseline="0" dirty="0"/>
                      <a:t>
</a:t>
                    </a:r>
                    <a:fld id="{16694858-18BD-4E88-925B-CFA2C5489AE7}" type="PERCENTAGE">
                      <a:rPr lang="pt-BR" b="1" baseline="0" dirty="0"/>
                      <a:pPr/>
                      <a:t>[PERCENTUALE]</a:t>
                    </a:fld>
                    <a:endParaRPr lang="pt-BR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8-AC97-4414-BFA6-4294A993F328}"/>
                </c:ext>
              </c:extLst>
            </c:dLbl>
            <c:dLbl>
              <c:idx val="5"/>
              <c:layout>
                <c:manualLayout>
                  <c:x val="-0.19626224602424047"/>
                  <c:y val="2.5747603129310341E-2"/>
                </c:manualLayout>
              </c:layout>
              <c:tx>
                <c:rich>
                  <a:bodyPr/>
                  <a:lstStyle/>
                  <a:p>
                    <a:fld id="{5CD7E742-999B-45C3-ADB7-9377B8853189}" type="CATEGORYNAME">
                      <a:rPr lang="pt-BR"/>
                      <a:pPr/>
                      <a:t>[NOME CATEGORIA]</a:t>
                    </a:fld>
                    <a:r>
                      <a:rPr lang="pt-BR" baseline="0" dirty="0"/>
                      <a:t>
</a:t>
                    </a:r>
                    <a:fld id="{0C892ECA-999A-480D-83C3-281EFEFFE139}" type="PERCENTAGE">
                      <a:rPr lang="pt-BR" b="1" baseline="0"/>
                      <a:pPr/>
                      <a:t>[PERCENTUALE]</a:t>
                    </a:fld>
                    <a:endParaRPr lang="pt-BR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A-AC97-4414-BFA6-4294A993F328}"/>
                </c:ext>
              </c:extLst>
            </c:dLbl>
            <c:dLbl>
              <c:idx val="6"/>
              <c:layout>
                <c:manualLayout>
                  <c:x val="-0.2639972814418895"/>
                  <c:y val="0.12218545964767182"/>
                </c:manualLayout>
              </c:layout>
              <c:tx>
                <c:rich>
                  <a:bodyPr/>
                  <a:lstStyle/>
                  <a:p>
                    <a:fld id="{96DE5ED2-8E5D-4F8A-A949-2EED5556DBC2}" type="CATEGORYNAME">
                      <a:rPr lang="en-US"/>
                      <a:pPr/>
                      <a:t>[NOME CATEGORIA]</a:t>
                    </a:fld>
                    <a:r>
                      <a:rPr lang="en-US" baseline="0" dirty="0"/>
                      <a:t>
</a:t>
                    </a:r>
                    <a:fld id="{ACB7305C-E74B-432C-A081-B14BEE87F934}" type="PERCENTAGE">
                      <a:rPr lang="en-US" b="1" baseline="0"/>
                      <a:pPr/>
                      <a:t>[PERCENTUALE]</a:t>
                    </a:fld>
                    <a:endParaRPr 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C-AC97-4414-BFA6-4294A993F328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6350" cap="flat" cmpd="sng" algn="ctr">
                  <a:solidFill>
                    <a:schemeClr val="tx1"/>
                  </a:solidFill>
                  <a:prstDash val="solid"/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Soci!$C$46:$C$52</c:f>
              <c:strCache>
                <c:ptCount val="7"/>
                <c:pt idx="0">
                  <c:v>fino a 20 </c:v>
                </c:pt>
                <c:pt idx="1">
                  <c:v>da 21 a 30</c:v>
                </c:pt>
                <c:pt idx="2">
                  <c:v>da 31 a 40 </c:v>
                </c:pt>
                <c:pt idx="3">
                  <c:v>da 41 a 50 </c:v>
                </c:pt>
                <c:pt idx="4">
                  <c:v>da 51 a 60 </c:v>
                </c:pt>
                <c:pt idx="5">
                  <c:v>da 61 a 70 </c:v>
                </c:pt>
                <c:pt idx="6">
                  <c:v>oltre 70</c:v>
                </c:pt>
              </c:strCache>
            </c:strRef>
          </c:cat>
          <c:val>
            <c:numRef>
              <c:f>Soci!$E$46:$E$52</c:f>
              <c:numCache>
                <c:formatCode>General</c:formatCode>
                <c:ptCount val="7"/>
                <c:pt idx="0">
                  <c:v>1474</c:v>
                </c:pt>
                <c:pt idx="1">
                  <c:v>22857</c:v>
                </c:pt>
                <c:pt idx="2">
                  <c:v>44966</c:v>
                </c:pt>
                <c:pt idx="3">
                  <c:v>74026</c:v>
                </c:pt>
                <c:pt idx="4">
                  <c:v>91903</c:v>
                </c:pt>
                <c:pt idx="5">
                  <c:v>81215</c:v>
                </c:pt>
                <c:pt idx="6">
                  <c:v>92426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D-AC97-4414-BFA6-4294A993F3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9"/>
      </c:doughnutChart>
      <c:spPr>
        <a:noFill/>
        <a:ln>
          <a:noFill/>
        </a:ln>
        <a:effectLst/>
      </c:spPr>
    </c:plotArea>
    <c:plotVisOnly val="1"/>
    <c:dispBlanksAs val="zero"/>
    <c:showDLblsOverMax val="1"/>
  </c:chart>
  <c:spPr>
    <a:solidFill>
      <a:schemeClr val="lt1"/>
    </a:solidFill>
    <a:ln w="6350" cap="flat" cmpd="sng" algn="ctr">
      <a:noFill/>
      <a:prstDash val="solid"/>
      <a:round/>
    </a:ln>
    <a:effectLst/>
  </c:spPr>
  <c:txPr>
    <a:bodyPr/>
    <a:lstStyle/>
    <a:p>
      <a:pPr>
        <a:defRPr sz="1000">
          <a:latin typeface="Century Gothic" panose="020B0502020202020204" pitchFamily="34" charset="0"/>
        </a:defRPr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it-IT" sz="1200" dirty="0"/>
              <a:t>EMISSIONI PER TIPOLOGIA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27074408877409917"/>
          <c:y val="0.1580309831499237"/>
          <c:w val="0.4614145800715404"/>
          <c:h val="0.72361093238713781"/>
        </c:manualLayout>
      </c:layout>
      <c:doughnutChart>
        <c:varyColors val="1"/>
        <c:ser>
          <c:idx val="1"/>
          <c:order val="0"/>
          <c:tx>
            <c:strRef>
              <c:f>'GRI_305-1&amp;305-2'!$AC$60</c:f>
              <c:strCache>
                <c:ptCount val="1"/>
                <c:pt idx="0">
                  <c:v>2018</c:v>
                </c:pt>
              </c:strCache>
            </c:strRef>
          </c:tx>
          <c:dPt>
            <c:idx val="0"/>
            <c:bubble3D val="0"/>
            <c:spPr>
              <a:solidFill>
                <a:srgbClr val="FFBA3A"/>
              </a:solidFill>
            </c:spPr>
            <c:extLst>
              <c:ext xmlns:c16="http://schemas.microsoft.com/office/drawing/2014/chart" uri="{C3380CC4-5D6E-409C-BE32-E72D297353CC}">
                <c16:uniqueId val="{00000001-062F-4DB5-86E1-98E62C46B98E}"/>
              </c:ext>
            </c:extLst>
          </c:dPt>
          <c:dPt>
            <c:idx val="1"/>
            <c:bubble3D val="0"/>
            <c:spPr>
              <a:solidFill>
                <a:srgbClr val="C79227"/>
              </a:solidFill>
            </c:spPr>
            <c:extLst>
              <c:ext xmlns:c16="http://schemas.microsoft.com/office/drawing/2014/chart" uri="{C3380CC4-5D6E-409C-BE32-E72D297353CC}">
                <c16:uniqueId val="{00000003-062F-4DB5-86E1-98E62C46B98E}"/>
              </c:ext>
            </c:extLst>
          </c:dPt>
          <c:dPt>
            <c:idx val="2"/>
            <c:bubble3D val="0"/>
            <c:spPr>
              <a:solidFill>
                <a:srgbClr val="FFCD73"/>
              </a:solidFill>
            </c:spPr>
            <c:extLst>
              <c:ext xmlns:c16="http://schemas.microsoft.com/office/drawing/2014/chart" uri="{C3380CC4-5D6E-409C-BE32-E72D297353CC}">
                <c16:uniqueId val="{00000005-062F-4DB5-86E1-98E62C46B98E}"/>
              </c:ext>
            </c:extLst>
          </c:dPt>
          <c:cat>
            <c:strRef>
              <c:f>'GRI_305-1&amp;305-2'!$AA$62:$AA$64</c:f>
              <c:strCache>
                <c:ptCount val="3"/>
                <c:pt idx="0">
                  <c:v>per il riscaldamento</c:v>
                </c:pt>
                <c:pt idx="1">
                  <c:v>auto aziendali</c:v>
                </c:pt>
                <c:pt idx="2">
                  <c:v>elettricità e fotovoltaico</c:v>
                </c:pt>
              </c:strCache>
            </c:strRef>
          </c:cat>
          <c:val>
            <c:numRef>
              <c:f>'GRI_305-1&amp;305-2'!$AC$62:$AC$64</c:f>
              <c:numCache>
                <c:formatCode>_(* #,##0.00_);_(* \(#,##0.00\);_(* "-"??_);_(@_)</c:formatCode>
                <c:ptCount val="3"/>
                <c:pt idx="0">
                  <c:v>210.111068152</c:v>
                </c:pt>
                <c:pt idx="1">
                  <c:v>451.336830878</c:v>
                </c:pt>
                <c:pt idx="2">
                  <c:v>972.46242686000005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62F-4DB5-86E1-98E62C46B98E}"/>
            </c:ext>
          </c:extLst>
        </c:ser>
        <c:ser>
          <c:idx val="0"/>
          <c:order val="1"/>
          <c:tx>
            <c:strRef>
              <c:f>'GRI_305-1&amp;305-2'!$AB$60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rgbClr val="FFBA3A"/>
            </a:solidFill>
          </c:spPr>
          <c:dPt>
            <c:idx val="0"/>
            <c:bubble3D val="0"/>
            <c:spPr>
              <a:solidFill>
                <a:srgbClr val="BFD2DB"/>
              </a:solidFill>
            </c:spPr>
            <c:extLst>
              <c:ext xmlns:c16="http://schemas.microsoft.com/office/drawing/2014/chart" uri="{C3380CC4-5D6E-409C-BE32-E72D297353CC}">
                <c16:uniqueId val="{00000008-062F-4DB5-86E1-98E62C46B98E}"/>
              </c:ext>
            </c:extLst>
          </c:dPt>
          <c:dPt>
            <c:idx val="1"/>
            <c:bubble3D val="0"/>
            <c:spPr>
              <a:solidFill>
                <a:srgbClr val="005366"/>
              </a:solidFill>
            </c:spPr>
            <c:extLst>
              <c:ext xmlns:c16="http://schemas.microsoft.com/office/drawing/2014/chart" uri="{C3380CC4-5D6E-409C-BE32-E72D297353CC}">
                <c16:uniqueId val="{0000000A-062F-4DB5-86E1-98E62C46B98E}"/>
              </c:ext>
            </c:extLst>
          </c:dPt>
          <c:dPt>
            <c:idx val="2"/>
            <c:bubble3D val="0"/>
            <c:spPr>
              <a:solidFill>
                <a:srgbClr val="0D8AA7"/>
              </a:solidFill>
            </c:spPr>
            <c:extLst>
              <c:ext xmlns:c16="http://schemas.microsoft.com/office/drawing/2014/chart" uri="{C3380CC4-5D6E-409C-BE32-E72D297353CC}">
                <c16:uniqueId val="{0000000C-062F-4DB5-86E1-98E62C46B98E}"/>
              </c:ext>
            </c:extLst>
          </c:dPt>
          <c:cat>
            <c:strRef>
              <c:f>'GRI_305-1&amp;305-2'!$AA$62:$AA$64</c:f>
              <c:strCache>
                <c:ptCount val="3"/>
                <c:pt idx="0">
                  <c:v>per il riscaldamento</c:v>
                </c:pt>
                <c:pt idx="1">
                  <c:v>auto aziendali</c:v>
                </c:pt>
                <c:pt idx="2">
                  <c:v>elettricità e fotovoltaico</c:v>
                </c:pt>
              </c:strCache>
            </c:strRef>
          </c:cat>
          <c:val>
            <c:numRef>
              <c:f>'GRI_305-1&amp;305-2'!$AB$62:$AB$64</c:f>
              <c:numCache>
                <c:formatCode>_(* #,##0.00_);_(* \(#,##0.00\);_(* "-"??_);_(@_)</c:formatCode>
                <c:ptCount val="3"/>
                <c:pt idx="0">
                  <c:v>6173.4779746624154</c:v>
                </c:pt>
                <c:pt idx="1">
                  <c:v>1462.8434318158638</c:v>
                </c:pt>
                <c:pt idx="2">
                  <c:v>9962.2617965723402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062F-4DB5-86E1-98E62C46B9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9"/>
      </c:doughnutChart>
    </c:plotArea>
    <c:plotVisOnly val="1"/>
    <c:dispBlanksAs val="zero"/>
    <c:showDLblsOverMax val="1"/>
  </c:chart>
  <c:spPr>
    <a:solidFill>
      <a:schemeClr val="lt1"/>
    </a:solidFill>
    <a:ln>
      <a:noFill/>
    </a:ln>
  </c:spPr>
  <c:txPr>
    <a:bodyPr/>
    <a:lstStyle/>
    <a:p>
      <a:pPr>
        <a:defRPr sz="900">
          <a:latin typeface="Century Gothic" panose="020B0502020202020204" pitchFamily="34" charset="0"/>
        </a:defRPr>
      </a:pPr>
      <a:endParaRPr lang="it-IT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'[TGK_DNF_ReportCDM_estr1404_edit KPMG.xlsx]FS7_FS8_CDM'!$D$45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rgbClr val="C7811B"/>
            </a:solidFill>
          </c:spPr>
          <c:invertIfNegative val="1"/>
          <c:cat>
            <c:strRef>
              <c:f>'[TGK_DNF_ReportCDM_estr1404_edit KPMG.xlsx]FS7_FS8_CDM'!$C$47:$C$48</c:f>
              <c:strCache>
                <c:ptCount val="2"/>
                <c:pt idx="0">
                  <c:v>Retail Banking</c:v>
                </c:pt>
                <c:pt idx="1">
                  <c:v>Commercial and coporate banking</c:v>
                </c:pt>
              </c:strCache>
            </c:strRef>
          </c:cat>
          <c:val>
            <c:numRef>
              <c:f>'[TGK_DNF_ReportCDM_estr1404_edit KPMG.xlsx]FS7_FS8_CDM'!$D$47:$D$48</c:f>
              <c:numCache>
                <c:formatCode>_(* #,##0.00_);_(* \(#,##0.00\);_(* "-"??_);_(@_)</c:formatCode>
                <c:ptCount val="2"/>
                <c:pt idx="0">
                  <c:v>0</c:v>
                </c:pt>
                <c:pt idx="1">
                  <c:v>66.537702729999992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0-06CA-4695-B9B1-669F25A81C79}"/>
            </c:ext>
          </c:extLst>
        </c:ser>
        <c:ser>
          <c:idx val="1"/>
          <c:order val="1"/>
          <c:tx>
            <c:strRef>
              <c:f>'[TGK_DNF_ReportCDM_estr1404_edit KPMG.xlsx]FS7_FS8_CDM'!$G$45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FFBA3A"/>
            </a:solidFill>
          </c:spPr>
          <c:invertIfNegative val="1"/>
          <c:cat>
            <c:strRef>
              <c:f>'[TGK_DNF_ReportCDM_estr1404_edit KPMG.xlsx]FS7_FS8_CDM'!$C$47:$C$48</c:f>
              <c:strCache>
                <c:ptCount val="2"/>
                <c:pt idx="0">
                  <c:v>Retail Banking</c:v>
                </c:pt>
                <c:pt idx="1">
                  <c:v>Commercial and coporate banking</c:v>
                </c:pt>
              </c:strCache>
            </c:strRef>
          </c:cat>
          <c:val>
            <c:numRef>
              <c:f>'[TGK_DNF_ReportCDM_estr1404_edit KPMG.xlsx]FS7_FS8_CDM'!$G$47:$G$48</c:f>
              <c:numCache>
                <c:formatCode>_(* #,##0.00_);_(* \(#,##0.00\);_(* "-"??_);_(@_)</c:formatCode>
                <c:ptCount val="2"/>
                <c:pt idx="0">
                  <c:v>0</c:v>
                </c:pt>
                <c:pt idx="1">
                  <c:v>63.226961000000003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1-06CA-4695-B9B1-669F25A81C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1"/>
        <c:axId val="1794965886"/>
        <c:axId val="311231906"/>
      </c:barChart>
      <c:catAx>
        <c:axId val="1794965886"/>
        <c:scaling>
          <c:orientation val="minMax"/>
        </c:scaling>
        <c:delete val="0"/>
        <c:axPos val="b"/>
        <c:numFmt formatCode="General" sourceLinked="1"/>
        <c:majorTickMark val="cross"/>
        <c:minorTickMark val="cross"/>
        <c:tickLblPos val="nextTo"/>
        <c:crossAx val="311231906"/>
        <c:crosses val="autoZero"/>
        <c:auto val="1"/>
        <c:lblAlgn val="ctr"/>
        <c:lblOffset val="100"/>
        <c:noMultiLvlLbl val="1"/>
      </c:catAx>
      <c:valAx>
        <c:axId val="311231906"/>
        <c:scaling>
          <c:orientation val="minMax"/>
        </c:scaling>
        <c:delete val="0"/>
        <c:axPos val="l"/>
        <c:numFmt formatCode="#,##0" sourceLinked="0"/>
        <c:majorTickMark val="cross"/>
        <c:minorTickMark val="cross"/>
        <c:tickLblPos val="nextTo"/>
        <c:spPr>
          <a:ln w="47625">
            <a:noFill/>
          </a:ln>
        </c:spPr>
        <c:crossAx val="1794965886"/>
        <c:crosses val="autoZero"/>
        <c:crossBetween val="between"/>
      </c:valAx>
    </c:plotArea>
    <c:legend>
      <c:legendPos val="r"/>
      <c:overlay val="0"/>
    </c:legend>
    <c:plotVisOnly val="1"/>
    <c:dispBlanksAs val="zero"/>
    <c:showDLblsOverMax val="1"/>
  </c:chart>
  <c:spPr>
    <a:solidFill>
      <a:schemeClr val="lt1"/>
    </a:solidFill>
    <a:ln>
      <a:noFill/>
    </a:ln>
  </c:spPr>
  <c:txPr>
    <a:bodyPr/>
    <a:lstStyle/>
    <a:p>
      <a:pPr>
        <a:defRPr sz="900">
          <a:latin typeface="Century Gothic" panose="020B0502020202020204" pitchFamily="34" charset="0"/>
        </a:defRPr>
      </a:pPr>
      <a:endParaRPr lang="it-IT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FS7_FS8_CDM!$D$11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rgbClr val="005366"/>
            </a:solidFill>
          </c:spPr>
          <c:invertIfNegative val="1"/>
          <c:cat>
            <c:strRef>
              <c:f>FS7_FS8_CDM!$C$13:$C$14</c:f>
              <c:strCache>
                <c:ptCount val="2"/>
                <c:pt idx="0">
                  <c:v>Retail Banking</c:v>
                </c:pt>
                <c:pt idx="1">
                  <c:v>Commercial and coporate banking</c:v>
                </c:pt>
              </c:strCache>
            </c:strRef>
          </c:cat>
          <c:val>
            <c:numRef>
              <c:f>FS7_FS8_CDM!$D$13:$D$14</c:f>
              <c:numCache>
                <c:formatCode>_(* #,##0.00_);_(* \(#,##0.00\);_(* "-"??_);_(@_)</c:formatCode>
                <c:ptCount val="2"/>
                <c:pt idx="0">
                  <c:v>3.4434619</c:v>
                </c:pt>
                <c:pt idx="1">
                  <c:v>40.255536499999998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0-D536-4A34-A6FF-A47AF88D54B3}"/>
            </c:ext>
          </c:extLst>
        </c:ser>
        <c:ser>
          <c:idx val="1"/>
          <c:order val="1"/>
          <c:tx>
            <c:strRef>
              <c:f>FS7_FS8_CDM!$G$11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208CA6"/>
            </a:solidFill>
          </c:spPr>
          <c:invertIfNegative val="1"/>
          <c:cat>
            <c:strRef>
              <c:f>FS7_FS8_CDM!$C$13:$C$14</c:f>
              <c:strCache>
                <c:ptCount val="2"/>
                <c:pt idx="0">
                  <c:v>Retail Banking</c:v>
                </c:pt>
                <c:pt idx="1">
                  <c:v>Commercial and coporate banking</c:v>
                </c:pt>
              </c:strCache>
            </c:strRef>
          </c:cat>
          <c:val>
            <c:numRef>
              <c:f>FS7_FS8_CDM!$G$13:$G$14</c:f>
              <c:numCache>
                <c:formatCode>_(* #,##0.00_);_(* \(#,##0.00\);_(* "-"??_);_(@_)</c:formatCode>
                <c:ptCount val="2"/>
                <c:pt idx="0">
                  <c:v>0.47314168000000001</c:v>
                </c:pt>
                <c:pt idx="1">
                  <c:v>36.787785999999997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1-D536-4A34-A6FF-A47AF88D54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1"/>
        <c:axId val="235485567"/>
        <c:axId val="1287612556"/>
      </c:barChart>
      <c:catAx>
        <c:axId val="235485567"/>
        <c:scaling>
          <c:orientation val="minMax"/>
        </c:scaling>
        <c:delete val="0"/>
        <c:axPos val="b"/>
        <c:numFmt formatCode="General" sourceLinked="1"/>
        <c:majorTickMark val="cross"/>
        <c:minorTickMark val="cross"/>
        <c:tickLblPos val="nextTo"/>
        <c:crossAx val="1287612556"/>
        <c:crosses val="autoZero"/>
        <c:auto val="1"/>
        <c:lblAlgn val="ctr"/>
        <c:lblOffset val="100"/>
        <c:noMultiLvlLbl val="1"/>
      </c:catAx>
      <c:valAx>
        <c:axId val="1287612556"/>
        <c:scaling>
          <c:orientation val="minMax"/>
        </c:scaling>
        <c:delete val="0"/>
        <c:axPos val="l"/>
        <c:numFmt formatCode="#,##0" sourceLinked="0"/>
        <c:majorTickMark val="cross"/>
        <c:minorTickMark val="cross"/>
        <c:tickLblPos val="nextTo"/>
        <c:spPr>
          <a:ln w="47625">
            <a:noFill/>
          </a:ln>
        </c:spPr>
        <c:crossAx val="235485567"/>
        <c:crosses val="autoZero"/>
        <c:crossBetween val="between"/>
      </c:valAx>
    </c:plotArea>
    <c:legend>
      <c:legendPos val="r"/>
      <c:overlay val="0"/>
    </c:legend>
    <c:plotVisOnly val="1"/>
    <c:dispBlanksAs val="zero"/>
    <c:showDLblsOverMax val="1"/>
  </c:chart>
  <c:spPr>
    <a:solidFill>
      <a:schemeClr val="lt1"/>
    </a:solidFill>
    <a:ln>
      <a:noFill/>
    </a:ln>
  </c:spPr>
  <c:txPr>
    <a:bodyPr/>
    <a:lstStyle/>
    <a:p>
      <a:pPr>
        <a:defRPr sz="900">
          <a:latin typeface="Century Gothic" panose="020B0502020202020204" pitchFamily="34" charset="0"/>
        </a:defRPr>
      </a:pPr>
      <a:endParaRPr lang="it-IT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014041031616973"/>
          <c:y val="0.18559867947747744"/>
          <c:w val="0.45873307505820743"/>
          <c:h val="0.63792108169117634"/>
        </c:manualLayout>
      </c:layout>
      <c:doughnutChart>
        <c:varyColors val="1"/>
        <c:ser>
          <c:idx val="1"/>
          <c:order val="0"/>
          <c:tx>
            <c:strRef>
              <c:f>'GRI_302-1'!$N$51:$O$51</c:f>
              <c:strCache>
                <c:ptCount val="1"/>
                <c:pt idx="0">
                  <c:v>2018</c:v>
                </c:pt>
              </c:strCache>
            </c:strRef>
          </c:tx>
          <c:dPt>
            <c:idx val="0"/>
            <c:bubble3D val="0"/>
            <c:spPr>
              <a:solidFill>
                <a:srgbClr val="FACD73"/>
              </a:solidFill>
            </c:spPr>
            <c:extLst>
              <c:ext xmlns:c16="http://schemas.microsoft.com/office/drawing/2014/chart" uri="{C3380CC4-5D6E-409C-BE32-E72D297353CC}">
                <c16:uniqueId val="{00000001-F6FB-4654-8C4F-0DF22067C738}"/>
              </c:ext>
            </c:extLst>
          </c:dPt>
          <c:dPt>
            <c:idx val="1"/>
            <c:bubble3D val="0"/>
            <c:spPr>
              <a:solidFill>
                <a:srgbClr val="FFBA3A"/>
              </a:solidFill>
            </c:spPr>
            <c:extLst>
              <c:ext xmlns:c16="http://schemas.microsoft.com/office/drawing/2014/chart" uri="{C3380CC4-5D6E-409C-BE32-E72D297353CC}">
                <c16:uniqueId val="{00000003-F6FB-4654-8C4F-0DF22067C738}"/>
              </c:ext>
            </c:extLst>
          </c:dPt>
          <c:val>
            <c:numRef>
              <c:f>'GRI_302-1'!$N$72:$N$73</c:f>
              <c:numCache>
                <c:formatCode>_(* #,##0.00_);_(* \(#,##0.00\);_(* "-"??_);_(@_)</c:formatCode>
                <c:ptCount val="2"/>
                <c:pt idx="0">
                  <c:v>9483.3398015999992</c:v>
                </c:pt>
                <c:pt idx="1">
                  <c:v>20657.732567771003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6FB-4654-8C4F-0DF22067C738}"/>
            </c:ext>
          </c:extLst>
        </c:ser>
        <c:ser>
          <c:idx val="0"/>
          <c:order val="1"/>
          <c:tx>
            <c:strRef>
              <c:f>'GRI_302-1'!$L$51:$M$51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rgbClr val="FFBA3A"/>
            </a:solidFill>
          </c:spPr>
          <c:dPt>
            <c:idx val="0"/>
            <c:bubble3D val="0"/>
            <c:spPr>
              <a:solidFill>
                <a:srgbClr val="0D8AA7"/>
              </a:solidFill>
            </c:spPr>
            <c:extLst>
              <c:ext xmlns:c16="http://schemas.microsoft.com/office/drawing/2014/chart" uri="{C3380CC4-5D6E-409C-BE32-E72D297353CC}">
                <c16:uniqueId val="{00000006-F6FB-4654-8C4F-0DF22067C738}"/>
              </c:ext>
            </c:extLst>
          </c:dPt>
          <c:dPt>
            <c:idx val="1"/>
            <c:bubble3D val="0"/>
            <c:spPr>
              <a:solidFill>
                <a:srgbClr val="005366"/>
              </a:solidFill>
            </c:spPr>
            <c:extLst>
              <c:ext xmlns:c16="http://schemas.microsoft.com/office/drawing/2014/chart" uri="{C3380CC4-5D6E-409C-BE32-E72D297353CC}">
                <c16:uniqueId val="{00000008-F6FB-4654-8C4F-0DF22067C738}"/>
              </c:ext>
            </c:extLst>
          </c:dPt>
          <c:cat>
            <c:strRef>
              <c:f>'GRI_302-1'!$K$72:$K$73</c:f>
              <c:strCache>
                <c:ptCount val="2"/>
                <c:pt idx="0">
                  <c:v>Totale consumi da fonti rinnovabili</c:v>
                </c:pt>
                <c:pt idx="1">
                  <c:v>Totale consumi da fonti non rinnovabili</c:v>
                </c:pt>
              </c:strCache>
            </c:strRef>
          </c:cat>
          <c:val>
            <c:numRef>
              <c:f>'GRI_302-1'!$L$72:$L$73</c:f>
              <c:numCache>
                <c:formatCode>_(* #,##0.00_);_(* \(#,##0.00\);_(* "-"??_);_(@_)</c:formatCode>
                <c:ptCount val="2"/>
                <c:pt idx="0">
                  <c:v>138999.55643268878</c:v>
                </c:pt>
                <c:pt idx="1">
                  <c:v>214019.3245190068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6FB-4654-8C4F-0DF22067C7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9"/>
      </c:doughnutChart>
    </c:plotArea>
    <c:plotVisOnly val="1"/>
    <c:dispBlanksAs val="zero"/>
    <c:showDLblsOverMax val="1"/>
  </c:chart>
  <c:spPr>
    <a:noFill/>
    <a:ln>
      <a:noFill/>
    </a:ln>
  </c:spPr>
  <c:txPr>
    <a:bodyPr/>
    <a:lstStyle/>
    <a:p>
      <a:pPr>
        <a:defRPr sz="800">
          <a:latin typeface="Century Gothic" panose="020B0502020202020204" pitchFamily="34" charset="0"/>
        </a:defRPr>
      </a:pPr>
      <a:endParaRPr lang="it-IT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4215195950726621"/>
          <c:y val="0.12194631034399567"/>
          <c:w val="0.46414000443447778"/>
          <c:h val="0.65241494231825681"/>
        </c:manualLayout>
      </c:layout>
      <c:doughnutChart>
        <c:varyColors val="1"/>
        <c:ser>
          <c:idx val="0"/>
          <c:order val="0"/>
          <c:tx>
            <c:strRef>
              <c:f>Soci!$D$15</c:f>
              <c:strCache>
                <c:ptCount val="1"/>
                <c:pt idx="0">
                  <c:v>u.m.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76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5A4-4C42-9C02-5ADFC7FB0640}"/>
              </c:ext>
            </c:extLst>
          </c:dPt>
          <c:dPt>
            <c:idx val="1"/>
            <c:bubble3D val="0"/>
            <c:spPr>
              <a:solidFill>
                <a:schemeClr val="accent1">
                  <a:tint val="77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5A4-4C42-9C02-5ADFC7FB0640}"/>
              </c:ext>
            </c:extLst>
          </c:dPt>
          <c:cat>
            <c:strRef>
              <c:f>Soci!$C$16:$C$17</c:f>
              <c:strCache>
                <c:ptCount val="2"/>
                <c:pt idx="0">
                  <c:v>Persone fisiche</c:v>
                </c:pt>
                <c:pt idx="1">
                  <c:v>Aziende e associazioni</c:v>
                </c:pt>
              </c:strCache>
            </c:strRef>
          </c:cat>
          <c:val>
            <c:numRef>
              <c:f>Soci!$D$16:$D$17</c:f>
              <c:numCache>
                <c:formatCode>General</c:formatCode>
                <c:ptCount val="2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5A4-4C42-9C02-5ADFC7FB0640}"/>
            </c:ext>
          </c:extLst>
        </c:ser>
        <c:ser>
          <c:idx val="1"/>
          <c:order val="1"/>
          <c:tx>
            <c:strRef>
              <c:f>Soci!$E$15</c:f>
              <c:strCache>
                <c:ptCount val="1"/>
                <c:pt idx="0">
                  <c:v>2019</c:v>
                </c:pt>
              </c:strCache>
            </c:strRef>
          </c:tx>
          <c:dPt>
            <c:idx val="0"/>
            <c:bubble3D val="0"/>
            <c:spPr>
              <a:solidFill>
                <a:srgbClr val="C7811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55A4-4C42-9C02-5ADFC7FB0640}"/>
              </c:ext>
            </c:extLst>
          </c:dPt>
          <c:dPt>
            <c:idx val="1"/>
            <c:bubble3D val="0"/>
            <c:spPr>
              <a:solidFill>
                <a:srgbClr val="FEC34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55A4-4C42-9C02-5ADFC7FB0640}"/>
              </c:ext>
            </c:extLst>
          </c:dPt>
          <c:dLbls>
            <c:dLbl>
              <c:idx val="0"/>
              <c:layout>
                <c:manualLayout>
                  <c:x val="0.20610246163490908"/>
                  <c:y val="-0.18374042302403248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800" b="0" i="0" u="none" strike="noStrike" kern="1200" baseline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defRPr>
                    </a:pPr>
                    <a:fld id="{1DB5A01B-E57A-4687-853C-79F40A8C0AB3}" type="CATEGORYNAME">
                      <a:rPr lang="en-US" sz="800"/>
                      <a:pPr>
                        <a:defRPr sz="800"/>
                      </a:pPr>
                      <a:t>[NOME CATEGORIA]</a:t>
                    </a:fld>
                    <a:r>
                      <a:rPr lang="en-US" sz="800" baseline="0" dirty="0"/>
                      <a:t>
</a:t>
                    </a:r>
                    <a:fld id="{386BE789-EE2C-47B6-B06A-C442F918238B}" type="PERCENTAGE">
                      <a:rPr lang="en-US" sz="800" b="1" baseline="0"/>
                      <a:pPr>
                        <a:defRPr sz="800"/>
                      </a:pPr>
                      <a:t>[PERCENTUALE]</a:t>
                    </a:fld>
                    <a:endParaRPr lang="en-US" sz="800" baseline="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800" b="0" i="0" u="none" strike="noStrike" kern="1200" baseline="0">
                      <a:solidFill>
                        <a:schemeClr val="tx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720996329469842"/>
                      <c:h val="0.41868212539074745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55A4-4C42-9C02-5ADFC7FB0640}"/>
                </c:ext>
              </c:extLst>
            </c:dLbl>
            <c:dLbl>
              <c:idx val="1"/>
              <c:layout>
                <c:manualLayout>
                  <c:x val="-0.27656257314040483"/>
                  <c:y val="7.294321193593635E-2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800" b="0" i="0" u="none" strike="noStrike" kern="1200" baseline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defRPr>
                    </a:pPr>
                    <a:fld id="{786CCDB1-0726-4DE7-95BB-011472D234D4}" type="CATEGORYNAME">
                      <a:rPr lang="en-US" sz="800"/>
                      <a:pPr>
                        <a:defRPr sz="800"/>
                      </a:pPr>
                      <a:t>[NOME CATEGORIA]</a:t>
                    </a:fld>
                    <a:r>
                      <a:rPr lang="en-US" sz="800" baseline="0" dirty="0"/>
                      <a:t>
</a:t>
                    </a:r>
                    <a:fld id="{03150203-A2B0-467C-85B1-986933005C53}" type="PERCENTAGE">
                      <a:rPr lang="en-US" sz="800" b="1" baseline="0"/>
                      <a:pPr>
                        <a:defRPr sz="800"/>
                      </a:pPr>
                      <a:t>[PERCENTUALE]</a:t>
                    </a:fld>
                    <a:endParaRPr lang="en-US" sz="800" baseline="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800" b="0" i="0" u="none" strike="noStrike" kern="1200" baseline="0">
                      <a:solidFill>
                        <a:schemeClr val="tx1"/>
                      </a:solidFill>
                      <a:latin typeface="Century Gothic" panose="020B0502020202020204" pitchFamily="34" charset="0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550795846942371"/>
                      <c:h val="0.3596973930413674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8-55A4-4C42-9C02-5ADFC7FB064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6350" cap="flat" cmpd="sng" algn="ctr">
                  <a:solidFill>
                    <a:schemeClr val="tx1"/>
                  </a:solidFill>
                  <a:prstDash val="solid"/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Soci!$C$16:$C$17</c:f>
              <c:strCache>
                <c:ptCount val="2"/>
                <c:pt idx="0">
                  <c:v>Persone fisiche</c:v>
                </c:pt>
                <c:pt idx="1">
                  <c:v>Aziende e associazioni</c:v>
                </c:pt>
              </c:strCache>
            </c:strRef>
          </c:cat>
          <c:val>
            <c:numRef>
              <c:f>Soci!$E$16:$E$17</c:f>
              <c:numCache>
                <c:formatCode>General</c:formatCode>
                <c:ptCount val="2"/>
                <c:pt idx="0">
                  <c:v>407300</c:v>
                </c:pt>
                <c:pt idx="1">
                  <c:v>38368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55A4-4C42-9C02-5ADFC7FB06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9"/>
      </c:doughnutChart>
      <c:spPr>
        <a:noFill/>
        <a:ln>
          <a:noFill/>
        </a:ln>
        <a:effectLst/>
      </c:spPr>
    </c:plotArea>
    <c:plotVisOnly val="1"/>
    <c:dispBlanksAs val="zero"/>
    <c:showDLblsOverMax val="1"/>
  </c:chart>
  <c:spPr>
    <a:solidFill>
      <a:schemeClr val="lt1"/>
    </a:solidFill>
    <a:ln w="6350" cap="flat" cmpd="sng" algn="ctr">
      <a:noFill/>
      <a:prstDash val="solid"/>
      <a:round/>
    </a:ln>
    <a:effectLst/>
  </c:spPr>
  <c:txPr>
    <a:bodyPr/>
    <a:lstStyle/>
    <a:p>
      <a:pPr>
        <a:defRPr sz="900">
          <a:latin typeface="Century Gothic" panose="020B0502020202020204" pitchFamily="34" charset="0"/>
        </a:defRPr>
      </a:pPr>
      <a:endParaRPr lang="it-I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it-IT" dirty="0"/>
              <a:t>INDICI INFORTUNISTICI E TASSO DI ASSENZA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'GRI_403-2'!$L$154:$N$154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rgbClr val="005366"/>
            </a:solidFill>
          </c:spPr>
          <c:invertIfNegative val="0"/>
          <c:cat>
            <c:strRef>
              <c:f>('GRI_403-2'!$K$156,'GRI_403-2'!$K$163,'GRI_403-2'!$K$170)</c:f>
              <c:strCache>
                <c:ptCount val="3"/>
                <c:pt idx="0">
                  <c:v>Indice di gravità</c:v>
                </c:pt>
                <c:pt idx="1">
                  <c:v>Indice di frequenza</c:v>
                </c:pt>
                <c:pt idx="2">
                  <c:v>Tasso di assenza</c:v>
                </c:pt>
              </c:strCache>
            </c:strRef>
          </c:cat>
          <c:val>
            <c:numRef>
              <c:f>('GRI_403-2'!$N$156,'GRI_403-2'!$N$163,'GRI_403-2'!$N$170)</c:f>
              <c:numCache>
                <c:formatCode>#,##0.00_);\(#,##0.00\)</c:formatCode>
                <c:ptCount val="3"/>
                <c:pt idx="0">
                  <c:v>7.1423930427400251E-2</c:v>
                </c:pt>
                <c:pt idx="1">
                  <c:v>4.5504096817260642</c:v>
                </c:pt>
                <c:pt idx="2">
                  <c:v>2.4643923533909624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AF-4BA2-857A-16A1D01F9D3A}"/>
            </c:ext>
          </c:extLst>
        </c:ser>
        <c:ser>
          <c:idx val="1"/>
          <c:order val="1"/>
          <c:tx>
            <c:strRef>
              <c:f>'GRI_403-2'!$O$154:$Q$154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FFBA3A"/>
            </a:solidFill>
          </c:spPr>
          <c:invertIfNegative val="0"/>
          <c:cat>
            <c:strRef>
              <c:f>('GRI_403-2'!$K$156,'GRI_403-2'!$K$163,'GRI_403-2'!$K$170)</c:f>
              <c:strCache>
                <c:ptCount val="3"/>
                <c:pt idx="0">
                  <c:v>Indice di gravità</c:v>
                </c:pt>
                <c:pt idx="1">
                  <c:v>Indice di frequenza</c:v>
                </c:pt>
                <c:pt idx="2">
                  <c:v>Tasso di assenza</c:v>
                </c:pt>
              </c:strCache>
            </c:strRef>
          </c:cat>
          <c:val>
            <c:numRef>
              <c:f>('GRI_403-2'!$Q$156,'GRI_403-2'!$Q$163,'GRI_403-2'!$Q$170)</c:f>
              <c:numCache>
                <c:formatCode>#,##0.00_);\(#,##0.00\)</c:formatCode>
                <c:ptCount val="3"/>
                <c:pt idx="0">
                  <c:v>1.7747619853555056E-2</c:v>
                </c:pt>
                <c:pt idx="1">
                  <c:v>1.9719577615061172</c:v>
                </c:pt>
                <c:pt idx="2">
                  <c:v>3.0892420820019173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1AF-4BA2-857A-16A1D01F9D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1"/>
        <c:axId val="874650057"/>
        <c:axId val="1285511883"/>
      </c:barChart>
      <c:catAx>
        <c:axId val="874650057"/>
        <c:scaling>
          <c:orientation val="minMax"/>
        </c:scaling>
        <c:delete val="0"/>
        <c:axPos val="b"/>
        <c:numFmt formatCode="General" sourceLinked="1"/>
        <c:majorTickMark val="cross"/>
        <c:minorTickMark val="cross"/>
        <c:tickLblPos val="nextTo"/>
        <c:crossAx val="1285511883"/>
        <c:crosses val="autoZero"/>
        <c:auto val="1"/>
        <c:lblAlgn val="ctr"/>
        <c:lblOffset val="100"/>
        <c:noMultiLvlLbl val="1"/>
      </c:catAx>
      <c:valAx>
        <c:axId val="1285511883"/>
        <c:scaling>
          <c:orientation val="minMax"/>
        </c:scaling>
        <c:delete val="0"/>
        <c:axPos val="l"/>
        <c:numFmt formatCode="#,##0.00_);\(#,##0.00\)" sourceLinked="1"/>
        <c:majorTickMark val="cross"/>
        <c:minorTickMark val="cross"/>
        <c:tickLblPos val="nextTo"/>
        <c:spPr>
          <a:ln w="47625">
            <a:noFill/>
          </a:ln>
        </c:spPr>
        <c:crossAx val="874650057"/>
        <c:crosses val="autoZero"/>
        <c:crossBetween val="between"/>
      </c:valAx>
    </c:plotArea>
    <c:legend>
      <c:legendPos val="r"/>
      <c:overlay val="0"/>
      <c:txPr>
        <a:bodyPr/>
        <a:lstStyle/>
        <a:p>
          <a:pPr rtl="0">
            <a:defRPr/>
          </a:pPr>
          <a:endParaRPr lang="it-IT"/>
        </a:p>
      </c:txPr>
    </c:legend>
    <c:plotVisOnly val="1"/>
    <c:dispBlanksAs val="zero"/>
    <c:showDLblsOverMax val="1"/>
  </c:chart>
  <c:spPr>
    <a:solidFill>
      <a:schemeClr val="lt1"/>
    </a:solidFill>
    <a:ln>
      <a:noFill/>
    </a:ln>
  </c:spPr>
  <c:txPr>
    <a:bodyPr/>
    <a:lstStyle/>
    <a:p>
      <a:pPr>
        <a:defRPr sz="800">
          <a:latin typeface="Century Gothic" panose="020B0502020202020204" pitchFamily="34" charset="0"/>
        </a:defRPr>
      </a:pPr>
      <a:endParaRPr lang="it-IT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'GRI_401-1'!$U$97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rgbClr val="005366"/>
            </a:solidFill>
          </c:spPr>
          <c:invertIfNegative val="1"/>
          <c:dPt>
            <c:idx val="0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0-B971-4602-BB7C-7444DA037280}"/>
              </c:ext>
            </c:extLst>
          </c:dPt>
          <c:cat>
            <c:strRef>
              <c:f>'GRI_401-1'!$T$98:$T$99</c:f>
              <c:strCache>
                <c:ptCount val="2"/>
                <c:pt idx="0">
                  <c:v>Tasso di assunzione</c:v>
                </c:pt>
                <c:pt idx="1">
                  <c:v>Tasso di cessazione</c:v>
                </c:pt>
              </c:strCache>
            </c:strRef>
          </c:cat>
          <c:val>
            <c:numRef>
              <c:f>'GRI_401-1'!$U$98:$U$99</c:f>
              <c:numCache>
                <c:formatCode>0.00%</c:formatCode>
                <c:ptCount val="2"/>
                <c:pt idx="0">
                  <c:v>5.8062228525839907E-2</c:v>
                </c:pt>
                <c:pt idx="1">
                  <c:v>5.0793369382146972E-2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  <c:ext xmlns:c16="http://schemas.microsoft.com/office/drawing/2014/chart" uri="{C3380CC4-5D6E-409C-BE32-E72D297353CC}">
              <c16:uniqueId val="{00000001-B971-4602-BB7C-7444DA037280}"/>
            </c:ext>
          </c:extLst>
        </c:ser>
        <c:ser>
          <c:idx val="1"/>
          <c:order val="1"/>
          <c:tx>
            <c:strRef>
              <c:f>'GRI_401-1'!$V$97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FFBA3A"/>
            </a:solidFill>
          </c:spPr>
          <c:invertIfNegative val="0"/>
          <c:val>
            <c:numRef>
              <c:f>'GRI_401-1'!$V$98:$V$99</c:f>
              <c:numCache>
                <c:formatCode>0.00%</c:formatCode>
                <c:ptCount val="2"/>
                <c:pt idx="0">
                  <c:v>0.20866141732283464</c:v>
                </c:pt>
                <c:pt idx="1">
                  <c:v>3.4448818897637797E-2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971-4602-BB7C-7444DA0372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1"/>
        <c:axId val="419402272"/>
        <c:axId val="1453696508"/>
      </c:barChart>
      <c:catAx>
        <c:axId val="419402272"/>
        <c:scaling>
          <c:orientation val="minMax"/>
        </c:scaling>
        <c:delete val="0"/>
        <c:axPos val="b"/>
        <c:numFmt formatCode="General" sourceLinked="1"/>
        <c:majorTickMark val="cross"/>
        <c:minorTickMark val="cross"/>
        <c:tickLblPos val="nextTo"/>
        <c:crossAx val="1453696508"/>
        <c:crosses val="autoZero"/>
        <c:auto val="1"/>
        <c:lblAlgn val="ctr"/>
        <c:lblOffset val="100"/>
        <c:noMultiLvlLbl val="1"/>
      </c:catAx>
      <c:valAx>
        <c:axId val="1453696508"/>
        <c:scaling>
          <c:orientation val="minMax"/>
        </c:scaling>
        <c:delete val="0"/>
        <c:axPos val="l"/>
        <c:numFmt formatCode="0%" sourceLinked="0"/>
        <c:majorTickMark val="cross"/>
        <c:minorTickMark val="cross"/>
        <c:tickLblPos val="nextTo"/>
        <c:spPr>
          <a:ln w="47625">
            <a:noFill/>
          </a:ln>
        </c:spPr>
        <c:crossAx val="4194022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072403347497443"/>
          <c:y val="0.22104825523708369"/>
          <c:w val="0.13547739270708209"/>
          <c:h val="0.27393406654834607"/>
        </c:manualLayout>
      </c:layout>
      <c:overlay val="0"/>
    </c:legend>
    <c:plotVisOnly val="1"/>
    <c:dispBlanksAs val="zero"/>
    <c:showDLblsOverMax val="1"/>
  </c:chart>
  <c:spPr>
    <a:solidFill>
      <a:schemeClr val="lt1"/>
    </a:solidFill>
    <a:ln>
      <a:noFill/>
    </a:ln>
  </c:spPr>
  <c:txPr>
    <a:bodyPr/>
    <a:lstStyle/>
    <a:p>
      <a:pPr>
        <a:defRPr sz="800">
          <a:latin typeface="Century Gothic" panose="020B0502020202020204" pitchFamily="34" charset="0"/>
        </a:defRPr>
      </a:pPr>
      <a:endParaRPr lang="it-IT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0.43237</cdr:x>
      <cdr:y>0.55333</cdr:y>
    </cdr:from>
    <cdr:to>
      <cdr:x>0.56829</cdr:x>
      <cdr:y>0.63419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2646164" y="2155287"/>
          <a:ext cx="831848" cy="314944"/>
        </a:xfrm>
        <a:prstGeom xmlns:a="http://schemas.openxmlformats.org/drawingml/2006/main" prst="rect">
          <a:avLst/>
        </a:prstGeom>
        <a:solidFill xmlns:a="http://schemas.openxmlformats.org/drawingml/2006/main">
          <a:srgbClr val="00323D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it-IT" sz="800" dirty="0">
              <a:latin typeface="Century Gothic" panose="020B0502020202020204" pitchFamily="34" charset="0"/>
            </a:rPr>
            <a:t>2019</a:t>
          </a:r>
        </a:p>
      </cdr:txBody>
    </cdr:sp>
  </cdr:relSizeAnchor>
  <cdr:relSizeAnchor xmlns:cdr="http://schemas.openxmlformats.org/drawingml/2006/chartDrawing">
    <cdr:from>
      <cdr:x>0.43453</cdr:x>
      <cdr:y>0.42741</cdr:y>
    </cdr:from>
    <cdr:to>
      <cdr:x>0.57045</cdr:x>
      <cdr:y>0.50826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1632944" y="1192394"/>
          <a:ext cx="510779" cy="225558"/>
        </a:xfrm>
        <a:prstGeom xmlns:a="http://schemas.openxmlformats.org/drawingml/2006/main" prst="rect">
          <a:avLst/>
        </a:prstGeom>
        <a:solidFill xmlns:a="http://schemas.openxmlformats.org/drawingml/2006/main">
          <a:srgbClr val="FFBA3A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it-IT" sz="800" dirty="0">
              <a:latin typeface="Century Gothic" panose="020B0502020202020204" pitchFamily="34" charset="0"/>
            </a:rPr>
            <a:t>2018</a:t>
          </a:r>
        </a:p>
      </cdr:txBody>
    </cdr:sp>
  </cdr:relSizeAnchor>
  <cdr:relSizeAnchor xmlns:cdr="http://schemas.openxmlformats.org/drawingml/2006/chartDrawing">
    <cdr:from>
      <cdr:x>0.69476</cdr:x>
      <cdr:y>0.129</cdr:y>
    </cdr:from>
    <cdr:to>
      <cdr:x>0.9518</cdr:x>
      <cdr:y>0.37432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293DD21B-0B86-49EC-92BF-E3CB6875ED91}"/>
            </a:ext>
          </a:extLst>
        </cdr:cNvPr>
        <cdr:cNvSpPr txBox="1"/>
      </cdr:nvSpPr>
      <cdr:spPr>
        <a:xfrm xmlns:a="http://schemas.openxmlformats.org/drawingml/2006/main">
          <a:off x="3039693" y="359879"/>
          <a:ext cx="1124584" cy="6844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it-IT" sz="1000" dirty="0">
              <a:latin typeface="Century Gothic" panose="020B0502020202020204" pitchFamily="34" charset="0"/>
            </a:rPr>
            <a:t>per il riscaldamento</a:t>
          </a:r>
        </a:p>
        <a:p xmlns:a="http://schemas.openxmlformats.org/drawingml/2006/main">
          <a:pPr algn="ctr"/>
          <a:r>
            <a:rPr lang="it-IT" sz="1000" b="1" dirty="0">
              <a:solidFill>
                <a:srgbClr val="E49E3B"/>
              </a:solidFill>
              <a:latin typeface="Century Gothic" panose="020B0502020202020204" pitchFamily="34" charset="0"/>
            </a:rPr>
            <a:t>13%</a:t>
          </a:r>
          <a:r>
            <a:rPr lang="it-IT" sz="1000" b="1" dirty="0">
              <a:latin typeface="Century Gothic" panose="020B0502020202020204" pitchFamily="34" charset="0"/>
            </a:rPr>
            <a:t> / </a:t>
          </a:r>
          <a:r>
            <a:rPr lang="it-IT" sz="1000" b="1" dirty="0">
              <a:solidFill>
                <a:srgbClr val="0A4553"/>
              </a:solidFill>
              <a:latin typeface="Century Gothic" panose="020B0502020202020204" pitchFamily="34" charset="0"/>
            </a:rPr>
            <a:t>35%</a:t>
          </a:r>
        </a:p>
      </cdr:txBody>
    </cdr:sp>
  </cdr:relSizeAnchor>
  <cdr:relSizeAnchor xmlns:cdr="http://schemas.openxmlformats.org/drawingml/2006/chartDrawing">
    <cdr:from>
      <cdr:x>0.71914</cdr:x>
      <cdr:y>0.54398</cdr:y>
    </cdr:from>
    <cdr:to>
      <cdr:x>0.95717</cdr:x>
      <cdr:y>0.73864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id="{0FF57632-03E8-43BB-B441-DE0B5704AFB7}"/>
            </a:ext>
          </a:extLst>
        </cdr:cNvPr>
        <cdr:cNvSpPr txBox="1"/>
      </cdr:nvSpPr>
      <cdr:spPr>
        <a:xfrm xmlns:a="http://schemas.openxmlformats.org/drawingml/2006/main">
          <a:off x="3146342" y="1517616"/>
          <a:ext cx="1041400" cy="5430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it-IT" sz="1000" dirty="0">
              <a:latin typeface="Century Gothic" panose="020B0502020202020204" pitchFamily="34" charset="0"/>
            </a:rPr>
            <a:t>auto aziendali</a:t>
          </a:r>
        </a:p>
        <a:p xmlns:a="http://schemas.openxmlformats.org/drawingml/2006/main">
          <a:pPr algn="ctr"/>
          <a:r>
            <a:rPr lang="it-IT" sz="1000" b="1" dirty="0">
              <a:solidFill>
                <a:srgbClr val="E49E3B"/>
              </a:solidFill>
              <a:latin typeface="Century Gothic" panose="020B0502020202020204" pitchFamily="34" charset="0"/>
            </a:rPr>
            <a:t>28%</a:t>
          </a:r>
          <a:r>
            <a:rPr lang="it-IT" sz="1000" b="1" dirty="0">
              <a:latin typeface="Century Gothic" panose="020B0502020202020204" pitchFamily="34" charset="0"/>
            </a:rPr>
            <a:t> / </a:t>
          </a:r>
          <a:r>
            <a:rPr lang="it-IT" sz="1000" b="1" dirty="0">
              <a:solidFill>
                <a:srgbClr val="0A4553"/>
              </a:solidFill>
              <a:latin typeface="Century Gothic" panose="020B0502020202020204" pitchFamily="34" charset="0"/>
            </a:rPr>
            <a:t>8%</a:t>
          </a:r>
        </a:p>
      </cdr:txBody>
    </cdr:sp>
  </cdr:relSizeAnchor>
  <cdr:relSizeAnchor xmlns:cdr="http://schemas.openxmlformats.org/drawingml/2006/chartDrawing">
    <cdr:from>
      <cdr:x>0.07376</cdr:x>
      <cdr:y>0.13135</cdr:y>
    </cdr:from>
    <cdr:to>
      <cdr:x>0.31178</cdr:x>
      <cdr:y>0.30737</cdr:y>
    </cdr:to>
    <cdr:sp macro="" textlink="">
      <cdr:nvSpPr>
        <cdr:cNvPr id="6" name="TextBox 1">
          <a:extLst xmlns:a="http://schemas.openxmlformats.org/drawingml/2006/main">
            <a:ext uri="{FF2B5EF4-FFF2-40B4-BE49-F238E27FC236}">
              <a16:creationId xmlns:a16="http://schemas.microsoft.com/office/drawing/2014/main" id="{AC927F08-FE9A-4FA1-87FB-FCD2DCD41E2D}"/>
            </a:ext>
          </a:extLst>
        </cdr:cNvPr>
        <cdr:cNvSpPr txBox="1"/>
      </cdr:nvSpPr>
      <cdr:spPr>
        <a:xfrm xmlns:a="http://schemas.openxmlformats.org/drawingml/2006/main">
          <a:off x="322706" y="366438"/>
          <a:ext cx="1041400" cy="4910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it-IT" sz="1000" dirty="0">
              <a:latin typeface="Century Gothic" panose="020B0502020202020204" pitchFamily="34" charset="0"/>
            </a:rPr>
            <a:t>elettricità e fotovoltaico</a:t>
          </a:r>
        </a:p>
        <a:p xmlns:a="http://schemas.openxmlformats.org/drawingml/2006/main">
          <a:pPr algn="ctr"/>
          <a:r>
            <a:rPr lang="it-IT" sz="1000" b="1" dirty="0">
              <a:solidFill>
                <a:srgbClr val="E49E3B"/>
              </a:solidFill>
              <a:latin typeface="Century Gothic" panose="020B0502020202020204" pitchFamily="34" charset="0"/>
            </a:rPr>
            <a:t>59%</a:t>
          </a:r>
          <a:r>
            <a:rPr lang="it-IT" sz="1000" b="1" dirty="0">
              <a:latin typeface="Century Gothic" panose="020B0502020202020204" pitchFamily="34" charset="0"/>
            </a:rPr>
            <a:t> / </a:t>
          </a:r>
          <a:r>
            <a:rPr lang="it-IT" sz="1000" b="1" dirty="0">
              <a:solidFill>
                <a:srgbClr val="0A4553"/>
              </a:solidFill>
              <a:latin typeface="Century Gothic" panose="020B0502020202020204" pitchFamily="34" charset="0"/>
            </a:rPr>
            <a:t>57%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0.44434</cdr:x>
      <cdr:y>0.51861</cdr:y>
    </cdr:from>
    <cdr:to>
      <cdr:x>0.62725</cdr:x>
      <cdr:y>0.61839</cdr:y>
    </cdr:to>
    <cdr:sp macro="" textlink="">
      <cdr:nvSpPr>
        <cdr:cNvPr id="4" name="Rectangle 3">
          <a:extLst xmlns:a="http://schemas.openxmlformats.org/drawingml/2006/main">
            <a:ext uri="{FF2B5EF4-FFF2-40B4-BE49-F238E27FC236}">
              <a16:creationId xmlns:a16="http://schemas.microsoft.com/office/drawing/2014/main" id="{5B9C755B-BE99-426F-BB38-958AC120CCED}"/>
            </a:ext>
          </a:extLst>
        </cdr:cNvPr>
        <cdr:cNvSpPr/>
      </cdr:nvSpPr>
      <cdr:spPr>
        <a:xfrm xmlns:a="http://schemas.openxmlformats.org/drawingml/2006/main">
          <a:off x="1444595" y="1172502"/>
          <a:ext cx="594670" cy="225586"/>
        </a:xfrm>
        <a:prstGeom xmlns:a="http://schemas.openxmlformats.org/drawingml/2006/main" prst="rect">
          <a:avLst/>
        </a:prstGeom>
        <a:solidFill xmlns:a="http://schemas.openxmlformats.org/drawingml/2006/main">
          <a:srgbClr val="00323D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it-IT" sz="800" dirty="0">
              <a:latin typeface="Century Gothic" panose="020B0502020202020204" pitchFamily="34" charset="0"/>
            </a:rPr>
            <a:t>2019</a:t>
          </a:r>
        </a:p>
      </cdr:txBody>
    </cdr:sp>
  </cdr:relSizeAnchor>
  <cdr:relSizeAnchor xmlns:cdr="http://schemas.openxmlformats.org/drawingml/2006/chartDrawing">
    <cdr:from>
      <cdr:x>0.44078</cdr:x>
      <cdr:y>0.36339</cdr:y>
    </cdr:from>
    <cdr:to>
      <cdr:x>0.62369</cdr:x>
      <cdr:y>0.46316</cdr:y>
    </cdr:to>
    <cdr:sp macro="" textlink="">
      <cdr:nvSpPr>
        <cdr:cNvPr id="5" name="Rectangle 4">
          <a:extLst xmlns:a="http://schemas.openxmlformats.org/drawingml/2006/main">
            <a:ext uri="{FF2B5EF4-FFF2-40B4-BE49-F238E27FC236}">
              <a16:creationId xmlns:a16="http://schemas.microsoft.com/office/drawing/2014/main" id="{1E32F359-185E-4A09-8BB4-D276F4E64FFB}"/>
            </a:ext>
          </a:extLst>
        </cdr:cNvPr>
        <cdr:cNvSpPr/>
      </cdr:nvSpPr>
      <cdr:spPr>
        <a:xfrm xmlns:a="http://schemas.openxmlformats.org/drawingml/2006/main">
          <a:off x="1433024" y="821574"/>
          <a:ext cx="594670" cy="225559"/>
        </a:xfrm>
        <a:prstGeom xmlns:a="http://schemas.openxmlformats.org/drawingml/2006/main" prst="rect">
          <a:avLst/>
        </a:prstGeom>
        <a:solidFill xmlns:a="http://schemas.openxmlformats.org/drawingml/2006/main">
          <a:srgbClr val="FFBA3A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it-IT" sz="800" dirty="0">
              <a:latin typeface="Century Gothic" panose="020B0502020202020204" pitchFamily="34" charset="0"/>
            </a:rPr>
            <a:t>2018</a:t>
          </a:r>
        </a:p>
      </cdr:txBody>
    </cdr:sp>
  </cdr:relSizeAnchor>
  <cdr:relSizeAnchor xmlns:cdr="http://schemas.openxmlformats.org/drawingml/2006/chartDrawing">
    <cdr:from>
      <cdr:x>0.04739</cdr:x>
      <cdr:y>0.21462</cdr:y>
    </cdr:from>
    <cdr:to>
      <cdr:x>0.2981</cdr:x>
      <cdr:y>0.69208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E10A9DB4-717C-499E-BD70-0946DFDC2BA0}"/>
            </a:ext>
          </a:extLst>
        </cdr:cNvPr>
        <cdr:cNvSpPr txBox="1"/>
      </cdr:nvSpPr>
      <cdr:spPr>
        <a:xfrm xmlns:a="http://schemas.openxmlformats.org/drawingml/2006/main">
          <a:off x="154065" y="485231"/>
          <a:ext cx="815076" cy="10794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it-IT" sz="1000" dirty="0">
              <a:latin typeface="Century Gothic" panose="020B0502020202020204" pitchFamily="34" charset="0"/>
            </a:rPr>
            <a:t>Totale consumi da fonti non rinnovabili</a:t>
          </a:r>
        </a:p>
        <a:p xmlns:a="http://schemas.openxmlformats.org/drawingml/2006/main">
          <a:pPr algn="ctr"/>
          <a:r>
            <a:rPr lang="it-IT" sz="1000" b="1" dirty="0">
              <a:solidFill>
                <a:srgbClr val="E49E3B"/>
              </a:solidFill>
              <a:latin typeface="Century Gothic" panose="020B0502020202020204" pitchFamily="34" charset="0"/>
            </a:rPr>
            <a:t>69%</a:t>
          </a:r>
          <a:r>
            <a:rPr lang="it-IT" sz="1000" dirty="0">
              <a:latin typeface="Century Gothic" panose="020B0502020202020204" pitchFamily="34" charset="0"/>
            </a:rPr>
            <a:t> / </a:t>
          </a:r>
          <a:r>
            <a:rPr lang="it-IT" sz="1000" b="1" dirty="0">
              <a:solidFill>
                <a:srgbClr val="0A4553"/>
              </a:solidFill>
              <a:latin typeface="Century Gothic" panose="020B0502020202020204" pitchFamily="34" charset="0"/>
            </a:rPr>
            <a:t>61%</a:t>
          </a:r>
        </a:p>
      </cdr:txBody>
    </cdr:sp>
  </cdr:relSizeAnchor>
  <cdr:relSizeAnchor xmlns:cdr="http://schemas.openxmlformats.org/drawingml/2006/chartDrawing">
    <cdr:from>
      <cdr:x>0.74929</cdr:x>
      <cdr:y>0.18487</cdr:y>
    </cdr:from>
    <cdr:to>
      <cdr:x>1</cdr:x>
      <cdr:y>0.66233</cdr:y>
    </cdr:to>
    <cdr:sp macro="" textlink="">
      <cdr:nvSpPr>
        <cdr:cNvPr id="6" name="TextBox 1">
          <a:extLst xmlns:a="http://schemas.openxmlformats.org/drawingml/2006/main">
            <a:ext uri="{FF2B5EF4-FFF2-40B4-BE49-F238E27FC236}">
              <a16:creationId xmlns:a16="http://schemas.microsoft.com/office/drawing/2014/main" id="{6FBB9515-B849-4880-8A4F-807DC4051425}"/>
            </a:ext>
          </a:extLst>
        </cdr:cNvPr>
        <cdr:cNvSpPr txBox="1"/>
      </cdr:nvSpPr>
      <cdr:spPr>
        <a:xfrm xmlns:a="http://schemas.openxmlformats.org/drawingml/2006/main">
          <a:off x="2436028" y="417965"/>
          <a:ext cx="815076" cy="10794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it-IT" sz="1000" dirty="0">
              <a:latin typeface="Century Gothic" panose="020B0502020202020204" pitchFamily="34" charset="0"/>
            </a:rPr>
            <a:t>Totale consumi da fonti rinnovabili</a:t>
          </a:r>
        </a:p>
        <a:p xmlns:a="http://schemas.openxmlformats.org/drawingml/2006/main">
          <a:pPr algn="ctr"/>
          <a:r>
            <a:rPr lang="it-IT" sz="1000" b="1" dirty="0">
              <a:solidFill>
                <a:srgbClr val="E49E3B"/>
              </a:solidFill>
              <a:latin typeface="Century Gothic" panose="020B0502020202020204" pitchFamily="34" charset="0"/>
            </a:rPr>
            <a:t>31%</a:t>
          </a:r>
          <a:r>
            <a:rPr lang="it-IT" sz="1000" dirty="0">
              <a:latin typeface="Century Gothic" panose="020B0502020202020204" pitchFamily="34" charset="0"/>
            </a:rPr>
            <a:t> / </a:t>
          </a:r>
          <a:r>
            <a:rPr lang="it-IT" sz="1000" b="1" dirty="0">
              <a:solidFill>
                <a:srgbClr val="0A4553"/>
              </a:solidFill>
              <a:latin typeface="Century Gothic" panose="020B0502020202020204" pitchFamily="34" charset="0"/>
            </a:rPr>
            <a:t>39%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>
            <a:extLst>
              <a:ext uri="{FF2B5EF4-FFF2-40B4-BE49-F238E27FC236}">
                <a16:creationId xmlns:a16="http://schemas.microsoft.com/office/drawing/2014/main" id="{0B7A4EB8-B214-445C-9BA4-10890CFB3A2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it-IT" altLang="it-IT" dirty="0"/>
          </a:p>
        </p:txBody>
      </p:sp>
      <p:sp>
        <p:nvSpPr>
          <p:cNvPr id="94211" name="Rectangle 3">
            <a:extLst>
              <a:ext uri="{FF2B5EF4-FFF2-40B4-BE49-F238E27FC236}">
                <a16:creationId xmlns:a16="http://schemas.microsoft.com/office/drawing/2014/main" id="{175E4142-D5F9-44A1-8AD3-527352CE438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527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7C89BE3-8EB1-47DC-B4BE-7E639F1A01EF}" type="datetimeFigureOut">
              <a:rPr lang="it-IT" altLang="it-IT"/>
              <a:pPr>
                <a:defRPr/>
              </a:pPr>
              <a:t>10/10/2020</a:t>
            </a:fld>
            <a:endParaRPr lang="it-IT" altLang="it-IT" dirty="0"/>
          </a:p>
        </p:txBody>
      </p:sp>
      <p:sp>
        <p:nvSpPr>
          <p:cNvPr id="94212" name="Rectangle 4">
            <a:extLst>
              <a:ext uri="{FF2B5EF4-FFF2-40B4-BE49-F238E27FC236}">
                <a16:creationId xmlns:a16="http://schemas.microsoft.com/office/drawing/2014/main" id="{21D85F3F-B3F6-44F2-A776-F6429CEDEE9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527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it-IT" altLang="it-IT" dirty="0"/>
          </a:p>
        </p:txBody>
      </p:sp>
      <p:sp>
        <p:nvSpPr>
          <p:cNvPr id="94213" name="Rectangle 5">
            <a:extLst>
              <a:ext uri="{FF2B5EF4-FFF2-40B4-BE49-F238E27FC236}">
                <a16:creationId xmlns:a16="http://schemas.microsoft.com/office/drawing/2014/main" id="{A51B7327-A7C5-4157-9261-74B69DB611F3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4038"/>
            <a:ext cx="29527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BFDD8C7-42E5-4E8D-B70B-4092C1DAA6B0}" type="slidenum">
              <a:rPr lang="it-IT" altLang="it-IT"/>
              <a:pPr>
                <a:defRPr/>
              </a:pPr>
              <a:t>‹N›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DB7BD37-E852-4C2A-B90A-62BA4C13D11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275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4CE414-FA4E-4FE1-A9E5-BA23719A89FD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57625" y="0"/>
            <a:ext cx="295275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EA0F98A-22EC-42E9-AB3E-EF16DB8696D4}" type="datetimeFigureOut">
              <a:rPr lang="en-US"/>
              <a:pPr>
                <a:defRPr/>
              </a:pPr>
              <a:t>10/10/2020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FB67DFBE-A0A0-416B-90C1-64092893234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72" tIns="46136" rIns="92272" bIns="46136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017A299E-B6E2-4392-B088-BB66BAF1BC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9887" cy="4473575"/>
          </a:xfrm>
          <a:prstGeom prst="rect">
            <a:avLst/>
          </a:prstGeom>
        </p:spPr>
        <p:txBody>
          <a:bodyPr vert="horz" lIns="92272" tIns="46136" rIns="92272" bIns="46136" rtlCol="0"/>
          <a:lstStyle/>
          <a:p>
            <a:pPr lvl="0"/>
            <a:r>
              <a:rPr lang="it-IT" noProof="0"/>
              <a:t>Click to edit Master text styles</a:t>
            </a:r>
          </a:p>
          <a:p>
            <a:pPr lvl="1"/>
            <a:r>
              <a:rPr lang="it-IT" noProof="0"/>
              <a:t>Second level</a:t>
            </a:r>
          </a:p>
          <a:p>
            <a:pPr lvl="2"/>
            <a:r>
              <a:rPr lang="it-IT" noProof="0"/>
              <a:t>Third level</a:t>
            </a:r>
          </a:p>
          <a:p>
            <a:pPr lvl="3"/>
            <a:r>
              <a:rPr lang="it-IT" noProof="0"/>
              <a:t>Fourth level</a:t>
            </a:r>
          </a:p>
          <a:p>
            <a:pPr lvl="4"/>
            <a:r>
              <a:rPr lang="it-IT" noProof="0"/>
              <a:t>Fifth level</a:t>
            </a:r>
            <a:endParaRPr lang="en-US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50E812-A5F6-44BF-A4D9-9F566290EA5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52750" cy="496887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1D3D28-38E6-42A9-9D05-3C64367F33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57625" y="9444038"/>
            <a:ext cx="2952750" cy="496887"/>
          </a:xfrm>
          <a:prstGeom prst="rect">
            <a:avLst/>
          </a:prstGeom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498E9E23-88FB-40D1-98E6-BC6C3B5053AB}" type="slidenum">
              <a:rPr lang="en-US" altLang="it-IT"/>
              <a:pPr>
                <a:defRPr/>
              </a:pPr>
              <a:t>‹N›</a:t>
            </a:fld>
            <a:endParaRPr lang="en-US" alt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8E9E23-88FB-40D1-98E6-BC6C3B5053AB}" type="slidenum">
              <a:rPr lang="en-US" altLang="it-IT" smtClean="0"/>
              <a:pPr>
                <a:defRPr/>
              </a:pPr>
              <a:t>8</a:t>
            </a:fld>
            <a:endParaRPr lang="en-US" altLang="it-IT" dirty="0"/>
          </a:p>
        </p:txBody>
      </p:sp>
    </p:spTree>
    <p:extLst>
      <p:ext uri="{BB962C8B-B14F-4D97-AF65-F5344CB8AC3E}">
        <p14:creationId xmlns:p14="http://schemas.microsoft.com/office/powerpoint/2010/main" val="3441801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102400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8E9E23-88FB-40D1-98E6-BC6C3B5053AB}" type="slidenum">
              <a:rPr lang="en-US" altLang="it-IT" smtClean="0"/>
              <a:pPr>
                <a:defRPr/>
              </a:pPr>
              <a:t>10</a:t>
            </a:fld>
            <a:endParaRPr lang="en-US" altLang="it-IT" dirty="0"/>
          </a:p>
        </p:txBody>
      </p:sp>
    </p:spTree>
    <p:extLst>
      <p:ext uri="{BB962C8B-B14F-4D97-AF65-F5344CB8AC3E}">
        <p14:creationId xmlns:p14="http://schemas.microsoft.com/office/powerpoint/2010/main" val="5020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8E9E23-88FB-40D1-98E6-BC6C3B5053AB}" type="slidenum">
              <a:rPr lang="en-US" altLang="it-IT" smtClean="0"/>
              <a:pPr>
                <a:defRPr/>
              </a:pPr>
              <a:t>11</a:t>
            </a:fld>
            <a:endParaRPr lang="en-US" altLang="it-IT" dirty="0"/>
          </a:p>
        </p:txBody>
      </p:sp>
    </p:spTree>
    <p:extLst>
      <p:ext uri="{BB962C8B-B14F-4D97-AF65-F5344CB8AC3E}">
        <p14:creationId xmlns:p14="http://schemas.microsoft.com/office/powerpoint/2010/main" val="3407874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13460B-22FF-8E47-AD59-062E2717DF56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354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13460B-22FF-8E47-AD59-062E2717DF56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68622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13460B-22FF-8E47-AD59-062E2717DF56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1557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solidFill>
          <a:srgbClr val="005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6">
            <a:extLst>
              <a:ext uri="{FF2B5EF4-FFF2-40B4-BE49-F238E27FC236}">
                <a16:creationId xmlns:a16="http://schemas.microsoft.com/office/drawing/2014/main" id="{5A42AEDC-AACD-4C0B-9CB5-C4CC47370586}"/>
              </a:ext>
            </a:extLst>
          </p:cNvPr>
          <p:cNvSpPr/>
          <p:nvPr userDrawn="1"/>
        </p:nvSpPr>
        <p:spPr>
          <a:xfrm>
            <a:off x="0" y="6137275"/>
            <a:ext cx="9144000" cy="72072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 sz="1350" dirty="0"/>
          </a:p>
        </p:txBody>
      </p:sp>
      <p:pic>
        <p:nvPicPr>
          <p:cNvPr id="5" name="Immagine 7">
            <a:extLst>
              <a:ext uri="{FF2B5EF4-FFF2-40B4-BE49-F238E27FC236}">
                <a16:creationId xmlns:a16="http://schemas.microsoft.com/office/drawing/2014/main" id="{C2ACFF1E-966B-40AD-9DE5-B8B2473217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6354763"/>
            <a:ext cx="2143125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092799FB-5567-4A69-AEE9-6274D9FB93DD}"/>
              </a:ext>
            </a:extLst>
          </p:cNvPr>
          <p:cNvSpPr txBox="1">
            <a:spLocks/>
          </p:cNvSpPr>
          <p:nvPr userDrawn="1"/>
        </p:nvSpPr>
        <p:spPr>
          <a:xfrm>
            <a:off x="1143000" y="231775"/>
            <a:ext cx="6858000" cy="55245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Futura Book" pitchFamily="2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it-IT" sz="900" b="1" cap="all" spc="100" dirty="0">
                <a:latin typeface="Century Gothic" panose="020B0502020202020204" pitchFamily="34" charset="0"/>
              </a:rPr>
              <a:t>marzo 2019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782320"/>
            <a:ext cx="6858000" cy="3007385"/>
          </a:xfrm>
        </p:spPr>
        <p:txBody>
          <a:bodyPr anchor="b">
            <a:normAutofit/>
          </a:bodyPr>
          <a:lstStyle>
            <a:lvl1pPr algn="ctr">
              <a:defRPr sz="54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69181"/>
            <a:ext cx="6858000" cy="2084515"/>
          </a:xfrm>
        </p:spPr>
        <p:txBody>
          <a:bodyPr>
            <a:normAutofit/>
          </a:bodyPr>
          <a:lstStyle>
            <a:lvl1pPr marL="0" indent="0" algn="ctr">
              <a:buNone/>
              <a:defRPr sz="1800" b="0" i="0">
                <a:solidFill>
                  <a:srgbClr val="FFBA3A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EEFC4C3-DCCF-4232-8923-F2765522C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4DE79-268F-4C1A-8933-263129D2AF90}" type="datetimeFigureOut">
              <a:rPr lang="en-US"/>
              <a:pPr>
                <a:defRPr/>
              </a:pPr>
              <a:t>10/10/2020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02D316-2756-4390-9BD7-D4CC37AD2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9278562-4929-4F9E-909A-7641AA706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43D8E-AC88-49BD-BE93-A333071BDBC2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499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6">
            <a:extLst>
              <a:ext uri="{FF2B5EF4-FFF2-40B4-BE49-F238E27FC236}">
                <a16:creationId xmlns:a16="http://schemas.microsoft.com/office/drawing/2014/main" id="{14970168-F07A-44D8-8079-FFED3A353996}"/>
              </a:ext>
            </a:extLst>
          </p:cNvPr>
          <p:cNvSpPr/>
          <p:nvPr userDrawn="1"/>
        </p:nvSpPr>
        <p:spPr>
          <a:xfrm>
            <a:off x="0" y="6281652"/>
            <a:ext cx="9144000" cy="222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 sz="1350" dirty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32BC4A59-B10B-4677-BDD6-D72A00262AA3}"/>
              </a:ext>
            </a:extLst>
          </p:cNvPr>
          <p:cNvSpPr txBox="1">
            <a:spLocks/>
          </p:cNvSpPr>
          <p:nvPr userDrawn="1"/>
        </p:nvSpPr>
        <p:spPr>
          <a:xfrm>
            <a:off x="4572000" y="6223000"/>
            <a:ext cx="4265613" cy="549275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Futura Book" pitchFamily="2" charset="0"/>
                <a:ea typeface="+mj-ea"/>
                <a:cs typeface="+mj-cs"/>
              </a:defRPr>
            </a:lvl1pPr>
          </a:lstStyle>
          <a:p>
            <a:pPr algn="r">
              <a:defRPr/>
            </a:pPr>
            <a:fld id="{0E7D98D2-A398-41A4-9C3D-0085C8EA1CE7}" type="slidenum">
              <a:rPr lang="it-IT" sz="900" b="1" cap="all" spc="75" smtClean="0">
                <a:solidFill>
                  <a:srgbClr val="999999"/>
                </a:solidFill>
                <a:latin typeface="Century Gothic" panose="020B0502020202020204" pitchFamily="34" charset="0"/>
              </a:rPr>
              <a:pPr algn="r">
                <a:defRPr/>
              </a:pPr>
              <a:t>‹N›</a:t>
            </a:fld>
            <a:endParaRPr lang="it-IT" sz="900" b="1" cap="all" spc="75" dirty="0">
              <a:solidFill>
                <a:srgbClr val="99999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Immagine 8">
            <a:extLst>
              <a:ext uri="{FF2B5EF4-FFF2-40B4-BE49-F238E27FC236}">
                <a16:creationId xmlns:a16="http://schemas.microsoft.com/office/drawing/2014/main" id="{634D7A06-27C0-4B55-ACA7-D8E3728536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6451013"/>
            <a:ext cx="2143125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05991" y="405448"/>
            <a:ext cx="8532019" cy="489600"/>
          </a:xfrm>
        </p:spPr>
        <p:txBody>
          <a:bodyPr lIns="0" tIns="0" rIns="0" bIns="0">
            <a:normAutofit/>
          </a:bodyPr>
          <a:lstStyle>
            <a:lvl1pPr algn="l">
              <a:defRPr sz="2400" b="0" i="0">
                <a:solidFill>
                  <a:srgbClr val="005366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sz="quarter" idx="10"/>
          </p:nvPr>
        </p:nvSpPr>
        <p:spPr>
          <a:xfrm>
            <a:off x="306388" y="1168182"/>
            <a:ext cx="8531225" cy="4673818"/>
          </a:xfrm>
        </p:spPr>
        <p:txBody>
          <a:bodyPr numCol="2"/>
          <a:lstStyle>
            <a:lvl1pPr marL="0" indent="0">
              <a:lnSpc>
                <a:spcPct val="120000"/>
              </a:lnSpc>
              <a:buFontTx/>
              <a:buNone/>
              <a:defRPr/>
            </a:lvl1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75601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6">
            <a:extLst>
              <a:ext uri="{FF2B5EF4-FFF2-40B4-BE49-F238E27FC236}">
                <a16:creationId xmlns:a16="http://schemas.microsoft.com/office/drawing/2014/main" id="{DAA2808D-D4BE-4F17-ABCB-234EFF49313A}"/>
              </a:ext>
            </a:extLst>
          </p:cNvPr>
          <p:cNvSpPr/>
          <p:nvPr userDrawn="1"/>
        </p:nvSpPr>
        <p:spPr>
          <a:xfrm>
            <a:off x="0" y="6137275"/>
            <a:ext cx="9144000" cy="222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 sz="1350" dirty="0"/>
          </a:p>
        </p:txBody>
      </p:sp>
      <p:pic>
        <p:nvPicPr>
          <p:cNvPr id="7" name="Immagine 7">
            <a:extLst>
              <a:ext uri="{FF2B5EF4-FFF2-40B4-BE49-F238E27FC236}">
                <a16:creationId xmlns:a16="http://schemas.microsoft.com/office/drawing/2014/main" id="{5075842E-459C-460B-BC3D-365959D77E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6354763"/>
            <a:ext cx="2143125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7EB1E261-ED1E-4A38-A8C1-3787AE29D13C}"/>
              </a:ext>
            </a:extLst>
          </p:cNvPr>
          <p:cNvSpPr txBox="1">
            <a:spLocks/>
          </p:cNvSpPr>
          <p:nvPr userDrawn="1"/>
        </p:nvSpPr>
        <p:spPr>
          <a:xfrm>
            <a:off x="4572000" y="6223000"/>
            <a:ext cx="4265613" cy="549275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Futura Book" pitchFamily="2" charset="0"/>
                <a:ea typeface="+mj-ea"/>
                <a:cs typeface="+mj-cs"/>
              </a:defRPr>
            </a:lvl1pPr>
          </a:lstStyle>
          <a:p>
            <a:pPr algn="r">
              <a:defRPr/>
            </a:pPr>
            <a:fld id="{F3CFB623-0691-417A-8BAA-E5C42D30F94E}" type="slidenum">
              <a:rPr lang="it-IT" sz="900" b="1" cap="all" spc="75" smtClean="0">
                <a:solidFill>
                  <a:srgbClr val="999999"/>
                </a:solidFill>
                <a:latin typeface="Century Gothic" panose="020B0502020202020204" pitchFamily="34" charset="0"/>
              </a:rPr>
              <a:pPr algn="r">
                <a:defRPr/>
              </a:pPr>
              <a:t>‹N›</a:t>
            </a:fld>
            <a:endParaRPr lang="it-IT" sz="900" b="1" cap="all" spc="75" dirty="0">
              <a:solidFill>
                <a:srgbClr val="999999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05991" y="405449"/>
            <a:ext cx="8532019" cy="488631"/>
          </a:xfrm>
        </p:spPr>
        <p:txBody>
          <a:bodyPr lIns="0" tIns="0" rIns="0" bIns="0">
            <a:normAutofit/>
          </a:bodyPr>
          <a:lstStyle>
            <a:lvl1pPr algn="l">
              <a:defRPr sz="2400" b="0" i="0">
                <a:solidFill>
                  <a:srgbClr val="005366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0"/>
          </p:nvPr>
        </p:nvSpPr>
        <p:spPr>
          <a:xfrm>
            <a:off x="306388" y="2898402"/>
            <a:ext cx="8531225" cy="2943598"/>
          </a:xfrm>
        </p:spPr>
        <p:txBody>
          <a:bodyPr numCol="2"/>
          <a:lstStyle>
            <a:lvl1pPr>
              <a:defRPr/>
            </a:lvl1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testo 5"/>
          <p:cNvSpPr>
            <a:spLocks noGrp="1"/>
          </p:cNvSpPr>
          <p:nvPr>
            <p:ph type="body" sz="quarter" idx="11"/>
          </p:nvPr>
        </p:nvSpPr>
        <p:spPr>
          <a:xfrm>
            <a:off x="306388" y="1168400"/>
            <a:ext cx="8531225" cy="1434001"/>
          </a:xfrm>
          <a:solidFill>
            <a:srgbClr val="005366"/>
          </a:solidFill>
        </p:spPr>
        <p:txBody>
          <a:bodyPr lIns="360000" tIns="360000" rIns="360000" bIns="360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679699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pertin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1">
            <a:extLst>
              <a:ext uri="{FF2B5EF4-FFF2-40B4-BE49-F238E27FC236}">
                <a16:creationId xmlns:a16="http://schemas.microsoft.com/office/drawing/2014/main" id="{2F839DDB-9C53-413B-A3CC-DFD758227FC3}"/>
              </a:ext>
            </a:extLst>
          </p:cNvPr>
          <p:cNvSpPr/>
          <p:nvPr userDrawn="1"/>
        </p:nvSpPr>
        <p:spPr>
          <a:xfrm>
            <a:off x="0" y="6137275"/>
            <a:ext cx="9144000" cy="72072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</p:txBody>
      </p:sp>
      <p:pic>
        <p:nvPicPr>
          <p:cNvPr id="5" name="Immagine 10">
            <a:extLst>
              <a:ext uri="{FF2B5EF4-FFF2-40B4-BE49-F238E27FC236}">
                <a16:creationId xmlns:a16="http://schemas.microsoft.com/office/drawing/2014/main" id="{63A099D3-7B49-4245-B65D-6B27F4D4C0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663" y="6354763"/>
            <a:ext cx="2251075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/>
          <p:cNvSpPr>
            <a:spLocks noGrp="1"/>
          </p:cNvSpPr>
          <p:nvPr>
            <p:ph type="ctrTitle"/>
          </p:nvPr>
        </p:nvSpPr>
        <p:spPr>
          <a:xfrm>
            <a:off x="1143000" y="618974"/>
            <a:ext cx="6858000" cy="2810026"/>
          </a:xfrm>
          <a:prstGeom prst="rect">
            <a:avLst/>
          </a:prstGeom>
        </p:spPr>
        <p:txBody>
          <a:bodyPr anchor="b"/>
          <a:lstStyle>
            <a:lvl1pPr algn="ctr">
              <a:defRPr sz="4500" b="0" i="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10" name="Sottotitolo 2"/>
          <p:cNvSpPr>
            <a:spLocks noGrp="1"/>
          </p:cNvSpPr>
          <p:nvPr>
            <p:ph type="subTitle" idx="1"/>
          </p:nvPr>
        </p:nvSpPr>
        <p:spPr>
          <a:xfrm>
            <a:off x="1143000" y="3645001"/>
            <a:ext cx="6858000" cy="19972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spcBef>
                <a:spcPts val="375"/>
              </a:spcBef>
              <a:buNone/>
              <a:defRPr sz="1200" b="0" i="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77357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ba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 userDrawn="1"/>
        </p:nvSpPr>
        <p:spPr>
          <a:xfrm>
            <a:off x="0" y="6137275"/>
            <a:ext cx="9144000" cy="222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</p:txBody>
      </p:sp>
      <p:sp>
        <p:nvSpPr>
          <p:cNvPr id="3" name="Slide Number Placeholder 3"/>
          <p:cNvSpPr txBox="1">
            <a:spLocks/>
          </p:cNvSpPr>
          <p:nvPr userDrawn="1"/>
        </p:nvSpPr>
        <p:spPr>
          <a:xfrm>
            <a:off x="8355013" y="6159500"/>
            <a:ext cx="482600" cy="6985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BD230C4D-B5EA-4649-9186-5DA3D076E52A}" type="slidenum">
              <a:rPr lang="it-IT" sz="675" b="1" spc="75" smtClean="0">
                <a:solidFill>
                  <a:srgbClr val="999999"/>
                </a:solidFill>
              </a:rPr>
              <a:pPr algn="r">
                <a:defRPr/>
              </a:pPr>
              <a:t>‹N›</a:t>
            </a:fld>
            <a:endParaRPr lang="it-IT" sz="675" b="1" spc="75" dirty="0">
              <a:solidFill>
                <a:srgbClr val="999999"/>
              </a:solidFill>
            </a:endParaRPr>
          </a:p>
        </p:txBody>
      </p:sp>
      <p:pic>
        <p:nvPicPr>
          <p:cNvPr id="4" name="Immagin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6354763"/>
            <a:ext cx="2143125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3195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rm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DD9D1AB-71A6-154B-8961-946F319127CF}"/>
              </a:ext>
            </a:extLst>
          </p:cNvPr>
          <p:cNvSpPr/>
          <p:nvPr userDrawn="1"/>
        </p:nvSpPr>
        <p:spPr>
          <a:xfrm>
            <a:off x="0" y="6159600"/>
            <a:ext cx="9144000" cy="698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Rettangolo 10">
            <a:extLst>
              <a:ext uri="{FF2B5EF4-FFF2-40B4-BE49-F238E27FC236}">
                <a16:creationId xmlns:a16="http://schemas.microsoft.com/office/drawing/2014/main" id="{5464A0C4-C2B8-B84E-BC3F-DB809B13E6DD}"/>
              </a:ext>
            </a:extLst>
          </p:cNvPr>
          <p:cNvSpPr/>
          <p:nvPr userDrawn="1"/>
        </p:nvSpPr>
        <p:spPr>
          <a:xfrm>
            <a:off x="0" y="6138000"/>
            <a:ext cx="9144000" cy="2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E2E0F0A7-C7CE-394C-8F61-5D7286D7B9E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241489" y="6159600"/>
            <a:ext cx="4661022" cy="6984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Nome Documento</a:t>
            </a:r>
            <a:endParaRPr lang="it-IT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A6AADBE8-712D-C342-B22E-C146FAE27D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354891" y="6159600"/>
            <a:ext cx="483117" cy="698400"/>
          </a:xfrm>
          <a:prstGeom prst="rect">
            <a:avLst/>
          </a:prstGeom>
        </p:spPr>
        <p:txBody>
          <a:bodyPr/>
          <a:lstStyle/>
          <a:p>
            <a:fld id="{0FAC8155-E213-974C-8D1F-5DE65A0229BD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5859" y="6365531"/>
            <a:ext cx="2145978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75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504">
          <p15:clr>
            <a:srgbClr val="FBAE40"/>
          </p15:clr>
        </p15:guide>
        <p15:guide id="4" orient="horz" pos="4065">
          <p15:clr>
            <a:srgbClr val="FBAE40"/>
          </p15:clr>
        </p15:guide>
        <p15:guide id="5" pos="257">
          <p15:clr>
            <a:srgbClr val="FBAE40"/>
          </p15:clr>
        </p15:guide>
        <p15:guide id="6" pos="7423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orient="horz" pos="346">
          <p15:clr>
            <a:srgbClr val="FBAE40"/>
          </p15:clr>
        </p15:guide>
        <p15:guide id="9" orient="horz" pos="84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121F14F2-14BE-444B-8832-7ABDABEF04B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 dello schema</a:t>
            </a:r>
            <a:endParaRPr lang="en-US" altLang="it-IT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0088AE3-6B43-4145-A0D8-D0AB67FC020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Modifica gli stili del testo dello schema
Secondo livello
Terzo livello
Quarto livello
Quinto livello</a:t>
            </a:r>
            <a:endParaRPr lang="en-US" alt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230996-0A30-4AEE-85C1-B165E7D6DD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>
              <a:defRPr/>
            </a:pPr>
            <a:fld id="{E8E3C9E5-CE90-44DB-8ACF-3469267B534A}" type="datetime4">
              <a:rPr lang="it-IT"/>
              <a:pPr>
                <a:defRPr/>
              </a:pPr>
              <a:t>10 ottobre 2020</a:t>
            </a:fld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D0A070-C92B-4439-B0CA-A1E730D56C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20D386-79B6-467D-A2B1-E1B80C539D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>
              <a:defRPr/>
            </a:pPr>
            <a:fld id="{8A5C2354-92AC-4165-9EF7-45242A519FED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7" r:id="rId1"/>
    <p:sldLayoutId id="2147484108" r:id="rId2"/>
    <p:sldLayoutId id="2147484109" r:id="rId3"/>
    <p:sldLayoutId id="2147484111" r:id="rId4"/>
    <p:sldLayoutId id="2147484112" r:id="rId5"/>
    <p:sldLayoutId id="2147484117" r:id="rId6"/>
  </p:sldLayoutIdLst>
  <p:hf sldNum="0" hdr="0" ft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anose="020B0502020202020204" pitchFamily="34" charset="0"/>
        </a:defRPr>
      </a:lvl9pPr>
    </p:titleStyle>
    <p:bodyStyle>
      <a:lvl1pPr algn="l" rtl="0" eaLnBrk="0" fontAlgn="base" hangingPunct="0">
        <a:lnSpc>
          <a:spcPct val="130000"/>
        </a:lnSpc>
        <a:spcBef>
          <a:spcPts val="1000"/>
        </a:spcBef>
        <a:spcAft>
          <a:spcPct val="0"/>
        </a:spcAft>
        <a:buFont typeface="Arial" panose="020B0604020202020204" pitchFamily="34" charset="0"/>
        <a:defRPr sz="11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chart" Target="../charts/char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ssacentrale.it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chart" Target="../charts/chart4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EB5F39-8E1F-477B-9E8B-1327F7C43C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8457" y="2697163"/>
            <a:ext cx="7663543" cy="28098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it-IT" b="1" cap="all" dirty="0"/>
              <a:t>Dichiarazione Consolidata di carattere Non Finanziario 2019 </a:t>
            </a:r>
            <a:br>
              <a:rPr lang="it-IT" dirty="0"/>
            </a:br>
            <a:br>
              <a:rPr lang="it-IT" sz="2200" dirty="0"/>
            </a:br>
            <a:r>
              <a:rPr lang="it-IT" sz="3600" dirty="0"/>
              <a:t>ex D. Lgs. 254/2016</a:t>
            </a:r>
            <a:br>
              <a:rPr lang="nb-NO" sz="3600" dirty="0"/>
            </a:br>
            <a:br>
              <a:rPr lang="nb-NO" dirty="0"/>
            </a:b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3BCED4A-1520-4F19-97F2-6B5BA2C94C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624388"/>
            <a:ext cx="6858000" cy="444500"/>
          </a:xfrm>
        </p:spPr>
        <p:txBody>
          <a:bodyPr anchor="t">
            <a:normAutofit fontScale="92500" lnSpcReduction="20000"/>
          </a:bodyPr>
          <a:lstStyle/>
          <a:p>
            <a:pPr>
              <a:defRPr/>
            </a:pPr>
            <a:r>
              <a:rPr lang="it-IT" sz="1350" dirty="0"/>
              <a:t>Lorenzo Kasperkovitz</a:t>
            </a:r>
          </a:p>
          <a:p>
            <a:pPr>
              <a:defRPr/>
            </a:pPr>
            <a:r>
              <a:rPr lang="it-IT" sz="1350" dirty="0"/>
              <a:t>Responsabile Servizio Relazioni Esterne, Eventi e Media Relations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Chart 63">
            <a:extLst>
              <a:ext uri="{FF2B5EF4-FFF2-40B4-BE49-F238E27FC236}">
                <a16:creationId xmlns:a16="http://schemas.microsoft.com/office/drawing/2014/main" id="{39CABEE5-7D8F-4F72-96EA-9B81CB09AB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54307576"/>
              </p:ext>
            </p:extLst>
          </p:nvPr>
        </p:nvGraphicFramePr>
        <p:xfrm>
          <a:off x="354513" y="4117908"/>
          <a:ext cx="3251104" cy="2260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FF49A6F4-53D7-4507-AE8A-020E2457199C}"/>
              </a:ext>
            </a:extLst>
          </p:cNvPr>
          <p:cNvGraphicFramePr/>
          <p:nvPr/>
        </p:nvGraphicFramePr>
        <p:xfrm>
          <a:off x="2271947" y="2716530"/>
          <a:ext cx="4080337" cy="14507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F65FC99-959F-4085-ABD5-3B72DB7C8C4C}"/>
              </a:ext>
            </a:extLst>
          </p:cNvPr>
          <p:cNvSpPr txBox="1"/>
          <p:nvPr/>
        </p:nvSpPr>
        <p:spPr>
          <a:xfrm>
            <a:off x="3814697" y="845802"/>
            <a:ext cx="5020741" cy="697627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>
            <a:spAutoFit/>
          </a:bodyPr>
          <a:lstStyle/>
          <a:p>
            <a:pPr algn="just">
              <a:spcAft>
                <a:spcPts val="369"/>
              </a:spcAft>
              <a:defRPr/>
            </a:pPr>
            <a:r>
              <a:rPr lang="it-IT" sz="1200" b="1" dirty="0">
                <a:solidFill>
                  <a:srgbClr val="0A4553"/>
                </a:solidFill>
                <a:latin typeface="Century Gothic" panose="020B0502020202020204" pitchFamily="34" charset="0"/>
                <a:ea typeface="MS PGothic" panose="020B0600070205080204" pitchFamily="34" charset="-128"/>
              </a:rPr>
              <a:t>4.1 La Banca e il territorio</a:t>
            </a:r>
            <a:endParaRPr lang="it-IT" sz="800" b="1" dirty="0">
              <a:solidFill>
                <a:srgbClr val="0A4553"/>
              </a:solidFill>
              <a:latin typeface="Century Gothic" panose="020B0502020202020204" pitchFamily="34" charset="0"/>
              <a:ea typeface="MS PGothic" panose="020B0600070205080204" pitchFamily="34" charset="-128"/>
            </a:endParaRPr>
          </a:p>
          <a:p>
            <a:pPr algn="just">
              <a:spcAft>
                <a:spcPts val="369"/>
              </a:spcAft>
              <a:defRPr/>
            </a:pPr>
            <a:r>
              <a:rPr lang="it-IT" sz="1000" dirty="0">
                <a:latin typeface="Century Gothic" panose="020B0502020202020204" pitchFamily="34" charset="0"/>
                <a:ea typeface="MS PGothic" panose="020B0600070205080204" pitchFamily="34" charset="-128"/>
              </a:rPr>
              <a:t>È illustrato come la rete di contatto tra Cassa Centrale, le Banche del Gruppo ed i relativi Clienti abbia l’obiettivo di rafforzare il presidio ed il coordinamento sul territorio per garantire supporto e operatività efficienti.</a:t>
            </a:r>
          </a:p>
        </p:txBody>
      </p:sp>
      <p:sp>
        <p:nvSpPr>
          <p:cNvPr id="13317" name="Rectangle 40">
            <a:extLst>
              <a:ext uri="{FF2B5EF4-FFF2-40B4-BE49-F238E27FC236}">
                <a16:creationId xmlns:a16="http://schemas.microsoft.com/office/drawing/2014/main" id="{CC42F9C1-0A23-44AB-9C3F-E9F26C1C60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425450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1800" dirty="0"/>
          </a:p>
        </p:txBody>
      </p:sp>
      <p:sp>
        <p:nvSpPr>
          <p:cNvPr id="13318" name="Rectangle 42">
            <a:extLst>
              <a:ext uri="{FF2B5EF4-FFF2-40B4-BE49-F238E27FC236}">
                <a16:creationId xmlns:a16="http://schemas.microsoft.com/office/drawing/2014/main" id="{C5E79632-F8E8-4972-85AA-3EC23E3F3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485887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1800" dirty="0"/>
          </a:p>
        </p:txBody>
      </p:sp>
      <p:sp>
        <p:nvSpPr>
          <p:cNvPr id="13319" name="Rectangle 53">
            <a:extLst>
              <a:ext uri="{FF2B5EF4-FFF2-40B4-BE49-F238E27FC236}">
                <a16:creationId xmlns:a16="http://schemas.microsoft.com/office/drawing/2014/main" id="{467C21E5-2618-4CE7-BAC3-69F123FA90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450850"/>
            <a:ext cx="184150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1200" dirty="0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defTabSz="914400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it-IT" altLang="it-IT" sz="1200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it-IT" altLang="it-IT" sz="1600" b="1" dirty="0">
              <a:solidFill>
                <a:srgbClr val="E2001A"/>
              </a:solidFill>
              <a:ea typeface="EUAlbertina-Regular-Identity-H"/>
              <a:cs typeface="Lucida Sans Unicode" panose="020B0602030504020204" pitchFamily="34" charset="0"/>
            </a:endParaRPr>
          </a:p>
          <a:p>
            <a:pPr defTabSz="914400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it-IT" altLang="it-IT" sz="1600" b="1" dirty="0">
                <a:solidFill>
                  <a:srgbClr val="E2001A"/>
                </a:solidFill>
                <a:ea typeface="EUAlbertina-Regular-Identity-H"/>
                <a:cs typeface="Lucida Sans Unicode" panose="020B0602030504020204" pitchFamily="34" charset="0"/>
              </a:rPr>
            </a:br>
            <a:endParaRPr lang="it-IT" altLang="it-IT" sz="18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F4AD186-44A7-4594-BAA6-E02B36B8FB74}"/>
              </a:ext>
            </a:extLst>
          </p:cNvPr>
          <p:cNvGrpSpPr/>
          <p:nvPr/>
        </p:nvGrpSpPr>
        <p:grpSpPr>
          <a:xfrm>
            <a:off x="334021" y="814687"/>
            <a:ext cx="3269824" cy="1606907"/>
            <a:chOff x="336550" y="945435"/>
            <a:chExt cx="4284862" cy="214076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5F2127F-0D08-4819-9326-8222ADD70384}"/>
                </a:ext>
              </a:extLst>
            </p:cNvPr>
            <p:cNvGrpSpPr/>
            <p:nvPr/>
          </p:nvGrpSpPr>
          <p:grpSpPr>
            <a:xfrm>
              <a:off x="336550" y="945435"/>
              <a:ext cx="4284862" cy="2140761"/>
              <a:chOff x="-2590816" y="1097091"/>
              <a:chExt cx="4284862" cy="2140761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4DC0A430-ECE7-4DA6-84B0-137C5314A8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2590816" y="1097091"/>
                <a:ext cx="4284862" cy="2140761"/>
              </a:xfrm>
              <a:prstGeom prst="rect">
                <a:avLst/>
              </a:prstGeom>
            </p:spPr>
          </p:pic>
          <p:sp>
            <p:nvSpPr>
              <p:cNvPr id="13321" name="CasellaDiTesto 9">
                <a:extLst>
                  <a:ext uri="{FF2B5EF4-FFF2-40B4-BE49-F238E27FC236}">
                    <a16:creationId xmlns:a16="http://schemas.microsoft.com/office/drawing/2014/main" id="{2DBA73D9-4848-4AEA-8904-D4D74259670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2563963" y="1206487"/>
                <a:ext cx="3970596" cy="1968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182563" indent="-182563">
                  <a:lnSpc>
                    <a:spcPct val="130000"/>
                  </a:lnSpc>
                  <a:spcBef>
                    <a:spcPts val="1000"/>
                  </a:spcBef>
                  <a:buFont typeface="Arial" panose="020B0604020202020204" pitchFamily="34" charset="0"/>
                  <a:defRPr sz="1100">
                    <a:solidFill>
                      <a:schemeClr val="tx1"/>
                    </a:solidFill>
                    <a:latin typeface="Century Gothic" panose="020B050202020202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1200"/>
                  </a:spcBef>
                  <a:buFont typeface="Calibri Light" panose="020F0302020204030204" pitchFamily="34" charset="0"/>
                  <a:buAutoNum type="arabicPeriod"/>
                </a:pPr>
                <a:r>
                  <a:rPr lang="it-IT" altLang="it-IT" sz="1000" dirty="0">
                    <a:solidFill>
                      <a:srgbClr val="005366"/>
                    </a:solidFill>
                    <a:cs typeface="Arial" panose="020B0604020202020204" pitchFamily="34" charset="0"/>
                  </a:rPr>
                  <a:t>Il Gruppo Cassa Centrale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  <a:buFont typeface="Calibri Light" panose="020F0302020204030204" pitchFamily="34" charset="0"/>
                  <a:buAutoNum type="arabicPeriod"/>
                </a:pPr>
                <a:r>
                  <a:rPr lang="it-IT" altLang="it-IT" sz="1000" dirty="0">
                    <a:solidFill>
                      <a:srgbClr val="005366"/>
                    </a:solidFill>
                    <a:cs typeface="Arial" panose="020B0604020202020204" pitchFamily="34" charset="0"/>
                  </a:rPr>
                  <a:t>Value creation e sostenibilità del business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  <a:buFont typeface="Calibri Light" panose="020F0302020204030204" pitchFamily="34" charset="0"/>
                  <a:buAutoNum type="arabicPeriod"/>
                </a:pPr>
                <a:r>
                  <a:rPr lang="it-IT" altLang="it-IT" sz="1000" dirty="0">
                    <a:solidFill>
                      <a:srgbClr val="005366"/>
                    </a:solidFill>
                    <a:cs typeface="Arial" panose="020B0604020202020204" pitchFamily="34" charset="0"/>
                  </a:rPr>
                  <a:t>Offerta di prodotti e servizi alla clientela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  <a:buFont typeface="Calibri Light" panose="020F0302020204030204" pitchFamily="34" charset="0"/>
                  <a:buAutoNum type="arabicPeriod"/>
                </a:pPr>
                <a:r>
                  <a:rPr lang="it-IT" altLang="it-IT" sz="1000" b="1" dirty="0">
                    <a:solidFill>
                      <a:srgbClr val="005366"/>
                    </a:solidFill>
                    <a:cs typeface="Arial" panose="020B0604020202020204" pitchFamily="34" charset="0"/>
                  </a:rPr>
                  <a:t>Attenzione al territorio e all'ambiente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  <a:buFont typeface="Calibri Light" panose="020F0302020204030204" pitchFamily="34" charset="0"/>
                  <a:buAutoNum type="arabicPeriod"/>
                </a:pPr>
                <a:r>
                  <a:rPr lang="it-IT" altLang="it-IT" sz="1000" dirty="0">
                    <a:solidFill>
                      <a:srgbClr val="005366"/>
                    </a:solidFill>
                    <a:cs typeface="Arial" panose="020B0604020202020204" pitchFamily="34" charset="0"/>
                  </a:rPr>
                  <a:t>L'attenzione verso i collaboratori</a:t>
                </a: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A7AEBDC-C8AA-4127-BE41-E32B4DDEA25A}"/>
                </a:ext>
              </a:extLst>
            </p:cNvPr>
            <p:cNvSpPr/>
            <p:nvPr/>
          </p:nvSpPr>
          <p:spPr>
            <a:xfrm>
              <a:off x="336550" y="945435"/>
              <a:ext cx="4284862" cy="214076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 dirty="0"/>
            </a:p>
          </p:txBody>
        </p:sp>
      </p:grpSp>
      <p:sp>
        <p:nvSpPr>
          <p:cNvPr id="20" name="Rectangle 6">
            <a:extLst>
              <a:ext uri="{FF2B5EF4-FFF2-40B4-BE49-F238E27FC236}">
                <a16:creationId xmlns:a16="http://schemas.microsoft.com/office/drawing/2014/main" id="{8CB1B760-D727-443A-B441-8FA6406868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 dirty="0"/>
          </a:p>
        </p:txBody>
      </p:sp>
      <p:sp>
        <p:nvSpPr>
          <p:cNvPr id="21" name="Rectangle 12">
            <a:extLst>
              <a:ext uri="{FF2B5EF4-FFF2-40B4-BE49-F238E27FC236}">
                <a16:creationId xmlns:a16="http://schemas.microsoft.com/office/drawing/2014/main" id="{072F630E-1E08-42C1-B751-BECE1F9551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</a:tabLst>
            </a:pPr>
            <a:endParaRPr kumimoji="0" lang="it-IT" altLang="it-IT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</a:tabLst>
            </a:pPr>
            <a:b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035982C-E841-4F54-868D-EF548E91AE54}"/>
              </a:ext>
            </a:extLst>
          </p:cNvPr>
          <p:cNvGrpSpPr/>
          <p:nvPr/>
        </p:nvGrpSpPr>
        <p:grpSpPr>
          <a:xfrm>
            <a:off x="244476" y="2646146"/>
            <a:ext cx="8676840" cy="1291988"/>
            <a:chOff x="256450" y="2970996"/>
            <a:chExt cx="8794687" cy="2525781"/>
          </a:xfrm>
          <a:solidFill>
            <a:srgbClr val="E39C3A"/>
          </a:solidFill>
        </p:grpSpPr>
        <p:grpSp>
          <p:nvGrpSpPr>
            <p:cNvPr id="33" name="Gruppo 25">
              <a:extLst>
                <a:ext uri="{FF2B5EF4-FFF2-40B4-BE49-F238E27FC236}">
                  <a16:creationId xmlns:a16="http://schemas.microsoft.com/office/drawing/2014/main" id="{84246B92-028C-4FCB-9728-A1B013FB4C6D}"/>
                </a:ext>
              </a:extLst>
            </p:cNvPr>
            <p:cNvGrpSpPr/>
            <p:nvPr/>
          </p:nvGrpSpPr>
          <p:grpSpPr>
            <a:xfrm rot="21322289">
              <a:off x="256450" y="2970996"/>
              <a:ext cx="8794687" cy="2495457"/>
              <a:chOff x="1603573" y="2175404"/>
              <a:chExt cx="3459946" cy="3309776"/>
            </a:xfrm>
            <a:grpFill/>
          </p:grpSpPr>
          <p:sp>
            <p:nvSpPr>
              <p:cNvPr id="35" name="Freeform 138">
                <a:extLst>
                  <a:ext uri="{FF2B5EF4-FFF2-40B4-BE49-F238E27FC236}">
                    <a16:creationId xmlns:a16="http://schemas.microsoft.com/office/drawing/2014/main" id="{62710C10-22A4-4E65-A6A3-1AD40A5C148F}"/>
                  </a:ext>
                </a:extLst>
              </p:cNvPr>
              <p:cNvSpPr>
                <a:spLocks/>
              </p:cNvSpPr>
              <p:nvPr/>
            </p:nvSpPr>
            <p:spPr bwMode="auto">
              <a:xfrm rot="5677711">
                <a:off x="3256892" y="3737603"/>
                <a:ext cx="94258" cy="340089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3" y="10"/>
                  </a:cxn>
                  <a:cxn ang="0">
                    <a:pos x="3" y="10"/>
                  </a:cxn>
                  <a:cxn ang="0">
                    <a:pos x="3" y="15"/>
                  </a:cxn>
                  <a:cxn ang="0">
                    <a:pos x="3" y="15"/>
                  </a:cxn>
                  <a:cxn ang="0">
                    <a:pos x="0" y="35"/>
                  </a:cxn>
                  <a:cxn ang="0">
                    <a:pos x="0" y="47"/>
                  </a:cxn>
                  <a:cxn ang="0">
                    <a:pos x="0" y="53"/>
                  </a:cxn>
                  <a:cxn ang="0">
                    <a:pos x="2" y="57"/>
                  </a:cxn>
                  <a:cxn ang="0">
                    <a:pos x="2" y="57"/>
                  </a:cxn>
                  <a:cxn ang="0">
                    <a:pos x="4" y="71"/>
                  </a:cxn>
                  <a:cxn ang="0">
                    <a:pos x="7" y="89"/>
                  </a:cxn>
                  <a:cxn ang="0">
                    <a:pos x="10" y="119"/>
                  </a:cxn>
                  <a:cxn ang="0">
                    <a:pos x="10" y="119"/>
                  </a:cxn>
                  <a:cxn ang="0">
                    <a:pos x="11" y="127"/>
                  </a:cxn>
                  <a:cxn ang="0">
                    <a:pos x="14" y="135"/>
                  </a:cxn>
                  <a:cxn ang="0">
                    <a:pos x="15" y="144"/>
                  </a:cxn>
                  <a:cxn ang="0">
                    <a:pos x="14" y="148"/>
                  </a:cxn>
                  <a:cxn ang="0">
                    <a:pos x="12" y="153"/>
                  </a:cxn>
                  <a:cxn ang="0">
                    <a:pos x="12" y="153"/>
                  </a:cxn>
                  <a:cxn ang="0">
                    <a:pos x="10" y="161"/>
                  </a:cxn>
                  <a:cxn ang="0">
                    <a:pos x="10" y="166"/>
                  </a:cxn>
                  <a:cxn ang="0">
                    <a:pos x="11" y="170"/>
                  </a:cxn>
                  <a:cxn ang="0">
                    <a:pos x="12" y="176"/>
                  </a:cxn>
                  <a:cxn ang="0">
                    <a:pos x="12" y="176"/>
                  </a:cxn>
                  <a:cxn ang="0">
                    <a:pos x="15" y="203"/>
                  </a:cxn>
                  <a:cxn ang="0">
                    <a:pos x="15" y="203"/>
                  </a:cxn>
                  <a:cxn ang="0">
                    <a:pos x="32" y="202"/>
                  </a:cxn>
                  <a:cxn ang="0">
                    <a:pos x="32" y="202"/>
                  </a:cxn>
                  <a:cxn ang="0">
                    <a:pos x="37" y="202"/>
                  </a:cxn>
                  <a:cxn ang="0">
                    <a:pos x="41" y="201"/>
                  </a:cxn>
                  <a:cxn ang="0">
                    <a:pos x="41" y="201"/>
                  </a:cxn>
                  <a:cxn ang="0">
                    <a:pos x="48" y="202"/>
                  </a:cxn>
                  <a:cxn ang="0">
                    <a:pos x="48" y="202"/>
                  </a:cxn>
                  <a:cxn ang="0">
                    <a:pos x="49" y="203"/>
                  </a:cxn>
                  <a:cxn ang="0">
                    <a:pos x="49" y="203"/>
                  </a:cxn>
                  <a:cxn ang="0">
                    <a:pos x="52" y="197"/>
                  </a:cxn>
                  <a:cxn ang="0">
                    <a:pos x="52" y="197"/>
                  </a:cxn>
                  <a:cxn ang="0">
                    <a:pos x="53" y="185"/>
                  </a:cxn>
                  <a:cxn ang="0">
                    <a:pos x="54" y="169"/>
                  </a:cxn>
                  <a:cxn ang="0">
                    <a:pos x="56" y="148"/>
                  </a:cxn>
                  <a:cxn ang="0">
                    <a:pos x="56" y="148"/>
                  </a:cxn>
                  <a:cxn ang="0">
                    <a:pos x="56" y="127"/>
                  </a:cxn>
                  <a:cxn ang="0">
                    <a:pos x="54" y="113"/>
                  </a:cxn>
                  <a:cxn ang="0">
                    <a:pos x="53" y="103"/>
                  </a:cxn>
                  <a:cxn ang="0">
                    <a:pos x="53" y="103"/>
                  </a:cxn>
                  <a:cxn ang="0">
                    <a:pos x="45" y="73"/>
                  </a:cxn>
                  <a:cxn ang="0">
                    <a:pos x="40" y="53"/>
                  </a:cxn>
                  <a:cxn ang="0">
                    <a:pos x="39" y="43"/>
                  </a:cxn>
                  <a:cxn ang="0">
                    <a:pos x="39" y="43"/>
                  </a:cxn>
                  <a:cxn ang="0">
                    <a:pos x="41" y="0"/>
                  </a:cxn>
                </a:cxnLst>
                <a:rect l="0" t="0" r="r" b="b"/>
                <a:pathLst>
                  <a:path w="56" h="203">
                    <a:moveTo>
                      <a:pt x="41" y="0"/>
                    </a:moveTo>
                    <a:lnTo>
                      <a:pt x="41" y="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0" y="35"/>
                    </a:lnTo>
                    <a:lnTo>
                      <a:pt x="0" y="47"/>
                    </a:lnTo>
                    <a:lnTo>
                      <a:pt x="0" y="53"/>
                    </a:lnTo>
                    <a:lnTo>
                      <a:pt x="2" y="57"/>
                    </a:lnTo>
                    <a:lnTo>
                      <a:pt x="2" y="57"/>
                    </a:lnTo>
                    <a:lnTo>
                      <a:pt x="4" y="71"/>
                    </a:lnTo>
                    <a:lnTo>
                      <a:pt x="7" y="89"/>
                    </a:lnTo>
                    <a:lnTo>
                      <a:pt x="10" y="119"/>
                    </a:lnTo>
                    <a:lnTo>
                      <a:pt x="10" y="119"/>
                    </a:lnTo>
                    <a:lnTo>
                      <a:pt x="11" y="127"/>
                    </a:lnTo>
                    <a:lnTo>
                      <a:pt x="14" y="135"/>
                    </a:lnTo>
                    <a:lnTo>
                      <a:pt x="15" y="144"/>
                    </a:lnTo>
                    <a:lnTo>
                      <a:pt x="14" y="148"/>
                    </a:lnTo>
                    <a:lnTo>
                      <a:pt x="12" y="153"/>
                    </a:lnTo>
                    <a:lnTo>
                      <a:pt x="12" y="153"/>
                    </a:lnTo>
                    <a:lnTo>
                      <a:pt x="10" y="161"/>
                    </a:lnTo>
                    <a:lnTo>
                      <a:pt x="10" y="166"/>
                    </a:lnTo>
                    <a:lnTo>
                      <a:pt x="11" y="170"/>
                    </a:lnTo>
                    <a:lnTo>
                      <a:pt x="12" y="176"/>
                    </a:lnTo>
                    <a:lnTo>
                      <a:pt x="12" y="176"/>
                    </a:lnTo>
                    <a:lnTo>
                      <a:pt x="15" y="203"/>
                    </a:lnTo>
                    <a:lnTo>
                      <a:pt x="15" y="203"/>
                    </a:lnTo>
                    <a:lnTo>
                      <a:pt x="32" y="202"/>
                    </a:lnTo>
                    <a:lnTo>
                      <a:pt x="32" y="202"/>
                    </a:lnTo>
                    <a:lnTo>
                      <a:pt x="37" y="202"/>
                    </a:lnTo>
                    <a:lnTo>
                      <a:pt x="41" y="201"/>
                    </a:lnTo>
                    <a:lnTo>
                      <a:pt x="41" y="201"/>
                    </a:lnTo>
                    <a:lnTo>
                      <a:pt x="48" y="202"/>
                    </a:lnTo>
                    <a:lnTo>
                      <a:pt x="48" y="202"/>
                    </a:lnTo>
                    <a:lnTo>
                      <a:pt x="49" y="203"/>
                    </a:lnTo>
                    <a:lnTo>
                      <a:pt x="49" y="203"/>
                    </a:lnTo>
                    <a:lnTo>
                      <a:pt x="52" y="197"/>
                    </a:lnTo>
                    <a:lnTo>
                      <a:pt x="52" y="197"/>
                    </a:lnTo>
                    <a:lnTo>
                      <a:pt x="53" y="185"/>
                    </a:lnTo>
                    <a:lnTo>
                      <a:pt x="54" y="169"/>
                    </a:lnTo>
                    <a:lnTo>
                      <a:pt x="56" y="148"/>
                    </a:lnTo>
                    <a:lnTo>
                      <a:pt x="56" y="148"/>
                    </a:lnTo>
                    <a:lnTo>
                      <a:pt x="56" y="127"/>
                    </a:lnTo>
                    <a:lnTo>
                      <a:pt x="54" y="113"/>
                    </a:lnTo>
                    <a:lnTo>
                      <a:pt x="53" y="103"/>
                    </a:lnTo>
                    <a:lnTo>
                      <a:pt x="53" y="103"/>
                    </a:lnTo>
                    <a:lnTo>
                      <a:pt x="45" y="73"/>
                    </a:lnTo>
                    <a:lnTo>
                      <a:pt x="40" y="53"/>
                    </a:lnTo>
                    <a:lnTo>
                      <a:pt x="39" y="43"/>
                    </a:lnTo>
                    <a:lnTo>
                      <a:pt x="39" y="43"/>
                    </a:lnTo>
                    <a:lnTo>
                      <a:pt x="4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37" name="Freeform 138">
                <a:extLst>
                  <a:ext uri="{FF2B5EF4-FFF2-40B4-BE49-F238E27FC236}">
                    <a16:creationId xmlns:a16="http://schemas.microsoft.com/office/drawing/2014/main" id="{FE749785-A6BA-4956-A811-D97A146AA9E2}"/>
                  </a:ext>
                </a:extLst>
              </p:cNvPr>
              <p:cNvSpPr>
                <a:spLocks/>
              </p:cNvSpPr>
              <p:nvPr/>
            </p:nvSpPr>
            <p:spPr bwMode="auto">
              <a:xfrm rot="16477711" flipH="1">
                <a:off x="3320704" y="515233"/>
                <a:ext cx="82643" cy="34029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3" y="10"/>
                  </a:cxn>
                  <a:cxn ang="0">
                    <a:pos x="3" y="10"/>
                  </a:cxn>
                  <a:cxn ang="0">
                    <a:pos x="3" y="15"/>
                  </a:cxn>
                  <a:cxn ang="0">
                    <a:pos x="3" y="15"/>
                  </a:cxn>
                  <a:cxn ang="0">
                    <a:pos x="0" y="35"/>
                  </a:cxn>
                  <a:cxn ang="0">
                    <a:pos x="0" y="47"/>
                  </a:cxn>
                  <a:cxn ang="0">
                    <a:pos x="0" y="53"/>
                  </a:cxn>
                  <a:cxn ang="0">
                    <a:pos x="2" y="57"/>
                  </a:cxn>
                  <a:cxn ang="0">
                    <a:pos x="2" y="57"/>
                  </a:cxn>
                  <a:cxn ang="0">
                    <a:pos x="4" y="71"/>
                  </a:cxn>
                  <a:cxn ang="0">
                    <a:pos x="7" y="89"/>
                  </a:cxn>
                  <a:cxn ang="0">
                    <a:pos x="10" y="119"/>
                  </a:cxn>
                  <a:cxn ang="0">
                    <a:pos x="10" y="119"/>
                  </a:cxn>
                  <a:cxn ang="0">
                    <a:pos x="11" y="127"/>
                  </a:cxn>
                  <a:cxn ang="0">
                    <a:pos x="14" y="135"/>
                  </a:cxn>
                  <a:cxn ang="0">
                    <a:pos x="15" y="144"/>
                  </a:cxn>
                  <a:cxn ang="0">
                    <a:pos x="14" y="148"/>
                  </a:cxn>
                  <a:cxn ang="0">
                    <a:pos x="12" y="153"/>
                  </a:cxn>
                  <a:cxn ang="0">
                    <a:pos x="12" y="153"/>
                  </a:cxn>
                  <a:cxn ang="0">
                    <a:pos x="10" y="161"/>
                  </a:cxn>
                  <a:cxn ang="0">
                    <a:pos x="10" y="166"/>
                  </a:cxn>
                  <a:cxn ang="0">
                    <a:pos x="11" y="170"/>
                  </a:cxn>
                  <a:cxn ang="0">
                    <a:pos x="12" y="176"/>
                  </a:cxn>
                  <a:cxn ang="0">
                    <a:pos x="12" y="176"/>
                  </a:cxn>
                  <a:cxn ang="0">
                    <a:pos x="15" y="203"/>
                  </a:cxn>
                  <a:cxn ang="0">
                    <a:pos x="15" y="203"/>
                  </a:cxn>
                  <a:cxn ang="0">
                    <a:pos x="32" y="202"/>
                  </a:cxn>
                  <a:cxn ang="0">
                    <a:pos x="32" y="202"/>
                  </a:cxn>
                  <a:cxn ang="0">
                    <a:pos x="37" y="202"/>
                  </a:cxn>
                  <a:cxn ang="0">
                    <a:pos x="41" y="201"/>
                  </a:cxn>
                  <a:cxn ang="0">
                    <a:pos x="41" y="201"/>
                  </a:cxn>
                  <a:cxn ang="0">
                    <a:pos x="48" y="202"/>
                  </a:cxn>
                  <a:cxn ang="0">
                    <a:pos x="48" y="202"/>
                  </a:cxn>
                  <a:cxn ang="0">
                    <a:pos x="49" y="203"/>
                  </a:cxn>
                  <a:cxn ang="0">
                    <a:pos x="49" y="203"/>
                  </a:cxn>
                  <a:cxn ang="0">
                    <a:pos x="52" y="197"/>
                  </a:cxn>
                  <a:cxn ang="0">
                    <a:pos x="52" y="197"/>
                  </a:cxn>
                  <a:cxn ang="0">
                    <a:pos x="53" y="185"/>
                  </a:cxn>
                  <a:cxn ang="0">
                    <a:pos x="54" y="169"/>
                  </a:cxn>
                  <a:cxn ang="0">
                    <a:pos x="56" y="148"/>
                  </a:cxn>
                  <a:cxn ang="0">
                    <a:pos x="56" y="148"/>
                  </a:cxn>
                  <a:cxn ang="0">
                    <a:pos x="56" y="127"/>
                  </a:cxn>
                  <a:cxn ang="0">
                    <a:pos x="54" y="113"/>
                  </a:cxn>
                  <a:cxn ang="0">
                    <a:pos x="53" y="103"/>
                  </a:cxn>
                  <a:cxn ang="0">
                    <a:pos x="53" y="103"/>
                  </a:cxn>
                  <a:cxn ang="0">
                    <a:pos x="45" y="73"/>
                  </a:cxn>
                  <a:cxn ang="0">
                    <a:pos x="40" y="53"/>
                  </a:cxn>
                  <a:cxn ang="0">
                    <a:pos x="39" y="43"/>
                  </a:cxn>
                  <a:cxn ang="0">
                    <a:pos x="39" y="43"/>
                  </a:cxn>
                  <a:cxn ang="0">
                    <a:pos x="41" y="0"/>
                  </a:cxn>
                </a:cxnLst>
                <a:rect l="0" t="0" r="r" b="b"/>
                <a:pathLst>
                  <a:path w="56" h="203">
                    <a:moveTo>
                      <a:pt x="41" y="0"/>
                    </a:moveTo>
                    <a:lnTo>
                      <a:pt x="41" y="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0" y="35"/>
                    </a:lnTo>
                    <a:lnTo>
                      <a:pt x="0" y="47"/>
                    </a:lnTo>
                    <a:lnTo>
                      <a:pt x="0" y="53"/>
                    </a:lnTo>
                    <a:lnTo>
                      <a:pt x="2" y="57"/>
                    </a:lnTo>
                    <a:lnTo>
                      <a:pt x="2" y="57"/>
                    </a:lnTo>
                    <a:lnTo>
                      <a:pt x="4" y="71"/>
                    </a:lnTo>
                    <a:lnTo>
                      <a:pt x="7" y="89"/>
                    </a:lnTo>
                    <a:lnTo>
                      <a:pt x="10" y="119"/>
                    </a:lnTo>
                    <a:lnTo>
                      <a:pt x="10" y="119"/>
                    </a:lnTo>
                    <a:lnTo>
                      <a:pt x="11" y="127"/>
                    </a:lnTo>
                    <a:lnTo>
                      <a:pt x="14" y="135"/>
                    </a:lnTo>
                    <a:lnTo>
                      <a:pt x="15" y="144"/>
                    </a:lnTo>
                    <a:lnTo>
                      <a:pt x="14" y="148"/>
                    </a:lnTo>
                    <a:lnTo>
                      <a:pt x="12" y="153"/>
                    </a:lnTo>
                    <a:lnTo>
                      <a:pt x="12" y="153"/>
                    </a:lnTo>
                    <a:lnTo>
                      <a:pt x="10" y="161"/>
                    </a:lnTo>
                    <a:lnTo>
                      <a:pt x="10" y="166"/>
                    </a:lnTo>
                    <a:lnTo>
                      <a:pt x="11" y="170"/>
                    </a:lnTo>
                    <a:lnTo>
                      <a:pt x="12" y="176"/>
                    </a:lnTo>
                    <a:lnTo>
                      <a:pt x="12" y="176"/>
                    </a:lnTo>
                    <a:lnTo>
                      <a:pt x="15" y="203"/>
                    </a:lnTo>
                    <a:lnTo>
                      <a:pt x="15" y="203"/>
                    </a:lnTo>
                    <a:lnTo>
                      <a:pt x="32" y="202"/>
                    </a:lnTo>
                    <a:lnTo>
                      <a:pt x="32" y="202"/>
                    </a:lnTo>
                    <a:lnTo>
                      <a:pt x="37" y="202"/>
                    </a:lnTo>
                    <a:lnTo>
                      <a:pt x="41" y="201"/>
                    </a:lnTo>
                    <a:lnTo>
                      <a:pt x="41" y="201"/>
                    </a:lnTo>
                    <a:lnTo>
                      <a:pt x="48" y="202"/>
                    </a:lnTo>
                    <a:lnTo>
                      <a:pt x="48" y="202"/>
                    </a:lnTo>
                    <a:lnTo>
                      <a:pt x="49" y="203"/>
                    </a:lnTo>
                    <a:lnTo>
                      <a:pt x="49" y="203"/>
                    </a:lnTo>
                    <a:lnTo>
                      <a:pt x="52" y="197"/>
                    </a:lnTo>
                    <a:lnTo>
                      <a:pt x="52" y="197"/>
                    </a:lnTo>
                    <a:lnTo>
                      <a:pt x="53" y="185"/>
                    </a:lnTo>
                    <a:lnTo>
                      <a:pt x="54" y="169"/>
                    </a:lnTo>
                    <a:lnTo>
                      <a:pt x="56" y="148"/>
                    </a:lnTo>
                    <a:lnTo>
                      <a:pt x="56" y="148"/>
                    </a:lnTo>
                    <a:lnTo>
                      <a:pt x="56" y="127"/>
                    </a:lnTo>
                    <a:lnTo>
                      <a:pt x="54" y="113"/>
                    </a:lnTo>
                    <a:lnTo>
                      <a:pt x="53" y="103"/>
                    </a:lnTo>
                    <a:lnTo>
                      <a:pt x="53" y="103"/>
                    </a:lnTo>
                    <a:lnTo>
                      <a:pt x="45" y="73"/>
                    </a:lnTo>
                    <a:lnTo>
                      <a:pt x="40" y="53"/>
                    </a:lnTo>
                    <a:lnTo>
                      <a:pt x="39" y="43"/>
                    </a:lnTo>
                    <a:lnTo>
                      <a:pt x="39" y="43"/>
                    </a:lnTo>
                    <a:lnTo>
                      <a:pt x="4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</p:grpSp>
        <p:sp>
          <p:nvSpPr>
            <p:cNvPr id="38" name="Freeform 138">
              <a:extLst>
                <a:ext uri="{FF2B5EF4-FFF2-40B4-BE49-F238E27FC236}">
                  <a16:creationId xmlns:a16="http://schemas.microsoft.com/office/drawing/2014/main" id="{42AE9551-5884-4F8A-AA0A-AB01FFC21B0B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8933290" y="2991776"/>
              <a:ext cx="45719" cy="2505001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1" y="0"/>
                </a:cxn>
                <a:cxn ang="0">
                  <a:pos x="3" y="10"/>
                </a:cxn>
                <a:cxn ang="0">
                  <a:pos x="3" y="10"/>
                </a:cxn>
                <a:cxn ang="0">
                  <a:pos x="3" y="15"/>
                </a:cxn>
                <a:cxn ang="0">
                  <a:pos x="3" y="15"/>
                </a:cxn>
                <a:cxn ang="0">
                  <a:pos x="0" y="35"/>
                </a:cxn>
                <a:cxn ang="0">
                  <a:pos x="0" y="47"/>
                </a:cxn>
                <a:cxn ang="0">
                  <a:pos x="0" y="53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4" y="71"/>
                </a:cxn>
                <a:cxn ang="0">
                  <a:pos x="7" y="89"/>
                </a:cxn>
                <a:cxn ang="0">
                  <a:pos x="10" y="119"/>
                </a:cxn>
                <a:cxn ang="0">
                  <a:pos x="10" y="119"/>
                </a:cxn>
                <a:cxn ang="0">
                  <a:pos x="11" y="127"/>
                </a:cxn>
                <a:cxn ang="0">
                  <a:pos x="14" y="135"/>
                </a:cxn>
                <a:cxn ang="0">
                  <a:pos x="15" y="144"/>
                </a:cxn>
                <a:cxn ang="0">
                  <a:pos x="14" y="148"/>
                </a:cxn>
                <a:cxn ang="0">
                  <a:pos x="12" y="153"/>
                </a:cxn>
                <a:cxn ang="0">
                  <a:pos x="12" y="153"/>
                </a:cxn>
                <a:cxn ang="0">
                  <a:pos x="10" y="161"/>
                </a:cxn>
                <a:cxn ang="0">
                  <a:pos x="10" y="166"/>
                </a:cxn>
                <a:cxn ang="0">
                  <a:pos x="11" y="170"/>
                </a:cxn>
                <a:cxn ang="0">
                  <a:pos x="12" y="176"/>
                </a:cxn>
                <a:cxn ang="0">
                  <a:pos x="12" y="176"/>
                </a:cxn>
                <a:cxn ang="0">
                  <a:pos x="15" y="203"/>
                </a:cxn>
                <a:cxn ang="0">
                  <a:pos x="15" y="203"/>
                </a:cxn>
                <a:cxn ang="0">
                  <a:pos x="32" y="202"/>
                </a:cxn>
                <a:cxn ang="0">
                  <a:pos x="32" y="202"/>
                </a:cxn>
                <a:cxn ang="0">
                  <a:pos x="37" y="202"/>
                </a:cxn>
                <a:cxn ang="0">
                  <a:pos x="41" y="201"/>
                </a:cxn>
                <a:cxn ang="0">
                  <a:pos x="41" y="201"/>
                </a:cxn>
                <a:cxn ang="0">
                  <a:pos x="48" y="202"/>
                </a:cxn>
                <a:cxn ang="0">
                  <a:pos x="48" y="202"/>
                </a:cxn>
                <a:cxn ang="0">
                  <a:pos x="49" y="203"/>
                </a:cxn>
                <a:cxn ang="0">
                  <a:pos x="49" y="203"/>
                </a:cxn>
                <a:cxn ang="0">
                  <a:pos x="52" y="197"/>
                </a:cxn>
                <a:cxn ang="0">
                  <a:pos x="52" y="197"/>
                </a:cxn>
                <a:cxn ang="0">
                  <a:pos x="53" y="185"/>
                </a:cxn>
                <a:cxn ang="0">
                  <a:pos x="54" y="169"/>
                </a:cxn>
                <a:cxn ang="0">
                  <a:pos x="56" y="148"/>
                </a:cxn>
                <a:cxn ang="0">
                  <a:pos x="56" y="148"/>
                </a:cxn>
                <a:cxn ang="0">
                  <a:pos x="56" y="127"/>
                </a:cxn>
                <a:cxn ang="0">
                  <a:pos x="54" y="113"/>
                </a:cxn>
                <a:cxn ang="0">
                  <a:pos x="53" y="103"/>
                </a:cxn>
                <a:cxn ang="0">
                  <a:pos x="53" y="103"/>
                </a:cxn>
                <a:cxn ang="0">
                  <a:pos x="45" y="73"/>
                </a:cxn>
                <a:cxn ang="0">
                  <a:pos x="40" y="53"/>
                </a:cxn>
                <a:cxn ang="0">
                  <a:pos x="39" y="43"/>
                </a:cxn>
                <a:cxn ang="0">
                  <a:pos x="39" y="43"/>
                </a:cxn>
                <a:cxn ang="0">
                  <a:pos x="41" y="0"/>
                </a:cxn>
              </a:cxnLst>
              <a:rect l="0" t="0" r="r" b="b"/>
              <a:pathLst>
                <a:path w="56" h="203">
                  <a:moveTo>
                    <a:pt x="41" y="0"/>
                  </a:moveTo>
                  <a:lnTo>
                    <a:pt x="41" y="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0" y="35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4" y="71"/>
                  </a:lnTo>
                  <a:lnTo>
                    <a:pt x="7" y="8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1" y="127"/>
                  </a:lnTo>
                  <a:lnTo>
                    <a:pt x="14" y="135"/>
                  </a:lnTo>
                  <a:lnTo>
                    <a:pt x="15" y="144"/>
                  </a:lnTo>
                  <a:lnTo>
                    <a:pt x="14" y="148"/>
                  </a:lnTo>
                  <a:lnTo>
                    <a:pt x="12" y="153"/>
                  </a:lnTo>
                  <a:lnTo>
                    <a:pt x="12" y="153"/>
                  </a:lnTo>
                  <a:lnTo>
                    <a:pt x="10" y="161"/>
                  </a:lnTo>
                  <a:lnTo>
                    <a:pt x="10" y="166"/>
                  </a:lnTo>
                  <a:lnTo>
                    <a:pt x="11" y="170"/>
                  </a:lnTo>
                  <a:lnTo>
                    <a:pt x="12" y="176"/>
                  </a:lnTo>
                  <a:lnTo>
                    <a:pt x="12" y="176"/>
                  </a:lnTo>
                  <a:lnTo>
                    <a:pt x="15" y="203"/>
                  </a:lnTo>
                  <a:lnTo>
                    <a:pt x="15" y="203"/>
                  </a:lnTo>
                  <a:lnTo>
                    <a:pt x="32" y="202"/>
                  </a:lnTo>
                  <a:lnTo>
                    <a:pt x="32" y="202"/>
                  </a:lnTo>
                  <a:lnTo>
                    <a:pt x="37" y="202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8" y="202"/>
                  </a:lnTo>
                  <a:lnTo>
                    <a:pt x="48" y="202"/>
                  </a:lnTo>
                  <a:lnTo>
                    <a:pt x="49" y="203"/>
                  </a:lnTo>
                  <a:lnTo>
                    <a:pt x="49" y="203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3" y="185"/>
                  </a:lnTo>
                  <a:lnTo>
                    <a:pt x="54" y="169"/>
                  </a:lnTo>
                  <a:lnTo>
                    <a:pt x="56" y="148"/>
                  </a:lnTo>
                  <a:lnTo>
                    <a:pt x="56" y="148"/>
                  </a:lnTo>
                  <a:lnTo>
                    <a:pt x="56" y="127"/>
                  </a:lnTo>
                  <a:lnTo>
                    <a:pt x="54" y="113"/>
                  </a:lnTo>
                  <a:lnTo>
                    <a:pt x="53" y="103"/>
                  </a:lnTo>
                  <a:lnTo>
                    <a:pt x="53" y="103"/>
                  </a:lnTo>
                  <a:lnTo>
                    <a:pt x="45" y="73"/>
                  </a:lnTo>
                  <a:lnTo>
                    <a:pt x="40" y="5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58" name="Freeform 138">
              <a:extLst>
                <a:ext uri="{FF2B5EF4-FFF2-40B4-BE49-F238E27FC236}">
                  <a16:creationId xmlns:a16="http://schemas.microsoft.com/office/drawing/2014/main" id="{F57A8144-3FBA-4969-BD91-5C9CAB0014FA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55694" y="3011555"/>
              <a:ext cx="66160" cy="2468202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1" y="0"/>
                </a:cxn>
                <a:cxn ang="0">
                  <a:pos x="3" y="10"/>
                </a:cxn>
                <a:cxn ang="0">
                  <a:pos x="3" y="10"/>
                </a:cxn>
                <a:cxn ang="0">
                  <a:pos x="3" y="15"/>
                </a:cxn>
                <a:cxn ang="0">
                  <a:pos x="3" y="15"/>
                </a:cxn>
                <a:cxn ang="0">
                  <a:pos x="0" y="35"/>
                </a:cxn>
                <a:cxn ang="0">
                  <a:pos x="0" y="47"/>
                </a:cxn>
                <a:cxn ang="0">
                  <a:pos x="0" y="53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4" y="71"/>
                </a:cxn>
                <a:cxn ang="0">
                  <a:pos x="7" y="89"/>
                </a:cxn>
                <a:cxn ang="0">
                  <a:pos x="10" y="119"/>
                </a:cxn>
                <a:cxn ang="0">
                  <a:pos x="10" y="119"/>
                </a:cxn>
                <a:cxn ang="0">
                  <a:pos x="11" y="127"/>
                </a:cxn>
                <a:cxn ang="0">
                  <a:pos x="14" y="135"/>
                </a:cxn>
                <a:cxn ang="0">
                  <a:pos x="15" y="144"/>
                </a:cxn>
                <a:cxn ang="0">
                  <a:pos x="14" y="148"/>
                </a:cxn>
                <a:cxn ang="0">
                  <a:pos x="12" y="153"/>
                </a:cxn>
                <a:cxn ang="0">
                  <a:pos x="12" y="153"/>
                </a:cxn>
                <a:cxn ang="0">
                  <a:pos x="10" y="161"/>
                </a:cxn>
                <a:cxn ang="0">
                  <a:pos x="10" y="166"/>
                </a:cxn>
                <a:cxn ang="0">
                  <a:pos x="11" y="170"/>
                </a:cxn>
                <a:cxn ang="0">
                  <a:pos x="12" y="176"/>
                </a:cxn>
                <a:cxn ang="0">
                  <a:pos x="12" y="176"/>
                </a:cxn>
                <a:cxn ang="0">
                  <a:pos x="15" y="203"/>
                </a:cxn>
                <a:cxn ang="0">
                  <a:pos x="15" y="203"/>
                </a:cxn>
                <a:cxn ang="0">
                  <a:pos x="32" y="202"/>
                </a:cxn>
                <a:cxn ang="0">
                  <a:pos x="32" y="202"/>
                </a:cxn>
                <a:cxn ang="0">
                  <a:pos x="37" y="202"/>
                </a:cxn>
                <a:cxn ang="0">
                  <a:pos x="41" y="201"/>
                </a:cxn>
                <a:cxn ang="0">
                  <a:pos x="41" y="201"/>
                </a:cxn>
                <a:cxn ang="0">
                  <a:pos x="48" y="202"/>
                </a:cxn>
                <a:cxn ang="0">
                  <a:pos x="48" y="202"/>
                </a:cxn>
                <a:cxn ang="0">
                  <a:pos x="49" y="203"/>
                </a:cxn>
                <a:cxn ang="0">
                  <a:pos x="49" y="203"/>
                </a:cxn>
                <a:cxn ang="0">
                  <a:pos x="52" y="197"/>
                </a:cxn>
                <a:cxn ang="0">
                  <a:pos x="52" y="197"/>
                </a:cxn>
                <a:cxn ang="0">
                  <a:pos x="53" y="185"/>
                </a:cxn>
                <a:cxn ang="0">
                  <a:pos x="54" y="169"/>
                </a:cxn>
                <a:cxn ang="0">
                  <a:pos x="56" y="148"/>
                </a:cxn>
                <a:cxn ang="0">
                  <a:pos x="56" y="148"/>
                </a:cxn>
                <a:cxn ang="0">
                  <a:pos x="56" y="127"/>
                </a:cxn>
                <a:cxn ang="0">
                  <a:pos x="54" y="113"/>
                </a:cxn>
                <a:cxn ang="0">
                  <a:pos x="53" y="103"/>
                </a:cxn>
                <a:cxn ang="0">
                  <a:pos x="53" y="103"/>
                </a:cxn>
                <a:cxn ang="0">
                  <a:pos x="45" y="73"/>
                </a:cxn>
                <a:cxn ang="0">
                  <a:pos x="40" y="53"/>
                </a:cxn>
                <a:cxn ang="0">
                  <a:pos x="39" y="43"/>
                </a:cxn>
                <a:cxn ang="0">
                  <a:pos x="39" y="43"/>
                </a:cxn>
                <a:cxn ang="0">
                  <a:pos x="41" y="0"/>
                </a:cxn>
              </a:cxnLst>
              <a:rect l="0" t="0" r="r" b="b"/>
              <a:pathLst>
                <a:path w="56" h="203">
                  <a:moveTo>
                    <a:pt x="41" y="0"/>
                  </a:moveTo>
                  <a:lnTo>
                    <a:pt x="41" y="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0" y="35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4" y="71"/>
                  </a:lnTo>
                  <a:lnTo>
                    <a:pt x="7" y="8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1" y="127"/>
                  </a:lnTo>
                  <a:lnTo>
                    <a:pt x="14" y="135"/>
                  </a:lnTo>
                  <a:lnTo>
                    <a:pt x="15" y="144"/>
                  </a:lnTo>
                  <a:lnTo>
                    <a:pt x="14" y="148"/>
                  </a:lnTo>
                  <a:lnTo>
                    <a:pt x="12" y="153"/>
                  </a:lnTo>
                  <a:lnTo>
                    <a:pt x="12" y="153"/>
                  </a:lnTo>
                  <a:lnTo>
                    <a:pt x="10" y="161"/>
                  </a:lnTo>
                  <a:lnTo>
                    <a:pt x="10" y="166"/>
                  </a:lnTo>
                  <a:lnTo>
                    <a:pt x="11" y="170"/>
                  </a:lnTo>
                  <a:lnTo>
                    <a:pt x="12" y="176"/>
                  </a:lnTo>
                  <a:lnTo>
                    <a:pt x="12" y="176"/>
                  </a:lnTo>
                  <a:lnTo>
                    <a:pt x="15" y="203"/>
                  </a:lnTo>
                  <a:lnTo>
                    <a:pt x="15" y="203"/>
                  </a:lnTo>
                  <a:lnTo>
                    <a:pt x="32" y="202"/>
                  </a:lnTo>
                  <a:lnTo>
                    <a:pt x="32" y="202"/>
                  </a:lnTo>
                  <a:lnTo>
                    <a:pt x="37" y="202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8" y="202"/>
                  </a:lnTo>
                  <a:lnTo>
                    <a:pt x="48" y="202"/>
                  </a:lnTo>
                  <a:lnTo>
                    <a:pt x="49" y="203"/>
                  </a:lnTo>
                  <a:lnTo>
                    <a:pt x="49" y="203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3" y="185"/>
                  </a:lnTo>
                  <a:lnTo>
                    <a:pt x="54" y="169"/>
                  </a:lnTo>
                  <a:lnTo>
                    <a:pt x="56" y="148"/>
                  </a:lnTo>
                  <a:lnTo>
                    <a:pt x="56" y="148"/>
                  </a:lnTo>
                  <a:lnTo>
                    <a:pt x="56" y="127"/>
                  </a:lnTo>
                  <a:lnTo>
                    <a:pt x="54" y="113"/>
                  </a:lnTo>
                  <a:lnTo>
                    <a:pt x="53" y="103"/>
                  </a:lnTo>
                  <a:lnTo>
                    <a:pt x="53" y="103"/>
                  </a:lnTo>
                  <a:lnTo>
                    <a:pt x="45" y="73"/>
                  </a:lnTo>
                  <a:lnTo>
                    <a:pt x="40" y="5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</p:grpSp>
      <p:sp>
        <p:nvSpPr>
          <p:cNvPr id="23" name="Titolo 18">
            <a:extLst>
              <a:ext uri="{FF2B5EF4-FFF2-40B4-BE49-F238E27FC236}">
                <a16:creationId xmlns:a16="http://schemas.microsoft.com/office/drawing/2014/main" id="{62C57CA0-5C30-42A4-B6B9-E7E52B2449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388" y="194609"/>
            <a:ext cx="8531225" cy="490537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it-IT" sz="2800" b="1" cap="all" dirty="0"/>
              <a:t>Struttura DNF - Attenzione al territorio e all'ambiente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7A9AB0B-53BA-439A-A9DD-8C4962DE38F9}"/>
              </a:ext>
            </a:extLst>
          </p:cNvPr>
          <p:cNvSpPr/>
          <p:nvPr/>
        </p:nvSpPr>
        <p:spPr>
          <a:xfrm>
            <a:off x="3680889" y="1645920"/>
            <a:ext cx="5187843" cy="636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69"/>
              </a:spcAft>
              <a:defRPr/>
            </a:pPr>
            <a:r>
              <a:rPr lang="it-IT" sz="1200" b="1" dirty="0">
                <a:solidFill>
                  <a:srgbClr val="0A4553"/>
                </a:solidFill>
                <a:latin typeface="Century Gothic" panose="020B0502020202020204" pitchFamily="34" charset="0"/>
                <a:ea typeface="MS PGothic" panose="020B0600070205080204" pitchFamily="34" charset="-128"/>
              </a:rPr>
              <a:t>4.2 Relazioni esterne e con i Soci</a:t>
            </a:r>
          </a:p>
          <a:p>
            <a:pPr algn="just">
              <a:spcAft>
                <a:spcPts val="369"/>
              </a:spcAft>
              <a:defRPr/>
            </a:pPr>
            <a:r>
              <a:rPr lang="it-IT" sz="1000" dirty="0">
                <a:latin typeface="Century Gothic" panose="020B0502020202020204" pitchFamily="34" charset="0"/>
                <a:ea typeface="MS PGothic" panose="020B0600070205080204" pitchFamily="34" charset="-128"/>
              </a:rPr>
              <a:t>Sono state definite 5 Aree Territoriali e nel corso dell’anno sono state organizzate 10 Assemblee Territoriali con cadenza periodica su tutto il territorio nazionale.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32A7900-E95A-4875-8669-B25F42AF9EE8}"/>
              </a:ext>
            </a:extLst>
          </p:cNvPr>
          <p:cNvSpPr/>
          <p:nvPr/>
        </p:nvSpPr>
        <p:spPr>
          <a:xfrm>
            <a:off x="3680889" y="2321049"/>
            <a:ext cx="5207940" cy="512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69"/>
              </a:spcAft>
              <a:defRPr/>
            </a:pPr>
            <a:r>
              <a:rPr lang="it-IT" sz="1200" b="1" dirty="0">
                <a:solidFill>
                  <a:srgbClr val="0A4553"/>
                </a:solidFill>
                <a:latin typeface="Century Gothic" panose="020B0502020202020204" pitchFamily="34" charset="0"/>
                <a:ea typeface="MS PGothic" panose="020B0600070205080204" pitchFamily="34" charset="-128"/>
              </a:rPr>
              <a:t>4.3 La centralità del Socio nella Banca di Credito Cooperativo</a:t>
            </a:r>
          </a:p>
          <a:p>
            <a:pPr algn="just">
              <a:spcAft>
                <a:spcPts val="369"/>
              </a:spcAft>
              <a:defRPr/>
            </a:pPr>
            <a:endParaRPr lang="it-IT" sz="1200" b="1" dirty="0">
              <a:solidFill>
                <a:srgbClr val="0A4553"/>
              </a:solidFill>
              <a:latin typeface="Century Gothic" panose="020B0502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D790AF9-2D3B-4BE4-9F8F-B11E3607DBD6}"/>
              </a:ext>
            </a:extLst>
          </p:cNvPr>
          <p:cNvSpPr/>
          <p:nvPr/>
        </p:nvSpPr>
        <p:spPr>
          <a:xfrm>
            <a:off x="3723282" y="3972048"/>
            <a:ext cx="5126871" cy="636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69"/>
              </a:spcAft>
              <a:defRPr/>
            </a:pPr>
            <a:r>
              <a:rPr lang="it-IT" sz="1200" b="1" dirty="0">
                <a:solidFill>
                  <a:srgbClr val="0A4553"/>
                </a:solidFill>
                <a:latin typeface="Century Gothic" panose="020B0502020202020204" pitchFamily="34" charset="0"/>
                <a:ea typeface="MS PGothic" panose="020B0600070205080204" pitchFamily="34" charset="-128"/>
              </a:rPr>
              <a:t>4.4 Sviluppo economico, sociale e culturale delle Comunità locali</a:t>
            </a:r>
          </a:p>
          <a:p>
            <a:pPr algn="just">
              <a:spcAft>
                <a:spcPts val="369"/>
              </a:spcAft>
              <a:defRPr/>
            </a:pPr>
            <a:r>
              <a:rPr lang="it-IT" sz="1000" dirty="0">
                <a:latin typeface="Century Gothic" panose="020B0502020202020204" pitchFamily="34" charset="0"/>
                <a:ea typeface="MS PGothic" panose="020B0600070205080204" pitchFamily="34" charset="-128"/>
              </a:rPr>
              <a:t>Nel 2019 sono state promosse </a:t>
            </a:r>
            <a:r>
              <a:rPr lang="it-IT" sz="1000" b="1" dirty="0">
                <a:latin typeface="Century Gothic" panose="020B0502020202020204" pitchFamily="34" charset="0"/>
                <a:ea typeface="MS PGothic" panose="020B0600070205080204" pitchFamily="34" charset="-128"/>
              </a:rPr>
              <a:t>22.666 iniziative </a:t>
            </a:r>
            <a:r>
              <a:rPr lang="it-IT" sz="1000" dirty="0">
                <a:latin typeface="Century Gothic" panose="020B0502020202020204" pitchFamily="34" charset="0"/>
                <a:ea typeface="MS PGothic" panose="020B0600070205080204" pitchFamily="34" charset="-128"/>
              </a:rPr>
              <a:t>sull’intero territorio di operatività del Gruppo per un importo totale di </a:t>
            </a:r>
            <a:r>
              <a:rPr lang="it-IT" sz="1000" b="1" dirty="0">
                <a:latin typeface="Century Gothic" panose="020B0502020202020204" pitchFamily="34" charset="0"/>
                <a:ea typeface="MS PGothic" panose="020B0600070205080204" pitchFamily="34" charset="-128"/>
              </a:rPr>
              <a:t>oltre 27,3 milioni di Euro</a:t>
            </a:r>
            <a:r>
              <a:rPr lang="it-IT" sz="1000" dirty="0">
                <a:latin typeface="Century Gothic" panose="020B0502020202020204" pitchFamily="34" charset="0"/>
                <a:ea typeface="MS PGothic" panose="020B0600070205080204" pitchFamily="34" charset="-128"/>
              </a:rPr>
              <a:t>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DAD5116-C2C4-47C2-A63A-331A8335F32C}"/>
              </a:ext>
            </a:extLst>
          </p:cNvPr>
          <p:cNvSpPr/>
          <p:nvPr/>
        </p:nvSpPr>
        <p:spPr>
          <a:xfrm>
            <a:off x="3723282" y="4661905"/>
            <a:ext cx="21611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369"/>
              </a:spcAft>
              <a:defRPr/>
            </a:pPr>
            <a:r>
              <a:rPr lang="it-IT" sz="1200" b="1" dirty="0">
                <a:solidFill>
                  <a:srgbClr val="0A4553"/>
                </a:solidFill>
                <a:latin typeface="Century Gothic" panose="020B0502020202020204" pitchFamily="34" charset="0"/>
                <a:ea typeface="MS PGothic" panose="020B0600070205080204" pitchFamily="34" charset="-128"/>
              </a:rPr>
              <a:t>4.5 Rispetto per l’ambiente</a:t>
            </a:r>
            <a:endParaRPr lang="it-IT" sz="1200" dirty="0">
              <a:solidFill>
                <a:srgbClr val="0A4553"/>
              </a:solidFill>
              <a:latin typeface="Century Gothic" panose="020B0502020202020204" pitchFamily="34" charset="0"/>
              <a:ea typeface="MS PGothic" panose="020B0600070205080204" pitchFamily="34" charset="-128"/>
            </a:endParaRP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C9130FD7-4C5E-495C-B88A-52551EE5E8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625983"/>
              </p:ext>
            </p:extLst>
          </p:nvPr>
        </p:nvGraphicFramePr>
        <p:xfrm>
          <a:off x="6301383" y="2790676"/>
          <a:ext cx="2431614" cy="925754"/>
        </p:xfrm>
        <a:graphic>
          <a:graphicData uri="http://schemas.openxmlformats.org/drawingml/2006/table">
            <a:tbl>
              <a:tblPr firstRow="1" firstCol="1" bandRow="1"/>
              <a:tblGrid>
                <a:gridCol w="1595092">
                  <a:extLst>
                    <a:ext uri="{9D8B030D-6E8A-4147-A177-3AD203B41FA5}">
                      <a16:colId xmlns:a16="http://schemas.microsoft.com/office/drawing/2014/main" val="3655393271"/>
                    </a:ext>
                  </a:extLst>
                </a:gridCol>
                <a:gridCol w="836522">
                  <a:extLst>
                    <a:ext uri="{9D8B030D-6E8A-4147-A177-3AD203B41FA5}">
                      <a16:colId xmlns:a16="http://schemas.microsoft.com/office/drawing/2014/main" val="236400066"/>
                    </a:ext>
                  </a:extLst>
                </a:gridCol>
              </a:tblGrid>
              <a:tr h="24789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NUMERO DI SOCI AFFIDATI E NON AFFIDATI</a:t>
                      </a:r>
                      <a:endParaRPr lang="it-IT" sz="9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9E3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2019</a:t>
                      </a:r>
                      <a:endParaRPr lang="it-IT" sz="9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9E3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4737930"/>
                  </a:ext>
                </a:extLst>
              </a:tr>
              <a:tr h="2145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Soci affidati</a:t>
                      </a:r>
                      <a:endParaRPr lang="it-IT" sz="9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153.576</a:t>
                      </a:r>
                      <a:endParaRPr lang="it-IT" sz="9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5294809"/>
                  </a:ext>
                </a:extLst>
              </a:tr>
              <a:tr h="2145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Soci non affidati</a:t>
                      </a:r>
                      <a:endParaRPr lang="it-IT" sz="9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293.864</a:t>
                      </a:r>
                      <a:endParaRPr lang="it-IT" sz="9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7008624"/>
                  </a:ext>
                </a:extLst>
              </a:tr>
              <a:tr h="2145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Totale</a:t>
                      </a:r>
                      <a:endParaRPr lang="it-IT" sz="9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447.440</a:t>
                      </a:r>
                      <a:endParaRPr lang="it-IT" sz="9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0518419"/>
                  </a:ext>
                </a:extLst>
              </a:tr>
            </a:tbl>
          </a:graphicData>
        </a:graphic>
      </p:graphicFrame>
      <p:sp>
        <p:nvSpPr>
          <p:cNvPr id="18" name="Rectangle 17">
            <a:extLst>
              <a:ext uri="{FF2B5EF4-FFF2-40B4-BE49-F238E27FC236}">
                <a16:creationId xmlns:a16="http://schemas.microsoft.com/office/drawing/2014/main" id="{83014D26-35F2-4CE7-925A-C947F821F3AD}"/>
              </a:ext>
            </a:extLst>
          </p:cNvPr>
          <p:cNvSpPr/>
          <p:nvPr/>
        </p:nvSpPr>
        <p:spPr>
          <a:xfrm>
            <a:off x="400050" y="2723961"/>
            <a:ext cx="3054272" cy="1138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510"/>
              </a:spcBef>
              <a:spcAft>
                <a:spcPts val="0"/>
              </a:spcAft>
            </a:pPr>
            <a:r>
              <a:rPr lang="it-IT" sz="1000" dirty="0"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L’obiettivo primario delle BCC non è quello di distribuire dividendi, bensì quello di offrire ai propri </a:t>
            </a:r>
            <a:r>
              <a:rPr lang="it-IT" sz="1000" b="1" dirty="0"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Soci prodotti e servizi a condizioni vantaggiose</a:t>
            </a:r>
            <a:r>
              <a:rPr lang="it-IT" sz="1000" dirty="0"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secondo principi di </a:t>
            </a:r>
            <a:r>
              <a:rPr lang="it-IT" sz="1000" b="1" dirty="0"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solidarietà </a:t>
            </a:r>
            <a:r>
              <a:rPr lang="it-IT" sz="1000" dirty="0"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 di </a:t>
            </a:r>
            <a:r>
              <a:rPr lang="it-IT" sz="1000" b="1" dirty="0"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partecipazione </a:t>
            </a:r>
            <a:r>
              <a:rPr lang="it-IT" sz="1000" dirty="0"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ad una forma concreta di democrazia economica.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B82CB0C-9CD2-46B9-B602-2CCFC6B1B71D}"/>
              </a:ext>
            </a:extLst>
          </p:cNvPr>
          <p:cNvSpPr/>
          <p:nvPr/>
        </p:nvSpPr>
        <p:spPr>
          <a:xfrm>
            <a:off x="4274244" y="2634558"/>
            <a:ext cx="155202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080" b="1" i="0" u="none" strike="noStrike" kern="1200" baseline="0">
                <a:solidFill>
                  <a:prstClr val="black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it-IT" sz="1000" dirty="0"/>
              <a:t>SOCI PER TIPOLOGIA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E5CD0D6-6A71-4CDC-A18F-9D956A958CBA}"/>
              </a:ext>
            </a:extLst>
          </p:cNvPr>
          <p:cNvGrpSpPr/>
          <p:nvPr/>
        </p:nvGrpSpPr>
        <p:grpSpPr>
          <a:xfrm>
            <a:off x="243133" y="3832821"/>
            <a:ext cx="8625599" cy="2413092"/>
            <a:chOff x="237176" y="4022348"/>
            <a:chExt cx="8625599" cy="2166784"/>
          </a:xfrm>
        </p:grpSpPr>
        <p:sp>
          <p:nvSpPr>
            <p:cNvPr id="43" name="Freeform 138">
              <a:extLst>
                <a:ext uri="{FF2B5EF4-FFF2-40B4-BE49-F238E27FC236}">
                  <a16:creationId xmlns:a16="http://schemas.microsoft.com/office/drawing/2014/main" id="{34EB67AF-5A6B-459A-9A15-079C86EA20BE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634377" y="4259351"/>
              <a:ext cx="45719" cy="848888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1" y="0"/>
                </a:cxn>
                <a:cxn ang="0">
                  <a:pos x="3" y="10"/>
                </a:cxn>
                <a:cxn ang="0">
                  <a:pos x="3" y="10"/>
                </a:cxn>
                <a:cxn ang="0">
                  <a:pos x="3" y="15"/>
                </a:cxn>
                <a:cxn ang="0">
                  <a:pos x="3" y="15"/>
                </a:cxn>
                <a:cxn ang="0">
                  <a:pos x="0" y="35"/>
                </a:cxn>
                <a:cxn ang="0">
                  <a:pos x="0" y="47"/>
                </a:cxn>
                <a:cxn ang="0">
                  <a:pos x="0" y="53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4" y="71"/>
                </a:cxn>
                <a:cxn ang="0">
                  <a:pos x="7" y="89"/>
                </a:cxn>
                <a:cxn ang="0">
                  <a:pos x="10" y="119"/>
                </a:cxn>
                <a:cxn ang="0">
                  <a:pos x="10" y="119"/>
                </a:cxn>
                <a:cxn ang="0">
                  <a:pos x="11" y="127"/>
                </a:cxn>
                <a:cxn ang="0">
                  <a:pos x="14" y="135"/>
                </a:cxn>
                <a:cxn ang="0">
                  <a:pos x="15" y="144"/>
                </a:cxn>
                <a:cxn ang="0">
                  <a:pos x="14" y="148"/>
                </a:cxn>
                <a:cxn ang="0">
                  <a:pos x="12" y="153"/>
                </a:cxn>
                <a:cxn ang="0">
                  <a:pos x="12" y="153"/>
                </a:cxn>
                <a:cxn ang="0">
                  <a:pos x="10" y="161"/>
                </a:cxn>
                <a:cxn ang="0">
                  <a:pos x="10" y="166"/>
                </a:cxn>
                <a:cxn ang="0">
                  <a:pos x="11" y="170"/>
                </a:cxn>
                <a:cxn ang="0">
                  <a:pos x="12" y="176"/>
                </a:cxn>
                <a:cxn ang="0">
                  <a:pos x="12" y="176"/>
                </a:cxn>
                <a:cxn ang="0">
                  <a:pos x="15" y="203"/>
                </a:cxn>
                <a:cxn ang="0">
                  <a:pos x="15" y="203"/>
                </a:cxn>
                <a:cxn ang="0">
                  <a:pos x="32" y="202"/>
                </a:cxn>
                <a:cxn ang="0">
                  <a:pos x="32" y="202"/>
                </a:cxn>
                <a:cxn ang="0">
                  <a:pos x="37" y="202"/>
                </a:cxn>
                <a:cxn ang="0">
                  <a:pos x="41" y="201"/>
                </a:cxn>
                <a:cxn ang="0">
                  <a:pos x="41" y="201"/>
                </a:cxn>
                <a:cxn ang="0">
                  <a:pos x="48" y="202"/>
                </a:cxn>
                <a:cxn ang="0">
                  <a:pos x="48" y="202"/>
                </a:cxn>
                <a:cxn ang="0">
                  <a:pos x="49" y="203"/>
                </a:cxn>
                <a:cxn ang="0">
                  <a:pos x="49" y="203"/>
                </a:cxn>
                <a:cxn ang="0">
                  <a:pos x="52" y="197"/>
                </a:cxn>
                <a:cxn ang="0">
                  <a:pos x="52" y="197"/>
                </a:cxn>
                <a:cxn ang="0">
                  <a:pos x="53" y="185"/>
                </a:cxn>
                <a:cxn ang="0">
                  <a:pos x="54" y="169"/>
                </a:cxn>
                <a:cxn ang="0">
                  <a:pos x="56" y="148"/>
                </a:cxn>
                <a:cxn ang="0">
                  <a:pos x="56" y="148"/>
                </a:cxn>
                <a:cxn ang="0">
                  <a:pos x="56" y="127"/>
                </a:cxn>
                <a:cxn ang="0">
                  <a:pos x="54" y="113"/>
                </a:cxn>
                <a:cxn ang="0">
                  <a:pos x="53" y="103"/>
                </a:cxn>
                <a:cxn ang="0">
                  <a:pos x="53" y="103"/>
                </a:cxn>
                <a:cxn ang="0">
                  <a:pos x="45" y="73"/>
                </a:cxn>
                <a:cxn ang="0">
                  <a:pos x="40" y="53"/>
                </a:cxn>
                <a:cxn ang="0">
                  <a:pos x="39" y="43"/>
                </a:cxn>
                <a:cxn ang="0">
                  <a:pos x="39" y="43"/>
                </a:cxn>
                <a:cxn ang="0">
                  <a:pos x="41" y="0"/>
                </a:cxn>
              </a:cxnLst>
              <a:rect l="0" t="0" r="r" b="b"/>
              <a:pathLst>
                <a:path w="56" h="203">
                  <a:moveTo>
                    <a:pt x="41" y="0"/>
                  </a:moveTo>
                  <a:lnTo>
                    <a:pt x="41" y="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0" y="35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4" y="71"/>
                  </a:lnTo>
                  <a:lnTo>
                    <a:pt x="7" y="8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1" y="127"/>
                  </a:lnTo>
                  <a:lnTo>
                    <a:pt x="14" y="135"/>
                  </a:lnTo>
                  <a:lnTo>
                    <a:pt x="15" y="144"/>
                  </a:lnTo>
                  <a:lnTo>
                    <a:pt x="14" y="148"/>
                  </a:lnTo>
                  <a:lnTo>
                    <a:pt x="12" y="153"/>
                  </a:lnTo>
                  <a:lnTo>
                    <a:pt x="12" y="153"/>
                  </a:lnTo>
                  <a:lnTo>
                    <a:pt x="10" y="161"/>
                  </a:lnTo>
                  <a:lnTo>
                    <a:pt x="10" y="166"/>
                  </a:lnTo>
                  <a:lnTo>
                    <a:pt x="11" y="170"/>
                  </a:lnTo>
                  <a:lnTo>
                    <a:pt x="12" y="176"/>
                  </a:lnTo>
                  <a:lnTo>
                    <a:pt x="12" y="176"/>
                  </a:lnTo>
                  <a:lnTo>
                    <a:pt x="15" y="203"/>
                  </a:lnTo>
                  <a:lnTo>
                    <a:pt x="15" y="203"/>
                  </a:lnTo>
                  <a:lnTo>
                    <a:pt x="32" y="202"/>
                  </a:lnTo>
                  <a:lnTo>
                    <a:pt x="32" y="202"/>
                  </a:lnTo>
                  <a:lnTo>
                    <a:pt x="37" y="202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8" y="202"/>
                  </a:lnTo>
                  <a:lnTo>
                    <a:pt x="48" y="202"/>
                  </a:lnTo>
                  <a:lnTo>
                    <a:pt x="49" y="203"/>
                  </a:lnTo>
                  <a:lnTo>
                    <a:pt x="49" y="203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3" y="185"/>
                  </a:lnTo>
                  <a:lnTo>
                    <a:pt x="54" y="169"/>
                  </a:lnTo>
                  <a:lnTo>
                    <a:pt x="56" y="148"/>
                  </a:lnTo>
                  <a:lnTo>
                    <a:pt x="56" y="148"/>
                  </a:lnTo>
                  <a:lnTo>
                    <a:pt x="56" y="127"/>
                  </a:lnTo>
                  <a:lnTo>
                    <a:pt x="54" y="113"/>
                  </a:lnTo>
                  <a:lnTo>
                    <a:pt x="53" y="103"/>
                  </a:lnTo>
                  <a:lnTo>
                    <a:pt x="53" y="103"/>
                  </a:lnTo>
                  <a:lnTo>
                    <a:pt x="45" y="73"/>
                  </a:lnTo>
                  <a:lnTo>
                    <a:pt x="40" y="5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E39C3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A5D79A93-7024-4D49-B59F-2C5F2899D25E}"/>
                </a:ext>
              </a:extLst>
            </p:cNvPr>
            <p:cNvGrpSpPr/>
            <p:nvPr/>
          </p:nvGrpSpPr>
          <p:grpSpPr>
            <a:xfrm>
              <a:off x="237176" y="4022348"/>
              <a:ext cx="8615243" cy="2166784"/>
              <a:chOff x="246756" y="2731138"/>
              <a:chExt cx="8732253" cy="2765637"/>
            </a:xfrm>
            <a:solidFill>
              <a:srgbClr val="E39C3A"/>
            </a:solidFill>
          </p:grpSpPr>
          <p:grpSp>
            <p:nvGrpSpPr>
              <p:cNvPr id="46" name="Gruppo 25">
                <a:extLst>
                  <a:ext uri="{FF2B5EF4-FFF2-40B4-BE49-F238E27FC236}">
                    <a16:creationId xmlns:a16="http://schemas.microsoft.com/office/drawing/2014/main" id="{1F95C4CB-5D32-429B-8615-007C4564054F}"/>
                  </a:ext>
                </a:extLst>
              </p:cNvPr>
              <p:cNvGrpSpPr/>
              <p:nvPr/>
            </p:nvGrpSpPr>
            <p:grpSpPr>
              <a:xfrm rot="21322289">
                <a:off x="246756" y="2731138"/>
                <a:ext cx="8644590" cy="2741773"/>
                <a:chOff x="1603573" y="1848710"/>
                <a:chExt cx="3400896" cy="3636470"/>
              </a:xfrm>
              <a:grpFill/>
            </p:grpSpPr>
            <p:sp>
              <p:nvSpPr>
                <p:cNvPr id="49" name="Freeform 138">
                  <a:extLst>
                    <a:ext uri="{FF2B5EF4-FFF2-40B4-BE49-F238E27FC236}">
                      <a16:creationId xmlns:a16="http://schemas.microsoft.com/office/drawing/2014/main" id="{10AF52D1-D9C4-4E8B-B899-E312D607C0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677711">
                  <a:off x="3256892" y="3737603"/>
                  <a:ext cx="94258" cy="3400896"/>
                </a:xfrm>
                <a:custGeom>
                  <a:avLst/>
                  <a:gdLst/>
                  <a:ahLst/>
                  <a:cxnLst>
                    <a:cxn ang="0">
                      <a:pos x="41" y="0"/>
                    </a:cxn>
                    <a:cxn ang="0">
                      <a:pos x="41" y="0"/>
                    </a:cxn>
                    <a:cxn ang="0">
                      <a:pos x="3" y="10"/>
                    </a:cxn>
                    <a:cxn ang="0">
                      <a:pos x="3" y="10"/>
                    </a:cxn>
                    <a:cxn ang="0">
                      <a:pos x="3" y="15"/>
                    </a:cxn>
                    <a:cxn ang="0">
                      <a:pos x="3" y="15"/>
                    </a:cxn>
                    <a:cxn ang="0">
                      <a:pos x="0" y="35"/>
                    </a:cxn>
                    <a:cxn ang="0">
                      <a:pos x="0" y="47"/>
                    </a:cxn>
                    <a:cxn ang="0">
                      <a:pos x="0" y="53"/>
                    </a:cxn>
                    <a:cxn ang="0">
                      <a:pos x="2" y="57"/>
                    </a:cxn>
                    <a:cxn ang="0">
                      <a:pos x="2" y="57"/>
                    </a:cxn>
                    <a:cxn ang="0">
                      <a:pos x="4" y="71"/>
                    </a:cxn>
                    <a:cxn ang="0">
                      <a:pos x="7" y="89"/>
                    </a:cxn>
                    <a:cxn ang="0">
                      <a:pos x="10" y="119"/>
                    </a:cxn>
                    <a:cxn ang="0">
                      <a:pos x="10" y="119"/>
                    </a:cxn>
                    <a:cxn ang="0">
                      <a:pos x="11" y="127"/>
                    </a:cxn>
                    <a:cxn ang="0">
                      <a:pos x="14" y="135"/>
                    </a:cxn>
                    <a:cxn ang="0">
                      <a:pos x="15" y="144"/>
                    </a:cxn>
                    <a:cxn ang="0">
                      <a:pos x="14" y="148"/>
                    </a:cxn>
                    <a:cxn ang="0">
                      <a:pos x="12" y="153"/>
                    </a:cxn>
                    <a:cxn ang="0">
                      <a:pos x="12" y="153"/>
                    </a:cxn>
                    <a:cxn ang="0">
                      <a:pos x="10" y="161"/>
                    </a:cxn>
                    <a:cxn ang="0">
                      <a:pos x="10" y="166"/>
                    </a:cxn>
                    <a:cxn ang="0">
                      <a:pos x="11" y="170"/>
                    </a:cxn>
                    <a:cxn ang="0">
                      <a:pos x="12" y="176"/>
                    </a:cxn>
                    <a:cxn ang="0">
                      <a:pos x="12" y="176"/>
                    </a:cxn>
                    <a:cxn ang="0">
                      <a:pos x="15" y="203"/>
                    </a:cxn>
                    <a:cxn ang="0">
                      <a:pos x="15" y="203"/>
                    </a:cxn>
                    <a:cxn ang="0">
                      <a:pos x="32" y="202"/>
                    </a:cxn>
                    <a:cxn ang="0">
                      <a:pos x="32" y="202"/>
                    </a:cxn>
                    <a:cxn ang="0">
                      <a:pos x="37" y="202"/>
                    </a:cxn>
                    <a:cxn ang="0">
                      <a:pos x="41" y="201"/>
                    </a:cxn>
                    <a:cxn ang="0">
                      <a:pos x="41" y="201"/>
                    </a:cxn>
                    <a:cxn ang="0">
                      <a:pos x="48" y="202"/>
                    </a:cxn>
                    <a:cxn ang="0">
                      <a:pos x="48" y="202"/>
                    </a:cxn>
                    <a:cxn ang="0">
                      <a:pos x="49" y="203"/>
                    </a:cxn>
                    <a:cxn ang="0">
                      <a:pos x="49" y="203"/>
                    </a:cxn>
                    <a:cxn ang="0">
                      <a:pos x="52" y="197"/>
                    </a:cxn>
                    <a:cxn ang="0">
                      <a:pos x="52" y="197"/>
                    </a:cxn>
                    <a:cxn ang="0">
                      <a:pos x="53" y="185"/>
                    </a:cxn>
                    <a:cxn ang="0">
                      <a:pos x="54" y="169"/>
                    </a:cxn>
                    <a:cxn ang="0">
                      <a:pos x="56" y="148"/>
                    </a:cxn>
                    <a:cxn ang="0">
                      <a:pos x="56" y="148"/>
                    </a:cxn>
                    <a:cxn ang="0">
                      <a:pos x="56" y="127"/>
                    </a:cxn>
                    <a:cxn ang="0">
                      <a:pos x="54" y="113"/>
                    </a:cxn>
                    <a:cxn ang="0">
                      <a:pos x="53" y="103"/>
                    </a:cxn>
                    <a:cxn ang="0">
                      <a:pos x="53" y="103"/>
                    </a:cxn>
                    <a:cxn ang="0">
                      <a:pos x="45" y="73"/>
                    </a:cxn>
                    <a:cxn ang="0">
                      <a:pos x="40" y="53"/>
                    </a:cxn>
                    <a:cxn ang="0">
                      <a:pos x="39" y="43"/>
                    </a:cxn>
                    <a:cxn ang="0">
                      <a:pos x="39" y="43"/>
                    </a:cxn>
                    <a:cxn ang="0">
                      <a:pos x="41" y="0"/>
                    </a:cxn>
                  </a:cxnLst>
                  <a:rect l="0" t="0" r="r" b="b"/>
                  <a:pathLst>
                    <a:path w="56" h="203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3" y="10"/>
                      </a:lnTo>
                      <a:lnTo>
                        <a:pt x="3" y="10"/>
                      </a:lnTo>
                      <a:lnTo>
                        <a:pt x="3" y="15"/>
                      </a:lnTo>
                      <a:lnTo>
                        <a:pt x="3" y="15"/>
                      </a:lnTo>
                      <a:lnTo>
                        <a:pt x="0" y="35"/>
                      </a:lnTo>
                      <a:lnTo>
                        <a:pt x="0" y="47"/>
                      </a:lnTo>
                      <a:lnTo>
                        <a:pt x="0" y="53"/>
                      </a:lnTo>
                      <a:lnTo>
                        <a:pt x="2" y="57"/>
                      </a:lnTo>
                      <a:lnTo>
                        <a:pt x="2" y="57"/>
                      </a:lnTo>
                      <a:lnTo>
                        <a:pt x="4" y="71"/>
                      </a:lnTo>
                      <a:lnTo>
                        <a:pt x="7" y="89"/>
                      </a:lnTo>
                      <a:lnTo>
                        <a:pt x="10" y="119"/>
                      </a:lnTo>
                      <a:lnTo>
                        <a:pt x="10" y="119"/>
                      </a:lnTo>
                      <a:lnTo>
                        <a:pt x="11" y="127"/>
                      </a:lnTo>
                      <a:lnTo>
                        <a:pt x="14" y="135"/>
                      </a:lnTo>
                      <a:lnTo>
                        <a:pt x="15" y="144"/>
                      </a:lnTo>
                      <a:lnTo>
                        <a:pt x="14" y="148"/>
                      </a:lnTo>
                      <a:lnTo>
                        <a:pt x="12" y="153"/>
                      </a:lnTo>
                      <a:lnTo>
                        <a:pt x="12" y="153"/>
                      </a:lnTo>
                      <a:lnTo>
                        <a:pt x="10" y="161"/>
                      </a:lnTo>
                      <a:lnTo>
                        <a:pt x="10" y="166"/>
                      </a:lnTo>
                      <a:lnTo>
                        <a:pt x="11" y="170"/>
                      </a:lnTo>
                      <a:lnTo>
                        <a:pt x="12" y="176"/>
                      </a:lnTo>
                      <a:lnTo>
                        <a:pt x="12" y="176"/>
                      </a:lnTo>
                      <a:lnTo>
                        <a:pt x="15" y="203"/>
                      </a:lnTo>
                      <a:lnTo>
                        <a:pt x="15" y="203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37" y="202"/>
                      </a:lnTo>
                      <a:lnTo>
                        <a:pt x="41" y="201"/>
                      </a:lnTo>
                      <a:lnTo>
                        <a:pt x="41" y="201"/>
                      </a:lnTo>
                      <a:lnTo>
                        <a:pt x="48" y="202"/>
                      </a:lnTo>
                      <a:lnTo>
                        <a:pt x="48" y="202"/>
                      </a:lnTo>
                      <a:lnTo>
                        <a:pt x="49" y="203"/>
                      </a:lnTo>
                      <a:lnTo>
                        <a:pt x="49" y="203"/>
                      </a:lnTo>
                      <a:lnTo>
                        <a:pt x="52" y="197"/>
                      </a:lnTo>
                      <a:lnTo>
                        <a:pt x="52" y="197"/>
                      </a:lnTo>
                      <a:lnTo>
                        <a:pt x="53" y="185"/>
                      </a:lnTo>
                      <a:lnTo>
                        <a:pt x="54" y="169"/>
                      </a:lnTo>
                      <a:lnTo>
                        <a:pt x="56" y="148"/>
                      </a:lnTo>
                      <a:lnTo>
                        <a:pt x="56" y="148"/>
                      </a:lnTo>
                      <a:lnTo>
                        <a:pt x="56" y="127"/>
                      </a:lnTo>
                      <a:lnTo>
                        <a:pt x="54" y="113"/>
                      </a:lnTo>
                      <a:lnTo>
                        <a:pt x="53" y="103"/>
                      </a:lnTo>
                      <a:lnTo>
                        <a:pt x="53" y="103"/>
                      </a:lnTo>
                      <a:lnTo>
                        <a:pt x="45" y="73"/>
                      </a:lnTo>
                      <a:lnTo>
                        <a:pt x="40" y="53"/>
                      </a:lnTo>
                      <a:lnTo>
                        <a:pt x="39" y="43"/>
                      </a:lnTo>
                      <a:lnTo>
                        <a:pt x="39" y="43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50" name="Freeform 138">
                  <a:extLst>
                    <a:ext uri="{FF2B5EF4-FFF2-40B4-BE49-F238E27FC236}">
                      <a16:creationId xmlns:a16="http://schemas.microsoft.com/office/drawing/2014/main" id="{BDB8D4B3-DE4F-43C7-BFEC-C6983956FF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477711" flipH="1">
                  <a:off x="2289440" y="1223037"/>
                  <a:ext cx="94264" cy="1345609"/>
                </a:xfrm>
                <a:custGeom>
                  <a:avLst/>
                  <a:gdLst/>
                  <a:ahLst/>
                  <a:cxnLst>
                    <a:cxn ang="0">
                      <a:pos x="41" y="0"/>
                    </a:cxn>
                    <a:cxn ang="0">
                      <a:pos x="41" y="0"/>
                    </a:cxn>
                    <a:cxn ang="0">
                      <a:pos x="3" y="10"/>
                    </a:cxn>
                    <a:cxn ang="0">
                      <a:pos x="3" y="10"/>
                    </a:cxn>
                    <a:cxn ang="0">
                      <a:pos x="3" y="15"/>
                    </a:cxn>
                    <a:cxn ang="0">
                      <a:pos x="3" y="15"/>
                    </a:cxn>
                    <a:cxn ang="0">
                      <a:pos x="0" y="35"/>
                    </a:cxn>
                    <a:cxn ang="0">
                      <a:pos x="0" y="47"/>
                    </a:cxn>
                    <a:cxn ang="0">
                      <a:pos x="0" y="53"/>
                    </a:cxn>
                    <a:cxn ang="0">
                      <a:pos x="2" y="57"/>
                    </a:cxn>
                    <a:cxn ang="0">
                      <a:pos x="2" y="57"/>
                    </a:cxn>
                    <a:cxn ang="0">
                      <a:pos x="4" y="71"/>
                    </a:cxn>
                    <a:cxn ang="0">
                      <a:pos x="7" y="89"/>
                    </a:cxn>
                    <a:cxn ang="0">
                      <a:pos x="10" y="119"/>
                    </a:cxn>
                    <a:cxn ang="0">
                      <a:pos x="10" y="119"/>
                    </a:cxn>
                    <a:cxn ang="0">
                      <a:pos x="11" y="127"/>
                    </a:cxn>
                    <a:cxn ang="0">
                      <a:pos x="14" y="135"/>
                    </a:cxn>
                    <a:cxn ang="0">
                      <a:pos x="15" y="144"/>
                    </a:cxn>
                    <a:cxn ang="0">
                      <a:pos x="14" y="148"/>
                    </a:cxn>
                    <a:cxn ang="0">
                      <a:pos x="12" y="153"/>
                    </a:cxn>
                    <a:cxn ang="0">
                      <a:pos x="12" y="153"/>
                    </a:cxn>
                    <a:cxn ang="0">
                      <a:pos x="10" y="161"/>
                    </a:cxn>
                    <a:cxn ang="0">
                      <a:pos x="10" y="166"/>
                    </a:cxn>
                    <a:cxn ang="0">
                      <a:pos x="11" y="170"/>
                    </a:cxn>
                    <a:cxn ang="0">
                      <a:pos x="12" y="176"/>
                    </a:cxn>
                    <a:cxn ang="0">
                      <a:pos x="12" y="176"/>
                    </a:cxn>
                    <a:cxn ang="0">
                      <a:pos x="15" y="203"/>
                    </a:cxn>
                    <a:cxn ang="0">
                      <a:pos x="15" y="203"/>
                    </a:cxn>
                    <a:cxn ang="0">
                      <a:pos x="32" y="202"/>
                    </a:cxn>
                    <a:cxn ang="0">
                      <a:pos x="32" y="202"/>
                    </a:cxn>
                    <a:cxn ang="0">
                      <a:pos x="37" y="202"/>
                    </a:cxn>
                    <a:cxn ang="0">
                      <a:pos x="41" y="201"/>
                    </a:cxn>
                    <a:cxn ang="0">
                      <a:pos x="41" y="201"/>
                    </a:cxn>
                    <a:cxn ang="0">
                      <a:pos x="48" y="202"/>
                    </a:cxn>
                    <a:cxn ang="0">
                      <a:pos x="48" y="202"/>
                    </a:cxn>
                    <a:cxn ang="0">
                      <a:pos x="49" y="203"/>
                    </a:cxn>
                    <a:cxn ang="0">
                      <a:pos x="49" y="203"/>
                    </a:cxn>
                    <a:cxn ang="0">
                      <a:pos x="52" y="197"/>
                    </a:cxn>
                    <a:cxn ang="0">
                      <a:pos x="52" y="197"/>
                    </a:cxn>
                    <a:cxn ang="0">
                      <a:pos x="53" y="185"/>
                    </a:cxn>
                    <a:cxn ang="0">
                      <a:pos x="54" y="169"/>
                    </a:cxn>
                    <a:cxn ang="0">
                      <a:pos x="56" y="148"/>
                    </a:cxn>
                    <a:cxn ang="0">
                      <a:pos x="56" y="148"/>
                    </a:cxn>
                    <a:cxn ang="0">
                      <a:pos x="56" y="127"/>
                    </a:cxn>
                    <a:cxn ang="0">
                      <a:pos x="54" y="113"/>
                    </a:cxn>
                    <a:cxn ang="0">
                      <a:pos x="53" y="103"/>
                    </a:cxn>
                    <a:cxn ang="0">
                      <a:pos x="53" y="103"/>
                    </a:cxn>
                    <a:cxn ang="0">
                      <a:pos x="45" y="73"/>
                    </a:cxn>
                    <a:cxn ang="0">
                      <a:pos x="40" y="53"/>
                    </a:cxn>
                    <a:cxn ang="0">
                      <a:pos x="39" y="43"/>
                    </a:cxn>
                    <a:cxn ang="0">
                      <a:pos x="39" y="43"/>
                    </a:cxn>
                    <a:cxn ang="0">
                      <a:pos x="41" y="0"/>
                    </a:cxn>
                  </a:cxnLst>
                  <a:rect l="0" t="0" r="r" b="b"/>
                  <a:pathLst>
                    <a:path w="56" h="203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3" y="10"/>
                      </a:lnTo>
                      <a:lnTo>
                        <a:pt x="3" y="10"/>
                      </a:lnTo>
                      <a:lnTo>
                        <a:pt x="3" y="15"/>
                      </a:lnTo>
                      <a:lnTo>
                        <a:pt x="3" y="15"/>
                      </a:lnTo>
                      <a:lnTo>
                        <a:pt x="0" y="35"/>
                      </a:lnTo>
                      <a:lnTo>
                        <a:pt x="0" y="47"/>
                      </a:lnTo>
                      <a:lnTo>
                        <a:pt x="0" y="53"/>
                      </a:lnTo>
                      <a:lnTo>
                        <a:pt x="2" y="57"/>
                      </a:lnTo>
                      <a:lnTo>
                        <a:pt x="2" y="57"/>
                      </a:lnTo>
                      <a:lnTo>
                        <a:pt x="4" y="71"/>
                      </a:lnTo>
                      <a:lnTo>
                        <a:pt x="7" y="89"/>
                      </a:lnTo>
                      <a:lnTo>
                        <a:pt x="10" y="119"/>
                      </a:lnTo>
                      <a:lnTo>
                        <a:pt x="10" y="119"/>
                      </a:lnTo>
                      <a:lnTo>
                        <a:pt x="11" y="127"/>
                      </a:lnTo>
                      <a:lnTo>
                        <a:pt x="14" y="135"/>
                      </a:lnTo>
                      <a:lnTo>
                        <a:pt x="15" y="144"/>
                      </a:lnTo>
                      <a:lnTo>
                        <a:pt x="14" y="148"/>
                      </a:lnTo>
                      <a:lnTo>
                        <a:pt x="12" y="153"/>
                      </a:lnTo>
                      <a:lnTo>
                        <a:pt x="12" y="153"/>
                      </a:lnTo>
                      <a:lnTo>
                        <a:pt x="10" y="161"/>
                      </a:lnTo>
                      <a:lnTo>
                        <a:pt x="10" y="166"/>
                      </a:lnTo>
                      <a:lnTo>
                        <a:pt x="11" y="170"/>
                      </a:lnTo>
                      <a:lnTo>
                        <a:pt x="12" y="176"/>
                      </a:lnTo>
                      <a:lnTo>
                        <a:pt x="12" y="176"/>
                      </a:lnTo>
                      <a:lnTo>
                        <a:pt x="15" y="203"/>
                      </a:lnTo>
                      <a:lnTo>
                        <a:pt x="15" y="203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37" y="202"/>
                      </a:lnTo>
                      <a:lnTo>
                        <a:pt x="41" y="201"/>
                      </a:lnTo>
                      <a:lnTo>
                        <a:pt x="41" y="201"/>
                      </a:lnTo>
                      <a:lnTo>
                        <a:pt x="48" y="202"/>
                      </a:lnTo>
                      <a:lnTo>
                        <a:pt x="48" y="202"/>
                      </a:lnTo>
                      <a:lnTo>
                        <a:pt x="49" y="203"/>
                      </a:lnTo>
                      <a:lnTo>
                        <a:pt x="49" y="203"/>
                      </a:lnTo>
                      <a:lnTo>
                        <a:pt x="52" y="197"/>
                      </a:lnTo>
                      <a:lnTo>
                        <a:pt x="52" y="197"/>
                      </a:lnTo>
                      <a:lnTo>
                        <a:pt x="53" y="185"/>
                      </a:lnTo>
                      <a:lnTo>
                        <a:pt x="54" y="169"/>
                      </a:lnTo>
                      <a:lnTo>
                        <a:pt x="56" y="148"/>
                      </a:lnTo>
                      <a:lnTo>
                        <a:pt x="56" y="148"/>
                      </a:lnTo>
                      <a:lnTo>
                        <a:pt x="56" y="127"/>
                      </a:lnTo>
                      <a:lnTo>
                        <a:pt x="54" y="113"/>
                      </a:lnTo>
                      <a:lnTo>
                        <a:pt x="53" y="103"/>
                      </a:lnTo>
                      <a:lnTo>
                        <a:pt x="53" y="103"/>
                      </a:lnTo>
                      <a:lnTo>
                        <a:pt x="45" y="73"/>
                      </a:lnTo>
                      <a:lnTo>
                        <a:pt x="40" y="53"/>
                      </a:lnTo>
                      <a:lnTo>
                        <a:pt x="39" y="43"/>
                      </a:lnTo>
                      <a:lnTo>
                        <a:pt x="39" y="43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</p:grpSp>
          <p:sp>
            <p:nvSpPr>
              <p:cNvPr id="47" name="Freeform 138">
                <a:extLst>
                  <a:ext uri="{FF2B5EF4-FFF2-40B4-BE49-F238E27FC236}">
                    <a16:creationId xmlns:a16="http://schemas.microsoft.com/office/drawing/2014/main" id="{8C5DE6E9-F2D8-4EB3-AC6A-B6300A6C138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8930995" y="4054525"/>
                <a:ext cx="48014" cy="1442250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3" y="10"/>
                  </a:cxn>
                  <a:cxn ang="0">
                    <a:pos x="3" y="10"/>
                  </a:cxn>
                  <a:cxn ang="0">
                    <a:pos x="3" y="15"/>
                  </a:cxn>
                  <a:cxn ang="0">
                    <a:pos x="3" y="15"/>
                  </a:cxn>
                  <a:cxn ang="0">
                    <a:pos x="0" y="35"/>
                  </a:cxn>
                  <a:cxn ang="0">
                    <a:pos x="0" y="47"/>
                  </a:cxn>
                  <a:cxn ang="0">
                    <a:pos x="0" y="53"/>
                  </a:cxn>
                  <a:cxn ang="0">
                    <a:pos x="2" y="57"/>
                  </a:cxn>
                  <a:cxn ang="0">
                    <a:pos x="2" y="57"/>
                  </a:cxn>
                  <a:cxn ang="0">
                    <a:pos x="4" y="71"/>
                  </a:cxn>
                  <a:cxn ang="0">
                    <a:pos x="7" y="89"/>
                  </a:cxn>
                  <a:cxn ang="0">
                    <a:pos x="10" y="119"/>
                  </a:cxn>
                  <a:cxn ang="0">
                    <a:pos x="10" y="119"/>
                  </a:cxn>
                  <a:cxn ang="0">
                    <a:pos x="11" y="127"/>
                  </a:cxn>
                  <a:cxn ang="0">
                    <a:pos x="14" y="135"/>
                  </a:cxn>
                  <a:cxn ang="0">
                    <a:pos x="15" y="144"/>
                  </a:cxn>
                  <a:cxn ang="0">
                    <a:pos x="14" y="148"/>
                  </a:cxn>
                  <a:cxn ang="0">
                    <a:pos x="12" y="153"/>
                  </a:cxn>
                  <a:cxn ang="0">
                    <a:pos x="12" y="153"/>
                  </a:cxn>
                  <a:cxn ang="0">
                    <a:pos x="10" y="161"/>
                  </a:cxn>
                  <a:cxn ang="0">
                    <a:pos x="10" y="166"/>
                  </a:cxn>
                  <a:cxn ang="0">
                    <a:pos x="11" y="170"/>
                  </a:cxn>
                  <a:cxn ang="0">
                    <a:pos x="12" y="176"/>
                  </a:cxn>
                  <a:cxn ang="0">
                    <a:pos x="12" y="176"/>
                  </a:cxn>
                  <a:cxn ang="0">
                    <a:pos x="15" y="203"/>
                  </a:cxn>
                  <a:cxn ang="0">
                    <a:pos x="15" y="203"/>
                  </a:cxn>
                  <a:cxn ang="0">
                    <a:pos x="32" y="202"/>
                  </a:cxn>
                  <a:cxn ang="0">
                    <a:pos x="32" y="202"/>
                  </a:cxn>
                  <a:cxn ang="0">
                    <a:pos x="37" y="202"/>
                  </a:cxn>
                  <a:cxn ang="0">
                    <a:pos x="41" y="201"/>
                  </a:cxn>
                  <a:cxn ang="0">
                    <a:pos x="41" y="201"/>
                  </a:cxn>
                  <a:cxn ang="0">
                    <a:pos x="48" y="202"/>
                  </a:cxn>
                  <a:cxn ang="0">
                    <a:pos x="48" y="202"/>
                  </a:cxn>
                  <a:cxn ang="0">
                    <a:pos x="49" y="203"/>
                  </a:cxn>
                  <a:cxn ang="0">
                    <a:pos x="49" y="203"/>
                  </a:cxn>
                  <a:cxn ang="0">
                    <a:pos x="52" y="197"/>
                  </a:cxn>
                  <a:cxn ang="0">
                    <a:pos x="52" y="197"/>
                  </a:cxn>
                  <a:cxn ang="0">
                    <a:pos x="53" y="185"/>
                  </a:cxn>
                  <a:cxn ang="0">
                    <a:pos x="54" y="169"/>
                  </a:cxn>
                  <a:cxn ang="0">
                    <a:pos x="56" y="148"/>
                  </a:cxn>
                  <a:cxn ang="0">
                    <a:pos x="56" y="148"/>
                  </a:cxn>
                  <a:cxn ang="0">
                    <a:pos x="56" y="127"/>
                  </a:cxn>
                  <a:cxn ang="0">
                    <a:pos x="54" y="113"/>
                  </a:cxn>
                  <a:cxn ang="0">
                    <a:pos x="53" y="103"/>
                  </a:cxn>
                  <a:cxn ang="0">
                    <a:pos x="53" y="103"/>
                  </a:cxn>
                  <a:cxn ang="0">
                    <a:pos x="45" y="73"/>
                  </a:cxn>
                  <a:cxn ang="0">
                    <a:pos x="40" y="53"/>
                  </a:cxn>
                  <a:cxn ang="0">
                    <a:pos x="39" y="43"/>
                  </a:cxn>
                  <a:cxn ang="0">
                    <a:pos x="39" y="43"/>
                  </a:cxn>
                  <a:cxn ang="0">
                    <a:pos x="41" y="0"/>
                  </a:cxn>
                </a:cxnLst>
                <a:rect l="0" t="0" r="r" b="b"/>
                <a:pathLst>
                  <a:path w="56" h="203">
                    <a:moveTo>
                      <a:pt x="41" y="0"/>
                    </a:moveTo>
                    <a:lnTo>
                      <a:pt x="41" y="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0" y="35"/>
                    </a:lnTo>
                    <a:lnTo>
                      <a:pt x="0" y="47"/>
                    </a:lnTo>
                    <a:lnTo>
                      <a:pt x="0" y="53"/>
                    </a:lnTo>
                    <a:lnTo>
                      <a:pt x="2" y="57"/>
                    </a:lnTo>
                    <a:lnTo>
                      <a:pt x="2" y="57"/>
                    </a:lnTo>
                    <a:lnTo>
                      <a:pt x="4" y="71"/>
                    </a:lnTo>
                    <a:lnTo>
                      <a:pt x="7" y="89"/>
                    </a:lnTo>
                    <a:lnTo>
                      <a:pt x="10" y="119"/>
                    </a:lnTo>
                    <a:lnTo>
                      <a:pt x="10" y="119"/>
                    </a:lnTo>
                    <a:lnTo>
                      <a:pt x="11" y="127"/>
                    </a:lnTo>
                    <a:lnTo>
                      <a:pt x="14" y="135"/>
                    </a:lnTo>
                    <a:lnTo>
                      <a:pt x="15" y="144"/>
                    </a:lnTo>
                    <a:lnTo>
                      <a:pt x="14" y="148"/>
                    </a:lnTo>
                    <a:lnTo>
                      <a:pt x="12" y="153"/>
                    </a:lnTo>
                    <a:lnTo>
                      <a:pt x="12" y="153"/>
                    </a:lnTo>
                    <a:lnTo>
                      <a:pt x="10" y="161"/>
                    </a:lnTo>
                    <a:lnTo>
                      <a:pt x="10" y="166"/>
                    </a:lnTo>
                    <a:lnTo>
                      <a:pt x="11" y="170"/>
                    </a:lnTo>
                    <a:lnTo>
                      <a:pt x="12" y="176"/>
                    </a:lnTo>
                    <a:lnTo>
                      <a:pt x="12" y="176"/>
                    </a:lnTo>
                    <a:lnTo>
                      <a:pt x="15" y="203"/>
                    </a:lnTo>
                    <a:lnTo>
                      <a:pt x="15" y="203"/>
                    </a:lnTo>
                    <a:lnTo>
                      <a:pt x="32" y="202"/>
                    </a:lnTo>
                    <a:lnTo>
                      <a:pt x="32" y="202"/>
                    </a:lnTo>
                    <a:lnTo>
                      <a:pt x="37" y="202"/>
                    </a:lnTo>
                    <a:lnTo>
                      <a:pt x="41" y="201"/>
                    </a:lnTo>
                    <a:lnTo>
                      <a:pt x="41" y="201"/>
                    </a:lnTo>
                    <a:lnTo>
                      <a:pt x="48" y="202"/>
                    </a:lnTo>
                    <a:lnTo>
                      <a:pt x="48" y="202"/>
                    </a:lnTo>
                    <a:lnTo>
                      <a:pt x="49" y="203"/>
                    </a:lnTo>
                    <a:lnTo>
                      <a:pt x="49" y="203"/>
                    </a:lnTo>
                    <a:lnTo>
                      <a:pt x="52" y="197"/>
                    </a:lnTo>
                    <a:lnTo>
                      <a:pt x="52" y="197"/>
                    </a:lnTo>
                    <a:lnTo>
                      <a:pt x="53" y="185"/>
                    </a:lnTo>
                    <a:lnTo>
                      <a:pt x="54" y="169"/>
                    </a:lnTo>
                    <a:lnTo>
                      <a:pt x="56" y="148"/>
                    </a:lnTo>
                    <a:lnTo>
                      <a:pt x="56" y="148"/>
                    </a:lnTo>
                    <a:lnTo>
                      <a:pt x="56" y="127"/>
                    </a:lnTo>
                    <a:lnTo>
                      <a:pt x="54" y="113"/>
                    </a:lnTo>
                    <a:lnTo>
                      <a:pt x="53" y="103"/>
                    </a:lnTo>
                    <a:lnTo>
                      <a:pt x="53" y="103"/>
                    </a:lnTo>
                    <a:lnTo>
                      <a:pt x="45" y="73"/>
                    </a:lnTo>
                    <a:lnTo>
                      <a:pt x="40" y="53"/>
                    </a:lnTo>
                    <a:lnTo>
                      <a:pt x="39" y="43"/>
                    </a:lnTo>
                    <a:lnTo>
                      <a:pt x="39" y="43"/>
                    </a:lnTo>
                    <a:lnTo>
                      <a:pt x="4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48" name="Freeform 138">
                <a:extLst>
                  <a:ext uri="{FF2B5EF4-FFF2-40B4-BE49-F238E27FC236}">
                    <a16:creationId xmlns:a16="http://schemas.microsoft.com/office/drawing/2014/main" id="{8300924F-A67A-4873-B842-D43379BB132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355694" y="3011555"/>
                <a:ext cx="66160" cy="2468202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3" y="10"/>
                  </a:cxn>
                  <a:cxn ang="0">
                    <a:pos x="3" y="10"/>
                  </a:cxn>
                  <a:cxn ang="0">
                    <a:pos x="3" y="15"/>
                  </a:cxn>
                  <a:cxn ang="0">
                    <a:pos x="3" y="15"/>
                  </a:cxn>
                  <a:cxn ang="0">
                    <a:pos x="0" y="35"/>
                  </a:cxn>
                  <a:cxn ang="0">
                    <a:pos x="0" y="47"/>
                  </a:cxn>
                  <a:cxn ang="0">
                    <a:pos x="0" y="53"/>
                  </a:cxn>
                  <a:cxn ang="0">
                    <a:pos x="2" y="57"/>
                  </a:cxn>
                  <a:cxn ang="0">
                    <a:pos x="2" y="57"/>
                  </a:cxn>
                  <a:cxn ang="0">
                    <a:pos x="4" y="71"/>
                  </a:cxn>
                  <a:cxn ang="0">
                    <a:pos x="7" y="89"/>
                  </a:cxn>
                  <a:cxn ang="0">
                    <a:pos x="10" y="119"/>
                  </a:cxn>
                  <a:cxn ang="0">
                    <a:pos x="10" y="119"/>
                  </a:cxn>
                  <a:cxn ang="0">
                    <a:pos x="11" y="127"/>
                  </a:cxn>
                  <a:cxn ang="0">
                    <a:pos x="14" y="135"/>
                  </a:cxn>
                  <a:cxn ang="0">
                    <a:pos x="15" y="144"/>
                  </a:cxn>
                  <a:cxn ang="0">
                    <a:pos x="14" y="148"/>
                  </a:cxn>
                  <a:cxn ang="0">
                    <a:pos x="12" y="153"/>
                  </a:cxn>
                  <a:cxn ang="0">
                    <a:pos x="12" y="153"/>
                  </a:cxn>
                  <a:cxn ang="0">
                    <a:pos x="10" y="161"/>
                  </a:cxn>
                  <a:cxn ang="0">
                    <a:pos x="10" y="166"/>
                  </a:cxn>
                  <a:cxn ang="0">
                    <a:pos x="11" y="170"/>
                  </a:cxn>
                  <a:cxn ang="0">
                    <a:pos x="12" y="176"/>
                  </a:cxn>
                  <a:cxn ang="0">
                    <a:pos x="12" y="176"/>
                  </a:cxn>
                  <a:cxn ang="0">
                    <a:pos x="15" y="203"/>
                  </a:cxn>
                  <a:cxn ang="0">
                    <a:pos x="15" y="203"/>
                  </a:cxn>
                  <a:cxn ang="0">
                    <a:pos x="32" y="202"/>
                  </a:cxn>
                  <a:cxn ang="0">
                    <a:pos x="32" y="202"/>
                  </a:cxn>
                  <a:cxn ang="0">
                    <a:pos x="37" y="202"/>
                  </a:cxn>
                  <a:cxn ang="0">
                    <a:pos x="41" y="201"/>
                  </a:cxn>
                  <a:cxn ang="0">
                    <a:pos x="41" y="201"/>
                  </a:cxn>
                  <a:cxn ang="0">
                    <a:pos x="48" y="202"/>
                  </a:cxn>
                  <a:cxn ang="0">
                    <a:pos x="48" y="202"/>
                  </a:cxn>
                  <a:cxn ang="0">
                    <a:pos x="49" y="203"/>
                  </a:cxn>
                  <a:cxn ang="0">
                    <a:pos x="49" y="203"/>
                  </a:cxn>
                  <a:cxn ang="0">
                    <a:pos x="52" y="197"/>
                  </a:cxn>
                  <a:cxn ang="0">
                    <a:pos x="52" y="197"/>
                  </a:cxn>
                  <a:cxn ang="0">
                    <a:pos x="53" y="185"/>
                  </a:cxn>
                  <a:cxn ang="0">
                    <a:pos x="54" y="169"/>
                  </a:cxn>
                  <a:cxn ang="0">
                    <a:pos x="56" y="148"/>
                  </a:cxn>
                  <a:cxn ang="0">
                    <a:pos x="56" y="148"/>
                  </a:cxn>
                  <a:cxn ang="0">
                    <a:pos x="56" y="127"/>
                  </a:cxn>
                  <a:cxn ang="0">
                    <a:pos x="54" y="113"/>
                  </a:cxn>
                  <a:cxn ang="0">
                    <a:pos x="53" y="103"/>
                  </a:cxn>
                  <a:cxn ang="0">
                    <a:pos x="53" y="103"/>
                  </a:cxn>
                  <a:cxn ang="0">
                    <a:pos x="45" y="73"/>
                  </a:cxn>
                  <a:cxn ang="0">
                    <a:pos x="40" y="53"/>
                  </a:cxn>
                  <a:cxn ang="0">
                    <a:pos x="39" y="43"/>
                  </a:cxn>
                  <a:cxn ang="0">
                    <a:pos x="39" y="43"/>
                  </a:cxn>
                  <a:cxn ang="0">
                    <a:pos x="41" y="0"/>
                  </a:cxn>
                </a:cxnLst>
                <a:rect l="0" t="0" r="r" b="b"/>
                <a:pathLst>
                  <a:path w="56" h="203">
                    <a:moveTo>
                      <a:pt x="41" y="0"/>
                    </a:moveTo>
                    <a:lnTo>
                      <a:pt x="41" y="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0" y="35"/>
                    </a:lnTo>
                    <a:lnTo>
                      <a:pt x="0" y="47"/>
                    </a:lnTo>
                    <a:lnTo>
                      <a:pt x="0" y="53"/>
                    </a:lnTo>
                    <a:lnTo>
                      <a:pt x="2" y="57"/>
                    </a:lnTo>
                    <a:lnTo>
                      <a:pt x="2" y="57"/>
                    </a:lnTo>
                    <a:lnTo>
                      <a:pt x="4" y="71"/>
                    </a:lnTo>
                    <a:lnTo>
                      <a:pt x="7" y="89"/>
                    </a:lnTo>
                    <a:lnTo>
                      <a:pt x="10" y="119"/>
                    </a:lnTo>
                    <a:lnTo>
                      <a:pt x="10" y="119"/>
                    </a:lnTo>
                    <a:lnTo>
                      <a:pt x="11" y="127"/>
                    </a:lnTo>
                    <a:lnTo>
                      <a:pt x="14" y="135"/>
                    </a:lnTo>
                    <a:lnTo>
                      <a:pt x="15" y="144"/>
                    </a:lnTo>
                    <a:lnTo>
                      <a:pt x="14" y="148"/>
                    </a:lnTo>
                    <a:lnTo>
                      <a:pt x="12" y="153"/>
                    </a:lnTo>
                    <a:lnTo>
                      <a:pt x="12" y="153"/>
                    </a:lnTo>
                    <a:lnTo>
                      <a:pt x="10" y="161"/>
                    </a:lnTo>
                    <a:lnTo>
                      <a:pt x="10" y="166"/>
                    </a:lnTo>
                    <a:lnTo>
                      <a:pt x="11" y="170"/>
                    </a:lnTo>
                    <a:lnTo>
                      <a:pt x="12" y="176"/>
                    </a:lnTo>
                    <a:lnTo>
                      <a:pt x="12" y="176"/>
                    </a:lnTo>
                    <a:lnTo>
                      <a:pt x="15" y="203"/>
                    </a:lnTo>
                    <a:lnTo>
                      <a:pt x="15" y="203"/>
                    </a:lnTo>
                    <a:lnTo>
                      <a:pt x="32" y="202"/>
                    </a:lnTo>
                    <a:lnTo>
                      <a:pt x="32" y="202"/>
                    </a:lnTo>
                    <a:lnTo>
                      <a:pt x="37" y="202"/>
                    </a:lnTo>
                    <a:lnTo>
                      <a:pt x="41" y="201"/>
                    </a:lnTo>
                    <a:lnTo>
                      <a:pt x="41" y="201"/>
                    </a:lnTo>
                    <a:lnTo>
                      <a:pt x="48" y="202"/>
                    </a:lnTo>
                    <a:lnTo>
                      <a:pt x="48" y="202"/>
                    </a:lnTo>
                    <a:lnTo>
                      <a:pt x="49" y="203"/>
                    </a:lnTo>
                    <a:lnTo>
                      <a:pt x="49" y="203"/>
                    </a:lnTo>
                    <a:lnTo>
                      <a:pt x="52" y="197"/>
                    </a:lnTo>
                    <a:lnTo>
                      <a:pt x="52" y="197"/>
                    </a:lnTo>
                    <a:lnTo>
                      <a:pt x="53" y="185"/>
                    </a:lnTo>
                    <a:lnTo>
                      <a:pt x="54" y="169"/>
                    </a:lnTo>
                    <a:lnTo>
                      <a:pt x="56" y="148"/>
                    </a:lnTo>
                    <a:lnTo>
                      <a:pt x="56" y="148"/>
                    </a:lnTo>
                    <a:lnTo>
                      <a:pt x="56" y="127"/>
                    </a:lnTo>
                    <a:lnTo>
                      <a:pt x="54" y="113"/>
                    </a:lnTo>
                    <a:lnTo>
                      <a:pt x="53" y="103"/>
                    </a:lnTo>
                    <a:lnTo>
                      <a:pt x="53" y="103"/>
                    </a:lnTo>
                    <a:lnTo>
                      <a:pt x="45" y="73"/>
                    </a:lnTo>
                    <a:lnTo>
                      <a:pt x="40" y="53"/>
                    </a:lnTo>
                    <a:lnTo>
                      <a:pt x="39" y="43"/>
                    </a:lnTo>
                    <a:lnTo>
                      <a:pt x="39" y="43"/>
                    </a:lnTo>
                    <a:lnTo>
                      <a:pt x="4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</p:grpSp>
        <p:sp>
          <p:nvSpPr>
            <p:cNvPr id="51" name="Freeform 138">
              <a:extLst>
                <a:ext uri="{FF2B5EF4-FFF2-40B4-BE49-F238E27FC236}">
                  <a16:creationId xmlns:a16="http://schemas.microsoft.com/office/drawing/2014/main" id="{83EECA95-8B9F-4F15-9ACB-53EB839B05B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225715" y="2478752"/>
              <a:ext cx="45719" cy="5228400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1" y="0"/>
                </a:cxn>
                <a:cxn ang="0">
                  <a:pos x="3" y="10"/>
                </a:cxn>
                <a:cxn ang="0">
                  <a:pos x="3" y="10"/>
                </a:cxn>
                <a:cxn ang="0">
                  <a:pos x="3" y="15"/>
                </a:cxn>
                <a:cxn ang="0">
                  <a:pos x="3" y="15"/>
                </a:cxn>
                <a:cxn ang="0">
                  <a:pos x="0" y="35"/>
                </a:cxn>
                <a:cxn ang="0">
                  <a:pos x="0" y="47"/>
                </a:cxn>
                <a:cxn ang="0">
                  <a:pos x="0" y="53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4" y="71"/>
                </a:cxn>
                <a:cxn ang="0">
                  <a:pos x="7" y="89"/>
                </a:cxn>
                <a:cxn ang="0">
                  <a:pos x="10" y="119"/>
                </a:cxn>
                <a:cxn ang="0">
                  <a:pos x="10" y="119"/>
                </a:cxn>
                <a:cxn ang="0">
                  <a:pos x="11" y="127"/>
                </a:cxn>
                <a:cxn ang="0">
                  <a:pos x="14" y="135"/>
                </a:cxn>
                <a:cxn ang="0">
                  <a:pos x="15" y="144"/>
                </a:cxn>
                <a:cxn ang="0">
                  <a:pos x="14" y="148"/>
                </a:cxn>
                <a:cxn ang="0">
                  <a:pos x="12" y="153"/>
                </a:cxn>
                <a:cxn ang="0">
                  <a:pos x="12" y="153"/>
                </a:cxn>
                <a:cxn ang="0">
                  <a:pos x="10" y="161"/>
                </a:cxn>
                <a:cxn ang="0">
                  <a:pos x="10" y="166"/>
                </a:cxn>
                <a:cxn ang="0">
                  <a:pos x="11" y="170"/>
                </a:cxn>
                <a:cxn ang="0">
                  <a:pos x="12" y="176"/>
                </a:cxn>
                <a:cxn ang="0">
                  <a:pos x="12" y="176"/>
                </a:cxn>
                <a:cxn ang="0">
                  <a:pos x="15" y="203"/>
                </a:cxn>
                <a:cxn ang="0">
                  <a:pos x="15" y="203"/>
                </a:cxn>
                <a:cxn ang="0">
                  <a:pos x="32" y="202"/>
                </a:cxn>
                <a:cxn ang="0">
                  <a:pos x="32" y="202"/>
                </a:cxn>
                <a:cxn ang="0">
                  <a:pos x="37" y="202"/>
                </a:cxn>
                <a:cxn ang="0">
                  <a:pos x="41" y="201"/>
                </a:cxn>
                <a:cxn ang="0">
                  <a:pos x="41" y="201"/>
                </a:cxn>
                <a:cxn ang="0">
                  <a:pos x="48" y="202"/>
                </a:cxn>
                <a:cxn ang="0">
                  <a:pos x="48" y="202"/>
                </a:cxn>
                <a:cxn ang="0">
                  <a:pos x="49" y="203"/>
                </a:cxn>
                <a:cxn ang="0">
                  <a:pos x="49" y="203"/>
                </a:cxn>
                <a:cxn ang="0">
                  <a:pos x="52" y="197"/>
                </a:cxn>
                <a:cxn ang="0">
                  <a:pos x="52" y="197"/>
                </a:cxn>
                <a:cxn ang="0">
                  <a:pos x="53" y="185"/>
                </a:cxn>
                <a:cxn ang="0">
                  <a:pos x="54" y="169"/>
                </a:cxn>
                <a:cxn ang="0">
                  <a:pos x="56" y="148"/>
                </a:cxn>
                <a:cxn ang="0">
                  <a:pos x="56" y="148"/>
                </a:cxn>
                <a:cxn ang="0">
                  <a:pos x="56" y="127"/>
                </a:cxn>
                <a:cxn ang="0">
                  <a:pos x="54" y="113"/>
                </a:cxn>
                <a:cxn ang="0">
                  <a:pos x="53" y="103"/>
                </a:cxn>
                <a:cxn ang="0">
                  <a:pos x="53" y="103"/>
                </a:cxn>
                <a:cxn ang="0">
                  <a:pos x="45" y="73"/>
                </a:cxn>
                <a:cxn ang="0">
                  <a:pos x="40" y="53"/>
                </a:cxn>
                <a:cxn ang="0">
                  <a:pos x="39" y="43"/>
                </a:cxn>
                <a:cxn ang="0">
                  <a:pos x="39" y="43"/>
                </a:cxn>
                <a:cxn ang="0">
                  <a:pos x="41" y="0"/>
                </a:cxn>
              </a:cxnLst>
              <a:rect l="0" t="0" r="r" b="b"/>
              <a:pathLst>
                <a:path w="56" h="203">
                  <a:moveTo>
                    <a:pt x="41" y="0"/>
                  </a:moveTo>
                  <a:lnTo>
                    <a:pt x="41" y="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0" y="35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4" y="71"/>
                  </a:lnTo>
                  <a:lnTo>
                    <a:pt x="7" y="8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1" y="127"/>
                  </a:lnTo>
                  <a:lnTo>
                    <a:pt x="14" y="135"/>
                  </a:lnTo>
                  <a:lnTo>
                    <a:pt x="15" y="144"/>
                  </a:lnTo>
                  <a:lnTo>
                    <a:pt x="14" y="148"/>
                  </a:lnTo>
                  <a:lnTo>
                    <a:pt x="12" y="153"/>
                  </a:lnTo>
                  <a:lnTo>
                    <a:pt x="12" y="153"/>
                  </a:lnTo>
                  <a:lnTo>
                    <a:pt x="10" y="161"/>
                  </a:lnTo>
                  <a:lnTo>
                    <a:pt x="10" y="166"/>
                  </a:lnTo>
                  <a:lnTo>
                    <a:pt x="11" y="170"/>
                  </a:lnTo>
                  <a:lnTo>
                    <a:pt x="12" y="176"/>
                  </a:lnTo>
                  <a:lnTo>
                    <a:pt x="12" y="176"/>
                  </a:lnTo>
                  <a:lnTo>
                    <a:pt x="15" y="203"/>
                  </a:lnTo>
                  <a:lnTo>
                    <a:pt x="15" y="203"/>
                  </a:lnTo>
                  <a:lnTo>
                    <a:pt x="32" y="202"/>
                  </a:lnTo>
                  <a:lnTo>
                    <a:pt x="32" y="202"/>
                  </a:lnTo>
                  <a:lnTo>
                    <a:pt x="37" y="202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8" y="202"/>
                  </a:lnTo>
                  <a:lnTo>
                    <a:pt x="48" y="202"/>
                  </a:lnTo>
                  <a:lnTo>
                    <a:pt x="49" y="203"/>
                  </a:lnTo>
                  <a:lnTo>
                    <a:pt x="49" y="203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3" y="185"/>
                  </a:lnTo>
                  <a:lnTo>
                    <a:pt x="54" y="169"/>
                  </a:lnTo>
                  <a:lnTo>
                    <a:pt x="56" y="148"/>
                  </a:lnTo>
                  <a:lnTo>
                    <a:pt x="56" y="148"/>
                  </a:lnTo>
                  <a:lnTo>
                    <a:pt x="56" y="127"/>
                  </a:lnTo>
                  <a:lnTo>
                    <a:pt x="54" y="113"/>
                  </a:lnTo>
                  <a:lnTo>
                    <a:pt x="53" y="103"/>
                  </a:lnTo>
                  <a:lnTo>
                    <a:pt x="53" y="103"/>
                  </a:lnTo>
                  <a:lnTo>
                    <a:pt x="45" y="73"/>
                  </a:lnTo>
                  <a:lnTo>
                    <a:pt x="40" y="5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E39C3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E7020036-3C1B-443D-BEFF-045634DEF5C8}"/>
              </a:ext>
            </a:extLst>
          </p:cNvPr>
          <p:cNvSpPr/>
          <p:nvPr/>
        </p:nvSpPr>
        <p:spPr>
          <a:xfrm>
            <a:off x="748591" y="4156819"/>
            <a:ext cx="257795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840" b="1" i="0" u="none" strike="noStrike" kern="1200" baseline="0">
                <a:solidFill>
                  <a:prstClr val="black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it-IT" sz="1000" dirty="0"/>
              <a:t>CONSUMI DIRETTI E INDIRETTI PER FONTE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03F1C18-50BF-409A-A7F4-75ACE1D04F5D}"/>
              </a:ext>
            </a:extLst>
          </p:cNvPr>
          <p:cNvGrpSpPr/>
          <p:nvPr/>
        </p:nvGrpSpPr>
        <p:grpSpPr>
          <a:xfrm>
            <a:off x="4958439" y="5086435"/>
            <a:ext cx="950317" cy="976473"/>
            <a:chOff x="5356371" y="5086435"/>
            <a:chExt cx="950317" cy="976473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A46A938-2A5D-401E-A551-18115B458F5C}"/>
                </a:ext>
              </a:extLst>
            </p:cNvPr>
            <p:cNvGrpSpPr/>
            <p:nvPr/>
          </p:nvGrpSpPr>
          <p:grpSpPr>
            <a:xfrm>
              <a:off x="5688809" y="5822520"/>
              <a:ext cx="259193" cy="240388"/>
              <a:chOff x="4280697" y="5304688"/>
              <a:chExt cx="804824" cy="742915"/>
            </a:xfrm>
            <a:solidFill>
              <a:srgbClr val="6F9B05"/>
            </a:solidFill>
          </p:grpSpPr>
          <p:sp>
            <p:nvSpPr>
              <p:cNvPr id="66" name="Freeform 142">
                <a:extLst>
                  <a:ext uri="{FF2B5EF4-FFF2-40B4-BE49-F238E27FC236}">
                    <a16:creationId xmlns:a16="http://schemas.microsoft.com/office/drawing/2014/main" id="{03F2E535-FD16-4092-ACAC-2FB34B8F41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8084" y="5304688"/>
                <a:ext cx="61910" cy="154774"/>
              </a:xfrm>
              <a:custGeom>
                <a:avLst/>
                <a:gdLst/>
                <a:ahLst/>
                <a:cxnLst>
                  <a:cxn ang="0">
                    <a:pos x="48" y="24"/>
                  </a:cxn>
                  <a:cxn ang="0">
                    <a:pos x="48" y="24"/>
                  </a:cxn>
                  <a:cxn ang="0">
                    <a:pos x="46" y="14"/>
                  </a:cxn>
                  <a:cxn ang="0">
                    <a:pos x="42" y="6"/>
                  </a:cxn>
                  <a:cxn ang="0">
                    <a:pos x="34" y="2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14" y="2"/>
                  </a:cxn>
                  <a:cxn ang="0">
                    <a:pos x="8" y="6"/>
                  </a:cxn>
                  <a:cxn ang="0">
                    <a:pos x="2" y="14"/>
                  </a:cxn>
                  <a:cxn ang="0">
                    <a:pos x="0" y="24"/>
                  </a:cxn>
                  <a:cxn ang="0">
                    <a:pos x="0" y="120"/>
                  </a:cxn>
                  <a:cxn ang="0">
                    <a:pos x="48" y="120"/>
                  </a:cxn>
                  <a:cxn ang="0">
                    <a:pos x="48" y="24"/>
                  </a:cxn>
                </a:cxnLst>
                <a:rect l="0" t="0" r="r" b="b"/>
                <a:pathLst>
                  <a:path w="48" h="120">
                    <a:moveTo>
                      <a:pt x="48" y="24"/>
                    </a:moveTo>
                    <a:lnTo>
                      <a:pt x="48" y="24"/>
                    </a:lnTo>
                    <a:lnTo>
                      <a:pt x="46" y="14"/>
                    </a:lnTo>
                    <a:lnTo>
                      <a:pt x="42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4"/>
                    </a:lnTo>
                    <a:lnTo>
                      <a:pt x="0" y="120"/>
                    </a:lnTo>
                    <a:lnTo>
                      <a:pt x="48" y="120"/>
                    </a:lnTo>
                    <a:lnTo>
                      <a:pt x="48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67" name="Freeform 143">
                <a:extLst>
                  <a:ext uri="{FF2B5EF4-FFF2-40B4-BE49-F238E27FC236}">
                    <a16:creationId xmlns:a16="http://schemas.microsoft.com/office/drawing/2014/main" id="{AA66AFB1-4E43-4F69-A739-20609AD72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2858" y="5304688"/>
                <a:ext cx="61910" cy="154774"/>
              </a:xfrm>
              <a:custGeom>
                <a:avLst/>
                <a:gdLst/>
                <a:ahLst/>
                <a:cxnLst>
                  <a:cxn ang="0">
                    <a:pos x="48" y="24"/>
                  </a:cxn>
                  <a:cxn ang="0">
                    <a:pos x="48" y="24"/>
                  </a:cxn>
                  <a:cxn ang="0">
                    <a:pos x="46" y="14"/>
                  </a:cxn>
                  <a:cxn ang="0">
                    <a:pos x="42" y="6"/>
                  </a:cxn>
                  <a:cxn ang="0">
                    <a:pos x="34" y="2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14" y="2"/>
                  </a:cxn>
                  <a:cxn ang="0">
                    <a:pos x="8" y="6"/>
                  </a:cxn>
                  <a:cxn ang="0">
                    <a:pos x="2" y="14"/>
                  </a:cxn>
                  <a:cxn ang="0">
                    <a:pos x="0" y="24"/>
                  </a:cxn>
                  <a:cxn ang="0">
                    <a:pos x="0" y="120"/>
                  </a:cxn>
                  <a:cxn ang="0">
                    <a:pos x="48" y="120"/>
                  </a:cxn>
                  <a:cxn ang="0">
                    <a:pos x="48" y="24"/>
                  </a:cxn>
                </a:cxnLst>
                <a:rect l="0" t="0" r="r" b="b"/>
                <a:pathLst>
                  <a:path w="48" h="120">
                    <a:moveTo>
                      <a:pt x="48" y="24"/>
                    </a:moveTo>
                    <a:lnTo>
                      <a:pt x="48" y="24"/>
                    </a:lnTo>
                    <a:lnTo>
                      <a:pt x="46" y="14"/>
                    </a:lnTo>
                    <a:lnTo>
                      <a:pt x="42" y="6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4"/>
                    </a:lnTo>
                    <a:lnTo>
                      <a:pt x="0" y="120"/>
                    </a:lnTo>
                    <a:lnTo>
                      <a:pt x="48" y="120"/>
                    </a:lnTo>
                    <a:lnTo>
                      <a:pt x="48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68" name="Freeform 144">
                <a:extLst>
                  <a:ext uri="{FF2B5EF4-FFF2-40B4-BE49-F238E27FC236}">
                    <a16:creationId xmlns:a16="http://schemas.microsoft.com/office/drawing/2014/main" id="{793CD0BA-CEF0-46F6-9D0C-43C0820DAA3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80697" y="5490417"/>
                <a:ext cx="804824" cy="557186"/>
              </a:xfrm>
              <a:custGeom>
                <a:avLst/>
                <a:gdLst/>
                <a:ahLst/>
                <a:cxnLst>
                  <a:cxn ang="0">
                    <a:pos x="436" y="100"/>
                  </a:cxn>
                  <a:cxn ang="0">
                    <a:pos x="380" y="122"/>
                  </a:cxn>
                  <a:cxn ang="0">
                    <a:pos x="338" y="164"/>
                  </a:cxn>
                  <a:cxn ang="0">
                    <a:pos x="316" y="220"/>
                  </a:cxn>
                  <a:cxn ang="0">
                    <a:pos x="314" y="272"/>
                  </a:cxn>
                  <a:cxn ang="0">
                    <a:pos x="332" y="328"/>
                  </a:cxn>
                  <a:cxn ang="0">
                    <a:pos x="394" y="284"/>
                  </a:cxn>
                  <a:cxn ang="0">
                    <a:pos x="454" y="214"/>
                  </a:cxn>
                  <a:cxn ang="0">
                    <a:pos x="488" y="208"/>
                  </a:cxn>
                  <a:cxn ang="0">
                    <a:pos x="496" y="234"/>
                  </a:cxn>
                  <a:cxn ang="0">
                    <a:pos x="458" y="286"/>
                  </a:cxn>
                  <a:cxn ang="0">
                    <a:pos x="378" y="358"/>
                  </a:cxn>
                  <a:cxn ang="0">
                    <a:pos x="356" y="370"/>
                  </a:cxn>
                  <a:cxn ang="0">
                    <a:pos x="290" y="384"/>
                  </a:cxn>
                  <a:cxn ang="0">
                    <a:pos x="242" y="376"/>
                  </a:cxn>
                  <a:cxn ang="0">
                    <a:pos x="178" y="322"/>
                  </a:cxn>
                  <a:cxn ang="0">
                    <a:pos x="168" y="202"/>
                  </a:cxn>
                  <a:cxn ang="0">
                    <a:pos x="216" y="176"/>
                  </a:cxn>
                  <a:cxn ang="0">
                    <a:pos x="250" y="114"/>
                  </a:cxn>
                  <a:cxn ang="0">
                    <a:pos x="264" y="48"/>
                  </a:cxn>
                  <a:cxn ang="0">
                    <a:pos x="288" y="24"/>
                  </a:cxn>
                  <a:cxn ang="0">
                    <a:pos x="274" y="2"/>
                  </a:cxn>
                  <a:cxn ang="0">
                    <a:pos x="14" y="2"/>
                  </a:cxn>
                  <a:cxn ang="0">
                    <a:pos x="0" y="24"/>
                  </a:cxn>
                  <a:cxn ang="0">
                    <a:pos x="24" y="48"/>
                  </a:cxn>
                  <a:cxn ang="0">
                    <a:pos x="38" y="114"/>
                  </a:cxn>
                  <a:cxn ang="0">
                    <a:pos x="72" y="176"/>
                  </a:cxn>
                  <a:cxn ang="0">
                    <a:pos x="120" y="284"/>
                  </a:cxn>
                  <a:cxn ang="0">
                    <a:pos x="128" y="328"/>
                  </a:cxn>
                  <a:cxn ang="0">
                    <a:pos x="158" y="378"/>
                  </a:cxn>
                  <a:cxn ang="0">
                    <a:pos x="208" y="414"/>
                  </a:cxn>
                  <a:cxn ang="0">
                    <a:pos x="270" y="432"/>
                  </a:cxn>
                  <a:cxn ang="0">
                    <a:pos x="306" y="432"/>
                  </a:cxn>
                  <a:cxn ang="0">
                    <a:pos x="382" y="410"/>
                  </a:cxn>
                  <a:cxn ang="0">
                    <a:pos x="438" y="404"/>
                  </a:cxn>
                  <a:cxn ang="0">
                    <a:pos x="484" y="408"/>
                  </a:cxn>
                  <a:cxn ang="0">
                    <a:pos x="542" y="390"/>
                  </a:cxn>
                  <a:cxn ang="0">
                    <a:pos x="588" y="352"/>
                  </a:cxn>
                  <a:cxn ang="0">
                    <a:pos x="616" y="298"/>
                  </a:cxn>
                  <a:cxn ang="0">
                    <a:pos x="624" y="96"/>
                  </a:cxn>
                  <a:cxn ang="0">
                    <a:pos x="80" y="86"/>
                  </a:cxn>
                  <a:cxn ang="0">
                    <a:pos x="208" y="86"/>
                  </a:cxn>
                  <a:cxn ang="0">
                    <a:pos x="204" y="96"/>
                  </a:cxn>
                  <a:cxn ang="0">
                    <a:pos x="78" y="90"/>
                  </a:cxn>
                  <a:cxn ang="0">
                    <a:pos x="104" y="142"/>
                  </a:cxn>
                  <a:cxn ang="0">
                    <a:pos x="108" y="132"/>
                  </a:cxn>
                  <a:cxn ang="0">
                    <a:pos x="186" y="138"/>
                  </a:cxn>
                  <a:cxn ang="0">
                    <a:pos x="108" y="144"/>
                  </a:cxn>
                </a:cxnLst>
                <a:rect l="0" t="0" r="r" b="b"/>
                <a:pathLst>
                  <a:path w="624" h="432">
                    <a:moveTo>
                      <a:pt x="468" y="96"/>
                    </a:moveTo>
                    <a:lnTo>
                      <a:pt x="468" y="96"/>
                    </a:lnTo>
                    <a:lnTo>
                      <a:pt x="452" y="96"/>
                    </a:lnTo>
                    <a:lnTo>
                      <a:pt x="436" y="100"/>
                    </a:lnTo>
                    <a:lnTo>
                      <a:pt x="422" y="102"/>
                    </a:lnTo>
                    <a:lnTo>
                      <a:pt x="408" y="108"/>
                    </a:lnTo>
                    <a:lnTo>
                      <a:pt x="394" y="114"/>
                    </a:lnTo>
                    <a:lnTo>
                      <a:pt x="380" y="122"/>
                    </a:lnTo>
                    <a:lnTo>
                      <a:pt x="368" y="132"/>
                    </a:lnTo>
                    <a:lnTo>
                      <a:pt x="358" y="142"/>
                    </a:lnTo>
                    <a:lnTo>
                      <a:pt x="348" y="152"/>
                    </a:lnTo>
                    <a:lnTo>
                      <a:pt x="338" y="164"/>
                    </a:lnTo>
                    <a:lnTo>
                      <a:pt x="330" y="178"/>
                    </a:lnTo>
                    <a:lnTo>
                      <a:pt x="324" y="192"/>
                    </a:lnTo>
                    <a:lnTo>
                      <a:pt x="318" y="206"/>
                    </a:lnTo>
                    <a:lnTo>
                      <a:pt x="316" y="220"/>
                    </a:lnTo>
                    <a:lnTo>
                      <a:pt x="312" y="236"/>
                    </a:lnTo>
                    <a:lnTo>
                      <a:pt x="312" y="252"/>
                    </a:lnTo>
                    <a:lnTo>
                      <a:pt x="312" y="252"/>
                    </a:lnTo>
                    <a:lnTo>
                      <a:pt x="314" y="272"/>
                    </a:lnTo>
                    <a:lnTo>
                      <a:pt x="318" y="292"/>
                    </a:lnTo>
                    <a:lnTo>
                      <a:pt x="324" y="310"/>
                    </a:lnTo>
                    <a:lnTo>
                      <a:pt x="332" y="328"/>
                    </a:lnTo>
                    <a:lnTo>
                      <a:pt x="332" y="328"/>
                    </a:lnTo>
                    <a:lnTo>
                      <a:pt x="348" y="320"/>
                    </a:lnTo>
                    <a:lnTo>
                      <a:pt x="364" y="310"/>
                    </a:lnTo>
                    <a:lnTo>
                      <a:pt x="380" y="298"/>
                    </a:lnTo>
                    <a:lnTo>
                      <a:pt x="394" y="284"/>
                    </a:lnTo>
                    <a:lnTo>
                      <a:pt x="422" y="256"/>
                    </a:lnTo>
                    <a:lnTo>
                      <a:pt x="444" y="226"/>
                    </a:lnTo>
                    <a:lnTo>
                      <a:pt x="454" y="214"/>
                    </a:lnTo>
                    <a:lnTo>
                      <a:pt x="454" y="214"/>
                    </a:lnTo>
                    <a:lnTo>
                      <a:pt x="460" y="206"/>
                    </a:lnTo>
                    <a:lnTo>
                      <a:pt x="470" y="204"/>
                    </a:lnTo>
                    <a:lnTo>
                      <a:pt x="478" y="204"/>
                    </a:lnTo>
                    <a:lnTo>
                      <a:pt x="488" y="208"/>
                    </a:lnTo>
                    <a:lnTo>
                      <a:pt x="488" y="208"/>
                    </a:lnTo>
                    <a:lnTo>
                      <a:pt x="494" y="216"/>
                    </a:lnTo>
                    <a:lnTo>
                      <a:pt x="496" y="224"/>
                    </a:lnTo>
                    <a:lnTo>
                      <a:pt x="496" y="234"/>
                    </a:lnTo>
                    <a:lnTo>
                      <a:pt x="492" y="242"/>
                    </a:lnTo>
                    <a:lnTo>
                      <a:pt x="484" y="254"/>
                    </a:lnTo>
                    <a:lnTo>
                      <a:pt x="484" y="254"/>
                    </a:lnTo>
                    <a:lnTo>
                      <a:pt x="458" y="286"/>
                    </a:lnTo>
                    <a:lnTo>
                      <a:pt x="428" y="318"/>
                    </a:lnTo>
                    <a:lnTo>
                      <a:pt x="412" y="334"/>
                    </a:lnTo>
                    <a:lnTo>
                      <a:pt x="396" y="348"/>
                    </a:lnTo>
                    <a:lnTo>
                      <a:pt x="378" y="358"/>
                    </a:lnTo>
                    <a:lnTo>
                      <a:pt x="358" y="368"/>
                    </a:lnTo>
                    <a:lnTo>
                      <a:pt x="358" y="368"/>
                    </a:lnTo>
                    <a:lnTo>
                      <a:pt x="356" y="370"/>
                    </a:lnTo>
                    <a:lnTo>
                      <a:pt x="356" y="370"/>
                    </a:lnTo>
                    <a:lnTo>
                      <a:pt x="340" y="376"/>
                    </a:lnTo>
                    <a:lnTo>
                      <a:pt x="324" y="380"/>
                    </a:lnTo>
                    <a:lnTo>
                      <a:pt x="306" y="384"/>
                    </a:lnTo>
                    <a:lnTo>
                      <a:pt x="290" y="384"/>
                    </a:lnTo>
                    <a:lnTo>
                      <a:pt x="288" y="384"/>
                    </a:lnTo>
                    <a:lnTo>
                      <a:pt x="288" y="384"/>
                    </a:lnTo>
                    <a:lnTo>
                      <a:pt x="264" y="382"/>
                    </a:lnTo>
                    <a:lnTo>
                      <a:pt x="242" y="376"/>
                    </a:lnTo>
                    <a:lnTo>
                      <a:pt x="220" y="366"/>
                    </a:lnTo>
                    <a:lnTo>
                      <a:pt x="204" y="354"/>
                    </a:lnTo>
                    <a:lnTo>
                      <a:pt x="188" y="340"/>
                    </a:lnTo>
                    <a:lnTo>
                      <a:pt x="178" y="322"/>
                    </a:lnTo>
                    <a:lnTo>
                      <a:pt x="170" y="304"/>
                    </a:lnTo>
                    <a:lnTo>
                      <a:pt x="168" y="294"/>
                    </a:lnTo>
                    <a:lnTo>
                      <a:pt x="168" y="284"/>
                    </a:lnTo>
                    <a:lnTo>
                      <a:pt x="168" y="202"/>
                    </a:lnTo>
                    <a:lnTo>
                      <a:pt x="168" y="202"/>
                    </a:lnTo>
                    <a:lnTo>
                      <a:pt x="186" y="196"/>
                    </a:lnTo>
                    <a:lnTo>
                      <a:pt x="202" y="188"/>
                    </a:lnTo>
                    <a:lnTo>
                      <a:pt x="216" y="176"/>
                    </a:lnTo>
                    <a:lnTo>
                      <a:pt x="228" y="164"/>
                    </a:lnTo>
                    <a:lnTo>
                      <a:pt x="238" y="148"/>
                    </a:lnTo>
                    <a:lnTo>
                      <a:pt x="246" y="132"/>
                    </a:lnTo>
                    <a:lnTo>
                      <a:pt x="250" y="114"/>
                    </a:lnTo>
                    <a:lnTo>
                      <a:pt x="252" y="96"/>
                    </a:lnTo>
                    <a:lnTo>
                      <a:pt x="252" y="48"/>
                    </a:lnTo>
                    <a:lnTo>
                      <a:pt x="264" y="48"/>
                    </a:lnTo>
                    <a:lnTo>
                      <a:pt x="264" y="48"/>
                    </a:lnTo>
                    <a:lnTo>
                      <a:pt x="274" y="46"/>
                    </a:lnTo>
                    <a:lnTo>
                      <a:pt x="282" y="40"/>
                    </a:lnTo>
                    <a:lnTo>
                      <a:pt x="286" y="34"/>
                    </a:lnTo>
                    <a:lnTo>
                      <a:pt x="288" y="24"/>
                    </a:lnTo>
                    <a:lnTo>
                      <a:pt x="288" y="24"/>
                    </a:lnTo>
                    <a:lnTo>
                      <a:pt x="286" y="14"/>
                    </a:lnTo>
                    <a:lnTo>
                      <a:pt x="282" y="6"/>
                    </a:lnTo>
                    <a:lnTo>
                      <a:pt x="274" y="2"/>
                    </a:lnTo>
                    <a:lnTo>
                      <a:pt x="264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2" y="14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2" y="34"/>
                    </a:lnTo>
                    <a:lnTo>
                      <a:pt x="8" y="40"/>
                    </a:lnTo>
                    <a:lnTo>
                      <a:pt x="14" y="46"/>
                    </a:lnTo>
                    <a:lnTo>
                      <a:pt x="24" y="48"/>
                    </a:lnTo>
                    <a:lnTo>
                      <a:pt x="36" y="48"/>
                    </a:lnTo>
                    <a:lnTo>
                      <a:pt x="36" y="96"/>
                    </a:lnTo>
                    <a:lnTo>
                      <a:pt x="36" y="96"/>
                    </a:lnTo>
                    <a:lnTo>
                      <a:pt x="38" y="114"/>
                    </a:lnTo>
                    <a:lnTo>
                      <a:pt x="42" y="132"/>
                    </a:lnTo>
                    <a:lnTo>
                      <a:pt x="50" y="148"/>
                    </a:lnTo>
                    <a:lnTo>
                      <a:pt x="60" y="164"/>
                    </a:lnTo>
                    <a:lnTo>
                      <a:pt x="72" y="176"/>
                    </a:lnTo>
                    <a:lnTo>
                      <a:pt x="86" y="188"/>
                    </a:lnTo>
                    <a:lnTo>
                      <a:pt x="102" y="196"/>
                    </a:lnTo>
                    <a:lnTo>
                      <a:pt x="120" y="202"/>
                    </a:lnTo>
                    <a:lnTo>
                      <a:pt x="120" y="284"/>
                    </a:lnTo>
                    <a:lnTo>
                      <a:pt x="120" y="284"/>
                    </a:lnTo>
                    <a:lnTo>
                      <a:pt x="120" y="298"/>
                    </a:lnTo>
                    <a:lnTo>
                      <a:pt x="124" y="314"/>
                    </a:lnTo>
                    <a:lnTo>
                      <a:pt x="128" y="328"/>
                    </a:lnTo>
                    <a:lnTo>
                      <a:pt x="134" y="342"/>
                    </a:lnTo>
                    <a:lnTo>
                      <a:pt x="140" y="354"/>
                    </a:lnTo>
                    <a:lnTo>
                      <a:pt x="148" y="366"/>
                    </a:lnTo>
                    <a:lnTo>
                      <a:pt x="158" y="378"/>
                    </a:lnTo>
                    <a:lnTo>
                      <a:pt x="170" y="388"/>
                    </a:lnTo>
                    <a:lnTo>
                      <a:pt x="182" y="398"/>
                    </a:lnTo>
                    <a:lnTo>
                      <a:pt x="194" y="406"/>
                    </a:lnTo>
                    <a:lnTo>
                      <a:pt x="208" y="414"/>
                    </a:lnTo>
                    <a:lnTo>
                      <a:pt x="222" y="420"/>
                    </a:lnTo>
                    <a:lnTo>
                      <a:pt x="238" y="426"/>
                    </a:lnTo>
                    <a:lnTo>
                      <a:pt x="254" y="430"/>
                    </a:lnTo>
                    <a:lnTo>
                      <a:pt x="270" y="432"/>
                    </a:lnTo>
                    <a:lnTo>
                      <a:pt x="288" y="432"/>
                    </a:lnTo>
                    <a:lnTo>
                      <a:pt x="290" y="432"/>
                    </a:lnTo>
                    <a:lnTo>
                      <a:pt x="290" y="432"/>
                    </a:lnTo>
                    <a:lnTo>
                      <a:pt x="306" y="432"/>
                    </a:lnTo>
                    <a:lnTo>
                      <a:pt x="322" y="430"/>
                    </a:lnTo>
                    <a:lnTo>
                      <a:pt x="338" y="426"/>
                    </a:lnTo>
                    <a:lnTo>
                      <a:pt x="354" y="422"/>
                    </a:lnTo>
                    <a:lnTo>
                      <a:pt x="382" y="410"/>
                    </a:lnTo>
                    <a:lnTo>
                      <a:pt x="408" y="396"/>
                    </a:lnTo>
                    <a:lnTo>
                      <a:pt x="408" y="396"/>
                    </a:lnTo>
                    <a:lnTo>
                      <a:pt x="422" y="402"/>
                    </a:lnTo>
                    <a:lnTo>
                      <a:pt x="438" y="404"/>
                    </a:lnTo>
                    <a:lnTo>
                      <a:pt x="452" y="408"/>
                    </a:lnTo>
                    <a:lnTo>
                      <a:pt x="468" y="408"/>
                    </a:lnTo>
                    <a:lnTo>
                      <a:pt x="468" y="408"/>
                    </a:lnTo>
                    <a:lnTo>
                      <a:pt x="484" y="408"/>
                    </a:lnTo>
                    <a:lnTo>
                      <a:pt x="500" y="404"/>
                    </a:lnTo>
                    <a:lnTo>
                      <a:pt x="514" y="400"/>
                    </a:lnTo>
                    <a:lnTo>
                      <a:pt x="528" y="396"/>
                    </a:lnTo>
                    <a:lnTo>
                      <a:pt x="542" y="390"/>
                    </a:lnTo>
                    <a:lnTo>
                      <a:pt x="556" y="382"/>
                    </a:lnTo>
                    <a:lnTo>
                      <a:pt x="568" y="372"/>
                    </a:lnTo>
                    <a:lnTo>
                      <a:pt x="578" y="362"/>
                    </a:lnTo>
                    <a:lnTo>
                      <a:pt x="588" y="352"/>
                    </a:lnTo>
                    <a:lnTo>
                      <a:pt x="598" y="340"/>
                    </a:lnTo>
                    <a:lnTo>
                      <a:pt x="606" y="326"/>
                    </a:lnTo>
                    <a:lnTo>
                      <a:pt x="612" y="312"/>
                    </a:lnTo>
                    <a:lnTo>
                      <a:pt x="616" y="298"/>
                    </a:lnTo>
                    <a:lnTo>
                      <a:pt x="620" y="284"/>
                    </a:lnTo>
                    <a:lnTo>
                      <a:pt x="624" y="268"/>
                    </a:lnTo>
                    <a:lnTo>
                      <a:pt x="624" y="252"/>
                    </a:lnTo>
                    <a:lnTo>
                      <a:pt x="624" y="96"/>
                    </a:lnTo>
                    <a:lnTo>
                      <a:pt x="468" y="96"/>
                    </a:lnTo>
                    <a:close/>
                    <a:moveTo>
                      <a:pt x="78" y="90"/>
                    </a:moveTo>
                    <a:lnTo>
                      <a:pt x="78" y="90"/>
                    </a:lnTo>
                    <a:lnTo>
                      <a:pt x="80" y="86"/>
                    </a:lnTo>
                    <a:lnTo>
                      <a:pt x="84" y="84"/>
                    </a:lnTo>
                    <a:lnTo>
                      <a:pt x="204" y="84"/>
                    </a:lnTo>
                    <a:lnTo>
                      <a:pt x="204" y="84"/>
                    </a:lnTo>
                    <a:lnTo>
                      <a:pt x="208" y="86"/>
                    </a:lnTo>
                    <a:lnTo>
                      <a:pt x="210" y="90"/>
                    </a:lnTo>
                    <a:lnTo>
                      <a:pt x="210" y="90"/>
                    </a:lnTo>
                    <a:lnTo>
                      <a:pt x="208" y="94"/>
                    </a:lnTo>
                    <a:lnTo>
                      <a:pt x="204" y="96"/>
                    </a:lnTo>
                    <a:lnTo>
                      <a:pt x="84" y="96"/>
                    </a:lnTo>
                    <a:lnTo>
                      <a:pt x="84" y="96"/>
                    </a:lnTo>
                    <a:lnTo>
                      <a:pt x="80" y="94"/>
                    </a:lnTo>
                    <a:lnTo>
                      <a:pt x="78" y="90"/>
                    </a:lnTo>
                    <a:lnTo>
                      <a:pt x="78" y="90"/>
                    </a:lnTo>
                    <a:close/>
                    <a:moveTo>
                      <a:pt x="108" y="144"/>
                    </a:moveTo>
                    <a:lnTo>
                      <a:pt x="108" y="144"/>
                    </a:lnTo>
                    <a:lnTo>
                      <a:pt x="104" y="142"/>
                    </a:lnTo>
                    <a:lnTo>
                      <a:pt x="102" y="138"/>
                    </a:lnTo>
                    <a:lnTo>
                      <a:pt x="102" y="138"/>
                    </a:lnTo>
                    <a:lnTo>
                      <a:pt x="104" y="134"/>
                    </a:lnTo>
                    <a:lnTo>
                      <a:pt x="108" y="132"/>
                    </a:lnTo>
                    <a:lnTo>
                      <a:pt x="180" y="132"/>
                    </a:lnTo>
                    <a:lnTo>
                      <a:pt x="180" y="132"/>
                    </a:lnTo>
                    <a:lnTo>
                      <a:pt x="184" y="134"/>
                    </a:lnTo>
                    <a:lnTo>
                      <a:pt x="186" y="138"/>
                    </a:lnTo>
                    <a:lnTo>
                      <a:pt x="186" y="138"/>
                    </a:lnTo>
                    <a:lnTo>
                      <a:pt x="184" y="142"/>
                    </a:lnTo>
                    <a:lnTo>
                      <a:pt x="180" y="144"/>
                    </a:lnTo>
                    <a:lnTo>
                      <a:pt x="108" y="14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2CE8B1E-1754-47D8-890F-24C5DDE73770}"/>
                </a:ext>
              </a:extLst>
            </p:cNvPr>
            <p:cNvSpPr txBox="1"/>
            <p:nvPr/>
          </p:nvSpPr>
          <p:spPr>
            <a:xfrm>
              <a:off x="5356371" y="5086435"/>
              <a:ext cx="950317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dirty="0">
                  <a:latin typeface="Century Gothic" panose="020B0502020202020204" pitchFamily="34" charset="0"/>
                </a:rPr>
                <a:t>Intensità energetica</a:t>
              </a:r>
            </a:p>
            <a:p>
              <a:pPr algn="ctr"/>
              <a:r>
                <a:rPr lang="it-IT" sz="1200" b="1" dirty="0">
                  <a:latin typeface="Century Gothic" panose="020B0502020202020204" pitchFamily="34" charset="0"/>
                </a:rPr>
                <a:t>31,31 </a:t>
              </a:r>
              <a:r>
                <a:rPr lang="it-IT" sz="700" dirty="0">
                  <a:latin typeface="Century Gothic" panose="020B0502020202020204" pitchFamily="34" charset="0"/>
                </a:rPr>
                <a:t>Gj/collaboratore</a:t>
              </a:r>
              <a:endParaRPr lang="it-IT" sz="1000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BF12751-458E-4AC4-8DC6-38BBE5ED5D39}"/>
              </a:ext>
            </a:extLst>
          </p:cNvPr>
          <p:cNvGrpSpPr/>
          <p:nvPr/>
        </p:nvGrpSpPr>
        <p:grpSpPr>
          <a:xfrm>
            <a:off x="3559135" y="5083332"/>
            <a:ext cx="1101402" cy="994865"/>
            <a:chOff x="3914738" y="5083332"/>
            <a:chExt cx="1101402" cy="994865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27968A77-24AC-4A46-9F5D-AE8F0F035CA8}"/>
                </a:ext>
              </a:extLst>
            </p:cNvPr>
            <p:cNvSpPr txBox="1"/>
            <p:nvPr/>
          </p:nvSpPr>
          <p:spPr>
            <a:xfrm>
              <a:off x="3914738" y="5083332"/>
              <a:ext cx="1101402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dirty="0">
                  <a:latin typeface="Century Gothic" panose="020B0502020202020204" pitchFamily="34" charset="0"/>
                </a:rPr>
                <a:t>Intensità carbonica</a:t>
              </a:r>
            </a:p>
            <a:p>
              <a:pPr algn="ctr"/>
              <a:r>
                <a:rPr lang="it-IT" sz="1200" b="1" dirty="0">
                  <a:latin typeface="Century Gothic" panose="020B0502020202020204" pitchFamily="34" charset="0"/>
                </a:rPr>
                <a:t>1,56</a:t>
              </a:r>
              <a:r>
                <a:rPr lang="it-IT" sz="1000" dirty="0">
                  <a:latin typeface="Century Gothic" panose="020B0502020202020204" pitchFamily="34" charset="0"/>
                </a:rPr>
                <a:t> </a:t>
              </a:r>
              <a:r>
                <a:rPr lang="it-IT" sz="700" dirty="0">
                  <a:latin typeface="Century Gothic" panose="020B0502020202020204" pitchFamily="34" charset="0"/>
                </a:rPr>
                <a:t>tCO</a:t>
              </a:r>
              <a:r>
                <a:rPr lang="it-IT" sz="700" baseline="-25000" dirty="0">
                  <a:latin typeface="Century Gothic" panose="020B0502020202020204" pitchFamily="34" charset="0"/>
                </a:rPr>
                <a:t>2</a:t>
              </a:r>
              <a:r>
                <a:rPr lang="it-IT" sz="700" dirty="0">
                  <a:latin typeface="Century Gothic" panose="020B0502020202020204" pitchFamily="34" charset="0"/>
                </a:rPr>
                <a:t>e/collaboratore</a:t>
              </a:r>
              <a:endParaRPr lang="it-IT" sz="1000" dirty="0">
                <a:latin typeface="Century Gothic" panose="020B0502020202020204" pitchFamily="34" charset="0"/>
              </a:endParaRPr>
            </a:p>
          </p:txBody>
        </p: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94FDFD5C-54E2-490C-AE8A-A7C07DB234B7}"/>
                </a:ext>
              </a:extLst>
            </p:cNvPr>
            <p:cNvGrpSpPr/>
            <p:nvPr/>
          </p:nvGrpSpPr>
          <p:grpSpPr>
            <a:xfrm>
              <a:off x="4342338" y="5821471"/>
              <a:ext cx="259193" cy="256726"/>
              <a:chOff x="4088904" y="764704"/>
              <a:chExt cx="1216217" cy="1393323"/>
            </a:xfrm>
          </p:grpSpPr>
          <p:sp>
            <p:nvSpPr>
              <p:cNvPr id="72" name="Freeform 22">
                <a:extLst>
                  <a:ext uri="{FF2B5EF4-FFF2-40B4-BE49-F238E27FC236}">
                    <a16:creationId xmlns:a16="http://schemas.microsoft.com/office/drawing/2014/main" id="{C18C0AD8-F2AD-4E7E-9455-AC2D318EC2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7525" y="1091671"/>
                <a:ext cx="922690" cy="983377"/>
              </a:xfrm>
              <a:custGeom>
                <a:avLst/>
                <a:gdLst/>
                <a:ahLst/>
                <a:cxnLst>
                  <a:cxn ang="0">
                    <a:pos x="2234" y="997"/>
                  </a:cxn>
                  <a:cxn ang="0">
                    <a:pos x="2234" y="997"/>
                  </a:cxn>
                  <a:cxn ang="0">
                    <a:pos x="2234" y="997"/>
                  </a:cxn>
                  <a:cxn ang="0">
                    <a:pos x="2234" y="997"/>
                  </a:cxn>
                  <a:cxn ang="0">
                    <a:pos x="2234" y="993"/>
                  </a:cxn>
                  <a:cxn ang="0">
                    <a:pos x="2234" y="993"/>
                  </a:cxn>
                  <a:cxn ang="0">
                    <a:pos x="2233" y="992"/>
                  </a:cxn>
                  <a:cxn ang="0">
                    <a:pos x="2230" y="991"/>
                  </a:cxn>
                  <a:cxn ang="0">
                    <a:pos x="2230" y="991"/>
                  </a:cxn>
                  <a:cxn ang="0">
                    <a:pos x="2227" y="989"/>
                  </a:cxn>
                  <a:cxn ang="0">
                    <a:pos x="2219" y="982"/>
                  </a:cxn>
                  <a:cxn ang="0">
                    <a:pos x="2193" y="959"/>
                  </a:cxn>
                  <a:cxn ang="0">
                    <a:pos x="1153" y="13"/>
                  </a:cxn>
                  <a:cxn ang="0">
                    <a:pos x="1153" y="13"/>
                  </a:cxn>
                  <a:cxn ang="0">
                    <a:pos x="1146" y="9"/>
                  </a:cxn>
                  <a:cxn ang="0">
                    <a:pos x="1138" y="4"/>
                  </a:cxn>
                  <a:cxn ang="0">
                    <a:pos x="1129" y="2"/>
                  </a:cxn>
                  <a:cxn ang="0">
                    <a:pos x="1120" y="0"/>
                  </a:cxn>
                  <a:cxn ang="0">
                    <a:pos x="1110" y="2"/>
                  </a:cxn>
                  <a:cxn ang="0">
                    <a:pos x="1101" y="4"/>
                  </a:cxn>
                  <a:cxn ang="0">
                    <a:pos x="1093" y="9"/>
                  </a:cxn>
                  <a:cxn ang="0">
                    <a:pos x="1085" y="13"/>
                  </a:cxn>
                  <a:cxn ang="0">
                    <a:pos x="25" y="978"/>
                  </a:cxn>
                  <a:cxn ang="0">
                    <a:pos x="25" y="978"/>
                  </a:cxn>
                  <a:cxn ang="0">
                    <a:pos x="12" y="990"/>
                  </a:cxn>
                  <a:cxn ang="0">
                    <a:pos x="4" y="1000"/>
                  </a:cxn>
                  <a:cxn ang="0">
                    <a:pos x="0" y="1007"/>
                  </a:cxn>
                  <a:cxn ang="0">
                    <a:pos x="0" y="1008"/>
                  </a:cxn>
                  <a:cxn ang="0">
                    <a:pos x="1" y="1010"/>
                  </a:cxn>
                  <a:cxn ang="0">
                    <a:pos x="1" y="1010"/>
                  </a:cxn>
                  <a:cxn ang="0">
                    <a:pos x="3" y="1010"/>
                  </a:cxn>
                  <a:cxn ang="0">
                    <a:pos x="5" y="1013"/>
                  </a:cxn>
                  <a:cxn ang="0">
                    <a:pos x="8" y="1022"/>
                  </a:cxn>
                  <a:cxn ang="0">
                    <a:pos x="10" y="1038"/>
                  </a:cxn>
                  <a:cxn ang="0">
                    <a:pos x="11" y="1056"/>
                  </a:cxn>
                  <a:cxn ang="0">
                    <a:pos x="11" y="2335"/>
                  </a:cxn>
                  <a:cxn ang="0">
                    <a:pos x="11" y="2335"/>
                  </a:cxn>
                  <a:cxn ang="0">
                    <a:pos x="12" y="2344"/>
                  </a:cxn>
                  <a:cxn ang="0">
                    <a:pos x="15" y="2354"/>
                  </a:cxn>
                  <a:cxn ang="0">
                    <a:pos x="19" y="2361"/>
                  </a:cxn>
                  <a:cxn ang="0">
                    <a:pos x="25" y="2368"/>
                  </a:cxn>
                  <a:cxn ang="0">
                    <a:pos x="32" y="2373"/>
                  </a:cxn>
                  <a:cxn ang="0">
                    <a:pos x="39" y="2378"/>
                  </a:cxn>
                  <a:cxn ang="0">
                    <a:pos x="49" y="2380"/>
                  </a:cxn>
                  <a:cxn ang="0">
                    <a:pos x="58" y="2382"/>
                  </a:cxn>
                  <a:cxn ang="0">
                    <a:pos x="2187" y="2382"/>
                  </a:cxn>
                  <a:cxn ang="0">
                    <a:pos x="2187" y="2382"/>
                  </a:cxn>
                  <a:cxn ang="0">
                    <a:pos x="2197" y="2380"/>
                  </a:cxn>
                  <a:cxn ang="0">
                    <a:pos x="2205" y="2378"/>
                  </a:cxn>
                  <a:cxn ang="0">
                    <a:pos x="2213" y="2373"/>
                  </a:cxn>
                  <a:cxn ang="0">
                    <a:pos x="2220" y="2368"/>
                  </a:cxn>
                  <a:cxn ang="0">
                    <a:pos x="2226" y="2361"/>
                  </a:cxn>
                  <a:cxn ang="0">
                    <a:pos x="2230" y="2354"/>
                  </a:cxn>
                  <a:cxn ang="0">
                    <a:pos x="2233" y="2344"/>
                  </a:cxn>
                  <a:cxn ang="0">
                    <a:pos x="2234" y="2335"/>
                  </a:cxn>
                  <a:cxn ang="0">
                    <a:pos x="2234" y="1043"/>
                  </a:cxn>
                  <a:cxn ang="0">
                    <a:pos x="2234" y="1043"/>
                  </a:cxn>
                  <a:cxn ang="0">
                    <a:pos x="2234" y="997"/>
                  </a:cxn>
                  <a:cxn ang="0">
                    <a:pos x="2234" y="997"/>
                  </a:cxn>
                </a:cxnLst>
                <a:rect l="0" t="0" r="r" b="b"/>
                <a:pathLst>
                  <a:path w="2234" h="2382">
                    <a:moveTo>
                      <a:pt x="2234" y="997"/>
                    </a:moveTo>
                    <a:lnTo>
                      <a:pt x="2234" y="997"/>
                    </a:lnTo>
                    <a:lnTo>
                      <a:pt x="2234" y="997"/>
                    </a:lnTo>
                    <a:lnTo>
                      <a:pt x="2234" y="997"/>
                    </a:lnTo>
                    <a:lnTo>
                      <a:pt x="2234" y="993"/>
                    </a:lnTo>
                    <a:lnTo>
                      <a:pt x="2234" y="993"/>
                    </a:lnTo>
                    <a:lnTo>
                      <a:pt x="2233" y="992"/>
                    </a:lnTo>
                    <a:lnTo>
                      <a:pt x="2230" y="991"/>
                    </a:lnTo>
                    <a:lnTo>
                      <a:pt x="2230" y="991"/>
                    </a:lnTo>
                    <a:lnTo>
                      <a:pt x="2227" y="989"/>
                    </a:lnTo>
                    <a:lnTo>
                      <a:pt x="2219" y="982"/>
                    </a:lnTo>
                    <a:lnTo>
                      <a:pt x="2193" y="959"/>
                    </a:lnTo>
                    <a:lnTo>
                      <a:pt x="1153" y="13"/>
                    </a:lnTo>
                    <a:lnTo>
                      <a:pt x="1153" y="13"/>
                    </a:lnTo>
                    <a:lnTo>
                      <a:pt x="1146" y="9"/>
                    </a:lnTo>
                    <a:lnTo>
                      <a:pt x="1138" y="4"/>
                    </a:lnTo>
                    <a:lnTo>
                      <a:pt x="1129" y="2"/>
                    </a:lnTo>
                    <a:lnTo>
                      <a:pt x="1120" y="0"/>
                    </a:lnTo>
                    <a:lnTo>
                      <a:pt x="1110" y="2"/>
                    </a:lnTo>
                    <a:lnTo>
                      <a:pt x="1101" y="4"/>
                    </a:lnTo>
                    <a:lnTo>
                      <a:pt x="1093" y="9"/>
                    </a:lnTo>
                    <a:lnTo>
                      <a:pt x="1085" y="13"/>
                    </a:lnTo>
                    <a:lnTo>
                      <a:pt x="25" y="978"/>
                    </a:lnTo>
                    <a:lnTo>
                      <a:pt x="25" y="978"/>
                    </a:lnTo>
                    <a:lnTo>
                      <a:pt x="12" y="990"/>
                    </a:lnTo>
                    <a:lnTo>
                      <a:pt x="4" y="1000"/>
                    </a:lnTo>
                    <a:lnTo>
                      <a:pt x="0" y="1007"/>
                    </a:lnTo>
                    <a:lnTo>
                      <a:pt x="0" y="1008"/>
                    </a:lnTo>
                    <a:lnTo>
                      <a:pt x="1" y="1010"/>
                    </a:lnTo>
                    <a:lnTo>
                      <a:pt x="1" y="1010"/>
                    </a:lnTo>
                    <a:lnTo>
                      <a:pt x="3" y="1010"/>
                    </a:lnTo>
                    <a:lnTo>
                      <a:pt x="5" y="1013"/>
                    </a:lnTo>
                    <a:lnTo>
                      <a:pt x="8" y="1022"/>
                    </a:lnTo>
                    <a:lnTo>
                      <a:pt x="10" y="1038"/>
                    </a:lnTo>
                    <a:lnTo>
                      <a:pt x="11" y="1056"/>
                    </a:lnTo>
                    <a:lnTo>
                      <a:pt x="11" y="2335"/>
                    </a:lnTo>
                    <a:lnTo>
                      <a:pt x="11" y="2335"/>
                    </a:lnTo>
                    <a:lnTo>
                      <a:pt x="12" y="2344"/>
                    </a:lnTo>
                    <a:lnTo>
                      <a:pt x="15" y="2354"/>
                    </a:lnTo>
                    <a:lnTo>
                      <a:pt x="19" y="2361"/>
                    </a:lnTo>
                    <a:lnTo>
                      <a:pt x="25" y="2368"/>
                    </a:lnTo>
                    <a:lnTo>
                      <a:pt x="32" y="2373"/>
                    </a:lnTo>
                    <a:lnTo>
                      <a:pt x="39" y="2378"/>
                    </a:lnTo>
                    <a:lnTo>
                      <a:pt x="49" y="2380"/>
                    </a:lnTo>
                    <a:lnTo>
                      <a:pt x="58" y="2382"/>
                    </a:lnTo>
                    <a:lnTo>
                      <a:pt x="2187" y="2382"/>
                    </a:lnTo>
                    <a:lnTo>
                      <a:pt x="2187" y="2382"/>
                    </a:lnTo>
                    <a:lnTo>
                      <a:pt x="2197" y="2380"/>
                    </a:lnTo>
                    <a:lnTo>
                      <a:pt x="2205" y="2378"/>
                    </a:lnTo>
                    <a:lnTo>
                      <a:pt x="2213" y="2373"/>
                    </a:lnTo>
                    <a:lnTo>
                      <a:pt x="2220" y="2368"/>
                    </a:lnTo>
                    <a:lnTo>
                      <a:pt x="2226" y="2361"/>
                    </a:lnTo>
                    <a:lnTo>
                      <a:pt x="2230" y="2354"/>
                    </a:lnTo>
                    <a:lnTo>
                      <a:pt x="2233" y="2344"/>
                    </a:lnTo>
                    <a:lnTo>
                      <a:pt x="2234" y="2335"/>
                    </a:lnTo>
                    <a:lnTo>
                      <a:pt x="2234" y="1043"/>
                    </a:lnTo>
                    <a:lnTo>
                      <a:pt x="2234" y="1043"/>
                    </a:lnTo>
                    <a:lnTo>
                      <a:pt x="2234" y="997"/>
                    </a:lnTo>
                    <a:lnTo>
                      <a:pt x="2234" y="997"/>
                    </a:lnTo>
                    <a:close/>
                  </a:path>
                </a:pathLst>
              </a:custGeom>
              <a:solidFill>
                <a:srgbClr val="6F9B0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73" name="Freeform 23">
                <a:extLst>
                  <a:ext uri="{FF2B5EF4-FFF2-40B4-BE49-F238E27FC236}">
                    <a16:creationId xmlns:a16="http://schemas.microsoft.com/office/drawing/2014/main" id="{7857EB92-6CE8-4D3A-9210-3F46170234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7525" y="1091671"/>
                <a:ext cx="922690" cy="983377"/>
              </a:xfrm>
              <a:custGeom>
                <a:avLst/>
                <a:gdLst/>
                <a:ahLst/>
                <a:cxnLst>
                  <a:cxn ang="0">
                    <a:pos x="2234" y="997"/>
                  </a:cxn>
                  <a:cxn ang="0">
                    <a:pos x="2234" y="997"/>
                  </a:cxn>
                  <a:cxn ang="0">
                    <a:pos x="2234" y="997"/>
                  </a:cxn>
                  <a:cxn ang="0">
                    <a:pos x="2234" y="997"/>
                  </a:cxn>
                  <a:cxn ang="0">
                    <a:pos x="2234" y="993"/>
                  </a:cxn>
                  <a:cxn ang="0">
                    <a:pos x="2234" y="993"/>
                  </a:cxn>
                  <a:cxn ang="0">
                    <a:pos x="2233" y="992"/>
                  </a:cxn>
                  <a:cxn ang="0">
                    <a:pos x="2230" y="991"/>
                  </a:cxn>
                  <a:cxn ang="0">
                    <a:pos x="2230" y="991"/>
                  </a:cxn>
                  <a:cxn ang="0">
                    <a:pos x="2227" y="989"/>
                  </a:cxn>
                  <a:cxn ang="0">
                    <a:pos x="2219" y="982"/>
                  </a:cxn>
                  <a:cxn ang="0">
                    <a:pos x="2193" y="959"/>
                  </a:cxn>
                  <a:cxn ang="0">
                    <a:pos x="1153" y="13"/>
                  </a:cxn>
                  <a:cxn ang="0">
                    <a:pos x="1153" y="13"/>
                  </a:cxn>
                  <a:cxn ang="0">
                    <a:pos x="1146" y="9"/>
                  </a:cxn>
                  <a:cxn ang="0">
                    <a:pos x="1138" y="4"/>
                  </a:cxn>
                  <a:cxn ang="0">
                    <a:pos x="1129" y="2"/>
                  </a:cxn>
                  <a:cxn ang="0">
                    <a:pos x="1120" y="0"/>
                  </a:cxn>
                  <a:cxn ang="0">
                    <a:pos x="1110" y="2"/>
                  </a:cxn>
                  <a:cxn ang="0">
                    <a:pos x="1101" y="4"/>
                  </a:cxn>
                  <a:cxn ang="0">
                    <a:pos x="1093" y="9"/>
                  </a:cxn>
                  <a:cxn ang="0">
                    <a:pos x="1085" y="13"/>
                  </a:cxn>
                  <a:cxn ang="0">
                    <a:pos x="25" y="978"/>
                  </a:cxn>
                  <a:cxn ang="0">
                    <a:pos x="25" y="978"/>
                  </a:cxn>
                  <a:cxn ang="0">
                    <a:pos x="12" y="990"/>
                  </a:cxn>
                  <a:cxn ang="0">
                    <a:pos x="4" y="1000"/>
                  </a:cxn>
                  <a:cxn ang="0">
                    <a:pos x="0" y="1007"/>
                  </a:cxn>
                  <a:cxn ang="0">
                    <a:pos x="0" y="1008"/>
                  </a:cxn>
                  <a:cxn ang="0">
                    <a:pos x="1" y="1010"/>
                  </a:cxn>
                  <a:cxn ang="0">
                    <a:pos x="1" y="1010"/>
                  </a:cxn>
                  <a:cxn ang="0">
                    <a:pos x="3" y="1010"/>
                  </a:cxn>
                  <a:cxn ang="0">
                    <a:pos x="5" y="1013"/>
                  </a:cxn>
                  <a:cxn ang="0">
                    <a:pos x="8" y="1022"/>
                  </a:cxn>
                  <a:cxn ang="0">
                    <a:pos x="10" y="1038"/>
                  </a:cxn>
                  <a:cxn ang="0">
                    <a:pos x="11" y="1056"/>
                  </a:cxn>
                  <a:cxn ang="0">
                    <a:pos x="11" y="2335"/>
                  </a:cxn>
                  <a:cxn ang="0">
                    <a:pos x="11" y="2335"/>
                  </a:cxn>
                  <a:cxn ang="0">
                    <a:pos x="12" y="2344"/>
                  </a:cxn>
                  <a:cxn ang="0">
                    <a:pos x="15" y="2354"/>
                  </a:cxn>
                  <a:cxn ang="0">
                    <a:pos x="19" y="2361"/>
                  </a:cxn>
                  <a:cxn ang="0">
                    <a:pos x="25" y="2368"/>
                  </a:cxn>
                  <a:cxn ang="0">
                    <a:pos x="32" y="2373"/>
                  </a:cxn>
                  <a:cxn ang="0">
                    <a:pos x="39" y="2378"/>
                  </a:cxn>
                  <a:cxn ang="0">
                    <a:pos x="49" y="2380"/>
                  </a:cxn>
                  <a:cxn ang="0">
                    <a:pos x="58" y="2382"/>
                  </a:cxn>
                  <a:cxn ang="0">
                    <a:pos x="2187" y="2382"/>
                  </a:cxn>
                  <a:cxn ang="0">
                    <a:pos x="2187" y="2382"/>
                  </a:cxn>
                  <a:cxn ang="0">
                    <a:pos x="2197" y="2380"/>
                  </a:cxn>
                  <a:cxn ang="0">
                    <a:pos x="2205" y="2378"/>
                  </a:cxn>
                  <a:cxn ang="0">
                    <a:pos x="2213" y="2373"/>
                  </a:cxn>
                  <a:cxn ang="0">
                    <a:pos x="2220" y="2368"/>
                  </a:cxn>
                  <a:cxn ang="0">
                    <a:pos x="2226" y="2361"/>
                  </a:cxn>
                  <a:cxn ang="0">
                    <a:pos x="2230" y="2354"/>
                  </a:cxn>
                  <a:cxn ang="0">
                    <a:pos x="2233" y="2344"/>
                  </a:cxn>
                  <a:cxn ang="0">
                    <a:pos x="2234" y="2335"/>
                  </a:cxn>
                  <a:cxn ang="0">
                    <a:pos x="2234" y="1043"/>
                  </a:cxn>
                  <a:cxn ang="0">
                    <a:pos x="2234" y="1043"/>
                  </a:cxn>
                  <a:cxn ang="0">
                    <a:pos x="2234" y="997"/>
                  </a:cxn>
                  <a:cxn ang="0">
                    <a:pos x="2234" y="997"/>
                  </a:cxn>
                </a:cxnLst>
                <a:rect l="0" t="0" r="r" b="b"/>
                <a:pathLst>
                  <a:path w="2234" h="2382">
                    <a:moveTo>
                      <a:pt x="2234" y="997"/>
                    </a:moveTo>
                    <a:lnTo>
                      <a:pt x="2234" y="997"/>
                    </a:lnTo>
                    <a:lnTo>
                      <a:pt x="2234" y="997"/>
                    </a:lnTo>
                    <a:lnTo>
                      <a:pt x="2234" y="997"/>
                    </a:lnTo>
                    <a:lnTo>
                      <a:pt x="2234" y="993"/>
                    </a:lnTo>
                    <a:lnTo>
                      <a:pt x="2234" y="993"/>
                    </a:lnTo>
                    <a:lnTo>
                      <a:pt x="2233" y="992"/>
                    </a:lnTo>
                    <a:lnTo>
                      <a:pt x="2230" y="991"/>
                    </a:lnTo>
                    <a:lnTo>
                      <a:pt x="2230" y="991"/>
                    </a:lnTo>
                    <a:lnTo>
                      <a:pt x="2227" y="989"/>
                    </a:lnTo>
                    <a:lnTo>
                      <a:pt x="2219" y="982"/>
                    </a:lnTo>
                    <a:lnTo>
                      <a:pt x="2193" y="959"/>
                    </a:lnTo>
                    <a:lnTo>
                      <a:pt x="1153" y="13"/>
                    </a:lnTo>
                    <a:lnTo>
                      <a:pt x="1153" y="13"/>
                    </a:lnTo>
                    <a:lnTo>
                      <a:pt x="1146" y="9"/>
                    </a:lnTo>
                    <a:lnTo>
                      <a:pt x="1138" y="4"/>
                    </a:lnTo>
                    <a:lnTo>
                      <a:pt x="1129" y="2"/>
                    </a:lnTo>
                    <a:lnTo>
                      <a:pt x="1120" y="0"/>
                    </a:lnTo>
                    <a:lnTo>
                      <a:pt x="1110" y="2"/>
                    </a:lnTo>
                    <a:lnTo>
                      <a:pt x="1101" y="4"/>
                    </a:lnTo>
                    <a:lnTo>
                      <a:pt x="1093" y="9"/>
                    </a:lnTo>
                    <a:lnTo>
                      <a:pt x="1085" y="13"/>
                    </a:lnTo>
                    <a:lnTo>
                      <a:pt x="25" y="978"/>
                    </a:lnTo>
                    <a:lnTo>
                      <a:pt x="25" y="978"/>
                    </a:lnTo>
                    <a:lnTo>
                      <a:pt x="12" y="990"/>
                    </a:lnTo>
                    <a:lnTo>
                      <a:pt x="4" y="1000"/>
                    </a:lnTo>
                    <a:lnTo>
                      <a:pt x="0" y="1007"/>
                    </a:lnTo>
                    <a:lnTo>
                      <a:pt x="0" y="1008"/>
                    </a:lnTo>
                    <a:lnTo>
                      <a:pt x="1" y="1010"/>
                    </a:lnTo>
                    <a:lnTo>
                      <a:pt x="1" y="1010"/>
                    </a:lnTo>
                    <a:lnTo>
                      <a:pt x="3" y="1010"/>
                    </a:lnTo>
                    <a:lnTo>
                      <a:pt x="5" y="1013"/>
                    </a:lnTo>
                    <a:lnTo>
                      <a:pt x="8" y="1022"/>
                    </a:lnTo>
                    <a:lnTo>
                      <a:pt x="10" y="1038"/>
                    </a:lnTo>
                    <a:lnTo>
                      <a:pt x="11" y="1056"/>
                    </a:lnTo>
                    <a:lnTo>
                      <a:pt x="11" y="2335"/>
                    </a:lnTo>
                    <a:lnTo>
                      <a:pt x="11" y="2335"/>
                    </a:lnTo>
                    <a:lnTo>
                      <a:pt x="12" y="2344"/>
                    </a:lnTo>
                    <a:lnTo>
                      <a:pt x="15" y="2354"/>
                    </a:lnTo>
                    <a:lnTo>
                      <a:pt x="19" y="2361"/>
                    </a:lnTo>
                    <a:lnTo>
                      <a:pt x="25" y="2368"/>
                    </a:lnTo>
                    <a:lnTo>
                      <a:pt x="32" y="2373"/>
                    </a:lnTo>
                    <a:lnTo>
                      <a:pt x="39" y="2378"/>
                    </a:lnTo>
                    <a:lnTo>
                      <a:pt x="49" y="2380"/>
                    </a:lnTo>
                    <a:lnTo>
                      <a:pt x="58" y="2382"/>
                    </a:lnTo>
                    <a:lnTo>
                      <a:pt x="2187" y="2382"/>
                    </a:lnTo>
                    <a:lnTo>
                      <a:pt x="2187" y="2382"/>
                    </a:lnTo>
                    <a:lnTo>
                      <a:pt x="2197" y="2380"/>
                    </a:lnTo>
                    <a:lnTo>
                      <a:pt x="2205" y="2378"/>
                    </a:lnTo>
                    <a:lnTo>
                      <a:pt x="2213" y="2373"/>
                    </a:lnTo>
                    <a:lnTo>
                      <a:pt x="2220" y="2368"/>
                    </a:lnTo>
                    <a:lnTo>
                      <a:pt x="2226" y="2361"/>
                    </a:lnTo>
                    <a:lnTo>
                      <a:pt x="2230" y="2354"/>
                    </a:lnTo>
                    <a:lnTo>
                      <a:pt x="2233" y="2344"/>
                    </a:lnTo>
                    <a:lnTo>
                      <a:pt x="2234" y="2335"/>
                    </a:lnTo>
                    <a:lnTo>
                      <a:pt x="2234" y="1043"/>
                    </a:lnTo>
                    <a:lnTo>
                      <a:pt x="2234" y="1043"/>
                    </a:lnTo>
                    <a:lnTo>
                      <a:pt x="2234" y="997"/>
                    </a:lnTo>
                    <a:lnTo>
                      <a:pt x="2234" y="997"/>
                    </a:lnTo>
                    <a:close/>
                  </a:path>
                </a:pathLst>
              </a:custGeom>
              <a:solidFill>
                <a:srgbClr val="6F9B0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74" name="Freeform 24">
                <a:extLst>
                  <a:ext uri="{FF2B5EF4-FFF2-40B4-BE49-F238E27FC236}">
                    <a16:creationId xmlns:a16="http://schemas.microsoft.com/office/drawing/2014/main" id="{4E02B602-50B2-4449-84DB-4F023A769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199" y="1657669"/>
                <a:ext cx="317058" cy="500358"/>
              </a:xfrm>
              <a:custGeom>
                <a:avLst/>
                <a:gdLst/>
                <a:ahLst/>
                <a:cxnLst>
                  <a:cxn ang="0">
                    <a:pos x="768" y="140"/>
                  </a:cxn>
                  <a:cxn ang="0">
                    <a:pos x="765" y="112"/>
                  </a:cxn>
                  <a:cxn ang="0">
                    <a:pos x="757" y="86"/>
                  </a:cxn>
                  <a:cxn ang="0">
                    <a:pos x="744" y="62"/>
                  </a:cxn>
                  <a:cxn ang="0">
                    <a:pos x="727" y="42"/>
                  </a:cxn>
                  <a:cxn ang="0">
                    <a:pos x="706" y="25"/>
                  </a:cxn>
                  <a:cxn ang="0">
                    <a:pos x="683" y="12"/>
                  </a:cxn>
                  <a:cxn ang="0">
                    <a:pos x="657" y="4"/>
                  </a:cxn>
                  <a:cxn ang="0">
                    <a:pos x="628" y="0"/>
                  </a:cxn>
                  <a:cxn ang="0">
                    <a:pos x="140" y="0"/>
                  </a:cxn>
                  <a:cxn ang="0">
                    <a:pos x="112" y="4"/>
                  </a:cxn>
                  <a:cxn ang="0">
                    <a:pos x="86" y="12"/>
                  </a:cxn>
                  <a:cxn ang="0">
                    <a:pos x="62" y="25"/>
                  </a:cxn>
                  <a:cxn ang="0">
                    <a:pos x="42" y="42"/>
                  </a:cxn>
                  <a:cxn ang="0">
                    <a:pos x="25" y="62"/>
                  </a:cxn>
                  <a:cxn ang="0">
                    <a:pos x="12" y="86"/>
                  </a:cxn>
                  <a:cxn ang="0">
                    <a:pos x="4" y="112"/>
                  </a:cxn>
                  <a:cxn ang="0">
                    <a:pos x="0" y="140"/>
                  </a:cxn>
                  <a:cxn ang="0">
                    <a:pos x="0" y="1071"/>
                  </a:cxn>
                  <a:cxn ang="0">
                    <a:pos x="4" y="1099"/>
                  </a:cxn>
                  <a:cxn ang="0">
                    <a:pos x="12" y="1125"/>
                  </a:cxn>
                  <a:cxn ang="0">
                    <a:pos x="25" y="1149"/>
                  </a:cxn>
                  <a:cxn ang="0">
                    <a:pos x="42" y="1169"/>
                  </a:cxn>
                  <a:cxn ang="0">
                    <a:pos x="62" y="1187"/>
                  </a:cxn>
                  <a:cxn ang="0">
                    <a:pos x="86" y="1199"/>
                  </a:cxn>
                  <a:cxn ang="0">
                    <a:pos x="112" y="1208"/>
                  </a:cxn>
                  <a:cxn ang="0">
                    <a:pos x="140" y="1211"/>
                  </a:cxn>
                  <a:cxn ang="0">
                    <a:pos x="628" y="1211"/>
                  </a:cxn>
                  <a:cxn ang="0">
                    <a:pos x="657" y="1208"/>
                  </a:cxn>
                  <a:cxn ang="0">
                    <a:pos x="683" y="1199"/>
                  </a:cxn>
                  <a:cxn ang="0">
                    <a:pos x="706" y="1187"/>
                  </a:cxn>
                  <a:cxn ang="0">
                    <a:pos x="727" y="1169"/>
                  </a:cxn>
                  <a:cxn ang="0">
                    <a:pos x="744" y="1149"/>
                  </a:cxn>
                  <a:cxn ang="0">
                    <a:pos x="757" y="1125"/>
                  </a:cxn>
                  <a:cxn ang="0">
                    <a:pos x="765" y="1099"/>
                  </a:cxn>
                  <a:cxn ang="0">
                    <a:pos x="768" y="1071"/>
                  </a:cxn>
                </a:cxnLst>
                <a:rect l="0" t="0" r="r" b="b"/>
                <a:pathLst>
                  <a:path w="768" h="1211">
                    <a:moveTo>
                      <a:pt x="768" y="140"/>
                    </a:moveTo>
                    <a:lnTo>
                      <a:pt x="768" y="140"/>
                    </a:lnTo>
                    <a:lnTo>
                      <a:pt x="768" y="126"/>
                    </a:lnTo>
                    <a:lnTo>
                      <a:pt x="765" y="112"/>
                    </a:lnTo>
                    <a:lnTo>
                      <a:pt x="762" y="99"/>
                    </a:lnTo>
                    <a:lnTo>
                      <a:pt x="757" y="86"/>
                    </a:lnTo>
                    <a:lnTo>
                      <a:pt x="751" y="74"/>
                    </a:lnTo>
                    <a:lnTo>
                      <a:pt x="744" y="62"/>
                    </a:lnTo>
                    <a:lnTo>
                      <a:pt x="736" y="51"/>
                    </a:lnTo>
                    <a:lnTo>
                      <a:pt x="727" y="42"/>
                    </a:lnTo>
                    <a:lnTo>
                      <a:pt x="718" y="33"/>
                    </a:lnTo>
                    <a:lnTo>
                      <a:pt x="706" y="25"/>
                    </a:lnTo>
                    <a:lnTo>
                      <a:pt x="695" y="18"/>
                    </a:lnTo>
                    <a:lnTo>
                      <a:pt x="683" y="12"/>
                    </a:lnTo>
                    <a:lnTo>
                      <a:pt x="670" y="7"/>
                    </a:lnTo>
                    <a:lnTo>
                      <a:pt x="657" y="4"/>
                    </a:lnTo>
                    <a:lnTo>
                      <a:pt x="643" y="1"/>
                    </a:lnTo>
                    <a:lnTo>
                      <a:pt x="628" y="0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26" y="1"/>
                    </a:lnTo>
                    <a:lnTo>
                      <a:pt x="112" y="4"/>
                    </a:lnTo>
                    <a:lnTo>
                      <a:pt x="99" y="7"/>
                    </a:lnTo>
                    <a:lnTo>
                      <a:pt x="86" y="12"/>
                    </a:lnTo>
                    <a:lnTo>
                      <a:pt x="74" y="18"/>
                    </a:lnTo>
                    <a:lnTo>
                      <a:pt x="62" y="25"/>
                    </a:lnTo>
                    <a:lnTo>
                      <a:pt x="51" y="33"/>
                    </a:lnTo>
                    <a:lnTo>
                      <a:pt x="42" y="42"/>
                    </a:lnTo>
                    <a:lnTo>
                      <a:pt x="33" y="51"/>
                    </a:lnTo>
                    <a:lnTo>
                      <a:pt x="25" y="62"/>
                    </a:lnTo>
                    <a:lnTo>
                      <a:pt x="18" y="74"/>
                    </a:lnTo>
                    <a:lnTo>
                      <a:pt x="12" y="86"/>
                    </a:lnTo>
                    <a:lnTo>
                      <a:pt x="7" y="99"/>
                    </a:lnTo>
                    <a:lnTo>
                      <a:pt x="4" y="112"/>
                    </a:lnTo>
                    <a:lnTo>
                      <a:pt x="1" y="126"/>
                    </a:lnTo>
                    <a:lnTo>
                      <a:pt x="0" y="140"/>
                    </a:lnTo>
                    <a:lnTo>
                      <a:pt x="0" y="1071"/>
                    </a:lnTo>
                    <a:lnTo>
                      <a:pt x="0" y="1071"/>
                    </a:lnTo>
                    <a:lnTo>
                      <a:pt x="1" y="1085"/>
                    </a:lnTo>
                    <a:lnTo>
                      <a:pt x="4" y="1099"/>
                    </a:lnTo>
                    <a:lnTo>
                      <a:pt x="7" y="1112"/>
                    </a:lnTo>
                    <a:lnTo>
                      <a:pt x="12" y="1125"/>
                    </a:lnTo>
                    <a:lnTo>
                      <a:pt x="18" y="1138"/>
                    </a:lnTo>
                    <a:lnTo>
                      <a:pt x="25" y="1149"/>
                    </a:lnTo>
                    <a:lnTo>
                      <a:pt x="33" y="1160"/>
                    </a:lnTo>
                    <a:lnTo>
                      <a:pt x="42" y="1169"/>
                    </a:lnTo>
                    <a:lnTo>
                      <a:pt x="51" y="1178"/>
                    </a:lnTo>
                    <a:lnTo>
                      <a:pt x="62" y="1187"/>
                    </a:lnTo>
                    <a:lnTo>
                      <a:pt x="74" y="1194"/>
                    </a:lnTo>
                    <a:lnTo>
                      <a:pt x="86" y="1199"/>
                    </a:lnTo>
                    <a:lnTo>
                      <a:pt x="99" y="1204"/>
                    </a:lnTo>
                    <a:lnTo>
                      <a:pt x="112" y="1208"/>
                    </a:lnTo>
                    <a:lnTo>
                      <a:pt x="126" y="1210"/>
                    </a:lnTo>
                    <a:lnTo>
                      <a:pt x="140" y="1211"/>
                    </a:lnTo>
                    <a:lnTo>
                      <a:pt x="628" y="1211"/>
                    </a:lnTo>
                    <a:lnTo>
                      <a:pt x="628" y="1211"/>
                    </a:lnTo>
                    <a:lnTo>
                      <a:pt x="643" y="1210"/>
                    </a:lnTo>
                    <a:lnTo>
                      <a:pt x="657" y="1208"/>
                    </a:lnTo>
                    <a:lnTo>
                      <a:pt x="670" y="1204"/>
                    </a:lnTo>
                    <a:lnTo>
                      <a:pt x="683" y="1199"/>
                    </a:lnTo>
                    <a:lnTo>
                      <a:pt x="695" y="1194"/>
                    </a:lnTo>
                    <a:lnTo>
                      <a:pt x="706" y="1187"/>
                    </a:lnTo>
                    <a:lnTo>
                      <a:pt x="718" y="1178"/>
                    </a:lnTo>
                    <a:lnTo>
                      <a:pt x="727" y="1169"/>
                    </a:lnTo>
                    <a:lnTo>
                      <a:pt x="736" y="1160"/>
                    </a:lnTo>
                    <a:lnTo>
                      <a:pt x="744" y="1149"/>
                    </a:lnTo>
                    <a:lnTo>
                      <a:pt x="751" y="1138"/>
                    </a:lnTo>
                    <a:lnTo>
                      <a:pt x="757" y="1125"/>
                    </a:lnTo>
                    <a:lnTo>
                      <a:pt x="762" y="1112"/>
                    </a:lnTo>
                    <a:lnTo>
                      <a:pt x="765" y="1099"/>
                    </a:lnTo>
                    <a:lnTo>
                      <a:pt x="768" y="1085"/>
                    </a:lnTo>
                    <a:lnTo>
                      <a:pt x="768" y="1071"/>
                    </a:lnTo>
                    <a:lnTo>
                      <a:pt x="768" y="14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75" name="Freeform 25">
                <a:extLst>
                  <a:ext uri="{FF2B5EF4-FFF2-40B4-BE49-F238E27FC236}">
                    <a16:creationId xmlns:a16="http://schemas.microsoft.com/office/drawing/2014/main" id="{3EB9359A-3497-4A19-BFBC-1776A1617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8904" y="847684"/>
                <a:ext cx="1216217" cy="625447"/>
              </a:xfrm>
              <a:custGeom>
                <a:avLst/>
                <a:gdLst/>
                <a:ahLst/>
                <a:cxnLst>
                  <a:cxn ang="0">
                    <a:pos x="2899" y="1215"/>
                  </a:cxn>
                  <a:cxn ang="0">
                    <a:pos x="2524" y="876"/>
                  </a:cxn>
                  <a:cxn ang="0">
                    <a:pos x="1866" y="280"/>
                  </a:cxn>
                  <a:cxn ang="0">
                    <a:pos x="1607" y="46"/>
                  </a:cxn>
                  <a:cxn ang="0">
                    <a:pos x="1580" y="25"/>
                  </a:cxn>
                  <a:cxn ang="0">
                    <a:pos x="1552" y="11"/>
                  </a:cxn>
                  <a:cxn ang="0">
                    <a:pos x="1521" y="2"/>
                  </a:cxn>
                  <a:cxn ang="0">
                    <a:pos x="1491" y="0"/>
                  </a:cxn>
                  <a:cxn ang="0">
                    <a:pos x="1461" y="2"/>
                  </a:cxn>
                  <a:cxn ang="0">
                    <a:pos x="1432" y="11"/>
                  </a:cxn>
                  <a:cxn ang="0">
                    <a:pos x="1402" y="25"/>
                  </a:cxn>
                  <a:cxn ang="0">
                    <a:pos x="1376" y="46"/>
                  </a:cxn>
                  <a:cxn ang="0">
                    <a:pos x="1005" y="379"/>
                  </a:cxn>
                  <a:cxn ang="0">
                    <a:pos x="340" y="975"/>
                  </a:cxn>
                  <a:cxn ang="0">
                    <a:pos x="48" y="1238"/>
                  </a:cxn>
                  <a:cxn ang="0">
                    <a:pos x="36" y="1249"/>
                  </a:cxn>
                  <a:cxn ang="0">
                    <a:pos x="18" y="1276"/>
                  </a:cxn>
                  <a:cxn ang="0">
                    <a:pos x="6" y="1305"/>
                  </a:cxn>
                  <a:cxn ang="0">
                    <a:pos x="1" y="1337"/>
                  </a:cxn>
                  <a:cxn ang="0">
                    <a:pos x="1" y="1368"/>
                  </a:cxn>
                  <a:cxn ang="0">
                    <a:pos x="8" y="1400"/>
                  </a:cxn>
                  <a:cxn ang="0">
                    <a:pos x="20" y="1430"/>
                  </a:cxn>
                  <a:cxn ang="0">
                    <a:pos x="37" y="1457"/>
                  </a:cxn>
                  <a:cxn ang="0">
                    <a:pos x="48" y="1469"/>
                  </a:cxn>
                  <a:cxn ang="0">
                    <a:pos x="74" y="1490"/>
                  </a:cxn>
                  <a:cxn ang="0">
                    <a:pos x="103" y="1505"/>
                  </a:cxn>
                  <a:cxn ang="0">
                    <a:pos x="132" y="1513"/>
                  </a:cxn>
                  <a:cxn ang="0">
                    <a:pos x="163" y="1515"/>
                  </a:cxn>
                  <a:cxn ang="0">
                    <a:pos x="194" y="1512"/>
                  </a:cxn>
                  <a:cxn ang="0">
                    <a:pos x="224" y="1502"/>
                  </a:cxn>
                  <a:cxn ang="0">
                    <a:pos x="252" y="1488"/>
                  </a:cxn>
                  <a:cxn ang="0">
                    <a:pos x="279" y="1469"/>
                  </a:cxn>
                  <a:cxn ang="0">
                    <a:pos x="650" y="1135"/>
                  </a:cxn>
                  <a:cxn ang="0">
                    <a:pos x="1315" y="539"/>
                  </a:cxn>
                  <a:cxn ang="0">
                    <a:pos x="1607" y="277"/>
                  </a:cxn>
                  <a:cxn ang="0">
                    <a:pos x="1376" y="277"/>
                  </a:cxn>
                  <a:cxn ang="0">
                    <a:pos x="1751" y="617"/>
                  </a:cxn>
                  <a:cxn ang="0">
                    <a:pos x="2409" y="1213"/>
                  </a:cxn>
                  <a:cxn ang="0">
                    <a:pos x="2668" y="1446"/>
                  </a:cxn>
                  <a:cxn ang="0">
                    <a:pos x="2680" y="1457"/>
                  </a:cxn>
                  <a:cxn ang="0">
                    <a:pos x="2708" y="1474"/>
                  </a:cxn>
                  <a:cxn ang="0">
                    <a:pos x="2737" y="1486"/>
                  </a:cxn>
                  <a:cxn ang="0">
                    <a:pos x="2769" y="1493"/>
                  </a:cxn>
                  <a:cxn ang="0">
                    <a:pos x="2799" y="1493"/>
                  </a:cxn>
                  <a:cxn ang="0">
                    <a:pos x="2829" y="1487"/>
                  </a:cxn>
                  <a:cxn ang="0">
                    <a:pos x="2859" y="1477"/>
                  </a:cxn>
                  <a:cxn ang="0">
                    <a:pos x="2887" y="1458"/>
                  </a:cxn>
                  <a:cxn ang="0">
                    <a:pos x="2899" y="1446"/>
                  </a:cxn>
                  <a:cxn ang="0">
                    <a:pos x="2919" y="1422"/>
                  </a:cxn>
                  <a:cxn ang="0">
                    <a:pos x="2933" y="1394"/>
                  </a:cxn>
                  <a:cxn ang="0">
                    <a:pos x="2943" y="1362"/>
                  </a:cxn>
                  <a:cxn ang="0">
                    <a:pos x="2946" y="1331"/>
                  </a:cxn>
                  <a:cxn ang="0">
                    <a:pos x="2944" y="1299"/>
                  </a:cxn>
                  <a:cxn ang="0">
                    <a:pos x="2936" y="1269"/>
                  </a:cxn>
                  <a:cxn ang="0">
                    <a:pos x="2920" y="1240"/>
                  </a:cxn>
                  <a:cxn ang="0">
                    <a:pos x="2899" y="1215"/>
                  </a:cxn>
                </a:cxnLst>
                <a:rect l="0" t="0" r="r" b="b"/>
                <a:pathLst>
                  <a:path w="2946" h="1515">
                    <a:moveTo>
                      <a:pt x="2899" y="1215"/>
                    </a:moveTo>
                    <a:lnTo>
                      <a:pt x="2899" y="1215"/>
                    </a:lnTo>
                    <a:lnTo>
                      <a:pt x="2524" y="876"/>
                    </a:lnTo>
                    <a:lnTo>
                      <a:pt x="2524" y="876"/>
                    </a:lnTo>
                    <a:lnTo>
                      <a:pt x="1866" y="280"/>
                    </a:lnTo>
                    <a:lnTo>
                      <a:pt x="1866" y="280"/>
                    </a:lnTo>
                    <a:lnTo>
                      <a:pt x="1607" y="46"/>
                    </a:lnTo>
                    <a:lnTo>
                      <a:pt x="1607" y="46"/>
                    </a:lnTo>
                    <a:lnTo>
                      <a:pt x="1594" y="35"/>
                    </a:lnTo>
                    <a:lnTo>
                      <a:pt x="1580" y="25"/>
                    </a:lnTo>
                    <a:lnTo>
                      <a:pt x="1566" y="17"/>
                    </a:lnTo>
                    <a:lnTo>
                      <a:pt x="1552" y="11"/>
                    </a:lnTo>
                    <a:lnTo>
                      <a:pt x="1537" y="6"/>
                    </a:lnTo>
                    <a:lnTo>
                      <a:pt x="1521" y="2"/>
                    </a:lnTo>
                    <a:lnTo>
                      <a:pt x="1506" y="0"/>
                    </a:lnTo>
                    <a:lnTo>
                      <a:pt x="1491" y="0"/>
                    </a:lnTo>
                    <a:lnTo>
                      <a:pt x="1476" y="1"/>
                    </a:lnTo>
                    <a:lnTo>
                      <a:pt x="1461" y="2"/>
                    </a:lnTo>
                    <a:lnTo>
                      <a:pt x="1447" y="7"/>
                    </a:lnTo>
                    <a:lnTo>
                      <a:pt x="1432" y="11"/>
                    </a:lnTo>
                    <a:lnTo>
                      <a:pt x="1418" y="18"/>
                    </a:lnTo>
                    <a:lnTo>
                      <a:pt x="1402" y="25"/>
                    </a:lnTo>
                    <a:lnTo>
                      <a:pt x="1390" y="35"/>
                    </a:lnTo>
                    <a:lnTo>
                      <a:pt x="1376" y="46"/>
                    </a:lnTo>
                    <a:lnTo>
                      <a:pt x="1376" y="46"/>
                    </a:lnTo>
                    <a:lnTo>
                      <a:pt x="1005" y="379"/>
                    </a:lnTo>
                    <a:lnTo>
                      <a:pt x="1005" y="379"/>
                    </a:lnTo>
                    <a:lnTo>
                      <a:pt x="340" y="975"/>
                    </a:lnTo>
                    <a:lnTo>
                      <a:pt x="340" y="975"/>
                    </a:lnTo>
                    <a:lnTo>
                      <a:pt x="48" y="1238"/>
                    </a:lnTo>
                    <a:lnTo>
                      <a:pt x="48" y="1238"/>
                    </a:lnTo>
                    <a:lnTo>
                      <a:pt x="36" y="1249"/>
                    </a:lnTo>
                    <a:lnTo>
                      <a:pt x="27" y="1262"/>
                    </a:lnTo>
                    <a:lnTo>
                      <a:pt x="18" y="1276"/>
                    </a:lnTo>
                    <a:lnTo>
                      <a:pt x="12" y="1290"/>
                    </a:lnTo>
                    <a:lnTo>
                      <a:pt x="6" y="1305"/>
                    </a:lnTo>
                    <a:lnTo>
                      <a:pt x="2" y="1320"/>
                    </a:lnTo>
                    <a:lnTo>
                      <a:pt x="1" y="1337"/>
                    </a:lnTo>
                    <a:lnTo>
                      <a:pt x="0" y="1353"/>
                    </a:lnTo>
                    <a:lnTo>
                      <a:pt x="1" y="1368"/>
                    </a:lnTo>
                    <a:lnTo>
                      <a:pt x="4" y="1385"/>
                    </a:lnTo>
                    <a:lnTo>
                      <a:pt x="8" y="1400"/>
                    </a:lnTo>
                    <a:lnTo>
                      <a:pt x="13" y="1415"/>
                    </a:lnTo>
                    <a:lnTo>
                      <a:pt x="20" y="1430"/>
                    </a:lnTo>
                    <a:lnTo>
                      <a:pt x="28" y="1444"/>
                    </a:lnTo>
                    <a:lnTo>
                      <a:pt x="37" y="1457"/>
                    </a:lnTo>
                    <a:lnTo>
                      <a:pt x="48" y="1469"/>
                    </a:lnTo>
                    <a:lnTo>
                      <a:pt x="48" y="1469"/>
                    </a:lnTo>
                    <a:lnTo>
                      <a:pt x="61" y="1480"/>
                    </a:lnTo>
                    <a:lnTo>
                      <a:pt x="74" y="1490"/>
                    </a:lnTo>
                    <a:lnTo>
                      <a:pt x="88" y="1498"/>
                    </a:lnTo>
                    <a:lnTo>
                      <a:pt x="103" y="1505"/>
                    </a:lnTo>
                    <a:lnTo>
                      <a:pt x="117" y="1509"/>
                    </a:lnTo>
                    <a:lnTo>
                      <a:pt x="132" y="1513"/>
                    </a:lnTo>
                    <a:lnTo>
                      <a:pt x="147" y="1515"/>
                    </a:lnTo>
                    <a:lnTo>
                      <a:pt x="163" y="1515"/>
                    </a:lnTo>
                    <a:lnTo>
                      <a:pt x="179" y="1514"/>
                    </a:lnTo>
                    <a:lnTo>
                      <a:pt x="194" y="1512"/>
                    </a:lnTo>
                    <a:lnTo>
                      <a:pt x="209" y="1508"/>
                    </a:lnTo>
                    <a:lnTo>
                      <a:pt x="224" y="1502"/>
                    </a:lnTo>
                    <a:lnTo>
                      <a:pt x="238" y="1497"/>
                    </a:lnTo>
                    <a:lnTo>
                      <a:pt x="252" y="1488"/>
                    </a:lnTo>
                    <a:lnTo>
                      <a:pt x="266" y="1479"/>
                    </a:lnTo>
                    <a:lnTo>
                      <a:pt x="279" y="1469"/>
                    </a:lnTo>
                    <a:lnTo>
                      <a:pt x="279" y="1469"/>
                    </a:lnTo>
                    <a:lnTo>
                      <a:pt x="650" y="1135"/>
                    </a:lnTo>
                    <a:lnTo>
                      <a:pt x="650" y="1135"/>
                    </a:lnTo>
                    <a:lnTo>
                      <a:pt x="1315" y="539"/>
                    </a:lnTo>
                    <a:lnTo>
                      <a:pt x="1315" y="539"/>
                    </a:lnTo>
                    <a:lnTo>
                      <a:pt x="1607" y="277"/>
                    </a:lnTo>
                    <a:lnTo>
                      <a:pt x="1607" y="277"/>
                    </a:lnTo>
                    <a:lnTo>
                      <a:pt x="1376" y="277"/>
                    </a:lnTo>
                    <a:lnTo>
                      <a:pt x="1376" y="277"/>
                    </a:lnTo>
                    <a:lnTo>
                      <a:pt x="1751" y="617"/>
                    </a:lnTo>
                    <a:lnTo>
                      <a:pt x="1751" y="617"/>
                    </a:lnTo>
                    <a:lnTo>
                      <a:pt x="2409" y="1213"/>
                    </a:lnTo>
                    <a:lnTo>
                      <a:pt x="2409" y="1213"/>
                    </a:lnTo>
                    <a:lnTo>
                      <a:pt x="2668" y="1446"/>
                    </a:lnTo>
                    <a:lnTo>
                      <a:pt x="2668" y="1446"/>
                    </a:lnTo>
                    <a:lnTo>
                      <a:pt x="2680" y="1457"/>
                    </a:lnTo>
                    <a:lnTo>
                      <a:pt x="2694" y="1466"/>
                    </a:lnTo>
                    <a:lnTo>
                      <a:pt x="2708" y="1474"/>
                    </a:lnTo>
                    <a:lnTo>
                      <a:pt x="2722" y="1481"/>
                    </a:lnTo>
                    <a:lnTo>
                      <a:pt x="2737" y="1486"/>
                    </a:lnTo>
                    <a:lnTo>
                      <a:pt x="2752" y="1491"/>
                    </a:lnTo>
                    <a:lnTo>
                      <a:pt x="2769" y="1493"/>
                    </a:lnTo>
                    <a:lnTo>
                      <a:pt x="2784" y="1494"/>
                    </a:lnTo>
                    <a:lnTo>
                      <a:pt x="2799" y="1493"/>
                    </a:lnTo>
                    <a:lnTo>
                      <a:pt x="2814" y="1491"/>
                    </a:lnTo>
                    <a:lnTo>
                      <a:pt x="2829" y="1487"/>
                    </a:lnTo>
                    <a:lnTo>
                      <a:pt x="2845" y="1483"/>
                    </a:lnTo>
                    <a:lnTo>
                      <a:pt x="2859" y="1477"/>
                    </a:lnTo>
                    <a:lnTo>
                      <a:pt x="2873" y="1469"/>
                    </a:lnTo>
                    <a:lnTo>
                      <a:pt x="2887" y="1458"/>
                    </a:lnTo>
                    <a:lnTo>
                      <a:pt x="2899" y="1446"/>
                    </a:lnTo>
                    <a:lnTo>
                      <a:pt x="2899" y="1446"/>
                    </a:lnTo>
                    <a:lnTo>
                      <a:pt x="2910" y="1435"/>
                    </a:lnTo>
                    <a:lnTo>
                      <a:pt x="2919" y="1422"/>
                    </a:lnTo>
                    <a:lnTo>
                      <a:pt x="2927" y="1408"/>
                    </a:lnTo>
                    <a:lnTo>
                      <a:pt x="2933" y="1394"/>
                    </a:lnTo>
                    <a:lnTo>
                      <a:pt x="2939" y="1379"/>
                    </a:lnTo>
                    <a:lnTo>
                      <a:pt x="2943" y="1362"/>
                    </a:lnTo>
                    <a:lnTo>
                      <a:pt x="2945" y="1347"/>
                    </a:lnTo>
                    <a:lnTo>
                      <a:pt x="2946" y="1331"/>
                    </a:lnTo>
                    <a:lnTo>
                      <a:pt x="2946" y="1315"/>
                    </a:lnTo>
                    <a:lnTo>
                      <a:pt x="2944" y="1299"/>
                    </a:lnTo>
                    <a:lnTo>
                      <a:pt x="2940" y="1284"/>
                    </a:lnTo>
                    <a:lnTo>
                      <a:pt x="2936" y="1269"/>
                    </a:lnTo>
                    <a:lnTo>
                      <a:pt x="2929" y="1254"/>
                    </a:lnTo>
                    <a:lnTo>
                      <a:pt x="2920" y="1240"/>
                    </a:lnTo>
                    <a:lnTo>
                      <a:pt x="2910" y="1227"/>
                    </a:lnTo>
                    <a:lnTo>
                      <a:pt x="2899" y="1215"/>
                    </a:lnTo>
                    <a:lnTo>
                      <a:pt x="2899" y="1215"/>
                    </a:lnTo>
                    <a:close/>
                  </a:path>
                </a:pathLst>
              </a:custGeom>
              <a:solidFill>
                <a:srgbClr val="99CC3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76" name="Freeform 27">
                <a:extLst>
                  <a:ext uri="{FF2B5EF4-FFF2-40B4-BE49-F238E27FC236}">
                    <a16:creationId xmlns:a16="http://schemas.microsoft.com/office/drawing/2014/main" id="{70140789-F4F1-4ADC-A96B-A19AE504C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585" y="764704"/>
                <a:ext cx="265041" cy="338113"/>
              </a:xfrm>
              <a:custGeom>
                <a:avLst/>
                <a:gdLst/>
                <a:ahLst/>
                <a:cxnLst>
                  <a:cxn ang="0">
                    <a:pos x="37" y="820"/>
                  </a:cxn>
                  <a:cxn ang="0">
                    <a:pos x="27" y="804"/>
                  </a:cxn>
                  <a:cxn ang="0">
                    <a:pos x="14" y="770"/>
                  </a:cxn>
                  <a:cxn ang="0">
                    <a:pos x="6" y="737"/>
                  </a:cxn>
                  <a:cxn ang="0">
                    <a:pos x="0" y="699"/>
                  </a:cxn>
                  <a:cxn ang="0">
                    <a:pos x="0" y="655"/>
                  </a:cxn>
                  <a:cxn ang="0">
                    <a:pos x="5" y="604"/>
                  </a:cxn>
                  <a:cxn ang="0">
                    <a:pos x="19" y="548"/>
                  </a:cxn>
                  <a:cxn ang="0">
                    <a:pos x="44" y="487"/>
                  </a:cxn>
                  <a:cxn ang="0">
                    <a:pos x="80" y="421"/>
                  </a:cxn>
                  <a:cxn ang="0">
                    <a:pos x="130" y="351"/>
                  </a:cxn>
                  <a:cxn ang="0">
                    <a:pos x="196" y="279"/>
                  </a:cxn>
                  <a:cxn ang="0">
                    <a:pos x="279" y="202"/>
                  </a:cxn>
                  <a:cxn ang="0">
                    <a:pos x="383" y="123"/>
                  </a:cxn>
                  <a:cxn ang="0">
                    <a:pos x="508" y="42"/>
                  </a:cxn>
                  <a:cxn ang="0">
                    <a:pos x="579" y="0"/>
                  </a:cxn>
                  <a:cxn ang="0">
                    <a:pos x="592" y="32"/>
                  </a:cxn>
                  <a:cxn ang="0">
                    <a:pos x="612" y="91"/>
                  </a:cxn>
                  <a:cxn ang="0">
                    <a:pos x="626" y="144"/>
                  </a:cxn>
                  <a:cxn ang="0">
                    <a:pos x="636" y="204"/>
                  </a:cxn>
                  <a:cxn ang="0">
                    <a:pos x="643" y="271"/>
                  </a:cxn>
                  <a:cxn ang="0">
                    <a:pos x="642" y="341"/>
                  </a:cxn>
                  <a:cxn ang="0">
                    <a:pos x="633" y="413"/>
                  </a:cxn>
                  <a:cxn ang="0">
                    <a:pos x="623" y="450"/>
                  </a:cxn>
                  <a:cxn ang="0">
                    <a:pos x="612" y="487"/>
                  </a:cxn>
                  <a:cxn ang="0">
                    <a:pos x="597" y="522"/>
                  </a:cxn>
                  <a:cxn ang="0">
                    <a:pos x="577" y="557"/>
                  </a:cxn>
                  <a:cxn ang="0">
                    <a:pos x="553" y="590"/>
                  </a:cxn>
                  <a:cxn ang="0">
                    <a:pos x="525" y="623"/>
                  </a:cxn>
                  <a:cxn ang="0">
                    <a:pos x="494" y="655"/>
                  </a:cxn>
                  <a:cxn ang="0">
                    <a:pos x="457" y="685"/>
                  </a:cxn>
                  <a:cxn ang="0">
                    <a:pos x="415" y="712"/>
                  </a:cxn>
                  <a:cxn ang="0">
                    <a:pos x="367" y="737"/>
                  </a:cxn>
                  <a:cxn ang="0">
                    <a:pos x="313" y="760"/>
                  </a:cxn>
                  <a:cxn ang="0">
                    <a:pos x="254" y="779"/>
                  </a:cxn>
                  <a:cxn ang="0">
                    <a:pos x="188" y="797"/>
                  </a:cxn>
                  <a:cxn ang="0">
                    <a:pos x="116" y="810"/>
                  </a:cxn>
                  <a:cxn ang="0">
                    <a:pos x="37" y="820"/>
                  </a:cxn>
                </a:cxnLst>
                <a:rect l="0" t="0" r="r" b="b"/>
                <a:pathLst>
                  <a:path w="643" h="820">
                    <a:moveTo>
                      <a:pt x="37" y="820"/>
                    </a:moveTo>
                    <a:lnTo>
                      <a:pt x="37" y="820"/>
                    </a:lnTo>
                    <a:lnTo>
                      <a:pt x="34" y="816"/>
                    </a:lnTo>
                    <a:lnTo>
                      <a:pt x="27" y="804"/>
                    </a:lnTo>
                    <a:lnTo>
                      <a:pt x="19" y="783"/>
                    </a:lnTo>
                    <a:lnTo>
                      <a:pt x="14" y="770"/>
                    </a:lnTo>
                    <a:lnTo>
                      <a:pt x="10" y="755"/>
                    </a:lnTo>
                    <a:lnTo>
                      <a:pt x="6" y="737"/>
                    </a:lnTo>
                    <a:lnTo>
                      <a:pt x="3" y="720"/>
                    </a:lnTo>
                    <a:lnTo>
                      <a:pt x="0" y="699"/>
                    </a:lnTo>
                    <a:lnTo>
                      <a:pt x="0" y="678"/>
                    </a:lnTo>
                    <a:lnTo>
                      <a:pt x="0" y="655"/>
                    </a:lnTo>
                    <a:lnTo>
                      <a:pt x="2" y="630"/>
                    </a:lnTo>
                    <a:lnTo>
                      <a:pt x="5" y="604"/>
                    </a:lnTo>
                    <a:lnTo>
                      <a:pt x="11" y="576"/>
                    </a:lnTo>
                    <a:lnTo>
                      <a:pt x="19" y="548"/>
                    </a:lnTo>
                    <a:lnTo>
                      <a:pt x="30" y="518"/>
                    </a:lnTo>
                    <a:lnTo>
                      <a:pt x="44" y="487"/>
                    </a:lnTo>
                    <a:lnTo>
                      <a:pt x="60" y="455"/>
                    </a:lnTo>
                    <a:lnTo>
                      <a:pt x="80" y="421"/>
                    </a:lnTo>
                    <a:lnTo>
                      <a:pt x="103" y="387"/>
                    </a:lnTo>
                    <a:lnTo>
                      <a:pt x="130" y="351"/>
                    </a:lnTo>
                    <a:lnTo>
                      <a:pt x="160" y="315"/>
                    </a:lnTo>
                    <a:lnTo>
                      <a:pt x="196" y="279"/>
                    </a:lnTo>
                    <a:lnTo>
                      <a:pt x="236" y="240"/>
                    </a:lnTo>
                    <a:lnTo>
                      <a:pt x="279" y="202"/>
                    </a:lnTo>
                    <a:lnTo>
                      <a:pt x="329" y="163"/>
                    </a:lnTo>
                    <a:lnTo>
                      <a:pt x="383" y="123"/>
                    </a:lnTo>
                    <a:lnTo>
                      <a:pt x="443" y="83"/>
                    </a:lnTo>
                    <a:lnTo>
                      <a:pt x="508" y="42"/>
                    </a:lnTo>
                    <a:lnTo>
                      <a:pt x="579" y="0"/>
                    </a:lnTo>
                    <a:lnTo>
                      <a:pt x="579" y="0"/>
                    </a:lnTo>
                    <a:lnTo>
                      <a:pt x="583" y="8"/>
                    </a:lnTo>
                    <a:lnTo>
                      <a:pt x="592" y="32"/>
                    </a:lnTo>
                    <a:lnTo>
                      <a:pt x="605" y="69"/>
                    </a:lnTo>
                    <a:lnTo>
                      <a:pt x="612" y="91"/>
                    </a:lnTo>
                    <a:lnTo>
                      <a:pt x="619" y="116"/>
                    </a:lnTo>
                    <a:lnTo>
                      <a:pt x="626" y="144"/>
                    </a:lnTo>
                    <a:lnTo>
                      <a:pt x="632" y="173"/>
                    </a:lnTo>
                    <a:lnTo>
                      <a:pt x="636" y="204"/>
                    </a:lnTo>
                    <a:lnTo>
                      <a:pt x="640" y="237"/>
                    </a:lnTo>
                    <a:lnTo>
                      <a:pt x="643" y="271"/>
                    </a:lnTo>
                    <a:lnTo>
                      <a:pt x="643" y="306"/>
                    </a:lnTo>
                    <a:lnTo>
                      <a:pt x="642" y="341"/>
                    </a:lnTo>
                    <a:lnTo>
                      <a:pt x="639" y="377"/>
                    </a:lnTo>
                    <a:lnTo>
                      <a:pt x="633" y="413"/>
                    </a:lnTo>
                    <a:lnTo>
                      <a:pt x="628" y="432"/>
                    </a:lnTo>
                    <a:lnTo>
                      <a:pt x="623" y="450"/>
                    </a:lnTo>
                    <a:lnTo>
                      <a:pt x="618" y="468"/>
                    </a:lnTo>
                    <a:lnTo>
                      <a:pt x="612" y="487"/>
                    </a:lnTo>
                    <a:lnTo>
                      <a:pt x="605" y="504"/>
                    </a:lnTo>
                    <a:lnTo>
                      <a:pt x="597" y="522"/>
                    </a:lnTo>
                    <a:lnTo>
                      <a:pt x="587" y="539"/>
                    </a:lnTo>
                    <a:lnTo>
                      <a:pt x="577" y="557"/>
                    </a:lnTo>
                    <a:lnTo>
                      <a:pt x="565" y="574"/>
                    </a:lnTo>
                    <a:lnTo>
                      <a:pt x="553" y="590"/>
                    </a:lnTo>
                    <a:lnTo>
                      <a:pt x="541" y="608"/>
                    </a:lnTo>
                    <a:lnTo>
                      <a:pt x="525" y="623"/>
                    </a:lnTo>
                    <a:lnTo>
                      <a:pt x="510" y="639"/>
                    </a:lnTo>
                    <a:lnTo>
                      <a:pt x="494" y="655"/>
                    </a:lnTo>
                    <a:lnTo>
                      <a:pt x="475" y="670"/>
                    </a:lnTo>
                    <a:lnTo>
                      <a:pt x="457" y="685"/>
                    </a:lnTo>
                    <a:lnTo>
                      <a:pt x="436" y="699"/>
                    </a:lnTo>
                    <a:lnTo>
                      <a:pt x="415" y="712"/>
                    </a:lnTo>
                    <a:lnTo>
                      <a:pt x="391" y="725"/>
                    </a:lnTo>
                    <a:lnTo>
                      <a:pt x="367" y="737"/>
                    </a:lnTo>
                    <a:lnTo>
                      <a:pt x="341" y="749"/>
                    </a:lnTo>
                    <a:lnTo>
                      <a:pt x="313" y="760"/>
                    </a:lnTo>
                    <a:lnTo>
                      <a:pt x="284" y="770"/>
                    </a:lnTo>
                    <a:lnTo>
                      <a:pt x="254" y="779"/>
                    </a:lnTo>
                    <a:lnTo>
                      <a:pt x="222" y="789"/>
                    </a:lnTo>
                    <a:lnTo>
                      <a:pt x="188" y="797"/>
                    </a:lnTo>
                    <a:lnTo>
                      <a:pt x="153" y="804"/>
                    </a:lnTo>
                    <a:lnTo>
                      <a:pt x="116" y="810"/>
                    </a:lnTo>
                    <a:lnTo>
                      <a:pt x="77" y="816"/>
                    </a:lnTo>
                    <a:lnTo>
                      <a:pt x="37" y="820"/>
                    </a:lnTo>
                    <a:lnTo>
                      <a:pt x="37" y="820"/>
                    </a:lnTo>
                    <a:close/>
                  </a:path>
                </a:pathLst>
              </a:custGeom>
              <a:solidFill>
                <a:srgbClr val="99CC3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77" name="Freeform 28">
                <a:extLst>
                  <a:ext uri="{FF2B5EF4-FFF2-40B4-BE49-F238E27FC236}">
                    <a16:creationId xmlns:a16="http://schemas.microsoft.com/office/drawing/2014/main" id="{C667C723-3AD4-423C-BDAF-90C66B7F38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119" y="791951"/>
                <a:ext cx="157291" cy="310866"/>
              </a:xfrm>
              <a:custGeom>
                <a:avLst/>
                <a:gdLst/>
                <a:ahLst/>
                <a:cxnLst>
                  <a:cxn ang="0">
                    <a:pos x="260" y="753"/>
                  </a:cxn>
                  <a:cxn ang="0">
                    <a:pos x="224" y="731"/>
                  </a:cxn>
                  <a:cxn ang="0">
                    <a:pos x="173" y="690"/>
                  </a:cxn>
                  <a:cxn ang="0">
                    <a:pos x="142" y="661"/>
                  </a:cxn>
                  <a:cxn ang="0">
                    <a:pos x="112" y="625"/>
                  </a:cxn>
                  <a:cxn ang="0">
                    <a:pos x="83" y="584"/>
                  </a:cxn>
                  <a:cxn ang="0">
                    <a:pos x="55" y="536"/>
                  </a:cxn>
                  <a:cxn ang="0">
                    <a:pos x="32" y="481"/>
                  </a:cxn>
                  <a:cxn ang="0">
                    <a:pos x="14" y="420"/>
                  </a:cxn>
                  <a:cxn ang="0">
                    <a:pos x="3" y="351"/>
                  </a:cxn>
                  <a:cxn ang="0">
                    <a:pos x="0" y="275"/>
                  </a:cxn>
                  <a:cxn ang="0">
                    <a:pos x="7" y="191"/>
                  </a:cxn>
                  <a:cxn ang="0">
                    <a:pos x="25" y="100"/>
                  </a:cxn>
                  <a:cxn ang="0">
                    <a:pos x="57" y="0"/>
                  </a:cxn>
                  <a:cxn ang="0">
                    <a:pos x="80" y="11"/>
                  </a:cxn>
                  <a:cxn ang="0">
                    <a:pos x="140" y="47"/>
                  </a:cxn>
                  <a:cxn ang="0">
                    <a:pos x="177" y="73"/>
                  </a:cxn>
                  <a:cxn ang="0">
                    <a:pos x="217" y="106"/>
                  </a:cxn>
                  <a:cxn ang="0">
                    <a:pos x="257" y="144"/>
                  </a:cxn>
                  <a:cxn ang="0">
                    <a:pos x="294" y="189"/>
                  </a:cxn>
                  <a:cxn ang="0">
                    <a:pos x="328" y="239"/>
                  </a:cxn>
                  <a:cxn ang="0">
                    <a:pos x="356" y="295"/>
                  </a:cxn>
                  <a:cxn ang="0">
                    <a:pos x="370" y="340"/>
                  </a:cxn>
                  <a:cxn ang="0">
                    <a:pos x="377" y="373"/>
                  </a:cxn>
                  <a:cxn ang="0">
                    <a:pos x="380" y="407"/>
                  </a:cxn>
                  <a:cxn ang="0">
                    <a:pos x="381" y="442"/>
                  </a:cxn>
                  <a:cxn ang="0">
                    <a:pos x="379" y="478"/>
                  </a:cxn>
                  <a:cxn ang="0">
                    <a:pos x="372" y="516"/>
                  </a:cxn>
                  <a:cxn ang="0">
                    <a:pos x="363" y="556"/>
                  </a:cxn>
                  <a:cxn ang="0">
                    <a:pos x="348" y="598"/>
                  </a:cxn>
                  <a:cxn ang="0">
                    <a:pos x="329" y="640"/>
                  </a:cxn>
                  <a:cxn ang="0">
                    <a:pos x="306" y="684"/>
                  </a:cxn>
                  <a:cxn ang="0">
                    <a:pos x="276" y="730"/>
                  </a:cxn>
                  <a:cxn ang="0">
                    <a:pos x="260" y="753"/>
                  </a:cxn>
                </a:cxnLst>
                <a:rect l="0" t="0" r="r" b="b"/>
                <a:pathLst>
                  <a:path w="381" h="753">
                    <a:moveTo>
                      <a:pt x="260" y="753"/>
                    </a:moveTo>
                    <a:lnTo>
                      <a:pt x="260" y="753"/>
                    </a:lnTo>
                    <a:lnTo>
                      <a:pt x="244" y="744"/>
                    </a:lnTo>
                    <a:lnTo>
                      <a:pt x="224" y="731"/>
                    </a:lnTo>
                    <a:lnTo>
                      <a:pt x="201" y="714"/>
                    </a:lnTo>
                    <a:lnTo>
                      <a:pt x="173" y="690"/>
                    </a:lnTo>
                    <a:lnTo>
                      <a:pt x="157" y="676"/>
                    </a:lnTo>
                    <a:lnTo>
                      <a:pt x="142" y="661"/>
                    </a:lnTo>
                    <a:lnTo>
                      <a:pt x="127" y="644"/>
                    </a:lnTo>
                    <a:lnTo>
                      <a:pt x="112" y="625"/>
                    </a:lnTo>
                    <a:lnTo>
                      <a:pt x="97" y="605"/>
                    </a:lnTo>
                    <a:lnTo>
                      <a:pt x="83" y="584"/>
                    </a:lnTo>
                    <a:lnTo>
                      <a:pt x="69" y="561"/>
                    </a:lnTo>
                    <a:lnTo>
                      <a:pt x="55" y="536"/>
                    </a:lnTo>
                    <a:lnTo>
                      <a:pt x="43" y="509"/>
                    </a:lnTo>
                    <a:lnTo>
                      <a:pt x="32" y="481"/>
                    </a:lnTo>
                    <a:lnTo>
                      <a:pt x="22" y="451"/>
                    </a:lnTo>
                    <a:lnTo>
                      <a:pt x="14" y="420"/>
                    </a:lnTo>
                    <a:lnTo>
                      <a:pt x="8" y="386"/>
                    </a:lnTo>
                    <a:lnTo>
                      <a:pt x="3" y="351"/>
                    </a:lnTo>
                    <a:lnTo>
                      <a:pt x="0" y="313"/>
                    </a:lnTo>
                    <a:lnTo>
                      <a:pt x="0" y="275"/>
                    </a:lnTo>
                    <a:lnTo>
                      <a:pt x="2" y="234"/>
                    </a:lnTo>
                    <a:lnTo>
                      <a:pt x="7" y="191"/>
                    </a:lnTo>
                    <a:lnTo>
                      <a:pt x="15" y="147"/>
                    </a:lnTo>
                    <a:lnTo>
                      <a:pt x="25" y="100"/>
                    </a:lnTo>
                    <a:lnTo>
                      <a:pt x="39" y="51"/>
                    </a:lnTo>
                    <a:lnTo>
                      <a:pt x="57" y="0"/>
                    </a:lnTo>
                    <a:lnTo>
                      <a:pt x="57" y="0"/>
                    </a:lnTo>
                    <a:lnTo>
                      <a:pt x="80" y="11"/>
                    </a:lnTo>
                    <a:lnTo>
                      <a:pt x="107" y="26"/>
                    </a:lnTo>
                    <a:lnTo>
                      <a:pt x="140" y="47"/>
                    </a:lnTo>
                    <a:lnTo>
                      <a:pt x="158" y="59"/>
                    </a:lnTo>
                    <a:lnTo>
                      <a:pt x="177" y="73"/>
                    </a:lnTo>
                    <a:lnTo>
                      <a:pt x="197" y="89"/>
                    </a:lnTo>
                    <a:lnTo>
                      <a:pt x="217" y="106"/>
                    </a:lnTo>
                    <a:lnTo>
                      <a:pt x="237" y="124"/>
                    </a:lnTo>
                    <a:lnTo>
                      <a:pt x="257" y="144"/>
                    </a:lnTo>
                    <a:lnTo>
                      <a:pt x="276" y="165"/>
                    </a:lnTo>
                    <a:lnTo>
                      <a:pt x="294" y="189"/>
                    </a:lnTo>
                    <a:lnTo>
                      <a:pt x="311" y="213"/>
                    </a:lnTo>
                    <a:lnTo>
                      <a:pt x="328" y="239"/>
                    </a:lnTo>
                    <a:lnTo>
                      <a:pt x="343" y="266"/>
                    </a:lnTo>
                    <a:lnTo>
                      <a:pt x="356" y="295"/>
                    </a:lnTo>
                    <a:lnTo>
                      <a:pt x="365" y="324"/>
                    </a:lnTo>
                    <a:lnTo>
                      <a:pt x="370" y="340"/>
                    </a:lnTo>
                    <a:lnTo>
                      <a:pt x="373" y="357"/>
                    </a:lnTo>
                    <a:lnTo>
                      <a:pt x="377" y="373"/>
                    </a:lnTo>
                    <a:lnTo>
                      <a:pt x="379" y="389"/>
                    </a:lnTo>
                    <a:lnTo>
                      <a:pt x="380" y="407"/>
                    </a:lnTo>
                    <a:lnTo>
                      <a:pt x="381" y="424"/>
                    </a:lnTo>
                    <a:lnTo>
                      <a:pt x="381" y="442"/>
                    </a:lnTo>
                    <a:lnTo>
                      <a:pt x="380" y="459"/>
                    </a:lnTo>
                    <a:lnTo>
                      <a:pt x="379" y="478"/>
                    </a:lnTo>
                    <a:lnTo>
                      <a:pt x="376" y="498"/>
                    </a:lnTo>
                    <a:lnTo>
                      <a:pt x="372" y="516"/>
                    </a:lnTo>
                    <a:lnTo>
                      <a:pt x="367" y="536"/>
                    </a:lnTo>
                    <a:lnTo>
                      <a:pt x="363" y="556"/>
                    </a:lnTo>
                    <a:lnTo>
                      <a:pt x="356" y="577"/>
                    </a:lnTo>
                    <a:lnTo>
                      <a:pt x="348" y="598"/>
                    </a:lnTo>
                    <a:lnTo>
                      <a:pt x="339" y="619"/>
                    </a:lnTo>
                    <a:lnTo>
                      <a:pt x="329" y="640"/>
                    </a:lnTo>
                    <a:lnTo>
                      <a:pt x="318" y="662"/>
                    </a:lnTo>
                    <a:lnTo>
                      <a:pt x="306" y="684"/>
                    </a:lnTo>
                    <a:lnTo>
                      <a:pt x="292" y="707"/>
                    </a:lnTo>
                    <a:lnTo>
                      <a:pt x="276" y="730"/>
                    </a:lnTo>
                    <a:lnTo>
                      <a:pt x="260" y="753"/>
                    </a:lnTo>
                    <a:lnTo>
                      <a:pt x="260" y="753"/>
                    </a:lnTo>
                    <a:close/>
                  </a:path>
                </a:pathLst>
              </a:custGeom>
              <a:solidFill>
                <a:srgbClr val="99CC3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78" name="Freeform 29">
                <a:extLst>
                  <a:ext uri="{FF2B5EF4-FFF2-40B4-BE49-F238E27FC236}">
                    <a16:creationId xmlns:a16="http://schemas.microsoft.com/office/drawing/2014/main" id="{BCA3ACBA-BA74-4687-906E-E83DDED061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6137" y="865023"/>
                <a:ext cx="74311" cy="1647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8" y="10"/>
                  </a:cxn>
                  <a:cxn ang="0">
                    <a:pos x="28" y="37"/>
                  </a:cxn>
                  <a:cxn ang="0">
                    <a:pos x="57" y="79"/>
                  </a:cxn>
                  <a:cxn ang="0">
                    <a:pos x="73" y="105"/>
                  </a:cxn>
                  <a:cxn ang="0">
                    <a:pos x="91" y="133"/>
                  </a:cxn>
                  <a:cxn ang="0">
                    <a:pos x="107" y="163"/>
                  </a:cxn>
                  <a:cxn ang="0">
                    <a:pos x="123" y="195"/>
                  </a:cxn>
                  <a:cxn ang="0">
                    <a:pos x="139" y="229"/>
                  </a:cxn>
                  <a:cxn ang="0">
                    <a:pos x="153" y="262"/>
                  </a:cxn>
                  <a:cxn ang="0">
                    <a:pos x="164" y="296"/>
                  </a:cxn>
                  <a:cxn ang="0">
                    <a:pos x="169" y="314"/>
                  </a:cxn>
                  <a:cxn ang="0">
                    <a:pos x="174" y="331"/>
                  </a:cxn>
                  <a:cxn ang="0">
                    <a:pos x="176" y="349"/>
                  </a:cxn>
                  <a:cxn ang="0">
                    <a:pos x="178" y="365"/>
                  </a:cxn>
                  <a:cxn ang="0">
                    <a:pos x="181" y="383"/>
                  </a:cxn>
                  <a:cxn ang="0">
                    <a:pos x="181" y="399"/>
                  </a:cxn>
                  <a:cxn ang="0">
                    <a:pos x="0" y="0"/>
                  </a:cxn>
                </a:cxnLst>
                <a:rect l="0" t="0" r="r" b="b"/>
                <a:pathLst>
                  <a:path w="181" h="399">
                    <a:moveTo>
                      <a:pt x="0" y="0"/>
                    </a:moveTo>
                    <a:lnTo>
                      <a:pt x="0" y="0"/>
                    </a:lnTo>
                    <a:lnTo>
                      <a:pt x="8" y="10"/>
                    </a:lnTo>
                    <a:lnTo>
                      <a:pt x="28" y="37"/>
                    </a:lnTo>
                    <a:lnTo>
                      <a:pt x="57" y="79"/>
                    </a:lnTo>
                    <a:lnTo>
                      <a:pt x="73" y="105"/>
                    </a:lnTo>
                    <a:lnTo>
                      <a:pt x="91" y="133"/>
                    </a:lnTo>
                    <a:lnTo>
                      <a:pt x="107" y="163"/>
                    </a:lnTo>
                    <a:lnTo>
                      <a:pt x="123" y="195"/>
                    </a:lnTo>
                    <a:lnTo>
                      <a:pt x="139" y="229"/>
                    </a:lnTo>
                    <a:lnTo>
                      <a:pt x="153" y="262"/>
                    </a:lnTo>
                    <a:lnTo>
                      <a:pt x="164" y="296"/>
                    </a:lnTo>
                    <a:lnTo>
                      <a:pt x="169" y="314"/>
                    </a:lnTo>
                    <a:lnTo>
                      <a:pt x="174" y="331"/>
                    </a:lnTo>
                    <a:lnTo>
                      <a:pt x="176" y="349"/>
                    </a:lnTo>
                    <a:lnTo>
                      <a:pt x="178" y="365"/>
                    </a:lnTo>
                    <a:lnTo>
                      <a:pt x="181" y="383"/>
                    </a:lnTo>
                    <a:lnTo>
                      <a:pt x="181" y="3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79" name="Freeform 30">
                <a:extLst>
                  <a:ext uri="{FF2B5EF4-FFF2-40B4-BE49-F238E27FC236}">
                    <a16:creationId xmlns:a16="http://schemas.microsoft.com/office/drawing/2014/main" id="{90FF2C26-32E4-429A-B1ED-B98E09918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694" y="837776"/>
                <a:ext cx="178345" cy="219216"/>
              </a:xfrm>
              <a:custGeom>
                <a:avLst/>
                <a:gdLst/>
                <a:ahLst/>
                <a:cxnLst>
                  <a:cxn ang="0">
                    <a:pos x="0" y="532"/>
                  </a:cxn>
                  <a:cxn ang="0">
                    <a:pos x="0" y="532"/>
                  </a:cxn>
                  <a:cxn ang="0">
                    <a:pos x="12" y="514"/>
                  </a:cxn>
                  <a:cxn ang="0">
                    <a:pos x="42" y="462"/>
                  </a:cxn>
                  <a:cxn ang="0">
                    <a:pos x="89" y="388"/>
                  </a:cxn>
                  <a:cxn ang="0">
                    <a:pos x="117" y="345"/>
                  </a:cxn>
                  <a:cxn ang="0">
                    <a:pos x="147" y="300"/>
                  </a:cxn>
                  <a:cxn ang="0">
                    <a:pos x="180" y="254"/>
                  </a:cxn>
                  <a:cxn ang="0">
                    <a:pos x="215" y="208"/>
                  </a:cxn>
                  <a:cxn ang="0">
                    <a:pos x="250" y="164"/>
                  </a:cxn>
                  <a:cxn ang="0">
                    <a:pos x="287" y="122"/>
                  </a:cxn>
                  <a:cxn ang="0">
                    <a:pos x="305" y="102"/>
                  </a:cxn>
                  <a:cxn ang="0">
                    <a:pos x="323" y="83"/>
                  </a:cxn>
                  <a:cxn ang="0">
                    <a:pos x="342" y="66"/>
                  </a:cxn>
                  <a:cxn ang="0">
                    <a:pos x="360" y="49"/>
                  </a:cxn>
                  <a:cxn ang="0">
                    <a:pos x="378" y="34"/>
                  </a:cxn>
                  <a:cxn ang="0">
                    <a:pos x="396" y="21"/>
                  </a:cxn>
                  <a:cxn ang="0">
                    <a:pos x="413" y="10"/>
                  </a:cxn>
                  <a:cxn ang="0">
                    <a:pos x="431" y="0"/>
                  </a:cxn>
                  <a:cxn ang="0">
                    <a:pos x="0" y="532"/>
                  </a:cxn>
                </a:cxnLst>
                <a:rect l="0" t="0" r="r" b="b"/>
                <a:pathLst>
                  <a:path w="431" h="532">
                    <a:moveTo>
                      <a:pt x="0" y="532"/>
                    </a:moveTo>
                    <a:lnTo>
                      <a:pt x="0" y="532"/>
                    </a:lnTo>
                    <a:lnTo>
                      <a:pt x="12" y="514"/>
                    </a:lnTo>
                    <a:lnTo>
                      <a:pt x="42" y="462"/>
                    </a:lnTo>
                    <a:lnTo>
                      <a:pt x="89" y="388"/>
                    </a:lnTo>
                    <a:lnTo>
                      <a:pt x="117" y="345"/>
                    </a:lnTo>
                    <a:lnTo>
                      <a:pt x="147" y="300"/>
                    </a:lnTo>
                    <a:lnTo>
                      <a:pt x="180" y="254"/>
                    </a:lnTo>
                    <a:lnTo>
                      <a:pt x="215" y="208"/>
                    </a:lnTo>
                    <a:lnTo>
                      <a:pt x="250" y="164"/>
                    </a:lnTo>
                    <a:lnTo>
                      <a:pt x="287" y="122"/>
                    </a:lnTo>
                    <a:lnTo>
                      <a:pt x="305" y="102"/>
                    </a:lnTo>
                    <a:lnTo>
                      <a:pt x="323" y="83"/>
                    </a:lnTo>
                    <a:lnTo>
                      <a:pt x="342" y="66"/>
                    </a:lnTo>
                    <a:lnTo>
                      <a:pt x="360" y="49"/>
                    </a:lnTo>
                    <a:lnTo>
                      <a:pt x="378" y="34"/>
                    </a:lnTo>
                    <a:lnTo>
                      <a:pt x="396" y="21"/>
                    </a:lnTo>
                    <a:lnTo>
                      <a:pt x="413" y="10"/>
                    </a:lnTo>
                    <a:lnTo>
                      <a:pt x="431" y="0"/>
                    </a:lnTo>
                    <a:lnTo>
                      <a:pt x="0" y="53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</p:grp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6950AABE-B7F6-4695-AEBD-D33919D24E7C}"/>
              </a:ext>
            </a:extLst>
          </p:cNvPr>
          <p:cNvSpPr/>
          <p:nvPr/>
        </p:nvSpPr>
        <p:spPr>
          <a:xfrm>
            <a:off x="7287109" y="5103745"/>
            <a:ext cx="14703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0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Gruppo ha acquistato </a:t>
            </a:r>
            <a:r>
              <a:rPr lang="it-IT" sz="1000" b="1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energia elettrica proveniente da fonti rinnovabili </a:t>
            </a:r>
            <a:r>
              <a:rPr lang="it-IT" sz="10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 il </a:t>
            </a:r>
            <a:r>
              <a:rPr lang="it-IT" sz="1000" b="1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64%</a:t>
            </a:r>
            <a:r>
              <a:rPr lang="it-IT" sz="10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del totale consumato.</a:t>
            </a:r>
            <a:endParaRPr lang="it-IT" sz="1000" dirty="0">
              <a:latin typeface="Century Gothic" panose="020B0502020202020204" pitchFamily="34" charset="0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81B27D2A-92B4-43BB-818C-7B09C7F458FF}"/>
              </a:ext>
            </a:extLst>
          </p:cNvPr>
          <p:cNvGrpSpPr/>
          <p:nvPr/>
        </p:nvGrpSpPr>
        <p:grpSpPr>
          <a:xfrm>
            <a:off x="6116071" y="5094780"/>
            <a:ext cx="950317" cy="981914"/>
            <a:chOff x="5531871" y="5094780"/>
            <a:chExt cx="950317" cy="981914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1D7B7855-7650-4A1E-9AA5-514815D38606}"/>
                </a:ext>
              </a:extLst>
            </p:cNvPr>
            <p:cNvGrpSpPr/>
            <p:nvPr/>
          </p:nvGrpSpPr>
          <p:grpSpPr>
            <a:xfrm>
              <a:off x="5932838" y="5801803"/>
              <a:ext cx="214333" cy="274891"/>
              <a:chOff x="7724762" y="1915781"/>
              <a:chExt cx="670686" cy="804824"/>
            </a:xfrm>
            <a:solidFill>
              <a:srgbClr val="6F9B05"/>
            </a:solidFill>
          </p:grpSpPr>
          <p:sp>
            <p:nvSpPr>
              <p:cNvPr id="83" name="Rectangle 120">
                <a:extLst>
                  <a:ext uri="{FF2B5EF4-FFF2-40B4-BE49-F238E27FC236}">
                    <a16:creationId xmlns:a16="http://schemas.microsoft.com/office/drawing/2014/main" id="{FD16CC31-0C25-47A6-9A8A-A73F4A1C0D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4762" y="2349148"/>
                <a:ext cx="247638" cy="6191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84" name="Freeform 121">
                <a:extLst>
                  <a:ext uri="{FF2B5EF4-FFF2-40B4-BE49-F238E27FC236}">
                    <a16:creationId xmlns:a16="http://schemas.microsoft.com/office/drawing/2014/main" id="{62180CF6-96BA-4F31-A196-8775BCA55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24762" y="2070555"/>
                <a:ext cx="577822" cy="247638"/>
              </a:xfrm>
              <a:custGeom>
                <a:avLst/>
                <a:gdLst/>
                <a:ahLst/>
                <a:cxnLst>
                  <a:cxn ang="0">
                    <a:pos x="352" y="0"/>
                  </a:cxn>
                  <a:cxn ang="0">
                    <a:pos x="352" y="0"/>
                  </a:cxn>
                  <a:cxn ang="0">
                    <a:pos x="332" y="2"/>
                  </a:cxn>
                  <a:cxn ang="0">
                    <a:pos x="314" y="8"/>
                  </a:cxn>
                  <a:cxn ang="0">
                    <a:pos x="298" y="16"/>
                  </a:cxn>
                  <a:cxn ang="0">
                    <a:pos x="284" y="28"/>
                  </a:cxn>
                  <a:cxn ang="0">
                    <a:pos x="272" y="42"/>
                  </a:cxn>
                  <a:cxn ang="0">
                    <a:pos x="264" y="58"/>
                  </a:cxn>
                  <a:cxn ang="0">
                    <a:pos x="258" y="76"/>
                  </a:cxn>
                  <a:cxn ang="0">
                    <a:pos x="256" y="96"/>
                  </a:cxn>
                  <a:cxn ang="0">
                    <a:pos x="96" y="96"/>
                  </a:cxn>
                  <a:cxn ang="0">
                    <a:pos x="96" y="96"/>
                  </a:cxn>
                  <a:cxn ang="0">
                    <a:pos x="76" y="98"/>
                  </a:cxn>
                  <a:cxn ang="0">
                    <a:pos x="58" y="104"/>
                  </a:cxn>
                  <a:cxn ang="0">
                    <a:pos x="42" y="112"/>
                  </a:cxn>
                  <a:cxn ang="0">
                    <a:pos x="28" y="124"/>
                  </a:cxn>
                  <a:cxn ang="0">
                    <a:pos x="16" y="138"/>
                  </a:cxn>
                  <a:cxn ang="0">
                    <a:pos x="8" y="154"/>
                  </a:cxn>
                  <a:cxn ang="0">
                    <a:pos x="2" y="172"/>
                  </a:cxn>
                  <a:cxn ang="0">
                    <a:pos x="0" y="192"/>
                  </a:cxn>
                  <a:cxn ang="0">
                    <a:pos x="352" y="192"/>
                  </a:cxn>
                  <a:cxn ang="0">
                    <a:pos x="352" y="192"/>
                  </a:cxn>
                  <a:cxn ang="0">
                    <a:pos x="370" y="190"/>
                  </a:cxn>
                  <a:cxn ang="0">
                    <a:pos x="386" y="186"/>
                  </a:cxn>
                  <a:cxn ang="0">
                    <a:pos x="402" y="178"/>
                  </a:cxn>
                  <a:cxn ang="0">
                    <a:pos x="416" y="168"/>
                  </a:cxn>
                  <a:cxn ang="0">
                    <a:pos x="428" y="156"/>
                  </a:cxn>
                  <a:cxn ang="0">
                    <a:pos x="436" y="140"/>
                  </a:cxn>
                  <a:cxn ang="0">
                    <a:pos x="444" y="124"/>
                  </a:cxn>
                  <a:cxn ang="0">
                    <a:pos x="448" y="108"/>
                  </a:cxn>
                  <a:cxn ang="0">
                    <a:pos x="448" y="108"/>
                  </a:cxn>
                  <a:cxn ang="0">
                    <a:pos x="448" y="96"/>
                  </a:cxn>
                  <a:cxn ang="0">
                    <a:pos x="448" y="96"/>
                  </a:cxn>
                  <a:cxn ang="0">
                    <a:pos x="446" y="76"/>
                  </a:cxn>
                  <a:cxn ang="0">
                    <a:pos x="440" y="58"/>
                  </a:cxn>
                  <a:cxn ang="0">
                    <a:pos x="432" y="42"/>
                  </a:cxn>
                  <a:cxn ang="0">
                    <a:pos x="420" y="28"/>
                  </a:cxn>
                  <a:cxn ang="0">
                    <a:pos x="406" y="16"/>
                  </a:cxn>
                  <a:cxn ang="0">
                    <a:pos x="390" y="8"/>
                  </a:cxn>
                  <a:cxn ang="0">
                    <a:pos x="372" y="2"/>
                  </a:cxn>
                  <a:cxn ang="0">
                    <a:pos x="352" y="0"/>
                  </a:cxn>
                  <a:cxn ang="0">
                    <a:pos x="352" y="0"/>
                  </a:cxn>
                </a:cxnLst>
                <a:rect l="0" t="0" r="r" b="b"/>
                <a:pathLst>
                  <a:path w="448" h="192">
                    <a:moveTo>
                      <a:pt x="352" y="0"/>
                    </a:moveTo>
                    <a:lnTo>
                      <a:pt x="352" y="0"/>
                    </a:lnTo>
                    <a:lnTo>
                      <a:pt x="332" y="2"/>
                    </a:lnTo>
                    <a:lnTo>
                      <a:pt x="314" y="8"/>
                    </a:lnTo>
                    <a:lnTo>
                      <a:pt x="298" y="16"/>
                    </a:lnTo>
                    <a:lnTo>
                      <a:pt x="284" y="28"/>
                    </a:lnTo>
                    <a:lnTo>
                      <a:pt x="272" y="42"/>
                    </a:lnTo>
                    <a:lnTo>
                      <a:pt x="264" y="58"/>
                    </a:lnTo>
                    <a:lnTo>
                      <a:pt x="258" y="76"/>
                    </a:lnTo>
                    <a:lnTo>
                      <a:pt x="256" y="96"/>
                    </a:lnTo>
                    <a:lnTo>
                      <a:pt x="96" y="96"/>
                    </a:lnTo>
                    <a:lnTo>
                      <a:pt x="96" y="96"/>
                    </a:lnTo>
                    <a:lnTo>
                      <a:pt x="76" y="98"/>
                    </a:lnTo>
                    <a:lnTo>
                      <a:pt x="58" y="104"/>
                    </a:lnTo>
                    <a:lnTo>
                      <a:pt x="42" y="112"/>
                    </a:lnTo>
                    <a:lnTo>
                      <a:pt x="28" y="124"/>
                    </a:lnTo>
                    <a:lnTo>
                      <a:pt x="16" y="138"/>
                    </a:lnTo>
                    <a:lnTo>
                      <a:pt x="8" y="154"/>
                    </a:lnTo>
                    <a:lnTo>
                      <a:pt x="2" y="172"/>
                    </a:lnTo>
                    <a:lnTo>
                      <a:pt x="0" y="192"/>
                    </a:lnTo>
                    <a:lnTo>
                      <a:pt x="352" y="192"/>
                    </a:lnTo>
                    <a:lnTo>
                      <a:pt x="352" y="192"/>
                    </a:lnTo>
                    <a:lnTo>
                      <a:pt x="370" y="190"/>
                    </a:lnTo>
                    <a:lnTo>
                      <a:pt x="386" y="186"/>
                    </a:lnTo>
                    <a:lnTo>
                      <a:pt x="402" y="178"/>
                    </a:lnTo>
                    <a:lnTo>
                      <a:pt x="416" y="168"/>
                    </a:lnTo>
                    <a:lnTo>
                      <a:pt x="428" y="156"/>
                    </a:lnTo>
                    <a:lnTo>
                      <a:pt x="436" y="140"/>
                    </a:lnTo>
                    <a:lnTo>
                      <a:pt x="444" y="124"/>
                    </a:lnTo>
                    <a:lnTo>
                      <a:pt x="448" y="108"/>
                    </a:lnTo>
                    <a:lnTo>
                      <a:pt x="448" y="108"/>
                    </a:lnTo>
                    <a:lnTo>
                      <a:pt x="448" y="96"/>
                    </a:lnTo>
                    <a:lnTo>
                      <a:pt x="448" y="96"/>
                    </a:lnTo>
                    <a:lnTo>
                      <a:pt x="446" y="76"/>
                    </a:lnTo>
                    <a:lnTo>
                      <a:pt x="440" y="58"/>
                    </a:lnTo>
                    <a:lnTo>
                      <a:pt x="432" y="42"/>
                    </a:lnTo>
                    <a:lnTo>
                      <a:pt x="420" y="28"/>
                    </a:lnTo>
                    <a:lnTo>
                      <a:pt x="406" y="16"/>
                    </a:lnTo>
                    <a:lnTo>
                      <a:pt x="390" y="8"/>
                    </a:lnTo>
                    <a:lnTo>
                      <a:pt x="372" y="2"/>
                    </a:lnTo>
                    <a:lnTo>
                      <a:pt x="352" y="0"/>
                    </a:lnTo>
                    <a:lnTo>
                      <a:pt x="35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85" name="Freeform 122">
                <a:extLst>
                  <a:ext uri="{FF2B5EF4-FFF2-40B4-BE49-F238E27FC236}">
                    <a16:creationId xmlns:a16="http://schemas.microsoft.com/office/drawing/2014/main" id="{6315AD74-BDFC-47E4-99C8-0810A68CF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62082" y="1915781"/>
                <a:ext cx="433366" cy="154774"/>
              </a:xfrm>
              <a:custGeom>
                <a:avLst/>
                <a:gdLst/>
                <a:ahLst/>
                <a:cxnLst>
                  <a:cxn ang="0">
                    <a:pos x="276" y="0"/>
                  </a:cxn>
                  <a:cxn ang="0">
                    <a:pos x="258" y="2"/>
                  </a:cxn>
                  <a:cxn ang="0">
                    <a:pos x="242" y="10"/>
                  </a:cxn>
                  <a:cxn ang="0">
                    <a:pos x="242" y="10"/>
                  </a:cxn>
                  <a:cxn ang="0">
                    <a:pos x="222" y="24"/>
                  </a:cxn>
                  <a:cxn ang="0">
                    <a:pos x="208" y="32"/>
                  </a:cxn>
                  <a:cxn ang="0">
                    <a:pos x="182" y="40"/>
                  </a:cxn>
                  <a:cxn ang="0">
                    <a:pos x="154" y="40"/>
                  </a:cxn>
                  <a:cxn ang="0">
                    <a:pos x="128" y="32"/>
                  </a:cxn>
                  <a:cxn ang="0">
                    <a:pos x="114" y="24"/>
                  </a:cxn>
                  <a:cxn ang="0">
                    <a:pos x="94" y="10"/>
                  </a:cxn>
                  <a:cxn ang="0">
                    <a:pos x="94" y="10"/>
                  </a:cxn>
                  <a:cxn ang="0">
                    <a:pos x="78" y="2"/>
                  </a:cxn>
                  <a:cxn ang="0">
                    <a:pos x="60" y="0"/>
                  </a:cxn>
                  <a:cxn ang="0">
                    <a:pos x="48" y="2"/>
                  </a:cxn>
                  <a:cxn ang="0">
                    <a:pos x="26" y="10"/>
                  </a:cxn>
                  <a:cxn ang="0">
                    <a:pos x="10" y="26"/>
                  </a:cxn>
                  <a:cxn ang="0">
                    <a:pos x="2" y="48"/>
                  </a:cxn>
                  <a:cxn ang="0">
                    <a:pos x="0" y="60"/>
                  </a:cxn>
                  <a:cxn ang="0">
                    <a:pos x="4" y="84"/>
                  </a:cxn>
                  <a:cxn ang="0">
                    <a:pos x="18" y="102"/>
                  </a:cxn>
                  <a:cxn ang="0">
                    <a:pos x="36" y="116"/>
                  </a:cxn>
                  <a:cxn ang="0">
                    <a:pos x="60" y="120"/>
                  </a:cxn>
                  <a:cxn ang="0">
                    <a:pos x="70" y="120"/>
                  </a:cxn>
                  <a:cxn ang="0">
                    <a:pos x="86" y="114"/>
                  </a:cxn>
                  <a:cxn ang="0">
                    <a:pos x="94" y="110"/>
                  </a:cxn>
                  <a:cxn ang="0">
                    <a:pos x="94" y="110"/>
                  </a:cxn>
                  <a:cxn ang="0">
                    <a:pos x="114" y="96"/>
                  </a:cxn>
                  <a:cxn ang="0">
                    <a:pos x="140" y="84"/>
                  </a:cxn>
                  <a:cxn ang="0">
                    <a:pos x="168" y="80"/>
                  </a:cxn>
                  <a:cxn ang="0">
                    <a:pos x="196" y="84"/>
                  </a:cxn>
                  <a:cxn ang="0">
                    <a:pos x="222" y="96"/>
                  </a:cxn>
                  <a:cxn ang="0">
                    <a:pos x="242" y="110"/>
                  </a:cxn>
                  <a:cxn ang="0">
                    <a:pos x="242" y="110"/>
                  </a:cxn>
                  <a:cxn ang="0">
                    <a:pos x="250" y="114"/>
                  </a:cxn>
                  <a:cxn ang="0">
                    <a:pos x="266" y="120"/>
                  </a:cxn>
                  <a:cxn ang="0">
                    <a:pos x="276" y="120"/>
                  </a:cxn>
                  <a:cxn ang="0">
                    <a:pos x="300" y="116"/>
                  </a:cxn>
                  <a:cxn ang="0">
                    <a:pos x="318" y="102"/>
                  </a:cxn>
                  <a:cxn ang="0">
                    <a:pos x="332" y="84"/>
                  </a:cxn>
                  <a:cxn ang="0">
                    <a:pos x="336" y="60"/>
                  </a:cxn>
                  <a:cxn ang="0">
                    <a:pos x="334" y="48"/>
                  </a:cxn>
                  <a:cxn ang="0">
                    <a:pos x="326" y="26"/>
                  </a:cxn>
                  <a:cxn ang="0">
                    <a:pos x="310" y="10"/>
                  </a:cxn>
                  <a:cxn ang="0">
                    <a:pos x="288" y="2"/>
                  </a:cxn>
                  <a:cxn ang="0">
                    <a:pos x="276" y="0"/>
                  </a:cxn>
                </a:cxnLst>
                <a:rect l="0" t="0" r="r" b="b"/>
                <a:pathLst>
                  <a:path w="336" h="120">
                    <a:moveTo>
                      <a:pt x="276" y="0"/>
                    </a:moveTo>
                    <a:lnTo>
                      <a:pt x="276" y="0"/>
                    </a:lnTo>
                    <a:lnTo>
                      <a:pt x="266" y="0"/>
                    </a:lnTo>
                    <a:lnTo>
                      <a:pt x="258" y="2"/>
                    </a:lnTo>
                    <a:lnTo>
                      <a:pt x="250" y="6"/>
                    </a:lnTo>
                    <a:lnTo>
                      <a:pt x="242" y="10"/>
                    </a:lnTo>
                    <a:lnTo>
                      <a:pt x="242" y="10"/>
                    </a:lnTo>
                    <a:lnTo>
                      <a:pt x="242" y="10"/>
                    </a:lnTo>
                    <a:lnTo>
                      <a:pt x="242" y="10"/>
                    </a:lnTo>
                    <a:lnTo>
                      <a:pt x="222" y="24"/>
                    </a:lnTo>
                    <a:lnTo>
                      <a:pt x="222" y="24"/>
                    </a:lnTo>
                    <a:lnTo>
                      <a:pt x="208" y="32"/>
                    </a:lnTo>
                    <a:lnTo>
                      <a:pt x="196" y="36"/>
                    </a:lnTo>
                    <a:lnTo>
                      <a:pt x="182" y="40"/>
                    </a:lnTo>
                    <a:lnTo>
                      <a:pt x="168" y="40"/>
                    </a:lnTo>
                    <a:lnTo>
                      <a:pt x="154" y="40"/>
                    </a:lnTo>
                    <a:lnTo>
                      <a:pt x="140" y="36"/>
                    </a:lnTo>
                    <a:lnTo>
                      <a:pt x="128" y="32"/>
                    </a:lnTo>
                    <a:lnTo>
                      <a:pt x="114" y="24"/>
                    </a:lnTo>
                    <a:lnTo>
                      <a:pt x="114" y="24"/>
                    </a:lnTo>
                    <a:lnTo>
                      <a:pt x="94" y="10"/>
                    </a:lnTo>
                    <a:lnTo>
                      <a:pt x="94" y="10"/>
                    </a:lnTo>
                    <a:lnTo>
                      <a:pt x="94" y="10"/>
                    </a:lnTo>
                    <a:lnTo>
                      <a:pt x="94" y="10"/>
                    </a:lnTo>
                    <a:lnTo>
                      <a:pt x="86" y="6"/>
                    </a:lnTo>
                    <a:lnTo>
                      <a:pt x="78" y="2"/>
                    </a:lnTo>
                    <a:lnTo>
                      <a:pt x="70" y="0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48" y="2"/>
                    </a:lnTo>
                    <a:lnTo>
                      <a:pt x="36" y="4"/>
                    </a:lnTo>
                    <a:lnTo>
                      <a:pt x="26" y="10"/>
                    </a:lnTo>
                    <a:lnTo>
                      <a:pt x="18" y="18"/>
                    </a:lnTo>
                    <a:lnTo>
                      <a:pt x="10" y="26"/>
                    </a:lnTo>
                    <a:lnTo>
                      <a:pt x="4" y="36"/>
                    </a:lnTo>
                    <a:lnTo>
                      <a:pt x="2" y="48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72"/>
                    </a:lnTo>
                    <a:lnTo>
                      <a:pt x="4" y="84"/>
                    </a:lnTo>
                    <a:lnTo>
                      <a:pt x="10" y="94"/>
                    </a:lnTo>
                    <a:lnTo>
                      <a:pt x="18" y="102"/>
                    </a:lnTo>
                    <a:lnTo>
                      <a:pt x="26" y="110"/>
                    </a:lnTo>
                    <a:lnTo>
                      <a:pt x="36" y="116"/>
                    </a:lnTo>
                    <a:lnTo>
                      <a:pt x="48" y="118"/>
                    </a:lnTo>
                    <a:lnTo>
                      <a:pt x="60" y="120"/>
                    </a:lnTo>
                    <a:lnTo>
                      <a:pt x="60" y="120"/>
                    </a:lnTo>
                    <a:lnTo>
                      <a:pt x="70" y="120"/>
                    </a:lnTo>
                    <a:lnTo>
                      <a:pt x="78" y="118"/>
                    </a:lnTo>
                    <a:lnTo>
                      <a:pt x="86" y="114"/>
                    </a:lnTo>
                    <a:lnTo>
                      <a:pt x="94" y="110"/>
                    </a:lnTo>
                    <a:lnTo>
                      <a:pt x="94" y="110"/>
                    </a:lnTo>
                    <a:lnTo>
                      <a:pt x="94" y="110"/>
                    </a:lnTo>
                    <a:lnTo>
                      <a:pt x="94" y="110"/>
                    </a:lnTo>
                    <a:lnTo>
                      <a:pt x="114" y="96"/>
                    </a:lnTo>
                    <a:lnTo>
                      <a:pt x="114" y="96"/>
                    </a:lnTo>
                    <a:lnTo>
                      <a:pt x="128" y="88"/>
                    </a:lnTo>
                    <a:lnTo>
                      <a:pt x="140" y="84"/>
                    </a:lnTo>
                    <a:lnTo>
                      <a:pt x="154" y="80"/>
                    </a:lnTo>
                    <a:lnTo>
                      <a:pt x="168" y="80"/>
                    </a:lnTo>
                    <a:lnTo>
                      <a:pt x="182" y="80"/>
                    </a:lnTo>
                    <a:lnTo>
                      <a:pt x="196" y="84"/>
                    </a:lnTo>
                    <a:lnTo>
                      <a:pt x="208" y="88"/>
                    </a:lnTo>
                    <a:lnTo>
                      <a:pt x="222" y="96"/>
                    </a:lnTo>
                    <a:lnTo>
                      <a:pt x="222" y="96"/>
                    </a:lnTo>
                    <a:lnTo>
                      <a:pt x="242" y="110"/>
                    </a:lnTo>
                    <a:lnTo>
                      <a:pt x="242" y="110"/>
                    </a:lnTo>
                    <a:lnTo>
                      <a:pt x="242" y="110"/>
                    </a:lnTo>
                    <a:lnTo>
                      <a:pt x="242" y="110"/>
                    </a:lnTo>
                    <a:lnTo>
                      <a:pt x="250" y="114"/>
                    </a:lnTo>
                    <a:lnTo>
                      <a:pt x="258" y="118"/>
                    </a:lnTo>
                    <a:lnTo>
                      <a:pt x="266" y="120"/>
                    </a:lnTo>
                    <a:lnTo>
                      <a:pt x="276" y="120"/>
                    </a:lnTo>
                    <a:lnTo>
                      <a:pt x="276" y="120"/>
                    </a:lnTo>
                    <a:lnTo>
                      <a:pt x="288" y="118"/>
                    </a:lnTo>
                    <a:lnTo>
                      <a:pt x="300" y="116"/>
                    </a:lnTo>
                    <a:lnTo>
                      <a:pt x="310" y="110"/>
                    </a:lnTo>
                    <a:lnTo>
                      <a:pt x="318" y="102"/>
                    </a:lnTo>
                    <a:lnTo>
                      <a:pt x="326" y="94"/>
                    </a:lnTo>
                    <a:lnTo>
                      <a:pt x="332" y="84"/>
                    </a:lnTo>
                    <a:lnTo>
                      <a:pt x="334" y="72"/>
                    </a:lnTo>
                    <a:lnTo>
                      <a:pt x="336" y="60"/>
                    </a:lnTo>
                    <a:lnTo>
                      <a:pt x="336" y="60"/>
                    </a:lnTo>
                    <a:lnTo>
                      <a:pt x="334" y="48"/>
                    </a:lnTo>
                    <a:lnTo>
                      <a:pt x="332" y="36"/>
                    </a:lnTo>
                    <a:lnTo>
                      <a:pt x="326" y="26"/>
                    </a:lnTo>
                    <a:lnTo>
                      <a:pt x="318" y="18"/>
                    </a:lnTo>
                    <a:lnTo>
                      <a:pt x="310" y="10"/>
                    </a:lnTo>
                    <a:lnTo>
                      <a:pt x="300" y="4"/>
                    </a:lnTo>
                    <a:lnTo>
                      <a:pt x="288" y="2"/>
                    </a:lnTo>
                    <a:lnTo>
                      <a:pt x="276" y="0"/>
                    </a:lnTo>
                    <a:lnTo>
                      <a:pt x="27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86" name="Freeform 123">
                <a:extLst>
                  <a:ext uri="{FF2B5EF4-FFF2-40B4-BE49-F238E27FC236}">
                    <a16:creationId xmlns:a16="http://schemas.microsoft.com/office/drawing/2014/main" id="{A84B048F-4A5A-43BB-A226-202F5B9FC7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40239" y="2442012"/>
                <a:ext cx="216683" cy="278593"/>
              </a:xfrm>
              <a:custGeom>
                <a:avLst/>
                <a:gdLst/>
                <a:ahLst/>
                <a:cxnLst>
                  <a:cxn ang="0">
                    <a:pos x="134" y="64"/>
                  </a:cxn>
                  <a:cxn ang="0">
                    <a:pos x="106" y="36"/>
                  </a:cxn>
                  <a:cxn ang="0">
                    <a:pos x="84" y="0"/>
                  </a:cxn>
                  <a:cxn ang="0">
                    <a:pos x="74" y="18"/>
                  </a:cxn>
                  <a:cxn ang="0">
                    <a:pos x="50" y="50"/>
                  </a:cxn>
                  <a:cxn ang="0">
                    <a:pos x="34" y="64"/>
                  </a:cxn>
                  <a:cxn ang="0">
                    <a:pos x="10" y="94"/>
                  </a:cxn>
                  <a:cxn ang="0">
                    <a:pos x="0" y="122"/>
                  </a:cxn>
                  <a:cxn ang="0">
                    <a:pos x="0" y="132"/>
                  </a:cxn>
                  <a:cxn ang="0">
                    <a:pos x="6" y="164"/>
                  </a:cxn>
                  <a:cxn ang="0">
                    <a:pos x="24" y="192"/>
                  </a:cxn>
                  <a:cxn ang="0">
                    <a:pos x="52" y="210"/>
                  </a:cxn>
                  <a:cxn ang="0">
                    <a:pos x="84" y="216"/>
                  </a:cxn>
                  <a:cxn ang="0">
                    <a:pos x="100" y="214"/>
                  </a:cxn>
                  <a:cxn ang="0">
                    <a:pos x="130" y="202"/>
                  </a:cxn>
                  <a:cxn ang="0">
                    <a:pos x="154" y="178"/>
                  </a:cxn>
                  <a:cxn ang="0">
                    <a:pos x="166" y="148"/>
                  </a:cxn>
                  <a:cxn ang="0">
                    <a:pos x="168" y="132"/>
                  </a:cxn>
                  <a:cxn ang="0">
                    <a:pos x="166" y="112"/>
                  </a:cxn>
                  <a:cxn ang="0">
                    <a:pos x="148" y="78"/>
                  </a:cxn>
                  <a:cxn ang="0">
                    <a:pos x="134" y="64"/>
                  </a:cxn>
                  <a:cxn ang="0">
                    <a:pos x="84" y="192"/>
                  </a:cxn>
                  <a:cxn ang="0">
                    <a:pos x="68" y="190"/>
                  </a:cxn>
                  <a:cxn ang="0">
                    <a:pos x="52" y="182"/>
                  </a:cxn>
                  <a:cxn ang="0">
                    <a:pos x="40" y="172"/>
                  </a:cxn>
                  <a:cxn ang="0">
                    <a:pos x="30" y="156"/>
                  </a:cxn>
                  <a:cxn ang="0">
                    <a:pos x="30" y="152"/>
                  </a:cxn>
                  <a:cxn ang="0">
                    <a:pos x="32" y="144"/>
                  </a:cxn>
                  <a:cxn ang="0">
                    <a:pos x="36" y="140"/>
                  </a:cxn>
                  <a:cxn ang="0">
                    <a:pos x="46" y="140"/>
                  </a:cxn>
                  <a:cxn ang="0">
                    <a:pos x="52" y="148"/>
                  </a:cxn>
                  <a:cxn ang="0">
                    <a:pos x="58" y="156"/>
                  </a:cxn>
                  <a:cxn ang="0">
                    <a:pos x="74" y="166"/>
                  </a:cxn>
                  <a:cxn ang="0">
                    <a:pos x="84" y="168"/>
                  </a:cxn>
                  <a:cxn ang="0">
                    <a:pos x="92" y="172"/>
                  </a:cxn>
                  <a:cxn ang="0">
                    <a:pos x="96" y="180"/>
                  </a:cxn>
                  <a:cxn ang="0">
                    <a:pos x="96" y="184"/>
                  </a:cxn>
                  <a:cxn ang="0">
                    <a:pos x="88" y="192"/>
                  </a:cxn>
                  <a:cxn ang="0">
                    <a:pos x="84" y="192"/>
                  </a:cxn>
                </a:cxnLst>
                <a:rect l="0" t="0" r="r" b="b"/>
                <a:pathLst>
                  <a:path w="168" h="216">
                    <a:moveTo>
                      <a:pt x="134" y="64"/>
                    </a:moveTo>
                    <a:lnTo>
                      <a:pt x="134" y="64"/>
                    </a:lnTo>
                    <a:lnTo>
                      <a:pt x="118" y="50"/>
                    </a:lnTo>
                    <a:lnTo>
                      <a:pt x="106" y="36"/>
                    </a:lnTo>
                    <a:lnTo>
                      <a:pt x="94" y="18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74" y="18"/>
                    </a:lnTo>
                    <a:lnTo>
                      <a:pt x="62" y="36"/>
                    </a:lnTo>
                    <a:lnTo>
                      <a:pt x="50" y="50"/>
                    </a:lnTo>
                    <a:lnTo>
                      <a:pt x="34" y="64"/>
                    </a:lnTo>
                    <a:lnTo>
                      <a:pt x="34" y="64"/>
                    </a:lnTo>
                    <a:lnTo>
                      <a:pt x="20" y="78"/>
                    </a:lnTo>
                    <a:lnTo>
                      <a:pt x="10" y="94"/>
                    </a:lnTo>
                    <a:lnTo>
                      <a:pt x="2" y="112"/>
                    </a:lnTo>
                    <a:lnTo>
                      <a:pt x="0" y="122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2" y="148"/>
                    </a:lnTo>
                    <a:lnTo>
                      <a:pt x="6" y="164"/>
                    </a:lnTo>
                    <a:lnTo>
                      <a:pt x="14" y="178"/>
                    </a:lnTo>
                    <a:lnTo>
                      <a:pt x="24" y="192"/>
                    </a:lnTo>
                    <a:lnTo>
                      <a:pt x="38" y="202"/>
                    </a:lnTo>
                    <a:lnTo>
                      <a:pt x="52" y="210"/>
                    </a:lnTo>
                    <a:lnTo>
                      <a:pt x="68" y="214"/>
                    </a:lnTo>
                    <a:lnTo>
                      <a:pt x="84" y="216"/>
                    </a:lnTo>
                    <a:lnTo>
                      <a:pt x="84" y="216"/>
                    </a:lnTo>
                    <a:lnTo>
                      <a:pt x="100" y="214"/>
                    </a:lnTo>
                    <a:lnTo>
                      <a:pt x="116" y="210"/>
                    </a:lnTo>
                    <a:lnTo>
                      <a:pt x="130" y="202"/>
                    </a:lnTo>
                    <a:lnTo>
                      <a:pt x="144" y="192"/>
                    </a:lnTo>
                    <a:lnTo>
                      <a:pt x="154" y="178"/>
                    </a:lnTo>
                    <a:lnTo>
                      <a:pt x="162" y="164"/>
                    </a:lnTo>
                    <a:lnTo>
                      <a:pt x="166" y="148"/>
                    </a:lnTo>
                    <a:lnTo>
                      <a:pt x="168" y="132"/>
                    </a:lnTo>
                    <a:lnTo>
                      <a:pt x="168" y="132"/>
                    </a:lnTo>
                    <a:lnTo>
                      <a:pt x="168" y="122"/>
                    </a:lnTo>
                    <a:lnTo>
                      <a:pt x="166" y="112"/>
                    </a:lnTo>
                    <a:lnTo>
                      <a:pt x="158" y="94"/>
                    </a:lnTo>
                    <a:lnTo>
                      <a:pt x="148" y="78"/>
                    </a:lnTo>
                    <a:lnTo>
                      <a:pt x="134" y="64"/>
                    </a:lnTo>
                    <a:lnTo>
                      <a:pt x="134" y="64"/>
                    </a:lnTo>
                    <a:close/>
                    <a:moveTo>
                      <a:pt x="84" y="192"/>
                    </a:moveTo>
                    <a:lnTo>
                      <a:pt x="84" y="192"/>
                    </a:lnTo>
                    <a:lnTo>
                      <a:pt x="76" y="192"/>
                    </a:lnTo>
                    <a:lnTo>
                      <a:pt x="68" y="190"/>
                    </a:lnTo>
                    <a:lnTo>
                      <a:pt x="60" y="186"/>
                    </a:lnTo>
                    <a:lnTo>
                      <a:pt x="52" y="182"/>
                    </a:lnTo>
                    <a:lnTo>
                      <a:pt x="46" y="178"/>
                    </a:lnTo>
                    <a:lnTo>
                      <a:pt x="40" y="172"/>
                    </a:lnTo>
                    <a:lnTo>
                      <a:pt x="34" y="164"/>
                    </a:lnTo>
                    <a:lnTo>
                      <a:pt x="30" y="156"/>
                    </a:lnTo>
                    <a:lnTo>
                      <a:pt x="30" y="156"/>
                    </a:lnTo>
                    <a:lnTo>
                      <a:pt x="30" y="152"/>
                    </a:lnTo>
                    <a:lnTo>
                      <a:pt x="30" y="148"/>
                    </a:lnTo>
                    <a:lnTo>
                      <a:pt x="32" y="144"/>
                    </a:lnTo>
                    <a:lnTo>
                      <a:pt x="36" y="140"/>
                    </a:lnTo>
                    <a:lnTo>
                      <a:pt x="36" y="140"/>
                    </a:lnTo>
                    <a:lnTo>
                      <a:pt x="42" y="140"/>
                    </a:lnTo>
                    <a:lnTo>
                      <a:pt x="46" y="140"/>
                    </a:lnTo>
                    <a:lnTo>
                      <a:pt x="50" y="144"/>
                    </a:lnTo>
                    <a:lnTo>
                      <a:pt x="52" y="148"/>
                    </a:lnTo>
                    <a:lnTo>
                      <a:pt x="52" y="148"/>
                    </a:lnTo>
                    <a:lnTo>
                      <a:pt x="58" y="156"/>
                    </a:lnTo>
                    <a:lnTo>
                      <a:pt x="66" y="162"/>
                    </a:lnTo>
                    <a:lnTo>
                      <a:pt x="74" y="166"/>
                    </a:lnTo>
                    <a:lnTo>
                      <a:pt x="84" y="168"/>
                    </a:lnTo>
                    <a:lnTo>
                      <a:pt x="84" y="168"/>
                    </a:lnTo>
                    <a:lnTo>
                      <a:pt x="88" y="168"/>
                    </a:lnTo>
                    <a:lnTo>
                      <a:pt x="92" y="172"/>
                    </a:lnTo>
                    <a:lnTo>
                      <a:pt x="96" y="176"/>
                    </a:lnTo>
                    <a:lnTo>
                      <a:pt x="96" y="180"/>
                    </a:lnTo>
                    <a:lnTo>
                      <a:pt x="96" y="180"/>
                    </a:lnTo>
                    <a:lnTo>
                      <a:pt x="96" y="184"/>
                    </a:lnTo>
                    <a:lnTo>
                      <a:pt x="92" y="188"/>
                    </a:lnTo>
                    <a:lnTo>
                      <a:pt x="88" y="192"/>
                    </a:lnTo>
                    <a:lnTo>
                      <a:pt x="84" y="192"/>
                    </a:lnTo>
                    <a:lnTo>
                      <a:pt x="84" y="19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</p:grp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B2134FD6-0632-4F96-8396-A1A4F09BC115}"/>
                </a:ext>
              </a:extLst>
            </p:cNvPr>
            <p:cNvSpPr txBox="1"/>
            <p:nvPr/>
          </p:nvSpPr>
          <p:spPr>
            <a:xfrm>
              <a:off x="5531871" y="5094780"/>
              <a:ext cx="95031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dirty="0">
                  <a:latin typeface="Century Gothic" panose="020B0502020202020204" pitchFamily="34" charset="0"/>
                </a:rPr>
                <a:t>Acqua consumata</a:t>
              </a:r>
            </a:p>
            <a:p>
              <a:pPr algn="ctr"/>
              <a:r>
                <a:rPr lang="it-IT" sz="1200" b="1" dirty="0">
                  <a:latin typeface="Century Gothic" panose="020B0502020202020204" pitchFamily="34" charset="0"/>
                </a:rPr>
                <a:t>167.133 </a:t>
              </a:r>
            </a:p>
            <a:p>
              <a:pPr algn="ctr">
                <a:spcAft>
                  <a:spcPts val="0"/>
                </a:spcAft>
              </a:pPr>
              <a:r>
                <a:rPr lang="it-IT" sz="800" dirty="0">
                  <a:latin typeface="Century Gothic" panose="020B0502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</a:t>
              </a:r>
              <a:r>
                <a:rPr lang="it-IT" sz="800" baseline="30000" dirty="0">
                  <a:latin typeface="Century Gothic" panose="020B0502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3</a:t>
              </a:r>
              <a:endParaRPr lang="it-IT" sz="1000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DDE8E1B-4C20-44D6-B7ED-99A0543BEEFB}"/>
              </a:ext>
            </a:extLst>
          </p:cNvPr>
          <p:cNvGrpSpPr/>
          <p:nvPr/>
        </p:nvGrpSpPr>
        <p:grpSpPr>
          <a:xfrm>
            <a:off x="795369" y="5282549"/>
            <a:ext cx="2471910" cy="513578"/>
            <a:chOff x="795369" y="5176719"/>
            <a:chExt cx="2471910" cy="51357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0F4DCB3-C3FF-4084-ACDE-D59D2D2526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03501" y="5176719"/>
              <a:ext cx="250114" cy="10013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7F74B06E-1823-4CEA-A761-BF5CA540192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03501" y="5240381"/>
              <a:ext cx="663778" cy="37119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C23056FB-68B6-42E4-80FC-5E9B2DB128D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250679" y="5395205"/>
              <a:ext cx="274868" cy="14743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944E5401-1C3D-42EB-9BB7-729BD0F8CAB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5369" y="5460453"/>
              <a:ext cx="1068048" cy="22984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1465845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F65FC99-959F-4085-ABD5-3B72DB7C8C4C}"/>
              </a:ext>
            </a:extLst>
          </p:cNvPr>
          <p:cNvSpPr txBox="1"/>
          <p:nvPr/>
        </p:nvSpPr>
        <p:spPr>
          <a:xfrm>
            <a:off x="3814697" y="845798"/>
            <a:ext cx="5020741" cy="1128514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>
            <a:spAutoFit/>
          </a:bodyPr>
          <a:lstStyle/>
          <a:p>
            <a:pPr algn="just">
              <a:spcAft>
                <a:spcPts val="369"/>
              </a:spcAft>
              <a:defRPr/>
            </a:pPr>
            <a:r>
              <a:rPr lang="it-IT" sz="1200" b="1" dirty="0">
                <a:solidFill>
                  <a:srgbClr val="0A4553"/>
                </a:solidFill>
                <a:latin typeface="Century Gothic" panose="020B0502020202020204" pitchFamily="34" charset="0"/>
                <a:ea typeface="MS PGothic" panose="020B0600070205080204" pitchFamily="34" charset="-128"/>
              </a:rPr>
              <a:t>5.1 I nostri Collaboratori</a:t>
            </a:r>
            <a:endParaRPr lang="it-IT" sz="1200" b="1" dirty="0">
              <a:latin typeface="Century Gothic" panose="020B0502020202020204" pitchFamily="34" charset="0"/>
              <a:ea typeface="MS PGothic" panose="020B0600070205080204" pitchFamily="34" charset="-128"/>
            </a:endParaRPr>
          </a:p>
          <a:p>
            <a:pPr algn="just">
              <a:spcAft>
                <a:spcPts val="369"/>
              </a:spcAft>
              <a:defRPr/>
            </a:pPr>
            <a:endParaRPr lang="it-IT" sz="1200" b="1" dirty="0">
              <a:solidFill>
                <a:srgbClr val="0A4553"/>
              </a:solidFill>
              <a:latin typeface="Century Gothic" panose="020B0502020202020204" pitchFamily="34" charset="0"/>
              <a:ea typeface="MS PGothic" panose="020B0600070205080204" pitchFamily="34" charset="-128"/>
            </a:endParaRPr>
          </a:p>
          <a:p>
            <a:pPr algn="just">
              <a:spcAft>
                <a:spcPts val="369"/>
              </a:spcAft>
              <a:defRPr/>
            </a:pPr>
            <a:endParaRPr lang="it-IT" sz="1200" b="1" dirty="0">
              <a:solidFill>
                <a:srgbClr val="0A4553"/>
              </a:solidFill>
              <a:latin typeface="Century Gothic" panose="020B0502020202020204" pitchFamily="34" charset="0"/>
              <a:ea typeface="MS PGothic" panose="020B0600070205080204" pitchFamily="34" charset="-128"/>
            </a:endParaRPr>
          </a:p>
          <a:p>
            <a:pPr algn="just">
              <a:spcAft>
                <a:spcPts val="369"/>
              </a:spcAft>
              <a:defRPr/>
            </a:pPr>
            <a:endParaRPr lang="it-IT" sz="1200" b="1" dirty="0">
              <a:solidFill>
                <a:srgbClr val="0A4553"/>
              </a:solidFill>
              <a:latin typeface="Century Gothic" panose="020B0502020202020204" pitchFamily="34" charset="0"/>
              <a:ea typeface="MS PGothic" panose="020B0600070205080204" pitchFamily="34" charset="-128"/>
            </a:endParaRPr>
          </a:p>
          <a:p>
            <a:pPr algn="just">
              <a:spcAft>
                <a:spcPts val="369"/>
              </a:spcAft>
              <a:defRPr/>
            </a:pPr>
            <a:endParaRPr lang="it-IT" sz="1200" dirty="0">
              <a:solidFill>
                <a:srgbClr val="0A4553"/>
              </a:solidFill>
              <a:latin typeface="Century Gothic" panose="020B0502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13317" name="Rectangle 40">
            <a:extLst>
              <a:ext uri="{FF2B5EF4-FFF2-40B4-BE49-F238E27FC236}">
                <a16:creationId xmlns:a16="http://schemas.microsoft.com/office/drawing/2014/main" id="{CC42F9C1-0A23-44AB-9C3F-E9F26C1C60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425450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1800" dirty="0"/>
          </a:p>
        </p:txBody>
      </p:sp>
      <p:sp>
        <p:nvSpPr>
          <p:cNvPr id="13318" name="Rectangle 42">
            <a:extLst>
              <a:ext uri="{FF2B5EF4-FFF2-40B4-BE49-F238E27FC236}">
                <a16:creationId xmlns:a16="http://schemas.microsoft.com/office/drawing/2014/main" id="{C5E79632-F8E8-4972-85AA-3EC23E3F3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485885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1800" dirty="0"/>
          </a:p>
        </p:txBody>
      </p:sp>
      <p:sp>
        <p:nvSpPr>
          <p:cNvPr id="13319" name="Rectangle 53">
            <a:extLst>
              <a:ext uri="{FF2B5EF4-FFF2-40B4-BE49-F238E27FC236}">
                <a16:creationId xmlns:a16="http://schemas.microsoft.com/office/drawing/2014/main" id="{467C21E5-2618-4CE7-BAC3-69F123FA90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450850"/>
            <a:ext cx="184150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1200" dirty="0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defTabSz="914400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it-IT" altLang="it-IT" sz="1200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it-IT" altLang="it-IT" sz="1600" b="1" dirty="0">
              <a:solidFill>
                <a:srgbClr val="E2001A"/>
              </a:solidFill>
              <a:ea typeface="EUAlbertina-Regular-Identity-H"/>
              <a:cs typeface="Lucida Sans Unicode" panose="020B0602030504020204" pitchFamily="34" charset="0"/>
            </a:endParaRPr>
          </a:p>
          <a:p>
            <a:pPr defTabSz="914400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it-IT" altLang="it-IT" sz="1600" b="1" dirty="0">
                <a:solidFill>
                  <a:srgbClr val="E2001A"/>
                </a:solidFill>
                <a:ea typeface="EUAlbertina-Regular-Identity-H"/>
                <a:cs typeface="Lucida Sans Unicode" panose="020B0602030504020204" pitchFamily="34" charset="0"/>
              </a:rPr>
            </a:br>
            <a:endParaRPr lang="it-IT" altLang="it-IT" sz="18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F4AD186-44A7-4594-BAA6-E02B36B8FB74}"/>
              </a:ext>
            </a:extLst>
          </p:cNvPr>
          <p:cNvGrpSpPr/>
          <p:nvPr/>
        </p:nvGrpSpPr>
        <p:grpSpPr>
          <a:xfrm>
            <a:off x="334021" y="814683"/>
            <a:ext cx="3269824" cy="1606907"/>
            <a:chOff x="336550" y="945435"/>
            <a:chExt cx="4284862" cy="214076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5F2127F-0D08-4819-9326-8222ADD70384}"/>
                </a:ext>
              </a:extLst>
            </p:cNvPr>
            <p:cNvGrpSpPr/>
            <p:nvPr/>
          </p:nvGrpSpPr>
          <p:grpSpPr>
            <a:xfrm>
              <a:off x="336550" y="945435"/>
              <a:ext cx="4284862" cy="2140761"/>
              <a:chOff x="-2590816" y="1097091"/>
              <a:chExt cx="4284862" cy="2140761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4DC0A430-ECE7-4DA6-84B0-137C5314A8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590816" y="1097091"/>
                <a:ext cx="4284862" cy="2140761"/>
              </a:xfrm>
              <a:prstGeom prst="rect">
                <a:avLst/>
              </a:prstGeom>
            </p:spPr>
          </p:pic>
          <p:sp>
            <p:nvSpPr>
              <p:cNvPr id="13321" name="CasellaDiTesto 9">
                <a:extLst>
                  <a:ext uri="{FF2B5EF4-FFF2-40B4-BE49-F238E27FC236}">
                    <a16:creationId xmlns:a16="http://schemas.microsoft.com/office/drawing/2014/main" id="{2DBA73D9-4848-4AEA-8904-D4D74259670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2563963" y="1206487"/>
                <a:ext cx="3970596" cy="1968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182563" indent="-182563">
                  <a:lnSpc>
                    <a:spcPct val="130000"/>
                  </a:lnSpc>
                  <a:spcBef>
                    <a:spcPts val="1000"/>
                  </a:spcBef>
                  <a:buFont typeface="Arial" panose="020B0604020202020204" pitchFamily="34" charset="0"/>
                  <a:defRPr sz="1100">
                    <a:solidFill>
                      <a:schemeClr val="tx1"/>
                    </a:solidFill>
                    <a:latin typeface="Century Gothic" panose="020B050202020202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1200"/>
                  </a:spcBef>
                  <a:buFont typeface="Calibri Light" panose="020F0302020204030204" pitchFamily="34" charset="0"/>
                  <a:buAutoNum type="arabicPeriod"/>
                </a:pPr>
                <a:r>
                  <a:rPr lang="it-IT" altLang="it-IT" sz="1000" dirty="0">
                    <a:solidFill>
                      <a:srgbClr val="005366"/>
                    </a:solidFill>
                    <a:cs typeface="Arial" panose="020B0604020202020204" pitchFamily="34" charset="0"/>
                  </a:rPr>
                  <a:t>Il Gruppo Cassa Centrale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  <a:buFont typeface="Calibri Light" panose="020F0302020204030204" pitchFamily="34" charset="0"/>
                  <a:buAutoNum type="arabicPeriod"/>
                </a:pPr>
                <a:r>
                  <a:rPr lang="it-IT" altLang="it-IT" sz="1000" dirty="0">
                    <a:solidFill>
                      <a:srgbClr val="005366"/>
                    </a:solidFill>
                    <a:cs typeface="Arial" panose="020B0604020202020204" pitchFamily="34" charset="0"/>
                  </a:rPr>
                  <a:t>Value creation e sostenibilità del business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  <a:buFont typeface="Calibri Light" panose="020F0302020204030204" pitchFamily="34" charset="0"/>
                  <a:buAutoNum type="arabicPeriod"/>
                </a:pPr>
                <a:r>
                  <a:rPr lang="it-IT" altLang="it-IT" sz="1000" dirty="0">
                    <a:solidFill>
                      <a:srgbClr val="005366"/>
                    </a:solidFill>
                    <a:cs typeface="Arial" panose="020B0604020202020204" pitchFamily="34" charset="0"/>
                  </a:rPr>
                  <a:t>Offerta di prodotti e servizi alla clientela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  <a:buFont typeface="Calibri Light" panose="020F0302020204030204" pitchFamily="34" charset="0"/>
                  <a:buAutoNum type="arabicPeriod"/>
                </a:pPr>
                <a:r>
                  <a:rPr lang="it-IT" altLang="it-IT" sz="1000" dirty="0">
                    <a:solidFill>
                      <a:srgbClr val="005366"/>
                    </a:solidFill>
                    <a:cs typeface="Arial" panose="020B0604020202020204" pitchFamily="34" charset="0"/>
                  </a:rPr>
                  <a:t>Attenzione al territorio e all'ambiente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  <a:buFont typeface="Calibri Light" panose="020F0302020204030204" pitchFamily="34" charset="0"/>
                  <a:buAutoNum type="arabicPeriod"/>
                </a:pPr>
                <a:r>
                  <a:rPr lang="it-IT" altLang="it-IT" sz="1000" b="1" dirty="0">
                    <a:solidFill>
                      <a:srgbClr val="005366"/>
                    </a:solidFill>
                    <a:cs typeface="Arial" panose="020B0604020202020204" pitchFamily="34" charset="0"/>
                  </a:rPr>
                  <a:t>L'attenzione verso i collaboratori</a:t>
                </a: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A7AEBDC-C8AA-4127-BE41-E32B4DDEA25A}"/>
                </a:ext>
              </a:extLst>
            </p:cNvPr>
            <p:cNvSpPr/>
            <p:nvPr/>
          </p:nvSpPr>
          <p:spPr>
            <a:xfrm>
              <a:off x="336550" y="945435"/>
              <a:ext cx="4284862" cy="214076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 dirty="0"/>
            </a:p>
          </p:txBody>
        </p:sp>
      </p:grpSp>
      <p:sp>
        <p:nvSpPr>
          <p:cNvPr id="20" name="Rectangle 6">
            <a:extLst>
              <a:ext uri="{FF2B5EF4-FFF2-40B4-BE49-F238E27FC236}">
                <a16:creationId xmlns:a16="http://schemas.microsoft.com/office/drawing/2014/main" id="{8CB1B760-D727-443A-B441-8FA6406868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8708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 dirty="0"/>
          </a:p>
        </p:txBody>
      </p:sp>
      <p:sp>
        <p:nvSpPr>
          <p:cNvPr id="21" name="Rectangle 12">
            <a:extLst>
              <a:ext uri="{FF2B5EF4-FFF2-40B4-BE49-F238E27FC236}">
                <a16:creationId xmlns:a16="http://schemas.microsoft.com/office/drawing/2014/main" id="{072F630E-1E08-42C1-B751-BECE1F9551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7011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</a:tabLst>
            </a:pPr>
            <a:endParaRPr kumimoji="0" lang="it-IT" altLang="it-IT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</a:tabLst>
            </a:pPr>
            <a:b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Titolo 18">
            <a:extLst>
              <a:ext uri="{FF2B5EF4-FFF2-40B4-BE49-F238E27FC236}">
                <a16:creationId xmlns:a16="http://schemas.microsoft.com/office/drawing/2014/main" id="{CA967A8C-7A62-4413-8652-C37526419C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388" y="194607"/>
            <a:ext cx="8531225" cy="490537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it-IT" altLang="it-IT" sz="2800" b="1" cap="all" dirty="0">
                <a:solidFill>
                  <a:srgbClr val="015568"/>
                </a:solidFill>
                <a:cs typeface="Arial" panose="020B0604020202020204" pitchFamily="34" charset="0"/>
              </a:rPr>
              <a:t>Struttura DNF - L'attenzione verso i Collaboratori</a:t>
            </a:r>
            <a:endParaRPr lang="it-IT" sz="2800" b="1" cap="all" dirty="0">
              <a:solidFill>
                <a:srgbClr val="015568"/>
              </a:solidFill>
            </a:endParaRPr>
          </a:p>
        </p:txBody>
      </p: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43175FA4-1307-465A-81DD-30E8237CE16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72424665"/>
              </p:ext>
            </p:extLst>
          </p:nvPr>
        </p:nvGraphicFramePr>
        <p:xfrm>
          <a:off x="458194" y="3772362"/>
          <a:ext cx="3166599" cy="2190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C569F036-0AB5-4E76-9125-19C30E26080C}"/>
              </a:ext>
            </a:extLst>
          </p:cNvPr>
          <p:cNvSpPr/>
          <p:nvPr/>
        </p:nvSpPr>
        <p:spPr>
          <a:xfrm>
            <a:off x="3705224" y="4769007"/>
            <a:ext cx="24978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369"/>
              </a:spcAft>
              <a:defRPr/>
            </a:pPr>
            <a:r>
              <a:rPr lang="it-IT" sz="1200" b="1" dirty="0">
                <a:solidFill>
                  <a:srgbClr val="0A4553"/>
                </a:solidFill>
                <a:latin typeface="Century Gothic" panose="020B0502020202020204" pitchFamily="34" charset="0"/>
                <a:ea typeface="MS PGothic" panose="020B0600070205080204" pitchFamily="34" charset="-128"/>
              </a:rPr>
              <a:t>5.3 Benessere dei Collaboratori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82F36D-C086-42B6-B267-D80459F67DD7}"/>
              </a:ext>
            </a:extLst>
          </p:cNvPr>
          <p:cNvSpPr/>
          <p:nvPr/>
        </p:nvSpPr>
        <p:spPr>
          <a:xfrm>
            <a:off x="3731846" y="3320352"/>
            <a:ext cx="25763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369"/>
              </a:spcAft>
              <a:defRPr/>
            </a:pPr>
            <a:r>
              <a:rPr lang="it-IT" sz="1200" b="1" dirty="0">
                <a:solidFill>
                  <a:srgbClr val="0A4553"/>
                </a:solidFill>
                <a:latin typeface="Century Gothic" panose="020B0502020202020204" pitchFamily="34" charset="0"/>
                <a:ea typeface="MS PGothic" panose="020B0600070205080204" pitchFamily="34" charset="-128"/>
              </a:rPr>
              <a:t>5.2 Valorizzazione del personale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967A31A-C3A2-4478-9691-A17730A058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309361"/>
              </p:ext>
            </p:extLst>
          </p:nvPr>
        </p:nvGraphicFramePr>
        <p:xfrm>
          <a:off x="3857359" y="5195232"/>
          <a:ext cx="4782728" cy="827980"/>
        </p:xfrm>
        <a:graphic>
          <a:graphicData uri="http://schemas.openxmlformats.org/drawingml/2006/table">
            <a:tbl>
              <a:tblPr firstRow="1" firstCol="1" bandRow="1"/>
              <a:tblGrid>
                <a:gridCol w="2315834">
                  <a:extLst>
                    <a:ext uri="{9D8B030D-6E8A-4147-A177-3AD203B41FA5}">
                      <a16:colId xmlns:a16="http://schemas.microsoft.com/office/drawing/2014/main" val="1052827689"/>
                    </a:ext>
                  </a:extLst>
                </a:gridCol>
                <a:gridCol w="1233447">
                  <a:extLst>
                    <a:ext uri="{9D8B030D-6E8A-4147-A177-3AD203B41FA5}">
                      <a16:colId xmlns:a16="http://schemas.microsoft.com/office/drawing/2014/main" val="1526383267"/>
                    </a:ext>
                  </a:extLst>
                </a:gridCol>
                <a:gridCol w="1233447">
                  <a:extLst>
                    <a:ext uri="{9D8B030D-6E8A-4147-A177-3AD203B41FA5}">
                      <a16:colId xmlns:a16="http://schemas.microsoft.com/office/drawing/2014/main" val="2762906964"/>
                    </a:ext>
                  </a:extLst>
                </a:gridCol>
              </a:tblGrid>
              <a:tr h="20699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Numero di infortuni</a:t>
                      </a:r>
                      <a:endParaRPr lang="it-IT" sz="8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34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2019</a:t>
                      </a: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34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3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9860025"/>
                  </a:ext>
                </a:extLst>
              </a:tr>
              <a:tr h="20699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Sul luogo di lavoro</a:t>
                      </a:r>
                      <a:endParaRPr lang="it-IT" sz="8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b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27</a:t>
                      </a:r>
                      <a:endParaRPr lang="it-IT" sz="8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b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932933"/>
                  </a:ext>
                </a:extLst>
              </a:tr>
              <a:tr h="20699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In itinere</a:t>
                      </a:r>
                      <a:endParaRPr lang="it-IT" sz="8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b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51</a:t>
                      </a:r>
                      <a:endParaRPr lang="it-IT" sz="8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b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882811"/>
                  </a:ext>
                </a:extLst>
              </a:tr>
              <a:tr h="20699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b="1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Totale</a:t>
                      </a:r>
                      <a:endParaRPr lang="it-IT" sz="8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b="1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78</a:t>
                      </a:r>
                      <a:endParaRPr lang="it-IT" sz="800" b="1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b="1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0589110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C55F1F7E-5C57-402F-B83D-C439886FB3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470241"/>
              </p:ext>
            </p:extLst>
          </p:nvPr>
        </p:nvGraphicFramePr>
        <p:xfrm>
          <a:off x="3880128" y="3631836"/>
          <a:ext cx="4759959" cy="1084803"/>
        </p:xfrm>
        <a:graphic>
          <a:graphicData uri="http://schemas.openxmlformats.org/drawingml/2006/table">
            <a:tbl>
              <a:tblPr firstRow="1" firstCol="1" bandRow="1"/>
              <a:tblGrid>
                <a:gridCol w="2338627">
                  <a:extLst>
                    <a:ext uri="{9D8B030D-6E8A-4147-A177-3AD203B41FA5}">
                      <a16:colId xmlns:a16="http://schemas.microsoft.com/office/drawing/2014/main" val="2380965019"/>
                    </a:ext>
                  </a:extLst>
                </a:gridCol>
                <a:gridCol w="1210666">
                  <a:extLst>
                    <a:ext uri="{9D8B030D-6E8A-4147-A177-3AD203B41FA5}">
                      <a16:colId xmlns:a16="http://schemas.microsoft.com/office/drawing/2014/main" val="581238754"/>
                    </a:ext>
                  </a:extLst>
                </a:gridCol>
                <a:gridCol w="1210666">
                  <a:extLst>
                    <a:ext uri="{9D8B030D-6E8A-4147-A177-3AD203B41FA5}">
                      <a16:colId xmlns:a16="http://schemas.microsoft.com/office/drawing/2014/main" val="3905198047"/>
                    </a:ext>
                  </a:extLst>
                </a:gridCol>
              </a:tblGrid>
              <a:tr h="4503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b="1" kern="120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Numero ore medie di formazione per categoria professionale</a:t>
                      </a:r>
                      <a:endParaRPr lang="it-IT" sz="800" b="1" kern="1200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34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b="1" kern="120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2019</a:t>
                      </a:r>
                      <a:endParaRPr lang="it-IT" sz="800" b="1" kern="1200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34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b="1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2018</a:t>
                      </a:r>
                      <a:endParaRPr lang="it-IT" sz="8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3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812832"/>
                  </a:ext>
                </a:extLst>
              </a:tr>
              <a:tr h="15862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Dirigenti</a:t>
                      </a:r>
                      <a:endParaRPr lang="it-IT" sz="8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58595B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28,70</a:t>
                      </a:r>
                      <a:endParaRPr lang="it-IT" sz="8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58595B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27,50</a:t>
                      </a:r>
                      <a:endParaRPr lang="it-IT" sz="8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2304855"/>
                  </a:ext>
                </a:extLst>
              </a:tr>
              <a:tr h="15862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Quadri direttivi</a:t>
                      </a:r>
                      <a:endParaRPr lang="it-IT" sz="8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58595B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52,23</a:t>
                      </a:r>
                      <a:endParaRPr lang="it-IT" sz="8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58595B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11,36</a:t>
                      </a:r>
                      <a:endParaRPr lang="it-IT" sz="8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6674168"/>
                  </a:ext>
                </a:extLst>
              </a:tr>
              <a:tr h="15862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Impiegati</a:t>
                      </a:r>
                      <a:endParaRPr lang="it-IT" sz="8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58595B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45,12</a:t>
                      </a:r>
                      <a:endParaRPr lang="it-IT" sz="8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58595B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8,91</a:t>
                      </a:r>
                      <a:endParaRPr lang="it-IT" sz="8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0006640"/>
                  </a:ext>
                </a:extLst>
              </a:tr>
              <a:tr h="15854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b="1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Totale</a:t>
                      </a:r>
                      <a:endParaRPr lang="it-IT" sz="8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58595B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46,68</a:t>
                      </a:r>
                      <a:endParaRPr lang="it-IT" sz="8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58595B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9,96</a:t>
                      </a:r>
                      <a:endParaRPr lang="it-IT" sz="8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807457"/>
                  </a:ext>
                </a:extLst>
              </a:tr>
            </a:tbl>
          </a:graphicData>
        </a:graphic>
      </p:graphicFrame>
      <p:graphicFrame>
        <p:nvGraphicFramePr>
          <p:cNvPr id="30" name="Chart 29">
            <a:extLst>
              <a:ext uri="{FF2B5EF4-FFF2-40B4-BE49-F238E27FC236}">
                <a16:creationId xmlns:a16="http://schemas.microsoft.com/office/drawing/2014/main" id="{C5DFB1EC-B823-4870-9C17-C526E27F99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4931387"/>
              </p:ext>
            </p:extLst>
          </p:nvPr>
        </p:nvGraphicFramePr>
        <p:xfrm>
          <a:off x="3847650" y="1177195"/>
          <a:ext cx="2771723" cy="2039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C6CB8A10-2580-4FBB-8228-0D054515A6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8666673"/>
              </p:ext>
            </p:extLst>
          </p:nvPr>
        </p:nvGraphicFramePr>
        <p:xfrm>
          <a:off x="6220284" y="1798981"/>
          <a:ext cx="2416447" cy="1179254"/>
        </p:xfrm>
        <a:graphic>
          <a:graphicData uri="http://schemas.openxmlformats.org/drawingml/2006/table">
            <a:tbl>
              <a:tblPr firstRow="1" firstCol="1" bandRow="1"/>
              <a:tblGrid>
                <a:gridCol w="750268">
                  <a:extLst>
                    <a:ext uri="{9D8B030D-6E8A-4147-A177-3AD203B41FA5}">
                      <a16:colId xmlns:a16="http://schemas.microsoft.com/office/drawing/2014/main" val="1408537505"/>
                    </a:ext>
                  </a:extLst>
                </a:gridCol>
                <a:gridCol w="555393">
                  <a:extLst>
                    <a:ext uri="{9D8B030D-6E8A-4147-A177-3AD203B41FA5}">
                      <a16:colId xmlns:a16="http://schemas.microsoft.com/office/drawing/2014/main" val="165235392"/>
                    </a:ext>
                  </a:extLst>
                </a:gridCol>
                <a:gridCol w="555393">
                  <a:extLst>
                    <a:ext uri="{9D8B030D-6E8A-4147-A177-3AD203B41FA5}">
                      <a16:colId xmlns:a16="http://schemas.microsoft.com/office/drawing/2014/main" val="1812278992"/>
                    </a:ext>
                  </a:extLst>
                </a:gridCol>
                <a:gridCol w="555393">
                  <a:extLst>
                    <a:ext uri="{9D8B030D-6E8A-4147-A177-3AD203B41FA5}">
                      <a16:colId xmlns:a16="http://schemas.microsoft.com/office/drawing/2014/main" val="2133010665"/>
                    </a:ext>
                  </a:extLst>
                </a:gridCol>
              </a:tblGrid>
              <a:tr h="5608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b="1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 Turnover per fascia d’età</a:t>
                      </a:r>
                      <a:endParaRPr lang="it-IT" sz="8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34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b="1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Fino a 29</a:t>
                      </a:r>
                      <a:endParaRPr lang="it-IT" sz="8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34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b="1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Da 30 a 50</a:t>
                      </a:r>
                      <a:endParaRPr lang="it-IT" sz="8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34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b="1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Oltre 50</a:t>
                      </a:r>
                      <a:endParaRPr lang="it-IT" sz="8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3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9127210"/>
                  </a:ext>
                </a:extLst>
              </a:tr>
              <a:tr h="30922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Tasso di assunzione</a:t>
                      </a:r>
                      <a:endParaRPr lang="it-IT" sz="8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46,78%</a:t>
                      </a:r>
                      <a:endParaRPr lang="it-IT" sz="8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4,17%</a:t>
                      </a:r>
                      <a:endParaRPr lang="it-IT" sz="8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1,67%</a:t>
                      </a:r>
                      <a:endParaRPr lang="it-IT" sz="8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2021259"/>
                  </a:ext>
                </a:extLst>
              </a:tr>
              <a:tr h="30922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Tasso di cessazione</a:t>
                      </a:r>
                      <a:endParaRPr lang="it-IT" sz="8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15,86%</a:t>
                      </a:r>
                      <a:endParaRPr lang="it-IT" sz="8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3,07%</a:t>
                      </a:r>
                      <a:endParaRPr lang="it-IT" sz="8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7,24%</a:t>
                      </a:r>
                      <a:endParaRPr lang="it-IT" sz="8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8312022"/>
                  </a:ext>
                </a:extLst>
              </a:tr>
            </a:tbl>
          </a:graphicData>
        </a:graphic>
      </p:graphicFrame>
      <p:sp>
        <p:nvSpPr>
          <p:cNvPr id="48" name="TextBox 47">
            <a:extLst>
              <a:ext uri="{FF2B5EF4-FFF2-40B4-BE49-F238E27FC236}">
                <a16:creationId xmlns:a16="http://schemas.microsoft.com/office/drawing/2014/main" id="{CEA5868D-E77A-4EB0-980D-5BF17C9379E9}"/>
              </a:ext>
            </a:extLst>
          </p:cNvPr>
          <p:cNvSpPr txBox="1"/>
          <p:nvPr/>
        </p:nvSpPr>
        <p:spPr>
          <a:xfrm>
            <a:off x="7436930" y="1245820"/>
            <a:ext cx="11014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latin typeface="Century Gothic" panose="020B0502020202020204" pitchFamily="34" charset="0"/>
              </a:rPr>
              <a:t>Età media</a:t>
            </a:r>
          </a:p>
          <a:p>
            <a:pPr algn="ctr"/>
            <a:r>
              <a:rPr lang="it-IT" sz="1200" b="1" dirty="0">
                <a:latin typeface="Century Gothic" panose="020B0502020202020204" pitchFamily="34" charset="0"/>
              </a:rPr>
              <a:t>44 anni</a:t>
            </a:r>
            <a:endParaRPr lang="it-IT" sz="1000" dirty="0">
              <a:latin typeface="Century Gothic" panose="020B0502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CB73B24-EC8F-4908-B2B7-B16CE728BECF}"/>
              </a:ext>
            </a:extLst>
          </p:cNvPr>
          <p:cNvSpPr txBox="1"/>
          <p:nvPr/>
        </p:nvSpPr>
        <p:spPr>
          <a:xfrm>
            <a:off x="2157676" y="2612313"/>
            <a:ext cx="19323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latin typeface="Century Gothic" panose="020B0502020202020204" pitchFamily="34" charset="0"/>
              </a:rPr>
              <a:t>In Part Time</a:t>
            </a:r>
          </a:p>
          <a:p>
            <a:pPr algn="ctr"/>
            <a:r>
              <a:rPr lang="it-IT" sz="1200" b="1" dirty="0">
                <a:latin typeface="Century Gothic" panose="020B0502020202020204" pitchFamily="34" charset="0"/>
              </a:rPr>
              <a:t>9,3 % </a:t>
            </a:r>
          </a:p>
          <a:p>
            <a:pPr algn="ctr"/>
            <a:r>
              <a:rPr lang="it-IT" sz="800" dirty="0">
                <a:latin typeface="Century Gothic" panose="020B0502020202020204" pitchFamily="34" charset="0"/>
              </a:rPr>
              <a:t>dei collaboratori</a:t>
            </a:r>
            <a:endParaRPr lang="it-IT" sz="500" dirty="0">
              <a:latin typeface="Century Gothic" panose="020B0502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2DAB1FB-3DBA-41CB-BB3F-F32A53BF437C}"/>
              </a:ext>
            </a:extLst>
          </p:cNvPr>
          <p:cNvSpPr txBox="1"/>
          <p:nvPr/>
        </p:nvSpPr>
        <p:spPr>
          <a:xfrm>
            <a:off x="1441089" y="2646505"/>
            <a:ext cx="11014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latin typeface="Century Gothic" panose="020B0502020202020204" pitchFamily="34" charset="0"/>
              </a:rPr>
              <a:t>Donne</a:t>
            </a:r>
          </a:p>
          <a:p>
            <a:pPr algn="ctr"/>
            <a:r>
              <a:rPr lang="it-IT" sz="1200" b="1" dirty="0">
                <a:latin typeface="Century Gothic" panose="020B0502020202020204" pitchFamily="34" charset="0"/>
              </a:rPr>
              <a:t>41%</a:t>
            </a:r>
            <a:endParaRPr lang="it-IT" sz="1000" dirty="0">
              <a:latin typeface="Century Gothic" panose="020B0502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F4ECD4C-2FFB-4A7B-84D3-07C85BB24AB2}"/>
              </a:ext>
            </a:extLst>
          </p:cNvPr>
          <p:cNvSpPr txBox="1"/>
          <p:nvPr/>
        </p:nvSpPr>
        <p:spPr>
          <a:xfrm>
            <a:off x="246853" y="2651094"/>
            <a:ext cx="11014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latin typeface="Century Gothic" panose="020B0502020202020204" pitchFamily="34" charset="0"/>
              </a:rPr>
              <a:t>Uomini</a:t>
            </a:r>
          </a:p>
          <a:p>
            <a:pPr algn="ctr"/>
            <a:r>
              <a:rPr lang="it-IT" sz="1200" b="1" dirty="0">
                <a:latin typeface="Century Gothic" panose="020B0502020202020204" pitchFamily="34" charset="0"/>
              </a:rPr>
              <a:t>59%</a:t>
            </a:r>
            <a:endParaRPr lang="it-IT" sz="1000" dirty="0">
              <a:latin typeface="Century Gothic" panose="020B0502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1010A0B-82C8-4DB6-AB5A-481542FC0C94}"/>
              </a:ext>
            </a:extLst>
          </p:cNvPr>
          <p:cNvSpPr txBox="1"/>
          <p:nvPr/>
        </p:nvSpPr>
        <p:spPr>
          <a:xfrm>
            <a:off x="6019969" y="1168655"/>
            <a:ext cx="1379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latin typeface="Century Gothic" panose="020B0502020202020204" pitchFamily="34" charset="0"/>
              </a:rPr>
              <a:t>Numero totale di collaboratori</a:t>
            </a:r>
          </a:p>
          <a:p>
            <a:pPr algn="ctr"/>
            <a:r>
              <a:rPr lang="it-IT" sz="1200" b="1" dirty="0">
                <a:latin typeface="Century Gothic" panose="020B0502020202020204" pitchFamily="34" charset="0"/>
              </a:rPr>
              <a:t>11.281</a:t>
            </a:r>
            <a:endParaRPr lang="it-IT" sz="1000" dirty="0">
              <a:latin typeface="Century Gothic" panose="020B0502020202020204" pitchFamily="34" charset="0"/>
            </a:endParaRPr>
          </a:p>
        </p:txBody>
      </p:sp>
      <p:grpSp>
        <p:nvGrpSpPr>
          <p:cNvPr id="53" name="Group 19">
            <a:extLst>
              <a:ext uri="{FF2B5EF4-FFF2-40B4-BE49-F238E27FC236}">
                <a16:creationId xmlns:a16="http://schemas.microsoft.com/office/drawing/2014/main" id="{2C41BA5C-6D94-4AA8-A8AF-9E051A3599A1}"/>
              </a:ext>
            </a:extLst>
          </p:cNvPr>
          <p:cNvGrpSpPr/>
          <p:nvPr/>
        </p:nvGrpSpPr>
        <p:grpSpPr>
          <a:xfrm>
            <a:off x="1161284" y="2642666"/>
            <a:ext cx="388411" cy="450966"/>
            <a:chOff x="6422223" y="1721600"/>
            <a:chExt cx="622300" cy="711200"/>
          </a:xfrm>
          <a:solidFill>
            <a:srgbClr val="025A71"/>
          </a:solidFill>
        </p:grpSpPr>
        <p:sp>
          <p:nvSpPr>
            <p:cNvPr id="54" name="object 37">
              <a:extLst>
                <a:ext uri="{FF2B5EF4-FFF2-40B4-BE49-F238E27FC236}">
                  <a16:creationId xmlns:a16="http://schemas.microsoft.com/office/drawing/2014/main" id="{85BF16E8-1A42-4FC9-9492-E30EB466DEDE}"/>
                </a:ext>
              </a:extLst>
            </p:cNvPr>
            <p:cNvSpPr/>
            <p:nvPr/>
          </p:nvSpPr>
          <p:spPr>
            <a:xfrm>
              <a:off x="6485723" y="1721600"/>
              <a:ext cx="101600" cy="101600"/>
            </a:xfrm>
            <a:custGeom>
              <a:avLst/>
              <a:gdLst/>
              <a:ahLst/>
              <a:cxnLst/>
              <a:rect l="l" t="t" r="r" b="b"/>
              <a:pathLst>
                <a:path w="101600" h="101600">
                  <a:moveTo>
                    <a:pt x="50800" y="0"/>
                  </a:moveTo>
                  <a:lnTo>
                    <a:pt x="31027" y="3992"/>
                  </a:lnTo>
                  <a:lnTo>
                    <a:pt x="14879" y="14879"/>
                  </a:lnTo>
                  <a:lnTo>
                    <a:pt x="3992" y="31027"/>
                  </a:lnTo>
                  <a:lnTo>
                    <a:pt x="0" y="50800"/>
                  </a:lnTo>
                  <a:lnTo>
                    <a:pt x="3992" y="70572"/>
                  </a:lnTo>
                  <a:lnTo>
                    <a:pt x="14879" y="86720"/>
                  </a:lnTo>
                  <a:lnTo>
                    <a:pt x="31027" y="97607"/>
                  </a:lnTo>
                  <a:lnTo>
                    <a:pt x="50800" y="101600"/>
                  </a:lnTo>
                  <a:lnTo>
                    <a:pt x="70572" y="97607"/>
                  </a:lnTo>
                  <a:lnTo>
                    <a:pt x="86720" y="86720"/>
                  </a:lnTo>
                  <a:lnTo>
                    <a:pt x="97607" y="70572"/>
                  </a:lnTo>
                  <a:lnTo>
                    <a:pt x="101600" y="50800"/>
                  </a:lnTo>
                  <a:lnTo>
                    <a:pt x="97607" y="31027"/>
                  </a:lnTo>
                  <a:lnTo>
                    <a:pt x="86720" y="14879"/>
                  </a:lnTo>
                  <a:lnTo>
                    <a:pt x="70572" y="3992"/>
                  </a:lnTo>
                  <a:lnTo>
                    <a:pt x="50800" y="0"/>
                  </a:lnTo>
                  <a:close/>
                </a:path>
              </a:pathLst>
            </a:custGeom>
            <a:grpFill/>
            <a:ln>
              <a:solidFill>
                <a:srgbClr val="015568"/>
              </a:solidFill>
            </a:ln>
          </p:spPr>
          <p:txBody>
            <a:bodyPr lIns="0" tIns="0" rIns="0" bIns="0"/>
            <a:lstStyle/>
            <a:p>
              <a:pPr>
                <a:defRPr/>
              </a:pPr>
              <a:endParaRPr sz="2215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 38">
              <a:extLst>
                <a:ext uri="{FF2B5EF4-FFF2-40B4-BE49-F238E27FC236}">
                  <a16:creationId xmlns:a16="http://schemas.microsoft.com/office/drawing/2014/main" id="{36CE0486-CC5F-4168-96DC-DB9E954C81D1}"/>
                </a:ext>
              </a:extLst>
            </p:cNvPr>
            <p:cNvSpPr/>
            <p:nvPr/>
          </p:nvSpPr>
          <p:spPr>
            <a:xfrm>
              <a:off x="6422223" y="1835900"/>
              <a:ext cx="228600" cy="596900"/>
            </a:xfrm>
            <a:custGeom>
              <a:avLst/>
              <a:gdLst/>
              <a:ahLst/>
              <a:cxnLst/>
              <a:rect l="l" t="t" r="r" b="b"/>
              <a:pathLst>
                <a:path w="228600" h="596900">
                  <a:moveTo>
                    <a:pt x="177800" y="292100"/>
                  </a:moveTo>
                  <a:lnTo>
                    <a:pt x="50800" y="292100"/>
                  </a:lnTo>
                  <a:lnTo>
                    <a:pt x="76200" y="596900"/>
                  </a:lnTo>
                  <a:lnTo>
                    <a:pt x="152400" y="596900"/>
                  </a:lnTo>
                  <a:lnTo>
                    <a:pt x="177800" y="292100"/>
                  </a:lnTo>
                  <a:close/>
                </a:path>
                <a:path w="228600" h="596900">
                  <a:moveTo>
                    <a:pt x="76200" y="0"/>
                  </a:moveTo>
                  <a:lnTo>
                    <a:pt x="50800" y="0"/>
                  </a:lnTo>
                  <a:lnTo>
                    <a:pt x="31027" y="3992"/>
                  </a:lnTo>
                  <a:lnTo>
                    <a:pt x="14879" y="14879"/>
                  </a:lnTo>
                  <a:lnTo>
                    <a:pt x="3992" y="31027"/>
                  </a:lnTo>
                  <a:lnTo>
                    <a:pt x="0" y="50800"/>
                  </a:lnTo>
                  <a:lnTo>
                    <a:pt x="0" y="292100"/>
                  </a:lnTo>
                  <a:lnTo>
                    <a:pt x="228600" y="292100"/>
                  </a:lnTo>
                  <a:lnTo>
                    <a:pt x="228600" y="101600"/>
                  </a:lnTo>
                  <a:lnTo>
                    <a:pt x="114300" y="101600"/>
                  </a:lnTo>
                  <a:lnTo>
                    <a:pt x="76200" y="0"/>
                  </a:lnTo>
                  <a:close/>
                </a:path>
                <a:path w="228600" h="596900">
                  <a:moveTo>
                    <a:pt x="177800" y="0"/>
                  </a:moveTo>
                  <a:lnTo>
                    <a:pt x="152400" y="0"/>
                  </a:lnTo>
                  <a:lnTo>
                    <a:pt x="114300" y="101600"/>
                  </a:lnTo>
                  <a:lnTo>
                    <a:pt x="228600" y="101600"/>
                  </a:lnTo>
                  <a:lnTo>
                    <a:pt x="228600" y="50800"/>
                  </a:lnTo>
                  <a:lnTo>
                    <a:pt x="224607" y="31027"/>
                  </a:lnTo>
                  <a:lnTo>
                    <a:pt x="213720" y="14879"/>
                  </a:lnTo>
                  <a:lnTo>
                    <a:pt x="197572" y="3992"/>
                  </a:lnTo>
                  <a:lnTo>
                    <a:pt x="177800" y="0"/>
                  </a:lnTo>
                  <a:close/>
                </a:path>
              </a:pathLst>
            </a:custGeom>
            <a:grpFill/>
            <a:ln>
              <a:solidFill>
                <a:srgbClr val="015568"/>
              </a:solidFill>
            </a:ln>
          </p:spPr>
          <p:txBody>
            <a:bodyPr lIns="0" tIns="0" rIns="0" bIns="0"/>
            <a:lstStyle/>
            <a:p>
              <a:pPr>
                <a:defRPr/>
              </a:pPr>
              <a:endParaRPr sz="2215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 39">
              <a:extLst>
                <a:ext uri="{FF2B5EF4-FFF2-40B4-BE49-F238E27FC236}">
                  <a16:creationId xmlns:a16="http://schemas.microsoft.com/office/drawing/2014/main" id="{F96A1448-19EF-4BCA-8EB1-9CB33A401898}"/>
                </a:ext>
              </a:extLst>
            </p:cNvPr>
            <p:cNvSpPr/>
            <p:nvPr/>
          </p:nvSpPr>
          <p:spPr>
            <a:xfrm>
              <a:off x="6828623" y="1721600"/>
              <a:ext cx="101600" cy="101600"/>
            </a:xfrm>
            <a:custGeom>
              <a:avLst/>
              <a:gdLst/>
              <a:ahLst/>
              <a:cxnLst/>
              <a:rect l="l" t="t" r="r" b="b"/>
              <a:pathLst>
                <a:path w="101600" h="101600">
                  <a:moveTo>
                    <a:pt x="50800" y="0"/>
                  </a:moveTo>
                  <a:lnTo>
                    <a:pt x="31027" y="3992"/>
                  </a:lnTo>
                  <a:lnTo>
                    <a:pt x="14879" y="14879"/>
                  </a:lnTo>
                  <a:lnTo>
                    <a:pt x="3992" y="31027"/>
                  </a:lnTo>
                  <a:lnTo>
                    <a:pt x="0" y="50800"/>
                  </a:lnTo>
                  <a:lnTo>
                    <a:pt x="3992" y="70572"/>
                  </a:lnTo>
                  <a:lnTo>
                    <a:pt x="14879" y="86720"/>
                  </a:lnTo>
                  <a:lnTo>
                    <a:pt x="31027" y="97607"/>
                  </a:lnTo>
                  <a:lnTo>
                    <a:pt x="50800" y="101600"/>
                  </a:lnTo>
                  <a:lnTo>
                    <a:pt x="70572" y="97607"/>
                  </a:lnTo>
                  <a:lnTo>
                    <a:pt x="86720" y="86720"/>
                  </a:lnTo>
                  <a:lnTo>
                    <a:pt x="97607" y="70572"/>
                  </a:lnTo>
                  <a:lnTo>
                    <a:pt x="101600" y="50800"/>
                  </a:lnTo>
                  <a:lnTo>
                    <a:pt x="97607" y="31027"/>
                  </a:lnTo>
                  <a:lnTo>
                    <a:pt x="86720" y="14879"/>
                  </a:lnTo>
                  <a:lnTo>
                    <a:pt x="70572" y="3992"/>
                  </a:lnTo>
                  <a:lnTo>
                    <a:pt x="50800" y="0"/>
                  </a:lnTo>
                  <a:close/>
                </a:path>
              </a:pathLst>
            </a:custGeom>
            <a:grpFill/>
            <a:ln>
              <a:solidFill>
                <a:srgbClr val="015568"/>
              </a:solidFill>
            </a:ln>
          </p:spPr>
          <p:txBody>
            <a:bodyPr lIns="0" tIns="0" rIns="0" bIns="0"/>
            <a:lstStyle/>
            <a:p>
              <a:pPr>
                <a:defRPr/>
              </a:pPr>
              <a:endParaRPr sz="2215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 40">
              <a:extLst>
                <a:ext uri="{FF2B5EF4-FFF2-40B4-BE49-F238E27FC236}">
                  <a16:creationId xmlns:a16="http://schemas.microsoft.com/office/drawing/2014/main" id="{0FF8A54D-2336-4C9A-B141-7FB8FECEDE81}"/>
                </a:ext>
              </a:extLst>
            </p:cNvPr>
            <p:cNvSpPr/>
            <p:nvPr/>
          </p:nvSpPr>
          <p:spPr>
            <a:xfrm>
              <a:off x="6714323" y="1835900"/>
              <a:ext cx="330200" cy="596900"/>
            </a:xfrm>
            <a:custGeom>
              <a:avLst/>
              <a:gdLst/>
              <a:ahLst/>
              <a:cxnLst/>
              <a:rect l="l" t="t" r="r" b="b"/>
              <a:pathLst>
                <a:path w="330200" h="596900">
                  <a:moveTo>
                    <a:pt x="215900" y="355600"/>
                  </a:moveTo>
                  <a:lnTo>
                    <a:pt x="114300" y="355600"/>
                  </a:lnTo>
                  <a:lnTo>
                    <a:pt x="140411" y="596900"/>
                  </a:lnTo>
                  <a:lnTo>
                    <a:pt x="190500" y="596900"/>
                  </a:lnTo>
                  <a:lnTo>
                    <a:pt x="215900" y="355600"/>
                  </a:lnTo>
                  <a:close/>
                </a:path>
                <a:path w="330200" h="596900">
                  <a:moveTo>
                    <a:pt x="215900" y="88900"/>
                  </a:moveTo>
                  <a:lnTo>
                    <a:pt x="114300" y="88900"/>
                  </a:lnTo>
                  <a:lnTo>
                    <a:pt x="38100" y="355600"/>
                  </a:lnTo>
                  <a:lnTo>
                    <a:pt x="292100" y="355600"/>
                  </a:lnTo>
                  <a:lnTo>
                    <a:pt x="215900" y="88900"/>
                  </a:lnTo>
                  <a:close/>
                </a:path>
                <a:path w="330200" h="596900">
                  <a:moveTo>
                    <a:pt x="203200" y="0"/>
                  </a:moveTo>
                  <a:lnTo>
                    <a:pt x="127000" y="0"/>
                  </a:lnTo>
                  <a:lnTo>
                    <a:pt x="103090" y="5953"/>
                  </a:lnTo>
                  <a:lnTo>
                    <a:pt x="87402" y="19050"/>
                  </a:lnTo>
                  <a:lnTo>
                    <a:pt x="78813" y="32146"/>
                  </a:lnTo>
                  <a:lnTo>
                    <a:pt x="76200" y="38100"/>
                  </a:lnTo>
                  <a:lnTo>
                    <a:pt x="0" y="254000"/>
                  </a:lnTo>
                  <a:lnTo>
                    <a:pt x="25400" y="266700"/>
                  </a:lnTo>
                  <a:lnTo>
                    <a:pt x="114300" y="88900"/>
                  </a:lnTo>
                  <a:lnTo>
                    <a:pt x="271929" y="88900"/>
                  </a:lnTo>
                  <a:lnTo>
                    <a:pt x="254000" y="38100"/>
                  </a:lnTo>
                  <a:lnTo>
                    <a:pt x="246033" y="16073"/>
                  </a:lnTo>
                  <a:lnTo>
                    <a:pt x="238086" y="4762"/>
                  </a:lnTo>
                  <a:lnTo>
                    <a:pt x="225396" y="595"/>
                  </a:lnTo>
                  <a:lnTo>
                    <a:pt x="203200" y="0"/>
                  </a:lnTo>
                  <a:close/>
                </a:path>
                <a:path w="330200" h="596900">
                  <a:moveTo>
                    <a:pt x="271929" y="88900"/>
                  </a:moveTo>
                  <a:lnTo>
                    <a:pt x="215900" y="88900"/>
                  </a:lnTo>
                  <a:lnTo>
                    <a:pt x="304800" y="266700"/>
                  </a:lnTo>
                  <a:lnTo>
                    <a:pt x="330200" y="254000"/>
                  </a:lnTo>
                  <a:lnTo>
                    <a:pt x="271929" y="88900"/>
                  </a:lnTo>
                  <a:close/>
                </a:path>
              </a:pathLst>
            </a:custGeom>
            <a:grpFill/>
            <a:ln>
              <a:solidFill>
                <a:srgbClr val="015568"/>
              </a:solidFill>
            </a:ln>
          </p:spPr>
          <p:txBody>
            <a:bodyPr lIns="0" tIns="0" rIns="0" bIns="0"/>
            <a:lstStyle/>
            <a:p>
              <a:pPr>
                <a:defRPr/>
              </a:pPr>
              <a:endParaRPr sz="2215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1ED2977-BE2D-4663-A664-E327EDAEB886}"/>
              </a:ext>
            </a:extLst>
          </p:cNvPr>
          <p:cNvGrpSpPr/>
          <p:nvPr/>
        </p:nvGrpSpPr>
        <p:grpSpPr>
          <a:xfrm>
            <a:off x="292928" y="1020263"/>
            <a:ext cx="8587568" cy="2230938"/>
            <a:chOff x="292928" y="1020263"/>
            <a:chExt cx="8587568" cy="2230938"/>
          </a:xfrm>
          <a:solidFill>
            <a:srgbClr val="FEC34D"/>
          </a:solidFill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AEB2C79A-7B83-49C5-8565-C758DADD52F7}"/>
                </a:ext>
              </a:extLst>
            </p:cNvPr>
            <p:cNvGrpSpPr/>
            <p:nvPr/>
          </p:nvGrpSpPr>
          <p:grpSpPr>
            <a:xfrm rot="10800000">
              <a:off x="292928" y="1020263"/>
              <a:ext cx="8587568" cy="2230938"/>
              <a:chOff x="506298" y="3606563"/>
              <a:chExt cx="8405604" cy="2230938"/>
            </a:xfrm>
            <a:grpFill/>
          </p:grpSpPr>
          <p:grpSp>
            <p:nvGrpSpPr>
              <p:cNvPr id="60" name="Gruppo 25">
                <a:extLst>
                  <a:ext uri="{FF2B5EF4-FFF2-40B4-BE49-F238E27FC236}">
                    <a16:creationId xmlns:a16="http://schemas.microsoft.com/office/drawing/2014/main" id="{32F04C73-FE75-4217-9C95-B492D2E2F799}"/>
                  </a:ext>
                </a:extLst>
              </p:cNvPr>
              <p:cNvGrpSpPr/>
              <p:nvPr/>
            </p:nvGrpSpPr>
            <p:grpSpPr>
              <a:xfrm rot="21322289">
                <a:off x="583861" y="3611265"/>
                <a:ext cx="8328041" cy="946664"/>
                <a:chOff x="1719175" y="3650356"/>
                <a:chExt cx="3276361" cy="1255580"/>
              </a:xfrm>
              <a:grpFill/>
            </p:grpSpPr>
            <p:sp>
              <p:nvSpPr>
                <p:cNvPr id="64" name="Freeform 138">
                  <a:extLst>
                    <a:ext uri="{FF2B5EF4-FFF2-40B4-BE49-F238E27FC236}">
                      <a16:creationId xmlns:a16="http://schemas.microsoft.com/office/drawing/2014/main" id="{71C67D8A-4949-4E0E-8583-AFFEE74203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677711">
                  <a:off x="4281001" y="4202466"/>
                  <a:ext cx="60638" cy="1346301"/>
                </a:xfrm>
                <a:custGeom>
                  <a:avLst/>
                  <a:gdLst/>
                  <a:ahLst/>
                  <a:cxnLst>
                    <a:cxn ang="0">
                      <a:pos x="41" y="0"/>
                    </a:cxn>
                    <a:cxn ang="0">
                      <a:pos x="41" y="0"/>
                    </a:cxn>
                    <a:cxn ang="0">
                      <a:pos x="3" y="10"/>
                    </a:cxn>
                    <a:cxn ang="0">
                      <a:pos x="3" y="10"/>
                    </a:cxn>
                    <a:cxn ang="0">
                      <a:pos x="3" y="15"/>
                    </a:cxn>
                    <a:cxn ang="0">
                      <a:pos x="3" y="15"/>
                    </a:cxn>
                    <a:cxn ang="0">
                      <a:pos x="0" y="35"/>
                    </a:cxn>
                    <a:cxn ang="0">
                      <a:pos x="0" y="47"/>
                    </a:cxn>
                    <a:cxn ang="0">
                      <a:pos x="0" y="53"/>
                    </a:cxn>
                    <a:cxn ang="0">
                      <a:pos x="2" y="57"/>
                    </a:cxn>
                    <a:cxn ang="0">
                      <a:pos x="2" y="57"/>
                    </a:cxn>
                    <a:cxn ang="0">
                      <a:pos x="4" y="71"/>
                    </a:cxn>
                    <a:cxn ang="0">
                      <a:pos x="7" y="89"/>
                    </a:cxn>
                    <a:cxn ang="0">
                      <a:pos x="10" y="119"/>
                    </a:cxn>
                    <a:cxn ang="0">
                      <a:pos x="10" y="119"/>
                    </a:cxn>
                    <a:cxn ang="0">
                      <a:pos x="11" y="127"/>
                    </a:cxn>
                    <a:cxn ang="0">
                      <a:pos x="14" y="135"/>
                    </a:cxn>
                    <a:cxn ang="0">
                      <a:pos x="15" y="144"/>
                    </a:cxn>
                    <a:cxn ang="0">
                      <a:pos x="14" y="148"/>
                    </a:cxn>
                    <a:cxn ang="0">
                      <a:pos x="12" y="153"/>
                    </a:cxn>
                    <a:cxn ang="0">
                      <a:pos x="12" y="153"/>
                    </a:cxn>
                    <a:cxn ang="0">
                      <a:pos x="10" y="161"/>
                    </a:cxn>
                    <a:cxn ang="0">
                      <a:pos x="10" y="166"/>
                    </a:cxn>
                    <a:cxn ang="0">
                      <a:pos x="11" y="170"/>
                    </a:cxn>
                    <a:cxn ang="0">
                      <a:pos x="12" y="176"/>
                    </a:cxn>
                    <a:cxn ang="0">
                      <a:pos x="12" y="176"/>
                    </a:cxn>
                    <a:cxn ang="0">
                      <a:pos x="15" y="203"/>
                    </a:cxn>
                    <a:cxn ang="0">
                      <a:pos x="15" y="203"/>
                    </a:cxn>
                    <a:cxn ang="0">
                      <a:pos x="32" y="202"/>
                    </a:cxn>
                    <a:cxn ang="0">
                      <a:pos x="32" y="202"/>
                    </a:cxn>
                    <a:cxn ang="0">
                      <a:pos x="37" y="202"/>
                    </a:cxn>
                    <a:cxn ang="0">
                      <a:pos x="41" y="201"/>
                    </a:cxn>
                    <a:cxn ang="0">
                      <a:pos x="41" y="201"/>
                    </a:cxn>
                    <a:cxn ang="0">
                      <a:pos x="48" y="202"/>
                    </a:cxn>
                    <a:cxn ang="0">
                      <a:pos x="48" y="202"/>
                    </a:cxn>
                    <a:cxn ang="0">
                      <a:pos x="49" y="203"/>
                    </a:cxn>
                    <a:cxn ang="0">
                      <a:pos x="49" y="203"/>
                    </a:cxn>
                    <a:cxn ang="0">
                      <a:pos x="52" y="197"/>
                    </a:cxn>
                    <a:cxn ang="0">
                      <a:pos x="52" y="197"/>
                    </a:cxn>
                    <a:cxn ang="0">
                      <a:pos x="53" y="185"/>
                    </a:cxn>
                    <a:cxn ang="0">
                      <a:pos x="54" y="169"/>
                    </a:cxn>
                    <a:cxn ang="0">
                      <a:pos x="56" y="148"/>
                    </a:cxn>
                    <a:cxn ang="0">
                      <a:pos x="56" y="148"/>
                    </a:cxn>
                    <a:cxn ang="0">
                      <a:pos x="56" y="127"/>
                    </a:cxn>
                    <a:cxn ang="0">
                      <a:pos x="54" y="113"/>
                    </a:cxn>
                    <a:cxn ang="0">
                      <a:pos x="53" y="103"/>
                    </a:cxn>
                    <a:cxn ang="0">
                      <a:pos x="53" y="103"/>
                    </a:cxn>
                    <a:cxn ang="0">
                      <a:pos x="45" y="73"/>
                    </a:cxn>
                    <a:cxn ang="0">
                      <a:pos x="40" y="53"/>
                    </a:cxn>
                    <a:cxn ang="0">
                      <a:pos x="39" y="43"/>
                    </a:cxn>
                    <a:cxn ang="0">
                      <a:pos x="39" y="43"/>
                    </a:cxn>
                    <a:cxn ang="0">
                      <a:pos x="41" y="0"/>
                    </a:cxn>
                  </a:cxnLst>
                  <a:rect l="0" t="0" r="r" b="b"/>
                  <a:pathLst>
                    <a:path w="56" h="203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3" y="10"/>
                      </a:lnTo>
                      <a:lnTo>
                        <a:pt x="3" y="10"/>
                      </a:lnTo>
                      <a:lnTo>
                        <a:pt x="3" y="15"/>
                      </a:lnTo>
                      <a:lnTo>
                        <a:pt x="3" y="15"/>
                      </a:lnTo>
                      <a:lnTo>
                        <a:pt x="0" y="35"/>
                      </a:lnTo>
                      <a:lnTo>
                        <a:pt x="0" y="47"/>
                      </a:lnTo>
                      <a:lnTo>
                        <a:pt x="0" y="53"/>
                      </a:lnTo>
                      <a:lnTo>
                        <a:pt x="2" y="57"/>
                      </a:lnTo>
                      <a:lnTo>
                        <a:pt x="2" y="57"/>
                      </a:lnTo>
                      <a:lnTo>
                        <a:pt x="4" y="71"/>
                      </a:lnTo>
                      <a:lnTo>
                        <a:pt x="7" y="89"/>
                      </a:lnTo>
                      <a:lnTo>
                        <a:pt x="10" y="119"/>
                      </a:lnTo>
                      <a:lnTo>
                        <a:pt x="10" y="119"/>
                      </a:lnTo>
                      <a:lnTo>
                        <a:pt x="11" y="127"/>
                      </a:lnTo>
                      <a:lnTo>
                        <a:pt x="14" y="135"/>
                      </a:lnTo>
                      <a:lnTo>
                        <a:pt x="15" y="144"/>
                      </a:lnTo>
                      <a:lnTo>
                        <a:pt x="14" y="148"/>
                      </a:lnTo>
                      <a:lnTo>
                        <a:pt x="12" y="153"/>
                      </a:lnTo>
                      <a:lnTo>
                        <a:pt x="12" y="153"/>
                      </a:lnTo>
                      <a:lnTo>
                        <a:pt x="10" y="161"/>
                      </a:lnTo>
                      <a:lnTo>
                        <a:pt x="10" y="166"/>
                      </a:lnTo>
                      <a:lnTo>
                        <a:pt x="11" y="170"/>
                      </a:lnTo>
                      <a:lnTo>
                        <a:pt x="12" y="176"/>
                      </a:lnTo>
                      <a:lnTo>
                        <a:pt x="12" y="176"/>
                      </a:lnTo>
                      <a:lnTo>
                        <a:pt x="15" y="203"/>
                      </a:lnTo>
                      <a:lnTo>
                        <a:pt x="15" y="203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37" y="202"/>
                      </a:lnTo>
                      <a:lnTo>
                        <a:pt x="41" y="201"/>
                      </a:lnTo>
                      <a:lnTo>
                        <a:pt x="41" y="201"/>
                      </a:lnTo>
                      <a:lnTo>
                        <a:pt x="48" y="202"/>
                      </a:lnTo>
                      <a:lnTo>
                        <a:pt x="48" y="202"/>
                      </a:lnTo>
                      <a:lnTo>
                        <a:pt x="49" y="203"/>
                      </a:lnTo>
                      <a:lnTo>
                        <a:pt x="49" y="203"/>
                      </a:lnTo>
                      <a:lnTo>
                        <a:pt x="52" y="197"/>
                      </a:lnTo>
                      <a:lnTo>
                        <a:pt x="52" y="197"/>
                      </a:lnTo>
                      <a:lnTo>
                        <a:pt x="53" y="185"/>
                      </a:lnTo>
                      <a:lnTo>
                        <a:pt x="54" y="169"/>
                      </a:lnTo>
                      <a:lnTo>
                        <a:pt x="56" y="148"/>
                      </a:lnTo>
                      <a:lnTo>
                        <a:pt x="56" y="148"/>
                      </a:lnTo>
                      <a:lnTo>
                        <a:pt x="56" y="127"/>
                      </a:lnTo>
                      <a:lnTo>
                        <a:pt x="54" y="113"/>
                      </a:lnTo>
                      <a:lnTo>
                        <a:pt x="53" y="103"/>
                      </a:lnTo>
                      <a:lnTo>
                        <a:pt x="53" y="103"/>
                      </a:lnTo>
                      <a:lnTo>
                        <a:pt x="45" y="73"/>
                      </a:lnTo>
                      <a:lnTo>
                        <a:pt x="40" y="53"/>
                      </a:lnTo>
                      <a:lnTo>
                        <a:pt x="39" y="43"/>
                      </a:lnTo>
                      <a:lnTo>
                        <a:pt x="39" y="43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65" name="Freeform 138">
                  <a:extLst>
                    <a:ext uri="{FF2B5EF4-FFF2-40B4-BE49-F238E27FC236}">
                      <a16:creationId xmlns:a16="http://schemas.microsoft.com/office/drawing/2014/main" id="{263C4C8F-2550-4257-BA5B-6C6A25357D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477711" flipH="1">
                  <a:off x="3327037" y="2042494"/>
                  <a:ext cx="60638" cy="3276361"/>
                </a:xfrm>
                <a:custGeom>
                  <a:avLst/>
                  <a:gdLst/>
                  <a:ahLst/>
                  <a:cxnLst>
                    <a:cxn ang="0">
                      <a:pos x="41" y="0"/>
                    </a:cxn>
                    <a:cxn ang="0">
                      <a:pos x="41" y="0"/>
                    </a:cxn>
                    <a:cxn ang="0">
                      <a:pos x="3" y="10"/>
                    </a:cxn>
                    <a:cxn ang="0">
                      <a:pos x="3" y="10"/>
                    </a:cxn>
                    <a:cxn ang="0">
                      <a:pos x="3" y="15"/>
                    </a:cxn>
                    <a:cxn ang="0">
                      <a:pos x="3" y="15"/>
                    </a:cxn>
                    <a:cxn ang="0">
                      <a:pos x="0" y="35"/>
                    </a:cxn>
                    <a:cxn ang="0">
                      <a:pos x="0" y="47"/>
                    </a:cxn>
                    <a:cxn ang="0">
                      <a:pos x="0" y="53"/>
                    </a:cxn>
                    <a:cxn ang="0">
                      <a:pos x="2" y="57"/>
                    </a:cxn>
                    <a:cxn ang="0">
                      <a:pos x="2" y="57"/>
                    </a:cxn>
                    <a:cxn ang="0">
                      <a:pos x="4" y="71"/>
                    </a:cxn>
                    <a:cxn ang="0">
                      <a:pos x="7" y="89"/>
                    </a:cxn>
                    <a:cxn ang="0">
                      <a:pos x="10" y="119"/>
                    </a:cxn>
                    <a:cxn ang="0">
                      <a:pos x="10" y="119"/>
                    </a:cxn>
                    <a:cxn ang="0">
                      <a:pos x="11" y="127"/>
                    </a:cxn>
                    <a:cxn ang="0">
                      <a:pos x="14" y="135"/>
                    </a:cxn>
                    <a:cxn ang="0">
                      <a:pos x="15" y="144"/>
                    </a:cxn>
                    <a:cxn ang="0">
                      <a:pos x="14" y="148"/>
                    </a:cxn>
                    <a:cxn ang="0">
                      <a:pos x="12" y="153"/>
                    </a:cxn>
                    <a:cxn ang="0">
                      <a:pos x="12" y="153"/>
                    </a:cxn>
                    <a:cxn ang="0">
                      <a:pos x="10" y="161"/>
                    </a:cxn>
                    <a:cxn ang="0">
                      <a:pos x="10" y="166"/>
                    </a:cxn>
                    <a:cxn ang="0">
                      <a:pos x="11" y="170"/>
                    </a:cxn>
                    <a:cxn ang="0">
                      <a:pos x="12" y="176"/>
                    </a:cxn>
                    <a:cxn ang="0">
                      <a:pos x="12" y="176"/>
                    </a:cxn>
                    <a:cxn ang="0">
                      <a:pos x="15" y="203"/>
                    </a:cxn>
                    <a:cxn ang="0">
                      <a:pos x="15" y="203"/>
                    </a:cxn>
                    <a:cxn ang="0">
                      <a:pos x="32" y="202"/>
                    </a:cxn>
                    <a:cxn ang="0">
                      <a:pos x="32" y="202"/>
                    </a:cxn>
                    <a:cxn ang="0">
                      <a:pos x="37" y="202"/>
                    </a:cxn>
                    <a:cxn ang="0">
                      <a:pos x="41" y="201"/>
                    </a:cxn>
                    <a:cxn ang="0">
                      <a:pos x="41" y="201"/>
                    </a:cxn>
                    <a:cxn ang="0">
                      <a:pos x="48" y="202"/>
                    </a:cxn>
                    <a:cxn ang="0">
                      <a:pos x="48" y="202"/>
                    </a:cxn>
                    <a:cxn ang="0">
                      <a:pos x="49" y="203"/>
                    </a:cxn>
                    <a:cxn ang="0">
                      <a:pos x="49" y="203"/>
                    </a:cxn>
                    <a:cxn ang="0">
                      <a:pos x="52" y="197"/>
                    </a:cxn>
                    <a:cxn ang="0">
                      <a:pos x="52" y="197"/>
                    </a:cxn>
                    <a:cxn ang="0">
                      <a:pos x="53" y="185"/>
                    </a:cxn>
                    <a:cxn ang="0">
                      <a:pos x="54" y="169"/>
                    </a:cxn>
                    <a:cxn ang="0">
                      <a:pos x="56" y="148"/>
                    </a:cxn>
                    <a:cxn ang="0">
                      <a:pos x="56" y="148"/>
                    </a:cxn>
                    <a:cxn ang="0">
                      <a:pos x="56" y="127"/>
                    </a:cxn>
                    <a:cxn ang="0">
                      <a:pos x="54" y="113"/>
                    </a:cxn>
                    <a:cxn ang="0">
                      <a:pos x="53" y="103"/>
                    </a:cxn>
                    <a:cxn ang="0">
                      <a:pos x="53" y="103"/>
                    </a:cxn>
                    <a:cxn ang="0">
                      <a:pos x="45" y="73"/>
                    </a:cxn>
                    <a:cxn ang="0">
                      <a:pos x="40" y="53"/>
                    </a:cxn>
                    <a:cxn ang="0">
                      <a:pos x="39" y="43"/>
                    </a:cxn>
                    <a:cxn ang="0">
                      <a:pos x="39" y="43"/>
                    </a:cxn>
                    <a:cxn ang="0">
                      <a:pos x="41" y="0"/>
                    </a:cxn>
                  </a:cxnLst>
                  <a:rect l="0" t="0" r="r" b="b"/>
                  <a:pathLst>
                    <a:path w="56" h="203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3" y="10"/>
                      </a:lnTo>
                      <a:lnTo>
                        <a:pt x="3" y="10"/>
                      </a:lnTo>
                      <a:lnTo>
                        <a:pt x="3" y="15"/>
                      </a:lnTo>
                      <a:lnTo>
                        <a:pt x="3" y="15"/>
                      </a:lnTo>
                      <a:lnTo>
                        <a:pt x="0" y="35"/>
                      </a:lnTo>
                      <a:lnTo>
                        <a:pt x="0" y="47"/>
                      </a:lnTo>
                      <a:lnTo>
                        <a:pt x="0" y="53"/>
                      </a:lnTo>
                      <a:lnTo>
                        <a:pt x="2" y="57"/>
                      </a:lnTo>
                      <a:lnTo>
                        <a:pt x="2" y="57"/>
                      </a:lnTo>
                      <a:lnTo>
                        <a:pt x="4" y="71"/>
                      </a:lnTo>
                      <a:lnTo>
                        <a:pt x="7" y="89"/>
                      </a:lnTo>
                      <a:lnTo>
                        <a:pt x="10" y="119"/>
                      </a:lnTo>
                      <a:lnTo>
                        <a:pt x="10" y="119"/>
                      </a:lnTo>
                      <a:lnTo>
                        <a:pt x="11" y="127"/>
                      </a:lnTo>
                      <a:lnTo>
                        <a:pt x="14" y="135"/>
                      </a:lnTo>
                      <a:lnTo>
                        <a:pt x="15" y="144"/>
                      </a:lnTo>
                      <a:lnTo>
                        <a:pt x="14" y="148"/>
                      </a:lnTo>
                      <a:lnTo>
                        <a:pt x="12" y="153"/>
                      </a:lnTo>
                      <a:lnTo>
                        <a:pt x="12" y="153"/>
                      </a:lnTo>
                      <a:lnTo>
                        <a:pt x="10" y="161"/>
                      </a:lnTo>
                      <a:lnTo>
                        <a:pt x="10" y="166"/>
                      </a:lnTo>
                      <a:lnTo>
                        <a:pt x="11" y="170"/>
                      </a:lnTo>
                      <a:lnTo>
                        <a:pt x="12" y="176"/>
                      </a:lnTo>
                      <a:lnTo>
                        <a:pt x="12" y="176"/>
                      </a:lnTo>
                      <a:lnTo>
                        <a:pt x="15" y="203"/>
                      </a:lnTo>
                      <a:lnTo>
                        <a:pt x="15" y="203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37" y="202"/>
                      </a:lnTo>
                      <a:lnTo>
                        <a:pt x="41" y="201"/>
                      </a:lnTo>
                      <a:lnTo>
                        <a:pt x="41" y="201"/>
                      </a:lnTo>
                      <a:lnTo>
                        <a:pt x="48" y="202"/>
                      </a:lnTo>
                      <a:lnTo>
                        <a:pt x="48" y="202"/>
                      </a:lnTo>
                      <a:lnTo>
                        <a:pt x="49" y="203"/>
                      </a:lnTo>
                      <a:lnTo>
                        <a:pt x="49" y="203"/>
                      </a:lnTo>
                      <a:lnTo>
                        <a:pt x="52" y="197"/>
                      </a:lnTo>
                      <a:lnTo>
                        <a:pt x="52" y="197"/>
                      </a:lnTo>
                      <a:lnTo>
                        <a:pt x="53" y="185"/>
                      </a:lnTo>
                      <a:lnTo>
                        <a:pt x="54" y="169"/>
                      </a:lnTo>
                      <a:lnTo>
                        <a:pt x="56" y="148"/>
                      </a:lnTo>
                      <a:lnTo>
                        <a:pt x="56" y="148"/>
                      </a:lnTo>
                      <a:lnTo>
                        <a:pt x="56" y="127"/>
                      </a:lnTo>
                      <a:lnTo>
                        <a:pt x="54" y="113"/>
                      </a:lnTo>
                      <a:lnTo>
                        <a:pt x="53" y="103"/>
                      </a:lnTo>
                      <a:lnTo>
                        <a:pt x="53" y="103"/>
                      </a:lnTo>
                      <a:lnTo>
                        <a:pt x="45" y="73"/>
                      </a:lnTo>
                      <a:lnTo>
                        <a:pt x="40" y="53"/>
                      </a:lnTo>
                      <a:lnTo>
                        <a:pt x="39" y="43"/>
                      </a:lnTo>
                      <a:lnTo>
                        <a:pt x="39" y="43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</p:grpSp>
          <p:sp>
            <p:nvSpPr>
              <p:cNvPr id="61" name="Freeform 138">
                <a:extLst>
                  <a:ext uri="{FF2B5EF4-FFF2-40B4-BE49-F238E27FC236}">
                    <a16:creationId xmlns:a16="http://schemas.microsoft.com/office/drawing/2014/main" id="{432920B1-601E-4D53-8C4E-10D6A1C0568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5477490" y="4333712"/>
                <a:ext cx="68361" cy="1431255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3" y="10"/>
                  </a:cxn>
                  <a:cxn ang="0">
                    <a:pos x="3" y="10"/>
                  </a:cxn>
                  <a:cxn ang="0">
                    <a:pos x="3" y="15"/>
                  </a:cxn>
                  <a:cxn ang="0">
                    <a:pos x="3" y="15"/>
                  </a:cxn>
                  <a:cxn ang="0">
                    <a:pos x="0" y="35"/>
                  </a:cxn>
                  <a:cxn ang="0">
                    <a:pos x="0" y="47"/>
                  </a:cxn>
                  <a:cxn ang="0">
                    <a:pos x="0" y="53"/>
                  </a:cxn>
                  <a:cxn ang="0">
                    <a:pos x="2" y="57"/>
                  </a:cxn>
                  <a:cxn ang="0">
                    <a:pos x="2" y="57"/>
                  </a:cxn>
                  <a:cxn ang="0">
                    <a:pos x="4" y="71"/>
                  </a:cxn>
                  <a:cxn ang="0">
                    <a:pos x="7" y="89"/>
                  </a:cxn>
                  <a:cxn ang="0">
                    <a:pos x="10" y="119"/>
                  </a:cxn>
                  <a:cxn ang="0">
                    <a:pos x="10" y="119"/>
                  </a:cxn>
                  <a:cxn ang="0">
                    <a:pos x="11" y="127"/>
                  </a:cxn>
                  <a:cxn ang="0">
                    <a:pos x="14" y="135"/>
                  </a:cxn>
                  <a:cxn ang="0">
                    <a:pos x="15" y="144"/>
                  </a:cxn>
                  <a:cxn ang="0">
                    <a:pos x="14" y="148"/>
                  </a:cxn>
                  <a:cxn ang="0">
                    <a:pos x="12" y="153"/>
                  </a:cxn>
                  <a:cxn ang="0">
                    <a:pos x="12" y="153"/>
                  </a:cxn>
                  <a:cxn ang="0">
                    <a:pos x="10" y="161"/>
                  </a:cxn>
                  <a:cxn ang="0">
                    <a:pos x="10" y="166"/>
                  </a:cxn>
                  <a:cxn ang="0">
                    <a:pos x="11" y="170"/>
                  </a:cxn>
                  <a:cxn ang="0">
                    <a:pos x="12" y="176"/>
                  </a:cxn>
                  <a:cxn ang="0">
                    <a:pos x="12" y="176"/>
                  </a:cxn>
                  <a:cxn ang="0">
                    <a:pos x="15" y="203"/>
                  </a:cxn>
                  <a:cxn ang="0">
                    <a:pos x="15" y="203"/>
                  </a:cxn>
                  <a:cxn ang="0">
                    <a:pos x="32" y="202"/>
                  </a:cxn>
                  <a:cxn ang="0">
                    <a:pos x="32" y="202"/>
                  </a:cxn>
                  <a:cxn ang="0">
                    <a:pos x="37" y="202"/>
                  </a:cxn>
                  <a:cxn ang="0">
                    <a:pos x="41" y="201"/>
                  </a:cxn>
                  <a:cxn ang="0">
                    <a:pos x="41" y="201"/>
                  </a:cxn>
                  <a:cxn ang="0">
                    <a:pos x="48" y="202"/>
                  </a:cxn>
                  <a:cxn ang="0">
                    <a:pos x="48" y="202"/>
                  </a:cxn>
                  <a:cxn ang="0">
                    <a:pos x="49" y="203"/>
                  </a:cxn>
                  <a:cxn ang="0">
                    <a:pos x="49" y="203"/>
                  </a:cxn>
                  <a:cxn ang="0">
                    <a:pos x="52" y="197"/>
                  </a:cxn>
                  <a:cxn ang="0">
                    <a:pos x="52" y="197"/>
                  </a:cxn>
                  <a:cxn ang="0">
                    <a:pos x="53" y="185"/>
                  </a:cxn>
                  <a:cxn ang="0">
                    <a:pos x="54" y="169"/>
                  </a:cxn>
                  <a:cxn ang="0">
                    <a:pos x="56" y="148"/>
                  </a:cxn>
                  <a:cxn ang="0">
                    <a:pos x="56" y="148"/>
                  </a:cxn>
                  <a:cxn ang="0">
                    <a:pos x="56" y="127"/>
                  </a:cxn>
                  <a:cxn ang="0">
                    <a:pos x="54" y="113"/>
                  </a:cxn>
                  <a:cxn ang="0">
                    <a:pos x="53" y="103"/>
                  </a:cxn>
                  <a:cxn ang="0">
                    <a:pos x="53" y="103"/>
                  </a:cxn>
                  <a:cxn ang="0">
                    <a:pos x="45" y="73"/>
                  </a:cxn>
                  <a:cxn ang="0">
                    <a:pos x="40" y="53"/>
                  </a:cxn>
                  <a:cxn ang="0">
                    <a:pos x="39" y="43"/>
                  </a:cxn>
                  <a:cxn ang="0">
                    <a:pos x="39" y="43"/>
                  </a:cxn>
                  <a:cxn ang="0">
                    <a:pos x="41" y="0"/>
                  </a:cxn>
                </a:cxnLst>
                <a:rect l="0" t="0" r="r" b="b"/>
                <a:pathLst>
                  <a:path w="56" h="203">
                    <a:moveTo>
                      <a:pt x="41" y="0"/>
                    </a:moveTo>
                    <a:lnTo>
                      <a:pt x="41" y="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0" y="35"/>
                    </a:lnTo>
                    <a:lnTo>
                      <a:pt x="0" y="47"/>
                    </a:lnTo>
                    <a:lnTo>
                      <a:pt x="0" y="53"/>
                    </a:lnTo>
                    <a:lnTo>
                      <a:pt x="2" y="57"/>
                    </a:lnTo>
                    <a:lnTo>
                      <a:pt x="2" y="57"/>
                    </a:lnTo>
                    <a:lnTo>
                      <a:pt x="4" y="71"/>
                    </a:lnTo>
                    <a:lnTo>
                      <a:pt x="7" y="89"/>
                    </a:lnTo>
                    <a:lnTo>
                      <a:pt x="10" y="119"/>
                    </a:lnTo>
                    <a:lnTo>
                      <a:pt x="10" y="119"/>
                    </a:lnTo>
                    <a:lnTo>
                      <a:pt x="11" y="127"/>
                    </a:lnTo>
                    <a:lnTo>
                      <a:pt x="14" y="135"/>
                    </a:lnTo>
                    <a:lnTo>
                      <a:pt x="15" y="144"/>
                    </a:lnTo>
                    <a:lnTo>
                      <a:pt x="14" y="148"/>
                    </a:lnTo>
                    <a:lnTo>
                      <a:pt x="12" y="153"/>
                    </a:lnTo>
                    <a:lnTo>
                      <a:pt x="12" y="153"/>
                    </a:lnTo>
                    <a:lnTo>
                      <a:pt x="10" y="161"/>
                    </a:lnTo>
                    <a:lnTo>
                      <a:pt x="10" y="166"/>
                    </a:lnTo>
                    <a:lnTo>
                      <a:pt x="11" y="170"/>
                    </a:lnTo>
                    <a:lnTo>
                      <a:pt x="12" y="176"/>
                    </a:lnTo>
                    <a:lnTo>
                      <a:pt x="12" y="176"/>
                    </a:lnTo>
                    <a:lnTo>
                      <a:pt x="15" y="203"/>
                    </a:lnTo>
                    <a:lnTo>
                      <a:pt x="15" y="203"/>
                    </a:lnTo>
                    <a:lnTo>
                      <a:pt x="32" y="202"/>
                    </a:lnTo>
                    <a:lnTo>
                      <a:pt x="32" y="202"/>
                    </a:lnTo>
                    <a:lnTo>
                      <a:pt x="37" y="202"/>
                    </a:lnTo>
                    <a:lnTo>
                      <a:pt x="41" y="201"/>
                    </a:lnTo>
                    <a:lnTo>
                      <a:pt x="41" y="201"/>
                    </a:lnTo>
                    <a:lnTo>
                      <a:pt x="48" y="202"/>
                    </a:lnTo>
                    <a:lnTo>
                      <a:pt x="48" y="202"/>
                    </a:lnTo>
                    <a:lnTo>
                      <a:pt x="49" y="203"/>
                    </a:lnTo>
                    <a:lnTo>
                      <a:pt x="49" y="203"/>
                    </a:lnTo>
                    <a:lnTo>
                      <a:pt x="52" y="197"/>
                    </a:lnTo>
                    <a:lnTo>
                      <a:pt x="52" y="197"/>
                    </a:lnTo>
                    <a:lnTo>
                      <a:pt x="53" y="185"/>
                    </a:lnTo>
                    <a:lnTo>
                      <a:pt x="54" y="169"/>
                    </a:lnTo>
                    <a:lnTo>
                      <a:pt x="56" y="148"/>
                    </a:lnTo>
                    <a:lnTo>
                      <a:pt x="56" y="148"/>
                    </a:lnTo>
                    <a:lnTo>
                      <a:pt x="56" y="127"/>
                    </a:lnTo>
                    <a:lnTo>
                      <a:pt x="54" y="113"/>
                    </a:lnTo>
                    <a:lnTo>
                      <a:pt x="53" y="103"/>
                    </a:lnTo>
                    <a:lnTo>
                      <a:pt x="53" y="103"/>
                    </a:lnTo>
                    <a:lnTo>
                      <a:pt x="45" y="73"/>
                    </a:lnTo>
                    <a:lnTo>
                      <a:pt x="40" y="53"/>
                    </a:lnTo>
                    <a:lnTo>
                      <a:pt x="39" y="43"/>
                    </a:lnTo>
                    <a:lnTo>
                      <a:pt x="39" y="43"/>
                    </a:lnTo>
                    <a:lnTo>
                      <a:pt x="4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62" name="Freeform 138">
                <a:extLst>
                  <a:ext uri="{FF2B5EF4-FFF2-40B4-BE49-F238E27FC236}">
                    <a16:creationId xmlns:a16="http://schemas.microsoft.com/office/drawing/2014/main" id="{C01EFD77-AADD-42DF-B86E-DF6A2283A71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527136" y="3606563"/>
                <a:ext cx="44750" cy="2230938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3" y="10"/>
                  </a:cxn>
                  <a:cxn ang="0">
                    <a:pos x="3" y="10"/>
                  </a:cxn>
                  <a:cxn ang="0">
                    <a:pos x="3" y="15"/>
                  </a:cxn>
                  <a:cxn ang="0">
                    <a:pos x="3" y="15"/>
                  </a:cxn>
                  <a:cxn ang="0">
                    <a:pos x="0" y="35"/>
                  </a:cxn>
                  <a:cxn ang="0">
                    <a:pos x="0" y="47"/>
                  </a:cxn>
                  <a:cxn ang="0">
                    <a:pos x="0" y="53"/>
                  </a:cxn>
                  <a:cxn ang="0">
                    <a:pos x="2" y="57"/>
                  </a:cxn>
                  <a:cxn ang="0">
                    <a:pos x="2" y="57"/>
                  </a:cxn>
                  <a:cxn ang="0">
                    <a:pos x="4" y="71"/>
                  </a:cxn>
                  <a:cxn ang="0">
                    <a:pos x="7" y="89"/>
                  </a:cxn>
                  <a:cxn ang="0">
                    <a:pos x="10" y="119"/>
                  </a:cxn>
                  <a:cxn ang="0">
                    <a:pos x="10" y="119"/>
                  </a:cxn>
                  <a:cxn ang="0">
                    <a:pos x="11" y="127"/>
                  </a:cxn>
                  <a:cxn ang="0">
                    <a:pos x="14" y="135"/>
                  </a:cxn>
                  <a:cxn ang="0">
                    <a:pos x="15" y="144"/>
                  </a:cxn>
                  <a:cxn ang="0">
                    <a:pos x="14" y="148"/>
                  </a:cxn>
                  <a:cxn ang="0">
                    <a:pos x="12" y="153"/>
                  </a:cxn>
                  <a:cxn ang="0">
                    <a:pos x="12" y="153"/>
                  </a:cxn>
                  <a:cxn ang="0">
                    <a:pos x="10" y="161"/>
                  </a:cxn>
                  <a:cxn ang="0">
                    <a:pos x="10" y="166"/>
                  </a:cxn>
                  <a:cxn ang="0">
                    <a:pos x="11" y="170"/>
                  </a:cxn>
                  <a:cxn ang="0">
                    <a:pos x="12" y="176"/>
                  </a:cxn>
                  <a:cxn ang="0">
                    <a:pos x="12" y="176"/>
                  </a:cxn>
                  <a:cxn ang="0">
                    <a:pos x="15" y="203"/>
                  </a:cxn>
                  <a:cxn ang="0">
                    <a:pos x="15" y="203"/>
                  </a:cxn>
                  <a:cxn ang="0">
                    <a:pos x="32" y="202"/>
                  </a:cxn>
                  <a:cxn ang="0">
                    <a:pos x="32" y="202"/>
                  </a:cxn>
                  <a:cxn ang="0">
                    <a:pos x="37" y="202"/>
                  </a:cxn>
                  <a:cxn ang="0">
                    <a:pos x="41" y="201"/>
                  </a:cxn>
                  <a:cxn ang="0">
                    <a:pos x="41" y="201"/>
                  </a:cxn>
                  <a:cxn ang="0">
                    <a:pos x="48" y="202"/>
                  </a:cxn>
                  <a:cxn ang="0">
                    <a:pos x="48" y="202"/>
                  </a:cxn>
                  <a:cxn ang="0">
                    <a:pos x="49" y="203"/>
                  </a:cxn>
                  <a:cxn ang="0">
                    <a:pos x="49" y="203"/>
                  </a:cxn>
                  <a:cxn ang="0">
                    <a:pos x="52" y="197"/>
                  </a:cxn>
                  <a:cxn ang="0">
                    <a:pos x="52" y="197"/>
                  </a:cxn>
                  <a:cxn ang="0">
                    <a:pos x="53" y="185"/>
                  </a:cxn>
                  <a:cxn ang="0">
                    <a:pos x="54" y="169"/>
                  </a:cxn>
                  <a:cxn ang="0">
                    <a:pos x="56" y="148"/>
                  </a:cxn>
                  <a:cxn ang="0">
                    <a:pos x="56" y="148"/>
                  </a:cxn>
                  <a:cxn ang="0">
                    <a:pos x="56" y="127"/>
                  </a:cxn>
                  <a:cxn ang="0">
                    <a:pos x="54" y="113"/>
                  </a:cxn>
                  <a:cxn ang="0">
                    <a:pos x="53" y="103"/>
                  </a:cxn>
                  <a:cxn ang="0">
                    <a:pos x="53" y="103"/>
                  </a:cxn>
                  <a:cxn ang="0">
                    <a:pos x="45" y="73"/>
                  </a:cxn>
                  <a:cxn ang="0">
                    <a:pos x="40" y="53"/>
                  </a:cxn>
                  <a:cxn ang="0">
                    <a:pos x="39" y="43"/>
                  </a:cxn>
                  <a:cxn ang="0">
                    <a:pos x="39" y="43"/>
                  </a:cxn>
                  <a:cxn ang="0">
                    <a:pos x="41" y="0"/>
                  </a:cxn>
                </a:cxnLst>
                <a:rect l="0" t="0" r="r" b="b"/>
                <a:pathLst>
                  <a:path w="56" h="203">
                    <a:moveTo>
                      <a:pt x="41" y="0"/>
                    </a:moveTo>
                    <a:lnTo>
                      <a:pt x="41" y="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0" y="35"/>
                    </a:lnTo>
                    <a:lnTo>
                      <a:pt x="0" y="47"/>
                    </a:lnTo>
                    <a:lnTo>
                      <a:pt x="0" y="53"/>
                    </a:lnTo>
                    <a:lnTo>
                      <a:pt x="2" y="57"/>
                    </a:lnTo>
                    <a:lnTo>
                      <a:pt x="2" y="57"/>
                    </a:lnTo>
                    <a:lnTo>
                      <a:pt x="4" y="71"/>
                    </a:lnTo>
                    <a:lnTo>
                      <a:pt x="7" y="89"/>
                    </a:lnTo>
                    <a:lnTo>
                      <a:pt x="10" y="119"/>
                    </a:lnTo>
                    <a:lnTo>
                      <a:pt x="10" y="119"/>
                    </a:lnTo>
                    <a:lnTo>
                      <a:pt x="11" y="127"/>
                    </a:lnTo>
                    <a:lnTo>
                      <a:pt x="14" y="135"/>
                    </a:lnTo>
                    <a:lnTo>
                      <a:pt x="15" y="144"/>
                    </a:lnTo>
                    <a:lnTo>
                      <a:pt x="14" y="148"/>
                    </a:lnTo>
                    <a:lnTo>
                      <a:pt x="12" y="153"/>
                    </a:lnTo>
                    <a:lnTo>
                      <a:pt x="12" y="153"/>
                    </a:lnTo>
                    <a:lnTo>
                      <a:pt x="10" y="161"/>
                    </a:lnTo>
                    <a:lnTo>
                      <a:pt x="10" y="166"/>
                    </a:lnTo>
                    <a:lnTo>
                      <a:pt x="11" y="170"/>
                    </a:lnTo>
                    <a:lnTo>
                      <a:pt x="12" y="176"/>
                    </a:lnTo>
                    <a:lnTo>
                      <a:pt x="12" y="176"/>
                    </a:lnTo>
                    <a:lnTo>
                      <a:pt x="15" y="203"/>
                    </a:lnTo>
                    <a:lnTo>
                      <a:pt x="15" y="203"/>
                    </a:lnTo>
                    <a:lnTo>
                      <a:pt x="32" y="202"/>
                    </a:lnTo>
                    <a:lnTo>
                      <a:pt x="32" y="202"/>
                    </a:lnTo>
                    <a:lnTo>
                      <a:pt x="37" y="202"/>
                    </a:lnTo>
                    <a:lnTo>
                      <a:pt x="41" y="201"/>
                    </a:lnTo>
                    <a:lnTo>
                      <a:pt x="41" y="201"/>
                    </a:lnTo>
                    <a:lnTo>
                      <a:pt x="48" y="202"/>
                    </a:lnTo>
                    <a:lnTo>
                      <a:pt x="48" y="202"/>
                    </a:lnTo>
                    <a:lnTo>
                      <a:pt x="49" y="203"/>
                    </a:lnTo>
                    <a:lnTo>
                      <a:pt x="49" y="203"/>
                    </a:lnTo>
                    <a:lnTo>
                      <a:pt x="52" y="197"/>
                    </a:lnTo>
                    <a:lnTo>
                      <a:pt x="52" y="197"/>
                    </a:lnTo>
                    <a:lnTo>
                      <a:pt x="53" y="185"/>
                    </a:lnTo>
                    <a:lnTo>
                      <a:pt x="54" y="169"/>
                    </a:lnTo>
                    <a:lnTo>
                      <a:pt x="56" y="148"/>
                    </a:lnTo>
                    <a:lnTo>
                      <a:pt x="56" y="148"/>
                    </a:lnTo>
                    <a:lnTo>
                      <a:pt x="56" y="127"/>
                    </a:lnTo>
                    <a:lnTo>
                      <a:pt x="54" y="113"/>
                    </a:lnTo>
                    <a:lnTo>
                      <a:pt x="53" y="103"/>
                    </a:lnTo>
                    <a:lnTo>
                      <a:pt x="53" y="103"/>
                    </a:lnTo>
                    <a:lnTo>
                      <a:pt x="45" y="73"/>
                    </a:lnTo>
                    <a:lnTo>
                      <a:pt x="40" y="53"/>
                    </a:lnTo>
                    <a:lnTo>
                      <a:pt x="39" y="43"/>
                    </a:lnTo>
                    <a:lnTo>
                      <a:pt x="39" y="43"/>
                    </a:lnTo>
                    <a:lnTo>
                      <a:pt x="4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63" name="Freeform 138">
                <a:extLst>
                  <a:ext uri="{FF2B5EF4-FFF2-40B4-BE49-F238E27FC236}">
                    <a16:creationId xmlns:a16="http://schemas.microsoft.com/office/drawing/2014/main" id="{296EE6DC-B113-4243-B282-1F9557CDF099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3002254" y="3234914"/>
                <a:ext cx="47641" cy="5039554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3" y="10"/>
                  </a:cxn>
                  <a:cxn ang="0">
                    <a:pos x="3" y="10"/>
                  </a:cxn>
                  <a:cxn ang="0">
                    <a:pos x="3" y="15"/>
                  </a:cxn>
                  <a:cxn ang="0">
                    <a:pos x="3" y="15"/>
                  </a:cxn>
                  <a:cxn ang="0">
                    <a:pos x="0" y="35"/>
                  </a:cxn>
                  <a:cxn ang="0">
                    <a:pos x="0" y="47"/>
                  </a:cxn>
                  <a:cxn ang="0">
                    <a:pos x="0" y="53"/>
                  </a:cxn>
                  <a:cxn ang="0">
                    <a:pos x="2" y="57"/>
                  </a:cxn>
                  <a:cxn ang="0">
                    <a:pos x="2" y="57"/>
                  </a:cxn>
                  <a:cxn ang="0">
                    <a:pos x="4" y="71"/>
                  </a:cxn>
                  <a:cxn ang="0">
                    <a:pos x="7" y="89"/>
                  </a:cxn>
                  <a:cxn ang="0">
                    <a:pos x="10" y="119"/>
                  </a:cxn>
                  <a:cxn ang="0">
                    <a:pos x="10" y="119"/>
                  </a:cxn>
                  <a:cxn ang="0">
                    <a:pos x="11" y="127"/>
                  </a:cxn>
                  <a:cxn ang="0">
                    <a:pos x="14" y="135"/>
                  </a:cxn>
                  <a:cxn ang="0">
                    <a:pos x="15" y="144"/>
                  </a:cxn>
                  <a:cxn ang="0">
                    <a:pos x="14" y="148"/>
                  </a:cxn>
                  <a:cxn ang="0">
                    <a:pos x="12" y="153"/>
                  </a:cxn>
                  <a:cxn ang="0">
                    <a:pos x="12" y="153"/>
                  </a:cxn>
                  <a:cxn ang="0">
                    <a:pos x="10" y="161"/>
                  </a:cxn>
                  <a:cxn ang="0">
                    <a:pos x="10" y="166"/>
                  </a:cxn>
                  <a:cxn ang="0">
                    <a:pos x="11" y="170"/>
                  </a:cxn>
                  <a:cxn ang="0">
                    <a:pos x="12" y="176"/>
                  </a:cxn>
                  <a:cxn ang="0">
                    <a:pos x="12" y="176"/>
                  </a:cxn>
                  <a:cxn ang="0">
                    <a:pos x="15" y="203"/>
                  </a:cxn>
                  <a:cxn ang="0">
                    <a:pos x="15" y="203"/>
                  </a:cxn>
                  <a:cxn ang="0">
                    <a:pos x="32" y="202"/>
                  </a:cxn>
                  <a:cxn ang="0">
                    <a:pos x="32" y="202"/>
                  </a:cxn>
                  <a:cxn ang="0">
                    <a:pos x="37" y="202"/>
                  </a:cxn>
                  <a:cxn ang="0">
                    <a:pos x="41" y="201"/>
                  </a:cxn>
                  <a:cxn ang="0">
                    <a:pos x="41" y="201"/>
                  </a:cxn>
                  <a:cxn ang="0">
                    <a:pos x="48" y="202"/>
                  </a:cxn>
                  <a:cxn ang="0">
                    <a:pos x="48" y="202"/>
                  </a:cxn>
                  <a:cxn ang="0">
                    <a:pos x="49" y="203"/>
                  </a:cxn>
                  <a:cxn ang="0">
                    <a:pos x="49" y="203"/>
                  </a:cxn>
                  <a:cxn ang="0">
                    <a:pos x="52" y="197"/>
                  </a:cxn>
                  <a:cxn ang="0">
                    <a:pos x="52" y="197"/>
                  </a:cxn>
                  <a:cxn ang="0">
                    <a:pos x="53" y="185"/>
                  </a:cxn>
                  <a:cxn ang="0">
                    <a:pos x="54" y="169"/>
                  </a:cxn>
                  <a:cxn ang="0">
                    <a:pos x="56" y="148"/>
                  </a:cxn>
                  <a:cxn ang="0">
                    <a:pos x="56" y="148"/>
                  </a:cxn>
                  <a:cxn ang="0">
                    <a:pos x="56" y="127"/>
                  </a:cxn>
                  <a:cxn ang="0">
                    <a:pos x="54" y="113"/>
                  </a:cxn>
                  <a:cxn ang="0">
                    <a:pos x="53" y="103"/>
                  </a:cxn>
                  <a:cxn ang="0">
                    <a:pos x="53" y="103"/>
                  </a:cxn>
                  <a:cxn ang="0">
                    <a:pos x="45" y="73"/>
                  </a:cxn>
                  <a:cxn ang="0">
                    <a:pos x="40" y="53"/>
                  </a:cxn>
                  <a:cxn ang="0">
                    <a:pos x="39" y="43"/>
                  </a:cxn>
                  <a:cxn ang="0">
                    <a:pos x="39" y="43"/>
                  </a:cxn>
                  <a:cxn ang="0">
                    <a:pos x="41" y="0"/>
                  </a:cxn>
                </a:cxnLst>
                <a:rect l="0" t="0" r="r" b="b"/>
                <a:pathLst>
                  <a:path w="56" h="203">
                    <a:moveTo>
                      <a:pt x="41" y="0"/>
                    </a:moveTo>
                    <a:lnTo>
                      <a:pt x="41" y="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0" y="35"/>
                    </a:lnTo>
                    <a:lnTo>
                      <a:pt x="0" y="47"/>
                    </a:lnTo>
                    <a:lnTo>
                      <a:pt x="0" y="53"/>
                    </a:lnTo>
                    <a:lnTo>
                      <a:pt x="2" y="57"/>
                    </a:lnTo>
                    <a:lnTo>
                      <a:pt x="2" y="57"/>
                    </a:lnTo>
                    <a:lnTo>
                      <a:pt x="4" y="71"/>
                    </a:lnTo>
                    <a:lnTo>
                      <a:pt x="7" y="89"/>
                    </a:lnTo>
                    <a:lnTo>
                      <a:pt x="10" y="119"/>
                    </a:lnTo>
                    <a:lnTo>
                      <a:pt x="10" y="119"/>
                    </a:lnTo>
                    <a:lnTo>
                      <a:pt x="11" y="127"/>
                    </a:lnTo>
                    <a:lnTo>
                      <a:pt x="14" y="135"/>
                    </a:lnTo>
                    <a:lnTo>
                      <a:pt x="15" y="144"/>
                    </a:lnTo>
                    <a:lnTo>
                      <a:pt x="14" y="148"/>
                    </a:lnTo>
                    <a:lnTo>
                      <a:pt x="12" y="153"/>
                    </a:lnTo>
                    <a:lnTo>
                      <a:pt x="12" y="153"/>
                    </a:lnTo>
                    <a:lnTo>
                      <a:pt x="10" y="161"/>
                    </a:lnTo>
                    <a:lnTo>
                      <a:pt x="10" y="166"/>
                    </a:lnTo>
                    <a:lnTo>
                      <a:pt x="11" y="170"/>
                    </a:lnTo>
                    <a:lnTo>
                      <a:pt x="12" y="176"/>
                    </a:lnTo>
                    <a:lnTo>
                      <a:pt x="12" y="176"/>
                    </a:lnTo>
                    <a:lnTo>
                      <a:pt x="15" y="203"/>
                    </a:lnTo>
                    <a:lnTo>
                      <a:pt x="15" y="203"/>
                    </a:lnTo>
                    <a:lnTo>
                      <a:pt x="32" y="202"/>
                    </a:lnTo>
                    <a:lnTo>
                      <a:pt x="32" y="202"/>
                    </a:lnTo>
                    <a:lnTo>
                      <a:pt x="37" y="202"/>
                    </a:lnTo>
                    <a:lnTo>
                      <a:pt x="41" y="201"/>
                    </a:lnTo>
                    <a:lnTo>
                      <a:pt x="41" y="201"/>
                    </a:lnTo>
                    <a:lnTo>
                      <a:pt x="48" y="202"/>
                    </a:lnTo>
                    <a:lnTo>
                      <a:pt x="48" y="202"/>
                    </a:lnTo>
                    <a:lnTo>
                      <a:pt x="49" y="203"/>
                    </a:lnTo>
                    <a:lnTo>
                      <a:pt x="49" y="203"/>
                    </a:lnTo>
                    <a:lnTo>
                      <a:pt x="52" y="197"/>
                    </a:lnTo>
                    <a:lnTo>
                      <a:pt x="52" y="197"/>
                    </a:lnTo>
                    <a:lnTo>
                      <a:pt x="53" y="185"/>
                    </a:lnTo>
                    <a:lnTo>
                      <a:pt x="54" y="169"/>
                    </a:lnTo>
                    <a:lnTo>
                      <a:pt x="56" y="148"/>
                    </a:lnTo>
                    <a:lnTo>
                      <a:pt x="56" y="148"/>
                    </a:lnTo>
                    <a:lnTo>
                      <a:pt x="56" y="127"/>
                    </a:lnTo>
                    <a:lnTo>
                      <a:pt x="54" y="113"/>
                    </a:lnTo>
                    <a:lnTo>
                      <a:pt x="53" y="103"/>
                    </a:lnTo>
                    <a:lnTo>
                      <a:pt x="53" y="103"/>
                    </a:lnTo>
                    <a:lnTo>
                      <a:pt x="45" y="73"/>
                    </a:lnTo>
                    <a:lnTo>
                      <a:pt x="40" y="53"/>
                    </a:lnTo>
                    <a:lnTo>
                      <a:pt x="39" y="43"/>
                    </a:lnTo>
                    <a:lnTo>
                      <a:pt x="39" y="43"/>
                    </a:lnTo>
                    <a:lnTo>
                      <a:pt x="4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</p:grpSp>
        <p:sp>
          <p:nvSpPr>
            <p:cNvPr id="66" name="Freeform 138">
              <a:extLst>
                <a:ext uri="{FF2B5EF4-FFF2-40B4-BE49-F238E27FC236}">
                  <a16:creationId xmlns:a16="http://schemas.microsoft.com/office/drawing/2014/main" id="{293F522B-563B-4D74-9CA1-EC4BF4476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841" y="2495603"/>
              <a:ext cx="66607" cy="741571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1" y="0"/>
                </a:cxn>
                <a:cxn ang="0">
                  <a:pos x="3" y="10"/>
                </a:cxn>
                <a:cxn ang="0">
                  <a:pos x="3" y="10"/>
                </a:cxn>
                <a:cxn ang="0">
                  <a:pos x="3" y="15"/>
                </a:cxn>
                <a:cxn ang="0">
                  <a:pos x="3" y="15"/>
                </a:cxn>
                <a:cxn ang="0">
                  <a:pos x="0" y="35"/>
                </a:cxn>
                <a:cxn ang="0">
                  <a:pos x="0" y="47"/>
                </a:cxn>
                <a:cxn ang="0">
                  <a:pos x="0" y="53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4" y="71"/>
                </a:cxn>
                <a:cxn ang="0">
                  <a:pos x="7" y="89"/>
                </a:cxn>
                <a:cxn ang="0">
                  <a:pos x="10" y="119"/>
                </a:cxn>
                <a:cxn ang="0">
                  <a:pos x="10" y="119"/>
                </a:cxn>
                <a:cxn ang="0">
                  <a:pos x="11" y="127"/>
                </a:cxn>
                <a:cxn ang="0">
                  <a:pos x="14" y="135"/>
                </a:cxn>
                <a:cxn ang="0">
                  <a:pos x="15" y="144"/>
                </a:cxn>
                <a:cxn ang="0">
                  <a:pos x="14" y="148"/>
                </a:cxn>
                <a:cxn ang="0">
                  <a:pos x="12" y="153"/>
                </a:cxn>
                <a:cxn ang="0">
                  <a:pos x="12" y="153"/>
                </a:cxn>
                <a:cxn ang="0">
                  <a:pos x="10" y="161"/>
                </a:cxn>
                <a:cxn ang="0">
                  <a:pos x="10" y="166"/>
                </a:cxn>
                <a:cxn ang="0">
                  <a:pos x="11" y="170"/>
                </a:cxn>
                <a:cxn ang="0">
                  <a:pos x="12" y="176"/>
                </a:cxn>
                <a:cxn ang="0">
                  <a:pos x="12" y="176"/>
                </a:cxn>
                <a:cxn ang="0">
                  <a:pos x="15" y="203"/>
                </a:cxn>
                <a:cxn ang="0">
                  <a:pos x="15" y="203"/>
                </a:cxn>
                <a:cxn ang="0">
                  <a:pos x="32" y="202"/>
                </a:cxn>
                <a:cxn ang="0">
                  <a:pos x="32" y="202"/>
                </a:cxn>
                <a:cxn ang="0">
                  <a:pos x="37" y="202"/>
                </a:cxn>
                <a:cxn ang="0">
                  <a:pos x="41" y="201"/>
                </a:cxn>
                <a:cxn ang="0">
                  <a:pos x="41" y="201"/>
                </a:cxn>
                <a:cxn ang="0">
                  <a:pos x="48" y="202"/>
                </a:cxn>
                <a:cxn ang="0">
                  <a:pos x="48" y="202"/>
                </a:cxn>
                <a:cxn ang="0">
                  <a:pos x="49" y="203"/>
                </a:cxn>
                <a:cxn ang="0">
                  <a:pos x="49" y="203"/>
                </a:cxn>
                <a:cxn ang="0">
                  <a:pos x="52" y="197"/>
                </a:cxn>
                <a:cxn ang="0">
                  <a:pos x="52" y="197"/>
                </a:cxn>
                <a:cxn ang="0">
                  <a:pos x="53" y="185"/>
                </a:cxn>
                <a:cxn ang="0">
                  <a:pos x="54" y="169"/>
                </a:cxn>
                <a:cxn ang="0">
                  <a:pos x="56" y="148"/>
                </a:cxn>
                <a:cxn ang="0">
                  <a:pos x="56" y="148"/>
                </a:cxn>
                <a:cxn ang="0">
                  <a:pos x="56" y="127"/>
                </a:cxn>
                <a:cxn ang="0">
                  <a:pos x="54" y="113"/>
                </a:cxn>
                <a:cxn ang="0">
                  <a:pos x="53" y="103"/>
                </a:cxn>
                <a:cxn ang="0">
                  <a:pos x="53" y="103"/>
                </a:cxn>
                <a:cxn ang="0">
                  <a:pos x="45" y="73"/>
                </a:cxn>
                <a:cxn ang="0">
                  <a:pos x="40" y="53"/>
                </a:cxn>
                <a:cxn ang="0">
                  <a:pos x="39" y="43"/>
                </a:cxn>
                <a:cxn ang="0">
                  <a:pos x="39" y="43"/>
                </a:cxn>
                <a:cxn ang="0">
                  <a:pos x="41" y="0"/>
                </a:cxn>
              </a:cxnLst>
              <a:rect l="0" t="0" r="r" b="b"/>
              <a:pathLst>
                <a:path w="56" h="203">
                  <a:moveTo>
                    <a:pt x="41" y="0"/>
                  </a:moveTo>
                  <a:lnTo>
                    <a:pt x="41" y="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0" y="35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4" y="71"/>
                  </a:lnTo>
                  <a:lnTo>
                    <a:pt x="7" y="8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1" y="127"/>
                  </a:lnTo>
                  <a:lnTo>
                    <a:pt x="14" y="135"/>
                  </a:lnTo>
                  <a:lnTo>
                    <a:pt x="15" y="144"/>
                  </a:lnTo>
                  <a:lnTo>
                    <a:pt x="14" y="148"/>
                  </a:lnTo>
                  <a:lnTo>
                    <a:pt x="12" y="153"/>
                  </a:lnTo>
                  <a:lnTo>
                    <a:pt x="12" y="153"/>
                  </a:lnTo>
                  <a:lnTo>
                    <a:pt x="10" y="161"/>
                  </a:lnTo>
                  <a:lnTo>
                    <a:pt x="10" y="166"/>
                  </a:lnTo>
                  <a:lnTo>
                    <a:pt x="11" y="170"/>
                  </a:lnTo>
                  <a:lnTo>
                    <a:pt x="12" y="176"/>
                  </a:lnTo>
                  <a:lnTo>
                    <a:pt x="12" y="176"/>
                  </a:lnTo>
                  <a:lnTo>
                    <a:pt x="15" y="203"/>
                  </a:lnTo>
                  <a:lnTo>
                    <a:pt x="15" y="203"/>
                  </a:lnTo>
                  <a:lnTo>
                    <a:pt x="32" y="202"/>
                  </a:lnTo>
                  <a:lnTo>
                    <a:pt x="32" y="202"/>
                  </a:lnTo>
                  <a:lnTo>
                    <a:pt x="37" y="202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8" y="202"/>
                  </a:lnTo>
                  <a:lnTo>
                    <a:pt x="48" y="202"/>
                  </a:lnTo>
                  <a:lnTo>
                    <a:pt x="49" y="203"/>
                  </a:lnTo>
                  <a:lnTo>
                    <a:pt x="49" y="203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3" y="185"/>
                  </a:lnTo>
                  <a:lnTo>
                    <a:pt x="54" y="169"/>
                  </a:lnTo>
                  <a:lnTo>
                    <a:pt x="56" y="148"/>
                  </a:lnTo>
                  <a:lnTo>
                    <a:pt x="56" y="148"/>
                  </a:lnTo>
                  <a:lnTo>
                    <a:pt x="56" y="127"/>
                  </a:lnTo>
                  <a:lnTo>
                    <a:pt x="54" y="113"/>
                  </a:lnTo>
                  <a:lnTo>
                    <a:pt x="53" y="103"/>
                  </a:lnTo>
                  <a:lnTo>
                    <a:pt x="53" y="103"/>
                  </a:lnTo>
                  <a:lnTo>
                    <a:pt x="45" y="73"/>
                  </a:lnTo>
                  <a:lnTo>
                    <a:pt x="40" y="5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82B982D-5FCD-4F95-84DF-00233FAD7617}"/>
              </a:ext>
            </a:extLst>
          </p:cNvPr>
          <p:cNvGrpSpPr/>
          <p:nvPr/>
        </p:nvGrpSpPr>
        <p:grpSpPr>
          <a:xfrm>
            <a:off x="243133" y="3458467"/>
            <a:ext cx="8625599" cy="2787446"/>
            <a:chOff x="237176" y="4022348"/>
            <a:chExt cx="8625599" cy="2166783"/>
          </a:xfrm>
          <a:solidFill>
            <a:srgbClr val="FEC34D"/>
          </a:solidFill>
        </p:grpSpPr>
        <p:sp>
          <p:nvSpPr>
            <p:cNvPr id="68" name="Freeform 138">
              <a:extLst>
                <a:ext uri="{FF2B5EF4-FFF2-40B4-BE49-F238E27FC236}">
                  <a16:creationId xmlns:a16="http://schemas.microsoft.com/office/drawing/2014/main" id="{BB5EB9C5-D17F-4B22-AA86-5DD4701DA365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634375" y="4184221"/>
              <a:ext cx="64892" cy="1127948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1" y="0"/>
                </a:cxn>
                <a:cxn ang="0">
                  <a:pos x="3" y="10"/>
                </a:cxn>
                <a:cxn ang="0">
                  <a:pos x="3" y="10"/>
                </a:cxn>
                <a:cxn ang="0">
                  <a:pos x="3" y="15"/>
                </a:cxn>
                <a:cxn ang="0">
                  <a:pos x="3" y="15"/>
                </a:cxn>
                <a:cxn ang="0">
                  <a:pos x="0" y="35"/>
                </a:cxn>
                <a:cxn ang="0">
                  <a:pos x="0" y="47"/>
                </a:cxn>
                <a:cxn ang="0">
                  <a:pos x="0" y="53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4" y="71"/>
                </a:cxn>
                <a:cxn ang="0">
                  <a:pos x="7" y="89"/>
                </a:cxn>
                <a:cxn ang="0">
                  <a:pos x="10" y="119"/>
                </a:cxn>
                <a:cxn ang="0">
                  <a:pos x="10" y="119"/>
                </a:cxn>
                <a:cxn ang="0">
                  <a:pos x="11" y="127"/>
                </a:cxn>
                <a:cxn ang="0">
                  <a:pos x="14" y="135"/>
                </a:cxn>
                <a:cxn ang="0">
                  <a:pos x="15" y="144"/>
                </a:cxn>
                <a:cxn ang="0">
                  <a:pos x="14" y="148"/>
                </a:cxn>
                <a:cxn ang="0">
                  <a:pos x="12" y="153"/>
                </a:cxn>
                <a:cxn ang="0">
                  <a:pos x="12" y="153"/>
                </a:cxn>
                <a:cxn ang="0">
                  <a:pos x="10" y="161"/>
                </a:cxn>
                <a:cxn ang="0">
                  <a:pos x="10" y="166"/>
                </a:cxn>
                <a:cxn ang="0">
                  <a:pos x="11" y="170"/>
                </a:cxn>
                <a:cxn ang="0">
                  <a:pos x="12" y="176"/>
                </a:cxn>
                <a:cxn ang="0">
                  <a:pos x="12" y="176"/>
                </a:cxn>
                <a:cxn ang="0">
                  <a:pos x="15" y="203"/>
                </a:cxn>
                <a:cxn ang="0">
                  <a:pos x="15" y="203"/>
                </a:cxn>
                <a:cxn ang="0">
                  <a:pos x="32" y="202"/>
                </a:cxn>
                <a:cxn ang="0">
                  <a:pos x="32" y="202"/>
                </a:cxn>
                <a:cxn ang="0">
                  <a:pos x="37" y="202"/>
                </a:cxn>
                <a:cxn ang="0">
                  <a:pos x="41" y="201"/>
                </a:cxn>
                <a:cxn ang="0">
                  <a:pos x="41" y="201"/>
                </a:cxn>
                <a:cxn ang="0">
                  <a:pos x="48" y="202"/>
                </a:cxn>
                <a:cxn ang="0">
                  <a:pos x="48" y="202"/>
                </a:cxn>
                <a:cxn ang="0">
                  <a:pos x="49" y="203"/>
                </a:cxn>
                <a:cxn ang="0">
                  <a:pos x="49" y="203"/>
                </a:cxn>
                <a:cxn ang="0">
                  <a:pos x="52" y="197"/>
                </a:cxn>
                <a:cxn ang="0">
                  <a:pos x="52" y="197"/>
                </a:cxn>
                <a:cxn ang="0">
                  <a:pos x="53" y="185"/>
                </a:cxn>
                <a:cxn ang="0">
                  <a:pos x="54" y="169"/>
                </a:cxn>
                <a:cxn ang="0">
                  <a:pos x="56" y="148"/>
                </a:cxn>
                <a:cxn ang="0">
                  <a:pos x="56" y="148"/>
                </a:cxn>
                <a:cxn ang="0">
                  <a:pos x="56" y="127"/>
                </a:cxn>
                <a:cxn ang="0">
                  <a:pos x="54" y="113"/>
                </a:cxn>
                <a:cxn ang="0">
                  <a:pos x="53" y="103"/>
                </a:cxn>
                <a:cxn ang="0">
                  <a:pos x="53" y="103"/>
                </a:cxn>
                <a:cxn ang="0">
                  <a:pos x="45" y="73"/>
                </a:cxn>
                <a:cxn ang="0">
                  <a:pos x="40" y="53"/>
                </a:cxn>
                <a:cxn ang="0">
                  <a:pos x="39" y="43"/>
                </a:cxn>
                <a:cxn ang="0">
                  <a:pos x="39" y="43"/>
                </a:cxn>
                <a:cxn ang="0">
                  <a:pos x="41" y="0"/>
                </a:cxn>
              </a:cxnLst>
              <a:rect l="0" t="0" r="r" b="b"/>
              <a:pathLst>
                <a:path w="56" h="203">
                  <a:moveTo>
                    <a:pt x="41" y="0"/>
                  </a:moveTo>
                  <a:lnTo>
                    <a:pt x="41" y="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0" y="35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4" y="71"/>
                  </a:lnTo>
                  <a:lnTo>
                    <a:pt x="7" y="8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1" y="127"/>
                  </a:lnTo>
                  <a:lnTo>
                    <a:pt x="14" y="135"/>
                  </a:lnTo>
                  <a:lnTo>
                    <a:pt x="15" y="144"/>
                  </a:lnTo>
                  <a:lnTo>
                    <a:pt x="14" y="148"/>
                  </a:lnTo>
                  <a:lnTo>
                    <a:pt x="12" y="153"/>
                  </a:lnTo>
                  <a:lnTo>
                    <a:pt x="12" y="153"/>
                  </a:lnTo>
                  <a:lnTo>
                    <a:pt x="10" y="161"/>
                  </a:lnTo>
                  <a:lnTo>
                    <a:pt x="10" y="166"/>
                  </a:lnTo>
                  <a:lnTo>
                    <a:pt x="11" y="170"/>
                  </a:lnTo>
                  <a:lnTo>
                    <a:pt x="12" y="176"/>
                  </a:lnTo>
                  <a:lnTo>
                    <a:pt x="12" y="176"/>
                  </a:lnTo>
                  <a:lnTo>
                    <a:pt x="15" y="203"/>
                  </a:lnTo>
                  <a:lnTo>
                    <a:pt x="15" y="203"/>
                  </a:lnTo>
                  <a:lnTo>
                    <a:pt x="32" y="202"/>
                  </a:lnTo>
                  <a:lnTo>
                    <a:pt x="32" y="202"/>
                  </a:lnTo>
                  <a:lnTo>
                    <a:pt x="37" y="202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8" y="202"/>
                  </a:lnTo>
                  <a:lnTo>
                    <a:pt x="48" y="202"/>
                  </a:lnTo>
                  <a:lnTo>
                    <a:pt x="49" y="203"/>
                  </a:lnTo>
                  <a:lnTo>
                    <a:pt x="49" y="203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3" y="185"/>
                  </a:lnTo>
                  <a:lnTo>
                    <a:pt x="54" y="169"/>
                  </a:lnTo>
                  <a:lnTo>
                    <a:pt x="56" y="148"/>
                  </a:lnTo>
                  <a:lnTo>
                    <a:pt x="56" y="148"/>
                  </a:lnTo>
                  <a:lnTo>
                    <a:pt x="56" y="127"/>
                  </a:lnTo>
                  <a:lnTo>
                    <a:pt x="54" y="113"/>
                  </a:lnTo>
                  <a:lnTo>
                    <a:pt x="53" y="103"/>
                  </a:lnTo>
                  <a:lnTo>
                    <a:pt x="53" y="103"/>
                  </a:lnTo>
                  <a:lnTo>
                    <a:pt x="45" y="73"/>
                  </a:lnTo>
                  <a:lnTo>
                    <a:pt x="40" y="5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1DC10146-7A07-4B36-B6CE-A2ECE2575056}"/>
                </a:ext>
              </a:extLst>
            </p:cNvPr>
            <p:cNvGrpSpPr/>
            <p:nvPr/>
          </p:nvGrpSpPr>
          <p:grpSpPr>
            <a:xfrm>
              <a:off x="237176" y="4022348"/>
              <a:ext cx="8615242" cy="2166783"/>
              <a:chOff x="246756" y="2731138"/>
              <a:chExt cx="8732252" cy="2765636"/>
            </a:xfrm>
            <a:grpFill/>
          </p:grpSpPr>
          <p:grpSp>
            <p:nvGrpSpPr>
              <p:cNvPr id="71" name="Gruppo 25">
                <a:extLst>
                  <a:ext uri="{FF2B5EF4-FFF2-40B4-BE49-F238E27FC236}">
                    <a16:creationId xmlns:a16="http://schemas.microsoft.com/office/drawing/2014/main" id="{9BDA9594-D901-4393-A8BE-FF9D44D6C6C7}"/>
                  </a:ext>
                </a:extLst>
              </p:cNvPr>
              <p:cNvGrpSpPr/>
              <p:nvPr/>
            </p:nvGrpSpPr>
            <p:grpSpPr>
              <a:xfrm rot="21322289">
                <a:off x="246756" y="2731138"/>
                <a:ext cx="8644590" cy="2741773"/>
                <a:chOff x="1603573" y="1848710"/>
                <a:chExt cx="3400896" cy="3636470"/>
              </a:xfrm>
              <a:grpFill/>
            </p:grpSpPr>
            <p:sp>
              <p:nvSpPr>
                <p:cNvPr id="74" name="Freeform 138">
                  <a:extLst>
                    <a:ext uri="{FF2B5EF4-FFF2-40B4-BE49-F238E27FC236}">
                      <a16:creationId xmlns:a16="http://schemas.microsoft.com/office/drawing/2014/main" id="{3551E208-5F98-4718-A9E1-9BA7AF8E94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677711">
                  <a:off x="3256892" y="3737603"/>
                  <a:ext cx="94258" cy="3400896"/>
                </a:xfrm>
                <a:custGeom>
                  <a:avLst/>
                  <a:gdLst/>
                  <a:ahLst/>
                  <a:cxnLst>
                    <a:cxn ang="0">
                      <a:pos x="41" y="0"/>
                    </a:cxn>
                    <a:cxn ang="0">
                      <a:pos x="41" y="0"/>
                    </a:cxn>
                    <a:cxn ang="0">
                      <a:pos x="3" y="10"/>
                    </a:cxn>
                    <a:cxn ang="0">
                      <a:pos x="3" y="10"/>
                    </a:cxn>
                    <a:cxn ang="0">
                      <a:pos x="3" y="15"/>
                    </a:cxn>
                    <a:cxn ang="0">
                      <a:pos x="3" y="15"/>
                    </a:cxn>
                    <a:cxn ang="0">
                      <a:pos x="0" y="35"/>
                    </a:cxn>
                    <a:cxn ang="0">
                      <a:pos x="0" y="47"/>
                    </a:cxn>
                    <a:cxn ang="0">
                      <a:pos x="0" y="53"/>
                    </a:cxn>
                    <a:cxn ang="0">
                      <a:pos x="2" y="57"/>
                    </a:cxn>
                    <a:cxn ang="0">
                      <a:pos x="2" y="57"/>
                    </a:cxn>
                    <a:cxn ang="0">
                      <a:pos x="4" y="71"/>
                    </a:cxn>
                    <a:cxn ang="0">
                      <a:pos x="7" y="89"/>
                    </a:cxn>
                    <a:cxn ang="0">
                      <a:pos x="10" y="119"/>
                    </a:cxn>
                    <a:cxn ang="0">
                      <a:pos x="10" y="119"/>
                    </a:cxn>
                    <a:cxn ang="0">
                      <a:pos x="11" y="127"/>
                    </a:cxn>
                    <a:cxn ang="0">
                      <a:pos x="14" y="135"/>
                    </a:cxn>
                    <a:cxn ang="0">
                      <a:pos x="15" y="144"/>
                    </a:cxn>
                    <a:cxn ang="0">
                      <a:pos x="14" y="148"/>
                    </a:cxn>
                    <a:cxn ang="0">
                      <a:pos x="12" y="153"/>
                    </a:cxn>
                    <a:cxn ang="0">
                      <a:pos x="12" y="153"/>
                    </a:cxn>
                    <a:cxn ang="0">
                      <a:pos x="10" y="161"/>
                    </a:cxn>
                    <a:cxn ang="0">
                      <a:pos x="10" y="166"/>
                    </a:cxn>
                    <a:cxn ang="0">
                      <a:pos x="11" y="170"/>
                    </a:cxn>
                    <a:cxn ang="0">
                      <a:pos x="12" y="176"/>
                    </a:cxn>
                    <a:cxn ang="0">
                      <a:pos x="12" y="176"/>
                    </a:cxn>
                    <a:cxn ang="0">
                      <a:pos x="15" y="203"/>
                    </a:cxn>
                    <a:cxn ang="0">
                      <a:pos x="15" y="203"/>
                    </a:cxn>
                    <a:cxn ang="0">
                      <a:pos x="32" y="202"/>
                    </a:cxn>
                    <a:cxn ang="0">
                      <a:pos x="32" y="202"/>
                    </a:cxn>
                    <a:cxn ang="0">
                      <a:pos x="37" y="202"/>
                    </a:cxn>
                    <a:cxn ang="0">
                      <a:pos x="41" y="201"/>
                    </a:cxn>
                    <a:cxn ang="0">
                      <a:pos x="41" y="201"/>
                    </a:cxn>
                    <a:cxn ang="0">
                      <a:pos x="48" y="202"/>
                    </a:cxn>
                    <a:cxn ang="0">
                      <a:pos x="48" y="202"/>
                    </a:cxn>
                    <a:cxn ang="0">
                      <a:pos x="49" y="203"/>
                    </a:cxn>
                    <a:cxn ang="0">
                      <a:pos x="49" y="203"/>
                    </a:cxn>
                    <a:cxn ang="0">
                      <a:pos x="52" y="197"/>
                    </a:cxn>
                    <a:cxn ang="0">
                      <a:pos x="52" y="197"/>
                    </a:cxn>
                    <a:cxn ang="0">
                      <a:pos x="53" y="185"/>
                    </a:cxn>
                    <a:cxn ang="0">
                      <a:pos x="54" y="169"/>
                    </a:cxn>
                    <a:cxn ang="0">
                      <a:pos x="56" y="148"/>
                    </a:cxn>
                    <a:cxn ang="0">
                      <a:pos x="56" y="148"/>
                    </a:cxn>
                    <a:cxn ang="0">
                      <a:pos x="56" y="127"/>
                    </a:cxn>
                    <a:cxn ang="0">
                      <a:pos x="54" y="113"/>
                    </a:cxn>
                    <a:cxn ang="0">
                      <a:pos x="53" y="103"/>
                    </a:cxn>
                    <a:cxn ang="0">
                      <a:pos x="53" y="103"/>
                    </a:cxn>
                    <a:cxn ang="0">
                      <a:pos x="45" y="73"/>
                    </a:cxn>
                    <a:cxn ang="0">
                      <a:pos x="40" y="53"/>
                    </a:cxn>
                    <a:cxn ang="0">
                      <a:pos x="39" y="43"/>
                    </a:cxn>
                    <a:cxn ang="0">
                      <a:pos x="39" y="43"/>
                    </a:cxn>
                    <a:cxn ang="0">
                      <a:pos x="41" y="0"/>
                    </a:cxn>
                  </a:cxnLst>
                  <a:rect l="0" t="0" r="r" b="b"/>
                  <a:pathLst>
                    <a:path w="56" h="203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3" y="10"/>
                      </a:lnTo>
                      <a:lnTo>
                        <a:pt x="3" y="10"/>
                      </a:lnTo>
                      <a:lnTo>
                        <a:pt x="3" y="15"/>
                      </a:lnTo>
                      <a:lnTo>
                        <a:pt x="3" y="15"/>
                      </a:lnTo>
                      <a:lnTo>
                        <a:pt x="0" y="35"/>
                      </a:lnTo>
                      <a:lnTo>
                        <a:pt x="0" y="47"/>
                      </a:lnTo>
                      <a:lnTo>
                        <a:pt x="0" y="53"/>
                      </a:lnTo>
                      <a:lnTo>
                        <a:pt x="2" y="57"/>
                      </a:lnTo>
                      <a:lnTo>
                        <a:pt x="2" y="57"/>
                      </a:lnTo>
                      <a:lnTo>
                        <a:pt x="4" y="71"/>
                      </a:lnTo>
                      <a:lnTo>
                        <a:pt x="7" y="89"/>
                      </a:lnTo>
                      <a:lnTo>
                        <a:pt x="10" y="119"/>
                      </a:lnTo>
                      <a:lnTo>
                        <a:pt x="10" y="119"/>
                      </a:lnTo>
                      <a:lnTo>
                        <a:pt x="11" y="127"/>
                      </a:lnTo>
                      <a:lnTo>
                        <a:pt x="14" y="135"/>
                      </a:lnTo>
                      <a:lnTo>
                        <a:pt x="15" y="144"/>
                      </a:lnTo>
                      <a:lnTo>
                        <a:pt x="14" y="148"/>
                      </a:lnTo>
                      <a:lnTo>
                        <a:pt x="12" y="153"/>
                      </a:lnTo>
                      <a:lnTo>
                        <a:pt x="12" y="153"/>
                      </a:lnTo>
                      <a:lnTo>
                        <a:pt x="10" y="161"/>
                      </a:lnTo>
                      <a:lnTo>
                        <a:pt x="10" y="166"/>
                      </a:lnTo>
                      <a:lnTo>
                        <a:pt x="11" y="170"/>
                      </a:lnTo>
                      <a:lnTo>
                        <a:pt x="12" y="176"/>
                      </a:lnTo>
                      <a:lnTo>
                        <a:pt x="12" y="176"/>
                      </a:lnTo>
                      <a:lnTo>
                        <a:pt x="15" y="203"/>
                      </a:lnTo>
                      <a:lnTo>
                        <a:pt x="15" y="203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37" y="202"/>
                      </a:lnTo>
                      <a:lnTo>
                        <a:pt x="41" y="201"/>
                      </a:lnTo>
                      <a:lnTo>
                        <a:pt x="41" y="201"/>
                      </a:lnTo>
                      <a:lnTo>
                        <a:pt x="48" y="202"/>
                      </a:lnTo>
                      <a:lnTo>
                        <a:pt x="48" y="202"/>
                      </a:lnTo>
                      <a:lnTo>
                        <a:pt x="49" y="203"/>
                      </a:lnTo>
                      <a:lnTo>
                        <a:pt x="49" y="203"/>
                      </a:lnTo>
                      <a:lnTo>
                        <a:pt x="52" y="197"/>
                      </a:lnTo>
                      <a:lnTo>
                        <a:pt x="52" y="197"/>
                      </a:lnTo>
                      <a:lnTo>
                        <a:pt x="53" y="185"/>
                      </a:lnTo>
                      <a:lnTo>
                        <a:pt x="54" y="169"/>
                      </a:lnTo>
                      <a:lnTo>
                        <a:pt x="56" y="148"/>
                      </a:lnTo>
                      <a:lnTo>
                        <a:pt x="56" y="148"/>
                      </a:lnTo>
                      <a:lnTo>
                        <a:pt x="56" y="127"/>
                      </a:lnTo>
                      <a:lnTo>
                        <a:pt x="54" y="113"/>
                      </a:lnTo>
                      <a:lnTo>
                        <a:pt x="53" y="103"/>
                      </a:lnTo>
                      <a:lnTo>
                        <a:pt x="53" y="103"/>
                      </a:lnTo>
                      <a:lnTo>
                        <a:pt x="45" y="73"/>
                      </a:lnTo>
                      <a:lnTo>
                        <a:pt x="40" y="53"/>
                      </a:lnTo>
                      <a:lnTo>
                        <a:pt x="39" y="43"/>
                      </a:lnTo>
                      <a:lnTo>
                        <a:pt x="39" y="43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75" name="Freeform 138">
                  <a:extLst>
                    <a:ext uri="{FF2B5EF4-FFF2-40B4-BE49-F238E27FC236}">
                      <a16:creationId xmlns:a16="http://schemas.microsoft.com/office/drawing/2014/main" id="{F8DC2856-1B03-4198-96B3-FE6534A8E9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477711" flipH="1">
                  <a:off x="2289440" y="1223037"/>
                  <a:ext cx="94264" cy="1345609"/>
                </a:xfrm>
                <a:custGeom>
                  <a:avLst/>
                  <a:gdLst/>
                  <a:ahLst/>
                  <a:cxnLst>
                    <a:cxn ang="0">
                      <a:pos x="41" y="0"/>
                    </a:cxn>
                    <a:cxn ang="0">
                      <a:pos x="41" y="0"/>
                    </a:cxn>
                    <a:cxn ang="0">
                      <a:pos x="3" y="10"/>
                    </a:cxn>
                    <a:cxn ang="0">
                      <a:pos x="3" y="10"/>
                    </a:cxn>
                    <a:cxn ang="0">
                      <a:pos x="3" y="15"/>
                    </a:cxn>
                    <a:cxn ang="0">
                      <a:pos x="3" y="15"/>
                    </a:cxn>
                    <a:cxn ang="0">
                      <a:pos x="0" y="35"/>
                    </a:cxn>
                    <a:cxn ang="0">
                      <a:pos x="0" y="47"/>
                    </a:cxn>
                    <a:cxn ang="0">
                      <a:pos x="0" y="53"/>
                    </a:cxn>
                    <a:cxn ang="0">
                      <a:pos x="2" y="57"/>
                    </a:cxn>
                    <a:cxn ang="0">
                      <a:pos x="2" y="57"/>
                    </a:cxn>
                    <a:cxn ang="0">
                      <a:pos x="4" y="71"/>
                    </a:cxn>
                    <a:cxn ang="0">
                      <a:pos x="7" y="89"/>
                    </a:cxn>
                    <a:cxn ang="0">
                      <a:pos x="10" y="119"/>
                    </a:cxn>
                    <a:cxn ang="0">
                      <a:pos x="10" y="119"/>
                    </a:cxn>
                    <a:cxn ang="0">
                      <a:pos x="11" y="127"/>
                    </a:cxn>
                    <a:cxn ang="0">
                      <a:pos x="14" y="135"/>
                    </a:cxn>
                    <a:cxn ang="0">
                      <a:pos x="15" y="144"/>
                    </a:cxn>
                    <a:cxn ang="0">
                      <a:pos x="14" y="148"/>
                    </a:cxn>
                    <a:cxn ang="0">
                      <a:pos x="12" y="153"/>
                    </a:cxn>
                    <a:cxn ang="0">
                      <a:pos x="12" y="153"/>
                    </a:cxn>
                    <a:cxn ang="0">
                      <a:pos x="10" y="161"/>
                    </a:cxn>
                    <a:cxn ang="0">
                      <a:pos x="10" y="166"/>
                    </a:cxn>
                    <a:cxn ang="0">
                      <a:pos x="11" y="170"/>
                    </a:cxn>
                    <a:cxn ang="0">
                      <a:pos x="12" y="176"/>
                    </a:cxn>
                    <a:cxn ang="0">
                      <a:pos x="12" y="176"/>
                    </a:cxn>
                    <a:cxn ang="0">
                      <a:pos x="15" y="203"/>
                    </a:cxn>
                    <a:cxn ang="0">
                      <a:pos x="15" y="203"/>
                    </a:cxn>
                    <a:cxn ang="0">
                      <a:pos x="32" y="202"/>
                    </a:cxn>
                    <a:cxn ang="0">
                      <a:pos x="32" y="202"/>
                    </a:cxn>
                    <a:cxn ang="0">
                      <a:pos x="37" y="202"/>
                    </a:cxn>
                    <a:cxn ang="0">
                      <a:pos x="41" y="201"/>
                    </a:cxn>
                    <a:cxn ang="0">
                      <a:pos x="41" y="201"/>
                    </a:cxn>
                    <a:cxn ang="0">
                      <a:pos x="48" y="202"/>
                    </a:cxn>
                    <a:cxn ang="0">
                      <a:pos x="48" y="202"/>
                    </a:cxn>
                    <a:cxn ang="0">
                      <a:pos x="49" y="203"/>
                    </a:cxn>
                    <a:cxn ang="0">
                      <a:pos x="49" y="203"/>
                    </a:cxn>
                    <a:cxn ang="0">
                      <a:pos x="52" y="197"/>
                    </a:cxn>
                    <a:cxn ang="0">
                      <a:pos x="52" y="197"/>
                    </a:cxn>
                    <a:cxn ang="0">
                      <a:pos x="53" y="185"/>
                    </a:cxn>
                    <a:cxn ang="0">
                      <a:pos x="54" y="169"/>
                    </a:cxn>
                    <a:cxn ang="0">
                      <a:pos x="56" y="148"/>
                    </a:cxn>
                    <a:cxn ang="0">
                      <a:pos x="56" y="148"/>
                    </a:cxn>
                    <a:cxn ang="0">
                      <a:pos x="56" y="127"/>
                    </a:cxn>
                    <a:cxn ang="0">
                      <a:pos x="54" y="113"/>
                    </a:cxn>
                    <a:cxn ang="0">
                      <a:pos x="53" y="103"/>
                    </a:cxn>
                    <a:cxn ang="0">
                      <a:pos x="53" y="103"/>
                    </a:cxn>
                    <a:cxn ang="0">
                      <a:pos x="45" y="73"/>
                    </a:cxn>
                    <a:cxn ang="0">
                      <a:pos x="40" y="53"/>
                    </a:cxn>
                    <a:cxn ang="0">
                      <a:pos x="39" y="43"/>
                    </a:cxn>
                    <a:cxn ang="0">
                      <a:pos x="39" y="43"/>
                    </a:cxn>
                    <a:cxn ang="0">
                      <a:pos x="41" y="0"/>
                    </a:cxn>
                  </a:cxnLst>
                  <a:rect l="0" t="0" r="r" b="b"/>
                  <a:pathLst>
                    <a:path w="56" h="203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3" y="10"/>
                      </a:lnTo>
                      <a:lnTo>
                        <a:pt x="3" y="10"/>
                      </a:lnTo>
                      <a:lnTo>
                        <a:pt x="3" y="15"/>
                      </a:lnTo>
                      <a:lnTo>
                        <a:pt x="3" y="15"/>
                      </a:lnTo>
                      <a:lnTo>
                        <a:pt x="0" y="35"/>
                      </a:lnTo>
                      <a:lnTo>
                        <a:pt x="0" y="47"/>
                      </a:lnTo>
                      <a:lnTo>
                        <a:pt x="0" y="53"/>
                      </a:lnTo>
                      <a:lnTo>
                        <a:pt x="2" y="57"/>
                      </a:lnTo>
                      <a:lnTo>
                        <a:pt x="2" y="57"/>
                      </a:lnTo>
                      <a:lnTo>
                        <a:pt x="4" y="71"/>
                      </a:lnTo>
                      <a:lnTo>
                        <a:pt x="7" y="89"/>
                      </a:lnTo>
                      <a:lnTo>
                        <a:pt x="10" y="119"/>
                      </a:lnTo>
                      <a:lnTo>
                        <a:pt x="10" y="119"/>
                      </a:lnTo>
                      <a:lnTo>
                        <a:pt x="11" y="127"/>
                      </a:lnTo>
                      <a:lnTo>
                        <a:pt x="14" y="135"/>
                      </a:lnTo>
                      <a:lnTo>
                        <a:pt x="15" y="144"/>
                      </a:lnTo>
                      <a:lnTo>
                        <a:pt x="14" y="148"/>
                      </a:lnTo>
                      <a:lnTo>
                        <a:pt x="12" y="153"/>
                      </a:lnTo>
                      <a:lnTo>
                        <a:pt x="12" y="153"/>
                      </a:lnTo>
                      <a:lnTo>
                        <a:pt x="10" y="161"/>
                      </a:lnTo>
                      <a:lnTo>
                        <a:pt x="10" y="166"/>
                      </a:lnTo>
                      <a:lnTo>
                        <a:pt x="11" y="170"/>
                      </a:lnTo>
                      <a:lnTo>
                        <a:pt x="12" y="176"/>
                      </a:lnTo>
                      <a:lnTo>
                        <a:pt x="12" y="176"/>
                      </a:lnTo>
                      <a:lnTo>
                        <a:pt x="15" y="203"/>
                      </a:lnTo>
                      <a:lnTo>
                        <a:pt x="15" y="203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37" y="202"/>
                      </a:lnTo>
                      <a:lnTo>
                        <a:pt x="41" y="201"/>
                      </a:lnTo>
                      <a:lnTo>
                        <a:pt x="41" y="201"/>
                      </a:lnTo>
                      <a:lnTo>
                        <a:pt x="48" y="202"/>
                      </a:lnTo>
                      <a:lnTo>
                        <a:pt x="48" y="202"/>
                      </a:lnTo>
                      <a:lnTo>
                        <a:pt x="49" y="203"/>
                      </a:lnTo>
                      <a:lnTo>
                        <a:pt x="49" y="203"/>
                      </a:lnTo>
                      <a:lnTo>
                        <a:pt x="52" y="197"/>
                      </a:lnTo>
                      <a:lnTo>
                        <a:pt x="52" y="197"/>
                      </a:lnTo>
                      <a:lnTo>
                        <a:pt x="53" y="185"/>
                      </a:lnTo>
                      <a:lnTo>
                        <a:pt x="54" y="169"/>
                      </a:lnTo>
                      <a:lnTo>
                        <a:pt x="56" y="148"/>
                      </a:lnTo>
                      <a:lnTo>
                        <a:pt x="56" y="148"/>
                      </a:lnTo>
                      <a:lnTo>
                        <a:pt x="56" y="127"/>
                      </a:lnTo>
                      <a:lnTo>
                        <a:pt x="54" y="113"/>
                      </a:lnTo>
                      <a:lnTo>
                        <a:pt x="53" y="103"/>
                      </a:lnTo>
                      <a:lnTo>
                        <a:pt x="53" y="103"/>
                      </a:lnTo>
                      <a:lnTo>
                        <a:pt x="45" y="73"/>
                      </a:lnTo>
                      <a:lnTo>
                        <a:pt x="40" y="53"/>
                      </a:lnTo>
                      <a:lnTo>
                        <a:pt x="39" y="43"/>
                      </a:lnTo>
                      <a:lnTo>
                        <a:pt x="39" y="43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</p:grpSp>
          <p:sp>
            <p:nvSpPr>
              <p:cNvPr id="72" name="Freeform 138">
                <a:extLst>
                  <a:ext uri="{FF2B5EF4-FFF2-40B4-BE49-F238E27FC236}">
                    <a16:creationId xmlns:a16="http://schemas.microsoft.com/office/drawing/2014/main" id="{03D8D4C6-7957-4E60-99D5-43B35855FBE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8932668" y="4277078"/>
                <a:ext cx="46340" cy="121969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3" y="10"/>
                  </a:cxn>
                  <a:cxn ang="0">
                    <a:pos x="3" y="10"/>
                  </a:cxn>
                  <a:cxn ang="0">
                    <a:pos x="3" y="15"/>
                  </a:cxn>
                  <a:cxn ang="0">
                    <a:pos x="3" y="15"/>
                  </a:cxn>
                  <a:cxn ang="0">
                    <a:pos x="0" y="35"/>
                  </a:cxn>
                  <a:cxn ang="0">
                    <a:pos x="0" y="47"/>
                  </a:cxn>
                  <a:cxn ang="0">
                    <a:pos x="0" y="53"/>
                  </a:cxn>
                  <a:cxn ang="0">
                    <a:pos x="2" y="57"/>
                  </a:cxn>
                  <a:cxn ang="0">
                    <a:pos x="2" y="57"/>
                  </a:cxn>
                  <a:cxn ang="0">
                    <a:pos x="4" y="71"/>
                  </a:cxn>
                  <a:cxn ang="0">
                    <a:pos x="7" y="89"/>
                  </a:cxn>
                  <a:cxn ang="0">
                    <a:pos x="10" y="119"/>
                  </a:cxn>
                  <a:cxn ang="0">
                    <a:pos x="10" y="119"/>
                  </a:cxn>
                  <a:cxn ang="0">
                    <a:pos x="11" y="127"/>
                  </a:cxn>
                  <a:cxn ang="0">
                    <a:pos x="14" y="135"/>
                  </a:cxn>
                  <a:cxn ang="0">
                    <a:pos x="15" y="144"/>
                  </a:cxn>
                  <a:cxn ang="0">
                    <a:pos x="14" y="148"/>
                  </a:cxn>
                  <a:cxn ang="0">
                    <a:pos x="12" y="153"/>
                  </a:cxn>
                  <a:cxn ang="0">
                    <a:pos x="12" y="153"/>
                  </a:cxn>
                  <a:cxn ang="0">
                    <a:pos x="10" y="161"/>
                  </a:cxn>
                  <a:cxn ang="0">
                    <a:pos x="10" y="166"/>
                  </a:cxn>
                  <a:cxn ang="0">
                    <a:pos x="11" y="170"/>
                  </a:cxn>
                  <a:cxn ang="0">
                    <a:pos x="12" y="176"/>
                  </a:cxn>
                  <a:cxn ang="0">
                    <a:pos x="12" y="176"/>
                  </a:cxn>
                  <a:cxn ang="0">
                    <a:pos x="15" y="203"/>
                  </a:cxn>
                  <a:cxn ang="0">
                    <a:pos x="15" y="203"/>
                  </a:cxn>
                  <a:cxn ang="0">
                    <a:pos x="32" y="202"/>
                  </a:cxn>
                  <a:cxn ang="0">
                    <a:pos x="32" y="202"/>
                  </a:cxn>
                  <a:cxn ang="0">
                    <a:pos x="37" y="202"/>
                  </a:cxn>
                  <a:cxn ang="0">
                    <a:pos x="41" y="201"/>
                  </a:cxn>
                  <a:cxn ang="0">
                    <a:pos x="41" y="201"/>
                  </a:cxn>
                  <a:cxn ang="0">
                    <a:pos x="48" y="202"/>
                  </a:cxn>
                  <a:cxn ang="0">
                    <a:pos x="48" y="202"/>
                  </a:cxn>
                  <a:cxn ang="0">
                    <a:pos x="49" y="203"/>
                  </a:cxn>
                  <a:cxn ang="0">
                    <a:pos x="49" y="203"/>
                  </a:cxn>
                  <a:cxn ang="0">
                    <a:pos x="52" y="197"/>
                  </a:cxn>
                  <a:cxn ang="0">
                    <a:pos x="52" y="197"/>
                  </a:cxn>
                  <a:cxn ang="0">
                    <a:pos x="53" y="185"/>
                  </a:cxn>
                  <a:cxn ang="0">
                    <a:pos x="54" y="169"/>
                  </a:cxn>
                  <a:cxn ang="0">
                    <a:pos x="56" y="148"/>
                  </a:cxn>
                  <a:cxn ang="0">
                    <a:pos x="56" y="148"/>
                  </a:cxn>
                  <a:cxn ang="0">
                    <a:pos x="56" y="127"/>
                  </a:cxn>
                  <a:cxn ang="0">
                    <a:pos x="54" y="113"/>
                  </a:cxn>
                  <a:cxn ang="0">
                    <a:pos x="53" y="103"/>
                  </a:cxn>
                  <a:cxn ang="0">
                    <a:pos x="53" y="103"/>
                  </a:cxn>
                  <a:cxn ang="0">
                    <a:pos x="45" y="73"/>
                  </a:cxn>
                  <a:cxn ang="0">
                    <a:pos x="40" y="53"/>
                  </a:cxn>
                  <a:cxn ang="0">
                    <a:pos x="39" y="43"/>
                  </a:cxn>
                  <a:cxn ang="0">
                    <a:pos x="39" y="43"/>
                  </a:cxn>
                  <a:cxn ang="0">
                    <a:pos x="41" y="0"/>
                  </a:cxn>
                </a:cxnLst>
                <a:rect l="0" t="0" r="r" b="b"/>
                <a:pathLst>
                  <a:path w="56" h="203">
                    <a:moveTo>
                      <a:pt x="41" y="0"/>
                    </a:moveTo>
                    <a:lnTo>
                      <a:pt x="41" y="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0" y="35"/>
                    </a:lnTo>
                    <a:lnTo>
                      <a:pt x="0" y="47"/>
                    </a:lnTo>
                    <a:lnTo>
                      <a:pt x="0" y="53"/>
                    </a:lnTo>
                    <a:lnTo>
                      <a:pt x="2" y="57"/>
                    </a:lnTo>
                    <a:lnTo>
                      <a:pt x="2" y="57"/>
                    </a:lnTo>
                    <a:lnTo>
                      <a:pt x="4" y="71"/>
                    </a:lnTo>
                    <a:lnTo>
                      <a:pt x="7" y="89"/>
                    </a:lnTo>
                    <a:lnTo>
                      <a:pt x="10" y="119"/>
                    </a:lnTo>
                    <a:lnTo>
                      <a:pt x="10" y="119"/>
                    </a:lnTo>
                    <a:lnTo>
                      <a:pt x="11" y="127"/>
                    </a:lnTo>
                    <a:lnTo>
                      <a:pt x="14" y="135"/>
                    </a:lnTo>
                    <a:lnTo>
                      <a:pt x="15" y="144"/>
                    </a:lnTo>
                    <a:lnTo>
                      <a:pt x="14" y="148"/>
                    </a:lnTo>
                    <a:lnTo>
                      <a:pt x="12" y="153"/>
                    </a:lnTo>
                    <a:lnTo>
                      <a:pt x="12" y="153"/>
                    </a:lnTo>
                    <a:lnTo>
                      <a:pt x="10" y="161"/>
                    </a:lnTo>
                    <a:lnTo>
                      <a:pt x="10" y="166"/>
                    </a:lnTo>
                    <a:lnTo>
                      <a:pt x="11" y="170"/>
                    </a:lnTo>
                    <a:lnTo>
                      <a:pt x="12" y="176"/>
                    </a:lnTo>
                    <a:lnTo>
                      <a:pt x="12" y="176"/>
                    </a:lnTo>
                    <a:lnTo>
                      <a:pt x="15" y="203"/>
                    </a:lnTo>
                    <a:lnTo>
                      <a:pt x="15" y="203"/>
                    </a:lnTo>
                    <a:lnTo>
                      <a:pt x="32" y="202"/>
                    </a:lnTo>
                    <a:lnTo>
                      <a:pt x="32" y="202"/>
                    </a:lnTo>
                    <a:lnTo>
                      <a:pt x="37" y="202"/>
                    </a:lnTo>
                    <a:lnTo>
                      <a:pt x="41" y="201"/>
                    </a:lnTo>
                    <a:lnTo>
                      <a:pt x="41" y="201"/>
                    </a:lnTo>
                    <a:lnTo>
                      <a:pt x="48" y="202"/>
                    </a:lnTo>
                    <a:lnTo>
                      <a:pt x="48" y="202"/>
                    </a:lnTo>
                    <a:lnTo>
                      <a:pt x="49" y="203"/>
                    </a:lnTo>
                    <a:lnTo>
                      <a:pt x="49" y="203"/>
                    </a:lnTo>
                    <a:lnTo>
                      <a:pt x="52" y="197"/>
                    </a:lnTo>
                    <a:lnTo>
                      <a:pt x="52" y="197"/>
                    </a:lnTo>
                    <a:lnTo>
                      <a:pt x="53" y="185"/>
                    </a:lnTo>
                    <a:lnTo>
                      <a:pt x="54" y="169"/>
                    </a:lnTo>
                    <a:lnTo>
                      <a:pt x="56" y="148"/>
                    </a:lnTo>
                    <a:lnTo>
                      <a:pt x="56" y="148"/>
                    </a:lnTo>
                    <a:lnTo>
                      <a:pt x="56" y="127"/>
                    </a:lnTo>
                    <a:lnTo>
                      <a:pt x="54" y="113"/>
                    </a:lnTo>
                    <a:lnTo>
                      <a:pt x="53" y="103"/>
                    </a:lnTo>
                    <a:lnTo>
                      <a:pt x="53" y="103"/>
                    </a:lnTo>
                    <a:lnTo>
                      <a:pt x="45" y="73"/>
                    </a:lnTo>
                    <a:lnTo>
                      <a:pt x="40" y="53"/>
                    </a:lnTo>
                    <a:lnTo>
                      <a:pt x="39" y="43"/>
                    </a:lnTo>
                    <a:lnTo>
                      <a:pt x="39" y="43"/>
                    </a:lnTo>
                    <a:lnTo>
                      <a:pt x="4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73" name="Freeform 138">
                <a:extLst>
                  <a:ext uri="{FF2B5EF4-FFF2-40B4-BE49-F238E27FC236}">
                    <a16:creationId xmlns:a16="http://schemas.microsoft.com/office/drawing/2014/main" id="{5A31A92C-03E0-4A74-9400-ACC08162F5A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355694" y="3011555"/>
                <a:ext cx="66160" cy="2468202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3" y="10"/>
                  </a:cxn>
                  <a:cxn ang="0">
                    <a:pos x="3" y="10"/>
                  </a:cxn>
                  <a:cxn ang="0">
                    <a:pos x="3" y="15"/>
                  </a:cxn>
                  <a:cxn ang="0">
                    <a:pos x="3" y="15"/>
                  </a:cxn>
                  <a:cxn ang="0">
                    <a:pos x="0" y="35"/>
                  </a:cxn>
                  <a:cxn ang="0">
                    <a:pos x="0" y="47"/>
                  </a:cxn>
                  <a:cxn ang="0">
                    <a:pos x="0" y="53"/>
                  </a:cxn>
                  <a:cxn ang="0">
                    <a:pos x="2" y="57"/>
                  </a:cxn>
                  <a:cxn ang="0">
                    <a:pos x="2" y="57"/>
                  </a:cxn>
                  <a:cxn ang="0">
                    <a:pos x="4" y="71"/>
                  </a:cxn>
                  <a:cxn ang="0">
                    <a:pos x="7" y="89"/>
                  </a:cxn>
                  <a:cxn ang="0">
                    <a:pos x="10" y="119"/>
                  </a:cxn>
                  <a:cxn ang="0">
                    <a:pos x="10" y="119"/>
                  </a:cxn>
                  <a:cxn ang="0">
                    <a:pos x="11" y="127"/>
                  </a:cxn>
                  <a:cxn ang="0">
                    <a:pos x="14" y="135"/>
                  </a:cxn>
                  <a:cxn ang="0">
                    <a:pos x="15" y="144"/>
                  </a:cxn>
                  <a:cxn ang="0">
                    <a:pos x="14" y="148"/>
                  </a:cxn>
                  <a:cxn ang="0">
                    <a:pos x="12" y="153"/>
                  </a:cxn>
                  <a:cxn ang="0">
                    <a:pos x="12" y="153"/>
                  </a:cxn>
                  <a:cxn ang="0">
                    <a:pos x="10" y="161"/>
                  </a:cxn>
                  <a:cxn ang="0">
                    <a:pos x="10" y="166"/>
                  </a:cxn>
                  <a:cxn ang="0">
                    <a:pos x="11" y="170"/>
                  </a:cxn>
                  <a:cxn ang="0">
                    <a:pos x="12" y="176"/>
                  </a:cxn>
                  <a:cxn ang="0">
                    <a:pos x="12" y="176"/>
                  </a:cxn>
                  <a:cxn ang="0">
                    <a:pos x="15" y="203"/>
                  </a:cxn>
                  <a:cxn ang="0">
                    <a:pos x="15" y="203"/>
                  </a:cxn>
                  <a:cxn ang="0">
                    <a:pos x="32" y="202"/>
                  </a:cxn>
                  <a:cxn ang="0">
                    <a:pos x="32" y="202"/>
                  </a:cxn>
                  <a:cxn ang="0">
                    <a:pos x="37" y="202"/>
                  </a:cxn>
                  <a:cxn ang="0">
                    <a:pos x="41" y="201"/>
                  </a:cxn>
                  <a:cxn ang="0">
                    <a:pos x="41" y="201"/>
                  </a:cxn>
                  <a:cxn ang="0">
                    <a:pos x="48" y="202"/>
                  </a:cxn>
                  <a:cxn ang="0">
                    <a:pos x="48" y="202"/>
                  </a:cxn>
                  <a:cxn ang="0">
                    <a:pos x="49" y="203"/>
                  </a:cxn>
                  <a:cxn ang="0">
                    <a:pos x="49" y="203"/>
                  </a:cxn>
                  <a:cxn ang="0">
                    <a:pos x="52" y="197"/>
                  </a:cxn>
                  <a:cxn ang="0">
                    <a:pos x="52" y="197"/>
                  </a:cxn>
                  <a:cxn ang="0">
                    <a:pos x="53" y="185"/>
                  </a:cxn>
                  <a:cxn ang="0">
                    <a:pos x="54" y="169"/>
                  </a:cxn>
                  <a:cxn ang="0">
                    <a:pos x="56" y="148"/>
                  </a:cxn>
                  <a:cxn ang="0">
                    <a:pos x="56" y="148"/>
                  </a:cxn>
                  <a:cxn ang="0">
                    <a:pos x="56" y="127"/>
                  </a:cxn>
                  <a:cxn ang="0">
                    <a:pos x="54" y="113"/>
                  </a:cxn>
                  <a:cxn ang="0">
                    <a:pos x="53" y="103"/>
                  </a:cxn>
                  <a:cxn ang="0">
                    <a:pos x="53" y="103"/>
                  </a:cxn>
                  <a:cxn ang="0">
                    <a:pos x="45" y="73"/>
                  </a:cxn>
                  <a:cxn ang="0">
                    <a:pos x="40" y="53"/>
                  </a:cxn>
                  <a:cxn ang="0">
                    <a:pos x="39" y="43"/>
                  </a:cxn>
                  <a:cxn ang="0">
                    <a:pos x="39" y="43"/>
                  </a:cxn>
                  <a:cxn ang="0">
                    <a:pos x="41" y="0"/>
                  </a:cxn>
                </a:cxnLst>
                <a:rect l="0" t="0" r="r" b="b"/>
                <a:pathLst>
                  <a:path w="56" h="203">
                    <a:moveTo>
                      <a:pt x="41" y="0"/>
                    </a:moveTo>
                    <a:lnTo>
                      <a:pt x="41" y="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0" y="35"/>
                    </a:lnTo>
                    <a:lnTo>
                      <a:pt x="0" y="47"/>
                    </a:lnTo>
                    <a:lnTo>
                      <a:pt x="0" y="53"/>
                    </a:lnTo>
                    <a:lnTo>
                      <a:pt x="2" y="57"/>
                    </a:lnTo>
                    <a:lnTo>
                      <a:pt x="2" y="57"/>
                    </a:lnTo>
                    <a:lnTo>
                      <a:pt x="4" y="71"/>
                    </a:lnTo>
                    <a:lnTo>
                      <a:pt x="7" y="89"/>
                    </a:lnTo>
                    <a:lnTo>
                      <a:pt x="10" y="119"/>
                    </a:lnTo>
                    <a:lnTo>
                      <a:pt x="10" y="119"/>
                    </a:lnTo>
                    <a:lnTo>
                      <a:pt x="11" y="127"/>
                    </a:lnTo>
                    <a:lnTo>
                      <a:pt x="14" y="135"/>
                    </a:lnTo>
                    <a:lnTo>
                      <a:pt x="15" y="144"/>
                    </a:lnTo>
                    <a:lnTo>
                      <a:pt x="14" y="148"/>
                    </a:lnTo>
                    <a:lnTo>
                      <a:pt x="12" y="153"/>
                    </a:lnTo>
                    <a:lnTo>
                      <a:pt x="12" y="153"/>
                    </a:lnTo>
                    <a:lnTo>
                      <a:pt x="10" y="161"/>
                    </a:lnTo>
                    <a:lnTo>
                      <a:pt x="10" y="166"/>
                    </a:lnTo>
                    <a:lnTo>
                      <a:pt x="11" y="170"/>
                    </a:lnTo>
                    <a:lnTo>
                      <a:pt x="12" y="176"/>
                    </a:lnTo>
                    <a:lnTo>
                      <a:pt x="12" y="176"/>
                    </a:lnTo>
                    <a:lnTo>
                      <a:pt x="15" y="203"/>
                    </a:lnTo>
                    <a:lnTo>
                      <a:pt x="15" y="203"/>
                    </a:lnTo>
                    <a:lnTo>
                      <a:pt x="32" y="202"/>
                    </a:lnTo>
                    <a:lnTo>
                      <a:pt x="32" y="202"/>
                    </a:lnTo>
                    <a:lnTo>
                      <a:pt x="37" y="202"/>
                    </a:lnTo>
                    <a:lnTo>
                      <a:pt x="41" y="201"/>
                    </a:lnTo>
                    <a:lnTo>
                      <a:pt x="41" y="201"/>
                    </a:lnTo>
                    <a:lnTo>
                      <a:pt x="48" y="202"/>
                    </a:lnTo>
                    <a:lnTo>
                      <a:pt x="48" y="202"/>
                    </a:lnTo>
                    <a:lnTo>
                      <a:pt x="49" y="203"/>
                    </a:lnTo>
                    <a:lnTo>
                      <a:pt x="49" y="203"/>
                    </a:lnTo>
                    <a:lnTo>
                      <a:pt x="52" y="197"/>
                    </a:lnTo>
                    <a:lnTo>
                      <a:pt x="52" y="197"/>
                    </a:lnTo>
                    <a:lnTo>
                      <a:pt x="53" y="185"/>
                    </a:lnTo>
                    <a:lnTo>
                      <a:pt x="54" y="169"/>
                    </a:lnTo>
                    <a:lnTo>
                      <a:pt x="56" y="148"/>
                    </a:lnTo>
                    <a:lnTo>
                      <a:pt x="56" y="148"/>
                    </a:lnTo>
                    <a:lnTo>
                      <a:pt x="56" y="127"/>
                    </a:lnTo>
                    <a:lnTo>
                      <a:pt x="54" y="113"/>
                    </a:lnTo>
                    <a:lnTo>
                      <a:pt x="53" y="103"/>
                    </a:lnTo>
                    <a:lnTo>
                      <a:pt x="53" y="103"/>
                    </a:lnTo>
                    <a:lnTo>
                      <a:pt x="45" y="73"/>
                    </a:lnTo>
                    <a:lnTo>
                      <a:pt x="40" y="53"/>
                    </a:lnTo>
                    <a:lnTo>
                      <a:pt x="39" y="43"/>
                    </a:lnTo>
                    <a:lnTo>
                      <a:pt x="39" y="43"/>
                    </a:lnTo>
                    <a:lnTo>
                      <a:pt x="4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</p:grpSp>
        <p:sp>
          <p:nvSpPr>
            <p:cNvPr id="70" name="Freeform 138">
              <a:extLst>
                <a:ext uri="{FF2B5EF4-FFF2-40B4-BE49-F238E27FC236}">
                  <a16:creationId xmlns:a16="http://schemas.microsoft.com/office/drawing/2014/main" id="{E64B37AF-2EDD-4F6D-92B1-10B6E4BE82D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225715" y="2675109"/>
              <a:ext cx="45719" cy="5228400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1" y="0"/>
                </a:cxn>
                <a:cxn ang="0">
                  <a:pos x="3" y="10"/>
                </a:cxn>
                <a:cxn ang="0">
                  <a:pos x="3" y="10"/>
                </a:cxn>
                <a:cxn ang="0">
                  <a:pos x="3" y="15"/>
                </a:cxn>
                <a:cxn ang="0">
                  <a:pos x="3" y="15"/>
                </a:cxn>
                <a:cxn ang="0">
                  <a:pos x="0" y="35"/>
                </a:cxn>
                <a:cxn ang="0">
                  <a:pos x="0" y="47"/>
                </a:cxn>
                <a:cxn ang="0">
                  <a:pos x="0" y="53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4" y="71"/>
                </a:cxn>
                <a:cxn ang="0">
                  <a:pos x="7" y="89"/>
                </a:cxn>
                <a:cxn ang="0">
                  <a:pos x="10" y="119"/>
                </a:cxn>
                <a:cxn ang="0">
                  <a:pos x="10" y="119"/>
                </a:cxn>
                <a:cxn ang="0">
                  <a:pos x="11" y="127"/>
                </a:cxn>
                <a:cxn ang="0">
                  <a:pos x="14" y="135"/>
                </a:cxn>
                <a:cxn ang="0">
                  <a:pos x="15" y="144"/>
                </a:cxn>
                <a:cxn ang="0">
                  <a:pos x="14" y="148"/>
                </a:cxn>
                <a:cxn ang="0">
                  <a:pos x="12" y="153"/>
                </a:cxn>
                <a:cxn ang="0">
                  <a:pos x="12" y="153"/>
                </a:cxn>
                <a:cxn ang="0">
                  <a:pos x="10" y="161"/>
                </a:cxn>
                <a:cxn ang="0">
                  <a:pos x="10" y="166"/>
                </a:cxn>
                <a:cxn ang="0">
                  <a:pos x="11" y="170"/>
                </a:cxn>
                <a:cxn ang="0">
                  <a:pos x="12" y="176"/>
                </a:cxn>
                <a:cxn ang="0">
                  <a:pos x="12" y="176"/>
                </a:cxn>
                <a:cxn ang="0">
                  <a:pos x="15" y="203"/>
                </a:cxn>
                <a:cxn ang="0">
                  <a:pos x="15" y="203"/>
                </a:cxn>
                <a:cxn ang="0">
                  <a:pos x="32" y="202"/>
                </a:cxn>
                <a:cxn ang="0">
                  <a:pos x="32" y="202"/>
                </a:cxn>
                <a:cxn ang="0">
                  <a:pos x="37" y="202"/>
                </a:cxn>
                <a:cxn ang="0">
                  <a:pos x="41" y="201"/>
                </a:cxn>
                <a:cxn ang="0">
                  <a:pos x="41" y="201"/>
                </a:cxn>
                <a:cxn ang="0">
                  <a:pos x="48" y="202"/>
                </a:cxn>
                <a:cxn ang="0">
                  <a:pos x="48" y="202"/>
                </a:cxn>
                <a:cxn ang="0">
                  <a:pos x="49" y="203"/>
                </a:cxn>
                <a:cxn ang="0">
                  <a:pos x="49" y="203"/>
                </a:cxn>
                <a:cxn ang="0">
                  <a:pos x="52" y="197"/>
                </a:cxn>
                <a:cxn ang="0">
                  <a:pos x="52" y="197"/>
                </a:cxn>
                <a:cxn ang="0">
                  <a:pos x="53" y="185"/>
                </a:cxn>
                <a:cxn ang="0">
                  <a:pos x="54" y="169"/>
                </a:cxn>
                <a:cxn ang="0">
                  <a:pos x="56" y="148"/>
                </a:cxn>
                <a:cxn ang="0">
                  <a:pos x="56" y="148"/>
                </a:cxn>
                <a:cxn ang="0">
                  <a:pos x="56" y="127"/>
                </a:cxn>
                <a:cxn ang="0">
                  <a:pos x="54" y="113"/>
                </a:cxn>
                <a:cxn ang="0">
                  <a:pos x="53" y="103"/>
                </a:cxn>
                <a:cxn ang="0">
                  <a:pos x="53" y="103"/>
                </a:cxn>
                <a:cxn ang="0">
                  <a:pos x="45" y="73"/>
                </a:cxn>
                <a:cxn ang="0">
                  <a:pos x="40" y="53"/>
                </a:cxn>
                <a:cxn ang="0">
                  <a:pos x="39" y="43"/>
                </a:cxn>
                <a:cxn ang="0">
                  <a:pos x="39" y="43"/>
                </a:cxn>
                <a:cxn ang="0">
                  <a:pos x="41" y="0"/>
                </a:cxn>
              </a:cxnLst>
              <a:rect l="0" t="0" r="r" b="b"/>
              <a:pathLst>
                <a:path w="56" h="203">
                  <a:moveTo>
                    <a:pt x="41" y="0"/>
                  </a:moveTo>
                  <a:lnTo>
                    <a:pt x="41" y="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0" y="35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4" y="71"/>
                  </a:lnTo>
                  <a:lnTo>
                    <a:pt x="7" y="8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1" y="127"/>
                  </a:lnTo>
                  <a:lnTo>
                    <a:pt x="14" y="135"/>
                  </a:lnTo>
                  <a:lnTo>
                    <a:pt x="15" y="144"/>
                  </a:lnTo>
                  <a:lnTo>
                    <a:pt x="14" y="148"/>
                  </a:lnTo>
                  <a:lnTo>
                    <a:pt x="12" y="153"/>
                  </a:lnTo>
                  <a:lnTo>
                    <a:pt x="12" y="153"/>
                  </a:lnTo>
                  <a:lnTo>
                    <a:pt x="10" y="161"/>
                  </a:lnTo>
                  <a:lnTo>
                    <a:pt x="10" y="166"/>
                  </a:lnTo>
                  <a:lnTo>
                    <a:pt x="11" y="170"/>
                  </a:lnTo>
                  <a:lnTo>
                    <a:pt x="12" y="176"/>
                  </a:lnTo>
                  <a:lnTo>
                    <a:pt x="12" y="176"/>
                  </a:lnTo>
                  <a:lnTo>
                    <a:pt x="15" y="203"/>
                  </a:lnTo>
                  <a:lnTo>
                    <a:pt x="15" y="203"/>
                  </a:lnTo>
                  <a:lnTo>
                    <a:pt x="32" y="202"/>
                  </a:lnTo>
                  <a:lnTo>
                    <a:pt x="32" y="202"/>
                  </a:lnTo>
                  <a:lnTo>
                    <a:pt x="37" y="202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8" y="202"/>
                  </a:lnTo>
                  <a:lnTo>
                    <a:pt x="48" y="202"/>
                  </a:lnTo>
                  <a:lnTo>
                    <a:pt x="49" y="203"/>
                  </a:lnTo>
                  <a:lnTo>
                    <a:pt x="49" y="203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3" y="185"/>
                  </a:lnTo>
                  <a:lnTo>
                    <a:pt x="54" y="169"/>
                  </a:lnTo>
                  <a:lnTo>
                    <a:pt x="56" y="148"/>
                  </a:lnTo>
                  <a:lnTo>
                    <a:pt x="56" y="148"/>
                  </a:lnTo>
                  <a:lnTo>
                    <a:pt x="56" y="127"/>
                  </a:lnTo>
                  <a:lnTo>
                    <a:pt x="54" y="113"/>
                  </a:lnTo>
                  <a:lnTo>
                    <a:pt x="53" y="103"/>
                  </a:lnTo>
                  <a:lnTo>
                    <a:pt x="53" y="103"/>
                  </a:lnTo>
                  <a:lnTo>
                    <a:pt x="45" y="73"/>
                  </a:lnTo>
                  <a:lnTo>
                    <a:pt x="40" y="5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832793596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6E4E919-892B-8C4C-8BE6-624A6B7DBF9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dirty="0">
                <a:solidFill>
                  <a:srgbClr val="454545">
                    <a:tint val="75000"/>
                  </a:srgbClr>
                </a:solidFill>
              </a:rPr>
              <a:t>DNF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758D12-0FB7-9346-8354-9599DEECAF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0FAC8155-E213-974C-8D1F-5DE65A0229BD}" type="slidenum">
              <a:rPr lang="it-IT">
                <a:solidFill>
                  <a:srgbClr val="454545">
                    <a:tint val="75000"/>
                  </a:srgbClr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12</a:t>
            </a:fld>
            <a:endParaRPr lang="it-IT">
              <a:solidFill>
                <a:srgbClr val="454545">
                  <a:tint val="75000"/>
                </a:srgbClr>
              </a:solidFill>
            </a:endParaRPr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DC49ECA7-8C65-1E4D-A25B-45660D2B3C3F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291830" y="374149"/>
            <a:ext cx="8546178" cy="450056"/>
          </a:xfrm>
        </p:spPr>
        <p:txBody>
          <a:bodyPr vert="horz" lIns="0" tIns="0" rIns="0" bIns="0" rtlCol="0" anchor="ctr">
            <a:noAutofit/>
          </a:bodyPr>
          <a:lstStyle/>
          <a:p>
            <a:pPr algn="ctr">
              <a:defRPr/>
            </a:pPr>
            <a:r>
              <a:rPr lang="it-IT" altLang="it-IT" sz="2500" b="1" cap="all" dirty="0">
                <a:solidFill>
                  <a:srgbClr val="015568"/>
                </a:solidFill>
                <a:cs typeface="Arial" panose="020B0604020202020204" pitchFamily="34" charset="0"/>
              </a:rPr>
              <a:t>La valorizzazione verso l’esterno</a:t>
            </a:r>
            <a:endParaRPr lang="it-IT" sz="2500" b="1" cap="all" dirty="0">
              <a:solidFill>
                <a:srgbClr val="015568"/>
              </a:solidFill>
              <a:cs typeface="Arial" panose="020B0604020202020204" pitchFamily="34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373259" y="1058023"/>
            <a:ext cx="798163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500" dirty="0">
                <a:solidFill>
                  <a:srgbClr val="454545"/>
                </a:solidFill>
                <a:latin typeface="Century Gothic" panose="020F0302020204030204"/>
              </a:rPr>
              <a:t>In considerazione della valenza che il tema </a:t>
            </a:r>
            <a:r>
              <a:rPr lang="it-IT" sz="1500" b="1" dirty="0">
                <a:solidFill>
                  <a:srgbClr val="454545"/>
                </a:solidFill>
                <a:latin typeface="Century Gothic" panose="020F0302020204030204"/>
              </a:rPr>
              <a:t>sostenibilità</a:t>
            </a:r>
            <a:r>
              <a:rPr lang="it-IT" sz="1500" dirty="0">
                <a:solidFill>
                  <a:srgbClr val="454545"/>
                </a:solidFill>
                <a:latin typeface="Century Gothic" panose="020F0302020204030204"/>
              </a:rPr>
              <a:t> e Corporate Social </a:t>
            </a:r>
            <a:r>
              <a:rPr lang="it-IT" sz="1500" dirty="0" err="1">
                <a:solidFill>
                  <a:srgbClr val="454545"/>
                </a:solidFill>
                <a:latin typeface="Century Gothic" panose="020F0302020204030204"/>
              </a:rPr>
              <a:t>Responsibility</a:t>
            </a:r>
            <a:r>
              <a:rPr lang="it-IT" sz="1500" dirty="0">
                <a:solidFill>
                  <a:srgbClr val="454545"/>
                </a:solidFill>
                <a:latin typeface="Century Gothic" panose="020F0302020204030204"/>
              </a:rPr>
              <a:t> rivestono per il Gruppo Cassa Centrale, essendo un elemento essenziale ed intrinseco nei valori che ci contraddistinguono, il Servizio Marketing e il Servizio Relazioni Esterne hanno avviato un percorso identitario per accompagnare il Gruppo sul tema «sostenibilità».</a:t>
            </a:r>
          </a:p>
          <a:p>
            <a:pPr algn="just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it-IT" sz="1500" dirty="0">
              <a:latin typeface="Century Gothic" panose="020B0502020202020204" pitchFamily="34" charset="0"/>
            </a:endParaRPr>
          </a:p>
          <a:p>
            <a:pPr algn="just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500" dirty="0">
                <a:solidFill>
                  <a:srgbClr val="454545"/>
                </a:solidFill>
                <a:latin typeface="Century Gothic" panose="020F0302020204030204"/>
              </a:rPr>
              <a:t>E’ stata quindi sviluppata un’analisi di market </a:t>
            </a:r>
            <a:r>
              <a:rPr lang="it-IT" sz="1500" dirty="0" err="1">
                <a:solidFill>
                  <a:srgbClr val="454545"/>
                </a:solidFill>
                <a:latin typeface="Century Gothic" panose="020F0302020204030204"/>
              </a:rPr>
              <a:t>overview</a:t>
            </a:r>
            <a:r>
              <a:rPr lang="it-IT" sz="1500" dirty="0">
                <a:solidFill>
                  <a:srgbClr val="454545"/>
                </a:solidFill>
                <a:latin typeface="Century Gothic" panose="020F0302020204030204"/>
              </a:rPr>
              <a:t> su un panel di 40 aziende, volta ad identificare le best </a:t>
            </a:r>
            <a:r>
              <a:rPr lang="it-IT" sz="1500" dirty="0" err="1">
                <a:solidFill>
                  <a:srgbClr val="454545"/>
                </a:solidFill>
                <a:latin typeface="Century Gothic" panose="020F0302020204030204"/>
              </a:rPr>
              <a:t>practice</a:t>
            </a:r>
            <a:r>
              <a:rPr lang="it-IT" sz="1500" dirty="0">
                <a:solidFill>
                  <a:srgbClr val="454545"/>
                </a:solidFill>
                <a:latin typeface="Century Gothic" panose="020F0302020204030204"/>
              </a:rPr>
              <a:t> presenti sul tema sostenibilità. </a:t>
            </a:r>
          </a:p>
          <a:p>
            <a:pPr algn="just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it-IT" sz="1500" dirty="0">
              <a:solidFill>
                <a:srgbClr val="454545"/>
              </a:solidFill>
              <a:latin typeface="Century Gothic" panose="020F0302020204030204"/>
            </a:endParaRPr>
          </a:p>
          <a:p>
            <a:pPr algn="just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500" dirty="0">
                <a:solidFill>
                  <a:srgbClr val="454545"/>
                </a:solidFill>
                <a:latin typeface="Century Gothic" panose="020F0302020204030204"/>
              </a:rPr>
              <a:t>A seguito di questa analisi, è stato individuato per il Gruppo Cassa Centrale il payoff «</a:t>
            </a:r>
            <a:r>
              <a:rPr lang="it-IT" sz="1500" b="1" dirty="0">
                <a:solidFill>
                  <a:srgbClr val="454545"/>
                </a:solidFill>
                <a:latin typeface="Century Gothic" panose="020F0302020204030204"/>
              </a:rPr>
              <a:t>Cooperativi. Sostenibili. Responsabili</a:t>
            </a:r>
            <a:r>
              <a:rPr lang="it-IT" sz="1500" dirty="0">
                <a:solidFill>
                  <a:srgbClr val="454545"/>
                </a:solidFill>
                <a:latin typeface="Century Gothic" panose="020F0302020204030204"/>
              </a:rPr>
              <a:t>», che identifica chiaramente il mondo della sostenibilità per il Gruppo e che verrà utilizzato per rafforzare ulteriormente, in una logica di immagine condivisa forte e coerente, le attività di comunicazione su questo tema.</a:t>
            </a:r>
          </a:p>
          <a:p>
            <a:pPr algn="just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it-IT" sz="1500" dirty="0">
              <a:solidFill>
                <a:srgbClr val="454545"/>
              </a:solidFill>
              <a:latin typeface="Century Gothic" panose="020F0302020204030204"/>
            </a:endParaRPr>
          </a:p>
          <a:p>
            <a:pPr algn="just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500" dirty="0">
                <a:solidFill>
                  <a:srgbClr val="454545"/>
                </a:solidFill>
                <a:latin typeface="Century Gothic" panose="020F0302020204030204"/>
              </a:rPr>
              <a:t>Il payoff, il cui aspetto grafico è in corso di affinamento, troverà una sua prima applicazione all’interno del layout grafico della DNF e della </a:t>
            </a:r>
            <a:r>
              <a:rPr lang="it-IT" sz="1500" dirty="0" err="1">
                <a:solidFill>
                  <a:srgbClr val="454545"/>
                </a:solidFill>
                <a:latin typeface="Century Gothic" panose="020F0302020204030204"/>
              </a:rPr>
              <a:t>one</a:t>
            </a:r>
            <a:r>
              <a:rPr lang="it-IT" sz="1500" dirty="0">
                <a:solidFill>
                  <a:srgbClr val="454545"/>
                </a:solidFill>
                <a:latin typeface="Century Gothic" panose="020F0302020204030204"/>
              </a:rPr>
              <a:t> page del sito internet, oltre che negli eventuali ulteriori supporti che verranno creati.</a:t>
            </a:r>
          </a:p>
        </p:txBody>
      </p:sp>
    </p:spTree>
    <p:extLst>
      <p:ext uri="{BB962C8B-B14F-4D97-AF65-F5344CB8AC3E}">
        <p14:creationId xmlns:p14="http://schemas.microsoft.com/office/powerpoint/2010/main" val="4514318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336" y="4096000"/>
            <a:ext cx="3467760" cy="174476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6E4E919-892B-8C4C-8BE6-624A6B7DBF9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dirty="0">
                <a:solidFill>
                  <a:srgbClr val="454545">
                    <a:tint val="75000"/>
                  </a:srgbClr>
                </a:solidFill>
              </a:rPr>
              <a:t>DNF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758D12-0FB7-9346-8354-9599DEECAF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0FAC8155-E213-974C-8D1F-5DE65A0229BD}" type="slidenum">
              <a:rPr lang="it-IT">
                <a:solidFill>
                  <a:srgbClr val="454545">
                    <a:tint val="75000"/>
                  </a:srgbClr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13</a:t>
            </a:fld>
            <a:endParaRPr lang="it-IT">
              <a:solidFill>
                <a:srgbClr val="454545">
                  <a:tint val="75000"/>
                </a:srgbClr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305989" y="1223393"/>
            <a:ext cx="7972249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500" dirty="0">
                <a:solidFill>
                  <a:srgbClr val="454545"/>
                </a:solidFill>
                <a:latin typeface="Century Gothic" panose="020F0302020204030204"/>
              </a:rPr>
              <a:t>La DNF redatta quest’anno vedrà un nuovo layout, ideato per essere in linea con gli altri supporti istituzionali e con il Bilancio Consolidato e della Capogruppo, prevendendo l'utilizzo del </a:t>
            </a:r>
            <a:r>
              <a:rPr lang="it-IT" sz="1500" b="1" dirty="0">
                <a:solidFill>
                  <a:srgbClr val="454545"/>
                </a:solidFill>
                <a:latin typeface="Century Gothic" panose="020F0302020204030204"/>
              </a:rPr>
              <a:t>font </a:t>
            </a:r>
            <a:r>
              <a:rPr lang="it-IT" sz="1500" dirty="0">
                <a:solidFill>
                  <a:srgbClr val="454545"/>
                </a:solidFill>
                <a:latin typeface="Century Gothic" panose="020F0302020204030204"/>
              </a:rPr>
              <a:t>e dei </a:t>
            </a:r>
            <a:r>
              <a:rPr lang="it-IT" sz="1500" b="1" dirty="0">
                <a:solidFill>
                  <a:srgbClr val="454545"/>
                </a:solidFill>
                <a:latin typeface="Century Gothic" panose="020F0302020204030204"/>
              </a:rPr>
              <a:t>colori</a:t>
            </a:r>
            <a:r>
              <a:rPr lang="it-IT" sz="1500" dirty="0">
                <a:solidFill>
                  <a:srgbClr val="454545"/>
                </a:solidFill>
                <a:latin typeface="Century Gothic" panose="020F0302020204030204"/>
              </a:rPr>
              <a:t> istituzionali della </a:t>
            </a:r>
            <a:r>
              <a:rPr lang="it-IT" sz="1500" b="1" dirty="0">
                <a:solidFill>
                  <a:srgbClr val="454545"/>
                </a:solidFill>
                <a:latin typeface="Century Gothic" panose="020F0302020204030204"/>
              </a:rPr>
              <a:t>brand </a:t>
            </a:r>
            <a:r>
              <a:rPr lang="it-IT" sz="1500" b="1" dirty="0" err="1">
                <a:solidFill>
                  <a:srgbClr val="454545"/>
                </a:solidFill>
                <a:latin typeface="Century Gothic" panose="020F0302020204030204"/>
              </a:rPr>
              <a:t>identity</a:t>
            </a:r>
            <a:r>
              <a:rPr lang="it-IT" sz="1500" dirty="0">
                <a:solidFill>
                  <a:srgbClr val="454545"/>
                </a:solidFill>
                <a:latin typeface="Century Gothic" panose="020F0302020204030204"/>
              </a:rPr>
              <a:t>. </a:t>
            </a: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it-IT" sz="1500" dirty="0">
              <a:solidFill>
                <a:srgbClr val="454545"/>
              </a:solidFill>
              <a:latin typeface="Century Gothic" panose="020F0302020204030204"/>
            </a:endParaRP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500" dirty="0">
                <a:solidFill>
                  <a:srgbClr val="454545"/>
                </a:solidFill>
                <a:latin typeface="Century Gothic" panose="020F0302020204030204"/>
              </a:rPr>
              <a:t>Un elemento di innovazione rispetto agli scorsi anni è rappresentato dalla </a:t>
            </a:r>
            <a:r>
              <a:rPr lang="it-IT" sz="1500" b="1" dirty="0">
                <a:solidFill>
                  <a:srgbClr val="454545"/>
                </a:solidFill>
                <a:latin typeface="Century Gothic" panose="020F0302020204030204"/>
              </a:rPr>
              <a:t>forma quadrata </a:t>
            </a:r>
            <a:r>
              <a:rPr lang="it-IT" sz="1500" dirty="0">
                <a:solidFill>
                  <a:srgbClr val="454545"/>
                </a:solidFill>
                <a:latin typeface="Century Gothic" panose="020F0302020204030204"/>
              </a:rPr>
              <a:t>che richiama il pittogramma del nostro Gruppo. </a:t>
            </a: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it-IT" sz="1500" dirty="0">
              <a:solidFill>
                <a:srgbClr val="454545"/>
              </a:solidFill>
              <a:latin typeface="Century Gothic" panose="020F0302020204030204"/>
            </a:endParaRP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500" dirty="0">
                <a:solidFill>
                  <a:srgbClr val="454545"/>
                </a:solidFill>
                <a:latin typeface="Century Gothic" panose="020F0302020204030204"/>
              </a:rPr>
              <a:t>In considerazione delle caratteristiche intrinseche della Dichiarazione Non Finanziaria, al fine di utilizzare anche un linguaggio «emozionale», la DNF verrà arricchita con </a:t>
            </a:r>
            <a:r>
              <a:rPr lang="it-IT" sz="1500" b="1" dirty="0">
                <a:solidFill>
                  <a:srgbClr val="454545"/>
                </a:solidFill>
                <a:latin typeface="Century Gothic" panose="020F0302020204030204"/>
              </a:rPr>
              <a:t>immagini</a:t>
            </a:r>
            <a:r>
              <a:rPr lang="it-IT" sz="1500" dirty="0">
                <a:solidFill>
                  <a:srgbClr val="454545"/>
                </a:solidFill>
                <a:latin typeface="Century Gothic" panose="020F0302020204030204"/>
              </a:rPr>
              <a:t> volte a sottolineare ulteriormente le tematiche maggiormente significative. 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625" y="3854883"/>
            <a:ext cx="4195107" cy="20636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6"/>
          <a:stretch/>
        </p:blipFill>
        <p:spPr>
          <a:xfrm>
            <a:off x="364831" y="4481708"/>
            <a:ext cx="2240403" cy="205202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Titolo 3">
            <a:extLst>
              <a:ext uri="{FF2B5EF4-FFF2-40B4-BE49-F238E27FC236}">
                <a16:creationId xmlns:a16="http://schemas.microsoft.com/office/drawing/2014/main" id="{AB43A553-D383-4A3E-8FE3-E8802EF13BC7}"/>
              </a:ext>
            </a:extLst>
          </p:cNvPr>
          <p:cNvSpPr txBox="1">
            <a:spLocks/>
          </p:cNvSpPr>
          <p:nvPr/>
        </p:nvSpPr>
        <p:spPr bwMode="auto">
          <a:xfrm>
            <a:off x="444230" y="526549"/>
            <a:ext cx="8546178" cy="450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defTabSz="914400">
              <a:defRPr/>
            </a:pPr>
            <a:r>
              <a:rPr lang="it-IT" altLang="it-IT" sz="2500" b="1" cap="all" dirty="0">
                <a:solidFill>
                  <a:srgbClr val="015568"/>
                </a:solidFill>
                <a:cs typeface="Arial" panose="020B0604020202020204" pitchFamily="34" charset="0"/>
              </a:rPr>
              <a:t>La valorizzazione verso l’esterno</a:t>
            </a:r>
            <a:endParaRPr lang="it-IT" sz="2500" b="1" cap="all" dirty="0">
              <a:solidFill>
                <a:srgbClr val="015568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5333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6E4E919-892B-8C4C-8BE6-624A6B7DBF9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dirty="0">
                <a:solidFill>
                  <a:srgbClr val="454545">
                    <a:tint val="75000"/>
                  </a:srgbClr>
                </a:solidFill>
              </a:rPr>
              <a:t>DNF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758D12-0FB7-9346-8354-9599DEECAF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0FAC8155-E213-974C-8D1F-5DE65A0229BD}" type="slidenum">
              <a:rPr lang="it-IT">
                <a:solidFill>
                  <a:srgbClr val="454545">
                    <a:tint val="75000"/>
                  </a:srgbClr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14</a:t>
            </a:fld>
            <a:endParaRPr lang="it-IT">
              <a:solidFill>
                <a:srgbClr val="454545">
                  <a:tint val="75000"/>
                </a:srgbClr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179785" y="2640948"/>
            <a:ext cx="7952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it-IT" sz="1350" dirty="0">
              <a:solidFill>
                <a:srgbClr val="454545"/>
              </a:solidFill>
              <a:latin typeface="Century Gothic" panose="020F0302020204030204"/>
            </a:endParaRP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it-IT" sz="1050" dirty="0">
              <a:solidFill>
                <a:srgbClr val="454545"/>
              </a:solidFill>
              <a:latin typeface="Century Gothic" panose="020F0302020204030204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359550" y="1088192"/>
            <a:ext cx="476143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500" dirty="0">
                <a:solidFill>
                  <a:srgbClr val="454545"/>
                </a:solidFill>
                <a:latin typeface="Century Gothic" panose="020F0302020204030204"/>
              </a:rPr>
              <a:t>Al fine di dare una maggiore visibilità alla DNF, è stata definita una </a:t>
            </a:r>
            <a:r>
              <a:rPr lang="it-IT" sz="1500" dirty="0" err="1">
                <a:solidFill>
                  <a:srgbClr val="454545"/>
                </a:solidFill>
                <a:latin typeface="Century Gothic" panose="020F0302020204030204"/>
              </a:rPr>
              <a:t>one</a:t>
            </a:r>
            <a:r>
              <a:rPr lang="it-IT" sz="1500" dirty="0">
                <a:solidFill>
                  <a:srgbClr val="454545"/>
                </a:solidFill>
                <a:latin typeface="Century Gothic" panose="020F0302020204030204"/>
              </a:rPr>
              <a:t> page che verrà pubblicata nel sito </a:t>
            </a:r>
            <a:r>
              <a:rPr lang="it-IT" sz="1500" dirty="0">
                <a:solidFill>
                  <a:srgbClr val="454545"/>
                </a:solidFill>
                <a:latin typeface="Century Gothic" panose="020F0302020204030204"/>
                <a:hlinkClick r:id="rId3"/>
              </a:rPr>
              <a:t>www.cassacentrale.it</a:t>
            </a:r>
            <a:r>
              <a:rPr lang="it-IT" sz="1500" dirty="0">
                <a:solidFill>
                  <a:srgbClr val="454545"/>
                </a:solidFill>
                <a:latin typeface="Century Gothic" panose="020F0302020204030204"/>
              </a:rPr>
              <a:t>, strutturata per </a:t>
            </a:r>
            <a:r>
              <a:rPr lang="it-IT" sz="1500" dirty="0" err="1">
                <a:solidFill>
                  <a:srgbClr val="454545"/>
                </a:solidFill>
                <a:latin typeface="Century Gothic" panose="020F0302020204030204"/>
              </a:rPr>
              <a:t>section</a:t>
            </a:r>
            <a:r>
              <a:rPr lang="it-IT" sz="1500" dirty="0">
                <a:solidFill>
                  <a:srgbClr val="454545"/>
                </a:solidFill>
                <a:latin typeface="Century Gothic" panose="020F0302020204030204"/>
              </a:rPr>
              <a:t>, in cui l’utente può trovare anche evidenza grafica dei principali dati in tema di DNF che contraddistinguono il Gruppo Cassa Centrale e viene, al contempo, invitato alla lettura e all’approfondimento tramite la presenza di call to </a:t>
            </a:r>
            <a:r>
              <a:rPr lang="it-IT" sz="1500" dirty="0" err="1">
                <a:solidFill>
                  <a:srgbClr val="454545"/>
                </a:solidFill>
                <a:latin typeface="Century Gothic" panose="020F0302020204030204"/>
              </a:rPr>
              <a:t>action</a:t>
            </a:r>
            <a:endParaRPr lang="it-IT" sz="1500" dirty="0">
              <a:solidFill>
                <a:srgbClr val="454545"/>
              </a:solidFill>
              <a:latin typeface="Century Gothic" panose="020F0302020204030204"/>
            </a:endParaRP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it-IT" sz="1500" dirty="0">
              <a:solidFill>
                <a:srgbClr val="454545"/>
              </a:solidFill>
              <a:latin typeface="Century Gothic" panose="020F0302020204030204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3730" y="1810391"/>
            <a:ext cx="3686991" cy="2790848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6390" y="3152433"/>
            <a:ext cx="3486281" cy="2844229"/>
          </a:xfrm>
          <a:prstGeom prst="rect">
            <a:avLst/>
          </a:prstGeom>
        </p:spPr>
      </p:pic>
      <p:sp>
        <p:nvSpPr>
          <p:cNvPr id="11" name="Rettangolo 10"/>
          <p:cNvSpPr/>
          <p:nvPr/>
        </p:nvSpPr>
        <p:spPr>
          <a:xfrm>
            <a:off x="7362089" y="3771272"/>
            <a:ext cx="166227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050" i="1" dirty="0">
                <a:solidFill>
                  <a:srgbClr val="454545"/>
                </a:solidFill>
                <a:latin typeface="Century Gothic" panose="020F0302020204030204"/>
              </a:rPr>
              <a:t>Esemplificativo</a:t>
            </a: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50" y="3814724"/>
            <a:ext cx="3121161" cy="2019001"/>
          </a:xfrm>
          <a:prstGeom prst="rect">
            <a:avLst/>
          </a:prstGeom>
        </p:spPr>
      </p:pic>
      <p:sp>
        <p:nvSpPr>
          <p:cNvPr id="4" name="Titolo 3">
            <a:extLst>
              <a:ext uri="{FF2B5EF4-FFF2-40B4-BE49-F238E27FC236}">
                <a16:creationId xmlns:a16="http://schemas.microsoft.com/office/drawing/2014/main" id="{848A3B6B-8C90-44BF-A810-2B0C665616BB}"/>
              </a:ext>
            </a:extLst>
          </p:cNvPr>
          <p:cNvSpPr txBox="1">
            <a:spLocks/>
          </p:cNvSpPr>
          <p:nvPr/>
        </p:nvSpPr>
        <p:spPr bwMode="auto">
          <a:xfrm>
            <a:off x="444230" y="526549"/>
            <a:ext cx="8546178" cy="450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defTabSz="914400"/>
            <a:r>
              <a:rPr lang="it-IT" altLang="it-IT" sz="2500" b="1" cap="all" dirty="0">
                <a:solidFill>
                  <a:srgbClr val="015568"/>
                </a:solidFill>
                <a:cs typeface="Arial" panose="020B0604020202020204" pitchFamily="34" charset="0"/>
              </a:rPr>
              <a:t>La valorizzazione verso l’esterno</a:t>
            </a:r>
            <a:endParaRPr lang="it-IT" sz="2500" b="1" cap="all" dirty="0">
              <a:solidFill>
                <a:srgbClr val="015568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114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olo 1">
            <a:extLst>
              <a:ext uri="{FF2B5EF4-FFF2-40B4-BE49-F238E27FC236}">
                <a16:creationId xmlns:a16="http://schemas.microsoft.com/office/drawing/2014/main" id="{2569E5FA-48D3-43AB-82A4-CE1108FB28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388" y="404813"/>
            <a:ext cx="8531225" cy="490537"/>
          </a:xfrm>
        </p:spPr>
        <p:txBody>
          <a:bodyPr>
            <a:normAutofit/>
          </a:bodyPr>
          <a:lstStyle/>
          <a:p>
            <a:pPr algn="ctr"/>
            <a:r>
              <a:rPr lang="it-IT" altLang="it-IT" sz="2800" b="1" cap="all" dirty="0"/>
              <a:t>Agenda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7F8B241-B89F-4D9F-91B8-DDA5FB63FF78}"/>
              </a:ext>
            </a:extLst>
          </p:cNvPr>
          <p:cNvGrpSpPr/>
          <p:nvPr/>
        </p:nvGrpSpPr>
        <p:grpSpPr>
          <a:xfrm>
            <a:off x="1209675" y="1265112"/>
            <a:ext cx="6724650" cy="4304876"/>
            <a:chOff x="1104536" y="1265111"/>
            <a:chExt cx="6724650" cy="4632521"/>
          </a:xfrm>
        </p:grpSpPr>
        <p:sp>
          <p:nvSpPr>
            <p:cNvPr id="12291" name="CasellaDiTesto 1">
              <a:extLst>
                <a:ext uri="{FF2B5EF4-FFF2-40B4-BE49-F238E27FC236}">
                  <a16:creationId xmlns:a16="http://schemas.microsoft.com/office/drawing/2014/main" id="{1990D990-A0EC-473E-A43B-97AD3CBCD3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4536" y="1265111"/>
              <a:ext cx="6724650" cy="4359503"/>
            </a:xfrm>
            <a:prstGeom prst="rect">
              <a:avLst/>
            </a:prstGeom>
            <a:noFill/>
            <a:ln w="19050">
              <a:solidFill>
                <a:srgbClr val="FFC00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marL="342900" indent="-342900">
                <a:lnSpc>
                  <a:spcPct val="130000"/>
                </a:lnSpc>
                <a:spcBef>
                  <a:spcPts val="1000"/>
                </a:spcBef>
                <a:buFont typeface="Arial" panose="020B0604020202020204" pitchFamily="34" charset="0"/>
                <a:defRPr sz="1100">
                  <a:solidFill>
                    <a:schemeClr val="tx1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Font typeface="Calibri Light" panose="020F0302020204030204" pitchFamily="34" charset="0"/>
                <a:buAutoNum type="arabicPeriod"/>
              </a:pPr>
              <a:endParaRPr lang="it-IT" altLang="it-IT" sz="1800" dirty="0"/>
            </a:p>
          </p:txBody>
        </p:sp>
        <p:sp>
          <p:nvSpPr>
            <p:cNvPr id="12293" name="Rettangolo 3">
              <a:extLst>
                <a:ext uri="{FF2B5EF4-FFF2-40B4-BE49-F238E27FC236}">
                  <a16:creationId xmlns:a16="http://schemas.microsoft.com/office/drawing/2014/main" id="{B50EA6E4-9C66-4938-80AB-3A4E52D71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5673" y="1327051"/>
              <a:ext cx="6302375" cy="4570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lnSpc>
                  <a:spcPct val="130000"/>
                </a:lnSpc>
                <a:spcBef>
                  <a:spcPts val="1000"/>
                </a:spcBef>
                <a:buFont typeface="Arial" panose="020B0604020202020204" pitchFamily="34" charset="0"/>
                <a:defRPr sz="1100">
                  <a:solidFill>
                    <a:schemeClr val="tx1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Font typeface="Calibri Light" panose="020F0302020204030204" pitchFamily="34" charset="0"/>
                <a:buAutoNum type="arabicPeriod"/>
              </a:pPr>
              <a:r>
                <a:rPr lang="it-IT" altLang="it-IT" sz="1800" b="1" dirty="0"/>
                <a:t>DNF 2019 – Nota metodologica e perimetro</a:t>
              </a:r>
            </a:p>
            <a:p>
              <a:pPr>
                <a:lnSpc>
                  <a:spcPct val="150000"/>
                </a:lnSpc>
                <a:spcBef>
                  <a:spcPct val="0"/>
                </a:spcBef>
                <a:buFont typeface="Calibri Light" panose="020F0302020204030204" pitchFamily="34" charset="0"/>
                <a:buAutoNum type="arabicPeriod"/>
              </a:pPr>
              <a:r>
                <a:rPr lang="it-IT" altLang="it-IT" sz="1800" b="1" dirty="0"/>
                <a:t>DNF 2019 – Punti principali</a:t>
              </a:r>
              <a:endParaRPr lang="it-IT" altLang="it-IT" sz="1800" dirty="0"/>
            </a:p>
            <a:p>
              <a:pPr>
                <a:lnSpc>
                  <a:spcPct val="150000"/>
                </a:lnSpc>
                <a:spcBef>
                  <a:spcPct val="0"/>
                </a:spcBef>
                <a:buFont typeface="Calibri Light" panose="020F0302020204030204" pitchFamily="34" charset="0"/>
                <a:buAutoNum type="arabicPeriod"/>
              </a:pPr>
              <a:r>
                <a:rPr lang="it-IT" altLang="it-IT" sz="1800" b="1" dirty="0"/>
                <a:t>DNF 2019 – Contenuti</a:t>
              </a:r>
            </a:p>
            <a:p>
              <a:pPr marL="0" indent="0">
                <a:lnSpc>
                  <a:spcPct val="150000"/>
                </a:lnSpc>
                <a:spcBef>
                  <a:spcPct val="0"/>
                </a:spcBef>
              </a:pPr>
              <a:r>
                <a:rPr lang="it-IT" altLang="it-IT" sz="1800" dirty="0"/>
                <a:t>	3.1 </a:t>
              </a:r>
              <a:r>
                <a:rPr lang="it-IT" sz="1800" dirty="0"/>
                <a:t>Il Gruppo Cassa Centrale</a:t>
              </a:r>
              <a:endParaRPr lang="it-IT" altLang="it-IT" sz="1800" dirty="0"/>
            </a:p>
            <a:p>
              <a:pPr marL="0" indent="0">
                <a:lnSpc>
                  <a:spcPct val="150000"/>
                </a:lnSpc>
                <a:spcBef>
                  <a:spcPct val="0"/>
                </a:spcBef>
              </a:pPr>
              <a:r>
                <a:rPr lang="it-IT" altLang="it-IT" sz="1800" dirty="0"/>
                <a:t>	3.2 </a:t>
              </a:r>
              <a:r>
                <a:rPr lang="it-IT" sz="1800" dirty="0"/>
                <a:t>Value creation e sostenibilità del business</a:t>
              </a:r>
              <a:endParaRPr lang="it-IT" altLang="it-IT" sz="1800" dirty="0"/>
            </a:p>
            <a:p>
              <a:pPr marL="0" indent="0">
                <a:lnSpc>
                  <a:spcPct val="150000"/>
                </a:lnSpc>
                <a:spcBef>
                  <a:spcPct val="0"/>
                </a:spcBef>
              </a:pPr>
              <a:r>
                <a:rPr lang="it-IT" altLang="it-IT" sz="1800" dirty="0"/>
                <a:t>	3.3 </a:t>
              </a:r>
              <a:r>
                <a:rPr lang="it-IT" sz="1800" dirty="0"/>
                <a:t>Offerta di prodotti e servizi alla clientela</a:t>
              </a:r>
              <a:endParaRPr lang="it-IT" altLang="it-IT" sz="1800" dirty="0"/>
            </a:p>
            <a:p>
              <a:pPr marL="0" indent="0">
                <a:lnSpc>
                  <a:spcPct val="150000"/>
                </a:lnSpc>
                <a:spcBef>
                  <a:spcPct val="0"/>
                </a:spcBef>
              </a:pPr>
              <a:r>
                <a:rPr lang="it-IT" altLang="it-IT" sz="1800" dirty="0"/>
                <a:t>	3.4 </a:t>
              </a:r>
              <a:r>
                <a:rPr lang="it-IT" sz="1800" dirty="0"/>
                <a:t>Attenzione al territorio e all'ambiente </a:t>
              </a:r>
              <a:endParaRPr lang="it-IT" altLang="it-IT" sz="1800" dirty="0"/>
            </a:p>
            <a:p>
              <a:pPr marL="0" indent="0">
                <a:lnSpc>
                  <a:spcPct val="150000"/>
                </a:lnSpc>
                <a:spcBef>
                  <a:spcPct val="0"/>
                </a:spcBef>
              </a:pPr>
              <a:r>
                <a:rPr lang="it-IT" altLang="it-IT" sz="1800" dirty="0"/>
                <a:t>	3.5 </a:t>
              </a:r>
              <a:r>
                <a:rPr lang="it-IT" sz="1800" dirty="0"/>
                <a:t>L'attenzione verso i Collaboratori</a:t>
              </a:r>
            </a:p>
            <a:p>
              <a:pPr>
                <a:lnSpc>
                  <a:spcPct val="150000"/>
                </a:lnSpc>
                <a:spcBef>
                  <a:spcPct val="0"/>
                </a:spcBef>
                <a:buFont typeface="+mj-lt"/>
                <a:buAutoNum type="arabicPeriod" startAt="4"/>
              </a:pPr>
              <a:r>
                <a:rPr lang="it-IT" altLang="it-IT" sz="1800" b="1" dirty="0"/>
                <a:t>Prossimi passi</a:t>
              </a:r>
            </a:p>
            <a:p>
              <a:pPr marL="0" indent="0">
                <a:lnSpc>
                  <a:spcPct val="150000"/>
                </a:lnSpc>
                <a:spcBef>
                  <a:spcPct val="0"/>
                </a:spcBef>
              </a:pPr>
              <a:endParaRPr lang="it-IT" sz="1800" dirty="0"/>
            </a:p>
          </p:txBody>
        </p:sp>
      </p:grpSp>
      <p:pic>
        <p:nvPicPr>
          <p:cNvPr id="12292" name="Immagine 2">
            <a:extLst>
              <a:ext uri="{FF2B5EF4-FFF2-40B4-BE49-F238E27FC236}">
                <a16:creationId xmlns:a16="http://schemas.microsoft.com/office/drawing/2014/main" id="{4B0DEAC3-57E2-4B24-A884-FE3533B741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t="41920" r="72630" b="40936"/>
          <a:stretch>
            <a:fillRect/>
          </a:stretch>
        </p:blipFill>
        <p:spPr bwMode="auto">
          <a:xfrm>
            <a:off x="7155704" y="793805"/>
            <a:ext cx="1297177" cy="1297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72">
            <a:extLst>
              <a:ext uri="{FF2B5EF4-FFF2-40B4-BE49-F238E27FC236}">
                <a16:creationId xmlns:a16="http://schemas.microsoft.com/office/drawing/2014/main" id="{0AC77F31-7157-46DF-995E-BD83239E310E}"/>
              </a:ext>
            </a:extLst>
          </p:cNvPr>
          <p:cNvSpPr/>
          <p:nvPr/>
        </p:nvSpPr>
        <p:spPr>
          <a:xfrm>
            <a:off x="5091138" y="757392"/>
            <a:ext cx="3739088" cy="2410989"/>
          </a:xfrm>
          <a:prstGeom prst="rect">
            <a:avLst/>
          </a:prstGeom>
          <a:noFill/>
          <a:ln w="28575">
            <a:solidFill>
              <a:srgbClr val="005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/>
              <a:t>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2AB400D-EEB0-4E8A-9A50-3604BDBB0E0A}"/>
              </a:ext>
            </a:extLst>
          </p:cNvPr>
          <p:cNvSpPr/>
          <p:nvPr/>
        </p:nvSpPr>
        <p:spPr>
          <a:xfrm>
            <a:off x="273399" y="815013"/>
            <a:ext cx="3788630" cy="1968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it-IT" altLang="it-IT" sz="1200" b="1" dirty="0">
                <a:latin typeface="Century Gothic" panose="020B0502020202020204" pitchFamily="34" charset="0"/>
                <a:ea typeface="ＭＳ Ｐゴシック" panose="020B0600070205080204" pitchFamily="34" charset="-128"/>
              </a:rPr>
              <a:t>La Dichiarazione consolidata di carattere Non Finanziario del Gruppo Cassa Centrale </a:t>
            </a:r>
            <a:r>
              <a:rPr lang="it-IT" altLang="it-IT" sz="1200" dirty="0">
                <a:latin typeface="Century Gothic" panose="020B0502020202020204" pitchFamily="34" charset="0"/>
                <a:ea typeface="ＭＳ Ｐゴシック" panose="020B0600070205080204" pitchFamily="34" charset="-128"/>
              </a:rPr>
              <a:t>è stata predisposta </a:t>
            </a:r>
            <a:r>
              <a:rPr lang="it-IT" altLang="it-IT" sz="1200" b="1" dirty="0">
                <a:latin typeface="Century Gothic" panose="020B0502020202020204" pitchFamily="34" charset="0"/>
                <a:ea typeface="ＭＳ Ｐゴシック" panose="020B0600070205080204" pitchFamily="34" charset="-128"/>
              </a:rPr>
              <a:t>ai sensi degli artt. 3 e 4 del D. Lgs. 254/2016</a:t>
            </a:r>
            <a:r>
              <a:rPr lang="it-IT" altLang="it-IT" sz="1200" dirty="0">
                <a:latin typeface="Century Gothic" panose="020B0502020202020204" pitchFamily="34" charset="0"/>
                <a:ea typeface="ＭＳ Ｐゴシック" panose="020B0600070205080204" pitchFamily="34" charset="-128"/>
              </a:rPr>
              <a:t> </a:t>
            </a:r>
            <a:r>
              <a:rPr lang="it-IT" altLang="it-IT" sz="1200" b="1" dirty="0">
                <a:latin typeface="Century Gothic" panose="020B0502020202020204" pitchFamily="34" charset="0"/>
                <a:ea typeface="ＭＳ Ｐゴシック" panose="020B0600070205080204" pitchFamily="34" charset="-128"/>
              </a:rPr>
              <a:t>e secondo le linee guida del Global Reporting Initiative, versione GRI Standards rilasciate nel 2016 </a:t>
            </a:r>
            <a:r>
              <a:rPr lang="it-IT" altLang="it-IT" sz="1200" dirty="0">
                <a:latin typeface="Century Gothic" panose="020B0502020202020204" pitchFamily="34" charset="0"/>
                <a:ea typeface="ＭＳ Ｐゴシック" panose="020B0600070205080204" pitchFamily="34" charset="-128"/>
              </a:rPr>
              <a:t>(opzione in accordance “Core option”), integrate con il supplemento di settore per il settore finanziario e del credito “</a:t>
            </a:r>
            <a:r>
              <a:rPr lang="it-IT" altLang="it-IT" sz="1200" b="1" dirty="0">
                <a:latin typeface="Century Gothic" panose="020B0502020202020204" pitchFamily="34" charset="0"/>
                <a:ea typeface="ＭＳ Ｐゴシック" panose="020B0600070205080204" pitchFamily="34" charset="-128"/>
              </a:rPr>
              <a:t>GRI-G4- Financial Services Sector Disclosures</a:t>
            </a:r>
            <a:r>
              <a:rPr lang="it-IT" altLang="it-IT" sz="1200" dirty="0">
                <a:latin typeface="Century Gothic" panose="020B0502020202020204" pitchFamily="34" charset="0"/>
                <a:ea typeface="ＭＳ Ｐゴシック" panose="020B0600070205080204" pitchFamily="34" charset="-128"/>
              </a:rPr>
              <a:t>”.</a:t>
            </a:r>
          </a:p>
        </p:txBody>
      </p:sp>
      <p:pic>
        <p:nvPicPr>
          <p:cNvPr id="15" name="Picture 14" descr="A picture containing shirt, room&#10;&#10;Description automatically generated">
            <a:extLst>
              <a:ext uri="{FF2B5EF4-FFF2-40B4-BE49-F238E27FC236}">
                <a16:creationId xmlns:a16="http://schemas.microsoft.com/office/drawing/2014/main" id="{0542E73F-A549-4E02-BCFD-E28DA4A2F1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293" y="1124098"/>
            <a:ext cx="839379" cy="67600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29CE726-A1CB-4ED1-9B99-B46E591E9699}"/>
              </a:ext>
            </a:extLst>
          </p:cNvPr>
          <p:cNvSpPr/>
          <p:nvPr/>
        </p:nvSpPr>
        <p:spPr>
          <a:xfrm>
            <a:off x="362591" y="3465769"/>
            <a:ext cx="8124619" cy="231311"/>
          </a:xfrm>
          <a:prstGeom prst="rect">
            <a:avLst/>
          </a:prstGeom>
          <a:solidFill>
            <a:srgbClr val="005366"/>
          </a:solidFill>
          <a:ln>
            <a:solidFill>
              <a:srgbClr val="005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b="1" dirty="0">
                <a:solidFill>
                  <a:schemeClr val="bg1"/>
                </a:solidFill>
                <a:latin typeface="Century Gothic" panose="020B0502020202020204" pitchFamily="34" charset="0"/>
              </a:rPr>
              <a:t>CASSA CENTRALE BANCA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C4F790A-4C6D-42C9-93F8-D61AE6611BCC}"/>
              </a:ext>
            </a:extLst>
          </p:cNvPr>
          <p:cNvSpPr/>
          <p:nvPr/>
        </p:nvSpPr>
        <p:spPr>
          <a:xfrm>
            <a:off x="356203" y="3809895"/>
            <a:ext cx="1080000" cy="648000"/>
          </a:xfrm>
          <a:prstGeom prst="rect">
            <a:avLst/>
          </a:prstGeom>
          <a:solidFill>
            <a:schemeClr val="bg1"/>
          </a:solidFill>
          <a:ln>
            <a:solidFill>
              <a:srgbClr val="005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00" b="1" dirty="0">
                <a:solidFill>
                  <a:srgbClr val="005366"/>
                </a:solidFill>
                <a:latin typeface="Century Gothic" panose="020B0502020202020204" pitchFamily="34" charset="0"/>
              </a:rPr>
              <a:t>CRES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CCA62FC-BD34-4759-84A9-0C79AA8DE508}"/>
              </a:ext>
            </a:extLst>
          </p:cNvPr>
          <p:cNvSpPr/>
          <p:nvPr/>
        </p:nvSpPr>
        <p:spPr>
          <a:xfrm>
            <a:off x="1531371" y="3809895"/>
            <a:ext cx="1080000" cy="648000"/>
          </a:xfrm>
          <a:prstGeom prst="rect">
            <a:avLst/>
          </a:prstGeom>
          <a:solidFill>
            <a:schemeClr val="bg1"/>
          </a:solidFill>
          <a:ln>
            <a:solidFill>
              <a:srgbClr val="005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00" b="1" dirty="0">
                <a:solidFill>
                  <a:srgbClr val="005366"/>
                </a:solidFill>
                <a:latin typeface="Century Gothic" panose="020B0502020202020204" pitchFamily="34" charset="0"/>
              </a:rPr>
              <a:t>Claris Leasing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07BA3BE-584D-4085-A826-79F8289B249B}"/>
              </a:ext>
            </a:extLst>
          </p:cNvPr>
          <p:cNvSpPr/>
          <p:nvPr/>
        </p:nvSpPr>
        <p:spPr>
          <a:xfrm>
            <a:off x="6232043" y="3805491"/>
            <a:ext cx="1080000" cy="648000"/>
          </a:xfrm>
          <a:prstGeom prst="rect">
            <a:avLst/>
          </a:prstGeom>
          <a:solidFill>
            <a:schemeClr val="bg1"/>
          </a:solidFill>
          <a:ln>
            <a:solidFill>
              <a:srgbClr val="005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00" b="1" dirty="0">
                <a:solidFill>
                  <a:srgbClr val="005366"/>
                </a:solidFill>
                <a:latin typeface="Century Gothic" panose="020B0502020202020204" pitchFamily="34" charset="0"/>
              </a:rPr>
              <a:t>NEAM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A5A4611-788F-4CED-B623-9C945CFD307F}"/>
              </a:ext>
            </a:extLst>
          </p:cNvPr>
          <p:cNvSpPr/>
          <p:nvPr/>
        </p:nvSpPr>
        <p:spPr>
          <a:xfrm>
            <a:off x="5047079" y="3809895"/>
            <a:ext cx="1080000" cy="648000"/>
          </a:xfrm>
          <a:prstGeom prst="rect">
            <a:avLst/>
          </a:prstGeom>
          <a:solidFill>
            <a:schemeClr val="bg1"/>
          </a:solidFill>
          <a:ln>
            <a:solidFill>
              <a:srgbClr val="005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00" b="1" dirty="0">
                <a:solidFill>
                  <a:srgbClr val="005366"/>
                </a:solidFill>
                <a:latin typeface="Century Gothic" panose="020B0502020202020204" pitchFamily="34" charset="0"/>
              </a:rPr>
              <a:t>CSI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5CB7DEC-277C-41D8-B453-EDC10793DCB9}"/>
              </a:ext>
            </a:extLst>
          </p:cNvPr>
          <p:cNvSpPr/>
          <p:nvPr/>
        </p:nvSpPr>
        <p:spPr>
          <a:xfrm>
            <a:off x="2698809" y="4591730"/>
            <a:ext cx="1080000" cy="648000"/>
          </a:xfrm>
          <a:prstGeom prst="rect">
            <a:avLst/>
          </a:prstGeom>
          <a:solidFill>
            <a:schemeClr val="bg1"/>
          </a:solidFill>
          <a:ln>
            <a:solidFill>
              <a:srgbClr val="005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00" b="1" dirty="0">
                <a:solidFill>
                  <a:srgbClr val="005366"/>
                </a:solidFill>
                <a:latin typeface="Century Gothic" panose="020B0502020202020204" pitchFamily="34" charset="0"/>
              </a:rPr>
              <a:t>CESVE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252E345-87B9-422E-9C27-AF0F0958AAD4}"/>
              </a:ext>
            </a:extLst>
          </p:cNvPr>
          <p:cNvSpPr/>
          <p:nvPr/>
        </p:nvSpPr>
        <p:spPr>
          <a:xfrm>
            <a:off x="5047079" y="4591730"/>
            <a:ext cx="1080000" cy="648000"/>
          </a:xfrm>
          <a:prstGeom prst="rect">
            <a:avLst/>
          </a:prstGeom>
          <a:solidFill>
            <a:schemeClr val="bg1"/>
          </a:solidFill>
          <a:ln>
            <a:solidFill>
              <a:srgbClr val="005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00" b="1" dirty="0">
                <a:solidFill>
                  <a:srgbClr val="005366"/>
                </a:solidFill>
                <a:latin typeface="Century Gothic" panose="020B0502020202020204" pitchFamily="34" charset="0"/>
              </a:rPr>
              <a:t>IBFIN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752F594C-FD41-401D-8158-C1AE8DDE3E63}"/>
              </a:ext>
            </a:extLst>
          </p:cNvPr>
          <p:cNvSpPr/>
          <p:nvPr/>
        </p:nvSpPr>
        <p:spPr>
          <a:xfrm>
            <a:off x="356203" y="4591730"/>
            <a:ext cx="1080000" cy="648000"/>
          </a:xfrm>
          <a:prstGeom prst="rect">
            <a:avLst/>
          </a:prstGeom>
          <a:solidFill>
            <a:schemeClr val="bg1"/>
          </a:solidFill>
          <a:ln>
            <a:solidFill>
              <a:srgbClr val="005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00" b="1" dirty="0">
                <a:solidFill>
                  <a:srgbClr val="005366"/>
                </a:solidFill>
                <a:latin typeface="Century Gothic" panose="020B0502020202020204" pitchFamily="34" charset="0"/>
              </a:rPr>
              <a:t>PHOENIX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41B6ACE-30E1-44BA-9468-AB2597D2F3E3}"/>
              </a:ext>
            </a:extLst>
          </p:cNvPr>
          <p:cNvSpPr/>
          <p:nvPr/>
        </p:nvSpPr>
        <p:spPr>
          <a:xfrm>
            <a:off x="1522599" y="4592271"/>
            <a:ext cx="1080000" cy="648000"/>
          </a:xfrm>
          <a:prstGeom prst="rect">
            <a:avLst/>
          </a:prstGeom>
          <a:solidFill>
            <a:schemeClr val="bg1"/>
          </a:solidFill>
          <a:ln>
            <a:solidFill>
              <a:srgbClr val="005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00" b="1" dirty="0">
                <a:solidFill>
                  <a:srgbClr val="005366"/>
                </a:solidFill>
                <a:latin typeface="Century Gothic" panose="020B0502020202020204" pitchFamily="34" charset="0"/>
              </a:rPr>
              <a:t>SBA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4108A9A-DE5B-41C7-80D5-4D56B2F0192B}"/>
              </a:ext>
            </a:extLst>
          </p:cNvPr>
          <p:cNvSpPr/>
          <p:nvPr/>
        </p:nvSpPr>
        <p:spPr>
          <a:xfrm>
            <a:off x="3865205" y="3809895"/>
            <a:ext cx="1080000" cy="648000"/>
          </a:xfrm>
          <a:prstGeom prst="rect">
            <a:avLst/>
          </a:prstGeom>
          <a:solidFill>
            <a:schemeClr val="bg1"/>
          </a:solidFill>
          <a:ln>
            <a:solidFill>
              <a:srgbClr val="005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00" b="1" dirty="0">
                <a:solidFill>
                  <a:srgbClr val="005366"/>
                </a:solidFill>
                <a:latin typeface="Century Gothic" panose="020B0502020202020204" pitchFamily="34" charset="0"/>
              </a:rPr>
              <a:t>Assicura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8AF51C1D-3C73-464F-B740-C9D28C078A29}"/>
              </a:ext>
            </a:extLst>
          </p:cNvPr>
          <p:cNvSpPr/>
          <p:nvPr/>
        </p:nvSpPr>
        <p:spPr>
          <a:xfrm>
            <a:off x="7407210" y="3805491"/>
            <a:ext cx="1080000" cy="648000"/>
          </a:xfrm>
          <a:prstGeom prst="rect">
            <a:avLst/>
          </a:prstGeom>
          <a:solidFill>
            <a:schemeClr val="bg1"/>
          </a:solidFill>
          <a:ln>
            <a:solidFill>
              <a:srgbClr val="005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00" b="1" dirty="0">
                <a:solidFill>
                  <a:srgbClr val="005366"/>
                </a:solidFill>
                <a:latin typeface="Century Gothic" panose="020B0502020202020204" pitchFamily="34" charset="0"/>
              </a:rPr>
              <a:t>BSB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99A876B-4357-40DD-8024-388F8E9A829D}"/>
              </a:ext>
            </a:extLst>
          </p:cNvPr>
          <p:cNvSpPr/>
          <p:nvPr/>
        </p:nvSpPr>
        <p:spPr>
          <a:xfrm>
            <a:off x="2706539" y="3809895"/>
            <a:ext cx="1080000" cy="648000"/>
          </a:xfrm>
          <a:prstGeom prst="rect">
            <a:avLst/>
          </a:prstGeom>
          <a:solidFill>
            <a:schemeClr val="bg1"/>
          </a:solidFill>
          <a:ln>
            <a:solidFill>
              <a:srgbClr val="005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00" b="1" dirty="0">
                <a:solidFill>
                  <a:srgbClr val="005366"/>
                </a:solidFill>
                <a:latin typeface="Century Gothic" panose="020B0502020202020204" pitchFamily="34" charset="0"/>
              </a:rPr>
              <a:t>Centrale Casa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DD77683-6E72-4600-9814-310DCAD0969A}"/>
              </a:ext>
            </a:extLst>
          </p:cNvPr>
          <p:cNvSpPr/>
          <p:nvPr/>
        </p:nvSpPr>
        <p:spPr>
          <a:xfrm>
            <a:off x="3865205" y="4591730"/>
            <a:ext cx="1080000" cy="648000"/>
          </a:xfrm>
          <a:prstGeom prst="rect">
            <a:avLst/>
          </a:prstGeom>
          <a:solidFill>
            <a:schemeClr val="bg1"/>
          </a:solidFill>
          <a:ln>
            <a:solidFill>
              <a:srgbClr val="005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00" b="1" dirty="0">
                <a:solidFill>
                  <a:srgbClr val="005366"/>
                </a:solidFill>
                <a:latin typeface="Century Gothic" panose="020B0502020202020204" pitchFamily="34" charset="0"/>
              </a:rPr>
              <a:t>CSD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8C7F1D32-9591-4C94-873C-8F7691E41EB7}"/>
              </a:ext>
            </a:extLst>
          </p:cNvPr>
          <p:cNvSpPr/>
          <p:nvPr/>
        </p:nvSpPr>
        <p:spPr>
          <a:xfrm>
            <a:off x="7400822" y="4592271"/>
            <a:ext cx="1080000" cy="648000"/>
          </a:xfrm>
          <a:prstGeom prst="rect">
            <a:avLst/>
          </a:prstGeom>
          <a:solidFill>
            <a:schemeClr val="bg1"/>
          </a:solidFill>
          <a:ln>
            <a:solidFill>
              <a:srgbClr val="005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00" b="1" dirty="0">
                <a:solidFill>
                  <a:srgbClr val="005366"/>
                </a:solidFill>
                <a:latin typeface="Century Gothic" panose="020B0502020202020204" pitchFamily="34" charset="0"/>
              </a:rPr>
              <a:t>IBT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881B495-AF46-4806-B24C-696974FEE43C}"/>
              </a:ext>
            </a:extLst>
          </p:cNvPr>
          <p:cNvSpPr/>
          <p:nvPr/>
        </p:nvSpPr>
        <p:spPr>
          <a:xfrm>
            <a:off x="6234426" y="4591730"/>
            <a:ext cx="1080000" cy="648000"/>
          </a:xfrm>
          <a:prstGeom prst="rect">
            <a:avLst/>
          </a:prstGeom>
          <a:solidFill>
            <a:schemeClr val="bg1"/>
          </a:solidFill>
          <a:ln>
            <a:solidFill>
              <a:srgbClr val="005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00" b="1" dirty="0">
                <a:solidFill>
                  <a:srgbClr val="005366"/>
                </a:solidFill>
                <a:latin typeface="Century Gothic" panose="020B0502020202020204" pitchFamily="34" charset="0"/>
              </a:rPr>
              <a:t>SIBT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A3AC2B8F-86F0-4728-BAF6-ED2E97902F97}"/>
              </a:ext>
            </a:extLst>
          </p:cNvPr>
          <p:cNvSpPr/>
          <p:nvPr/>
        </p:nvSpPr>
        <p:spPr>
          <a:xfrm>
            <a:off x="1078269" y="5373566"/>
            <a:ext cx="6945426" cy="648000"/>
          </a:xfrm>
          <a:prstGeom prst="rect">
            <a:avLst/>
          </a:prstGeom>
          <a:solidFill>
            <a:srgbClr val="005366"/>
          </a:solidFill>
          <a:ln>
            <a:solidFill>
              <a:srgbClr val="005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b="1" dirty="0">
                <a:solidFill>
                  <a:schemeClr val="bg1"/>
                </a:solidFill>
                <a:latin typeface="Century Gothic" panose="020B0502020202020204" pitchFamily="34" charset="0"/>
              </a:rPr>
              <a:t>80 BANCHE DEL GRUPPO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4C33CD1A-54DC-4204-A83F-A0DE524B3CC6}"/>
              </a:ext>
            </a:extLst>
          </p:cNvPr>
          <p:cNvSpPr/>
          <p:nvPr/>
        </p:nvSpPr>
        <p:spPr>
          <a:xfrm>
            <a:off x="8574139" y="3462629"/>
            <a:ext cx="265061" cy="2558937"/>
          </a:xfrm>
          <a:prstGeom prst="rect">
            <a:avLst/>
          </a:prstGeom>
          <a:solidFill>
            <a:srgbClr val="FCC5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it-IT" sz="1100" b="1" dirty="0">
                <a:solidFill>
                  <a:srgbClr val="005366"/>
                </a:solidFill>
                <a:latin typeface="Century Gothic" panose="020B0502020202020204" pitchFamily="34" charset="0"/>
              </a:rPr>
              <a:t>Perimetro di Reporting</a:t>
            </a:r>
          </a:p>
        </p:txBody>
      </p:sp>
      <p:sp>
        <p:nvSpPr>
          <p:cNvPr id="103" name="Freeform 138">
            <a:extLst>
              <a:ext uri="{FF2B5EF4-FFF2-40B4-BE49-F238E27FC236}">
                <a16:creationId xmlns:a16="http://schemas.microsoft.com/office/drawing/2014/main" id="{28A86379-3137-493E-B870-2AA25B4AA91B}"/>
              </a:ext>
            </a:extLst>
          </p:cNvPr>
          <p:cNvSpPr>
            <a:spLocks/>
          </p:cNvSpPr>
          <p:nvPr/>
        </p:nvSpPr>
        <p:spPr bwMode="auto">
          <a:xfrm rot="5400000">
            <a:off x="5667895" y="1768938"/>
            <a:ext cx="260936" cy="1339629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41" y="0"/>
              </a:cxn>
              <a:cxn ang="0">
                <a:pos x="3" y="10"/>
              </a:cxn>
              <a:cxn ang="0">
                <a:pos x="3" y="10"/>
              </a:cxn>
              <a:cxn ang="0">
                <a:pos x="3" y="15"/>
              </a:cxn>
              <a:cxn ang="0">
                <a:pos x="3" y="15"/>
              </a:cxn>
              <a:cxn ang="0">
                <a:pos x="0" y="35"/>
              </a:cxn>
              <a:cxn ang="0">
                <a:pos x="0" y="47"/>
              </a:cxn>
              <a:cxn ang="0">
                <a:pos x="0" y="53"/>
              </a:cxn>
              <a:cxn ang="0">
                <a:pos x="2" y="57"/>
              </a:cxn>
              <a:cxn ang="0">
                <a:pos x="2" y="57"/>
              </a:cxn>
              <a:cxn ang="0">
                <a:pos x="4" y="71"/>
              </a:cxn>
              <a:cxn ang="0">
                <a:pos x="7" y="89"/>
              </a:cxn>
              <a:cxn ang="0">
                <a:pos x="10" y="119"/>
              </a:cxn>
              <a:cxn ang="0">
                <a:pos x="10" y="119"/>
              </a:cxn>
              <a:cxn ang="0">
                <a:pos x="11" y="127"/>
              </a:cxn>
              <a:cxn ang="0">
                <a:pos x="14" y="135"/>
              </a:cxn>
              <a:cxn ang="0">
                <a:pos x="15" y="144"/>
              </a:cxn>
              <a:cxn ang="0">
                <a:pos x="14" y="148"/>
              </a:cxn>
              <a:cxn ang="0">
                <a:pos x="12" y="153"/>
              </a:cxn>
              <a:cxn ang="0">
                <a:pos x="12" y="153"/>
              </a:cxn>
              <a:cxn ang="0">
                <a:pos x="10" y="161"/>
              </a:cxn>
              <a:cxn ang="0">
                <a:pos x="10" y="166"/>
              </a:cxn>
              <a:cxn ang="0">
                <a:pos x="11" y="170"/>
              </a:cxn>
              <a:cxn ang="0">
                <a:pos x="12" y="176"/>
              </a:cxn>
              <a:cxn ang="0">
                <a:pos x="12" y="176"/>
              </a:cxn>
              <a:cxn ang="0">
                <a:pos x="15" y="203"/>
              </a:cxn>
              <a:cxn ang="0">
                <a:pos x="15" y="203"/>
              </a:cxn>
              <a:cxn ang="0">
                <a:pos x="32" y="202"/>
              </a:cxn>
              <a:cxn ang="0">
                <a:pos x="32" y="202"/>
              </a:cxn>
              <a:cxn ang="0">
                <a:pos x="37" y="202"/>
              </a:cxn>
              <a:cxn ang="0">
                <a:pos x="41" y="201"/>
              </a:cxn>
              <a:cxn ang="0">
                <a:pos x="41" y="201"/>
              </a:cxn>
              <a:cxn ang="0">
                <a:pos x="48" y="202"/>
              </a:cxn>
              <a:cxn ang="0">
                <a:pos x="48" y="202"/>
              </a:cxn>
              <a:cxn ang="0">
                <a:pos x="49" y="203"/>
              </a:cxn>
              <a:cxn ang="0">
                <a:pos x="49" y="203"/>
              </a:cxn>
              <a:cxn ang="0">
                <a:pos x="52" y="197"/>
              </a:cxn>
              <a:cxn ang="0">
                <a:pos x="52" y="197"/>
              </a:cxn>
              <a:cxn ang="0">
                <a:pos x="53" y="185"/>
              </a:cxn>
              <a:cxn ang="0">
                <a:pos x="54" y="169"/>
              </a:cxn>
              <a:cxn ang="0">
                <a:pos x="56" y="148"/>
              </a:cxn>
              <a:cxn ang="0">
                <a:pos x="56" y="148"/>
              </a:cxn>
              <a:cxn ang="0">
                <a:pos x="56" y="127"/>
              </a:cxn>
              <a:cxn ang="0">
                <a:pos x="54" y="113"/>
              </a:cxn>
              <a:cxn ang="0">
                <a:pos x="53" y="103"/>
              </a:cxn>
              <a:cxn ang="0">
                <a:pos x="53" y="103"/>
              </a:cxn>
              <a:cxn ang="0">
                <a:pos x="45" y="73"/>
              </a:cxn>
              <a:cxn ang="0">
                <a:pos x="40" y="53"/>
              </a:cxn>
              <a:cxn ang="0">
                <a:pos x="39" y="43"/>
              </a:cxn>
              <a:cxn ang="0">
                <a:pos x="39" y="43"/>
              </a:cxn>
              <a:cxn ang="0">
                <a:pos x="41" y="0"/>
              </a:cxn>
            </a:cxnLst>
            <a:rect l="0" t="0" r="r" b="b"/>
            <a:pathLst>
              <a:path w="56" h="203">
                <a:moveTo>
                  <a:pt x="41" y="0"/>
                </a:moveTo>
                <a:lnTo>
                  <a:pt x="41" y="0"/>
                </a:lnTo>
                <a:lnTo>
                  <a:pt x="3" y="10"/>
                </a:lnTo>
                <a:lnTo>
                  <a:pt x="3" y="10"/>
                </a:lnTo>
                <a:lnTo>
                  <a:pt x="3" y="15"/>
                </a:lnTo>
                <a:lnTo>
                  <a:pt x="3" y="15"/>
                </a:lnTo>
                <a:lnTo>
                  <a:pt x="0" y="35"/>
                </a:lnTo>
                <a:lnTo>
                  <a:pt x="0" y="47"/>
                </a:lnTo>
                <a:lnTo>
                  <a:pt x="0" y="53"/>
                </a:lnTo>
                <a:lnTo>
                  <a:pt x="2" y="57"/>
                </a:lnTo>
                <a:lnTo>
                  <a:pt x="2" y="57"/>
                </a:lnTo>
                <a:lnTo>
                  <a:pt x="4" y="71"/>
                </a:lnTo>
                <a:lnTo>
                  <a:pt x="7" y="89"/>
                </a:lnTo>
                <a:lnTo>
                  <a:pt x="10" y="119"/>
                </a:lnTo>
                <a:lnTo>
                  <a:pt x="10" y="119"/>
                </a:lnTo>
                <a:lnTo>
                  <a:pt x="11" y="127"/>
                </a:lnTo>
                <a:lnTo>
                  <a:pt x="14" y="135"/>
                </a:lnTo>
                <a:lnTo>
                  <a:pt x="15" y="144"/>
                </a:lnTo>
                <a:lnTo>
                  <a:pt x="14" y="148"/>
                </a:lnTo>
                <a:lnTo>
                  <a:pt x="12" y="153"/>
                </a:lnTo>
                <a:lnTo>
                  <a:pt x="12" y="153"/>
                </a:lnTo>
                <a:lnTo>
                  <a:pt x="10" y="161"/>
                </a:lnTo>
                <a:lnTo>
                  <a:pt x="10" y="166"/>
                </a:lnTo>
                <a:lnTo>
                  <a:pt x="11" y="170"/>
                </a:lnTo>
                <a:lnTo>
                  <a:pt x="12" y="176"/>
                </a:lnTo>
                <a:lnTo>
                  <a:pt x="12" y="176"/>
                </a:lnTo>
                <a:lnTo>
                  <a:pt x="15" y="203"/>
                </a:lnTo>
                <a:lnTo>
                  <a:pt x="15" y="203"/>
                </a:lnTo>
                <a:lnTo>
                  <a:pt x="32" y="202"/>
                </a:lnTo>
                <a:lnTo>
                  <a:pt x="32" y="202"/>
                </a:lnTo>
                <a:lnTo>
                  <a:pt x="37" y="202"/>
                </a:lnTo>
                <a:lnTo>
                  <a:pt x="41" y="201"/>
                </a:lnTo>
                <a:lnTo>
                  <a:pt x="41" y="201"/>
                </a:lnTo>
                <a:lnTo>
                  <a:pt x="48" y="202"/>
                </a:lnTo>
                <a:lnTo>
                  <a:pt x="48" y="202"/>
                </a:lnTo>
                <a:lnTo>
                  <a:pt x="49" y="203"/>
                </a:lnTo>
                <a:lnTo>
                  <a:pt x="49" y="203"/>
                </a:lnTo>
                <a:lnTo>
                  <a:pt x="52" y="197"/>
                </a:lnTo>
                <a:lnTo>
                  <a:pt x="52" y="197"/>
                </a:lnTo>
                <a:lnTo>
                  <a:pt x="53" y="185"/>
                </a:lnTo>
                <a:lnTo>
                  <a:pt x="54" y="169"/>
                </a:lnTo>
                <a:lnTo>
                  <a:pt x="56" y="148"/>
                </a:lnTo>
                <a:lnTo>
                  <a:pt x="56" y="148"/>
                </a:lnTo>
                <a:lnTo>
                  <a:pt x="56" y="127"/>
                </a:lnTo>
                <a:lnTo>
                  <a:pt x="54" y="113"/>
                </a:lnTo>
                <a:lnTo>
                  <a:pt x="53" y="103"/>
                </a:lnTo>
                <a:lnTo>
                  <a:pt x="53" y="103"/>
                </a:lnTo>
                <a:lnTo>
                  <a:pt x="45" y="73"/>
                </a:lnTo>
                <a:lnTo>
                  <a:pt x="40" y="53"/>
                </a:lnTo>
                <a:lnTo>
                  <a:pt x="39" y="43"/>
                </a:lnTo>
                <a:lnTo>
                  <a:pt x="39" y="43"/>
                </a:lnTo>
                <a:lnTo>
                  <a:pt x="41" y="0"/>
                </a:lnTo>
                <a:close/>
              </a:path>
            </a:pathLst>
          </a:custGeom>
          <a:solidFill>
            <a:srgbClr val="FCC55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104" name="Freeform 138">
            <a:extLst>
              <a:ext uri="{FF2B5EF4-FFF2-40B4-BE49-F238E27FC236}">
                <a16:creationId xmlns:a16="http://schemas.microsoft.com/office/drawing/2014/main" id="{B0347520-319B-4570-B19A-938700278646}"/>
              </a:ext>
            </a:extLst>
          </p:cNvPr>
          <p:cNvSpPr>
            <a:spLocks/>
          </p:cNvSpPr>
          <p:nvPr/>
        </p:nvSpPr>
        <p:spPr bwMode="auto">
          <a:xfrm rot="5400000">
            <a:off x="6828222" y="407221"/>
            <a:ext cx="231343" cy="3664268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41" y="0"/>
              </a:cxn>
              <a:cxn ang="0">
                <a:pos x="3" y="10"/>
              </a:cxn>
              <a:cxn ang="0">
                <a:pos x="3" y="10"/>
              </a:cxn>
              <a:cxn ang="0">
                <a:pos x="3" y="15"/>
              </a:cxn>
              <a:cxn ang="0">
                <a:pos x="3" y="15"/>
              </a:cxn>
              <a:cxn ang="0">
                <a:pos x="0" y="35"/>
              </a:cxn>
              <a:cxn ang="0">
                <a:pos x="0" y="47"/>
              </a:cxn>
              <a:cxn ang="0">
                <a:pos x="0" y="53"/>
              </a:cxn>
              <a:cxn ang="0">
                <a:pos x="2" y="57"/>
              </a:cxn>
              <a:cxn ang="0">
                <a:pos x="2" y="57"/>
              </a:cxn>
              <a:cxn ang="0">
                <a:pos x="4" y="71"/>
              </a:cxn>
              <a:cxn ang="0">
                <a:pos x="7" y="89"/>
              </a:cxn>
              <a:cxn ang="0">
                <a:pos x="10" y="119"/>
              </a:cxn>
              <a:cxn ang="0">
                <a:pos x="10" y="119"/>
              </a:cxn>
              <a:cxn ang="0">
                <a:pos x="11" y="127"/>
              </a:cxn>
              <a:cxn ang="0">
                <a:pos x="14" y="135"/>
              </a:cxn>
              <a:cxn ang="0">
                <a:pos x="15" y="144"/>
              </a:cxn>
              <a:cxn ang="0">
                <a:pos x="14" y="148"/>
              </a:cxn>
              <a:cxn ang="0">
                <a:pos x="12" y="153"/>
              </a:cxn>
              <a:cxn ang="0">
                <a:pos x="12" y="153"/>
              </a:cxn>
              <a:cxn ang="0">
                <a:pos x="10" y="161"/>
              </a:cxn>
              <a:cxn ang="0">
                <a:pos x="10" y="166"/>
              </a:cxn>
              <a:cxn ang="0">
                <a:pos x="11" y="170"/>
              </a:cxn>
              <a:cxn ang="0">
                <a:pos x="12" y="176"/>
              </a:cxn>
              <a:cxn ang="0">
                <a:pos x="12" y="176"/>
              </a:cxn>
              <a:cxn ang="0">
                <a:pos x="15" y="203"/>
              </a:cxn>
              <a:cxn ang="0">
                <a:pos x="15" y="203"/>
              </a:cxn>
              <a:cxn ang="0">
                <a:pos x="32" y="202"/>
              </a:cxn>
              <a:cxn ang="0">
                <a:pos x="32" y="202"/>
              </a:cxn>
              <a:cxn ang="0">
                <a:pos x="37" y="202"/>
              </a:cxn>
              <a:cxn ang="0">
                <a:pos x="41" y="201"/>
              </a:cxn>
              <a:cxn ang="0">
                <a:pos x="41" y="201"/>
              </a:cxn>
              <a:cxn ang="0">
                <a:pos x="48" y="202"/>
              </a:cxn>
              <a:cxn ang="0">
                <a:pos x="48" y="202"/>
              </a:cxn>
              <a:cxn ang="0">
                <a:pos x="49" y="203"/>
              </a:cxn>
              <a:cxn ang="0">
                <a:pos x="49" y="203"/>
              </a:cxn>
              <a:cxn ang="0">
                <a:pos x="52" y="197"/>
              </a:cxn>
              <a:cxn ang="0">
                <a:pos x="52" y="197"/>
              </a:cxn>
              <a:cxn ang="0">
                <a:pos x="53" y="185"/>
              </a:cxn>
              <a:cxn ang="0">
                <a:pos x="54" y="169"/>
              </a:cxn>
              <a:cxn ang="0">
                <a:pos x="56" y="148"/>
              </a:cxn>
              <a:cxn ang="0">
                <a:pos x="56" y="148"/>
              </a:cxn>
              <a:cxn ang="0">
                <a:pos x="56" y="127"/>
              </a:cxn>
              <a:cxn ang="0">
                <a:pos x="54" y="113"/>
              </a:cxn>
              <a:cxn ang="0">
                <a:pos x="53" y="103"/>
              </a:cxn>
              <a:cxn ang="0">
                <a:pos x="53" y="103"/>
              </a:cxn>
              <a:cxn ang="0">
                <a:pos x="45" y="73"/>
              </a:cxn>
              <a:cxn ang="0">
                <a:pos x="40" y="53"/>
              </a:cxn>
              <a:cxn ang="0">
                <a:pos x="39" y="43"/>
              </a:cxn>
              <a:cxn ang="0">
                <a:pos x="39" y="43"/>
              </a:cxn>
              <a:cxn ang="0">
                <a:pos x="41" y="0"/>
              </a:cxn>
            </a:cxnLst>
            <a:rect l="0" t="0" r="r" b="b"/>
            <a:pathLst>
              <a:path w="56" h="203">
                <a:moveTo>
                  <a:pt x="41" y="0"/>
                </a:moveTo>
                <a:lnTo>
                  <a:pt x="41" y="0"/>
                </a:lnTo>
                <a:lnTo>
                  <a:pt x="3" y="10"/>
                </a:lnTo>
                <a:lnTo>
                  <a:pt x="3" y="10"/>
                </a:lnTo>
                <a:lnTo>
                  <a:pt x="3" y="15"/>
                </a:lnTo>
                <a:lnTo>
                  <a:pt x="3" y="15"/>
                </a:lnTo>
                <a:lnTo>
                  <a:pt x="0" y="35"/>
                </a:lnTo>
                <a:lnTo>
                  <a:pt x="0" y="47"/>
                </a:lnTo>
                <a:lnTo>
                  <a:pt x="0" y="53"/>
                </a:lnTo>
                <a:lnTo>
                  <a:pt x="2" y="57"/>
                </a:lnTo>
                <a:lnTo>
                  <a:pt x="2" y="57"/>
                </a:lnTo>
                <a:lnTo>
                  <a:pt x="4" y="71"/>
                </a:lnTo>
                <a:lnTo>
                  <a:pt x="7" y="89"/>
                </a:lnTo>
                <a:lnTo>
                  <a:pt x="10" y="119"/>
                </a:lnTo>
                <a:lnTo>
                  <a:pt x="10" y="119"/>
                </a:lnTo>
                <a:lnTo>
                  <a:pt x="11" y="127"/>
                </a:lnTo>
                <a:lnTo>
                  <a:pt x="14" y="135"/>
                </a:lnTo>
                <a:lnTo>
                  <a:pt x="15" y="144"/>
                </a:lnTo>
                <a:lnTo>
                  <a:pt x="14" y="148"/>
                </a:lnTo>
                <a:lnTo>
                  <a:pt x="12" y="153"/>
                </a:lnTo>
                <a:lnTo>
                  <a:pt x="12" y="153"/>
                </a:lnTo>
                <a:lnTo>
                  <a:pt x="10" y="161"/>
                </a:lnTo>
                <a:lnTo>
                  <a:pt x="10" y="166"/>
                </a:lnTo>
                <a:lnTo>
                  <a:pt x="11" y="170"/>
                </a:lnTo>
                <a:lnTo>
                  <a:pt x="12" y="176"/>
                </a:lnTo>
                <a:lnTo>
                  <a:pt x="12" y="176"/>
                </a:lnTo>
                <a:lnTo>
                  <a:pt x="15" y="203"/>
                </a:lnTo>
                <a:lnTo>
                  <a:pt x="15" y="203"/>
                </a:lnTo>
                <a:lnTo>
                  <a:pt x="32" y="202"/>
                </a:lnTo>
                <a:lnTo>
                  <a:pt x="32" y="202"/>
                </a:lnTo>
                <a:lnTo>
                  <a:pt x="37" y="202"/>
                </a:lnTo>
                <a:lnTo>
                  <a:pt x="41" y="201"/>
                </a:lnTo>
                <a:lnTo>
                  <a:pt x="41" y="201"/>
                </a:lnTo>
                <a:lnTo>
                  <a:pt x="48" y="202"/>
                </a:lnTo>
                <a:lnTo>
                  <a:pt x="48" y="202"/>
                </a:lnTo>
                <a:lnTo>
                  <a:pt x="49" y="203"/>
                </a:lnTo>
                <a:lnTo>
                  <a:pt x="49" y="203"/>
                </a:lnTo>
                <a:lnTo>
                  <a:pt x="52" y="197"/>
                </a:lnTo>
                <a:lnTo>
                  <a:pt x="52" y="197"/>
                </a:lnTo>
                <a:lnTo>
                  <a:pt x="53" y="185"/>
                </a:lnTo>
                <a:lnTo>
                  <a:pt x="54" y="169"/>
                </a:lnTo>
                <a:lnTo>
                  <a:pt x="56" y="148"/>
                </a:lnTo>
                <a:lnTo>
                  <a:pt x="56" y="148"/>
                </a:lnTo>
                <a:lnTo>
                  <a:pt x="56" y="127"/>
                </a:lnTo>
                <a:lnTo>
                  <a:pt x="54" y="113"/>
                </a:lnTo>
                <a:lnTo>
                  <a:pt x="53" y="103"/>
                </a:lnTo>
                <a:lnTo>
                  <a:pt x="53" y="103"/>
                </a:lnTo>
                <a:lnTo>
                  <a:pt x="45" y="73"/>
                </a:lnTo>
                <a:lnTo>
                  <a:pt x="40" y="53"/>
                </a:lnTo>
                <a:lnTo>
                  <a:pt x="39" y="43"/>
                </a:lnTo>
                <a:lnTo>
                  <a:pt x="39" y="43"/>
                </a:lnTo>
                <a:lnTo>
                  <a:pt x="41" y="0"/>
                </a:lnTo>
                <a:close/>
              </a:path>
            </a:pathLst>
          </a:custGeom>
          <a:solidFill>
            <a:srgbClr val="FCC55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47BC2C3-ED08-4C5E-9EC2-E1316D03654C}"/>
              </a:ext>
            </a:extLst>
          </p:cNvPr>
          <p:cNvSpPr/>
          <p:nvPr/>
        </p:nvSpPr>
        <p:spPr>
          <a:xfrm>
            <a:off x="5111759" y="808724"/>
            <a:ext cx="366426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altLang="it-IT" sz="1200" dirty="0">
                <a:latin typeface="Century Gothic" panose="020B0502020202020204" pitchFamily="34" charset="0"/>
                <a:ea typeface="ＭＳ Ｐゴシック" panose="020B0600070205080204" pitchFamily="34" charset="-128"/>
              </a:rPr>
              <a:t>I </a:t>
            </a:r>
            <a:r>
              <a:rPr lang="it-IT" altLang="it-IT" sz="1200" b="1" dirty="0">
                <a:latin typeface="Century Gothic" panose="020B0502020202020204" pitchFamily="34" charset="0"/>
                <a:ea typeface="ＭＳ Ｐゴシック" panose="020B0600070205080204" pitchFamily="34" charset="-128"/>
              </a:rPr>
              <a:t>dati e le informazioni qualitative </a:t>
            </a:r>
            <a:r>
              <a:rPr lang="it-IT" altLang="it-IT" sz="1200" dirty="0">
                <a:latin typeface="Century Gothic" panose="020B0502020202020204" pitchFamily="34" charset="0"/>
                <a:ea typeface="ＭＳ Ｐゴシック" panose="020B0600070205080204" pitchFamily="34" charset="-128"/>
              </a:rPr>
              <a:t>contenuti nella DNF si riferiscono alle performance sociali e ambientali del Gruppo per l’esercizio chiuso il </a:t>
            </a:r>
            <a:r>
              <a:rPr lang="it-IT" altLang="it-IT" sz="1200" b="1" dirty="0">
                <a:latin typeface="Century Gothic" panose="020B0502020202020204" pitchFamily="34" charset="0"/>
                <a:ea typeface="ＭＳ Ｐゴシック" panose="020B0600070205080204" pitchFamily="34" charset="-128"/>
              </a:rPr>
              <a:t>31 dicembre 2019</a:t>
            </a:r>
            <a:r>
              <a:rPr lang="it-IT" altLang="it-IT" sz="1200" dirty="0">
                <a:latin typeface="Century Gothic" panose="020B0502020202020204" pitchFamily="34" charset="0"/>
                <a:ea typeface="ＭＳ Ｐゴシック" panose="020B0600070205080204" pitchFamily="34" charset="-128"/>
              </a:rPr>
              <a:t>.</a:t>
            </a:r>
            <a:endParaRPr lang="it-IT" sz="1200" dirty="0">
              <a:latin typeface="Century Gothic" panose="020B0502020202020204" pitchFamily="34" charset="0"/>
              <a:ea typeface="ＭＳ Ｐゴシック" panose="020B0600070205080204" pitchFamily="34" charset="-128"/>
            </a:endParaRPr>
          </a:p>
          <a:p>
            <a:pPr algn="just"/>
            <a:endParaRPr lang="it-IT" sz="1200" dirty="0">
              <a:latin typeface="Century Gothic" panose="020B0502020202020204" pitchFamily="34" charset="0"/>
              <a:ea typeface="ＭＳ Ｐゴシック" panose="020B0600070205080204" pitchFamily="34" charset="-128"/>
            </a:endParaRPr>
          </a:p>
          <a:p>
            <a:pPr algn="just"/>
            <a:r>
              <a:rPr lang="it-IT" sz="1200" dirty="0">
                <a:latin typeface="Century Gothic" panose="020B0502020202020204" pitchFamily="34" charset="0"/>
                <a:ea typeface="ＭＳ Ｐゴシック" panose="020B0600070205080204" pitchFamily="34" charset="-128"/>
              </a:rPr>
              <a:t>L’avvio dal 2019 dell’operatività del Gruppo Bancario Cooperativo ha determinato un </a:t>
            </a:r>
            <a:r>
              <a:rPr lang="it-IT" sz="1200" b="1" dirty="0">
                <a:latin typeface="Century Gothic" panose="020B0502020202020204" pitchFamily="34" charset="0"/>
                <a:ea typeface="ＭＳ Ｐゴシック" panose="020B0600070205080204" pitchFamily="34" charset="-128"/>
              </a:rPr>
              <a:t>significativo ampliamento del perimetro di rendicontazione</a:t>
            </a:r>
            <a:r>
              <a:rPr lang="it-IT" sz="1200" dirty="0">
                <a:latin typeface="Century Gothic" panose="020B0502020202020204" pitchFamily="34" charset="0"/>
                <a:ea typeface="ＭＳ Ｐゴシック" panose="020B0600070205080204" pitchFamily="34" charset="-128"/>
              </a:rPr>
              <a:t>, in particolare con riferimento all’</a:t>
            </a:r>
            <a:r>
              <a:rPr lang="it-IT" sz="1200" b="1" dirty="0">
                <a:latin typeface="Century Gothic" panose="020B0502020202020204" pitchFamily="34" charset="0"/>
                <a:ea typeface="ＭＳ Ｐゴシック" panose="020B0600070205080204" pitchFamily="34" charset="-128"/>
              </a:rPr>
              <a:t>ingresso nel perimetro di reporting delle 80 Banche di Credito Cooperativo, Casse Rurali e Raiffeisenkassen</a:t>
            </a:r>
            <a:r>
              <a:rPr lang="it-IT" sz="1200" dirty="0">
                <a:latin typeface="Century Gothic" panose="020B0502020202020204" pitchFamily="34" charset="0"/>
                <a:ea typeface="ＭＳ Ｐゴシック" panose="020B0600070205080204" pitchFamily="34" charset="-128"/>
              </a:rPr>
              <a:t>.</a:t>
            </a:r>
          </a:p>
        </p:txBody>
      </p:sp>
      <p:sp>
        <p:nvSpPr>
          <p:cNvPr id="59" name="Titolo 33">
            <a:extLst>
              <a:ext uri="{FF2B5EF4-FFF2-40B4-BE49-F238E27FC236}">
                <a16:creationId xmlns:a16="http://schemas.microsoft.com/office/drawing/2014/main" id="{B10CC795-653B-47AD-86BD-E4F259E17D8D}"/>
              </a:ext>
            </a:extLst>
          </p:cNvPr>
          <p:cNvSpPr txBox="1">
            <a:spLocks/>
          </p:cNvSpPr>
          <p:nvPr/>
        </p:nvSpPr>
        <p:spPr bwMode="auto">
          <a:xfrm>
            <a:off x="356202" y="188257"/>
            <a:ext cx="8504017" cy="49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it-IT" altLang="it-IT" sz="2800" b="1" cap="all" dirty="0">
                <a:solidFill>
                  <a:srgbClr val="005366"/>
                </a:solidFill>
                <a:ea typeface="+mj-ea"/>
                <a:cs typeface="+mj-cs"/>
              </a:rPr>
              <a:t>DNF 2019 - Nota metodologica e perimetro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2CBA8C8C-5B79-49FC-BBAC-74DAF7ED35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0614671"/>
              </p:ext>
            </p:extLst>
          </p:nvPr>
        </p:nvGraphicFramePr>
        <p:xfrm>
          <a:off x="4250050" y="433525"/>
          <a:ext cx="4566542" cy="26890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291" name="Titolo 33">
            <a:extLst>
              <a:ext uri="{FF2B5EF4-FFF2-40B4-BE49-F238E27FC236}">
                <a16:creationId xmlns:a16="http://schemas.microsoft.com/office/drawing/2014/main" id="{5EB17DD8-BF0F-4ACB-8D14-87E0829DD323}"/>
              </a:ext>
            </a:extLst>
          </p:cNvPr>
          <p:cNvSpPr txBox="1">
            <a:spLocks/>
          </p:cNvSpPr>
          <p:nvPr/>
        </p:nvSpPr>
        <p:spPr bwMode="auto">
          <a:xfrm>
            <a:off x="327408" y="188257"/>
            <a:ext cx="8532812" cy="49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it-IT" altLang="it-IT" sz="2800" b="1" cap="all" dirty="0">
                <a:solidFill>
                  <a:srgbClr val="005366"/>
                </a:solidFill>
                <a:ea typeface="+mj-ea"/>
                <a:cs typeface="+mj-cs"/>
              </a:rPr>
              <a:t>DNF 2019 – Punti principali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5BE69D6-B3C2-4BCA-BB86-26005F12A5CB}"/>
              </a:ext>
            </a:extLst>
          </p:cNvPr>
          <p:cNvSpPr/>
          <p:nvPr/>
        </p:nvSpPr>
        <p:spPr>
          <a:xfrm>
            <a:off x="407343" y="2368927"/>
            <a:ext cx="1556506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1200" b="1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1.500</a:t>
            </a:r>
            <a:r>
              <a:rPr lang="it-IT" sz="10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sportelli </a:t>
            </a:r>
          </a:p>
          <a:p>
            <a:pPr algn="ctr">
              <a:spcAft>
                <a:spcPts val="600"/>
              </a:spcAft>
            </a:pPr>
            <a:r>
              <a:rPr lang="it-IT" sz="10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</a:t>
            </a:r>
            <a:r>
              <a:rPr lang="it-IT" sz="1200" b="1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1.071</a:t>
            </a:r>
            <a:r>
              <a:rPr lang="it-IT" sz="12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it-IT" sz="10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</a:t>
            </a:r>
            <a:endParaRPr lang="it-IT" sz="1000" dirty="0">
              <a:solidFill>
                <a:srgbClr val="000000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C3367282-5464-4CD4-8EC0-3009D31FE6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5497404"/>
              </p:ext>
            </p:extLst>
          </p:nvPr>
        </p:nvGraphicFramePr>
        <p:xfrm>
          <a:off x="44450" y="3442485"/>
          <a:ext cx="4375150" cy="27898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7D090594-0E2C-49A3-83FE-DFB1FB9135B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b="4547"/>
          <a:stretch/>
        </p:blipFill>
        <p:spPr>
          <a:xfrm>
            <a:off x="644718" y="1091666"/>
            <a:ext cx="1076347" cy="1027400"/>
          </a:xfrm>
          <a:prstGeom prst="rect">
            <a:avLst/>
          </a:prstGeom>
        </p:spPr>
      </p:pic>
      <p:sp>
        <p:nvSpPr>
          <p:cNvPr id="15" name="Rettangolo 72">
            <a:extLst>
              <a:ext uri="{FF2B5EF4-FFF2-40B4-BE49-F238E27FC236}">
                <a16:creationId xmlns:a16="http://schemas.microsoft.com/office/drawing/2014/main" id="{B5051F2C-B42F-4188-80AE-D2058BCA873C}"/>
              </a:ext>
            </a:extLst>
          </p:cNvPr>
          <p:cNvSpPr/>
          <p:nvPr/>
        </p:nvSpPr>
        <p:spPr>
          <a:xfrm>
            <a:off x="327408" y="777025"/>
            <a:ext cx="1712878" cy="2303307"/>
          </a:xfrm>
          <a:prstGeom prst="rect">
            <a:avLst/>
          </a:prstGeom>
          <a:noFill/>
          <a:ln w="28575">
            <a:solidFill>
              <a:srgbClr val="025A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/>
              <a:t>l</a:t>
            </a:r>
          </a:p>
        </p:txBody>
      </p:sp>
      <p:pic>
        <p:nvPicPr>
          <p:cNvPr id="16" name="Immagine 2">
            <a:extLst>
              <a:ext uri="{FF2B5EF4-FFF2-40B4-BE49-F238E27FC236}">
                <a16:creationId xmlns:a16="http://schemas.microsoft.com/office/drawing/2014/main" id="{18430BE0-AA7E-49B0-BFE1-737EB2874F7F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t="41920" r="72630" b="40936"/>
          <a:stretch>
            <a:fillRect/>
          </a:stretch>
        </p:blipFill>
        <p:spPr bwMode="auto">
          <a:xfrm>
            <a:off x="407342" y="927077"/>
            <a:ext cx="1488922" cy="1488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3A68BD1-8D0A-4F75-B3C9-C88AF8724432}"/>
              </a:ext>
            </a:extLst>
          </p:cNvPr>
          <p:cNvSpPr txBox="1"/>
          <p:nvPr/>
        </p:nvSpPr>
        <p:spPr>
          <a:xfrm>
            <a:off x="2438360" y="961651"/>
            <a:ext cx="13704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latin typeface="Century Gothic" panose="020B0502020202020204" pitchFamily="34" charset="0"/>
              </a:rPr>
              <a:t>2,2 milioni di clienti </a:t>
            </a:r>
            <a:r>
              <a:rPr lang="it-IT" sz="1000" dirty="0">
                <a:latin typeface="Century Gothic" panose="020B0502020202020204" pitchFamily="34" charset="0"/>
              </a:rPr>
              <a:t>con deposito o conto corrente, di cui</a:t>
            </a:r>
            <a:r>
              <a:rPr lang="it-IT" sz="1200" b="1" dirty="0">
                <a:latin typeface="Century Gothic" panose="020B0502020202020204" pitchFamily="34" charset="0"/>
              </a:rPr>
              <a:t> 1,8 milioni </a:t>
            </a:r>
            <a:r>
              <a:rPr lang="it-IT" sz="1000" dirty="0">
                <a:latin typeface="Century Gothic" panose="020B0502020202020204" pitchFamily="34" charset="0"/>
              </a:rPr>
              <a:t>sono </a:t>
            </a:r>
            <a:r>
              <a:rPr lang="it-IT" sz="1100" b="1" dirty="0">
                <a:latin typeface="Century Gothic" panose="020B0502020202020204" pitchFamily="34" charset="0"/>
              </a:rPr>
              <a:t>famiglie consumatrici</a:t>
            </a:r>
            <a:endParaRPr lang="it-IT" sz="1000" b="1" dirty="0">
              <a:latin typeface="Century Gothic" panose="020B0502020202020204" pitchFamily="34" charset="0"/>
            </a:endParaRP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4B7D9C0B-EF69-4AA8-AE7E-34F2DEC073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403191"/>
              </p:ext>
            </p:extLst>
          </p:nvPr>
        </p:nvGraphicFramePr>
        <p:xfrm>
          <a:off x="4441634" y="3442485"/>
          <a:ext cx="4296578" cy="2531087"/>
        </p:xfrm>
        <a:graphic>
          <a:graphicData uri="http://schemas.openxmlformats.org/drawingml/2006/table">
            <a:tbl>
              <a:tblPr firstRow="1" firstCol="1" bandRow="1"/>
              <a:tblGrid>
                <a:gridCol w="2293673">
                  <a:extLst>
                    <a:ext uri="{9D8B030D-6E8A-4147-A177-3AD203B41FA5}">
                      <a16:colId xmlns:a16="http://schemas.microsoft.com/office/drawing/2014/main" val="1433871187"/>
                    </a:ext>
                  </a:extLst>
                </a:gridCol>
                <a:gridCol w="1167796">
                  <a:extLst>
                    <a:ext uri="{9D8B030D-6E8A-4147-A177-3AD203B41FA5}">
                      <a16:colId xmlns:a16="http://schemas.microsoft.com/office/drawing/2014/main" val="1933833511"/>
                    </a:ext>
                  </a:extLst>
                </a:gridCol>
                <a:gridCol w="835109">
                  <a:extLst>
                    <a:ext uri="{9D8B030D-6E8A-4147-A177-3AD203B41FA5}">
                      <a16:colId xmlns:a16="http://schemas.microsoft.com/office/drawing/2014/main" val="1355634475"/>
                    </a:ext>
                  </a:extLst>
                </a:gridCol>
              </a:tblGrid>
              <a:tr h="233877">
                <a:tc row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 </a:t>
                      </a:r>
                      <a:endParaRPr lang="it-IT" sz="12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Arial" panose="020B0604020202020204" pitchFamily="34" charset="0"/>
                        </a:rPr>
                        <a:t>INIZIATIVE SUPPORTATE DAL GRUPPO</a:t>
                      </a:r>
                      <a:endParaRPr lang="it-IT" sz="1200" b="1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34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2019</a:t>
                      </a:r>
                      <a:endParaRPr lang="it-IT" sz="10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3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41410527"/>
                  </a:ext>
                </a:extLst>
              </a:tr>
              <a:tr h="765848">
                <a:tc vMerge="1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9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N. iniziative per ambito di intervento</a:t>
                      </a:r>
                      <a:endParaRPr lang="it-IT" sz="10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34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Totale</a:t>
                      </a:r>
                      <a:endParaRPr lang="it-IT" sz="10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700" b="0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(milioni di Euro)</a:t>
                      </a:r>
                      <a:endParaRPr lang="it-IT" sz="1000" b="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3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754948"/>
                  </a:ext>
                </a:extLst>
              </a:tr>
              <a:tr h="2338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Attività socio-assistenziale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3.355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3,2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1205449"/>
                  </a:ext>
                </a:extLst>
              </a:tr>
              <a:tr h="35453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Cultura, attività di formazione e ricerca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5.844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6,0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6630000"/>
                  </a:ext>
                </a:extLst>
              </a:tr>
              <a:tr h="35453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Promozione del territorio e delle realtà economiche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5.910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7,9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1936024"/>
                  </a:ext>
                </a:extLst>
              </a:tr>
              <a:tr h="35453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Sport, tempo libero e aggregazione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7.557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10,2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558857"/>
                  </a:ext>
                </a:extLst>
              </a:tr>
              <a:tr h="2338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TOTALE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22.666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27,3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2568948"/>
                  </a:ext>
                </a:extLst>
              </a:tr>
            </a:tbl>
          </a:graphicData>
        </a:graphic>
      </p:graphicFrame>
      <p:sp>
        <p:nvSpPr>
          <p:cNvPr id="21" name="Rettangolo 72">
            <a:extLst>
              <a:ext uri="{FF2B5EF4-FFF2-40B4-BE49-F238E27FC236}">
                <a16:creationId xmlns:a16="http://schemas.microsoft.com/office/drawing/2014/main" id="{8D312385-3778-44A5-B9F5-0C6BDBE84F79}"/>
              </a:ext>
            </a:extLst>
          </p:cNvPr>
          <p:cNvSpPr/>
          <p:nvPr/>
        </p:nvSpPr>
        <p:spPr>
          <a:xfrm>
            <a:off x="2288729" y="777025"/>
            <a:ext cx="1712878" cy="2303307"/>
          </a:xfrm>
          <a:prstGeom prst="rect">
            <a:avLst/>
          </a:prstGeom>
          <a:noFill/>
          <a:ln w="28575">
            <a:solidFill>
              <a:srgbClr val="E49E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/>
              <a:t>l</a:t>
            </a:r>
          </a:p>
        </p:txBody>
      </p:sp>
      <p:sp>
        <p:nvSpPr>
          <p:cNvPr id="22" name="Rettangolo 72">
            <a:extLst>
              <a:ext uri="{FF2B5EF4-FFF2-40B4-BE49-F238E27FC236}">
                <a16:creationId xmlns:a16="http://schemas.microsoft.com/office/drawing/2014/main" id="{298B8E88-C629-40C6-9196-F012E3E7A201}"/>
              </a:ext>
            </a:extLst>
          </p:cNvPr>
          <p:cNvSpPr/>
          <p:nvPr/>
        </p:nvSpPr>
        <p:spPr>
          <a:xfrm>
            <a:off x="4250050" y="772160"/>
            <a:ext cx="4566542" cy="2308172"/>
          </a:xfrm>
          <a:prstGeom prst="rect">
            <a:avLst/>
          </a:prstGeom>
          <a:noFill/>
          <a:ln w="28575">
            <a:solidFill>
              <a:srgbClr val="005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</p:txBody>
      </p:sp>
      <p:sp>
        <p:nvSpPr>
          <p:cNvPr id="24" name="Rettangolo 72">
            <a:extLst>
              <a:ext uri="{FF2B5EF4-FFF2-40B4-BE49-F238E27FC236}">
                <a16:creationId xmlns:a16="http://schemas.microsoft.com/office/drawing/2014/main" id="{566244C4-FF9F-4849-A8DD-22CC00DF3589}"/>
              </a:ext>
            </a:extLst>
          </p:cNvPr>
          <p:cNvSpPr/>
          <p:nvPr/>
        </p:nvSpPr>
        <p:spPr>
          <a:xfrm>
            <a:off x="327407" y="3347784"/>
            <a:ext cx="3922643" cy="2689027"/>
          </a:xfrm>
          <a:prstGeom prst="rect">
            <a:avLst/>
          </a:prstGeom>
          <a:noFill/>
          <a:ln w="28575">
            <a:solidFill>
              <a:srgbClr val="208C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  <a:p>
            <a:pPr algn="ctr">
              <a:defRPr/>
            </a:pPr>
            <a:endParaRPr lang="it-IT" dirty="0"/>
          </a:p>
        </p:txBody>
      </p:sp>
      <p:sp>
        <p:nvSpPr>
          <p:cNvPr id="25" name="Rettangolo 72">
            <a:extLst>
              <a:ext uri="{FF2B5EF4-FFF2-40B4-BE49-F238E27FC236}">
                <a16:creationId xmlns:a16="http://schemas.microsoft.com/office/drawing/2014/main" id="{BCE83C72-2425-4DDA-8CE4-19632DC41E5D}"/>
              </a:ext>
            </a:extLst>
          </p:cNvPr>
          <p:cNvSpPr/>
          <p:nvPr/>
        </p:nvSpPr>
        <p:spPr>
          <a:xfrm>
            <a:off x="4360220" y="3351940"/>
            <a:ext cx="4456372" cy="2689027"/>
          </a:xfrm>
          <a:prstGeom prst="rect">
            <a:avLst/>
          </a:prstGeom>
          <a:noFill/>
          <a:ln w="28575">
            <a:solidFill>
              <a:srgbClr val="FEC3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/>
              <a:t>l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DF3B075-9473-4E32-893D-056F7280A600}"/>
              </a:ext>
            </a:extLst>
          </p:cNvPr>
          <p:cNvGrpSpPr/>
          <p:nvPr/>
        </p:nvGrpSpPr>
        <p:grpSpPr>
          <a:xfrm>
            <a:off x="2816616" y="2403396"/>
            <a:ext cx="613909" cy="539389"/>
            <a:chOff x="6696075" y="5154613"/>
            <a:chExt cx="838200" cy="774700"/>
          </a:xfrm>
          <a:solidFill>
            <a:srgbClr val="E49E3B"/>
          </a:solidFill>
        </p:grpSpPr>
        <p:sp>
          <p:nvSpPr>
            <p:cNvPr id="26" name="Freeform 74">
              <a:extLst>
                <a:ext uri="{FF2B5EF4-FFF2-40B4-BE49-F238E27FC236}">
                  <a16:creationId xmlns:a16="http://schemas.microsoft.com/office/drawing/2014/main" id="{342B4669-6AE1-4BB4-B771-845D0263C6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32650" y="5710238"/>
              <a:ext cx="222250" cy="219075"/>
            </a:xfrm>
            <a:custGeom>
              <a:avLst/>
              <a:gdLst>
                <a:gd name="T0" fmla="*/ 0 w 140"/>
                <a:gd name="T1" fmla="*/ 70 h 138"/>
                <a:gd name="T2" fmla="*/ 6 w 140"/>
                <a:gd name="T3" fmla="*/ 42 h 138"/>
                <a:gd name="T4" fmla="*/ 20 w 140"/>
                <a:gd name="T5" fmla="*/ 20 h 138"/>
                <a:gd name="T6" fmla="*/ 42 w 140"/>
                <a:gd name="T7" fmla="*/ 4 h 138"/>
                <a:gd name="T8" fmla="*/ 70 w 140"/>
                <a:gd name="T9" fmla="*/ 0 h 138"/>
                <a:gd name="T10" fmla="*/ 84 w 140"/>
                <a:gd name="T11" fmla="*/ 0 h 138"/>
                <a:gd name="T12" fmla="*/ 108 w 140"/>
                <a:gd name="T13" fmla="*/ 12 h 138"/>
                <a:gd name="T14" fmla="*/ 128 w 140"/>
                <a:gd name="T15" fmla="*/ 30 h 138"/>
                <a:gd name="T16" fmla="*/ 138 w 140"/>
                <a:gd name="T17" fmla="*/ 56 h 138"/>
                <a:gd name="T18" fmla="*/ 140 w 140"/>
                <a:gd name="T19" fmla="*/ 70 h 138"/>
                <a:gd name="T20" fmla="*/ 134 w 140"/>
                <a:gd name="T21" fmla="*/ 96 h 138"/>
                <a:gd name="T22" fmla="*/ 118 w 140"/>
                <a:gd name="T23" fmla="*/ 118 h 138"/>
                <a:gd name="T24" fmla="*/ 96 w 140"/>
                <a:gd name="T25" fmla="*/ 134 h 138"/>
                <a:gd name="T26" fmla="*/ 70 w 140"/>
                <a:gd name="T27" fmla="*/ 138 h 138"/>
                <a:gd name="T28" fmla="*/ 56 w 140"/>
                <a:gd name="T29" fmla="*/ 138 h 138"/>
                <a:gd name="T30" fmla="*/ 30 w 140"/>
                <a:gd name="T31" fmla="*/ 128 h 138"/>
                <a:gd name="T32" fmla="*/ 12 w 140"/>
                <a:gd name="T33" fmla="*/ 108 h 138"/>
                <a:gd name="T34" fmla="*/ 2 w 140"/>
                <a:gd name="T35" fmla="*/ 84 h 138"/>
                <a:gd name="T36" fmla="*/ 0 w 140"/>
                <a:gd name="T37" fmla="*/ 70 h 138"/>
                <a:gd name="T38" fmla="*/ 36 w 140"/>
                <a:gd name="T39" fmla="*/ 70 h 138"/>
                <a:gd name="T40" fmla="*/ 38 w 140"/>
                <a:gd name="T41" fmla="*/ 82 h 138"/>
                <a:gd name="T42" fmla="*/ 46 w 140"/>
                <a:gd name="T43" fmla="*/ 94 h 138"/>
                <a:gd name="T44" fmla="*/ 56 w 140"/>
                <a:gd name="T45" fmla="*/ 100 h 138"/>
                <a:gd name="T46" fmla="*/ 70 w 140"/>
                <a:gd name="T47" fmla="*/ 104 h 138"/>
                <a:gd name="T48" fmla="*/ 76 w 140"/>
                <a:gd name="T49" fmla="*/ 102 h 138"/>
                <a:gd name="T50" fmla="*/ 88 w 140"/>
                <a:gd name="T51" fmla="*/ 98 h 138"/>
                <a:gd name="T52" fmla="*/ 98 w 140"/>
                <a:gd name="T53" fmla="*/ 88 h 138"/>
                <a:gd name="T54" fmla="*/ 102 w 140"/>
                <a:gd name="T55" fmla="*/ 76 h 138"/>
                <a:gd name="T56" fmla="*/ 104 w 140"/>
                <a:gd name="T57" fmla="*/ 70 h 138"/>
                <a:gd name="T58" fmla="*/ 100 w 140"/>
                <a:gd name="T59" fmla="*/ 56 h 138"/>
                <a:gd name="T60" fmla="*/ 94 w 140"/>
                <a:gd name="T61" fmla="*/ 46 h 138"/>
                <a:gd name="T62" fmla="*/ 82 w 140"/>
                <a:gd name="T63" fmla="*/ 38 h 138"/>
                <a:gd name="T64" fmla="*/ 70 w 140"/>
                <a:gd name="T65" fmla="*/ 36 h 138"/>
                <a:gd name="T66" fmla="*/ 62 w 140"/>
                <a:gd name="T67" fmla="*/ 36 h 138"/>
                <a:gd name="T68" fmla="*/ 50 w 140"/>
                <a:gd name="T69" fmla="*/ 40 h 138"/>
                <a:gd name="T70" fmla="*/ 42 w 140"/>
                <a:gd name="T71" fmla="*/ 50 h 138"/>
                <a:gd name="T72" fmla="*/ 36 w 140"/>
                <a:gd name="T73" fmla="*/ 62 h 138"/>
                <a:gd name="T74" fmla="*/ 36 w 140"/>
                <a:gd name="T75" fmla="*/ 7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0" h="138">
                  <a:moveTo>
                    <a:pt x="0" y="70"/>
                  </a:moveTo>
                  <a:lnTo>
                    <a:pt x="0" y="70"/>
                  </a:lnTo>
                  <a:lnTo>
                    <a:pt x="2" y="56"/>
                  </a:lnTo>
                  <a:lnTo>
                    <a:pt x="6" y="42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0" y="12"/>
                  </a:lnTo>
                  <a:lnTo>
                    <a:pt x="42" y="4"/>
                  </a:lnTo>
                  <a:lnTo>
                    <a:pt x="56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84" y="0"/>
                  </a:lnTo>
                  <a:lnTo>
                    <a:pt x="96" y="4"/>
                  </a:lnTo>
                  <a:lnTo>
                    <a:pt x="108" y="12"/>
                  </a:lnTo>
                  <a:lnTo>
                    <a:pt x="118" y="20"/>
                  </a:lnTo>
                  <a:lnTo>
                    <a:pt x="128" y="30"/>
                  </a:lnTo>
                  <a:lnTo>
                    <a:pt x="134" y="42"/>
                  </a:lnTo>
                  <a:lnTo>
                    <a:pt x="138" y="56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4"/>
                  </a:lnTo>
                  <a:lnTo>
                    <a:pt x="134" y="96"/>
                  </a:lnTo>
                  <a:lnTo>
                    <a:pt x="128" y="108"/>
                  </a:lnTo>
                  <a:lnTo>
                    <a:pt x="118" y="118"/>
                  </a:lnTo>
                  <a:lnTo>
                    <a:pt x="108" y="128"/>
                  </a:lnTo>
                  <a:lnTo>
                    <a:pt x="96" y="134"/>
                  </a:lnTo>
                  <a:lnTo>
                    <a:pt x="84" y="138"/>
                  </a:lnTo>
                  <a:lnTo>
                    <a:pt x="70" y="138"/>
                  </a:lnTo>
                  <a:lnTo>
                    <a:pt x="70" y="138"/>
                  </a:lnTo>
                  <a:lnTo>
                    <a:pt x="56" y="138"/>
                  </a:lnTo>
                  <a:lnTo>
                    <a:pt x="42" y="134"/>
                  </a:lnTo>
                  <a:lnTo>
                    <a:pt x="30" y="128"/>
                  </a:lnTo>
                  <a:lnTo>
                    <a:pt x="20" y="118"/>
                  </a:lnTo>
                  <a:lnTo>
                    <a:pt x="12" y="108"/>
                  </a:lnTo>
                  <a:lnTo>
                    <a:pt x="6" y="96"/>
                  </a:lnTo>
                  <a:lnTo>
                    <a:pt x="2" y="84"/>
                  </a:lnTo>
                  <a:lnTo>
                    <a:pt x="0" y="70"/>
                  </a:lnTo>
                  <a:lnTo>
                    <a:pt x="0" y="70"/>
                  </a:lnTo>
                  <a:close/>
                  <a:moveTo>
                    <a:pt x="36" y="70"/>
                  </a:moveTo>
                  <a:lnTo>
                    <a:pt x="36" y="70"/>
                  </a:lnTo>
                  <a:lnTo>
                    <a:pt x="36" y="76"/>
                  </a:lnTo>
                  <a:lnTo>
                    <a:pt x="38" y="82"/>
                  </a:lnTo>
                  <a:lnTo>
                    <a:pt x="42" y="88"/>
                  </a:lnTo>
                  <a:lnTo>
                    <a:pt x="46" y="94"/>
                  </a:lnTo>
                  <a:lnTo>
                    <a:pt x="50" y="98"/>
                  </a:lnTo>
                  <a:lnTo>
                    <a:pt x="56" y="100"/>
                  </a:lnTo>
                  <a:lnTo>
                    <a:pt x="62" y="102"/>
                  </a:lnTo>
                  <a:lnTo>
                    <a:pt x="70" y="104"/>
                  </a:lnTo>
                  <a:lnTo>
                    <a:pt x="70" y="104"/>
                  </a:lnTo>
                  <a:lnTo>
                    <a:pt x="76" y="102"/>
                  </a:lnTo>
                  <a:lnTo>
                    <a:pt x="82" y="100"/>
                  </a:lnTo>
                  <a:lnTo>
                    <a:pt x="88" y="98"/>
                  </a:lnTo>
                  <a:lnTo>
                    <a:pt x="94" y="94"/>
                  </a:lnTo>
                  <a:lnTo>
                    <a:pt x="98" y="88"/>
                  </a:lnTo>
                  <a:lnTo>
                    <a:pt x="100" y="82"/>
                  </a:lnTo>
                  <a:lnTo>
                    <a:pt x="102" y="76"/>
                  </a:lnTo>
                  <a:lnTo>
                    <a:pt x="104" y="70"/>
                  </a:lnTo>
                  <a:lnTo>
                    <a:pt x="104" y="70"/>
                  </a:lnTo>
                  <a:lnTo>
                    <a:pt x="102" y="62"/>
                  </a:lnTo>
                  <a:lnTo>
                    <a:pt x="100" y="56"/>
                  </a:lnTo>
                  <a:lnTo>
                    <a:pt x="98" y="50"/>
                  </a:lnTo>
                  <a:lnTo>
                    <a:pt x="94" y="46"/>
                  </a:lnTo>
                  <a:lnTo>
                    <a:pt x="88" y="40"/>
                  </a:lnTo>
                  <a:lnTo>
                    <a:pt x="82" y="38"/>
                  </a:lnTo>
                  <a:lnTo>
                    <a:pt x="76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62" y="36"/>
                  </a:lnTo>
                  <a:lnTo>
                    <a:pt x="56" y="38"/>
                  </a:lnTo>
                  <a:lnTo>
                    <a:pt x="50" y="40"/>
                  </a:lnTo>
                  <a:lnTo>
                    <a:pt x="46" y="46"/>
                  </a:lnTo>
                  <a:lnTo>
                    <a:pt x="42" y="50"/>
                  </a:lnTo>
                  <a:lnTo>
                    <a:pt x="38" y="56"/>
                  </a:lnTo>
                  <a:lnTo>
                    <a:pt x="36" y="62"/>
                  </a:lnTo>
                  <a:lnTo>
                    <a:pt x="36" y="70"/>
                  </a:lnTo>
                  <a:lnTo>
                    <a:pt x="36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7" name="Freeform 75">
              <a:extLst>
                <a:ext uri="{FF2B5EF4-FFF2-40B4-BE49-F238E27FC236}">
                  <a16:creationId xmlns:a16="http://schemas.microsoft.com/office/drawing/2014/main" id="{8CDA75C4-6496-47EA-BE96-DA11C06865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89750" y="5710238"/>
              <a:ext cx="219075" cy="219075"/>
            </a:xfrm>
            <a:custGeom>
              <a:avLst/>
              <a:gdLst>
                <a:gd name="T0" fmla="*/ 0 w 138"/>
                <a:gd name="T1" fmla="*/ 70 h 138"/>
                <a:gd name="T2" fmla="*/ 4 w 138"/>
                <a:gd name="T3" fmla="*/ 42 h 138"/>
                <a:gd name="T4" fmla="*/ 20 w 138"/>
                <a:gd name="T5" fmla="*/ 20 h 138"/>
                <a:gd name="T6" fmla="*/ 42 w 138"/>
                <a:gd name="T7" fmla="*/ 4 h 138"/>
                <a:gd name="T8" fmla="*/ 70 w 138"/>
                <a:gd name="T9" fmla="*/ 0 h 138"/>
                <a:gd name="T10" fmla="*/ 84 w 138"/>
                <a:gd name="T11" fmla="*/ 0 h 138"/>
                <a:gd name="T12" fmla="*/ 108 w 138"/>
                <a:gd name="T13" fmla="*/ 12 h 138"/>
                <a:gd name="T14" fmla="*/ 128 w 138"/>
                <a:gd name="T15" fmla="*/ 30 h 138"/>
                <a:gd name="T16" fmla="*/ 138 w 138"/>
                <a:gd name="T17" fmla="*/ 56 h 138"/>
                <a:gd name="T18" fmla="*/ 138 w 138"/>
                <a:gd name="T19" fmla="*/ 70 h 138"/>
                <a:gd name="T20" fmla="*/ 134 w 138"/>
                <a:gd name="T21" fmla="*/ 96 h 138"/>
                <a:gd name="T22" fmla="*/ 118 w 138"/>
                <a:gd name="T23" fmla="*/ 118 h 138"/>
                <a:gd name="T24" fmla="*/ 96 w 138"/>
                <a:gd name="T25" fmla="*/ 134 h 138"/>
                <a:gd name="T26" fmla="*/ 70 w 138"/>
                <a:gd name="T27" fmla="*/ 138 h 138"/>
                <a:gd name="T28" fmla="*/ 56 w 138"/>
                <a:gd name="T29" fmla="*/ 138 h 138"/>
                <a:gd name="T30" fmla="*/ 30 w 138"/>
                <a:gd name="T31" fmla="*/ 128 h 138"/>
                <a:gd name="T32" fmla="*/ 12 w 138"/>
                <a:gd name="T33" fmla="*/ 108 h 138"/>
                <a:gd name="T34" fmla="*/ 0 w 138"/>
                <a:gd name="T35" fmla="*/ 84 h 138"/>
                <a:gd name="T36" fmla="*/ 0 w 138"/>
                <a:gd name="T37" fmla="*/ 70 h 138"/>
                <a:gd name="T38" fmla="*/ 36 w 138"/>
                <a:gd name="T39" fmla="*/ 70 h 138"/>
                <a:gd name="T40" fmla="*/ 38 w 138"/>
                <a:gd name="T41" fmla="*/ 82 h 138"/>
                <a:gd name="T42" fmla="*/ 46 w 138"/>
                <a:gd name="T43" fmla="*/ 94 h 138"/>
                <a:gd name="T44" fmla="*/ 56 w 138"/>
                <a:gd name="T45" fmla="*/ 100 h 138"/>
                <a:gd name="T46" fmla="*/ 70 w 138"/>
                <a:gd name="T47" fmla="*/ 104 h 138"/>
                <a:gd name="T48" fmla="*/ 76 w 138"/>
                <a:gd name="T49" fmla="*/ 102 h 138"/>
                <a:gd name="T50" fmla="*/ 88 w 138"/>
                <a:gd name="T51" fmla="*/ 98 h 138"/>
                <a:gd name="T52" fmla="*/ 98 w 138"/>
                <a:gd name="T53" fmla="*/ 88 h 138"/>
                <a:gd name="T54" fmla="*/ 102 w 138"/>
                <a:gd name="T55" fmla="*/ 76 h 138"/>
                <a:gd name="T56" fmla="*/ 104 w 138"/>
                <a:gd name="T57" fmla="*/ 70 h 138"/>
                <a:gd name="T58" fmla="*/ 100 w 138"/>
                <a:gd name="T59" fmla="*/ 56 h 138"/>
                <a:gd name="T60" fmla="*/ 94 w 138"/>
                <a:gd name="T61" fmla="*/ 46 h 138"/>
                <a:gd name="T62" fmla="*/ 82 w 138"/>
                <a:gd name="T63" fmla="*/ 38 h 138"/>
                <a:gd name="T64" fmla="*/ 70 w 138"/>
                <a:gd name="T65" fmla="*/ 36 h 138"/>
                <a:gd name="T66" fmla="*/ 62 w 138"/>
                <a:gd name="T67" fmla="*/ 36 h 138"/>
                <a:gd name="T68" fmla="*/ 50 w 138"/>
                <a:gd name="T69" fmla="*/ 40 h 138"/>
                <a:gd name="T70" fmla="*/ 40 w 138"/>
                <a:gd name="T71" fmla="*/ 50 h 138"/>
                <a:gd name="T72" fmla="*/ 36 w 138"/>
                <a:gd name="T73" fmla="*/ 62 h 138"/>
                <a:gd name="T74" fmla="*/ 36 w 138"/>
                <a:gd name="T75" fmla="*/ 7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8" h="138">
                  <a:moveTo>
                    <a:pt x="0" y="70"/>
                  </a:moveTo>
                  <a:lnTo>
                    <a:pt x="0" y="70"/>
                  </a:lnTo>
                  <a:lnTo>
                    <a:pt x="0" y="56"/>
                  </a:lnTo>
                  <a:lnTo>
                    <a:pt x="4" y="42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0" y="12"/>
                  </a:lnTo>
                  <a:lnTo>
                    <a:pt x="42" y="4"/>
                  </a:lnTo>
                  <a:lnTo>
                    <a:pt x="56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84" y="0"/>
                  </a:lnTo>
                  <a:lnTo>
                    <a:pt x="96" y="4"/>
                  </a:lnTo>
                  <a:lnTo>
                    <a:pt x="108" y="12"/>
                  </a:lnTo>
                  <a:lnTo>
                    <a:pt x="118" y="20"/>
                  </a:lnTo>
                  <a:lnTo>
                    <a:pt x="128" y="30"/>
                  </a:lnTo>
                  <a:lnTo>
                    <a:pt x="134" y="42"/>
                  </a:lnTo>
                  <a:lnTo>
                    <a:pt x="138" y="56"/>
                  </a:lnTo>
                  <a:lnTo>
                    <a:pt x="138" y="70"/>
                  </a:lnTo>
                  <a:lnTo>
                    <a:pt x="138" y="70"/>
                  </a:lnTo>
                  <a:lnTo>
                    <a:pt x="138" y="84"/>
                  </a:lnTo>
                  <a:lnTo>
                    <a:pt x="134" y="96"/>
                  </a:lnTo>
                  <a:lnTo>
                    <a:pt x="128" y="108"/>
                  </a:lnTo>
                  <a:lnTo>
                    <a:pt x="118" y="118"/>
                  </a:lnTo>
                  <a:lnTo>
                    <a:pt x="108" y="128"/>
                  </a:lnTo>
                  <a:lnTo>
                    <a:pt x="96" y="134"/>
                  </a:lnTo>
                  <a:lnTo>
                    <a:pt x="84" y="138"/>
                  </a:lnTo>
                  <a:lnTo>
                    <a:pt x="70" y="138"/>
                  </a:lnTo>
                  <a:lnTo>
                    <a:pt x="70" y="138"/>
                  </a:lnTo>
                  <a:lnTo>
                    <a:pt x="56" y="138"/>
                  </a:lnTo>
                  <a:lnTo>
                    <a:pt x="42" y="134"/>
                  </a:lnTo>
                  <a:lnTo>
                    <a:pt x="30" y="128"/>
                  </a:lnTo>
                  <a:lnTo>
                    <a:pt x="20" y="118"/>
                  </a:lnTo>
                  <a:lnTo>
                    <a:pt x="12" y="108"/>
                  </a:lnTo>
                  <a:lnTo>
                    <a:pt x="4" y="96"/>
                  </a:lnTo>
                  <a:lnTo>
                    <a:pt x="0" y="84"/>
                  </a:lnTo>
                  <a:lnTo>
                    <a:pt x="0" y="70"/>
                  </a:lnTo>
                  <a:lnTo>
                    <a:pt x="0" y="70"/>
                  </a:lnTo>
                  <a:close/>
                  <a:moveTo>
                    <a:pt x="36" y="70"/>
                  </a:moveTo>
                  <a:lnTo>
                    <a:pt x="36" y="70"/>
                  </a:lnTo>
                  <a:lnTo>
                    <a:pt x="36" y="76"/>
                  </a:lnTo>
                  <a:lnTo>
                    <a:pt x="38" y="82"/>
                  </a:lnTo>
                  <a:lnTo>
                    <a:pt x="40" y="88"/>
                  </a:lnTo>
                  <a:lnTo>
                    <a:pt x="46" y="94"/>
                  </a:lnTo>
                  <a:lnTo>
                    <a:pt x="50" y="98"/>
                  </a:lnTo>
                  <a:lnTo>
                    <a:pt x="56" y="100"/>
                  </a:lnTo>
                  <a:lnTo>
                    <a:pt x="62" y="102"/>
                  </a:lnTo>
                  <a:lnTo>
                    <a:pt x="70" y="104"/>
                  </a:lnTo>
                  <a:lnTo>
                    <a:pt x="70" y="104"/>
                  </a:lnTo>
                  <a:lnTo>
                    <a:pt x="76" y="102"/>
                  </a:lnTo>
                  <a:lnTo>
                    <a:pt x="82" y="100"/>
                  </a:lnTo>
                  <a:lnTo>
                    <a:pt x="88" y="98"/>
                  </a:lnTo>
                  <a:lnTo>
                    <a:pt x="94" y="94"/>
                  </a:lnTo>
                  <a:lnTo>
                    <a:pt x="98" y="88"/>
                  </a:lnTo>
                  <a:lnTo>
                    <a:pt x="100" y="82"/>
                  </a:lnTo>
                  <a:lnTo>
                    <a:pt x="102" y="76"/>
                  </a:lnTo>
                  <a:lnTo>
                    <a:pt x="104" y="70"/>
                  </a:lnTo>
                  <a:lnTo>
                    <a:pt x="104" y="70"/>
                  </a:lnTo>
                  <a:lnTo>
                    <a:pt x="102" y="62"/>
                  </a:lnTo>
                  <a:lnTo>
                    <a:pt x="100" y="56"/>
                  </a:lnTo>
                  <a:lnTo>
                    <a:pt x="98" y="50"/>
                  </a:lnTo>
                  <a:lnTo>
                    <a:pt x="94" y="46"/>
                  </a:lnTo>
                  <a:lnTo>
                    <a:pt x="88" y="40"/>
                  </a:lnTo>
                  <a:lnTo>
                    <a:pt x="82" y="38"/>
                  </a:lnTo>
                  <a:lnTo>
                    <a:pt x="76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62" y="36"/>
                  </a:lnTo>
                  <a:lnTo>
                    <a:pt x="56" y="38"/>
                  </a:lnTo>
                  <a:lnTo>
                    <a:pt x="50" y="40"/>
                  </a:lnTo>
                  <a:lnTo>
                    <a:pt x="46" y="46"/>
                  </a:lnTo>
                  <a:lnTo>
                    <a:pt x="40" y="50"/>
                  </a:lnTo>
                  <a:lnTo>
                    <a:pt x="38" y="56"/>
                  </a:lnTo>
                  <a:lnTo>
                    <a:pt x="36" y="62"/>
                  </a:lnTo>
                  <a:lnTo>
                    <a:pt x="36" y="70"/>
                  </a:lnTo>
                  <a:lnTo>
                    <a:pt x="36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8" name="Freeform 76">
              <a:extLst>
                <a:ext uri="{FF2B5EF4-FFF2-40B4-BE49-F238E27FC236}">
                  <a16:creationId xmlns:a16="http://schemas.microsoft.com/office/drawing/2014/main" id="{67077BEF-14FC-4376-BE5E-2873C3FD5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3550" y="5535613"/>
              <a:ext cx="720725" cy="298450"/>
            </a:xfrm>
            <a:custGeom>
              <a:avLst/>
              <a:gdLst>
                <a:gd name="T0" fmla="*/ 334 w 454"/>
                <a:gd name="T1" fmla="*/ 84 h 188"/>
                <a:gd name="T2" fmla="*/ 334 w 454"/>
                <a:gd name="T3" fmla="*/ 84 h 188"/>
                <a:gd name="T4" fmla="*/ 344 w 454"/>
                <a:gd name="T5" fmla="*/ 86 h 188"/>
                <a:gd name="T6" fmla="*/ 356 w 454"/>
                <a:gd name="T7" fmla="*/ 88 h 188"/>
                <a:gd name="T8" fmla="*/ 366 w 454"/>
                <a:gd name="T9" fmla="*/ 90 h 188"/>
                <a:gd name="T10" fmla="*/ 374 w 454"/>
                <a:gd name="T11" fmla="*/ 94 h 188"/>
                <a:gd name="T12" fmla="*/ 392 w 454"/>
                <a:gd name="T13" fmla="*/ 106 h 188"/>
                <a:gd name="T14" fmla="*/ 408 w 454"/>
                <a:gd name="T15" fmla="*/ 120 h 188"/>
                <a:gd name="T16" fmla="*/ 408 w 454"/>
                <a:gd name="T17" fmla="*/ 120 h 188"/>
                <a:gd name="T18" fmla="*/ 418 w 454"/>
                <a:gd name="T19" fmla="*/ 108 h 188"/>
                <a:gd name="T20" fmla="*/ 426 w 454"/>
                <a:gd name="T21" fmla="*/ 96 h 188"/>
                <a:gd name="T22" fmla="*/ 434 w 454"/>
                <a:gd name="T23" fmla="*/ 82 h 188"/>
                <a:gd name="T24" fmla="*/ 440 w 454"/>
                <a:gd name="T25" fmla="*/ 66 h 188"/>
                <a:gd name="T26" fmla="*/ 446 w 454"/>
                <a:gd name="T27" fmla="*/ 52 h 188"/>
                <a:gd name="T28" fmla="*/ 450 w 454"/>
                <a:gd name="T29" fmla="*/ 34 h 188"/>
                <a:gd name="T30" fmla="*/ 452 w 454"/>
                <a:gd name="T31" fmla="*/ 18 h 188"/>
                <a:gd name="T32" fmla="*/ 454 w 454"/>
                <a:gd name="T33" fmla="*/ 0 h 188"/>
                <a:gd name="T34" fmla="*/ 0 w 454"/>
                <a:gd name="T35" fmla="*/ 0 h 188"/>
                <a:gd name="T36" fmla="*/ 0 w 454"/>
                <a:gd name="T37" fmla="*/ 0 h 188"/>
                <a:gd name="T38" fmla="*/ 2 w 454"/>
                <a:gd name="T39" fmla="*/ 18 h 188"/>
                <a:gd name="T40" fmla="*/ 4 w 454"/>
                <a:gd name="T41" fmla="*/ 36 h 188"/>
                <a:gd name="T42" fmla="*/ 8 w 454"/>
                <a:gd name="T43" fmla="*/ 52 h 188"/>
                <a:gd name="T44" fmla="*/ 12 w 454"/>
                <a:gd name="T45" fmla="*/ 68 h 188"/>
                <a:gd name="T46" fmla="*/ 18 w 454"/>
                <a:gd name="T47" fmla="*/ 82 h 188"/>
                <a:gd name="T48" fmla="*/ 26 w 454"/>
                <a:gd name="T49" fmla="*/ 96 h 188"/>
                <a:gd name="T50" fmla="*/ 34 w 454"/>
                <a:gd name="T51" fmla="*/ 108 h 188"/>
                <a:gd name="T52" fmla="*/ 44 w 454"/>
                <a:gd name="T53" fmla="*/ 120 h 188"/>
                <a:gd name="T54" fmla="*/ 44 w 454"/>
                <a:gd name="T55" fmla="*/ 120 h 188"/>
                <a:gd name="T56" fmla="*/ 58 w 454"/>
                <a:gd name="T57" fmla="*/ 106 h 188"/>
                <a:gd name="T58" fmla="*/ 76 w 454"/>
                <a:gd name="T59" fmla="*/ 94 h 188"/>
                <a:gd name="T60" fmla="*/ 96 w 454"/>
                <a:gd name="T61" fmla="*/ 88 h 188"/>
                <a:gd name="T62" fmla="*/ 106 w 454"/>
                <a:gd name="T63" fmla="*/ 86 h 188"/>
                <a:gd name="T64" fmla="*/ 118 w 454"/>
                <a:gd name="T65" fmla="*/ 84 h 188"/>
                <a:gd name="T66" fmla="*/ 118 w 454"/>
                <a:gd name="T67" fmla="*/ 84 h 188"/>
                <a:gd name="T68" fmla="*/ 136 w 454"/>
                <a:gd name="T69" fmla="*/ 86 h 188"/>
                <a:gd name="T70" fmla="*/ 154 w 454"/>
                <a:gd name="T71" fmla="*/ 92 h 188"/>
                <a:gd name="T72" fmla="*/ 170 w 454"/>
                <a:gd name="T73" fmla="*/ 100 h 188"/>
                <a:gd name="T74" fmla="*/ 184 w 454"/>
                <a:gd name="T75" fmla="*/ 112 h 188"/>
                <a:gd name="T76" fmla="*/ 196 w 454"/>
                <a:gd name="T77" fmla="*/ 126 h 188"/>
                <a:gd name="T78" fmla="*/ 204 w 454"/>
                <a:gd name="T79" fmla="*/ 142 h 188"/>
                <a:gd name="T80" fmla="*/ 210 w 454"/>
                <a:gd name="T81" fmla="*/ 160 h 188"/>
                <a:gd name="T82" fmla="*/ 212 w 454"/>
                <a:gd name="T83" fmla="*/ 180 h 188"/>
                <a:gd name="T84" fmla="*/ 212 w 454"/>
                <a:gd name="T85" fmla="*/ 180 h 188"/>
                <a:gd name="T86" fmla="*/ 212 w 454"/>
                <a:gd name="T87" fmla="*/ 188 h 188"/>
                <a:gd name="T88" fmla="*/ 212 w 454"/>
                <a:gd name="T89" fmla="*/ 188 h 188"/>
                <a:gd name="T90" fmla="*/ 240 w 454"/>
                <a:gd name="T91" fmla="*/ 188 h 188"/>
                <a:gd name="T92" fmla="*/ 240 w 454"/>
                <a:gd name="T93" fmla="*/ 188 h 188"/>
                <a:gd name="T94" fmla="*/ 240 w 454"/>
                <a:gd name="T95" fmla="*/ 180 h 188"/>
                <a:gd name="T96" fmla="*/ 240 w 454"/>
                <a:gd name="T97" fmla="*/ 180 h 188"/>
                <a:gd name="T98" fmla="*/ 242 w 454"/>
                <a:gd name="T99" fmla="*/ 160 h 188"/>
                <a:gd name="T100" fmla="*/ 246 w 454"/>
                <a:gd name="T101" fmla="*/ 142 h 188"/>
                <a:gd name="T102" fmla="*/ 256 w 454"/>
                <a:gd name="T103" fmla="*/ 126 h 188"/>
                <a:gd name="T104" fmla="*/ 266 w 454"/>
                <a:gd name="T105" fmla="*/ 112 h 188"/>
                <a:gd name="T106" fmla="*/ 280 w 454"/>
                <a:gd name="T107" fmla="*/ 100 h 188"/>
                <a:gd name="T108" fmla="*/ 296 w 454"/>
                <a:gd name="T109" fmla="*/ 92 h 188"/>
                <a:gd name="T110" fmla="*/ 314 w 454"/>
                <a:gd name="T111" fmla="*/ 86 h 188"/>
                <a:gd name="T112" fmla="*/ 334 w 454"/>
                <a:gd name="T113" fmla="*/ 84 h 188"/>
                <a:gd name="T114" fmla="*/ 334 w 454"/>
                <a:gd name="T115" fmla="*/ 8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4" h="188">
                  <a:moveTo>
                    <a:pt x="334" y="84"/>
                  </a:moveTo>
                  <a:lnTo>
                    <a:pt x="334" y="84"/>
                  </a:lnTo>
                  <a:lnTo>
                    <a:pt x="344" y="86"/>
                  </a:lnTo>
                  <a:lnTo>
                    <a:pt x="356" y="88"/>
                  </a:lnTo>
                  <a:lnTo>
                    <a:pt x="366" y="90"/>
                  </a:lnTo>
                  <a:lnTo>
                    <a:pt x="374" y="94"/>
                  </a:lnTo>
                  <a:lnTo>
                    <a:pt x="392" y="106"/>
                  </a:lnTo>
                  <a:lnTo>
                    <a:pt x="408" y="120"/>
                  </a:lnTo>
                  <a:lnTo>
                    <a:pt x="408" y="120"/>
                  </a:lnTo>
                  <a:lnTo>
                    <a:pt x="418" y="108"/>
                  </a:lnTo>
                  <a:lnTo>
                    <a:pt x="426" y="96"/>
                  </a:lnTo>
                  <a:lnTo>
                    <a:pt x="434" y="82"/>
                  </a:lnTo>
                  <a:lnTo>
                    <a:pt x="440" y="66"/>
                  </a:lnTo>
                  <a:lnTo>
                    <a:pt x="446" y="52"/>
                  </a:lnTo>
                  <a:lnTo>
                    <a:pt x="450" y="34"/>
                  </a:lnTo>
                  <a:lnTo>
                    <a:pt x="452" y="18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8"/>
                  </a:lnTo>
                  <a:lnTo>
                    <a:pt x="4" y="36"/>
                  </a:lnTo>
                  <a:lnTo>
                    <a:pt x="8" y="52"/>
                  </a:lnTo>
                  <a:lnTo>
                    <a:pt x="12" y="68"/>
                  </a:lnTo>
                  <a:lnTo>
                    <a:pt x="18" y="82"/>
                  </a:lnTo>
                  <a:lnTo>
                    <a:pt x="26" y="96"/>
                  </a:lnTo>
                  <a:lnTo>
                    <a:pt x="34" y="108"/>
                  </a:lnTo>
                  <a:lnTo>
                    <a:pt x="44" y="120"/>
                  </a:lnTo>
                  <a:lnTo>
                    <a:pt x="44" y="120"/>
                  </a:lnTo>
                  <a:lnTo>
                    <a:pt x="58" y="106"/>
                  </a:lnTo>
                  <a:lnTo>
                    <a:pt x="76" y="94"/>
                  </a:lnTo>
                  <a:lnTo>
                    <a:pt x="96" y="88"/>
                  </a:lnTo>
                  <a:lnTo>
                    <a:pt x="106" y="86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36" y="86"/>
                  </a:lnTo>
                  <a:lnTo>
                    <a:pt x="154" y="92"/>
                  </a:lnTo>
                  <a:lnTo>
                    <a:pt x="170" y="100"/>
                  </a:lnTo>
                  <a:lnTo>
                    <a:pt x="184" y="112"/>
                  </a:lnTo>
                  <a:lnTo>
                    <a:pt x="196" y="126"/>
                  </a:lnTo>
                  <a:lnTo>
                    <a:pt x="204" y="142"/>
                  </a:lnTo>
                  <a:lnTo>
                    <a:pt x="210" y="160"/>
                  </a:lnTo>
                  <a:lnTo>
                    <a:pt x="212" y="180"/>
                  </a:lnTo>
                  <a:lnTo>
                    <a:pt x="212" y="180"/>
                  </a:lnTo>
                  <a:lnTo>
                    <a:pt x="212" y="188"/>
                  </a:lnTo>
                  <a:lnTo>
                    <a:pt x="212" y="188"/>
                  </a:lnTo>
                  <a:lnTo>
                    <a:pt x="240" y="188"/>
                  </a:lnTo>
                  <a:lnTo>
                    <a:pt x="240" y="188"/>
                  </a:lnTo>
                  <a:lnTo>
                    <a:pt x="240" y="180"/>
                  </a:lnTo>
                  <a:lnTo>
                    <a:pt x="240" y="180"/>
                  </a:lnTo>
                  <a:lnTo>
                    <a:pt x="242" y="160"/>
                  </a:lnTo>
                  <a:lnTo>
                    <a:pt x="246" y="142"/>
                  </a:lnTo>
                  <a:lnTo>
                    <a:pt x="256" y="126"/>
                  </a:lnTo>
                  <a:lnTo>
                    <a:pt x="266" y="112"/>
                  </a:lnTo>
                  <a:lnTo>
                    <a:pt x="280" y="100"/>
                  </a:lnTo>
                  <a:lnTo>
                    <a:pt x="296" y="92"/>
                  </a:lnTo>
                  <a:lnTo>
                    <a:pt x="314" y="86"/>
                  </a:lnTo>
                  <a:lnTo>
                    <a:pt x="334" y="84"/>
                  </a:lnTo>
                  <a:lnTo>
                    <a:pt x="334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9" name="Freeform 77">
              <a:extLst>
                <a:ext uri="{FF2B5EF4-FFF2-40B4-BE49-F238E27FC236}">
                  <a16:creationId xmlns:a16="http://schemas.microsoft.com/office/drawing/2014/main" id="{15A61F68-7C11-49DE-8079-80A72EC49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4550" y="5154613"/>
              <a:ext cx="333375" cy="333375"/>
            </a:xfrm>
            <a:custGeom>
              <a:avLst/>
              <a:gdLst>
                <a:gd name="T0" fmla="*/ 186 w 210"/>
                <a:gd name="T1" fmla="*/ 144 h 210"/>
                <a:gd name="T2" fmla="*/ 186 w 210"/>
                <a:gd name="T3" fmla="*/ 144 h 210"/>
                <a:gd name="T4" fmla="*/ 178 w 210"/>
                <a:gd name="T5" fmla="*/ 142 h 210"/>
                <a:gd name="T6" fmla="*/ 172 w 210"/>
                <a:gd name="T7" fmla="*/ 138 h 210"/>
                <a:gd name="T8" fmla="*/ 162 w 210"/>
                <a:gd name="T9" fmla="*/ 128 h 210"/>
                <a:gd name="T10" fmla="*/ 154 w 210"/>
                <a:gd name="T11" fmla="*/ 116 h 210"/>
                <a:gd name="T12" fmla="*/ 150 w 210"/>
                <a:gd name="T13" fmla="*/ 104 h 210"/>
                <a:gd name="T14" fmla="*/ 146 w 210"/>
                <a:gd name="T15" fmla="*/ 94 h 210"/>
                <a:gd name="T16" fmla="*/ 146 w 210"/>
                <a:gd name="T17" fmla="*/ 84 h 210"/>
                <a:gd name="T18" fmla="*/ 144 w 210"/>
                <a:gd name="T19" fmla="*/ 76 h 210"/>
                <a:gd name="T20" fmla="*/ 144 w 210"/>
                <a:gd name="T21" fmla="*/ 76 h 210"/>
                <a:gd name="T22" fmla="*/ 134 w 210"/>
                <a:gd name="T23" fmla="*/ 76 h 210"/>
                <a:gd name="T24" fmla="*/ 126 w 210"/>
                <a:gd name="T25" fmla="*/ 76 h 210"/>
                <a:gd name="T26" fmla="*/ 118 w 210"/>
                <a:gd name="T27" fmla="*/ 74 h 210"/>
                <a:gd name="T28" fmla="*/ 112 w 210"/>
                <a:gd name="T29" fmla="*/ 70 h 210"/>
                <a:gd name="T30" fmla="*/ 100 w 210"/>
                <a:gd name="T31" fmla="*/ 64 h 210"/>
                <a:gd name="T32" fmla="*/ 92 w 210"/>
                <a:gd name="T33" fmla="*/ 54 h 210"/>
                <a:gd name="T34" fmla="*/ 86 w 210"/>
                <a:gd name="T35" fmla="*/ 44 h 210"/>
                <a:gd name="T36" fmla="*/ 82 w 210"/>
                <a:gd name="T37" fmla="*/ 36 h 210"/>
                <a:gd name="T38" fmla="*/ 80 w 210"/>
                <a:gd name="T39" fmla="*/ 30 h 210"/>
                <a:gd name="T40" fmla="*/ 78 w 210"/>
                <a:gd name="T41" fmla="*/ 28 h 210"/>
                <a:gd name="T42" fmla="*/ 78 w 210"/>
                <a:gd name="T43" fmla="*/ 28 h 210"/>
                <a:gd name="T44" fmla="*/ 72 w 210"/>
                <a:gd name="T45" fmla="*/ 30 h 210"/>
                <a:gd name="T46" fmla="*/ 64 w 210"/>
                <a:gd name="T47" fmla="*/ 32 h 210"/>
                <a:gd name="T48" fmla="*/ 50 w 210"/>
                <a:gd name="T49" fmla="*/ 32 h 210"/>
                <a:gd name="T50" fmla="*/ 38 w 210"/>
                <a:gd name="T51" fmla="*/ 26 h 210"/>
                <a:gd name="T52" fmla="*/ 26 w 210"/>
                <a:gd name="T53" fmla="*/ 20 h 210"/>
                <a:gd name="T54" fmla="*/ 8 w 210"/>
                <a:gd name="T55" fmla="*/ 8 h 210"/>
                <a:gd name="T56" fmla="*/ 0 w 210"/>
                <a:gd name="T57" fmla="*/ 0 h 210"/>
                <a:gd name="T58" fmla="*/ 0 w 210"/>
                <a:gd name="T59" fmla="*/ 0 h 210"/>
                <a:gd name="T60" fmla="*/ 2 w 210"/>
                <a:gd name="T61" fmla="*/ 28 h 210"/>
                <a:gd name="T62" fmla="*/ 2 w 210"/>
                <a:gd name="T63" fmla="*/ 166 h 210"/>
                <a:gd name="T64" fmla="*/ 2 w 210"/>
                <a:gd name="T65" fmla="*/ 192 h 210"/>
                <a:gd name="T66" fmla="*/ 2 w 210"/>
                <a:gd name="T67" fmla="*/ 210 h 210"/>
                <a:gd name="T68" fmla="*/ 210 w 210"/>
                <a:gd name="T69" fmla="*/ 210 h 210"/>
                <a:gd name="T70" fmla="*/ 210 w 210"/>
                <a:gd name="T71" fmla="*/ 210 h 210"/>
                <a:gd name="T72" fmla="*/ 202 w 210"/>
                <a:gd name="T73" fmla="*/ 202 h 210"/>
                <a:gd name="T74" fmla="*/ 194 w 210"/>
                <a:gd name="T75" fmla="*/ 192 h 210"/>
                <a:gd name="T76" fmla="*/ 190 w 210"/>
                <a:gd name="T77" fmla="*/ 180 h 210"/>
                <a:gd name="T78" fmla="*/ 188 w 210"/>
                <a:gd name="T79" fmla="*/ 170 h 210"/>
                <a:gd name="T80" fmla="*/ 186 w 210"/>
                <a:gd name="T81" fmla="*/ 152 h 210"/>
                <a:gd name="T82" fmla="*/ 186 w 210"/>
                <a:gd name="T83" fmla="*/ 144 h 210"/>
                <a:gd name="T84" fmla="*/ 186 w 210"/>
                <a:gd name="T85" fmla="*/ 14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0" h="210">
                  <a:moveTo>
                    <a:pt x="186" y="144"/>
                  </a:moveTo>
                  <a:lnTo>
                    <a:pt x="186" y="144"/>
                  </a:lnTo>
                  <a:lnTo>
                    <a:pt x="178" y="142"/>
                  </a:lnTo>
                  <a:lnTo>
                    <a:pt x="172" y="138"/>
                  </a:lnTo>
                  <a:lnTo>
                    <a:pt x="162" y="128"/>
                  </a:lnTo>
                  <a:lnTo>
                    <a:pt x="154" y="116"/>
                  </a:lnTo>
                  <a:lnTo>
                    <a:pt x="150" y="104"/>
                  </a:lnTo>
                  <a:lnTo>
                    <a:pt x="146" y="94"/>
                  </a:lnTo>
                  <a:lnTo>
                    <a:pt x="146" y="84"/>
                  </a:lnTo>
                  <a:lnTo>
                    <a:pt x="144" y="76"/>
                  </a:lnTo>
                  <a:lnTo>
                    <a:pt x="144" y="76"/>
                  </a:lnTo>
                  <a:lnTo>
                    <a:pt x="134" y="76"/>
                  </a:lnTo>
                  <a:lnTo>
                    <a:pt x="126" y="76"/>
                  </a:lnTo>
                  <a:lnTo>
                    <a:pt x="118" y="74"/>
                  </a:lnTo>
                  <a:lnTo>
                    <a:pt x="112" y="70"/>
                  </a:lnTo>
                  <a:lnTo>
                    <a:pt x="100" y="64"/>
                  </a:lnTo>
                  <a:lnTo>
                    <a:pt x="92" y="54"/>
                  </a:lnTo>
                  <a:lnTo>
                    <a:pt x="86" y="44"/>
                  </a:lnTo>
                  <a:lnTo>
                    <a:pt x="82" y="36"/>
                  </a:lnTo>
                  <a:lnTo>
                    <a:pt x="80" y="30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2" y="30"/>
                  </a:lnTo>
                  <a:lnTo>
                    <a:pt x="64" y="32"/>
                  </a:lnTo>
                  <a:lnTo>
                    <a:pt x="50" y="32"/>
                  </a:lnTo>
                  <a:lnTo>
                    <a:pt x="38" y="26"/>
                  </a:lnTo>
                  <a:lnTo>
                    <a:pt x="26" y="20"/>
                  </a:lnTo>
                  <a:lnTo>
                    <a:pt x="8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8"/>
                  </a:lnTo>
                  <a:lnTo>
                    <a:pt x="2" y="166"/>
                  </a:lnTo>
                  <a:lnTo>
                    <a:pt x="2" y="192"/>
                  </a:lnTo>
                  <a:lnTo>
                    <a:pt x="2" y="210"/>
                  </a:lnTo>
                  <a:lnTo>
                    <a:pt x="210" y="210"/>
                  </a:lnTo>
                  <a:lnTo>
                    <a:pt x="210" y="210"/>
                  </a:lnTo>
                  <a:lnTo>
                    <a:pt x="202" y="202"/>
                  </a:lnTo>
                  <a:lnTo>
                    <a:pt x="194" y="192"/>
                  </a:lnTo>
                  <a:lnTo>
                    <a:pt x="190" y="180"/>
                  </a:lnTo>
                  <a:lnTo>
                    <a:pt x="188" y="170"/>
                  </a:lnTo>
                  <a:lnTo>
                    <a:pt x="186" y="152"/>
                  </a:lnTo>
                  <a:lnTo>
                    <a:pt x="186" y="144"/>
                  </a:lnTo>
                  <a:lnTo>
                    <a:pt x="186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" name="Freeform 78">
              <a:extLst>
                <a:ext uri="{FF2B5EF4-FFF2-40B4-BE49-F238E27FC236}">
                  <a16:creationId xmlns:a16="http://schemas.microsoft.com/office/drawing/2014/main" id="{34FE04EA-AE52-4B35-9CA4-466E53A85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6075" y="5335588"/>
              <a:ext cx="174625" cy="152400"/>
            </a:xfrm>
            <a:custGeom>
              <a:avLst/>
              <a:gdLst>
                <a:gd name="T0" fmla="*/ 110 w 110"/>
                <a:gd name="T1" fmla="*/ 94 h 96"/>
                <a:gd name="T2" fmla="*/ 110 w 110"/>
                <a:gd name="T3" fmla="*/ 94 h 96"/>
                <a:gd name="T4" fmla="*/ 110 w 110"/>
                <a:gd name="T5" fmla="*/ 86 h 96"/>
                <a:gd name="T6" fmla="*/ 108 w 110"/>
                <a:gd name="T7" fmla="*/ 70 h 96"/>
                <a:gd name="T8" fmla="*/ 106 w 110"/>
                <a:gd name="T9" fmla="*/ 60 h 96"/>
                <a:gd name="T10" fmla="*/ 102 w 110"/>
                <a:gd name="T11" fmla="*/ 48 h 96"/>
                <a:gd name="T12" fmla="*/ 96 w 110"/>
                <a:gd name="T13" fmla="*/ 38 h 96"/>
                <a:gd name="T14" fmla="*/ 86 w 110"/>
                <a:gd name="T15" fmla="*/ 28 h 96"/>
                <a:gd name="T16" fmla="*/ 86 w 110"/>
                <a:gd name="T17" fmla="*/ 28 h 96"/>
                <a:gd name="T18" fmla="*/ 74 w 110"/>
                <a:gd name="T19" fmla="*/ 16 h 96"/>
                <a:gd name="T20" fmla="*/ 56 w 110"/>
                <a:gd name="T21" fmla="*/ 8 h 96"/>
                <a:gd name="T22" fmla="*/ 38 w 110"/>
                <a:gd name="T23" fmla="*/ 2 h 96"/>
                <a:gd name="T24" fmla="*/ 16 w 110"/>
                <a:gd name="T25" fmla="*/ 0 h 96"/>
                <a:gd name="T26" fmla="*/ 16 w 110"/>
                <a:gd name="T27" fmla="*/ 0 h 96"/>
                <a:gd name="T28" fmla="*/ 10 w 110"/>
                <a:gd name="T29" fmla="*/ 2 h 96"/>
                <a:gd name="T30" fmla="*/ 4 w 110"/>
                <a:gd name="T31" fmla="*/ 6 h 96"/>
                <a:gd name="T32" fmla="*/ 0 w 110"/>
                <a:gd name="T33" fmla="*/ 12 h 96"/>
                <a:gd name="T34" fmla="*/ 0 w 110"/>
                <a:gd name="T35" fmla="*/ 18 h 96"/>
                <a:gd name="T36" fmla="*/ 0 w 110"/>
                <a:gd name="T37" fmla="*/ 18 h 96"/>
                <a:gd name="T38" fmla="*/ 0 w 110"/>
                <a:gd name="T39" fmla="*/ 24 h 96"/>
                <a:gd name="T40" fmla="*/ 4 w 110"/>
                <a:gd name="T41" fmla="*/ 30 h 96"/>
                <a:gd name="T42" fmla="*/ 10 w 110"/>
                <a:gd name="T43" fmla="*/ 34 h 96"/>
                <a:gd name="T44" fmla="*/ 16 w 110"/>
                <a:gd name="T45" fmla="*/ 36 h 96"/>
                <a:gd name="T46" fmla="*/ 16 w 110"/>
                <a:gd name="T47" fmla="*/ 36 h 96"/>
                <a:gd name="T48" fmla="*/ 30 w 110"/>
                <a:gd name="T49" fmla="*/ 36 h 96"/>
                <a:gd name="T50" fmla="*/ 42 w 110"/>
                <a:gd name="T51" fmla="*/ 40 h 96"/>
                <a:gd name="T52" fmla="*/ 54 w 110"/>
                <a:gd name="T53" fmla="*/ 44 h 96"/>
                <a:gd name="T54" fmla="*/ 62 w 110"/>
                <a:gd name="T55" fmla="*/ 50 h 96"/>
                <a:gd name="T56" fmla="*/ 62 w 110"/>
                <a:gd name="T57" fmla="*/ 50 h 96"/>
                <a:gd name="T58" fmla="*/ 66 w 110"/>
                <a:gd name="T59" fmla="*/ 58 h 96"/>
                <a:gd name="T60" fmla="*/ 70 w 110"/>
                <a:gd name="T61" fmla="*/ 64 h 96"/>
                <a:gd name="T62" fmla="*/ 74 w 110"/>
                <a:gd name="T63" fmla="*/ 76 h 96"/>
                <a:gd name="T64" fmla="*/ 76 w 110"/>
                <a:gd name="T65" fmla="*/ 86 h 96"/>
                <a:gd name="T66" fmla="*/ 76 w 110"/>
                <a:gd name="T67" fmla="*/ 92 h 96"/>
                <a:gd name="T68" fmla="*/ 76 w 110"/>
                <a:gd name="T69" fmla="*/ 92 h 96"/>
                <a:gd name="T70" fmla="*/ 76 w 110"/>
                <a:gd name="T71" fmla="*/ 96 h 96"/>
                <a:gd name="T72" fmla="*/ 110 w 110"/>
                <a:gd name="T73" fmla="*/ 96 h 96"/>
                <a:gd name="T74" fmla="*/ 110 w 110"/>
                <a:gd name="T75" fmla="*/ 96 h 96"/>
                <a:gd name="T76" fmla="*/ 110 w 110"/>
                <a:gd name="T77" fmla="*/ 94 h 96"/>
                <a:gd name="T78" fmla="*/ 110 w 110"/>
                <a:gd name="T79" fmla="*/ 9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0" h="96">
                  <a:moveTo>
                    <a:pt x="110" y="94"/>
                  </a:moveTo>
                  <a:lnTo>
                    <a:pt x="110" y="94"/>
                  </a:lnTo>
                  <a:lnTo>
                    <a:pt x="110" y="86"/>
                  </a:lnTo>
                  <a:lnTo>
                    <a:pt x="108" y="70"/>
                  </a:lnTo>
                  <a:lnTo>
                    <a:pt x="106" y="60"/>
                  </a:lnTo>
                  <a:lnTo>
                    <a:pt x="102" y="48"/>
                  </a:lnTo>
                  <a:lnTo>
                    <a:pt x="96" y="38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74" y="16"/>
                  </a:lnTo>
                  <a:lnTo>
                    <a:pt x="56" y="8"/>
                  </a:lnTo>
                  <a:lnTo>
                    <a:pt x="38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30" y="36"/>
                  </a:lnTo>
                  <a:lnTo>
                    <a:pt x="42" y="40"/>
                  </a:lnTo>
                  <a:lnTo>
                    <a:pt x="54" y="44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6" y="58"/>
                  </a:lnTo>
                  <a:lnTo>
                    <a:pt x="70" y="64"/>
                  </a:lnTo>
                  <a:lnTo>
                    <a:pt x="74" y="76"/>
                  </a:lnTo>
                  <a:lnTo>
                    <a:pt x="76" y="86"/>
                  </a:lnTo>
                  <a:lnTo>
                    <a:pt x="76" y="92"/>
                  </a:lnTo>
                  <a:lnTo>
                    <a:pt x="76" y="92"/>
                  </a:lnTo>
                  <a:lnTo>
                    <a:pt x="76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4"/>
                  </a:lnTo>
                  <a:lnTo>
                    <a:pt x="110" y="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D08ABFA-C7CD-4ABA-8918-206895BCA2DC}"/>
              </a:ext>
            </a:extLst>
          </p:cNvPr>
          <p:cNvCxnSpPr>
            <a:cxnSpLocks/>
          </p:cNvCxnSpPr>
          <p:nvPr/>
        </p:nvCxnSpPr>
        <p:spPr>
          <a:xfrm>
            <a:off x="1127125" y="4328219"/>
            <a:ext cx="222250" cy="1712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13F2A55-1905-4781-90CC-60AFC095C10C}"/>
              </a:ext>
            </a:extLst>
          </p:cNvPr>
          <p:cNvCxnSpPr>
            <a:cxnSpLocks/>
          </p:cNvCxnSpPr>
          <p:nvPr/>
        </p:nvCxnSpPr>
        <p:spPr>
          <a:xfrm>
            <a:off x="798007" y="4309400"/>
            <a:ext cx="661538" cy="36283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8EE5D18-5F93-4C09-9238-8743418A397C}"/>
              </a:ext>
            </a:extLst>
          </p:cNvPr>
          <p:cNvCxnSpPr>
            <a:cxnSpLocks/>
          </p:cNvCxnSpPr>
          <p:nvPr/>
        </p:nvCxnSpPr>
        <p:spPr>
          <a:xfrm flipH="1">
            <a:off x="2679701" y="4235450"/>
            <a:ext cx="611299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DDEE1D1-76D0-4A87-BFEA-17132010C58E}"/>
              </a:ext>
            </a:extLst>
          </p:cNvPr>
          <p:cNvCxnSpPr>
            <a:cxnSpLocks/>
          </p:cNvCxnSpPr>
          <p:nvPr/>
        </p:nvCxnSpPr>
        <p:spPr>
          <a:xfrm flipH="1">
            <a:off x="3209611" y="4340083"/>
            <a:ext cx="488046" cy="54306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7218B85-E3AE-4553-8D29-4E89F56B0987}"/>
              </a:ext>
            </a:extLst>
          </p:cNvPr>
          <p:cNvCxnSpPr>
            <a:cxnSpLocks/>
          </p:cNvCxnSpPr>
          <p:nvPr/>
        </p:nvCxnSpPr>
        <p:spPr>
          <a:xfrm flipH="1" flipV="1">
            <a:off x="2944516" y="5207000"/>
            <a:ext cx="427874" cy="192201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FF66CCC-D356-479C-B486-EBDDA3CDAEBF}"/>
              </a:ext>
            </a:extLst>
          </p:cNvPr>
          <p:cNvCxnSpPr>
            <a:cxnSpLocks/>
          </p:cNvCxnSpPr>
          <p:nvPr/>
        </p:nvCxnSpPr>
        <p:spPr>
          <a:xfrm flipH="1">
            <a:off x="2816616" y="5465176"/>
            <a:ext cx="992166" cy="2413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8487767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olo 1">
            <a:extLst>
              <a:ext uri="{FF2B5EF4-FFF2-40B4-BE49-F238E27FC236}">
                <a16:creationId xmlns:a16="http://schemas.microsoft.com/office/drawing/2014/main" id="{2569E5FA-48D3-43AB-82A4-CE1108FB28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388" y="404813"/>
            <a:ext cx="8531225" cy="490537"/>
          </a:xfrm>
        </p:spPr>
        <p:txBody>
          <a:bodyPr>
            <a:normAutofit/>
          </a:bodyPr>
          <a:lstStyle/>
          <a:p>
            <a:pPr algn="ctr">
              <a:buFont typeface="Arial" panose="020B0604020202020204" pitchFamily="34" charset="0"/>
            </a:pPr>
            <a:r>
              <a:rPr lang="it-IT" altLang="it-IT" sz="2800" b="1" cap="all" dirty="0"/>
              <a:t>Linee narrative DNF consolidata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7F8B241-B89F-4D9F-91B8-DDA5FB63FF78}"/>
              </a:ext>
            </a:extLst>
          </p:cNvPr>
          <p:cNvGrpSpPr/>
          <p:nvPr/>
        </p:nvGrpSpPr>
        <p:grpSpPr>
          <a:xfrm>
            <a:off x="651753" y="1265112"/>
            <a:ext cx="7282572" cy="4051169"/>
            <a:chOff x="1104536" y="1265111"/>
            <a:chExt cx="6724650" cy="4359503"/>
          </a:xfrm>
        </p:grpSpPr>
        <p:sp>
          <p:nvSpPr>
            <p:cNvPr id="12291" name="CasellaDiTesto 1">
              <a:extLst>
                <a:ext uri="{FF2B5EF4-FFF2-40B4-BE49-F238E27FC236}">
                  <a16:creationId xmlns:a16="http://schemas.microsoft.com/office/drawing/2014/main" id="{1990D990-A0EC-473E-A43B-97AD3CBCD3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4536" y="1265111"/>
              <a:ext cx="6724650" cy="4359503"/>
            </a:xfrm>
            <a:prstGeom prst="rect">
              <a:avLst/>
            </a:prstGeom>
            <a:noFill/>
            <a:ln w="19050">
              <a:solidFill>
                <a:srgbClr val="FFC00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marL="342900" indent="-342900">
                <a:lnSpc>
                  <a:spcPct val="130000"/>
                </a:lnSpc>
                <a:spcBef>
                  <a:spcPts val="1000"/>
                </a:spcBef>
                <a:buFont typeface="Arial" panose="020B0604020202020204" pitchFamily="34" charset="0"/>
                <a:defRPr sz="1100">
                  <a:solidFill>
                    <a:schemeClr val="tx1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Font typeface="Calibri Light" panose="020F0302020204030204" pitchFamily="34" charset="0"/>
                <a:buAutoNum type="arabicPeriod"/>
              </a:pPr>
              <a:endParaRPr lang="it-IT" altLang="it-IT" sz="1800" dirty="0"/>
            </a:p>
          </p:txBody>
        </p:sp>
        <p:sp>
          <p:nvSpPr>
            <p:cNvPr id="12293" name="Rettangolo 3">
              <a:extLst>
                <a:ext uri="{FF2B5EF4-FFF2-40B4-BE49-F238E27FC236}">
                  <a16:creationId xmlns:a16="http://schemas.microsoft.com/office/drawing/2014/main" id="{B50EA6E4-9C66-4938-80AB-3A4E52D71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5673" y="1327051"/>
              <a:ext cx="6302375" cy="3030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lnSpc>
                  <a:spcPct val="130000"/>
                </a:lnSpc>
                <a:spcBef>
                  <a:spcPts val="1000"/>
                </a:spcBef>
                <a:buFont typeface="Arial" panose="020B0604020202020204" pitchFamily="34" charset="0"/>
                <a:defRPr sz="1100">
                  <a:solidFill>
                    <a:schemeClr val="tx1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ct val="0"/>
                </a:spcBef>
              </a:pPr>
              <a:endParaRPr lang="it-IT" altLang="it-IT" sz="1800" dirty="0"/>
            </a:p>
            <a:p>
              <a:pPr>
                <a:lnSpc>
                  <a:spcPct val="150000"/>
                </a:lnSpc>
                <a:spcBef>
                  <a:spcPct val="0"/>
                </a:spcBef>
                <a:buFont typeface="Calibri Light" panose="020F0302020204030204" pitchFamily="34" charset="0"/>
                <a:buAutoNum type="arabicPeriod"/>
              </a:pPr>
              <a:r>
                <a:rPr lang="it-IT" altLang="it-IT" sz="1800" b="1" dirty="0"/>
                <a:t>Identità cooperativa</a:t>
              </a:r>
            </a:p>
            <a:p>
              <a:pPr lvl="1">
                <a:lnSpc>
                  <a:spcPct val="150000"/>
                </a:lnSpc>
                <a:spcBef>
                  <a:spcPct val="0"/>
                </a:spcBef>
              </a:pPr>
              <a:r>
                <a:rPr lang="it-IT" sz="1600" dirty="0">
                  <a:solidFill>
                    <a:prstClr val="black"/>
                  </a:solidFill>
                  <a:latin typeface="Century Gothic" panose="020B0502020202020204" pitchFamily="34" charset="0"/>
                </a:rPr>
                <a:t>valore distintivo storico, da confermare e aggiornare alla luce del nuovo metro della sostenibilità e </a:t>
              </a:r>
              <a:r>
                <a:rPr lang="it-IT" sz="1600">
                  <a:solidFill>
                    <a:prstClr val="black"/>
                  </a:solidFill>
                  <a:latin typeface="Century Gothic" panose="020B0502020202020204" pitchFamily="34" charset="0"/>
                </a:rPr>
                <a:t>dei criteri ESG</a:t>
              </a:r>
              <a:endParaRPr lang="it-IT" altLang="it-IT" sz="2800" b="1" dirty="0">
                <a:latin typeface="Century Gothic" panose="020B0502020202020204" pitchFamily="34" charset="0"/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  <a:buFont typeface="Calibri Light" panose="020F0302020204030204" pitchFamily="34" charset="0"/>
                <a:buAutoNum type="arabicPeriod"/>
              </a:pPr>
              <a:r>
                <a:rPr lang="it-IT" altLang="it-IT" sz="1800" b="1" dirty="0"/>
                <a:t>Natura plurale del Gruppo</a:t>
              </a:r>
            </a:p>
            <a:p>
              <a:pPr lvl="1">
                <a:lnSpc>
                  <a:spcPct val="150000"/>
                </a:lnSpc>
                <a:spcBef>
                  <a:spcPct val="0"/>
                </a:spcBef>
              </a:pPr>
              <a:r>
                <a:rPr lang="it-IT" altLang="it-IT" sz="1600" dirty="0">
                  <a:solidFill>
                    <a:prstClr val="black"/>
                  </a:solidFill>
                  <a:latin typeface="Century Gothic" panose="020B0502020202020204" pitchFamily="34" charset="0"/>
                </a:rPr>
                <a:t>…che trae la sua forza dal contributo delle componenti: Capogruppo, Società del Gruppo, Banche del Gruppo</a:t>
              </a:r>
              <a:endParaRPr lang="it-IT" altLang="it-IT" sz="1800" dirty="0"/>
            </a:p>
          </p:txBody>
        </p:sp>
      </p:grpSp>
      <p:pic>
        <p:nvPicPr>
          <p:cNvPr id="12292" name="Immagine 2">
            <a:extLst>
              <a:ext uri="{FF2B5EF4-FFF2-40B4-BE49-F238E27FC236}">
                <a16:creationId xmlns:a16="http://schemas.microsoft.com/office/drawing/2014/main" id="{4B0DEAC3-57E2-4B24-A884-FE3533B741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t="41920" r="72630" b="40936"/>
          <a:stretch>
            <a:fillRect/>
          </a:stretch>
        </p:blipFill>
        <p:spPr bwMode="auto">
          <a:xfrm>
            <a:off x="7155704" y="793805"/>
            <a:ext cx="1297177" cy="1297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690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F65FC99-959F-4085-ABD5-3B72DB7C8C4C}"/>
              </a:ext>
            </a:extLst>
          </p:cNvPr>
          <p:cNvSpPr txBox="1"/>
          <p:nvPr/>
        </p:nvSpPr>
        <p:spPr>
          <a:xfrm>
            <a:off x="3814697" y="854029"/>
            <a:ext cx="5020741" cy="1128514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>
            <a:spAutoFit/>
          </a:bodyPr>
          <a:lstStyle/>
          <a:p>
            <a:pPr algn="just">
              <a:spcAft>
                <a:spcPts val="369"/>
              </a:spcAft>
              <a:defRPr/>
            </a:pPr>
            <a:r>
              <a:rPr lang="it-IT" sz="1200" b="1" dirty="0">
                <a:solidFill>
                  <a:srgbClr val="0A4553"/>
                </a:solidFill>
                <a:latin typeface="Century Gothic" panose="020B0502020202020204" pitchFamily="34" charset="0"/>
                <a:ea typeface="MS PGothic" panose="020B0600070205080204" pitchFamily="34" charset="-128"/>
              </a:rPr>
              <a:t>1.1 La storia</a:t>
            </a:r>
          </a:p>
          <a:p>
            <a:pPr algn="just">
              <a:spcAft>
                <a:spcPts val="369"/>
              </a:spcAft>
              <a:defRPr/>
            </a:pPr>
            <a:r>
              <a:rPr lang="it-IT" sz="1000" dirty="0">
                <a:latin typeface="Century Gothic" panose="020B0502020202020204" pitchFamily="34" charset="0"/>
                <a:ea typeface="MS PGothic" panose="020B0600070205080204" pitchFamily="34" charset="-128"/>
              </a:rPr>
              <a:t>Sono ripercorse le principali tappe storiche del Gruppo.</a:t>
            </a:r>
          </a:p>
          <a:p>
            <a:pPr algn="just">
              <a:spcAft>
                <a:spcPts val="369"/>
              </a:spcAft>
              <a:defRPr/>
            </a:pPr>
            <a:endParaRPr lang="it-IT" sz="600" b="1" dirty="0">
              <a:latin typeface="Century Gothic" panose="020B0502020202020204" pitchFamily="34" charset="0"/>
              <a:ea typeface="MS PGothic" panose="020B0600070205080204" pitchFamily="34" charset="-128"/>
            </a:endParaRPr>
          </a:p>
          <a:p>
            <a:pPr algn="just">
              <a:spcAft>
                <a:spcPts val="369"/>
              </a:spcAft>
              <a:defRPr/>
            </a:pPr>
            <a:r>
              <a:rPr lang="it-IT" sz="1200" b="1" dirty="0">
                <a:solidFill>
                  <a:srgbClr val="0A4553"/>
                </a:solidFill>
                <a:latin typeface="Century Gothic" panose="020B0502020202020204" pitchFamily="34" charset="0"/>
                <a:ea typeface="MS PGothic" panose="020B0600070205080204" pitchFamily="34" charset="-128"/>
              </a:rPr>
              <a:t>1.2 Il profilo del Gruppo </a:t>
            </a:r>
            <a:endParaRPr lang="it-IT" sz="1000" dirty="0">
              <a:solidFill>
                <a:srgbClr val="0A4553"/>
              </a:solidFill>
              <a:latin typeface="Century Gothic" panose="020B0502020202020204" pitchFamily="34" charset="0"/>
              <a:ea typeface="MS PGothic" panose="020B0600070205080204" pitchFamily="34" charset="-128"/>
            </a:endParaRPr>
          </a:p>
          <a:p>
            <a:pPr algn="just">
              <a:spcAft>
                <a:spcPts val="369"/>
              </a:spcAft>
              <a:defRPr/>
            </a:pPr>
            <a:r>
              <a:rPr lang="it-IT" sz="1000" dirty="0">
                <a:latin typeface="Century Gothic" panose="020B0502020202020204" pitchFamily="34" charset="0"/>
                <a:ea typeface="MS PGothic" panose="020B0600070205080204" pitchFamily="34" charset="-128"/>
              </a:rPr>
              <a:t>Con 10 sedi territoriali, le società strumentali e le 80 Banche, il Gruppo offre prodotti e servizi in 4 linee di business (Crediti, Finanza, Pagamenti, Pianificazione).</a:t>
            </a:r>
            <a:endParaRPr lang="it-IT" sz="1200" dirty="0">
              <a:latin typeface="Century Gothic" panose="020B0502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13317" name="Rectangle 40">
            <a:extLst>
              <a:ext uri="{FF2B5EF4-FFF2-40B4-BE49-F238E27FC236}">
                <a16:creationId xmlns:a16="http://schemas.microsoft.com/office/drawing/2014/main" id="{CC42F9C1-0A23-44AB-9C3F-E9F26C1C60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425450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1800" dirty="0"/>
          </a:p>
        </p:txBody>
      </p:sp>
      <p:sp>
        <p:nvSpPr>
          <p:cNvPr id="13318" name="Rectangle 42">
            <a:extLst>
              <a:ext uri="{FF2B5EF4-FFF2-40B4-BE49-F238E27FC236}">
                <a16:creationId xmlns:a16="http://schemas.microsoft.com/office/drawing/2014/main" id="{C5E79632-F8E8-4972-85AA-3EC23E3F3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54050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1800" dirty="0"/>
          </a:p>
        </p:txBody>
      </p:sp>
      <p:sp>
        <p:nvSpPr>
          <p:cNvPr id="13319" name="Rectangle 53">
            <a:extLst>
              <a:ext uri="{FF2B5EF4-FFF2-40B4-BE49-F238E27FC236}">
                <a16:creationId xmlns:a16="http://schemas.microsoft.com/office/drawing/2014/main" id="{467C21E5-2618-4CE7-BAC3-69F123FA90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450850"/>
            <a:ext cx="184150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1200" dirty="0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defTabSz="914400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it-IT" altLang="it-IT" sz="1200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it-IT" altLang="it-IT" sz="1600" b="1" dirty="0">
              <a:solidFill>
                <a:srgbClr val="E2001A"/>
              </a:solidFill>
              <a:ea typeface="EUAlbertina-Regular-Identity-H"/>
              <a:cs typeface="Lucida Sans Unicode" panose="020B0602030504020204" pitchFamily="34" charset="0"/>
            </a:endParaRPr>
          </a:p>
          <a:p>
            <a:pPr defTabSz="914400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it-IT" altLang="it-IT" sz="1600" b="1" dirty="0">
                <a:solidFill>
                  <a:srgbClr val="E2001A"/>
                </a:solidFill>
                <a:ea typeface="EUAlbertina-Regular-Identity-H"/>
                <a:cs typeface="Lucida Sans Unicode" panose="020B0602030504020204" pitchFamily="34" charset="0"/>
              </a:rPr>
            </a:br>
            <a:endParaRPr lang="it-IT" altLang="it-IT" sz="1800" dirty="0"/>
          </a:p>
        </p:txBody>
      </p:sp>
      <p:sp>
        <p:nvSpPr>
          <p:cNvPr id="19" name="Titolo 18">
            <a:extLst>
              <a:ext uri="{FF2B5EF4-FFF2-40B4-BE49-F238E27FC236}">
                <a16:creationId xmlns:a16="http://schemas.microsoft.com/office/drawing/2014/main" id="{631F65F1-6054-4D2A-A49E-4F91454ECB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388" y="194608"/>
            <a:ext cx="8531225" cy="490537"/>
          </a:xfrm>
        </p:spPr>
        <p:txBody>
          <a:bodyPr>
            <a:normAutofit/>
          </a:bodyPr>
          <a:lstStyle/>
          <a:p>
            <a:pPr algn="ctr">
              <a:buFont typeface="Arial" panose="020B0604020202020204" pitchFamily="34" charset="0"/>
              <a:defRPr/>
            </a:pPr>
            <a:r>
              <a:rPr lang="it-IT" sz="2800" b="1" cap="all" dirty="0"/>
              <a:t>Struttura DNF - Il Gruppo Cassa Centrale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F4AD186-44A7-4594-BAA6-E02B36B8FB74}"/>
              </a:ext>
            </a:extLst>
          </p:cNvPr>
          <p:cNvGrpSpPr/>
          <p:nvPr/>
        </p:nvGrpSpPr>
        <p:grpSpPr>
          <a:xfrm>
            <a:off x="334021" y="822914"/>
            <a:ext cx="3269824" cy="1606907"/>
            <a:chOff x="336550" y="945435"/>
            <a:chExt cx="4284862" cy="214076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5F2127F-0D08-4819-9326-8222ADD70384}"/>
                </a:ext>
              </a:extLst>
            </p:cNvPr>
            <p:cNvGrpSpPr/>
            <p:nvPr/>
          </p:nvGrpSpPr>
          <p:grpSpPr>
            <a:xfrm>
              <a:off x="336550" y="945435"/>
              <a:ext cx="4284862" cy="2140761"/>
              <a:chOff x="-2590816" y="1097091"/>
              <a:chExt cx="4284862" cy="2140761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4DC0A430-ECE7-4DA6-84B0-137C5314A8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2590816" y="1097091"/>
                <a:ext cx="4284862" cy="2140761"/>
              </a:xfrm>
              <a:prstGeom prst="rect">
                <a:avLst/>
              </a:prstGeom>
            </p:spPr>
          </p:pic>
          <p:sp>
            <p:nvSpPr>
              <p:cNvPr id="13321" name="CasellaDiTesto 9">
                <a:extLst>
                  <a:ext uri="{FF2B5EF4-FFF2-40B4-BE49-F238E27FC236}">
                    <a16:creationId xmlns:a16="http://schemas.microsoft.com/office/drawing/2014/main" id="{2DBA73D9-4848-4AEA-8904-D4D74259670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2563963" y="1206487"/>
                <a:ext cx="3970596" cy="1723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182563" indent="-182563">
                  <a:lnSpc>
                    <a:spcPct val="130000"/>
                  </a:lnSpc>
                  <a:spcBef>
                    <a:spcPts val="1000"/>
                  </a:spcBef>
                  <a:buFont typeface="Arial" panose="020B0604020202020204" pitchFamily="34" charset="0"/>
                  <a:defRPr sz="1100">
                    <a:solidFill>
                      <a:schemeClr val="tx1"/>
                    </a:solidFill>
                    <a:latin typeface="Century Gothic" panose="020B050202020202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1200"/>
                  </a:spcBef>
                  <a:buFont typeface="Calibri Light" panose="020F0302020204030204" pitchFamily="34" charset="0"/>
                  <a:buAutoNum type="arabicPeriod"/>
                </a:pPr>
                <a:r>
                  <a:rPr lang="it-IT" altLang="it-IT" sz="1000" b="1" dirty="0">
                    <a:solidFill>
                      <a:srgbClr val="005366"/>
                    </a:solidFill>
                    <a:cs typeface="Arial" panose="020B0604020202020204" pitchFamily="34" charset="0"/>
                  </a:rPr>
                  <a:t>Il Gruppo Cassa Centrale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  <a:buFont typeface="Calibri Light" panose="020F0302020204030204" pitchFamily="34" charset="0"/>
                  <a:buAutoNum type="arabicPeriod"/>
                </a:pPr>
                <a:r>
                  <a:rPr lang="it-IT" altLang="it-IT" sz="1000" dirty="0">
                    <a:solidFill>
                      <a:srgbClr val="005366"/>
                    </a:solidFill>
                    <a:cs typeface="Arial" panose="020B0604020202020204" pitchFamily="34" charset="0"/>
                  </a:rPr>
                  <a:t>Value creation e sostenibilità del business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  <a:buFont typeface="Calibri Light" panose="020F0302020204030204" pitchFamily="34" charset="0"/>
                  <a:buAutoNum type="arabicPeriod"/>
                </a:pPr>
                <a:r>
                  <a:rPr lang="it-IT" altLang="it-IT" sz="1000" dirty="0">
                    <a:solidFill>
                      <a:srgbClr val="005366"/>
                    </a:solidFill>
                    <a:cs typeface="Arial" panose="020B0604020202020204" pitchFamily="34" charset="0"/>
                  </a:rPr>
                  <a:t>Offerta di prodotti e servizi alla clientela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  <a:buFont typeface="Calibri Light" panose="020F0302020204030204" pitchFamily="34" charset="0"/>
                  <a:buAutoNum type="arabicPeriod"/>
                </a:pPr>
                <a:r>
                  <a:rPr lang="it-IT" altLang="it-IT" sz="1000" dirty="0">
                    <a:solidFill>
                      <a:srgbClr val="005366"/>
                    </a:solidFill>
                    <a:cs typeface="Arial" panose="020B0604020202020204" pitchFamily="34" charset="0"/>
                  </a:rPr>
                  <a:t>Attenzione al territorio e all'ambiente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  <a:buFont typeface="Calibri Light" panose="020F0302020204030204" pitchFamily="34" charset="0"/>
                  <a:buAutoNum type="arabicPeriod"/>
                </a:pPr>
                <a:r>
                  <a:rPr lang="it-IT" altLang="it-IT" sz="1000" dirty="0">
                    <a:solidFill>
                      <a:srgbClr val="005366"/>
                    </a:solidFill>
                    <a:cs typeface="Arial" panose="020B0604020202020204" pitchFamily="34" charset="0"/>
                  </a:rPr>
                  <a:t>L'attenzione verso i collaboratori</a:t>
                </a: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A7AEBDC-C8AA-4127-BE41-E32B4DDEA25A}"/>
                </a:ext>
              </a:extLst>
            </p:cNvPr>
            <p:cNvSpPr/>
            <p:nvPr/>
          </p:nvSpPr>
          <p:spPr>
            <a:xfrm>
              <a:off x="336550" y="945435"/>
              <a:ext cx="4284862" cy="214076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 dirty="0"/>
            </a:p>
          </p:txBody>
        </p:sp>
      </p:grpSp>
      <p:sp>
        <p:nvSpPr>
          <p:cNvPr id="20" name="Rectangle 6">
            <a:extLst>
              <a:ext uri="{FF2B5EF4-FFF2-40B4-BE49-F238E27FC236}">
                <a16:creationId xmlns:a16="http://schemas.microsoft.com/office/drawing/2014/main" id="{8CB1B760-D727-443A-B441-8FA6406868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 dirty="0"/>
          </a:p>
        </p:txBody>
      </p:sp>
      <p:sp>
        <p:nvSpPr>
          <p:cNvPr id="21" name="Rectangle 12">
            <a:extLst>
              <a:ext uri="{FF2B5EF4-FFF2-40B4-BE49-F238E27FC236}">
                <a16:creationId xmlns:a16="http://schemas.microsoft.com/office/drawing/2014/main" id="{072F630E-1E08-42C1-B751-BECE1F9551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</a:tabLst>
            </a:pPr>
            <a:endParaRPr kumimoji="0" lang="it-IT" altLang="it-IT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</a:tabLst>
            </a:pPr>
            <a:b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8431845-5DD7-4DD4-8855-B347BA4E2664}"/>
              </a:ext>
            </a:extLst>
          </p:cNvPr>
          <p:cNvSpPr/>
          <p:nvPr/>
        </p:nvSpPr>
        <p:spPr>
          <a:xfrm>
            <a:off x="394059" y="2526910"/>
            <a:ext cx="8469949" cy="23757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600"/>
              </a:spcAft>
            </a:pPr>
            <a:r>
              <a:rPr lang="it-IT" sz="1000" b="1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 STATUTO DELLE BCC E L’AGENDA 2030</a:t>
            </a:r>
            <a:endParaRPr lang="it-IT" sz="1000" dirty="0">
              <a:solidFill>
                <a:schemeClr val="tx1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it-IT" sz="1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L’art. 2 dello Statuto indica gli obiettivi e le finalità imprenditoriali delle Banche di Credito Cooperativo, ed alcune possono essere ricondotte direttamente ad alcuni dei </a:t>
            </a:r>
            <a:r>
              <a:rPr lang="it-IT" sz="1000" b="1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17 Obiettivi di Sviluppo Sostenibile dell’Agenda 2030</a:t>
            </a:r>
            <a:r>
              <a:rPr lang="it-IT" sz="1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endParaRPr lang="it-IT" sz="1000" dirty="0">
              <a:solidFill>
                <a:schemeClr val="tx1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it-IT" sz="1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algn="just">
              <a:spcAft>
                <a:spcPts val="600"/>
              </a:spcAft>
            </a:pPr>
            <a:endParaRPr lang="it-IT" sz="1000" dirty="0">
              <a:solidFill>
                <a:schemeClr val="tx1"/>
              </a:solidFill>
              <a:latin typeface="Century Gothic" panose="020B0502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endParaRPr lang="it-IT" sz="1000" dirty="0">
              <a:solidFill>
                <a:schemeClr val="tx1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endParaRPr lang="it-IT" sz="1000" dirty="0">
              <a:solidFill>
                <a:schemeClr val="tx1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it-IT" sz="1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algn="just">
              <a:spcAft>
                <a:spcPts val="600"/>
              </a:spcAft>
            </a:pPr>
            <a:endParaRPr lang="it-IT" sz="1000" dirty="0">
              <a:solidFill>
                <a:schemeClr val="tx1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71" name="Picture 70" descr="Cartellone Sviluppo Sostenibile">
            <a:extLst>
              <a:ext uri="{FF2B5EF4-FFF2-40B4-BE49-F238E27FC236}">
                <a16:creationId xmlns:a16="http://schemas.microsoft.com/office/drawing/2014/main" id="{C52CAE86-CAC1-4875-A89B-92463618193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27" r="84488" b="59818"/>
          <a:stretch>
            <a:fillRect/>
          </a:stretch>
        </p:blipFill>
        <p:spPr bwMode="auto">
          <a:xfrm>
            <a:off x="442499" y="3545271"/>
            <a:ext cx="540000" cy="5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Picture 71" descr="Cartellone Sviluppo Sostenibile">
            <a:extLst>
              <a:ext uri="{FF2B5EF4-FFF2-40B4-BE49-F238E27FC236}">
                <a16:creationId xmlns:a16="http://schemas.microsoft.com/office/drawing/2014/main" id="{4B063D28-30DD-4122-9E26-CE83920469E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13" t="13815" r="51273" b="59904"/>
          <a:stretch>
            <a:fillRect/>
          </a:stretch>
        </p:blipFill>
        <p:spPr bwMode="auto">
          <a:xfrm>
            <a:off x="2137446" y="3545271"/>
            <a:ext cx="540000" cy="5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Picture 72" descr="Cartellone Sviluppo Sostenibile">
            <a:extLst>
              <a:ext uri="{FF2B5EF4-FFF2-40B4-BE49-F238E27FC236}">
                <a16:creationId xmlns:a16="http://schemas.microsoft.com/office/drawing/2014/main" id="{98CA9D4C-CA93-4BA5-9ED3-137B04AC4CD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07" t="43199" r="68106" b="30719"/>
          <a:stretch>
            <a:fillRect/>
          </a:stretch>
        </p:blipFill>
        <p:spPr bwMode="auto">
          <a:xfrm>
            <a:off x="3804143" y="3587704"/>
            <a:ext cx="540000" cy="5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Picture 73" descr="Cartellone Sviluppo Sostenibile">
            <a:extLst>
              <a:ext uri="{FF2B5EF4-FFF2-40B4-BE49-F238E27FC236}">
                <a16:creationId xmlns:a16="http://schemas.microsoft.com/office/drawing/2014/main" id="{ADD37258-9AB4-4003-A124-9C15E0C95F7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25" t="43620" r="34248" b="30284"/>
          <a:stretch>
            <a:fillRect/>
          </a:stretch>
        </p:blipFill>
        <p:spPr bwMode="auto">
          <a:xfrm>
            <a:off x="5545865" y="3597495"/>
            <a:ext cx="540000" cy="5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Picture 74" descr="Cartellone Sviluppo Sostenibile">
            <a:extLst>
              <a:ext uri="{FF2B5EF4-FFF2-40B4-BE49-F238E27FC236}">
                <a16:creationId xmlns:a16="http://schemas.microsoft.com/office/drawing/2014/main" id="{36C3B305-7F07-4CAD-8C42-4FD599C4795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73" t="42999" b="30521"/>
          <a:stretch>
            <a:fillRect/>
          </a:stretch>
        </p:blipFill>
        <p:spPr bwMode="auto">
          <a:xfrm>
            <a:off x="7251518" y="3634371"/>
            <a:ext cx="540000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2BA79E1E-60E9-4957-9DC4-4EE88A6872CA}"/>
              </a:ext>
            </a:extLst>
          </p:cNvPr>
          <p:cNvSpPr/>
          <p:nvPr/>
        </p:nvSpPr>
        <p:spPr>
          <a:xfrm>
            <a:off x="3734568" y="5585480"/>
            <a:ext cx="29578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Bef>
                <a:spcPts val="200"/>
              </a:spcBef>
              <a:spcAft>
                <a:spcPts val="1200"/>
              </a:spcAft>
            </a:pPr>
            <a:r>
              <a:rPr lang="it-IT" sz="1200" b="1" dirty="0">
                <a:solidFill>
                  <a:srgbClr val="0A4553"/>
                </a:solidFill>
                <a:latin typeface="Century Gothic" panose="020B0502020202020204" pitchFamily="34" charset="0"/>
                <a:ea typeface="MS PGothic" panose="020B0600070205080204" pitchFamily="34" charset="-128"/>
              </a:rPr>
              <a:t>1.5 Governance e gestione dei rischi </a:t>
            </a:r>
          </a:p>
        </p:txBody>
      </p:sp>
      <p:sp>
        <p:nvSpPr>
          <p:cNvPr id="77" name="Rectangle 1579497853">
            <a:extLst>
              <a:ext uri="{FF2B5EF4-FFF2-40B4-BE49-F238E27FC236}">
                <a16:creationId xmlns:a16="http://schemas.microsoft.com/office/drawing/2014/main" id="{75192E99-5FA8-4FE6-A1CA-6E6665F7D2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0990" y="3268448"/>
            <a:ext cx="1080000" cy="1152000"/>
          </a:xfrm>
          <a:prstGeom prst="rect">
            <a:avLst/>
          </a:prstGeom>
          <a:solidFill>
            <a:schemeClr val="bg1"/>
          </a:solidFill>
          <a:ln w="19050">
            <a:solidFill>
              <a:srgbClr val="DC0B32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800" i="0" u="none" strike="noStrike" cap="none" normalizeH="0" baseline="0" dirty="0">
                <a:ln>
                  <a:noFill/>
                </a:ln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Promozione del “miglioramento delle condizioni morali, culturali ed economiche”</a:t>
            </a:r>
            <a:endParaRPr kumimoji="0" lang="it-IT" altLang="it-IT" sz="80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78" name="Rectangle 1579497854">
            <a:extLst>
              <a:ext uri="{FF2B5EF4-FFF2-40B4-BE49-F238E27FC236}">
                <a16:creationId xmlns:a16="http://schemas.microsoft.com/office/drawing/2014/main" id="{8EFAA963-258C-4FA8-902F-EF42DC6110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5930" y="3253831"/>
            <a:ext cx="1080000" cy="1152000"/>
          </a:xfrm>
          <a:prstGeom prst="rect">
            <a:avLst/>
          </a:prstGeom>
          <a:solidFill>
            <a:schemeClr val="bg1"/>
          </a:solidFill>
          <a:ln w="19050">
            <a:solidFill>
              <a:srgbClr val="4E9829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it-IT" altLang="it-IT" sz="800" dirty="0">
                <a:latin typeface="Century Gothic" panose="020B0502020202020204" pitchFamily="34" charset="0"/>
                <a:cs typeface="Arial" panose="020B0604020202020204" pitchFamily="34" charset="0"/>
              </a:rPr>
              <a:t>Promozione dell’educazione alla “previdenza”</a:t>
            </a:r>
          </a:p>
        </p:txBody>
      </p:sp>
      <p:sp>
        <p:nvSpPr>
          <p:cNvPr id="79" name="Rectangle 1579497855">
            <a:extLst>
              <a:ext uri="{FF2B5EF4-FFF2-40B4-BE49-F238E27FC236}">
                <a16:creationId xmlns:a16="http://schemas.microsoft.com/office/drawing/2014/main" id="{7C8D5133-1B60-45F9-B936-A2020B9726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97" y="3261363"/>
            <a:ext cx="1080000" cy="1152000"/>
          </a:xfrm>
          <a:prstGeom prst="rect">
            <a:avLst/>
          </a:prstGeom>
          <a:solidFill>
            <a:schemeClr val="bg1"/>
          </a:solidFill>
          <a:ln w="19050">
            <a:solidFill>
              <a:srgbClr val="A50D3C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it-IT" altLang="it-IT" sz="800" dirty="0">
                <a:latin typeface="Century Gothic" panose="020B0502020202020204" pitchFamily="34" charset="0"/>
                <a:cs typeface="Arial" panose="020B0604020202020204" pitchFamily="34" charset="0"/>
              </a:rPr>
              <a:t>Promozione dello “sviluppo della cooperazione e dell’educazione al risparmio”</a:t>
            </a:r>
          </a:p>
        </p:txBody>
      </p:sp>
      <p:sp>
        <p:nvSpPr>
          <p:cNvPr id="80" name="Rectangle 1579497856">
            <a:extLst>
              <a:ext uri="{FF2B5EF4-FFF2-40B4-BE49-F238E27FC236}">
                <a16:creationId xmlns:a16="http://schemas.microsoft.com/office/drawing/2014/main" id="{CDEDA424-5529-4454-BACC-C32C6171D0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5865" y="3261363"/>
            <a:ext cx="1080000" cy="1152000"/>
          </a:xfrm>
          <a:prstGeom prst="rect">
            <a:avLst/>
          </a:prstGeom>
          <a:solidFill>
            <a:schemeClr val="bg1"/>
          </a:solidFill>
          <a:ln w="19050">
            <a:solidFill>
              <a:srgbClr val="DB0775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800" i="0" u="none" strike="noStrike" cap="none" normalizeH="0" baseline="0" dirty="0">
                <a:ln>
                  <a:noFill/>
                </a:ln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Promozione della “coesione sociale”</a:t>
            </a:r>
            <a:endParaRPr kumimoji="0" lang="it-IT" altLang="it-IT" sz="80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81" name="Rectangle 1579497857">
            <a:extLst>
              <a:ext uri="{FF2B5EF4-FFF2-40B4-BE49-F238E27FC236}">
                <a16:creationId xmlns:a16="http://schemas.microsoft.com/office/drawing/2014/main" id="{A458C03A-89B3-4DA0-BDBE-722A04AEEC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1773" y="3261363"/>
            <a:ext cx="1080000" cy="1152000"/>
          </a:xfrm>
          <a:prstGeom prst="rect">
            <a:avLst/>
          </a:prstGeom>
          <a:solidFill>
            <a:schemeClr val="bg1"/>
          </a:solidFill>
          <a:ln w="19050">
            <a:solidFill>
              <a:srgbClr val="C38E0B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/>
            <a:r>
              <a:rPr lang="it-IT" altLang="it-IT" sz="800" dirty="0">
                <a:latin typeface="Century Gothic" panose="020B0502020202020204" pitchFamily="34" charset="0"/>
                <a:cs typeface="Arial" panose="020B0604020202020204" pitchFamily="34" charset="0"/>
              </a:rPr>
              <a:t>Promozione della “crescita responsabile e sostenibile”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74E95B3-C340-4602-893A-521A7103780F}"/>
              </a:ext>
            </a:extLst>
          </p:cNvPr>
          <p:cNvSpPr/>
          <p:nvPr/>
        </p:nvSpPr>
        <p:spPr>
          <a:xfrm>
            <a:off x="3725868" y="2102110"/>
            <a:ext cx="31213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369"/>
              </a:spcAft>
              <a:defRPr/>
            </a:pPr>
            <a:r>
              <a:rPr lang="it-IT" sz="1200" b="1" dirty="0">
                <a:solidFill>
                  <a:srgbClr val="0A4553"/>
                </a:solidFill>
                <a:latin typeface="Century Gothic" panose="020B0502020202020204" pitchFamily="34" charset="0"/>
                <a:ea typeface="MS PGothic" panose="020B0600070205080204" pitchFamily="34" charset="-128"/>
              </a:rPr>
              <a:t>1.3 Mission, valori e modello di business</a:t>
            </a:r>
          </a:p>
        </p:txBody>
      </p:sp>
      <p:sp>
        <p:nvSpPr>
          <p:cNvPr id="38" name="Freeform 138">
            <a:extLst>
              <a:ext uri="{FF2B5EF4-FFF2-40B4-BE49-F238E27FC236}">
                <a16:creationId xmlns:a16="http://schemas.microsoft.com/office/drawing/2014/main" id="{42AE9551-5884-4F8A-AA0A-AB01FFC21B0B}"/>
              </a:ext>
            </a:extLst>
          </p:cNvPr>
          <p:cNvSpPr>
            <a:spLocks/>
          </p:cNvSpPr>
          <p:nvPr/>
        </p:nvSpPr>
        <p:spPr bwMode="auto">
          <a:xfrm rot="10800000">
            <a:off x="8939807" y="2525968"/>
            <a:ext cx="46568" cy="2146206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41" y="0"/>
              </a:cxn>
              <a:cxn ang="0">
                <a:pos x="3" y="10"/>
              </a:cxn>
              <a:cxn ang="0">
                <a:pos x="3" y="10"/>
              </a:cxn>
              <a:cxn ang="0">
                <a:pos x="3" y="15"/>
              </a:cxn>
              <a:cxn ang="0">
                <a:pos x="3" y="15"/>
              </a:cxn>
              <a:cxn ang="0">
                <a:pos x="0" y="35"/>
              </a:cxn>
              <a:cxn ang="0">
                <a:pos x="0" y="47"/>
              </a:cxn>
              <a:cxn ang="0">
                <a:pos x="0" y="53"/>
              </a:cxn>
              <a:cxn ang="0">
                <a:pos x="2" y="57"/>
              </a:cxn>
              <a:cxn ang="0">
                <a:pos x="2" y="57"/>
              </a:cxn>
              <a:cxn ang="0">
                <a:pos x="4" y="71"/>
              </a:cxn>
              <a:cxn ang="0">
                <a:pos x="7" y="89"/>
              </a:cxn>
              <a:cxn ang="0">
                <a:pos x="10" y="119"/>
              </a:cxn>
              <a:cxn ang="0">
                <a:pos x="10" y="119"/>
              </a:cxn>
              <a:cxn ang="0">
                <a:pos x="11" y="127"/>
              </a:cxn>
              <a:cxn ang="0">
                <a:pos x="14" y="135"/>
              </a:cxn>
              <a:cxn ang="0">
                <a:pos x="15" y="144"/>
              </a:cxn>
              <a:cxn ang="0">
                <a:pos x="14" y="148"/>
              </a:cxn>
              <a:cxn ang="0">
                <a:pos x="12" y="153"/>
              </a:cxn>
              <a:cxn ang="0">
                <a:pos x="12" y="153"/>
              </a:cxn>
              <a:cxn ang="0">
                <a:pos x="10" y="161"/>
              </a:cxn>
              <a:cxn ang="0">
                <a:pos x="10" y="166"/>
              </a:cxn>
              <a:cxn ang="0">
                <a:pos x="11" y="170"/>
              </a:cxn>
              <a:cxn ang="0">
                <a:pos x="12" y="176"/>
              </a:cxn>
              <a:cxn ang="0">
                <a:pos x="12" y="176"/>
              </a:cxn>
              <a:cxn ang="0">
                <a:pos x="15" y="203"/>
              </a:cxn>
              <a:cxn ang="0">
                <a:pos x="15" y="203"/>
              </a:cxn>
              <a:cxn ang="0">
                <a:pos x="32" y="202"/>
              </a:cxn>
              <a:cxn ang="0">
                <a:pos x="32" y="202"/>
              </a:cxn>
              <a:cxn ang="0">
                <a:pos x="37" y="202"/>
              </a:cxn>
              <a:cxn ang="0">
                <a:pos x="41" y="201"/>
              </a:cxn>
              <a:cxn ang="0">
                <a:pos x="41" y="201"/>
              </a:cxn>
              <a:cxn ang="0">
                <a:pos x="48" y="202"/>
              </a:cxn>
              <a:cxn ang="0">
                <a:pos x="48" y="202"/>
              </a:cxn>
              <a:cxn ang="0">
                <a:pos x="49" y="203"/>
              </a:cxn>
              <a:cxn ang="0">
                <a:pos x="49" y="203"/>
              </a:cxn>
              <a:cxn ang="0">
                <a:pos x="52" y="197"/>
              </a:cxn>
              <a:cxn ang="0">
                <a:pos x="52" y="197"/>
              </a:cxn>
              <a:cxn ang="0">
                <a:pos x="53" y="185"/>
              </a:cxn>
              <a:cxn ang="0">
                <a:pos x="54" y="169"/>
              </a:cxn>
              <a:cxn ang="0">
                <a:pos x="56" y="148"/>
              </a:cxn>
              <a:cxn ang="0">
                <a:pos x="56" y="148"/>
              </a:cxn>
              <a:cxn ang="0">
                <a:pos x="56" y="127"/>
              </a:cxn>
              <a:cxn ang="0">
                <a:pos x="54" y="113"/>
              </a:cxn>
              <a:cxn ang="0">
                <a:pos x="53" y="103"/>
              </a:cxn>
              <a:cxn ang="0">
                <a:pos x="53" y="103"/>
              </a:cxn>
              <a:cxn ang="0">
                <a:pos x="45" y="73"/>
              </a:cxn>
              <a:cxn ang="0">
                <a:pos x="40" y="53"/>
              </a:cxn>
              <a:cxn ang="0">
                <a:pos x="39" y="43"/>
              </a:cxn>
              <a:cxn ang="0">
                <a:pos x="39" y="43"/>
              </a:cxn>
              <a:cxn ang="0">
                <a:pos x="41" y="0"/>
              </a:cxn>
            </a:cxnLst>
            <a:rect l="0" t="0" r="r" b="b"/>
            <a:pathLst>
              <a:path w="56" h="203">
                <a:moveTo>
                  <a:pt x="41" y="0"/>
                </a:moveTo>
                <a:lnTo>
                  <a:pt x="41" y="0"/>
                </a:lnTo>
                <a:lnTo>
                  <a:pt x="3" y="10"/>
                </a:lnTo>
                <a:lnTo>
                  <a:pt x="3" y="10"/>
                </a:lnTo>
                <a:lnTo>
                  <a:pt x="3" y="15"/>
                </a:lnTo>
                <a:lnTo>
                  <a:pt x="3" y="15"/>
                </a:lnTo>
                <a:lnTo>
                  <a:pt x="0" y="35"/>
                </a:lnTo>
                <a:lnTo>
                  <a:pt x="0" y="47"/>
                </a:lnTo>
                <a:lnTo>
                  <a:pt x="0" y="53"/>
                </a:lnTo>
                <a:lnTo>
                  <a:pt x="2" y="57"/>
                </a:lnTo>
                <a:lnTo>
                  <a:pt x="2" y="57"/>
                </a:lnTo>
                <a:lnTo>
                  <a:pt x="4" y="71"/>
                </a:lnTo>
                <a:lnTo>
                  <a:pt x="7" y="89"/>
                </a:lnTo>
                <a:lnTo>
                  <a:pt x="10" y="119"/>
                </a:lnTo>
                <a:lnTo>
                  <a:pt x="10" y="119"/>
                </a:lnTo>
                <a:lnTo>
                  <a:pt x="11" y="127"/>
                </a:lnTo>
                <a:lnTo>
                  <a:pt x="14" y="135"/>
                </a:lnTo>
                <a:lnTo>
                  <a:pt x="15" y="144"/>
                </a:lnTo>
                <a:lnTo>
                  <a:pt x="14" y="148"/>
                </a:lnTo>
                <a:lnTo>
                  <a:pt x="12" y="153"/>
                </a:lnTo>
                <a:lnTo>
                  <a:pt x="12" y="153"/>
                </a:lnTo>
                <a:lnTo>
                  <a:pt x="10" y="161"/>
                </a:lnTo>
                <a:lnTo>
                  <a:pt x="10" y="166"/>
                </a:lnTo>
                <a:lnTo>
                  <a:pt x="11" y="170"/>
                </a:lnTo>
                <a:lnTo>
                  <a:pt x="12" y="176"/>
                </a:lnTo>
                <a:lnTo>
                  <a:pt x="12" y="176"/>
                </a:lnTo>
                <a:lnTo>
                  <a:pt x="15" y="203"/>
                </a:lnTo>
                <a:lnTo>
                  <a:pt x="15" y="203"/>
                </a:lnTo>
                <a:lnTo>
                  <a:pt x="32" y="202"/>
                </a:lnTo>
                <a:lnTo>
                  <a:pt x="32" y="202"/>
                </a:lnTo>
                <a:lnTo>
                  <a:pt x="37" y="202"/>
                </a:lnTo>
                <a:lnTo>
                  <a:pt x="41" y="201"/>
                </a:lnTo>
                <a:lnTo>
                  <a:pt x="41" y="201"/>
                </a:lnTo>
                <a:lnTo>
                  <a:pt x="48" y="202"/>
                </a:lnTo>
                <a:lnTo>
                  <a:pt x="48" y="202"/>
                </a:lnTo>
                <a:lnTo>
                  <a:pt x="49" y="203"/>
                </a:lnTo>
                <a:lnTo>
                  <a:pt x="49" y="203"/>
                </a:lnTo>
                <a:lnTo>
                  <a:pt x="52" y="197"/>
                </a:lnTo>
                <a:lnTo>
                  <a:pt x="52" y="197"/>
                </a:lnTo>
                <a:lnTo>
                  <a:pt x="53" y="185"/>
                </a:lnTo>
                <a:lnTo>
                  <a:pt x="54" y="169"/>
                </a:lnTo>
                <a:lnTo>
                  <a:pt x="56" y="148"/>
                </a:lnTo>
                <a:lnTo>
                  <a:pt x="56" y="148"/>
                </a:lnTo>
                <a:lnTo>
                  <a:pt x="56" y="127"/>
                </a:lnTo>
                <a:lnTo>
                  <a:pt x="54" y="113"/>
                </a:lnTo>
                <a:lnTo>
                  <a:pt x="53" y="103"/>
                </a:lnTo>
                <a:lnTo>
                  <a:pt x="53" y="103"/>
                </a:lnTo>
                <a:lnTo>
                  <a:pt x="45" y="73"/>
                </a:lnTo>
                <a:lnTo>
                  <a:pt x="40" y="53"/>
                </a:lnTo>
                <a:lnTo>
                  <a:pt x="39" y="43"/>
                </a:lnTo>
                <a:lnTo>
                  <a:pt x="39" y="43"/>
                </a:lnTo>
                <a:lnTo>
                  <a:pt x="41" y="0"/>
                </a:lnTo>
                <a:close/>
              </a:path>
            </a:pathLst>
          </a:custGeom>
          <a:solidFill>
            <a:srgbClr val="0A4553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8" name="Freeform 138">
            <a:extLst>
              <a:ext uri="{FF2B5EF4-FFF2-40B4-BE49-F238E27FC236}">
                <a16:creationId xmlns:a16="http://schemas.microsoft.com/office/drawing/2014/main" id="{F57A8144-3FBA-4969-BD91-5C9CAB0014FA}"/>
              </a:ext>
            </a:extLst>
          </p:cNvPr>
          <p:cNvSpPr>
            <a:spLocks/>
          </p:cNvSpPr>
          <p:nvPr/>
        </p:nvSpPr>
        <p:spPr bwMode="auto">
          <a:xfrm rot="10800000">
            <a:off x="362212" y="2545746"/>
            <a:ext cx="45719" cy="3334189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41" y="0"/>
              </a:cxn>
              <a:cxn ang="0">
                <a:pos x="3" y="10"/>
              </a:cxn>
              <a:cxn ang="0">
                <a:pos x="3" y="10"/>
              </a:cxn>
              <a:cxn ang="0">
                <a:pos x="3" y="15"/>
              </a:cxn>
              <a:cxn ang="0">
                <a:pos x="3" y="15"/>
              </a:cxn>
              <a:cxn ang="0">
                <a:pos x="0" y="35"/>
              </a:cxn>
              <a:cxn ang="0">
                <a:pos x="0" y="47"/>
              </a:cxn>
              <a:cxn ang="0">
                <a:pos x="0" y="53"/>
              </a:cxn>
              <a:cxn ang="0">
                <a:pos x="2" y="57"/>
              </a:cxn>
              <a:cxn ang="0">
                <a:pos x="2" y="57"/>
              </a:cxn>
              <a:cxn ang="0">
                <a:pos x="4" y="71"/>
              </a:cxn>
              <a:cxn ang="0">
                <a:pos x="7" y="89"/>
              </a:cxn>
              <a:cxn ang="0">
                <a:pos x="10" y="119"/>
              </a:cxn>
              <a:cxn ang="0">
                <a:pos x="10" y="119"/>
              </a:cxn>
              <a:cxn ang="0">
                <a:pos x="11" y="127"/>
              </a:cxn>
              <a:cxn ang="0">
                <a:pos x="14" y="135"/>
              </a:cxn>
              <a:cxn ang="0">
                <a:pos x="15" y="144"/>
              </a:cxn>
              <a:cxn ang="0">
                <a:pos x="14" y="148"/>
              </a:cxn>
              <a:cxn ang="0">
                <a:pos x="12" y="153"/>
              </a:cxn>
              <a:cxn ang="0">
                <a:pos x="12" y="153"/>
              </a:cxn>
              <a:cxn ang="0">
                <a:pos x="10" y="161"/>
              </a:cxn>
              <a:cxn ang="0">
                <a:pos x="10" y="166"/>
              </a:cxn>
              <a:cxn ang="0">
                <a:pos x="11" y="170"/>
              </a:cxn>
              <a:cxn ang="0">
                <a:pos x="12" y="176"/>
              </a:cxn>
              <a:cxn ang="0">
                <a:pos x="12" y="176"/>
              </a:cxn>
              <a:cxn ang="0">
                <a:pos x="15" y="203"/>
              </a:cxn>
              <a:cxn ang="0">
                <a:pos x="15" y="203"/>
              </a:cxn>
              <a:cxn ang="0">
                <a:pos x="32" y="202"/>
              </a:cxn>
              <a:cxn ang="0">
                <a:pos x="32" y="202"/>
              </a:cxn>
              <a:cxn ang="0">
                <a:pos x="37" y="202"/>
              </a:cxn>
              <a:cxn ang="0">
                <a:pos x="41" y="201"/>
              </a:cxn>
              <a:cxn ang="0">
                <a:pos x="41" y="201"/>
              </a:cxn>
              <a:cxn ang="0">
                <a:pos x="48" y="202"/>
              </a:cxn>
              <a:cxn ang="0">
                <a:pos x="48" y="202"/>
              </a:cxn>
              <a:cxn ang="0">
                <a:pos x="49" y="203"/>
              </a:cxn>
              <a:cxn ang="0">
                <a:pos x="49" y="203"/>
              </a:cxn>
              <a:cxn ang="0">
                <a:pos x="52" y="197"/>
              </a:cxn>
              <a:cxn ang="0">
                <a:pos x="52" y="197"/>
              </a:cxn>
              <a:cxn ang="0">
                <a:pos x="53" y="185"/>
              </a:cxn>
              <a:cxn ang="0">
                <a:pos x="54" y="169"/>
              </a:cxn>
              <a:cxn ang="0">
                <a:pos x="56" y="148"/>
              </a:cxn>
              <a:cxn ang="0">
                <a:pos x="56" y="148"/>
              </a:cxn>
              <a:cxn ang="0">
                <a:pos x="56" y="127"/>
              </a:cxn>
              <a:cxn ang="0">
                <a:pos x="54" y="113"/>
              </a:cxn>
              <a:cxn ang="0">
                <a:pos x="53" y="103"/>
              </a:cxn>
              <a:cxn ang="0">
                <a:pos x="53" y="103"/>
              </a:cxn>
              <a:cxn ang="0">
                <a:pos x="45" y="73"/>
              </a:cxn>
              <a:cxn ang="0">
                <a:pos x="40" y="53"/>
              </a:cxn>
              <a:cxn ang="0">
                <a:pos x="39" y="43"/>
              </a:cxn>
              <a:cxn ang="0">
                <a:pos x="39" y="43"/>
              </a:cxn>
              <a:cxn ang="0">
                <a:pos x="41" y="0"/>
              </a:cxn>
            </a:cxnLst>
            <a:rect l="0" t="0" r="r" b="b"/>
            <a:pathLst>
              <a:path w="56" h="203">
                <a:moveTo>
                  <a:pt x="41" y="0"/>
                </a:moveTo>
                <a:lnTo>
                  <a:pt x="41" y="0"/>
                </a:lnTo>
                <a:lnTo>
                  <a:pt x="3" y="10"/>
                </a:lnTo>
                <a:lnTo>
                  <a:pt x="3" y="10"/>
                </a:lnTo>
                <a:lnTo>
                  <a:pt x="3" y="15"/>
                </a:lnTo>
                <a:lnTo>
                  <a:pt x="3" y="15"/>
                </a:lnTo>
                <a:lnTo>
                  <a:pt x="0" y="35"/>
                </a:lnTo>
                <a:lnTo>
                  <a:pt x="0" y="47"/>
                </a:lnTo>
                <a:lnTo>
                  <a:pt x="0" y="53"/>
                </a:lnTo>
                <a:lnTo>
                  <a:pt x="2" y="57"/>
                </a:lnTo>
                <a:lnTo>
                  <a:pt x="2" y="57"/>
                </a:lnTo>
                <a:lnTo>
                  <a:pt x="4" y="71"/>
                </a:lnTo>
                <a:lnTo>
                  <a:pt x="7" y="89"/>
                </a:lnTo>
                <a:lnTo>
                  <a:pt x="10" y="119"/>
                </a:lnTo>
                <a:lnTo>
                  <a:pt x="10" y="119"/>
                </a:lnTo>
                <a:lnTo>
                  <a:pt x="11" y="127"/>
                </a:lnTo>
                <a:lnTo>
                  <a:pt x="14" y="135"/>
                </a:lnTo>
                <a:lnTo>
                  <a:pt x="15" y="144"/>
                </a:lnTo>
                <a:lnTo>
                  <a:pt x="14" y="148"/>
                </a:lnTo>
                <a:lnTo>
                  <a:pt x="12" y="153"/>
                </a:lnTo>
                <a:lnTo>
                  <a:pt x="12" y="153"/>
                </a:lnTo>
                <a:lnTo>
                  <a:pt x="10" y="161"/>
                </a:lnTo>
                <a:lnTo>
                  <a:pt x="10" y="166"/>
                </a:lnTo>
                <a:lnTo>
                  <a:pt x="11" y="170"/>
                </a:lnTo>
                <a:lnTo>
                  <a:pt x="12" y="176"/>
                </a:lnTo>
                <a:lnTo>
                  <a:pt x="12" y="176"/>
                </a:lnTo>
                <a:lnTo>
                  <a:pt x="15" y="203"/>
                </a:lnTo>
                <a:lnTo>
                  <a:pt x="15" y="203"/>
                </a:lnTo>
                <a:lnTo>
                  <a:pt x="32" y="202"/>
                </a:lnTo>
                <a:lnTo>
                  <a:pt x="32" y="202"/>
                </a:lnTo>
                <a:lnTo>
                  <a:pt x="37" y="202"/>
                </a:lnTo>
                <a:lnTo>
                  <a:pt x="41" y="201"/>
                </a:lnTo>
                <a:lnTo>
                  <a:pt x="41" y="201"/>
                </a:lnTo>
                <a:lnTo>
                  <a:pt x="48" y="202"/>
                </a:lnTo>
                <a:lnTo>
                  <a:pt x="48" y="202"/>
                </a:lnTo>
                <a:lnTo>
                  <a:pt x="49" y="203"/>
                </a:lnTo>
                <a:lnTo>
                  <a:pt x="49" y="203"/>
                </a:lnTo>
                <a:lnTo>
                  <a:pt x="52" y="197"/>
                </a:lnTo>
                <a:lnTo>
                  <a:pt x="52" y="197"/>
                </a:lnTo>
                <a:lnTo>
                  <a:pt x="53" y="185"/>
                </a:lnTo>
                <a:lnTo>
                  <a:pt x="54" y="169"/>
                </a:lnTo>
                <a:lnTo>
                  <a:pt x="56" y="148"/>
                </a:lnTo>
                <a:lnTo>
                  <a:pt x="56" y="148"/>
                </a:lnTo>
                <a:lnTo>
                  <a:pt x="56" y="127"/>
                </a:lnTo>
                <a:lnTo>
                  <a:pt x="54" y="113"/>
                </a:lnTo>
                <a:lnTo>
                  <a:pt x="53" y="103"/>
                </a:lnTo>
                <a:lnTo>
                  <a:pt x="53" y="103"/>
                </a:lnTo>
                <a:lnTo>
                  <a:pt x="45" y="73"/>
                </a:lnTo>
                <a:lnTo>
                  <a:pt x="40" y="53"/>
                </a:lnTo>
                <a:lnTo>
                  <a:pt x="39" y="43"/>
                </a:lnTo>
                <a:lnTo>
                  <a:pt x="39" y="43"/>
                </a:lnTo>
                <a:lnTo>
                  <a:pt x="41" y="0"/>
                </a:lnTo>
                <a:close/>
              </a:path>
            </a:pathLst>
          </a:custGeom>
          <a:solidFill>
            <a:srgbClr val="0A4553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A059279-090E-4C06-9A86-DB0A0E99B95E}"/>
              </a:ext>
            </a:extLst>
          </p:cNvPr>
          <p:cNvSpPr/>
          <p:nvPr/>
        </p:nvSpPr>
        <p:spPr>
          <a:xfrm>
            <a:off x="3761580" y="5778336"/>
            <a:ext cx="5236522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1000" spc="-15" dirty="0">
                <a:latin typeface="Century Gothic" panose="020B0502020202020204" pitchFamily="34" charset="0"/>
                <a:cs typeface="Arial" panose="020B0604020202020204" pitchFamily="34" charset="0"/>
              </a:rPr>
              <a:t>Il Gruppo ha rappresentato la struttura di governance e identificato anche i rischi attinenti alla sfera </a:t>
            </a:r>
            <a:r>
              <a:rPr lang="it-IT" sz="1000" i="1" spc="-15" dirty="0">
                <a:latin typeface="Century Gothic" panose="020B0502020202020204" pitchFamily="34" charset="0"/>
                <a:cs typeface="Arial" panose="020B0604020202020204" pitchFamily="34" charset="0"/>
              </a:rPr>
              <a:t>Environmental, Social &amp; Governance.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86320D3-55F5-4F3B-B254-0DD011DDC32C}"/>
              </a:ext>
            </a:extLst>
          </p:cNvPr>
          <p:cNvSpPr/>
          <p:nvPr/>
        </p:nvSpPr>
        <p:spPr>
          <a:xfrm>
            <a:off x="3741330" y="4828012"/>
            <a:ext cx="37369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Bef>
                <a:spcPts val="200"/>
              </a:spcBef>
              <a:spcAft>
                <a:spcPts val="1200"/>
              </a:spcAft>
            </a:pPr>
            <a:r>
              <a:rPr lang="it-IT" sz="1200" b="1" dirty="0">
                <a:solidFill>
                  <a:srgbClr val="0A4553"/>
                </a:solidFill>
                <a:latin typeface="Century Gothic" panose="020B0502020202020204" pitchFamily="34" charset="0"/>
                <a:ea typeface="MS PGothic" panose="020B0600070205080204" pitchFamily="34" charset="-128"/>
              </a:rPr>
              <a:t>1.4 Etica ed integrità nella gestione del business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FE781E7-60B9-4E8D-A3A2-C870E04A360D}"/>
              </a:ext>
            </a:extLst>
          </p:cNvPr>
          <p:cNvSpPr/>
          <p:nvPr/>
        </p:nvSpPr>
        <p:spPr>
          <a:xfrm>
            <a:off x="3761579" y="5033300"/>
            <a:ext cx="51976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spc="-15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Sono descritti gli strumenti adottati per garantire il rispetto di principi etici e della cooperazione nello svolgimento dell’attività di business.</a:t>
            </a:r>
            <a:endParaRPr lang="it-IT" sz="1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97561CF-1E55-4C3B-9B24-CA4258EE92B6}"/>
              </a:ext>
            </a:extLst>
          </p:cNvPr>
          <p:cNvSpPr/>
          <p:nvPr/>
        </p:nvSpPr>
        <p:spPr>
          <a:xfrm>
            <a:off x="555608" y="4654738"/>
            <a:ext cx="2921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10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Nei propri Statuti le Banche, per scelta, si distinguono “</a:t>
            </a:r>
            <a:r>
              <a:rPr lang="it-IT" sz="1000" b="1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il proprio orientamento sociale e per la scelta di costruire il bene comune</a:t>
            </a:r>
            <a:r>
              <a:rPr lang="it-IT" sz="10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”. Tale affermazione è </a:t>
            </a:r>
            <a:r>
              <a:rPr lang="it-IT" sz="1000" b="1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trasversale a tutti gli Obiettivi posti dall’Agenda 2030.</a:t>
            </a:r>
          </a:p>
        </p:txBody>
      </p:sp>
      <p:sp>
        <p:nvSpPr>
          <p:cNvPr id="64" name="Freeform 138">
            <a:extLst>
              <a:ext uri="{FF2B5EF4-FFF2-40B4-BE49-F238E27FC236}">
                <a16:creationId xmlns:a16="http://schemas.microsoft.com/office/drawing/2014/main" id="{01B2B227-C2BF-4833-AB61-53A363FD9CB5}"/>
              </a:ext>
            </a:extLst>
          </p:cNvPr>
          <p:cNvSpPr>
            <a:spLocks/>
          </p:cNvSpPr>
          <p:nvPr/>
        </p:nvSpPr>
        <p:spPr bwMode="auto">
          <a:xfrm rot="16200000">
            <a:off x="1959095" y="4089085"/>
            <a:ext cx="62312" cy="3367725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41" y="0"/>
              </a:cxn>
              <a:cxn ang="0">
                <a:pos x="3" y="10"/>
              </a:cxn>
              <a:cxn ang="0">
                <a:pos x="3" y="10"/>
              </a:cxn>
              <a:cxn ang="0">
                <a:pos x="3" y="15"/>
              </a:cxn>
              <a:cxn ang="0">
                <a:pos x="3" y="15"/>
              </a:cxn>
              <a:cxn ang="0">
                <a:pos x="0" y="35"/>
              </a:cxn>
              <a:cxn ang="0">
                <a:pos x="0" y="47"/>
              </a:cxn>
              <a:cxn ang="0">
                <a:pos x="0" y="53"/>
              </a:cxn>
              <a:cxn ang="0">
                <a:pos x="2" y="57"/>
              </a:cxn>
              <a:cxn ang="0">
                <a:pos x="2" y="57"/>
              </a:cxn>
              <a:cxn ang="0">
                <a:pos x="4" y="71"/>
              </a:cxn>
              <a:cxn ang="0">
                <a:pos x="7" y="89"/>
              </a:cxn>
              <a:cxn ang="0">
                <a:pos x="10" y="119"/>
              </a:cxn>
              <a:cxn ang="0">
                <a:pos x="10" y="119"/>
              </a:cxn>
              <a:cxn ang="0">
                <a:pos x="11" y="127"/>
              </a:cxn>
              <a:cxn ang="0">
                <a:pos x="14" y="135"/>
              </a:cxn>
              <a:cxn ang="0">
                <a:pos x="15" y="144"/>
              </a:cxn>
              <a:cxn ang="0">
                <a:pos x="14" y="148"/>
              </a:cxn>
              <a:cxn ang="0">
                <a:pos x="12" y="153"/>
              </a:cxn>
              <a:cxn ang="0">
                <a:pos x="12" y="153"/>
              </a:cxn>
              <a:cxn ang="0">
                <a:pos x="10" y="161"/>
              </a:cxn>
              <a:cxn ang="0">
                <a:pos x="10" y="166"/>
              </a:cxn>
              <a:cxn ang="0">
                <a:pos x="11" y="170"/>
              </a:cxn>
              <a:cxn ang="0">
                <a:pos x="12" y="176"/>
              </a:cxn>
              <a:cxn ang="0">
                <a:pos x="12" y="176"/>
              </a:cxn>
              <a:cxn ang="0">
                <a:pos x="15" y="203"/>
              </a:cxn>
              <a:cxn ang="0">
                <a:pos x="15" y="203"/>
              </a:cxn>
              <a:cxn ang="0">
                <a:pos x="32" y="202"/>
              </a:cxn>
              <a:cxn ang="0">
                <a:pos x="32" y="202"/>
              </a:cxn>
              <a:cxn ang="0">
                <a:pos x="37" y="202"/>
              </a:cxn>
              <a:cxn ang="0">
                <a:pos x="41" y="201"/>
              </a:cxn>
              <a:cxn ang="0">
                <a:pos x="41" y="201"/>
              </a:cxn>
              <a:cxn ang="0">
                <a:pos x="48" y="202"/>
              </a:cxn>
              <a:cxn ang="0">
                <a:pos x="48" y="202"/>
              </a:cxn>
              <a:cxn ang="0">
                <a:pos x="49" y="203"/>
              </a:cxn>
              <a:cxn ang="0">
                <a:pos x="49" y="203"/>
              </a:cxn>
              <a:cxn ang="0">
                <a:pos x="52" y="197"/>
              </a:cxn>
              <a:cxn ang="0">
                <a:pos x="52" y="197"/>
              </a:cxn>
              <a:cxn ang="0">
                <a:pos x="53" y="185"/>
              </a:cxn>
              <a:cxn ang="0">
                <a:pos x="54" y="169"/>
              </a:cxn>
              <a:cxn ang="0">
                <a:pos x="56" y="148"/>
              </a:cxn>
              <a:cxn ang="0">
                <a:pos x="56" y="148"/>
              </a:cxn>
              <a:cxn ang="0">
                <a:pos x="56" y="127"/>
              </a:cxn>
              <a:cxn ang="0">
                <a:pos x="54" y="113"/>
              </a:cxn>
              <a:cxn ang="0">
                <a:pos x="53" y="103"/>
              </a:cxn>
              <a:cxn ang="0">
                <a:pos x="53" y="103"/>
              </a:cxn>
              <a:cxn ang="0">
                <a:pos x="45" y="73"/>
              </a:cxn>
              <a:cxn ang="0">
                <a:pos x="40" y="53"/>
              </a:cxn>
              <a:cxn ang="0">
                <a:pos x="39" y="43"/>
              </a:cxn>
              <a:cxn ang="0">
                <a:pos x="39" y="43"/>
              </a:cxn>
              <a:cxn ang="0">
                <a:pos x="41" y="0"/>
              </a:cxn>
            </a:cxnLst>
            <a:rect l="0" t="0" r="r" b="b"/>
            <a:pathLst>
              <a:path w="56" h="203">
                <a:moveTo>
                  <a:pt x="41" y="0"/>
                </a:moveTo>
                <a:lnTo>
                  <a:pt x="41" y="0"/>
                </a:lnTo>
                <a:lnTo>
                  <a:pt x="3" y="10"/>
                </a:lnTo>
                <a:lnTo>
                  <a:pt x="3" y="10"/>
                </a:lnTo>
                <a:lnTo>
                  <a:pt x="3" y="15"/>
                </a:lnTo>
                <a:lnTo>
                  <a:pt x="3" y="15"/>
                </a:lnTo>
                <a:lnTo>
                  <a:pt x="0" y="35"/>
                </a:lnTo>
                <a:lnTo>
                  <a:pt x="0" y="47"/>
                </a:lnTo>
                <a:lnTo>
                  <a:pt x="0" y="53"/>
                </a:lnTo>
                <a:lnTo>
                  <a:pt x="2" y="57"/>
                </a:lnTo>
                <a:lnTo>
                  <a:pt x="2" y="57"/>
                </a:lnTo>
                <a:lnTo>
                  <a:pt x="4" y="71"/>
                </a:lnTo>
                <a:lnTo>
                  <a:pt x="7" y="89"/>
                </a:lnTo>
                <a:lnTo>
                  <a:pt x="10" y="119"/>
                </a:lnTo>
                <a:lnTo>
                  <a:pt x="10" y="119"/>
                </a:lnTo>
                <a:lnTo>
                  <a:pt x="11" y="127"/>
                </a:lnTo>
                <a:lnTo>
                  <a:pt x="14" y="135"/>
                </a:lnTo>
                <a:lnTo>
                  <a:pt x="15" y="144"/>
                </a:lnTo>
                <a:lnTo>
                  <a:pt x="14" y="148"/>
                </a:lnTo>
                <a:lnTo>
                  <a:pt x="12" y="153"/>
                </a:lnTo>
                <a:lnTo>
                  <a:pt x="12" y="153"/>
                </a:lnTo>
                <a:lnTo>
                  <a:pt x="10" y="161"/>
                </a:lnTo>
                <a:lnTo>
                  <a:pt x="10" y="166"/>
                </a:lnTo>
                <a:lnTo>
                  <a:pt x="11" y="170"/>
                </a:lnTo>
                <a:lnTo>
                  <a:pt x="12" y="176"/>
                </a:lnTo>
                <a:lnTo>
                  <a:pt x="12" y="176"/>
                </a:lnTo>
                <a:lnTo>
                  <a:pt x="15" y="203"/>
                </a:lnTo>
                <a:lnTo>
                  <a:pt x="15" y="203"/>
                </a:lnTo>
                <a:lnTo>
                  <a:pt x="32" y="202"/>
                </a:lnTo>
                <a:lnTo>
                  <a:pt x="32" y="202"/>
                </a:lnTo>
                <a:lnTo>
                  <a:pt x="37" y="202"/>
                </a:lnTo>
                <a:lnTo>
                  <a:pt x="41" y="201"/>
                </a:lnTo>
                <a:lnTo>
                  <a:pt x="41" y="201"/>
                </a:lnTo>
                <a:lnTo>
                  <a:pt x="48" y="202"/>
                </a:lnTo>
                <a:lnTo>
                  <a:pt x="48" y="202"/>
                </a:lnTo>
                <a:lnTo>
                  <a:pt x="49" y="203"/>
                </a:lnTo>
                <a:lnTo>
                  <a:pt x="49" y="203"/>
                </a:lnTo>
                <a:lnTo>
                  <a:pt x="52" y="197"/>
                </a:lnTo>
                <a:lnTo>
                  <a:pt x="52" y="197"/>
                </a:lnTo>
                <a:lnTo>
                  <a:pt x="53" y="185"/>
                </a:lnTo>
                <a:lnTo>
                  <a:pt x="54" y="169"/>
                </a:lnTo>
                <a:lnTo>
                  <a:pt x="56" y="148"/>
                </a:lnTo>
                <a:lnTo>
                  <a:pt x="56" y="148"/>
                </a:lnTo>
                <a:lnTo>
                  <a:pt x="56" y="127"/>
                </a:lnTo>
                <a:lnTo>
                  <a:pt x="54" y="113"/>
                </a:lnTo>
                <a:lnTo>
                  <a:pt x="53" y="103"/>
                </a:lnTo>
                <a:lnTo>
                  <a:pt x="53" y="103"/>
                </a:lnTo>
                <a:lnTo>
                  <a:pt x="45" y="73"/>
                </a:lnTo>
                <a:lnTo>
                  <a:pt x="40" y="53"/>
                </a:lnTo>
                <a:lnTo>
                  <a:pt x="39" y="43"/>
                </a:lnTo>
                <a:lnTo>
                  <a:pt x="39" y="43"/>
                </a:lnTo>
                <a:lnTo>
                  <a:pt x="41" y="0"/>
                </a:lnTo>
                <a:close/>
              </a:path>
            </a:pathLst>
          </a:custGeom>
          <a:solidFill>
            <a:srgbClr val="0A4553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A9CD523-ABD3-4A0A-890B-2EDD7F915D16}"/>
              </a:ext>
            </a:extLst>
          </p:cNvPr>
          <p:cNvGrpSpPr/>
          <p:nvPr/>
        </p:nvGrpSpPr>
        <p:grpSpPr>
          <a:xfrm>
            <a:off x="306389" y="2499668"/>
            <a:ext cx="8743063" cy="3380267"/>
            <a:chOff x="306389" y="2499668"/>
            <a:chExt cx="8743063" cy="3380267"/>
          </a:xfrm>
        </p:grpSpPr>
        <p:grpSp>
          <p:nvGrpSpPr>
            <p:cNvPr id="33" name="Gruppo 25">
              <a:extLst>
                <a:ext uri="{FF2B5EF4-FFF2-40B4-BE49-F238E27FC236}">
                  <a16:creationId xmlns:a16="http://schemas.microsoft.com/office/drawing/2014/main" id="{84246B92-028C-4FCB-9728-A1B013FB4C6D}"/>
                </a:ext>
              </a:extLst>
            </p:cNvPr>
            <p:cNvGrpSpPr/>
            <p:nvPr/>
          </p:nvGrpSpPr>
          <p:grpSpPr>
            <a:xfrm rot="21322289">
              <a:off x="399549" y="2499668"/>
              <a:ext cx="8649903" cy="2298004"/>
              <a:chOff x="1660533" y="2175404"/>
              <a:chExt cx="3402986" cy="3047890"/>
            </a:xfrm>
            <a:solidFill>
              <a:srgbClr val="5B9BD5"/>
            </a:solidFill>
          </p:grpSpPr>
          <p:sp>
            <p:nvSpPr>
              <p:cNvPr id="35" name="Freeform 138">
                <a:extLst>
                  <a:ext uri="{FF2B5EF4-FFF2-40B4-BE49-F238E27FC236}">
                    <a16:creationId xmlns:a16="http://schemas.microsoft.com/office/drawing/2014/main" id="{62710C10-22A4-4E65-A6A3-1AD40A5C148F}"/>
                  </a:ext>
                </a:extLst>
              </p:cNvPr>
              <p:cNvSpPr>
                <a:spLocks/>
              </p:cNvSpPr>
              <p:nvPr/>
            </p:nvSpPr>
            <p:spPr bwMode="auto">
              <a:xfrm rot="5677711">
                <a:off x="3925645" y="4130410"/>
                <a:ext cx="60638" cy="2125130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3" y="10"/>
                  </a:cxn>
                  <a:cxn ang="0">
                    <a:pos x="3" y="10"/>
                  </a:cxn>
                  <a:cxn ang="0">
                    <a:pos x="3" y="15"/>
                  </a:cxn>
                  <a:cxn ang="0">
                    <a:pos x="3" y="15"/>
                  </a:cxn>
                  <a:cxn ang="0">
                    <a:pos x="0" y="35"/>
                  </a:cxn>
                  <a:cxn ang="0">
                    <a:pos x="0" y="47"/>
                  </a:cxn>
                  <a:cxn ang="0">
                    <a:pos x="0" y="53"/>
                  </a:cxn>
                  <a:cxn ang="0">
                    <a:pos x="2" y="57"/>
                  </a:cxn>
                  <a:cxn ang="0">
                    <a:pos x="2" y="57"/>
                  </a:cxn>
                  <a:cxn ang="0">
                    <a:pos x="4" y="71"/>
                  </a:cxn>
                  <a:cxn ang="0">
                    <a:pos x="7" y="89"/>
                  </a:cxn>
                  <a:cxn ang="0">
                    <a:pos x="10" y="119"/>
                  </a:cxn>
                  <a:cxn ang="0">
                    <a:pos x="10" y="119"/>
                  </a:cxn>
                  <a:cxn ang="0">
                    <a:pos x="11" y="127"/>
                  </a:cxn>
                  <a:cxn ang="0">
                    <a:pos x="14" y="135"/>
                  </a:cxn>
                  <a:cxn ang="0">
                    <a:pos x="15" y="144"/>
                  </a:cxn>
                  <a:cxn ang="0">
                    <a:pos x="14" y="148"/>
                  </a:cxn>
                  <a:cxn ang="0">
                    <a:pos x="12" y="153"/>
                  </a:cxn>
                  <a:cxn ang="0">
                    <a:pos x="12" y="153"/>
                  </a:cxn>
                  <a:cxn ang="0">
                    <a:pos x="10" y="161"/>
                  </a:cxn>
                  <a:cxn ang="0">
                    <a:pos x="10" y="166"/>
                  </a:cxn>
                  <a:cxn ang="0">
                    <a:pos x="11" y="170"/>
                  </a:cxn>
                  <a:cxn ang="0">
                    <a:pos x="12" y="176"/>
                  </a:cxn>
                  <a:cxn ang="0">
                    <a:pos x="12" y="176"/>
                  </a:cxn>
                  <a:cxn ang="0">
                    <a:pos x="15" y="203"/>
                  </a:cxn>
                  <a:cxn ang="0">
                    <a:pos x="15" y="203"/>
                  </a:cxn>
                  <a:cxn ang="0">
                    <a:pos x="32" y="202"/>
                  </a:cxn>
                  <a:cxn ang="0">
                    <a:pos x="32" y="202"/>
                  </a:cxn>
                  <a:cxn ang="0">
                    <a:pos x="37" y="202"/>
                  </a:cxn>
                  <a:cxn ang="0">
                    <a:pos x="41" y="201"/>
                  </a:cxn>
                  <a:cxn ang="0">
                    <a:pos x="41" y="201"/>
                  </a:cxn>
                  <a:cxn ang="0">
                    <a:pos x="48" y="202"/>
                  </a:cxn>
                  <a:cxn ang="0">
                    <a:pos x="48" y="202"/>
                  </a:cxn>
                  <a:cxn ang="0">
                    <a:pos x="49" y="203"/>
                  </a:cxn>
                  <a:cxn ang="0">
                    <a:pos x="49" y="203"/>
                  </a:cxn>
                  <a:cxn ang="0">
                    <a:pos x="52" y="197"/>
                  </a:cxn>
                  <a:cxn ang="0">
                    <a:pos x="52" y="197"/>
                  </a:cxn>
                  <a:cxn ang="0">
                    <a:pos x="53" y="185"/>
                  </a:cxn>
                  <a:cxn ang="0">
                    <a:pos x="54" y="169"/>
                  </a:cxn>
                  <a:cxn ang="0">
                    <a:pos x="56" y="148"/>
                  </a:cxn>
                  <a:cxn ang="0">
                    <a:pos x="56" y="148"/>
                  </a:cxn>
                  <a:cxn ang="0">
                    <a:pos x="56" y="127"/>
                  </a:cxn>
                  <a:cxn ang="0">
                    <a:pos x="54" y="113"/>
                  </a:cxn>
                  <a:cxn ang="0">
                    <a:pos x="53" y="103"/>
                  </a:cxn>
                  <a:cxn ang="0">
                    <a:pos x="53" y="103"/>
                  </a:cxn>
                  <a:cxn ang="0">
                    <a:pos x="45" y="73"/>
                  </a:cxn>
                  <a:cxn ang="0">
                    <a:pos x="40" y="53"/>
                  </a:cxn>
                  <a:cxn ang="0">
                    <a:pos x="39" y="43"/>
                  </a:cxn>
                  <a:cxn ang="0">
                    <a:pos x="39" y="43"/>
                  </a:cxn>
                  <a:cxn ang="0">
                    <a:pos x="41" y="0"/>
                  </a:cxn>
                </a:cxnLst>
                <a:rect l="0" t="0" r="r" b="b"/>
                <a:pathLst>
                  <a:path w="56" h="203">
                    <a:moveTo>
                      <a:pt x="41" y="0"/>
                    </a:moveTo>
                    <a:lnTo>
                      <a:pt x="41" y="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0" y="35"/>
                    </a:lnTo>
                    <a:lnTo>
                      <a:pt x="0" y="47"/>
                    </a:lnTo>
                    <a:lnTo>
                      <a:pt x="0" y="53"/>
                    </a:lnTo>
                    <a:lnTo>
                      <a:pt x="2" y="57"/>
                    </a:lnTo>
                    <a:lnTo>
                      <a:pt x="2" y="57"/>
                    </a:lnTo>
                    <a:lnTo>
                      <a:pt x="4" y="71"/>
                    </a:lnTo>
                    <a:lnTo>
                      <a:pt x="7" y="89"/>
                    </a:lnTo>
                    <a:lnTo>
                      <a:pt x="10" y="119"/>
                    </a:lnTo>
                    <a:lnTo>
                      <a:pt x="10" y="119"/>
                    </a:lnTo>
                    <a:lnTo>
                      <a:pt x="11" y="127"/>
                    </a:lnTo>
                    <a:lnTo>
                      <a:pt x="14" y="135"/>
                    </a:lnTo>
                    <a:lnTo>
                      <a:pt x="15" y="144"/>
                    </a:lnTo>
                    <a:lnTo>
                      <a:pt x="14" y="148"/>
                    </a:lnTo>
                    <a:lnTo>
                      <a:pt x="12" y="153"/>
                    </a:lnTo>
                    <a:lnTo>
                      <a:pt x="12" y="153"/>
                    </a:lnTo>
                    <a:lnTo>
                      <a:pt x="10" y="161"/>
                    </a:lnTo>
                    <a:lnTo>
                      <a:pt x="10" y="166"/>
                    </a:lnTo>
                    <a:lnTo>
                      <a:pt x="11" y="170"/>
                    </a:lnTo>
                    <a:lnTo>
                      <a:pt x="12" y="176"/>
                    </a:lnTo>
                    <a:lnTo>
                      <a:pt x="12" y="176"/>
                    </a:lnTo>
                    <a:lnTo>
                      <a:pt x="15" y="203"/>
                    </a:lnTo>
                    <a:lnTo>
                      <a:pt x="15" y="203"/>
                    </a:lnTo>
                    <a:lnTo>
                      <a:pt x="32" y="202"/>
                    </a:lnTo>
                    <a:lnTo>
                      <a:pt x="32" y="202"/>
                    </a:lnTo>
                    <a:lnTo>
                      <a:pt x="37" y="202"/>
                    </a:lnTo>
                    <a:lnTo>
                      <a:pt x="41" y="201"/>
                    </a:lnTo>
                    <a:lnTo>
                      <a:pt x="41" y="201"/>
                    </a:lnTo>
                    <a:lnTo>
                      <a:pt x="48" y="202"/>
                    </a:lnTo>
                    <a:lnTo>
                      <a:pt x="48" y="202"/>
                    </a:lnTo>
                    <a:lnTo>
                      <a:pt x="49" y="203"/>
                    </a:lnTo>
                    <a:lnTo>
                      <a:pt x="49" y="203"/>
                    </a:lnTo>
                    <a:lnTo>
                      <a:pt x="52" y="197"/>
                    </a:lnTo>
                    <a:lnTo>
                      <a:pt x="52" y="197"/>
                    </a:lnTo>
                    <a:lnTo>
                      <a:pt x="53" y="185"/>
                    </a:lnTo>
                    <a:lnTo>
                      <a:pt x="54" y="169"/>
                    </a:lnTo>
                    <a:lnTo>
                      <a:pt x="56" y="148"/>
                    </a:lnTo>
                    <a:lnTo>
                      <a:pt x="56" y="148"/>
                    </a:lnTo>
                    <a:lnTo>
                      <a:pt x="56" y="127"/>
                    </a:lnTo>
                    <a:lnTo>
                      <a:pt x="54" y="113"/>
                    </a:lnTo>
                    <a:lnTo>
                      <a:pt x="53" y="103"/>
                    </a:lnTo>
                    <a:lnTo>
                      <a:pt x="53" y="103"/>
                    </a:lnTo>
                    <a:lnTo>
                      <a:pt x="45" y="73"/>
                    </a:lnTo>
                    <a:lnTo>
                      <a:pt x="40" y="53"/>
                    </a:lnTo>
                    <a:lnTo>
                      <a:pt x="39" y="43"/>
                    </a:lnTo>
                    <a:lnTo>
                      <a:pt x="39" y="43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A455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37" name="Freeform 138">
                <a:extLst>
                  <a:ext uri="{FF2B5EF4-FFF2-40B4-BE49-F238E27FC236}">
                    <a16:creationId xmlns:a16="http://schemas.microsoft.com/office/drawing/2014/main" id="{FE749785-A6BA-4956-A811-D97A146AA9E2}"/>
                  </a:ext>
                </a:extLst>
              </p:cNvPr>
              <p:cNvSpPr>
                <a:spLocks/>
              </p:cNvSpPr>
              <p:nvPr/>
            </p:nvSpPr>
            <p:spPr bwMode="auto">
              <a:xfrm rot="16477711" flipH="1">
                <a:off x="3320704" y="515233"/>
                <a:ext cx="82643" cy="34029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3" y="10"/>
                  </a:cxn>
                  <a:cxn ang="0">
                    <a:pos x="3" y="10"/>
                  </a:cxn>
                  <a:cxn ang="0">
                    <a:pos x="3" y="15"/>
                  </a:cxn>
                  <a:cxn ang="0">
                    <a:pos x="3" y="15"/>
                  </a:cxn>
                  <a:cxn ang="0">
                    <a:pos x="0" y="35"/>
                  </a:cxn>
                  <a:cxn ang="0">
                    <a:pos x="0" y="47"/>
                  </a:cxn>
                  <a:cxn ang="0">
                    <a:pos x="0" y="53"/>
                  </a:cxn>
                  <a:cxn ang="0">
                    <a:pos x="2" y="57"/>
                  </a:cxn>
                  <a:cxn ang="0">
                    <a:pos x="2" y="57"/>
                  </a:cxn>
                  <a:cxn ang="0">
                    <a:pos x="4" y="71"/>
                  </a:cxn>
                  <a:cxn ang="0">
                    <a:pos x="7" y="89"/>
                  </a:cxn>
                  <a:cxn ang="0">
                    <a:pos x="10" y="119"/>
                  </a:cxn>
                  <a:cxn ang="0">
                    <a:pos x="10" y="119"/>
                  </a:cxn>
                  <a:cxn ang="0">
                    <a:pos x="11" y="127"/>
                  </a:cxn>
                  <a:cxn ang="0">
                    <a:pos x="14" y="135"/>
                  </a:cxn>
                  <a:cxn ang="0">
                    <a:pos x="15" y="144"/>
                  </a:cxn>
                  <a:cxn ang="0">
                    <a:pos x="14" y="148"/>
                  </a:cxn>
                  <a:cxn ang="0">
                    <a:pos x="12" y="153"/>
                  </a:cxn>
                  <a:cxn ang="0">
                    <a:pos x="12" y="153"/>
                  </a:cxn>
                  <a:cxn ang="0">
                    <a:pos x="10" y="161"/>
                  </a:cxn>
                  <a:cxn ang="0">
                    <a:pos x="10" y="166"/>
                  </a:cxn>
                  <a:cxn ang="0">
                    <a:pos x="11" y="170"/>
                  </a:cxn>
                  <a:cxn ang="0">
                    <a:pos x="12" y="176"/>
                  </a:cxn>
                  <a:cxn ang="0">
                    <a:pos x="12" y="176"/>
                  </a:cxn>
                  <a:cxn ang="0">
                    <a:pos x="15" y="203"/>
                  </a:cxn>
                  <a:cxn ang="0">
                    <a:pos x="15" y="203"/>
                  </a:cxn>
                  <a:cxn ang="0">
                    <a:pos x="32" y="202"/>
                  </a:cxn>
                  <a:cxn ang="0">
                    <a:pos x="32" y="202"/>
                  </a:cxn>
                  <a:cxn ang="0">
                    <a:pos x="37" y="202"/>
                  </a:cxn>
                  <a:cxn ang="0">
                    <a:pos x="41" y="201"/>
                  </a:cxn>
                  <a:cxn ang="0">
                    <a:pos x="41" y="201"/>
                  </a:cxn>
                  <a:cxn ang="0">
                    <a:pos x="48" y="202"/>
                  </a:cxn>
                  <a:cxn ang="0">
                    <a:pos x="48" y="202"/>
                  </a:cxn>
                  <a:cxn ang="0">
                    <a:pos x="49" y="203"/>
                  </a:cxn>
                  <a:cxn ang="0">
                    <a:pos x="49" y="203"/>
                  </a:cxn>
                  <a:cxn ang="0">
                    <a:pos x="52" y="197"/>
                  </a:cxn>
                  <a:cxn ang="0">
                    <a:pos x="52" y="197"/>
                  </a:cxn>
                  <a:cxn ang="0">
                    <a:pos x="53" y="185"/>
                  </a:cxn>
                  <a:cxn ang="0">
                    <a:pos x="54" y="169"/>
                  </a:cxn>
                  <a:cxn ang="0">
                    <a:pos x="56" y="148"/>
                  </a:cxn>
                  <a:cxn ang="0">
                    <a:pos x="56" y="148"/>
                  </a:cxn>
                  <a:cxn ang="0">
                    <a:pos x="56" y="127"/>
                  </a:cxn>
                  <a:cxn ang="0">
                    <a:pos x="54" y="113"/>
                  </a:cxn>
                  <a:cxn ang="0">
                    <a:pos x="53" y="103"/>
                  </a:cxn>
                  <a:cxn ang="0">
                    <a:pos x="53" y="103"/>
                  </a:cxn>
                  <a:cxn ang="0">
                    <a:pos x="45" y="73"/>
                  </a:cxn>
                  <a:cxn ang="0">
                    <a:pos x="40" y="53"/>
                  </a:cxn>
                  <a:cxn ang="0">
                    <a:pos x="39" y="43"/>
                  </a:cxn>
                  <a:cxn ang="0">
                    <a:pos x="39" y="43"/>
                  </a:cxn>
                  <a:cxn ang="0">
                    <a:pos x="41" y="0"/>
                  </a:cxn>
                </a:cxnLst>
                <a:rect l="0" t="0" r="r" b="b"/>
                <a:pathLst>
                  <a:path w="56" h="203">
                    <a:moveTo>
                      <a:pt x="41" y="0"/>
                    </a:moveTo>
                    <a:lnTo>
                      <a:pt x="41" y="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0" y="35"/>
                    </a:lnTo>
                    <a:lnTo>
                      <a:pt x="0" y="47"/>
                    </a:lnTo>
                    <a:lnTo>
                      <a:pt x="0" y="53"/>
                    </a:lnTo>
                    <a:lnTo>
                      <a:pt x="2" y="57"/>
                    </a:lnTo>
                    <a:lnTo>
                      <a:pt x="2" y="57"/>
                    </a:lnTo>
                    <a:lnTo>
                      <a:pt x="4" y="71"/>
                    </a:lnTo>
                    <a:lnTo>
                      <a:pt x="7" y="89"/>
                    </a:lnTo>
                    <a:lnTo>
                      <a:pt x="10" y="119"/>
                    </a:lnTo>
                    <a:lnTo>
                      <a:pt x="10" y="119"/>
                    </a:lnTo>
                    <a:lnTo>
                      <a:pt x="11" y="127"/>
                    </a:lnTo>
                    <a:lnTo>
                      <a:pt x="14" y="135"/>
                    </a:lnTo>
                    <a:lnTo>
                      <a:pt x="15" y="144"/>
                    </a:lnTo>
                    <a:lnTo>
                      <a:pt x="14" y="148"/>
                    </a:lnTo>
                    <a:lnTo>
                      <a:pt x="12" y="153"/>
                    </a:lnTo>
                    <a:lnTo>
                      <a:pt x="12" y="153"/>
                    </a:lnTo>
                    <a:lnTo>
                      <a:pt x="10" y="161"/>
                    </a:lnTo>
                    <a:lnTo>
                      <a:pt x="10" y="166"/>
                    </a:lnTo>
                    <a:lnTo>
                      <a:pt x="11" y="170"/>
                    </a:lnTo>
                    <a:lnTo>
                      <a:pt x="12" y="176"/>
                    </a:lnTo>
                    <a:lnTo>
                      <a:pt x="12" y="176"/>
                    </a:lnTo>
                    <a:lnTo>
                      <a:pt x="15" y="203"/>
                    </a:lnTo>
                    <a:lnTo>
                      <a:pt x="15" y="203"/>
                    </a:lnTo>
                    <a:lnTo>
                      <a:pt x="32" y="202"/>
                    </a:lnTo>
                    <a:lnTo>
                      <a:pt x="32" y="202"/>
                    </a:lnTo>
                    <a:lnTo>
                      <a:pt x="37" y="202"/>
                    </a:lnTo>
                    <a:lnTo>
                      <a:pt x="41" y="201"/>
                    </a:lnTo>
                    <a:lnTo>
                      <a:pt x="41" y="201"/>
                    </a:lnTo>
                    <a:lnTo>
                      <a:pt x="48" y="202"/>
                    </a:lnTo>
                    <a:lnTo>
                      <a:pt x="48" y="202"/>
                    </a:lnTo>
                    <a:lnTo>
                      <a:pt x="49" y="203"/>
                    </a:lnTo>
                    <a:lnTo>
                      <a:pt x="49" y="203"/>
                    </a:lnTo>
                    <a:lnTo>
                      <a:pt x="52" y="197"/>
                    </a:lnTo>
                    <a:lnTo>
                      <a:pt x="52" y="197"/>
                    </a:lnTo>
                    <a:lnTo>
                      <a:pt x="53" y="185"/>
                    </a:lnTo>
                    <a:lnTo>
                      <a:pt x="54" y="169"/>
                    </a:lnTo>
                    <a:lnTo>
                      <a:pt x="56" y="148"/>
                    </a:lnTo>
                    <a:lnTo>
                      <a:pt x="56" y="148"/>
                    </a:lnTo>
                    <a:lnTo>
                      <a:pt x="56" y="127"/>
                    </a:lnTo>
                    <a:lnTo>
                      <a:pt x="54" y="113"/>
                    </a:lnTo>
                    <a:lnTo>
                      <a:pt x="53" y="103"/>
                    </a:lnTo>
                    <a:lnTo>
                      <a:pt x="53" y="103"/>
                    </a:lnTo>
                    <a:lnTo>
                      <a:pt x="45" y="73"/>
                    </a:lnTo>
                    <a:lnTo>
                      <a:pt x="40" y="53"/>
                    </a:lnTo>
                    <a:lnTo>
                      <a:pt x="39" y="43"/>
                    </a:lnTo>
                    <a:lnTo>
                      <a:pt x="39" y="43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A455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</p:grpSp>
        <p:sp>
          <p:nvSpPr>
            <p:cNvPr id="63" name="Freeform 138">
              <a:extLst>
                <a:ext uri="{FF2B5EF4-FFF2-40B4-BE49-F238E27FC236}">
                  <a16:creationId xmlns:a16="http://schemas.microsoft.com/office/drawing/2014/main" id="{A6A29F58-0A9A-4404-968D-67974932B42F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612201" y="4637136"/>
              <a:ext cx="45719" cy="1152000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1" y="0"/>
                </a:cxn>
                <a:cxn ang="0">
                  <a:pos x="3" y="10"/>
                </a:cxn>
                <a:cxn ang="0">
                  <a:pos x="3" y="10"/>
                </a:cxn>
                <a:cxn ang="0">
                  <a:pos x="3" y="15"/>
                </a:cxn>
                <a:cxn ang="0">
                  <a:pos x="3" y="15"/>
                </a:cxn>
                <a:cxn ang="0">
                  <a:pos x="0" y="35"/>
                </a:cxn>
                <a:cxn ang="0">
                  <a:pos x="0" y="47"/>
                </a:cxn>
                <a:cxn ang="0">
                  <a:pos x="0" y="53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4" y="71"/>
                </a:cxn>
                <a:cxn ang="0">
                  <a:pos x="7" y="89"/>
                </a:cxn>
                <a:cxn ang="0">
                  <a:pos x="10" y="119"/>
                </a:cxn>
                <a:cxn ang="0">
                  <a:pos x="10" y="119"/>
                </a:cxn>
                <a:cxn ang="0">
                  <a:pos x="11" y="127"/>
                </a:cxn>
                <a:cxn ang="0">
                  <a:pos x="14" y="135"/>
                </a:cxn>
                <a:cxn ang="0">
                  <a:pos x="15" y="144"/>
                </a:cxn>
                <a:cxn ang="0">
                  <a:pos x="14" y="148"/>
                </a:cxn>
                <a:cxn ang="0">
                  <a:pos x="12" y="153"/>
                </a:cxn>
                <a:cxn ang="0">
                  <a:pos x="12" y="153"/>
                </a:cxn>
                <a:cxn ang="0">
                  <a:pos x="10" y="161"/>
                </a:cxn>
                <a:cxn ang="0">
                  <a:pos x="10" y="166"/>
                </a:cxn>
                <a:cxn ang="0">
                  <a:pos x="11" y="170"/>
                </a:cxn>
                <a:cxn ang="0">
                  <a:pos x="12" y="176"/>
                </a:cxn>
                <a:cxn ang="0">
                  <a:pos x="12" y="176"/>
                </a:cxn>
                <a:cxn ang="0">
                  <a:pos x="15" y="203"/>
                </a:cxn>
                <a:cxn ang="0">
                  <a:pos x="15" y="203"/>
                </a:cxn>
                <a:cxn ang="0">
                  <a:pos x="32" y="202"/>
                </a:cxn>
                <a:cxn ang="0">
                  <a:pos x="32" y="202"/>
                </a:cxn>
                <a:cxn ang="0">
                  <a:pos x="37" y="202"/>
                </a:cxn>
                <a:cxn ang="0">
                  <a:pos x="41" y="201"/>
                </a:cxn>
                <a:cxn ang="0">
                  <a:pos x="41" y="201"/>
                </a:cxn>
                <a:cxn ang="0">
                  <a:pos x="48" y="202"/>
                </a:cxn>
                <a:cxn ang="0">
                  <a:pos x="48" y="202"/>
                </a:cxn>
                <a:cxn ang="0">
                  <a:pos x="49" y="203"/>
                </a:cxn>
                <a:cxn ang="0">
                  <a:pos x="49" y="203"/>
                </a:cxn>
                <a:cxn ang="0">
                  <a:pos x="52" y="197"/>
                </a:cxn>
                <a:cxn ang="0">
                  <a:pos x="52" y="197"/>
                </a:cxn>
                <a:cxn ang="0">
                  <a:pos x="53" y="185"/>
                </a:cxn>
                <a:cxn ang="0">
                  <a:pos x="54" y="169"/>
                </a:cxn>
                <a:cxn ang="0">
                  <a:pos x="56" y="148"/>
                </a:cxn>
                <a:cxn ang="0">
                  <a:pos x="56" y="148"/>
                </a:cxn>
                <a:cxn ang="0">
                  <a:pos x="56" y="127"/>
                </a:cxn>
                <a:cxn ang="0">
                  <a:pos x="54" y="113"/>
                </a:cxn>
                <a:cxn ang="0">
                  <a:pos x="53" y="103"/>
                </a:cxn>
                <a:cxn ang="0">
                  <a:pos x="53" y="103"/>
                </a:cxn>
                <a:cxn ang="0">
                  <a:pos x="45" y="73"/>
                </a:cxn>
                <a:cxn ang="0">
                  <a:pos x="40" y="53"/>
                </a:cxn>
                <a:cxn ang="0">
                  <a:pos x="39" y="43"/>
                </a:cxn>
                <a:cxn ang="0">
                  <a:pos x="39" y="43"/>
                </a:cxn>
                <a:cxn ang="0">
                  <a:pos x="41" y="0"/>
                </a:cxn>
              </a:cxnLst>
              <a:rect l="0" t="0" r="r" b="b"/>
              <a:pathLst>
                <a:path w="56" h="203">
                  <a:moveTo>
                    <a:pt x="41" y="0"/>
                  </a:moveTo>
                  <a:lnTo>
                    <a:pt x="41" y="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0" y="35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4" y="71"/>
                  </a:lnTo>
                  <a:lnTo>
                    <a:pt x="7" y="8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1" y="127"/>
                  </a:lnTo>
                  <a:lnTo>
                    <a:pt x="14" y="135"/>
                  </a:lnTo>
                  <a:lnTo>
                    <a:pt x="15" y="144"/>
                  </a:lnTo>
                  <a:lnTo>
                    <a:pt x="14" y="148"/>
                  </a:lnTo>
                  <a:lnTo>
                    <a:pt x="12" y="153"/>
                  </a:lnTo>
                  <a:lnTo>
                    <a:pt x="12" y="153"/>
                  </a:lnTo>
                  <a:lnTo>
                    <a:pt x="10" y="161"/>
                  </a:lnTo>
                  <a:lnTo>
                    <a:pt x="10" y="166"/>
                  </a:lnTo>
                  <a:lnTo>
                    <a:pt x="11" y="170"/>
                  </a:lnTo>
                  <a:lnTo>
                    <a:pt x="12" y="176"/>
                  </a:lnTo>
                  <a:lnTo>
                    <a:pt x="12" y="176"/>
                  </a:lnTo>
                  <a:lnTo>
                    <a:pt x="15" y="203"/>
                  </a:lnTo>
                  <a:lnTo>
                    <a:pt x="15" y="203"/>
                  </a:lnTo>
                  <a:lnTo>
                    <a:pt x="32" y="202"/>
                  </a:lnTo>
                  <a:lnTo>
                    <a:pt x="32" y="202"/>
                  </a:lnTo>
                  <a:lnTo>
                    <a:pt x="37" y="202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8" y="202"/>
                  </a:lnTo>
                  <a:lnTo>
                    <a:pt x="48" y="202"/>
                  </a:lnTo>
                  <a:lnTo>
                    <a:pt x="49" y="203"/>
                  </a:lnTo>
                  <a:lnTo>
                    <a:pt x="49" y="203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3" y="185"/>
                  </a:lnTo>
                  <a:lnTo>
                    <a:pt x="54" y="169"/>
                  </a:lnTo>
                  <a:lnTo>
                    <a:pt x="56" y="148"/>
                  </a:lnTo>
                  <a:lnTo>
                    <a:pt x="56" y="148"/>
                  </a:lnTo>
                  <a:lnTo>
                    <a:pt x="56" y="127"/>
                  </a:lnTo>
                  <a:lnTo>
                    <a:pt x="54" y="113"/>
                  </a:lnTo>
                  <a:lnTo>
                    <a:pt x="53" y="103"/>
                  </a:lnTo>
                  <a:lnTo>
                    <a:pt x="53" y="103"/>
                  </a:lnTo>
                  <a:lnTo>
                    <a:pt x="45" y="73"/>
                  </a:lnTo>
                  <a:lnTo>
                    <a:pt x="40" y="5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A455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65" name="Freeform 138">
              <a:extLst>
                <a:ext uri="{FF2B5EF4-FFF2-40B4-BE49-F238E27FC236}">
                  <a16:creationId xmlns:a16="http://schemas.microsoft.com/office/drawing/2014/main" id="{A138A03F-5E17-4645-9A52-3BB3450469F3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62213" y="2545746"/>
              <a:ext cx="45719" cy="3334189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1" y="0"/>
                </a:cxn>
                <a:cxn ang="0">
                  <a:pos x="3" y="10"/>
                </a:cxn>
                <a:cxn ang="0">
                  <a:pos x="3" y="10"/>
                </a:cxn>
                <a:cxn ang="0">
                  <a:pos x="3" y="15"/>
                </a:cxn>
                <a:cxn ang="0">
                  <a:pos x="3" y="15"/>
                </a:cxn>
                <a:cxn ang="0">
                  <a:pos x="0" y="35"/>
                </a:cxn>
                <a:cxn ang="0">
                  <a:pos x="0" y="47"/>
                </a:cxn>
                <a:cxn ang="0">
                  <a:pos x="0" y="53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4" y="71"/>
                </a:cxn>
                <a:cxn ang="0">
                  <a:pos x="7" y="89"/>
                </a:cxn>
                <a:cxn ang="0">
                  <a:pos x="10" y="119"/>
                </a:cxn>
                <a:cxn ang="0">
                  <a:pos x="10" y="119"/>
                </a:cxn>
                <a:cxn ang="0">
                  <a:pos x="11" y="127"/>
                </a:cxn>
                <a:cxn ang="0">
                  <a:pos x="14" y="135"/>
                </a:cxn>
                <a:cxn ang="0">
                  <a:pos x="15" y="144"/>
                </a:cxn>
                <a:cxn ang="0">
                  <a:pos x="14" y="148"/>
                </a:cxn>
                <a:cxn ang="0">
                  <a:pos x="12" y="153"/>
                </a:cxn>
                <a:cxn ang="0">
                  <a:pos x="12" y="153"/>
                </a:cxn>
                <a:cxn ang="0">
                  <a:pos x="10" y="161"/>
                </a:cxn>
                <a:cxn ang="0">
                  <a:pos x="10" y="166"/>
                </a:cxn>
                <a:cxn ang="0">
                  <a:pos x="11" y="170"/>
                </a:cxn>
                <a:cxn ang="0">
                  <a:pos x="12" y="176"/>
                </a:cxn>
                <a:cxn ang="0">
                  <a:pos x="12" y="176"/>
                </a:cxn>
                <a:cxn ang="0">
                  <a:pos x="15" y="203"/>
                </a:cxn>
                <a:cxn ang="0">
                  <a:pos x="15" y="203"/>
                </a:cxn>
                <a:cxn ang="0">
                  <a:pos x="32" y="202"/>
                </a:cxn>
                <a:cxn ang="0">
                  <a:pos x="32" y="202"/>
                </a:cxn>
                <a:cxn ang="0">
                  <a:pos x="37" y="202"/>
                </a:cxn>
                <a:cxn ang="0">
                  <a:pos x="41" y="201"/>
                </a:cxn>
                <a:cxn ang="0">
                  <a:pos x="41" y="201"/>
                </a:cxn>
                <a:cxn ang="0">
                  <a:pos x="48" y="202"/>
                </a:cxn>
                <a:cxn ang="0">
                  <a:pos x="48" y="202"/>
                </a:cxn>
                <a:cxn ang="0">
                  <a:pos x="49" y="203"/>
                </a:cxn>
                <a:cxn ang="0">
                  <a:pos x="49" y="203"/>
                </a:cxn>
                <a:cxn ang="0">
                  <a:pos x="52" y="197"/>
                </a:cxn>
                <a:cxn ang="0">
                  <a:pos x="52" y="197"/>
                </a:cxn>
                <a:cxn ang="0">
                  <a:pos x="53" y="185"/>
                </a:cxn>
                <a:cxn ang="0">
                  <a:pos x="54" y="169"/>
                </a:cxn>
                <a:cxn ang="0">
                  <a:pos x="56" y="148"/>
                </a:cxn>
                <a:cxn ang="0">
                  <a:pos x="56" y="148"/>
                </a:cxn>
                <a:cxn ang="0">
                  <a:pos x="56" y="127"/>
                </a:cxn>
                <a:cxn ang="0">
                  <a:pos x="54" y="113"/>
                </a:cxn>
                <a:cxn ang="0">
                  <a:pos x="53" y="103"/>
                </a:cxn>
                <a:cxn ang="0">
                  <a:pos x="53" y="103"/>
                </a:cxn>
                <a:cxn ang="0">
                  <a:pos x="45" y="73"/>
                </a:cxn>
                <a:cxn ang="0">
                  <a:pos x="40" y="53"/>
                </a:cxn>
                <a:cxn ang="0">
                  <a:pos x="39" y="43"/>
                </a:cxn>
                <a:cxn ang="0">
                  <a:pos x="39" y="43"/>
                </a:cxn>
                <a:cxn ang="0">
                  <a:pos x="41" y="0"/>
                </a:cxn>
              </a:cxnLst>
              <a:rect l="0" t="0" r="r" b="b"/>
              <a:pathLst>
                <a:path w="56" h="203">
                  <a:moveTo>
                    <a:pt x="41" y="0"/>
                  </a:moveTo>
                  <a:lnTo>
                    <a:pt x="41" y="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0" y="35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4" y="71"/>
                  </a:lnTo>
                  <a:lnTo>
                    <a:pt x="7" y="8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1" y="127"/>
                  </a:lnTo>
                  <a:lnTo>
                    <a:pt x="14" y="135"/>
                  </a:lnTo>
                  <a:lnTo>
                    <a:pt x="15" y="144"/>
                  </a:lnTo>
                  <a:lnTo>
                    <a:pt x="14" y="148"/>
                  </a:lnTo>
                  <a:lnTo>
                    <a:pt x="12" y="153"/>
                  </a:lnTo>
                  <a:lnTo>
                    <a:pt x="12" y="153"/>
                  </a:lnTo>
                  <a:lnTo>
                    <a:pt x="10" y="161"/>
                  </a:lnTo>
                  <a:lnTo>
                    <a:pt x="10" y="166"/>
                  </a:lnTo>
                  <a:lnTo>
                    <a:pt x="11" y="170"/>
                  </a:lnTo>
                  <a:lnTo>
                    <a:pt x="12" y="176"/>
                  </a:lnTo>
                  <a:lnTo>
                    <a:pt x="12" y="176"/>
                  </a:lnTo>
                  <a:lnTo>
                    <a:pt x="15" y="203"/>
                  </a:lnTo>
                  <a:lnTo>
                    <a:pt x="15" y="203"/>
                  </a:lnTo>
                  <a:lnTo>
                    <a:pt x="32" y="202"/>
                  </a:lnTo>
                  <a:lnTo>
                    <a:pt x="32" y="202"/>
                  </a:lnTo>
                  <a:lnTo>
                    <a:pt x="37" y="202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8" y="202"/>
                  </a:lnTo>
                  <a:lnTo>
                    <a:pt x="48" y="202"/>
                  </a:lnTo>
                  <a:lnTo>
                    <a:pt x="49" y="203"/>
                  </a:lnTo>
                  <a:lnTo>
                    <a:pt x="49" y="203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3" y="185"/>
                  </a:lnTo>
                  <a:lnTo>
                    <a:pt x="54" y="169"/>
                  </a:lnTo>
                  <a:lnTo>
                    <a:pt x="56" y="148"/>
                  </a:lnTo>
                  <a:lnTo>
                    <a:pt x="56" y="148"/>
                  </a:lnTo>
                  <a:lnTo>
                    <a:pt x="56" y="127"/>
                  </a:lnTo>
                  <a:lnTo>
                    <a:pt x="54" y="113"/>
                  </a:lnTo>
                  <a:lnTo>
                    <a:pt x="53" y="103"/>
                  </a:lnTo>
                  <a:lnTo>
                    <a:pt x="53" y="103"/>
                  </a:lnTo>
                  <a:lnTo>
                    <a:pt x="45" y="73"/>
                  </a:lnTo>
                  <a:lnTo>
                    <a:pt x="40" y="5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A455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66" name="Freeform 138">
              <a:extLst>
                <a:ext uri="{FF2B5EF4-FFF2-40B4-BE49-F238E27FC236}">
                  <a16:creationId xmlns:a16="http://schemas.microsoft.com/office/drawing/2014/main" id="{08F1890A-30F4-469E-B7BC-9CFA53C037D4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959096" y="4089085"/>
              <a:ext cx="62312" cy="3367725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1" y="0"/>
                </a:cxn>
                <a:cxn ang="0">
                  <a:pos x="3" y="10"/>
                </a:cxn>
                <a:cxn ang="0">
                  <a:pos x="3" y="10"/>
                </a:cxn>
                <a:cxn ang="0">
                  <a:pos x="3" y="15"/>
                </a:cxn>
                <a:cxn ang="0">
                  <a:pos x="3" y="15"/>
                </a:cxn>
                <a:cxn ang="0">
                  <a:pos x="0" y="35"/>
                </a:cxn>
                <a:cxn ang="0">
                  <a:pos x="0" y="47"/>
                </a:cxn>
                <a:cxn ang="0">
                  <a:pos x="0" y="53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4" y="71"/>
                </a:cxn>
                <a:cxn ang="0">
                  <a:pos x="7" y="89"/>
                </a:cxn>
                <a:cxn ang="0">
                  <a:pos x="10" y="119"/>
                </a:cxn>
                <a:cxn ang="0">
                  <a:pos x="10" y="119"/>
                </a:cxn>
                <a:cxn ang="0">
                  <a:pos x="11" y="127"/>
                </a:cxn>
                <a:cxn ang="0">
                  <a:pos x="14" y="135"/>
                </a:cxn>
                <a:cxn ang="0">
                  <a:pos x="15" y="144"/>
                </a:cxn>
                <a:cxn ang="0">
                  <a:pos x="14" y="148"/>
                </a:cxn>
                <a:cxn ang="0">
                  <a:pos x="12" y="153"/>
                </a:cxn>
                <a:cxn ang="0">
                  <a:pos x="12" y="153"/>
                </a:cxn>
                <a:cxn ang="0">
                  <a:pos x="10" y="161"/>
                </a:cxn>
                <a:cxn ang="0">
                  <a:pos x="10" y="166"/>
                </a:cxn>
                <a:cxn ang="0">
                  <a:pos x="11" y="170"/>
                </a:cxn>
                <a:cxn ang="0">
                  <a:pos x="12" y="176"/>
                </a:cxn>
                <a:cxn ang="0">
                  <a:pos x="12" y="176"/>
                </a:cxn>
                <a:cxn ang="0">
                  <a:pos x="15" y="203"/>
                </a:cxn>
                <a:cxn ang="0">
                  <a:pos x="15" y="203"/>
                </a:cxn>
                <a:cxn ang="0">
                  <a:pos x="32" y="202"/>
                </a:cxn>
                <a:cxn ang="0">
                  <a:pos x="32" y="202"/>
                </a:cxn>
                <a:cxn ang="0">
                  <a:pos x="37" y="202"/>
                </a:cxn>
                <a:cxn ang="0">
                  <a:pos x="41" y="201"/>
                </a:cxn>
                <a:cxn ang="0">
                  <a:pos x="41" y="201"/>
                </a:cxn>
                <a:cxn ang="0">
                  <a:pos x="48" y="202"/>
                </a:cxn>
                <a:cxn ang="0">
                  <a:pos x="48" y="202"/>
                </a:cxn>
                <a:cxn ang="0">
                  <a:pos x="49" y="203"/>
                </a:cxn>
                <a:cxn ang="0">
                  <a:pos x="49" y="203"/>
                </a:cxn>
                <a:cxn ang="0">
                  <a:pos x="52" y="197"/>
                </a:cxn>
                <a:cxn ang="0">
                  <a:pos x="52" y="197"/>
                </a:cxn>
                <a:cxn ang="0">
                  <a:pos x="53" y="185"/>
                </a:cxn>
                <a:cxn ang="0">
                  <a:pos x="54" y="169"/>
                </a:cxn>
                <a:cxn ang="0">
                  <a:pos x="56" y="148"/>
                </a:cxn>
                <a:cxn ang="0">
                  <a:pos x="56" y="148"/>
                </a:cxn>
                <a:cxn ang="0">
                  <a:pos x="56" y="127"/>
                </a:cxn>
                <a:cxn ang="0">
                  <a:pos x="54" y="113"/>
                </a:cxn>
                <a:cxn ang="0">
                  <a:pos x="53" y="103"/>
                </a:cxn>
                <a:cxn ang="0">
                  <a:pos x="53" y="103"/>
                </a:cxn>
                <a:cxn ang="0">
                  <a:pos x="45" y="73"/>
                </a:cxn>
                <a:cxn ang="0">
                  <a:pos x="40" y="53"/>
                </a:cxn>
                <a:cxn ang="0">
                  <a:pos x="39" y="43"/>
                </a:cxn>
                <a:cxn ang="0">
                  <a:pos x="39" y="43"/>
                </a:cxn>
                <a:cxn ang="0">
                  <a:pos x="41" y="0"/>
                </a:cxn>
              </a:cxnLst>
              <a:rect l="0" t="0" r="r" b="b"/>
              <a:pathLst>
                <a:path w="56" h="203">
                  <a:moveTo>
                    <a:pt x="41" y="0"/>
                  </a:moveTo>
                  <a:lnTo>
                    <a:pt x="41" y="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0" y="35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4" y="71"/>
                  </a:lnTo>
                  <a:lnTo>
                    <a:pt x="7" y="8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1" y="127"/>
                  </a:lnTo>
                  <a:lnTo>
                    <a:pt x="14" y="135"/>
                  </a:lnTo>
                  <a:lnTo>
                    <a:pt x="15" y="144"/>
                  </a:lnTo>
                  <a:lnTo>
                    <a:pt x="14" y="148"/>
                  </a:lnTo>
                  <a:lnTo>
                    <a:pt x="12" y="153"/>
                  </a:lnTo>
                  <a:lnTo>
                    <a:pt x="12" y="153"/>
                  </a:lnTo>
                  <a:lnTo>
                    <a:pt x="10" y="161"/>
                  </a:lnTo>
                  <a:lnTo>
                    <a:pt x="10" y="166"/>
                  </a:lnTo>
                  <a:lnTo>
                    <a:pt x="11" y="170"/>
                  </a:lnTo>
                  <a:lnTo>
                    <a:pt x="12" y="176"/>
                  </a:lnTo>
                  <a:lnTo>
                    <a:pt x="12" y="176"/>
                  </a:lnTo>
                  <a:lnTo>
                    <a:pt x="15" y="203"/>
                  </a:lnTo>
                  <a:lnTo>
                    <a:pt x="15" y="203"/>
                  </a:lnTo>
                  <a:lnTo>
                    <a:pt x="32" y="202"/>
                  </a:lnTo>
                  <a:lnTo>
                    <a:pt x="32" y="202"/>
                  </a:lnTo>
                  <a:lnTo>
                    <a:pt x="37" y="202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8" y="202"/>
                  </a:lnTo>
                  <a:lnTo>
                    <a:pt x="48" y="202"/>
                  </a:lnTo>
                  <a:lnTo>
                    <a:pt x="49" y="203"/>
                  </a:lnTo>
                  <a:lnTo>
                    <a:pt x="49" y="203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3" y="185"/>
                  </a:lnTo>
                  <a:lnTo>
                    <a:pt x="54" y="169"/>
                  </a:lnTo>
                  <a:lnTo>
                    <a:pt x="56" y="148"/>
                  </a:lnTo>
                  <a:lnTo>
                    <a:pt x="56" y="148"/>
                  </a:lnTo>
                  <a:lnTo>
                    <a:pt x="56" y="127"/>
                  </a:lnTo>
                  <a:lnTo>
                    <a:pt x="54" y="113"/>
                  </a:lnTo>
                  <a:lnTo>
                    <a:pt x="53" y="103"/>
                  </a:lnTo>
                  <a:lnTo>
                    <a:pt x="53" y="103"/>
                  </a:lnTo>
                  <a:lnTo>
                    <a:pt x="45" y="73"/>
                  </a:lnTo>
                  <a:lnTo>
                    <a:pt x="40" y="5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A455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</p:grp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F65FC99-959F-4085-ABD5-3B72DB7C8C4C}"/>
              </a:ext>
            </a:extLst>
          </p:cNvPr>
          <p:cNvSpPr txBox="1"/>
          <p:nvPr/>
        </p:nvSpPr>
        <p:spPr>
          <a:xfrm>
            <a:off x="3814697" y="854185"/>
            <a:ext cx="5020741" cy="1754326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>
            <a:spAutoFit/>
          </a:bodyPr>
          <a:lstStyle/>
          <a:p>
            <a:pPr algn="just">
              <a:spcAft>
                <a:spcPts val="369"/>
              </a:spcAft>
              <a:defRPr/>
            </a:pPr>
            <a:r>
              <a:rPr lang="it-IT" sz="1200" b="1" dirty="0">
                <a:solidFill>
                  <a:srgbClr val="0A4553"/>
                </a:solidFill>
                <a:latin typeface="Century Gothic" panose="020B0502020202020204" pitchFamily="34" charset="0"/>
                <a:ea typeface="MS PGothic" panose="020B0600070205080204" pitchFamily="34" charset="-128"/>
              </a:rPr>
              <a:t>2.1 Il valore economico generato e distribuito</a:t>
            </a:r>
          </a:p>
          <a:p>
            <a:pPr algn="just">
              <a:spcAft>
                <a:spcPts val="369"/>
              </a:spcAft>
              <a:defRPr/>
            </a:pPr>
            <a:r>
              <a:rPr lang="it-IT" sz="1000" dirty="0">
                <a:latin typeface="Century Gothic" panose="020B0502020202020204" pitchFamily="34" charset="0"/>
                <a:ea typeface="MS PGothic" panose="020B0600070205080204" pitchFamily="34" charset="-128"/>
              </a:rPr>
              <a:t>Nel corso del 2019 il Gruppo ha generato un valore economico di quasi 1.913 milioni di euro. Il </a:t>
            </a:r>
            <a:r>
              <a:rPr lang="it-IT" sz="1000" b="1" dirty="0">
                <a:latin typeface="Century Gothic" panose="020B0502020202020204" pitchFamily="34" charset="0"/>
                <a:ea typeface="MS PGothic" panose="020B0600070205080204" pitchFamily="34" charset="-128"/>
              </a:rPr>
              <a:t>valore economico distribuito </a:t>
            </a:r>
            <a:r>
              <a:rPr lang="it-IT" sz="1000" dirty="0">
                <a:latin typeface="Century Gothic" panose="020B0502020202020204" pitchFamily="34" charset="0"/>
                <a:ea typeface="MS PGothic" panose="020B0600070205080204" pitchFamily="34" charset="-128"/>
              </a:rPr>
              <a:t>è stato di 1.531 milioni di euro (80% del valore generato). Il </a:t>
            </a:r>
            <a:r>
              <a:rPr lang="it-IT" sz="1000" b="1" dirty="0">
                <a:latin typeface="Century Gothic" panose="020B0502020202020204" pitchFamily="34" charset="0"/>
                <a:ea typeface="MS PGothic" panose="020B0600070205080204" pitchFamily="34" charset="-128"/>
              </a:rPr>
              <a:t>44%</a:t>
            </a:r>
            <a:r>
              <a:rPr lang="it-IT" sz="1000" dirty="0">
                <a:latin typeface="Century Gothic" panose="020B0502020202020204" pitchFamily="34" charset="0"/>
                <a:ea typeface="MS PGothic" panose="020B0600070205080204" pitchFamily="34" charset="-128"/>
              </a:rPr>
              <a:t> del valore generato è stato assegnato ai </a:t>
            </a:r>
            <a:r>
              <a:rPr lang="it-IT" sz="1000" b="1" dirty="0">
                <a:latin typeface="Century Gothic" panose="020B0502020202020204" pitchFamily="34" charset="0"/>
                <a:ea typeface="MS PGothic" panose="020B0600070205080204" pitchFamily="34" charset="-128"/>
              </a:rPr>
              <a:t>collaboratori</a:t>
            </a:r>
            <a:r>
              <a:rPr lang="it-IT" sz="1000" dirty="0">
                <a:latin typeface="Century Gothic" panose="020B0502020202020204" pitchFamily="34" charset="0"/>
                <a:ea typeface="MS PGothic" panose="020B0600070205080204" pitchFamily="34" charset="-128"/>
              </a:rPr>
              <a:t>, il </a:t>
            </a:r>
            <a:r>
              <a:rPr lang="it-IT" sz="1000" b="1" dirty="0">
                <a:latin typeface="Century Gothic" panose="020B0502020202020204" pitchFamily="34" charset="0"/>
                <a:ea typeface="MS PGothic" panose="020B0600070205080204" pitchFamily="34" charset="-128"/>
              </a:rPr>
              <a:t>21%</a:t>
            </a:r>
            <a:r>
              <a:rPr lang="it-IT" sz="1000" dirty="0">
                <a:latin typeface="Century Gothic" panose="020B0502020202020204" pitchFamily="34" charset="0"/>
                <a:ea typeface="MS PGothic" panose="020B0600070205080204" pitchFamily="34" charset="-128"/>
              </a:rPr>
              <a:t> è stato distribuito ai </a:t>
            </a:r>
            <a:r>
              <a:rPr lang="it-IT" sz="1000" b="1" dirty="0">
                <a:latin typeface="Century Gothic" panose="020B0502020202020204" pitchFamily="34" charset="0"/>
                <a:ea typeface="MS PGothic" panose="020B0600070205080204" pitchFamily="34" charset="-128"/>
              </a:rPr>
              <a:t>fornitori</a:t>
            </a:r>
            <a:r>
              <a:rPr lang="it-IT" sz="1000" dirty="0">
                <a:latin typeface="Century Gothic" panose="020B0502020202020204" pitchFamily="34" charset="0"/>
                <a:ea typeface="MS PGothic" panose="020B0600070205080204" pitchFamily="34" charset="-128"/>
              </a:rPr>
              <a:t> e il </a:t>
            </a:r>
            <a:r>
              <a:rPr lang="it-IT" sz="1000" b="1" dirty="0">
                <a:latin typeface="Century Gothic" panose="020B0502020202020204" pitchFamily="34" charset="0"/>
                <a:ea typeface="MS PGothic" panose="020B0600070205080204" pitchFamily="34" charset="-128"/>
              </a:rPr>
              <a:t>15%</a:t>
            </a:r>
            <a:r>
              <a:rPr lang="it-IT" sz="1000" dirty="0">
                <a:latin typeface="Century Gothic" panose="020B0502020202020204" pitchFamily="34" charset="0"/>
                <a:ea typeface="MS PGothic" panose="020B0600070205080204" pitchFamily="34" charset="-128"/>
              </a:rPr>
              <a:t> a </a:t>
            </a:r>
            <a:r>
              <a:rPr lang="it-IT" sz="1000" b="1" dirty="0">
                <a:latin typeface="Century Gothic" panose="020B0502020202020204" pitchFamily="34" charset="0"/>
                <a:ea typeface="MS PGothic" panose="020B0600070205080204" pitchFamily="34" charset="-128"/>
              </a:rPr>
              <a:t>Stato, enti, istituzioni e Comunità</a:t>
            </a:r>
            <a:r>
              <a:rPr lang="it-IT" sz="1000" dirty="0">
                <a:latin typeface="Century Gothic" panose="020B0502020202020204" pitchFamily="34" charset="0"/>
                <a:ea typeface="MS PGothic" panose="020B0600070205080204" pitchFamily="34" charset="-128"/>
              </a:rPr>
              <a:t>. </a:t>
            </a:r>
          </a:p>
          <a:p>
            <a:pPr algn="just">
              <a:spcAft>
                <a:spcPts val="369"/>
              </a:spcAft>
              <a:defRPr/>
            </a:pPr>
            <a:r>
              <a:rPr lang="it-IT" sz="1200" b="1" dirty="0">
                <a:solidFill>
                  <a:srgbClr val="0A4553"/>
                </a:solidFill>
                <a:latin typeface="Century Gothic" panose="020B0502020202020204" pitchFamily="34" charset="0"/>
                <a:ea typeface="MS PGothic" panose="020B0600070205080204" pitchFamily="34" charset="-128"/>
              </a:rPr>
              <a:t>2.2 Il percorso verso la responsabilità sociale d’impresa</a:t>
            </a:r>
          </a:p>
          <a:p>
            <a:pPr algn="just">
              <a:spcAft>
                <a:spcPts val="369"/>
              </a:spcAft>
              <a:defRPr/>
            </a:pPr>
            <a:r>
              <a:rPr lang="it-IT" sz="1000" dirty="0">
                <a:latin typeface="Century Gothic" panose="020B0502020202020204" pitchFamily="34" charset="0"/>
                <a:ea typeface="MS PGothic" panose="020B0600070205080204" pitchFamily="34" charset="-128"/>
              </a:rPr>
              <a:t>E’ rappresentato il modello di gestione delle tematiche di sostenibilità del Gruppo che risponde ai valori cooperativi, in un’ottica di sviluppo dei territori e per rispondere ai bisogni delle Comunità.</a:t>
            </a:r>
          </a:p>
        </p:txBody>
      </p:sp>
      <p:sp>
        <p:nvSpPr>
          <p:cNvPr id="13317" name="Rectangle 40">
            <a:extLst>
              <a:ext uri="{FF2B5EF4-FFF2-40B4-BE49-F238E27FC236}">
                <a16:creationId xmlns:a16="http://schemas.microsoft.com/office/drawing/2014/main" id="{CC42F9C1-0A23-44AB-9C3F-E9F26C1C60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425450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1800" dirty="0"/>
          </a:p>
        </p:txBody>
      </p:sp>
      <p:sp>
        <p:nvSpPr>
          <p:cNvPr id="13318" name="Rectangle 42">
            <a:extLst>
              <a:ext uri="{FF2B5EF4-FFF2-40B4-BE49-F238E27FC236}">
                <a16:creationId xmlns:a16="http://schemas.microsoft.com/office/drawing/2014/main" id="{C5E79632-F8E8-4972-85AA-3EC23E3F3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54050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1800" dirty="0"/>
          </a:p>
        </p:txBody>
      </p:sp>
      <p:sp>
        <p:nvSpPr>
          <p:cNvPr id="13319" name="Rectangle 53">
            <a:extLst>
              <a:ext uri="{FF2B5EF4-FFF2-40B4-BE49-F238E27FC236}">
                <a16:creationId xmlns:a16="http://schemas.microsoft.com/office/drawing/2014/main" id="{467C21E5-2618-4CE7-BAC3-69F123FA90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450850"/>
            <a:ext cx="184150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1200" dirty="0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defTabSz="914400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it-IT" altLang="it-IT" sz="1200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it-IT" altLang="it-IT" sz="1600" b="1" dirty="0">
              <a:solidFill>
                <a:srgbClr val="E2001A"/>
              </a:solidFill>
              <a:ea typeface="EUAlbertina-Regular-Identity-H"/>
              <a:cs typeface="Lucida Sans Unicode" panose="020B0602030504020204" pitchFamily="34" charset="0"/>
            </a:endParaRPr>
          </a:p>
          <a:p>
            <a:pPr defTabSz="914400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it-IT" altLang="it-IT" sz="1600" b="1" dirty="0">
                <a:solidFill>
                  <a:srgbClr val="E2001A"/>
                </a:solidFill>
                <a:ea typeface="EUAlbertina-Regular-Identity-H"/>
                <a:cs typeface="Lucida Sans Unicode" panose="020B0602030504020204" pitchFamily="34" charset="0"/>
              </a:rPr>
            </a:br>
            <a:endParaRPr lang="it-IT" altLang="it-IT" sz="18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F4AD186-44A7-4594-BAA6-E02B36B8FB74}"/>
              </a:ext>
            </a:extLst>
          </p:cNvPr>
          <p:cNvGrpSpPr/>
          <p:nvPr/>
        </p:nvGrpSpPr>
        <p:grpSpPr>
          <a:xfrm>
            <a:off x="334021" y="823070"/>
            <a:ext cx="3269824" cy="1606907"/>
            <a:chOff x="336550" y="945435"/>
            <a:chExt cx="4284862" cy="214076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5F2127F-0D08-4819-9326-8222ADD70384}"/>
                </a:ext>
              </a:extLst>
            </p:cNvPr>
            <p:cNvGrpSpPr/>
            <p:nvPr/>
          </p:nvGrpSpPr>
          <p:grpSpPr>
            <a:xfrm>
              <a:off x="336550" y="945435"/>
              <a:ext cx="4284862" cy="2140761"/>
              <a:chOff x="-2590816" y="1097091"/>
              <a:chExt cx="4284862" cy="2140761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4DC0A430-ECE7-4DA6-84B0-137C5314A8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2590816" y="1097091"/>
                <a:ext cx="4284862" cy="2140761"/>
              </a:xfrm>
              <a:prstGeom prst="rect">
                <a:avLst/>
              </a:prstGeom>
            </p:spPr>
          </p:pic>
          <p:sp>
            <p:nvSpPr>
              <p:cNvPr id="13321" name="CasellaDiTesto 9">
                <a:extLst>
                  <a:ext uri="{FF2B5EF4-FFF2-40B4-BE49-F238E27FC236}">
                    <a16:creationId xmlns:a16="http://schemas.microsoft.com/office/drawing/2014/main" id="{2DBA73D9-4848-4AEA-8904-D4D74259670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2563963" y="1206487"/>
                <a:ext cx="3970596" cy="1968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182563" indent="-182563">
                  <a:lnSpc>
                    <a:spcPct val="130000"/>
                  </a:lnSpc>
                  <a:spcBef>
                    <a:spcPts val="1000"/>
                  </a:spcBef>
                  <a:buFont typeface="Arial" panose="020B0604020202020204" pitchFamily="34" charset="0"/>
                  <a:defRPr sz="1100">
                    <a:solidFill>
                      <a:schemeClr val="tx1"/>
                    </a:solidFill>
                    <a:latin typeface="Century Gothic" panose="020B050202020202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1200"/>
                  </a:spcBef>
                  <a:buFont typeface="Calibri Light" panose="020F0302020204030204" pitchFamily="34" charset="0"/>
                  <a:buAutoNum type="arabicPeriod"/>
                </a:pPr>
                <a:r>
                  <a:rPr lang="it-IT" altLang="it-IT" sz="1000" dirty="0">
                    <a:solidFill>
                      <a:srgbClr val="005366"/>
                    </a:solidFill>
                    <a:cs typeface="Arial" panose="020B0604020202020204" pitchFamily="34" charset="0"/>
                  </a:rPr>
                  <a:t>Il Gruppo Cassa Centrale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  <a:buFont typeface="Calibri Light" panose="020F0302020204030204" pitchFamily="34" charset="0"/>
                  <a:buAutoNum type="arabicPeriod"/>
                </a:pPr>
                <a:r>
                  <a:rPr lang="it-IT" altLang="it-IT" sz="1000" b="1" dirty="0">
                    <a:solidFill>
                      <a:srgbClr val="005366"/>
                    </a:solidFill>
                    <a:cs typeface="Arial" panose="020B0604020202020204" pitchFamily="34" charset="0"/>
                  </a:rPr>
                  <a:t>Value creation e sostenibilità del business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  <a:buFont typeface="Calibri Light" panose="020F0302020204030204" pitchFamily="34" charset="0"/>
                  <a:buAutoNum type="arabicPeriod"/>
                </a:pPr>
                <a:r>
                  <a:rPr lang="it-IT" altLang="it-IT" sz="1000" dirty="0">
                    <a:solidFill>
                      <a:srgbClr val="005366"/>
                    </a:solidFill>
                    <a:cs typeface="Arial" panose="020B0604020202020204" pitchFamily="34" charset="0"/>
                  </a:rPr>
                  <a:t>Offerta di prodotti e servizi alla clientela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  <a:buFont typeface="Calibri Light" panose="020F0302020204030204" pitchFamily="34" charset="0"/>
                  <a:buAutoNum type="arabicPeriod"/>
                </a:pPr>
                <a:r>
                  <a:rPr lang="it-IT" altLang="it-IT" sz="1000" dirty="0">
                    <a:solidFill>
                      <a:srgbClr val="005366"/>
                    </a:solidFill>
                    <a:cs typeface="Arial" panose="020B0604020202020204" pitchFamily="34" charset="0"/>
                  </a:rPr>
                  <a:t>Attenzione al territorio e all'ambiente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  <a:buFont typeface="Calibri Light" panose="020F0302020204030204" pitchFamily="34" charset="0"/>
                  <a:buAutoNum type="arabicPeriod"/>
                </a:pPr>
                <a:r>
                  <a:rPr lang="it-IT" altLang="it-IT" sz="1000" dirty="0">
                    <a:solidFill>
                      <a:srgbClr val="005366"/>
                    </a:solidFill>
                    <a:cs typeface="Arial" panose="020B0604020202020204" pitchFamily="34" charset="0"/>
                  </a:rPr>
                  <a:t>L'attenzione verso i collaboratori</a:t>
                </a: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A7AEBDC-C8AA-4127-BE41-E32B4DDEA25A}"/>
                </a:ext>
              </a:extLst>
            </p:cNvPr>
            <p:cNvSpPr/>
            <p:nvPr/>
          </p:nvSpPr>
          <p:spPr>
            <a:xfrm>
              <a:off x="336550" y="945435"/>
              <a:ext cx="4284862" cy="214076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 dirty="0"/>
            </a:p>
          </p:txBody>
        </p:sp>
      </p:grpSp>
      <p:sp>
        <p:nvSpPr>
          <p:cNvPr id="20" name="Rectangle 6">
            <a:extLst>
              <a:ext uri="{FF2B5EF4-FFF2-40B4-BE49-F238E27FC236}">
                <a16:creationId xmlns:a16="http://schemas.microsoft.com/office/drawing/2014/main" id="{8CB1B760-D727-443A-B441-8FA6406868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 dirty="0"/>
          </a:p>
        </p:txBody>
      </p:sp>
      <p:sp>
        <p:nvSpPr>
          <p:cNvPr id="21" name="Rectangle 12">
            <a:extLst>
              <a:ext uri="{FF2B5EF4-FFF2-40B4-BE49-F238E27FC236}">
                <a16:creationId xmlns:a16="http://schemas.microsoft.com/office/drawing/2014/main" id="{072F630E-1E08-42C1-B751-BECE1F9551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</a:tabLst>
            </a:pPr>
            <a:endParaRPr kumimoji="0" lang="it-IT" altLang="it-IT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</a:tabLst>
            </a:pPr>
            <a:b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035982C-E841-4F54-868D-EF548E91AE54}"/>
              </a:ext>
            </a:extLst>
          </p:cNvPr>
          <p:cNvGrpSpPr/>
          <p:nvPr/>
        </p:nvGrpSpPr>
        <p:grpSpPr>
          <a:xfrm>
            <a:off x="189238" y="3029567"/>
            <a:ext cx="8794687" cy="2581793"/>
            <a:chOff x="256450" y="2970997"/>
            <a:chExt cx="8794687" cy="2525780"/>
          </a:xfrm>
          <a:solidFill>
            <a:srgbClr val="025A71"/>
          </a:solidFill>
        </p:grpSpPr>
        <p:grpSp>
          <p:nvGrpSpPr>
            <p:cNvPr id="33" name="Gruppo 25">
              <a:extLst>
                <a:ext uri="{FF2B5EF4-FFF2-40B4-BE49-F238E27FC236}">
                  <a16:creationId xmlns:a16="http://schemas.microsoft.com/office/drawing/2014/main" id="{84246B92-028C-4FCB-9728-A1B013FB4C6D}"/>
                </a:ext>
              </a:extLst>
            </p:cNvPr>
            <p:cNvGrpSpPr/>
            <p:nvPr/>
          </p:nvGrpSpPr>
          <p:grpSpPr>
            <a:xfrm rot="21322289">
              <a:off x="256450" y="2970997"/>
              <a:ext cx="8794687" cy="2495456"/>
              <a:chOff x="1603573" y="2175406"/>
              <a:chExt cx="3459946" cy="3309774"/>
            </a:xfrm>
            <a:grpFill/>
          </p:grpSpPr>
          <p:sp>
            <p:nvSpPr>
              <p:cNvPr id="35" name="Freeform 138">
                <a:extLst>
                  <a:ext uri="{FF2B5EF4-FFF2-40B4-BE49-F238E27FC236}">
                    <a16:creationId xmlns:a16="http://schemas.microsoft.com/office/drawing/2014/main" id="{62710C10-22A4-4E65-A6A3-1AD40A5C148F}"/>
                  </a:ext>
                </a:extLst>
              </p:cNvPr>
              <p:cNvSpPr>
                <a:spLocks/>
              </p:cNvSpPr>
              <p:nvPr/>
            </p:nvSpPr>
            <p:spPr bwMode="auto">
              <a:xfrm rot="5677711">
                <a:off x="3256892" y="3737603"/>
                <a:ext cx="94258" cy="340089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3" y="10"/>
                  </a:cxn>
                  <a:cxn ang="0">
                    <a:pos x="3" y="10"/>
                  </a:cxn>
                  <a:cxn ang="0">
                    <a:pos x="3" y="15"/>
                  </a:cxn>
                  <a:cxn ang="0">
                    <a:pos x="3" y="15"/>
                  </a:cxn>
                  <a:cxn ang="0">
                    <a:pos x="0" y="35"/>
                  </a:cxn>
                  <a:cxn ang="0">
                    <a:pos x="0" y="47"/>
                  </a:cxn>
                  <a:cxn ang="0">
                    <a:pos x="0" y="53"/>
                  </a:cxn>
                  <a:cxn ang="0">
                    <a:pos x="2" y="57"/>
                  </a:cxn>
                  <a:cxn ang="0">
                    <a:pos x="2" y="57"/>
                  </a:cxn>
                  <a:cxn ang="0">
                    <a:pos x="4" y="71"/>
                  </a:cxn>
                  <a:cxn ang="0">
                    <a:pos x="7" y="89"/>
                  </a:cxn>
                  <a:cxn ang="0">
                    <a:pos x="10" y="119"/>
                  </a:cxn>
                  <a:cxn ang="0">
                    <a:pos x="10" y="119"/>
                  </a:cxn>
                  <a:cxn ang="0">
                    <a:pos x="11" y="127"/>
                  </a:cxn>
                  <a:cxn ang="0">
                    <a:pos x="14" y="135"/>
                  </a:cxn>
                  <a:cxn ang="0">
                    <a:pos x="15" y="144"/>
                  </a:cxn>
                  <a:cxn ang="0">
                    <a:pos x="14" y="148"/>
                  </a:cxn>
                  <a:cxn ang="0">
                    <a:pos x="12" y="153"/>
                  </a:cxn>
                  <a:cxn ang="0">
                    <a:pos x="12" y="153"/>
                  </a:cxn>
                  <a:cxn ang="0">
                    <a:pos x="10" y="161"/>
                  </a:cxn>
                  <a:cxn ang="0">
                    <a:pos x="10" y="166"/>
                  </a:cxn>
                  <a:cxn ang="0">
                    <a:pos x="11" y="170"/>
                  </a:cxn>
                  <a:cxn ang="0">
                    <a:pos x="12" y="176"/>
                  </a:cxn>
                  <a:cxn ang="0">
                    <a:pos x="12" y="176"/>
                  </a:cxn>
                  <a:cxn ang="0">
                    <a:pos x="15" y="203"/>
                  </a:cxn>
                  <a:cxn ang="0">
                    <a:pos x="15" y="203"/>
                  </a:cxn>
                  <a:cxn ang="0">
                    <a:pos x="32" y="202"/>
                  </a:cxn>
                  <a:cxn ang="0">
                    <a:pos x="32" y="202"/>
                  </a:cxn>
                  <a:cxn ang="0">
                    <a:pos x="37" y="202"/>
                  </a:cxn>
                  <a:cxn ang="0">
                    <a:pos x="41" y="201"/>
                  </a:cxn>
                  <a:cxn ang="0">
                    <a:pos x="41" y="201"/>
                  </a:cxn>
                  <a:cxn ang="0">
                    <a:pos x="48" y="202"/>
                  </a:cxn>
                  <a:cxn ang="0">
                    <a:pos x="48" y="202"/>
                  </a:cxn>
                  <a:cxn ang="0">
                    <a:pos x="49" y="203"/>
                  </a:cxn>
                  <a:cxn ang="0">
                    <a:pos x="49" y="203"/>
                  </a:cxn>
                  <a:cxn ang="0">
                    <a:pos x="52" y="197"/>
                  </a:cxn>
                  <a:cxn ang="0">
                    <a:pos x="52" y="197"/>
                  </a:cxn>
                  <a:cxn ang="0">
                    <a:pos x="53" y="185"/>
                  </a:cxn>
                  <a:cxn ang="0">
                    <a:pos x="54" y="169"/>
                  </a:cxn>
                  <a:cxn ang="0">
                    <a:pos x="56" y="148"/>
                  </a:cxn>
                  <a:cxn ang="0">
                    <a:pos x="56" y="148"/>
                  </a:cxn>
                  <a:cxn ang="0">
                    <a:pos x="56" y="127"/>
                  </a:cxn>
                  <a:cxn ang="0">
                    <a:pos x="54" y="113"/>
                  </a:cxn>
                  <a:cxn ang="0">
                    <a:pos x="53" y="103"/>
                  </a:cxn>
                  <a:cxn ang="0">
                    <a:pos x="53" y="103"/>
                  </a:cxn>
                  <a:cxn ang="0">
                    <a:pos x="45" y="73"/>
                  </a:cxn>
                  <a:cxn ang="0">
                    <a:pos x="40" y="53"/>
                  </a:cxn>
                  <a:cxn ang="0">
                    <a:pos x="39" y="43"/>
                  </a:cxn>
                  <a:cxn ang="0">
                    <a:pos x="39" y="43"/>
                  </a:cxn>
                  <a:cxn ang="0">
                    <a:pos x="41" y="0"/>
                  </a:cxn>
                </a:cxnLst>
                <a:rect l="0" t="0" r="r" b="b"/>
                <a:pathLst>
                  <a:path w="56" h="203">
                    <a:moveTo>
                      <a:pt x="41" y="0"/>
                    </a:moveTo>
                    <a:lnTo>
                      <a:pt x="41" y="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0" y="35"/>
                    </a:lnTo>
                    <a:lnTo>
                      <a:pt x="0" y="47"/>
                    </a:lnTo>
                    <a:lnTo>
                      <a:pt x="0" y="53"/>
                    </a:lnTo>
                    <a:lnTo>
                      <a:pt x="2" y="57"/>
                    </a:lnTo>
                    <a:lnTo>
                      <a:pt x="2" y="57"/>
                    </a:lnTo>
                    <a:lnTo>
                      <a:pt x="4" y="71"/>
                    </a:lnTo>
                    <a:lnTo>
                      <a:pt x="7" y="89"/>
                    </a:lnTo>
                    <a:lnTo>
                      <a:pt x="10" y="119"/>
                    </a:lnTo>
                    <a:lnTo>
                      <a:pt x="10" y="119"/>
                    </a:lnTo>
                    <a:lnTo>
                      <a:pt x="11" y="127"/>
                    </a:lnTo>
                    <a:lnTo>
                      <a:pt x="14" y="135"/>
                    </a:lnTo>
                    <a:lnTo>
                      <a:pt x="15" y="144"/>
                    </a:lnTo>
                    <a:lnTo>
                      <a:pt x="14" y="148"/>
                    </a:lnTo>
                    <a:lnTo>
                      <a:pt x="12" y="153"/>
                    </a:lnTo>
                    <a:lnTo>
                      <a:pt x="12" y="153"/>
                    </a:lnTo>
                    <a:lnTo>
                      <a:pt x="10" y="161"/>
                    </a:lnTo>
                    <a:lnTo>
                      <a:pt x="10" y="166"/>
                    </a:lnTo>
                    <a:lnTo>
                      <a:pt x="11" y="170"/>
                    </a:lnTo>
                    <a:lnTo>
                      <a:pt x="12" y="176"/>
                    </a:lnTo>
                    <a:lnTo>
                      <a:pt x="12" y="176"/>
                    </a:lnTo>
                    <a:lnTo>
                      <a:pt x="15" y="203"/>
                    </a:lnTo>
                    <a:lnTo>
                      <a:pt x="15" y="203"/>
                    </a:lnTo>
                    <a:lnTo>
                      <a:pt x="32" y="202"/>
                    </a:lnTo>
                    <a:lnTo>
                      <a:pt x="32" y="202"/>
                    </a:lnTo>
                    <a:lnTo>
                      <a:pt x="37" y="202"/>
                    </a:lnTo>
                    <a:lnTo>
                      <a:pt x="41" y="201"/>
                    </a:lnTo>
                    <a:lnTo>
                      <a:pt x="41" y="201"/>
                    </a:lnTo>
                    <a:lnTo>
                      <a:pt x="48" y="202"/>
                    </a:lnTo>
                    <a:lnTo>
                      <a:pt x="48" y="202"/>
                    </a:lnTo>
                    <a:lnTo>
                      <a:pt x="49" y="203"/>
                    </a:lnTo>
                    <a:lnTo>
                      <a:pt x="49" y="203"/>
                    </a:lnTo>
                    <a:lnTo>
                      <a:pt x="52" y="197"/>
                    </a:lnTo>
                    <a:lnTo>
                      <a:pt x="52" y="197"/>
                    </a:lnTo>
                    <a:lnTo>
                      <a:pt x="53" y="185"/>
                    </a:lnTo>
                    <a:lnTo>
                      <a:pt x="54" y="169"/>
                    </a:lnTo>
                    <a:lnTo>
                      <a:pt x="56" y="148"/>
                    </a:lnTo>
                    <a:lnTo>
                      <a:pt x="56" y="148"/>
                    </a:lnTo>
                    <a:lnTo>
                      <a:pt x="56" y="127"/>
                    </a:lnTo>
                    <a:lnTo>
                      <a:pt x="54" y="113"/>
                    </a:lnTo>
                    <a:lnTo>
                      <a:pt x="53" y="103"/>
                    </a:lnTo>
                    <a:lnTo>
                      <a:pt x="53" y="103"/>
                    </a:lnTo>
                    <a:lnTo>
                      <a:pt x="45" y="73"/>
                    </a:lnTo>
                    <a:lnTo>
                      <a:pt x="40" y="53"/>
                    </a:lnTo>
                    <a:lnTo>
                      <a:pt x="39" y="43"/>
                    </a:lnTo>
                    <a:lnTo>
                      <a:pt x="39" y="43"/>
                    </a:lnTo>
                    <a:lnTo>
                      <a:pt x="4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37" name="Freeform 138">
                <a:extLst>
                  <a:ext uri="{FF2B5EF4-FFF2-40B4-BE49-F238E27FC236}">
                    <a16:creationId xmlns:a16="http://schemas.microsoft.com/office/drawing/2014/main" id="{FE749785-A6BA-4956-A811-D97A146AA9E2}"/>
                  </a:ext>
                </a:extLst>
              </p:cNvPr>
              <p:cNvSpPr>
                <a:spLocks/>
              </p:cNvSpPr>
              <p:nvPr/>
            </p:nvSpPr>
            <p:spPr bwMode="auto">
              <a:xfrm rot="16477711" flipH="1">
                <a:off x="3320704" y="515235"/>
                <a:ext cx="82643" cy="34029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3" y="10"/>
                  </a:cxn>
                  <a:cxn ang="0">
                    <a:pos x="3" y="10"/>
                  </a:cxn>
                  <a:cxn ang="0">
                    <a:pos x="3" y="15"/>
                  </a:cxn>
                  <a:cxn ang="0">
                    <a:pos x="3" y="15"/>
                  </a:cxn>
                  <a:cxn ang="0">
                    <a:pos x="0" y="35"/>
                  </a:cxn>
                  <a:cxn ang="0">
                    <a:pos x="0" y="47"/>
                  </a:cxn>
                  <a:cxn ang="0">
                    <a:pos x="0" y="53"/>
                  </a:cxn>
                  <a:cxn ang="0">
                    <a:pos x="2" y="57"/>
                  </a:cxn>
                  <a:cxn ang="0">
                    <a:pos x="2" y="57"/>
                  </a:cxn>
                  <a:cxn ang="0">
                    <a:pos x="4" y="71"/>
                  </a:cxn>
                  <a:cxn ang="0">
                    <a:pos x="7" y="89"/>
                  </a:cxn>
                  <a:cxn ang="0">
                    <a:pos x="10" y="119"/>
                  </a:cxn>
                  <a:cxn ang="0">
                    <a:pos x="10" y="119"/>
                  </a:cxn>
                  <a:cxn ang="0">
                    <a:pos x="11" y="127"/>
                  </a:cxn>
                  <a:cxn ang="0">
                    <a:pos x="14" y="135"/>
                  </a:cxn>
                  <a:cxn ang="0">
                    <a:pos x="15" y="144"/>
                  </a:cxn>
                  <a:cxn ang="0">
                    <a:pos x="14" y="148"/>
                  </a:cxn>
                  <a:cxn ang="0">
                    <a:pos x="12" y="153"/>
                  </a:cxn>
                  <a:cxn ang="0">
                    <a:pos x="12" y="153"/>
                  </a:cxn>
                  <a:cxn ang="0">
                    <a:pos x="10" y="161"/>
                  </a:cxn>
                  <a:cxn ang="0">
                    <a:pos x="10" y="166"/>
                  </a:cxn>
                  <a:cxn ang="0">
                    <a:pos x="11" y="170"/>
                  </a:cxn>
                  <a:cxn ang="0">
                    <a:pos x="12" y="176"/>
                  </a:cxn>
                  <a:cxn ang="0">
                    <a:pos x="12" y="176"/>
                  </a:cxn>
                  <a:cxn ang="0">
                    <a:pos x="15" y="203"/>
                  </a:cxn>
                  <a:cxn ang="0">
                    <a:pos x="15" y="203"/>
                  </a:cxn>
                  <a:cxn ang="0">
                    <a:pos x="32" y="202"/>
                  </a:cxn>
                  <a:cxn ang="0">
                    <a:pos x="32" y="202"/>
                  </a:cxn>
                  <a:cxn ang="0">
                    <a:pos x="37" y="202"/>
                  </a:cxn>
                  <a:cxn ang="0">
                    <a:pos x="41" y="201"/>
                  </a:cxn>
                  <a:cxn ang="0">
                    <a:pos x="41" y="201"/>
                  </a:cxn>
                  <a:cxn ang="0">
                    <a:pos x="48" y="202"/>
                  </a:cxn>
                  <a:cxn ang="0">
                    <a:pos x="48" y="202"/>
                  </a:cxn>
                  <a:cxn ang="0">
                    <a:pos x="49" y="203"/>
                  </a:cxn>
                  <a:cxn ang="0">
                    <a:pos x="49" y="203"/>
                  </a:cxn>
                  <a:cxn ang="0">
                    <a:pos x="52" y="197"/>
                  </a:cxn>
                  <a:cxn ang="0">
                    <a:pos x="52" y="197"/>
                  </a:cxn>
                  <a:cxn ang="0">
                    <a:pos x="53" y="185"/>
                  </a:cxn>
                  <a:cxn ang="0">
                    <a:pos x="54" y="169"/>
                  </a:cxn>
                  <a:cxn ang="0">
                    <a:pos x="56" y="148"/>
                  </a:cxn>
                  <a:cxn ang="0">
                    <a:pos x="56" y="148"/>
                  </a:cxn>
                  <a:cxn ang="0">
                    <a:pos x="56" y="127"/>
                  </a:cxn>
                  <a:cxn ang="0">
                    <a:pos x="54" y="113"/>
                  </a:cxn>
                  <a:cxn ang="0">
                    <a:pos x="53" y="103"/>
                  </a:cxn>
                  <a:cxn ang="0">
                    <a:pos x="53" y="103"/>
                  </a:cxn>
                  <a:cxn ang="0">
                    <a:pos x="45" y="73"/>
                  </a:cxn>
                  <a:cxn ang="0">
                    <a:pos x="40" y="53"/>
                  </a:cxn>
                  <a:cxn ang="0">
                    <a:pos x="39" y="43"/>
                  </a:cxn>
                  <a:cxn ang="0">
                    <a:pos x="39" y="43"/>
                  </a:cxn>
                  <a:cxn ang="0">
                    <a:pos x="41" y="0"/>
                  </a:cxn>
                </a:cxnLst>
                <a:rect l="0" t="0" r="r" b="b"/>
                <a:pathLst>
                  <a:path w="56" h="203">
                    <a:moveTo>
                      <a:pt x="41" y="0"/>
                    </a:moveTo>
                    <a:lnTo>
                      <a:pt x="41" y="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0" y="35"/>
                    </a:lnTo>
                    <a:lnTo>
                      <a:pt x="0" y="47"/>
                    </a:lnTo>
                    <a:lnTo>
                      <a:pt x="0" y="53"/>
                    </a:lnTo>
                    <a:lnTo>
                      <a:pt x="2" y="57"/>
                    </a:lnTo>
                    <a:lnTo>
                      <a:pt x="2" y="57"/>
                    </a:lnTo>
                    <a:lnTo>
                      <a:pt x="4" y="71"/>
                    </a:lnTo>
                    <a:lnTo>
                      <a:pt x="7" y="89"/>
                    </a:lnTo>
                    <a:lnTo>
                      <a:pt x="10" y="119"/>
                    </a:lnTo>
                    <a:lnTo>
                      <a:pt x="10" y="119"/>
                    </a:lnTo>
                    <a:lnTo>
                      <a:pt x="11" y="127"/>
                    </a:lnTo>
                    <a:lnTo>
                      <a:pt x="14" y="135"/>
                    </a:lnTo>
                    <a:lnTo>
                      <a:pt x="15" y="144"/>
                    </a:lnTo>
                    <a:lnTo>
                      <a:pt x="14" y="148"/>
                    </a:lnTo>
                    <a:lnTo>
                      <a:pt x="12" y="153"/>
                    </a:lnTo>
                    <a:lnTo>
                      <a:pt x="12" y="153"/>
                    </a:lnTo>
                    <a:lnTo>
                      <a:pt x="10" y="161"/>
                    </a:lnTo>
                    <a:lnTo>
                      <a:pt x="10" y="166"/>
                    </a:lnTo>
                    <a:lnTo>
                      <a:pt x="11" y="170"/>
                    </a:lnTo>
                    <a:lnTo>
                      <a:pt x="12" y="176"/>
                    </a:lnTo>
                    <a:lnTo>
                      <a:pt x="12" y="176"/>
                    </a:lnTo>
                    <a:lnTo>
                      <a:pt x="15" y="203"/>
                    </a:lnTo>
                    <a:lnTo>
                      <a:pt x="15" y="203"/>
                    </a:lnTo>
                    <a:lnTo>
                      <a:pt x="32" y="202"/>
                    </a:lnTo>
                    <a:lnTo>
                      <a:pt x="32" y="202"/>
                    </a:lnTo>
                    <a:lnTo>
                      <a:pt x="37" y="202"/>
                    </a:lnTo>
                    <a:lnTo>
                      <a:pt x="41" y="201"/>
                    </a:lnTo>
                    <a:lnTo>
                      <a:pt x="41" y="201"/>
                    </a:lnTo>
                    <a:lnTo>
                      <a:pt x="48" y="202"/>
                    </a:lnTo>
                    <a:lnTo>
                      <a:pt x="48" y="202"/>
                    </a:lnTo>
                    <a:lnTo>
                      <a:pt x="49" y="203"/>
                    </a:lnTo>
                    <a:lnTo>
                      <a:pt x="49" y="203"/>
                    </a:lnTo>
                    <a:lnTo>
                      <a:pt x="52" y="197"/>
                    </a:lnTo>
                    <a:lnTo>
                      <a:pt x="52" y="197"/>
                    </a:lnTo>
                    <a:lnTo>
                      <a:pt x="53" y="185"/>
                    </a:lnTo>
                    <a:lnTo>
                      <a:pt x="54" y="169"/>
                    </a:lnTo>
                    <a:lnTo>
                      <a:pt x="56" y="148"/>
                    </a:lnTo>
                    <a:lnTo>
                      <a:pt x="56" y="148"/>
                    </a:lnTo>
                    <a:lnTo>
                      <a:pt x="56" y="127"/>
                    </a:lnTo>
                    <a:lnTo>
                      <a:pt x="54" y="113"/>
                    </a:lnTo>
                    <a:lnTo>
                      <a:pt x="53" y="103"/>
                    </a:lnTo>
                    <a:lnTo>
                      <a:pt x="53" y="103"/>
                    </a:lnTo>
                    <a:lnTo>
                      <a:pt x="45" y="73"/>
                    </a:lnTo>
                    <a:lnTo>
                      <a:pt x="40" y="53"/>
                    </a:lnTo>
                    <a:lnTo>
                      <a:pt x="39" y="43"/>
                    </a:lnTo>
                    <a:lnTo>
                      <a:pt x="39" y="43"/>
                    </a:lnTo>
                    <a:lnTo>
                      <a:pt x="4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</p:grpSp>
        <p:sp>
          <p:nvSpPr>
            <p:cNvPr id="38" name="Freeform 138">
              <a:extLst>
                <a:ext uri="{FF2B5EF4-FFF2-40B4-BE49-F238E27FC236}">
                  <a16:creationId xmlns:a16="http://schemas.microsoft.com/office/drawing/2014/main" id="{42AE9551-5884-4F8A-AA0A-AB01FFC21B0B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8933290" y="2991776"/>
              <a:ext cx="45719" cy="2505001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1" y="0"/>
                </a:cxn>
                <a:cxn ang="0">
                  <a:pos x="3" y="10"/>
                </a:cxn>
                <a:cxn ang="0">
                  <a:pos x="3" y="10"/>
                </a:cxn>
                <a:cxn ang="0">
                  <a:pos x="3" y="15"/>
                </a:cxn>
                <a:cxn ang="0">
                  <a:pos x="3" y="15"/>
                </a:cxn>
                <a:cxn ang="0">
                  <a:pos x="0" y="35"/>
                </a:cxn>
                <a:cxn ang="0">
                  <a:pos x="0" y="47"/>
                </a:cxn>
                <a:cxn ang="0">
                  <a:pos x="0" y="53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4" y="71"/>
                </a:cxn>
                <a:cxn ang="0">
                  <a:pos x="7" y="89"/>
                </a:cxn>
                <a:cxn ang="0">
                  <a:pos x="10" y="119"/>
                </a:cxn>
                <a:cxn ang="0">
                  <a:pos x="10" y="119"/>
                </a:cxn>
                <a:cxn ang="0">
                  <a:pos x="11" y="127"/>
                </a:cxn>
                <a:cxn ang="0">
                  <a:pos x="14" y="135"/>
                </a:cxn>
                <a:cxn ang="0">
                  <a:pos x="15" y="144"/>
                </a:cxn>
                <a:cxn ang="0">
                  <a:pos x="14" y="148"/>
                </a:cxn>
                <a:cxn ang="0">
                  <a:pos x="12" y="153"/>
                </a:cxn>
                <a:cxn ang="0">
                  <a:pos x="12" y="153"/>
                </a:cxn>
                <a:cxn ang="0">
                  <a:pos x="10" y="161"/>
                </a:cxn>
                <a:cxn ang="0">
                  <a:pos x="10" y="166"/>
                </a:cxn>
                <a:cxn ang="0">
                  <a:pos x="11" y="170"/>
                </a:cxn>
                <a:cxn ang="0">
                  <a:pos x="12" y="176"/>
                </a:cxn>
                <a:cxn ang="0">
                  <a:pos x="12" y="176"/>
                </a:cxn>
                <a:cxn ang="0">
                  <a:pos x="15" y="203"/>
                </a:cxn>
                <a:cxn ang="0">
                  <a:pos x="15" y="203"/>
                </a:cxn>
                <a:cxn ang="0">
                  <a:pos x="32" y="202"/>
                </a:cxn>
                <a:cxn ang="0">
                  <a:pos x="32" y="202"/>
                </a:cxn>
                <a:cxn ang="0">
                  <a:pos x="37" y="202"/>
                </a:cxn>
                <a:cxn ang="0">
                  <a:pos x="41" y="201"/>
                </a:cxn>
                <a:cxn ang="0">
                  <a:pos x="41" y="201"/>
                </a:cxn>
                <a:cxn ang="0">
                  <a:pos x="48" y="202"/>
                </a:cxn>
                <a:cxn ang="0">
                  <a:pos x="48" y="202"/>
                </a:cxn>
                <a:cxn ang="0">
                  <a:pos x="49" y="203"/>
                </a:cxn>
                <a:cxn ang="0">
                  <a:pos x="49" y="203"/>
                </a:cxn>
                <a:cxn ang="0">
                  <a:pos x="52" y="197"/>
                </a:cxn>
                <a:cxn ang="0">
                  <a:pos x="52" y="197"/>
                </a:cxn>
                <a:cxn ang="0">
                  <a:pos x="53" y="185"/>
                </a:cxn>
                <a:cxn ang="0">
                  <a:pos x="54" y="169"/>
                </a:cxn>
                <a:cxn ang="0">
                  <a:pos x="56" y="148"/>
                </a:cxn>
                <a:cxn ang="0">
                  <a:pos x="56" y="148"/>
                </a:cxn>
                <a:cxn ang="0">
                  <a:pos x="56" y="127"/>
                </a:cxn>
                <a:cxn ang="0">
                  <a:pos x="54" y="113"/>
                </a:cxn>
                <a:cxn ang="0">
                  <a:pos x="53" y="103"/>
                </a:cxn>
                <a:cxn ang="0">
                  <a:pos x="53" y="103"/>
                </a:cxn>
                <a:cxn ang="0">
                  <a:pos x="45" y="73"/>
                </a:cxn>
                <a:cxn ang="0">
                  <a:pos x="40" y="53"/>
                </a:cxn>
                <a:cxn ang="0">
                  <a:pos x="39" y="43"/>
                </a:cxn>
                <a:cxn ang="0">
                  <a:pos x="39" y="43"/>
                </a:cxn>
                <a:cxn ang="0">
                  <a:pos x="41" y="0"/>
                </a:cxn>
              </a:cxnLst>
              <a:rect l="0" t="0" r="r" b="b"/>
              <a:pathLst>
                <a:path w="56" h="203">
                  <a:moveTo>
                    <a:pt x="41" y="0"/>
                  </a:moveTo>
                  <a:lnTo>
                    <a:pt x="41" y="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0" y="35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4" y="71"/>
                  </a:lnTo>
                  <a:lnTo>
                    <a:pt x="7" y="8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1" y="127"/>
                  </a:lnTo>
                  <a:lnTo>
                    <a:pt x="14" y="135"/>
                  </a:lnTo>
                  <a:lnTo>
                    <a:pt x="15" y="144"/>
                  </a:lnTo>
                  <a:lnTo>
                    <a:pt x="14" y="148"/>
                  </a:lnTo>
                  <a:lnTo>
                    <a:pt x="12" y="153"/>
                  </a:lnTo>
                  <a:lnTo>
                    <a:pt x="12" y="153"/>
                  </a:lnTo>
                  <a:lnTo>
                    <a:pt x="10" y="161"/>
                  </a:lnTo>
                  <a:lnTo>
                    <a:pt x="10" y="166"/>
                  </a:lnTo>
                  <a:lnTo>
                    <a:pt x="11" y="170"/>
                  </a:lnTo>
                  <a:lnTo>
                    <a:pt x="12" y="176"/>
                  </a:lnTo>
                  <a:lnTo>
                    <a:pt x="12" y="176"/>
                  </a:lnTo>
                  <a:lnTo>
                    <a:pt x="15" y="203"/>
                  </a:lnTo>
                  <a:lnTo>
                    <a:pt x="15" y="203"/>
                  </a:lnTo>
                  <a:lnTo>
                    <a:pt x="32" y="202"/>
                  </a:lnTo>
                  <a:lnTo>
                    <a:pt x="32" y="202"/>
                  </a:lnTo>
                  <a:lnTo>
                    <a:pt x="37" y="202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8" y="202"/>
                  </a:lnTo>
                  <a:lnTo>
                    <a:pt x="48" y="202"/>
                  </a:lnTo>
                  <a:lnTo>
                    <a:pt x="49" y="203"/>
                  </a:lnTo>
                  <a:lnTo>
                    <a:pt x="49" y="203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3" y="185"/>
                  </a:lnTo>
                  <a:lnTo>
                    <a:pt x="54" y="169"/>
                  </a:lnTo>
                  <a:lnTo>
                    <a:pt x="56" y="148"/>
                  </a:lnTo>
                  <a:lnTo>
                    <a:pt x="56" y="148"/>
                  </a:lnTo>
                  <a:lnTo>
                    <a:pt x="56" y="127"/>
                  </a:lnTo>
                  <a:lnTo>
                    <a:pt x="54" y="113"/>
                  </a:lnTo>
                  <a:lnTo>
                    <a:pt x="53" y="103"/>
                  </a:lnTo>
                  <a:lnTo>
                    <a:pt x="53" y="103"/>
                  </a:lnTo>
                  <a:lnTo>
                    <a:pt x="45" y="73"/>
                  </a:lnTo>
                  <a:lnTo>
                    <a:pt x="40" y="5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58" name="Freeform 138">
              <a:extLst>
                <a:ext uri="{FF2B5EF4-FFF2-40B4-BE49-F238E27FC236}">
                  <a16:creationId xmlns:a16="http://schemas.microsoft.com/office/drawing/2014/main" id="{F57A8144-3FBA-4969-BD91-5C9CAB0014FA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55694" y="3011555"/>
              <a:ext cx="66160" cy="2468202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1" y="0"/>
                </a:cxn>
                <a:cxn ang="0">
                  <a:pos x="3" y="10"/>
                </a:cxn>
                <a:cxn ang="0">
                  <a:pos x="3" y="10"/>
                </a:cxn>
                <a:cxn ang="0">
                  <a:pos x="3" y="15"/>
                </a:cxn>
                <a:cxn ang="0">
                  <a:pos x="3" y="15"/>
                </a:cxn>
                <a:cxn ang="0">
                  <a:pos x="0" y="35"/>
                </a:cxn>
                <a:cxn ang="0">
                  <a:pos x="0" y="47"/>
                </a:cxn>
                <a:cxn ang="0">
                  <a:pos x="0" y="53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4" y="71"/>
                </a:cxn>
                <a:cxn ang="0">
                  <a:pos x="7" y="89"/>
                </a:cxn>
                <a:cxn ang="0">
                  <a:pos x="10" y="119"/>
                </a:cxn>
                <a:cxn ang="0">
                  <a:pos x="10" y="119"/>
                </a:cxn>
                <a:cxn ang="0">
                  <a:pos x="11" y="127"/>
                </a:cxn>
                <a:cxn ang="0">
                  <a:pos x="14" y="135"/>
                </a:cxn>
                <a:cxn ang="0">
                  <a:pos x="15" y="144"/>
                </a:cxn>
                <a:cxn ang="0">
                  <a:pos x="14" y="148"/>
                </a:cxn>
                <a:cxn ang="0">
                  <a:pos x="12" y="153"/>
                </a:cxn>
                <a:cxn ang="0">
                  <a:pos x="12" y="153"/>
                </a:cxn>
                <a:cxn ang="0">
                  <a:pos x="10" y="161"/>
                </a:cxn>
                <a:cxn ang="0">
                  <a:pos x="10" y="166"/>
                </a:cxn>
                <a:cxn ang="0">
                  <a:pos x="11" y="170"/>
                </a:cxn>
                <a:cxn ang="0">
                  <a:pos x="12" y="176"/>
                </a:cxn>
                <a:cxn ang="0">
                  <a:pos x="12" y="176"/>
                </a:cxn>
                <a:cxn ang="0">
                  <a:pos x="15" y="203"/>
                </a:cxn>
                <a:cxn ang="0">
                  <a:pos x="15" y="203"/>
                </a:cxn>
                <a:cxn ang="0">
                  <a:pos x="32" y="202"/>
                </a:cxn>
                <a:cxn ang="0">
                  <a:pos x="32" y="202"/>
                </a:cxn>
                <a:cxn ang="0">
                  <a:pos x="37" y="202"/>
                </a:cxn>
                <a:cxn ang="0">
                  <a:pos x="41" y="201"/>
                </a:cxn>
                <a:cxn ang="0">
                  <a:pos x="41" y="201"/>
                </a:cxn>
                <a:cxn ang="0">
                  <a:pos x="48" y="202"/>
                </a:cxn>
                <a:cxn ang="0">
                  <a:pos x="48" y="202"/>
                </a:cxn>
                <a:cxn ang="0">
                  <a:pos x="49" y="203"/>
                </a:cxn>
                <a:cxn ang="0">
                  <a:pos x="49" y="203"/>
                </a:cxn>
                <a:cxn ang="0">
                  <a:pos x="52" y="197"/>
                </a:cxn>
                <a:cxn ang="0">
                  <a:pos x="52" y="197"/>
                </a:cxn>
                <a:cxn ang="0">
                  <a:pos x="53" y="185"/>
                </a:cxn>
                <a:cxn ang="0">
                  <a:pos x="54" y="169"/>
                </a:cxn>
                <a:cxn ang="0">
                  <a:pos x="56" y="148"/>
                </a:cxn>
                <a:cxn ang="0">
                  <a:pos x="56" y="148"/>
                </a:cxn>
                <a:cxn ang="0">
                  <a:pos x="56" y="127"/>
                </a:cxn>
                <a:cxn ang="0">
                  <a:pos x="54" y="113"/>
                </a:cxn>
                <a:cxn ang="0">
                  <a:pos x="53" y="103"/>
                </a:cxn>
                <a:cxn ang="0">
                  <a:pos x="53" y="103"/>
                </a:cxn>
                <a:cxn ang="0">
                  <a:pos x="45" y="73"/>
                </a:cxn>
                <a:cxn ang="0">
                  <a:pos x="40" y="53"/>
                </a:cxn>
                <a:cxn ang="0">
                  <a:pos x="39" y="43"/>
                </a:cxn>
                <a:cxn ang="0">
                  <a:pos x="39" y="43"/>
                </a:cxn>
                <a:cxn ang="0">
                  <a:pos x="41" y="0"/>
                </a:cxn>
              </a:cxnLst>
              <a:rect l="0" t="0" r="r" b="b"/>
              <a:pathLst>
                <a:path w="56" h="203">
                  <a:moveTo>
                    <a:pt x="41" y="0"/>
                  </a:moveTo>
                  <a:lnTo>
                    <a:pt x="41" y="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0" y="35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4" y="71"/>
                  </a:lnTo>
                  <a:lnTo>
                    <a:pt x="7" y="8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1" y="127"/>
                  </a:lnTo>
                  <a:lnTo>
                    <a:pt x="14" y="135"/>
                  </a:lnTo>
                  <a:lnTo>
                    <a:pt x="15" y="144"/>
                  </a:lnTo>
                  <a:lnTo>
                    <a:pt x="14" y="148"/>
                  </a:lnTo>
                  <a:lnTo>
                    <a:pt x="12" y="153"/>
                  </a:lnTo>
                  <a:lnTo>
                    <a:pt x="12" y="153"/>
                  </a:lnTo>
                  <a:lnTo>
                    <a:pt x="10" y="161"/>
                  </a:lnTo>
                  <a:lnTo>
                    <a:pt x="10" y="166"/>
                  </a:lnTo>
                  <a:lnTo>
                    <a:pt x="11" y="170"/>
                  </a:lnTo>
                  <a:lnTo>
                    <a:pt x="12" y="176"/>
                  </a:lnTo>
                  <a:lnTo>
                    <a:pt x="12" y="176"/>
                  </a:lnTo>
                  <a:lnTo>
                    <a:pt x="15" y="203"/>
                  </a:lnTo>
                  <a:lnTo>
                    <a:pt x="15" y="203"/>
                  </a:lnTo>
                  <a:lnTo>
                    <a:pt x="32" y="202"/>
                  </a:lnTo>
                  <a:lnTo>
                    <a:pt x="32" y="202"/>
                  </a:lnTo>
                  <a:lnTo>
                    <a:pt x="37" y="202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8" y="202"/>
                  </a:lnTo>
                  <a:lnTo>
                    <a:pt x="48" y="202"/>
                  </a:lnTo>
                  <a:lnTo>
                    <a:pt x="49" y="203"/>
                  </a:lnTo>
                  <a:lnTo>
                    <a:pt x="49" y="203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3" y="185"/>
                  </a:lnTo>
                  <a:lnTo>
                    <a:pt x="54" y="169"/>
                  </a:lnTo>
                  <a:lnTo>
                    <a:pt x="56" y="148"/>
                  </a:lnTo>
                  <a:lnTo>
                    <a:pt x="56" y="148"/>
                  </a:lnTo>
                  <a:lnTo>
                    <a:pt x="56" y="127"/>
                  </a:lnTo>
                  <a:lnTo>
                    <a:pt x="54" y="113"/>
                  </a:lnTo>
                  <a:lnTo>
                    <a:pt x="53" y="103"/>
                  </a:lnTo>
                  <a:lnTo>
                    <a:pt x="53" y="103"/>
                  </a:lnTo>
                  <a:lnTo>
                    <a:pt x="45" y="73"/>
                  </a:lnTo>
                  <a:lnTo>
                    <a:pt x="40" y="5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</p:grpSp>
      <p:sp>
        <p:nvSpPr>
          <p:cNvPr id="39" name="Titolo 18">
            <a:extLst>
              <a:ext uri="{FF2B5EF4-FFF2-40B4-BE49-F238E27FC236}">
                <a16:creationId xmlns:a16="http://schemas.microsoft.com/office/drawing/2014/main" id="{6E4C9454-F336-464E-A1FC-312EC11FC4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436" y="205117"/>
            <a:ext cx="8758164" cy="490537"/>
          </a:xfrm>
        </p:spPr>
        <p:txBody>
          <a:bodyPr>
            <a:normAutofit fontScale="90000"/>
          </a:bodyPr>
          <a:lstStyle/>
          <a:p>
            <a:pPr algn="ctr">
              <a:buFont typeface="Arial" panose="020B0604020202020204" pitchFamily="34" charset="0"/>
              <a:defRPr/>
            </a:pPr>
            <a:r>
              <a:rPr lang="it-IT" sz="2800" b="1" cap="all" dirty="0"/>
              <a:t>Struttura DNF - Value </a:t>
            </a:r>
            <a:r>
              <a:rPr lang="it-IT" sz="2800" b="1" cap="all" dirty="0" err="1"/>
              <a:t>creation</a:t>
            </a:r>
            <a:r>
              <a:rPr lang="it-IT" sz="2800" b="1" cap="all" dirty="0"/>
              <a:t> e sostenibilità del business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5B52F6-8A76-4520-A29F-728660DA4B81}"/>
              </a:ext>
            </a:extLst>
          </p:cNvPr>
          <p:cNvSpPr/>
          <p:nvPr/>
        </p:nvSpPr>
        <p:spPr>
          <a:xfrm>
            <a:off x="3732401" y="5594592"/>
            <a:ext cx="4572000" cy="63607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369"/>
              </a:spcAft>
              <a:defRPr/>
            </a:pPr>
            <a:r>
              <a:rPr lang="it-IT" sz="1200" b="1" dirty="0">
                <a:solidFill>
                  <a:srgbClr val="0A4553"/>
                </a:solidFill>
                <a:latin typeface="Century Gothic" panose="020B0502020202020204" pitchFamily="34" charset="0"/>
                <a:ea typeface="MS PGothic" panose="020B0600070205080204" pitchFamily="34" charset="-128"/>
              </a:rPr>
              <a:t>2.4 I nostri stakeholder</a:t>
            </a:r>
          </a:p>
          <a:p>
            <a:pPr algn="just">
              <a:spcAft>
                <a:spcPts val="369"/>
              </a:spcAft>
              <a:defRPr/>
            </a:pPr>
            <a:r>
              <a:rPr lang="it-IT" sz="1000" dirty="0">
                <a:latin typeface="Century Gothic" panose="020B0502020202020204" pitchFamily="34" charset="0"/>
                <a:ea typeface="MS PGothic" panose="020B0600070205080204" pitchFamily="34" charset="-128"/>
              </a:rPr>
              <a:t>Sono riportati gli stakeholder del Gruppo e gli strumenti/canali di dialogo con gli stessi.</a:t>
            </a:r>
          </a:p>
        </p:txBody>
      </p:sp>
      <p:pic>
        <p:nvPicPr>
          <p:cNvPr id="40" name="table">
            <a:extLst>
              <a:ext uri="{FF2B5EF4-FFF2-40B4-BE49-F238E27FC236}">
                <a16:creationId xmlns:a16="http://schemas.microsoft.com/office/drawing/2014/main" id="{EF3C595F-8945-4727-A9BA-AABE583C27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3262"/>
          <a:stretch/>
        </p:blipFill>
        <p:spPr>
          <a:xfrm>
            <a:off x="422475" y="3681388"/>
            <a:ext cx="2914768" cy="1756096"/>
          </a:xfrm>
          <a:prstGeom prst="rect">
            <a:avLst/>
          </a:prstGeom>
        </p:spPr>
      </p:pic>
      <p:sp>
        <p:nvSpPr>
          <p:cNvPr id="41" name="Rettangolo 147">
            <a:extLst>
              <a:ext uri="{FF2B5EF4-FFF2-40B4-BE49-F238E27FC236}">
                <a16:creationId xmlns:a16="http://schemas.microsoft.com/office/drawing/2014/main" id="{A99DD3FB-E2D4-4568-90F3-7EEC1F99E298}"/>
              </a:ext>
            </a:extLst>
          </p:cNvPr>
          <p:cNvSpPr/>
          <p:nvPr/>
        </p:nvSpPr>
        <p:spPr>
          <a:xfrm>
            <a:off x="3519054" y="3681387"/>
            <a:ext cx="1707463" cy="1756097"/>
          </a:xfrm>
          <a:prstGeom prst="rect">
            <a:avLst/>
          </a:prstGeom>
          <a:noFill/>
          <a:ln w="19050">
            <a:solidFill>
              <a:srgbClr val="005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</p:txBody>
      </p:sp>
      <p:sp>
        <p:nvSpPr>
          <p:cNvPr id="42" name="CasellaDiTesto 57">
            <a:extLst>
              <a:ext uri="{FF2B5EF4-FFF2-40B4-BE49-F238E27FC236}">
                <a16:creationId xmlns:a16="http://schemas.microsoft.com/office/drawing/2014/main" id="{81D51741-1D96-455B-9948-A8F1C83512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6767" y="3688317"/>
            <a:ext cx="170974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200" b="1" dirty="0"/>
              <a:t>Rispondenti totali</a:t>
            </a:r>
          </a:p>
        </p:txBody>
      </p:sp>
      <p:sp>
        <p:nvSpPr>
          <p:cNvPr id="43" name="CasellaDiTesto 58">
            <a:extLst>
              <a:ext uri="{FF2B5EF4-FFF2-40B4-BE49-F238E27FC236}">
                <a16:creationId xmlns:a16="http://schemas.microsoft.com/office/drawing/2014/main" id="{6F56A53A-D1E8-438B-A559-C3F4D3948F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1013" y="3834608"/>
            <a:ext cx="149118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3600" dirty="0">
                <a:solidFill>
                  <a:schemeClr val="tx2"/>
                </a:solidFill>
              </a:rPr>
              <a:t>65,6% </a:t>
            </a:r>
            <a:r>
              <a:rPr lang="it-IT" altLang="it-IT" sz="900" dirty="0">
                <a:solidFill>
                  <a:schemeClr val="tx2"/>
                </a:solidFill>
              </a:rPr>
              <a:t>del totale degli stakeholder coinvolti</a:t>
            </a:r>
          </a:p>
        </p:txBody>
      </p:sp>
      <p:grpSp>
        <p:nvGrpSpPr>
          <p:cNvPr id="44" name="Group 85">
            <a:extLst>
              <a:ext uri="{FF2B5EF4-FFF2-40B4-BE49-F238E27FC236}">
                <a16:creationId xmlns:a16="http://schemas.microsoft.com/office/drawing/2014/main" id="{97C83F53-8CAB-46E2-8767-83877CC3D769}"/>
              </a:ext>
            </a:extLst>
          </p:cNvPr>
          <p:cNvGrpSpPr/>
          <p:nvPr/>
        </p:nvGrpSpPr>
        <p:grpSpPr>
          <a:xfrm>
            <a:off x="4105670" y="4716525"/>
            <a:ext cx="530540" cy="666081"/>
            <a:chOff x="3288623" y="908720"/>
            <a:chExt cx="965154" cy="1285503"/>
          </a:xfrm>
          <a:solidFill>
            <a:srgbClr val="44546A"/>
          </a:solidFill>
        </p:grpSpPr>
        <p:grpSp>
          <p:nvGrpSpPr>
            <p:cNvPr id="45" name="Group 5">
              <a:extLst>
                <a:ext uri="{FF2B5EF4-FFF2-40B4-BE49-F238E27FC236}">
                  <a16:creationId xmlns:a16="http://schemas.microsoft.com/office/drawing/2014/main" id="{50606F4B-4944-443A-BC66-677E5D399E8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288623" y="1220855"/>
              <a:ext cx="965154" cy="973368"/>
              <a:chOff x="3810" y="798"/>
              <a:chExt cx="470" cy="474"/>
            </a:xfrm>
            <a:grpFill/>
          </p:grpSpPr>
          <p:sp>
            <p:nvSpPr>
              <p:cNvPr id="47" name="Freeform 9">
                <a:extLst>
                  <a:ext uri="{FF2B5EF4-FFF2-40B4-BE49-F238E27FC236}">
                    <a16:creationId xmlns:a16="http://schemas.microsoft.com/office/drawing/2014/main" id="{EA5B29FE-A90A-4AD3-BEB2-F5B93AEB71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1" y="878"/>
                <a:ext cx="139" cy="316"/>
              </a:xfrm>
              <a:custGeom>
                <a:avLst/>
                <a:gdLst/>
                <a:ahLst/>
                <a:cxnLst>
                  <a:cxn ang="0">
                    <a:pos x="190" y="0"/>
                  </a:cxn>
                  <a:cxn ang="0">
                    <a:pos x="312" y="0"/>
                  </a:cxn>
                  <a:cxn ang="0">
                    <a:pos x="444" y="3"/>
                  </a:cxn>
                  <a:cxn ang="0">
                    <a:pos x="484" y="23"/>
                  </a:cxn>
                  <a:cxn ang="0">
                    <a:pos x="520" y="63"/>
                  </a:cxn>
                  <a:cxn ang="0">
                    <a:pos x="547" y="119"/>
                  </a:cxn>
                  <a:cxn ang="0">
                    <a:pos x="557" y="192"/>
                  </a:cxn>
                  <a:cxn ang="0">
                    <a:pos x="557" y="197"/>
                  </a:cxn>
                  <a:cxn ang="0">
                    <a:pos x="555" y="574"/>
                  </a:cxn>
                  <a:cxn ang="0">
                    <a:pos x="534" y="600"/>
                  </a:cxn>
                  <a:cxn ang="0">
                    <a:pos x="502" y="612"/>
                  </a:cxn>
                  <a:cxn ang="0">
                    <a:pos x="466" y="612"/>
                  </a:cxn>
                  <a:cxn ang="0">
                    <a:pos x="444" y="612"/>
                  </a:cxn>
                  <a:cxn ang="0">
                    <a:pos x="440" y="612"/>
                  </a:cxn>
                  <a:cxn ang="0">
                    <a:pos x="441" y="1189"/>
                  </a:cxn>
                  <a:cxn ang="0">
                    <a:pos x="430" y="1228"/>
                  </a:cxn>
                  <a:cxn ang="0">
                    <a:pos x="403" y="1255"/>
                  </a:cxn>
                  <a:cxn ang="0">
                    <a:pos x="364" y="1266"/>
                  </a:cxn>
                  <a:cxn ang="0">
                    <a:pos x="326" y="1255"/>
                  </a:cxn>
                  <a:cxn ang="0">
                    <a:pos x="299" y="1228"/>
                  </a:cxn>
                  <a:cxn ang="0">
                    <a:pos x="288" y="1189"/>
                  </a:cxn>
                  <a:cxn ang="0">
                    <a:pos x="288" y="1172"/>
                  </a:cxn>
                  <a:cxn ang="0">
                    <a:pos x="288" y="1124"/>
                  </a:cxn>
                  <a:cxn ang="0">
                    <a:pos x="288" y="1053"/>
                  </a:cxn>
                  <a:cxn ang="0">
                    <a:pos x="288" y="969"/>
                  </a:cxn>
                  <a:cxn ang="0">
                    <a:pos x="288" y="878"/>
                  </a:cxn>
                  <a:cxn ang="0">
                    <a:pos x="288" y="789"/>
                  </a:cxn>
                  <a:cxn ang="0">
                    <a:pos x="288" y="711"/>
                  </a:cxn>
                  <a:cxn ang="0">
                    <a:pos x="288" y="651"/>
                  </a:cxn>
                  <a:cxn ang="0">
                    <a:pos x="288" y="617"/>
                  </a:cxn>
                  <a:cxn ang="0">
                    <a:pos x="215" y="612"/>
                  </a:cxn>
                  <a:cxn ang="0">
                    <a:pos x="215" y="629"/>
                  </a:cxn>
                  <a:cxn ang="0">
                    <a:pos x="215" y="678"/>
                  </a:cxn>
                  <a:cxn ang="0">
                    <a:pos x="215" y="748"/>
                  </a:cxn>
                  <a:cxn ang="0">
                    <a:pos x="215" y="834"/>
                  </a:cxn>
                  <a:cxn ang="0">
                    <a:pos x="215" y="923"/>
                  </a:cxn>
                  <a:cxn ang="0">
                    <a:pos x="215" y="1013"/>
                  </a:cxn>
                  <a:cxn ang="0">
                    <a:pos x="215" y="1091"/>
                  </a:cxn>
                  <a:cxn ang="0">
                    <a:pos x="215" y="1150"/>
                  </a:cxn>
                  <a:cxn ang="0">
                    <a:pos x="215" y="1184"/>
                  </a:cxn>
                  <a:cxn ang="0">
                    <a:pos x="213" y="1209"/>
                  </a:cxn>
                  <a:cxn ang="0">
                    <a:pos x="193" y="1243"/>
                  </a:cxn>
                  <a:cxn ang="0">
                    <a:pos x="159" y="1262"/>
                  </a:cxn>
                  <a:cxn ang="0">
                    <a:pos x="118" y="1262"/>
                  </a:cxn>
                  <a:cxn ang="0">
                    <a:pos x="84" y="1243"/>
                  </a:cxn>
                  <a:cxn ang="0">
                    <a:pos x="65" y="1209"/>
                  </a:cxn>
                  <a:cxn ang="0">
                    <a:pos x="63" y="752"/>
                  </a:cxn>
                  <a:cxn ang="0">
                    <a:pos x="70" y="705"/>
                  </a:cxn>
                  <a:cxn ang="0">
                    <a:pos x="70" y="262"/>
                  </a:cxn>
                  <a:cxn ang="0">
                    <a:pos x="68" y="209"/>
                  </a:cxn>
                  <a:cxn ang="0">
                    <a:pos x="44" y="119"/>
                  </a:cxn>
                  <a:cxn ang="0">
                    <a:pos x="0" y="40"/>
                  </a:cxn>
                  <a:cxn ang="0">
                    <a:pos x="39" y="10"/>
                  </a:cxn>
                  <a:cxn ang="0">
                    <a:pos x="80" y="0"/>
                  </a:cxn>
                </a:cxnLst>
                <a:rect l="0" t="0" r="r" b="b"/>
                <a:pathLst>
                  <a:path w="557" h="1266">
                    <a:moveTo>
                      <a:pt x="80" y="0"/>
                    </a:moveTo>
                    <a:lnTo>
                      <a:pt x="190" y="0"/>
                    </a:lnTo>
                    <a:lnTo>
                      <a:pt x="252" y="56"/>
                    </a:lnTo>
                    <a:lnTo>
                      <a:pt x="312" y="0"/>
                    </a:lnTo>
                    <a:lnTo>
                      <a:pt x="423" y="0"/>
                    </a:lnTo>
                    <a:lnTo>
                      <a:pt x="444" y="3"/>
                    </a:lnTo>
                    <a:lnTo>
                      <a:pt x="464" y="10"/>
                    </a:lnTo>
                    <a:lnTo>
                      <a:pt x="484" y="23"/>
                    </a:lnTo>
                    <a:lnTo>
                      <a:pt x="503" y="40"/>
                    </a:lnTo>
                    <a:lnTo>
                      <a:pt x="520" y="63"/>
                    </a:lnTo>
                    <a:lnTo>
                      <a:pt x="536" y="88"/>
                    </a:lnTo>
                    <a:lnTo>
                      <a:pt x="547" y="119"/>
                    </a:lnTo>
                    <a:lnTo>
                      <a:pt x="555" y="154"/>
                    </a:lnTo>
                    <a:lnTo>
                      <a:pt x="557" y="192"/>
                    </a:lnTo>
                    <a:lnTo>
                      <a:pt x="557" y="192"/>
                    </a:lnTo>
                    <a:lnTo>
                      <a:pt x="557" y="197"/>
                    </a:lnTo>
                    <a:lnTo>
                      <a:pt x="557" y="556"/>
                    </a:lnTo>
                    <a:lnTo>
                      <a:pt x="555" y="574"/>
                    </a:lnTo>
                    <a:lnTo>
                      <a:pt x="547" y="589"/>
                    </a:lnTo>
                    <a:lnTo>
                      <a:pt x="534" y="600"/>
                    </a:lnTo>
                    <a:lnTo>
                      <a:pt x="519" y="609"/>
                    </a:lnTo>
                    <a:lnTo>
                      <a:pt x="502" y="612"/>
                    </a:lnTo>
                    <a:lnTo>
                      <a:pt x="483" y="612"/>
                    </a:lnTo>
                    <a:lnTo>
                      <a:pt x="466" y="612"/>
                    </a:lnTo>
                    <a:lnTo>
                      <a:pt x="452" y="612"/>
                    </a:lnTo>
                    <a:lnTo>
                      <a:pt x="444" y="612"/>
                    </a:lnTo>
                    <a:lnTo>
                      <a:pt x="441" y="612"/>
                    </a:lnTo>
                    <a:lnTo>
                      <a:pt x="440" y="612"/>
                    </a:lnTo>
                    <a:lnTo>
                      <a:pt x="441" y="614"/>
                    </a:lnTo>
                    <a:lnTo>
                      <a:pt x="441" y="1189"/>
                    </a:lnTo>
                    <a:lnTo>
                      <a:pt x="437" y="1209"/>
                    </a:lnTo>
                    <a:lnTo>
                      <a:pt x="430" y="1228"/>
                    </a:lnTo>
                    <a:lnTo>
                      <a:pt x="418" y="1243"/>
                    </a:lnTo>
                    <a:lnTo>
                      <a:pt x="403" y="1255"/>
                    </a:lnTo>
                    <a:lnTo>
                      <a:pt x="384" y="1262"/>
                    </a:lnTo>
                    <a:lnTo>
                      <a:pt x="364" y="1266"/>
                    </a:lnTo>
                    <a:lnTo>
                      <a:pt x="344" y="1262"/>
                    </a:lnTo>
                    <a:lnTo>
                      <a:pt x="326" y="1255"/>
                    </a:lnTo>
                    <a:lnTo>
                      <a:pt x="310" y="1243"/>
                    </a:lnTo>
                    <a:lnTo>
                      <a:pt x="299" y="1228"/>
                    </a:lnTo>
                    <a:lnTo>
                      <a:pt x="291" y="1209"/>
                    </a:lnTo>
                    <a:lnTo>
                      <a:pt x="288" y="1189"/>
                    </a:lnTo>
                    <a:lnTo>
                      <a:pt x="288" y="1184"/>
                    </a:lnTo>
                    <a:lnTo>
                      <a:pt x="288" y="1172"/>
                    </a:lnTo>
                    <a:lnTo>
                      <a:pt x="288" y="1150"/>
                    </a:lnTo>
                    <a:lnTo>
                      <a:pt x="288" y="1124"/>
                    </a:lnTo>
                    <a:lnTo>
                      <a:pt x="288" y="1091"/>
                    </a:lnTo>
                    <a:lnTo>
                      <a:pt x="288" y="1053"/>
                    </a:lnTo>
                    <a:lnTo>
                      <a:pt x="288" y="1013"/>
                    </a:lnTo>
                    <a:lnTo>
                      <a:pt x="288" y="969"/>
                    </a:lnTo>
                    <a:lnTo>
                      <a:pt x="288" y="923"/>
                    </a:lnTo>
                    <a:lnTo>
                      <a:pt x="288" y="878"/>
                    </a:lnTo>
                    <a:lnTo>
                      <a:pt x="288" y="834"/>
                    </a:lnTo>
                    <a:lnTo>
                      <a:pt x="288" y="789"/>
                    </a:lnTo>
                    <a:lnTo>
                      <a:pt x="288" y="748"/>
                    </a:lnTo>
                    <a:lnTo>
                      <a:pt x="288" y="711"/>
                    </a:lnTo>
                    <a:lnTo>
                      <a:pt x="288" y="678"/>
                    </a:lnTo>
                    <a:lnTo>
                      <a:pt x="288" y="651"/>
                    </a:lnTo>
                    <a:lnTo>
                      <a:pt x="288" y="629"/>
                    </a:lnTo>
                    <a:lnTo>
                      <a:pt x="288" y="617"/>
                    </a:lnTo>
                    <a:lnTo>
                      <a:pt x="288" y="612"/>
                    </a:lnTo>
                    <a:lnTo>
                      <a:pt x="215" y="612"/>
                    </a:lnTo>
                    <a:lnTo>
                      <a:pt x="215" y="617"/>
                    </a:lnTo>
                    <a:lnTo>
                      <a:pt x="215" y="629"/>
                    </a:lnTo>
                    <a:lnTo>
                      <a:pt x="215" y="651"/>
                    </a:lnTo>
                    <a:lnTo>
                      <a:pt x="215" y="678"/>
                    </a:lnTo>
                    <a:lnTo>
                      <a:pt x="215" y="711"/>
                    </a:lnTo>
                    <a:lnTo>
                      <a:pt x="215" y="748"/>
                    </a:lnTo>
                    <a:lnTo>
                      <a:pt x="215" y="789"/>
                    </a:lnTo>
                    <a:lnTo>
                      <a:pt x="215" y="834"/>
                    </a:lnTo>
                    <a:lnTo>
                      <a:pt x="215" y="878"/>
                    </a:lnTo>
                    <a:lnTo>
                      <a:pt x="215" y="923"/>
                    </a:lnTo>
                    <a:lnTo>
                      <a:pt x="215" y="969"/>
                    </a:lnTo>
                    <a:lnTo>
                      <a:pt x="215" y="1013"/>
                    </a:lnTo>
                    <a:lnTo>
                      <a:pt x="215" y="1053"/>
                    </a:lnTo>
                    <a:lnTo>
                      <a:pt x="215" y="1091"/>
                    </a:lnTo>
                    <a:lnTo>
                      <a:pt x="215" y="1124"/>
                    </a:lnTo>
                    <a:lnTo>
                      <a:pt x="215" y="1150"/>
                    </a:lnTo>
                    <a:lnTo>
                      <a:pt x="215" y="1172"/>
                    </a:lnTo>
                    <a:lnTo>
                      <a:pt x="215" y="1184"/>
                    </a:lnTo>
                    <a:lnTo>
                      <a:pt x="215" y="1189"/>
                    </a:lnTo>
                    <a:lnTo>
                      <a:pt x="213" y="1209"/>
                    </a:lnTo>
                    <a:lnTo>
                      <a:pt x="204" y="1228"/>
                    </a:lnTo>
                    <a:lnTo>
                      <a:pt x="193" y="1243"/>
                    </a:lnTo>
                    <a:lnTo>
                      <a:pt x="178" y="1255"/>
                    </a:lnTo>
                    <a:lnTo>
                      <a:pt x="159" y="1262"/>
                    </a:lnTo>
                    <a:lnTo>
                      <a:pt x="138" y="1266"/>
                    </a:lnTo>
                    <a:lnTo>
                      <a:pt x="118" y="1262"/>
                    </a:lnTo>
                    <a:lnTo>
                      <a:pt x="101" y="1255"/>
                    </a:lnTo>
                    <a:lnTo>
                      <a:pt x="84" y="1243"/>
                    </a:lnTo>
                    <a:lnTo>
                      <a:pt x="73" y="1228"/>
                    </a:lnTo>
                    <a:lnTo>
                      <a:pt x="65" y="1209"/>
                    </a:lnTo>
                    <a:lnTo>
                      <a:pt x="63" y="1189"/>
                    </a:lnTo>
                    <a:lnTo>
                      <a:pt x="63" y="752"/>
                    </a:lnTo>
                    <a:lnTo>
                      <a:pt x="68" y="729"/>
                    </a:lnTo>
                    <a:lnTo>
                      <a:pt x="70" y="705"/>
                    </a:lnTo>
                    <a:lnTo>
                      <a:pt x="70" y="265"/>
                    </a:lnTo>
                    <a:lnTo>
                      <a:pt x="70" y="262"/>
                    </a:lnTo>
                    <a:lnTo>
                      <a:pt x="70" y="259"/>
                    </a:lnTo>
                    <a:lnTo>
                      <a:pt x="68" y="209"/>
                    </a:lnTo>
                    <a:lnTo>
                      <a:pt x="59" y="163"/>
                    </a:lnTo>
                    <a:lnTo>
                      <a:pt x="44" y="119"/>
                    </a:lnTo>
                    <a:lnTo>
                      <a:pt x="25" y="77"/>
                    </a:lnTo>
                    <a:lnTo>
                      <a:pt x="0" y="40"/>
                    </a:lnTo>
                    <a:lnTo>
                      <a:pt x="19" y="23"/>
                    </a:lnTo>
                    <a:lnTo>
                      <a:pt x="39" y="10"/>
                    </a:lnTo>
                    <a:lnTo>
                      <a:pt x="60" y="3"/>
                    </a:lnTo>
                    <a:lnTo>
                      <a:pt x="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48" name="Freeform 10">
                <a:extLst>
                  <a:ext uri="{FF2B5EF4-FFF2-40B4-BE49-F238E27FC236}">
                    <a16:creationId xmlns:a16="http://schemas.microsoft.com/office/drawing/2014/main" id="{F85C7078-0303-4A45-82FF-A18F966AB7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3" y="808"/>
                <a:ext cx="62" cy="63"/>
              </a:xfrm>
              <a:custGeom>
                <a:avLst/>
                <a:gdLst/>
                <a:ahLst/>
                <a:cxnLst>
                  <a:cxn ang="0">
                    <a:pos x="125" y="0"/>
                  </a:cxn>
                  <a:cxn ang="0">
                    <a:pos x="153" y="3"/>
                  </a:cxn>
                  <a:cxn ang="0">
                    <a:pos x="179" y="12"/>
                  </a:cxn>
                  <a:cxn ang="0">
                    <a:pos x="202" y="27"/>
                  </a:cxn>
                  <a:cxn ang="0">
                    <a:pos x="221" y="46"/>
                  </a:cxn>
                  <a:cxn ang="0">
                    <a:pos x="236" y="69"/>
                  </a:cxn>
                  <a:cxn ang="0">
                    <a:pos x="245" y="95"/>
                  </a:cxn>
                  <a:cxn ang="0">
                    <a:pos x="248" y="124"/>
                  </a:cxn>
                  <a:cxn ang="0">
                    <a:pos x="245" y="152"/>
                  </a:cxn>
                  <a:cxn ang="0">
                    <a:pos x="236" y="179"/>
                  </a:cxn>
                  <a:cxn ang="0">
                    <a:pos x="221" y="201"/>
                  </a:cxn>
                  <a:cxn ang="0">
                    <a:pos x="202" y="220"/>
                  </a:cxn>
                  <a:cxn ang="0">
                    <a:pos x="179" y="235"/>
                  </a:cxn>
                  <a:cxn ang="0">
                    <a:pos x="153" y="244"/>
                  </a:cxn>
                  <a:cxn ang="0">
                    <a:pos x="125" y="248"/>
                  </a:cxn>
                  <a:cxn ang="0">
                    <a:pos x="96" y="244"/>
                  </a:cxn>
                  <a:cxn ang="0">
                    <a:pos x="69" y="235"/>
                  </a:cxn>
                  <a:cxn ang="0">
                    <a:pos x="47" y="220"/>
                  </a:cxn>
                  <a:cxn ang="0">
                    <a:pos x="28" y="201"/>
                  </a:cxn>
                  <a:cxn ang="0">
                    <a:pos x="13" y="179"/>
                  </a:cxn>
                  <a:cxn ang="0">
                    <a:pos x="4" y="152"/>
                  </a:cxn>
                  <a:cxn ang="0">
                    <a:pos x="0" y="124"/>
                  </a:cxn>
                  <a:cxn ang="0">
                    <a:pos x="4" y="95"/>
                  </a:cxn>
                  <a:cxn ang="0">
                    <a:pos x="13" y="69"/>
                  </a:cxn>
                  <a:cxn ang="0">
                    <a:pos x="28" y="46"/>
                  </a:cxn>
                  <a:cxn ang="0">
                    <a:pos x="47" y="27"/>
                  </a:cxn>
                  <a:cxn ang="0">
                    <a:pos x="69" y="12"/>
                  </a:cxn>
                  <a:cxn ang="0">
                    <a:pos x="96" y="3"/>
                  </a:cxn>
                  <a:cxn ang="0">
                    <a:pos x="125" y="0"/>
                  </a:cxn>
                </a:cxnLst>
                <a:rect l="0" t="0" r="r" b="b"/>
                <a:pathLst>
                  <a:path w="248" h="248">
                    <a:moveTo>
                      <a:pt x="125" y="0"/>
                    </a:moveTo>
                    <a:lnTo>
                      <a:pt x="153" y="3"/>
                    </a:lnTo>
                    <a:lnTo>
                      <a:pt x="179" y="12"/>
                    </a:lnTo>
                    <a:lnTo>
                      <a:pt x="202" y="27"/>
                    </a:lnTo>
                    <a:lnTo>
                      <a:pt x="221" y="46"/>
                    </a:lnTo>
                    <a:lnTo>
                      <a:pt x="236" y="69"/>
                    </a:lnTo>
                    <a:lnTo>
                      <a:pt x="245" y="95"/>
                    </a:lnTo>
                    <a:lnTo>
                      <a:pt x="248" y="124"/>
                    </a:lnTo>
                    <a:lnTo>
                      <a:pt x="245" y="152"/>
                    </a:lnTo>
                    <a:lnTo>
                      <a:pt x="236" y="179"/>
                    </a:lnTo>
                    <a:lnTo>
                      <a:pt x="221" y="201"/>
                    </a:lnTo>
                    <a:lnTo>
                      <a:pt x="202" y="220"/>
                    </a:lnTo>
                    <a:lnTo>
                      <a:pt x="179" y="235"/>
                    </a:lnTo>
                    <a:lnTo>
                      <a:pt x="153" y="244"/>
                    </a:lnTo>
                    <a:lnTo>
                      <a:pt x="125" y="248"/>
                    </a:lnTo>
                    <a:lnTo>
                      <a:pt x="96" y="244"/>
                    </a:lnTo>
                    <a:lnTo>
                      <a:pt x="69" y="235"/>
                    </a:lnTo>
                    <a:lnTo>
                      <a:pt x="47" y="220"/>
                    </a:lnTo>
                    <a:lnTo>
                      <a:pt x="28" y="201"/>
                    </a:lnTo>
                    <a:lnTo>
                      <a:pt x="13" y="179"/>
                    </a:lnTo>
                    <a:lnTo>
                      <a:pt x="4" y="152"/>
                    </a:lnTo>
                    <a:lnTo>
                      <a:pt x="0" y="124"/>
                    </a:lnTo>
                    <a:lnTo>
                      <a:pt x="4" y="95"/>
                    </a:lnTo>
                    <a:lnTo>
                      <a:pt x="13" y="69"/>
                    </a:lnTo>
                    <a:lnTo>
                      <a:pt x="28" y="46"/>
                    </a:lnTo>
                    <a:lnTo>
                      <a:pt x="47" y="27"/>
                    </a:lnTo>
                    <a:lnTo>
                      <a:pt x="69" y="12"/>
                    </a:lnTo>
                    <a:lnTo>
                      <a:pt x="96" y="3"/>
                    </a:lnTo>
                    <a:lnTo>
                      <a:pt x="1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49" name="Freeform 11">
                <a:extLst>
                  <a:ext uri="{FF2B5EF4-FFF2-40B4-BE49-F238E27FC236}">
                    <a16:creationId xmlns:a16="http://schemas.microsoft.com/office/drawing/2014/main" id="{AFB3119B-6061-45E2-9318-D8F9F2FB0E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0" y="878"/>
                <a:ext cx="139" cy="316"/>
              </a:xfrm>
              <a:custGeom>
                <a:avLst/>
                <a:gdLst/>
                <a:ahLst/>
                <a:cxnLst>
                  <a:cxn ang="0">
                    <a:pos x="245" y="0"/>
                  </a:cxn>
                  <a:cxn ang="0">
                    <a:pos x="367" y="0"/>
                  </a:cxn>
                  <a:cxn ang="0">
                    <a:pos x="497" y="3"/>
                  </a:cxn>
                  <a:cxn ang="0">
                    <a:pos x="537" y="23"/>
                  </a:cxn>
                  <a:cxn ang="0">
                    <a:pos x="531" y="76"/>
                  </a:cxn>
                  <a:cxn ang="0">
                    <a:pos x="497" y="161"/>
                  </a:cxn>
                  <a:cxn ang="0">
                    <a:pos x="486" y="259"/>
                  </a:cxn>
                  <a:cxn ang="0">
                    <a:pos x="488" y="731"/>
                  </a:cxn>
                  <a:cxn ang="0">
                    <a:pos x="495" y="1189"/>
                  </a:cxn>
                  <a:cxn ang="0">
                    <a:pos x="484" y="1228"/>
                  </a:cxn>
                  <a:cxn ang="0">
                    <a:pos x="457" y="1255"/>
                  </a:cxn>
                  <a:cxn ang="0">
                    <a:pos x="419" y="1266"/>
                  </a:cxn>
                  <a:cxn ang="0">
                    <a:pos x="380" y="1255"/>
                  </a:cxn>
                  <a:cxn ang="0">
                    <a:pos x="353" y="1228"/>
                  </a:cxn>
                  <a:cxn ang="0">
                    <a:pos x="342" y="1189"/>
                  </a:cxn>
                  <a:cxn ang="0">
                    <a:pos x="342" y="1172"/>
                  </a:cxn>
                  <a:cxn ang="0">
                    <a:pos x="342" y="1124"/>
                  </a:cxn>
                  <a:cxn ang="0">
                    <a:pos x="342" y="1053"/>
                  </a:cxn>
                  <a:cxn ang="0">
                    <a:pos x="342" y="969"/>
                  </a:cxn>
                  <a:cxn ang="0">
                    <a:pos x="342" y="878"/>
                  </a:cxn>
                  <a:cxn ang="0">
                    <a:pos x="342" y="789"/>
                  </a:cxn>
                  <a:cxn ang="0">
                    <a:pos x="342" y="711"/>
                  </a:cxn>
                  <a:cxn ang="0">
                    <a:pos x="342" y="651"/>
                  </a:cxn>
                  <a:cxn ang="0">
                    <a:pos x="342" y="617"/>
                  </a:cxn>
                  <a:cxn ang="0">
                    <a:pos x="269" y="612"/>
                  </a:cxn>
                  <a:cxn ang="0">
                    <a:pos x="269" y="629"/>
                  </a:cxn>
                  <a:cxn ang="0">
                    <a:pos x="269" y="678"/>
                  </a:cxn>
                  <a:cxn ang="0">
                    <a:pos x="269" y="748"/>
                  </a:cxn>
                  <a:cxn ang="0">
                    <a:pos x="269" y="834"/>
                  </a:cxn>
                  <a:cxn ang="0">
                    <a:pos x="269" y="923"/>
                  </a:cxn>
                  <a:cxn ang="0">
                    <a:pos x="269" y="1013"/>
                  </a:cxn>
                  <a:cxn ang="0">
                    <a:pos x="269" y="1091"/>
                  </a:cxn>
                  <a:cxn ang="0">
                    <a:pos x="269" y="1150"/>
                  </a:cxn>
                  <a:cxn ang="0">
                    <a:pos x="269" y="1184"/>
                  </a:cxn>
                  <a:cxn ang="0">
                    <a:pos x="266" y="1209"/>
                  </a:cxn>
                  <a:cxn ang="0">
                    <a:pos x="247" y="1243"/>
                  </a:cxn>
                  <a:cxn ang="0">
                    <a:pos x="213" y="1262"/>
                  </a:cxn>
                  <a:cxn ang="0">
                    <a:pos x="173" y="1262"/>
                  </a:cxn>
                  <a:cxn ang="0">
                    <a:pos x="139" y="1243"/>
                  </a:cxn>
                  <a:cxn ang="0">
                    <a:pos x="120" y="1209"/>
                  </a:cxn>
                  <a:cxn ang="0">
                    <a:pos x="116" y="614"/>
                  </a:cxn>
                  <a:cxn ang="0">
                    <a:pos x="116" y="612"/>
                  </a:cxn>
                  <a:cxn ang="0">
                    <a:pos x="105" y="612"/>
                  </a:cxn>
                  <a:cxn ang="0">
                    <a:pos x="75" y="612"/>
                  </a:cxn>
                  <a:cxn ang="0">
                    <a:pos x="38" y="609"/>
                  </a:cxn>
                  <a:cxn ang="0">
                    <a:pos x="10" y="589"/>
                  </a:cxn>
                  <a:cxn ang="0">
                    <a:pos x="0" y="556"/>
                  </a:cxn>
                  <a:cxn ang="0">
                    <a:pos x="0" y="192"/>
                  </a:cxn>
                  <a:cxn ang="0">
                    <a:pos x="3" y="154"/>
                  </a:cxn>
                  <a:cxn ang="0">
                    <a:pos x="22" y="88"/>
                  </a:cxn>
                  <a:cxn ang="0">
                    <a:pos x="54" y="40"/>
                  </a:cxn>
                  <a:cxn ang="0">
                    <a:pos x="94" y="10"/>
                  </a:cxn>
                  <a:cxn ang="0">
                    <a:pos x="134" y="0"/>
                  </a:cxn>
                </a:cxnLst>
                <a:rect l="0" t="0" r="r" b="b"/>
                <a:pathLst>
                  <a:path w="556" h="1266">
                    <a:moveTo>
                      <a:pt x="134" y="0"/>
                    </a:moveTo>
                    <a:lnTo>
                      <a:pt x="245" y="0"/>
                    </a:lnTo>
                    <a:lnTo>
                      <a:pt x="305" y="56"/>
                    </a:lnTo>
                    <a:lnTo>
                      <a:pt x="367" y="0"/>
                    </a:lnTo>
                    <a:lnTo>
                      <a:pt x="477" y="0"/>
                    </a:lnTo>
                    <a:lnTo>
                      <a:pt x="497" y="3"/>
                    </a:lnTo>
                    <a:lnTo>
                      <a:pt x="517" y="10"/>
                    </a:lnTo>
                    <a:lnTo>
                      <a:pt x="537" y="23"/>
                    </a:lnTo>
                    <a:lnTo>
                      <a:pt x="556" y="39"/>
                    </a:lnTo>
                    <a:lnTo>
                      <a:pt x="531" y="76"/>
                    </a:lnTo>
                    <a:lnTo>
                      <a:pt x="511" y="117"/>
                    </a:lnTo>
                    <a:lnTo>
                      <a:pt x="497" y="161"/>
                    </a:lnTo>
                    <a:lnTo>
                      <a:pt x="488" y="209"/>
                    </a:lnTo>
                    <a:lnTo>
                      <a:pt x="486" y="259"/>
                    </a:lnTo>
                    <a:lnTo>
                      <a:pt x="486" y="705"/>
                    </a:lnTo>
                    <a:lnTo>
                      <a:pt x="488" y="731"/>
                    </a:lnTo>
                    <a:lnTo>
                      <a:pt x="495" y="757"/>
                    </a:lnTo>
                    <a:lnTo>
                      <a:pt x="495" y="1189"/>
                    </a:lnTo>
                    <a:lnTo>
                      <a:pt x="492" y="1209"/>
                    </a:lnTo>
                    <a:lnTo>
                      <a:pt x="484" y="1228"/>
                    </a:lnTo>
                    <a:lnTo>
                      <a:pt x="473" y="1243"/>
                    </a:lnTo>
                    <a:lnTo>
                      <a:pt x="457" y="1255"/>
                    </a:lnTo>
                    <a:lnTo>
                      <a:pt x="439" y="1262"/>
                    </a:lnTo>
                    <a:lnTo>
                      <a:pt x="419" y="1266"/>
                    </a:lnTo>
                    <a:lnTo>
                      <a:pt x="399" y="1262"/>
                    </a:lnTo>
                    <a:lnTo>
                      <a:pt x="380" y="1255"/>
                    </a:lnTo>
                    <a:lnTo>
                      <a:pt x="365" y="1243"/>
                    </a:lnTo>
                    <a:lnTo>
                      <a:pt x="353" y="1228"/>
                    </a:lnTo>
                    <a:lnTo>
                      <a:pt x="344" y="1209"/>
                    </a:lnTo>
                    <a:lnTo>
                      <a:pt x="342" y="1189"/>
                    </a:lnTo>
                    <a:lnTo>
                      <a:pt x="342" y="1184"/>
                    </a:lnTo>
                    <a:lnTo>
                      <a:pt x="342" y="1172"/>
                    </a:lnTo>
                    <a:lnTo>
                      <a:pt x="342" y="1150"/>
                    </a:lnTo>
                    <a:lnTo>
                      <a:pt x="342" y="1124"/>
                    </a:lnTo>
                    <a:lnTo>
                      <a:pt x="342" y="1091"/>
                    </a:lnTo>
                    <a:lnTo>
                      <a:pt x="342" y="1053"/>
                    </a:lnTo>
                    <a:lnTo>
                      <a:pt x="342" y="1013"/>
                    </a:lnTo>
                    <a:lnTo>
                      <a:pt x="342" y="969"/>
                    </a:lnTo>
                    <a:lnTo>
                      <a:pt x="342" y="923"/>
                    </a:lnTo>
                    <a:lnTo>
                      <a:pt x="342" y="878"/>
                    </a:lnTo>
                    <a:lnTo>
                      <a:pt x="342" y="834"/>
                    </a:lnTo>
                    <a:lnTo>
                      <a:pt x="342" y="789"/>
                    </a:lnTo>
                    <a:lnTo>
                      <a:pt x="342" y="748"/>
                    </a:lnTo>
                    <a:lnTo>
                      <a:pt x="342" y="711"/>
                    </a:lnTo>
                    <a:lnTo>
                      <a:pt x="342" y="678"/>
                    </a:lnTo>
                    <a:lnTo>
                      <a:pt x="342" y="651"/>
                    </a:lnTo>
                    <a:lnTo>
                      <a:pt x="342" y="629"/>
                    </a:lnTo>
                    <a:lnTo>
                      <a:pt x="342" y="617"/>
                    </a:lnTo>
                    <a:lnTo>
                      <a:pt x="342" y="612"/>
                    </a:lnTo>
                    <a:lnTo>
                      <a:pt x="269" y="612"/>
                    </a:lnTo>
                    <a:lnTo>
                      <a:pt x="269" y="617"/>
                    </a:lnTo>
                    <a:lnTo>
                      <a:pt x="269" y="629"/>
                    </a:lnTo>
                    <a:lnTo>
                      <a:pt x="269" y="651"/>
                    </a:lnTo>
                    <a:lnTo>
                      <a:pt x="269" y="678"/>
                    </a:lnTo>
                    <a:lnTo>
                      <a:pt x="269" y="711"/>
                    </a:lnTo>
                    <a:lnTo>
                      <a:pt x="269" y="748"/>
                    </a:lnTo>
                    <a:lnTo>
                      <a:pt x="269" y="789"/>
                    </a:lnTo>
                    <a:lnTo>
                      <a:pt x="269" y="834"/>
                    </a:lnTo>
                    <a:lnTo>
                      <a:pt x="269" y="878"/>
                    </a:lnTo>
                    <a:lnTo>
                      <a:pt x="269" y="923"/>
                    </a:lnTo>
                    <a:lnTo>
                      <a:pt x="269" y="969"/>
                    </a:lnTo>
                    <a:lnTo>
                      <a:pt x="269" y="1013"/>
                    </a:lnTo>
                    <a:lnTo>
                      <a:pt x="269" y="1053"/>
                    </a:lnTo>
                    <a:lnTo>
                      <a:pt x="269" y="1091"/>
                    </a:lnTo>
                    <a:lnTo>
                      <a:pt x="269" y="1124"/>
                    </a:lnTo>
                    <a:lnTo>
                      <a:pt x="269" y="1150"/>
                    </a:lnTo>
                    <a:lnTo>
                      <a:pt x="269" y="1172"/>
                    </a:lnTo>
                    <a:lnTo>
                      <a:pt x="269" y="1184"/>
                    </a:lnTo>
                    <a:lnTo>
                      <a:pt x="269" y="1189"/>
                    </a:lnTo>
                    <a:lnTo>
                      <a:pt x="266" y="1209"/>
                    </a:lnTo>
                    <a:lnTo>
                      <a:pt x="259" y="1228"/>
                    </a:lnTo>
                    <a:lnTo>
                      <a:pt x="247" y="1243"/>
                    </a:lnTo>
                    <a:lnTo>
                      <a:pt x="231" y="1255"/>
                    </a:lnTo>
                    <a:lnTo>
                      <a:pt x="213" y="1262"/>
                    </a:lnTo>
                    <a:lnTo>
                      <a:pt x="193" y="1266"/>
                    </a:lnTo>
                    <a:lnTo>
                      <a:pt x="173" y="1262"/>
                    </a:lnTo>
                    <a:lnTo>
                      <a:pt x="154" y="1255"/>
                    </a:lnTo>
                    <a:lnTo>
                      <a:pt x="139" y="1243"/>
                    </a:lnTo>
                    <a:lnTo>
                      <a:pt x="128" y="1228"/>
                    </a:lnTo>
                    <a:lnTo>
                      <a:pt x="120" y="1209"/>
                    </a:lnTo>
                    <a:lnTo>
                      <a:pt x="116" y="1189"/>
                    </a:lnTo>
                    <a:lnTo>
                      <a:pt x="116" y="614"/>
                    </a:lnTo>
                    <a:lnTo>
                      <a:pt x="117" y="612"/>
                    </a:lnTo>
                    <a:lnTo>
                      <a:pt x="116" y="612"/>
                    </a:lnTo>
                    <a:lnTo>
                      <a:pt x="114" y="612"/>
                    </a:lnTo>
                    <a:lnTo>
                      <a:pt x="105" y="612"/>
                    </a:lnTo>
                    <a:lnTo>
                      <a:pt x="91" y="612"/>
                    </a:lnTo>
                    <a:lnTo>
                      <a:pt x="75" y="612"/>
                    </a:lnTo>
                    <a:lnTo>
                      <a:pt x="56" y="612"/>
                    </a:lnTo>
                    <a:lnTo>
                      <a:pt x="38" y="609"/>
                    </a:lnTo>
                    <a:lnTo>
                      <a:pt x="23" y="600"/>
                    </a:lnTo>
                    <a:lnTo>
                      <a:pt x="10" y="589"/>
                    </a:lnTo>
                    <a:lnTo>
                      <a:pt x="3" y="574"/>
                    </a:lnTo>
                    <a:lnTo>
                      <a:pt x="0" y="556"/>
                    </a:lnTo>
                    <a:lnTo>
                      <a:pt x="0" y="19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3" y="154"/>
                    </a:lnTo>
                    <a:lnTo>
                      <a:pt x="10" y="119"/>
                    </a:lnTo>
                    <a:lnTo>
                      <a:pt x="22" y="88"/>
                    </a:lnTo>
                    <a:lnTo>
                      <a:pt x="37" y="63"/>
                    </a:lnTo>
                    <a:lnTo>
                      <a:pt x="54" y="40"/>
                    </a:lnTo>
                    <a:lnTo>
                      <a:pt x="73" y="23"/>
                    </a:lnTo>
                    <a:lnTo>
                      <a:pt x="94" y="10"/>
                    </a:lnTo>
                    <a:lnTo>
                      <a:pt x="114" y="3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50" name="Freeform 12">
                <a:extLst>
                  <a:ext uri="{FF2B5EF4-FFF2-40B4-BE49-F238E27FC236}">
                    <a16:creationId xmlns:a16="http://schemas.microsoft.com/office/drawing/2014/main" id="{9370C9EA-4508-4F8E-907D-FAD3D45B3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6" y="808"/>
                <a:ext cx="62" cy="63"/>
              </a:xfrm>
              <a:custGeom>
                <a:avLst/>
                <a:gdLst/>
                <a:ahLst/>
                <a:cxnLst>
                  <a:cxn ang="0">
                    <a:pos x="123" y="0"/>
                  </a:cxn>
                  <a:cxn ang="0">
                    <a:pos x="152" y="3"/>
                  </a:cxn>
                  <a:cxn ang="0">
                    <a:pos x="179" y="12"/>
                  </a:cxn>
                  <a:cxn ang="0">
                    <a:pos x="202" y="27"/>
                  </a:cxn>
                  <a:cxn ang="0">
                    <a:pos x="220" y="46"/>
                  </a:cxn>
                  <a:cxn ang="0">
                    <a:pos x="236" y="69"/>
                  </a:cxn>
                  <a:cxn ang="0">
                    <a:pos x="244" y="95"/>
                  </a:cxn>
                  <a:cxn ang="0">
                    <a:pos x="248" y="124"/>
                  </a:cxn>
                  <a:cxn ang="0">
                    <a:pos x="244" y="152"/>
                  </a:cxn>
                  <a:cxn ang="0">
                    <a:pos x="236" y="179"/>
                  </a:cxn>
                  <a:cxn ang="0">
                    <a:pos x="220" y="201"/>
                  </a:cxn>
                  <a:cxn ang="0">
                    <a:pos x="202" y="220"/>
                  </a:cxn>
                  <a:cxn ang="0">
                    <a:pos x="179" y="235"/>
                  </a:cxn>
                  <a:cxn ang="0">
                    <a:pos x="152" y="244"/>
                  </a:cxn>
                  <a:cxn ang="0">
                    <a:pos x="123" y="248"/>
                  </a:cxn>
                  <a:cxn ang="0">
                    <a:pos x="96" y="244"/>
                  </a:cxn>
                  <a:cxn ang="0">
                    <a:pos x="69" y="235"/>
                  </a:cxn>
                  <a:cxn ang="0">
                    <a:pos x="46" y="220"/>
                  </a:cxn>
                  <a:cxn ang="0">
                    <a:pos x="28" y="201"/>
                  </a:cxn>
                  <a:cxn ang="0">
                    <a:pos x="12" y="179"/>
                  </a:cxn>
                  <a:cxn ang="0">
                    <a:pos x="4" y="152"/>
                  </a:cxn>
                  <a:cxn ang="0">
                    <a:pos x="0" y="124"/>
                  </a:cxn>
                  <a:cxn ang="0">
                    <a:pos x="4" y="95"/>
                  </a:cxn>
                  <a:cxn ang="0">
                    <a:pos x="12" y="69"/>
                  </a:cxn>
                  <a:cxn ang="0">
                    <a:pos x="28" y="46"/>
                  </a:cxn>
                  <a:cxn ang="0">
                    <a:pos x="46" y="27"/>
                  </a:cxn>
                  <a:cxn ang="0">
                    <a:pos x="69" y="12"/>
                  </a:cxn>
                  <a:cxn ang="0">
                    <a:pos x="96" y="3"/>
                  </a:cxn>
                  <a:cxn ang="0">
                    <a:pos x="123" y="0"/>
                  </a:cxn>
                </a:cxnLst>
                <a:rect l="0" t="0" r="r" b="b"/>
                <a:pathLst>
                  <a:path w="248" h="248">
                    <a:moveTo>
                      <a:pt x="123" y="0"/>
                    </a:moveTo>
                    <a:lnTo>
                      <a:pt x="152" y="3"/>
                    </a:lnTo>
                    <a:lnTo>
                      <a:pt x="179" y="12"/>
                    </a:lnTo>
                    <a:lnTo>
                      <a:pt x="202" y="27"/>
                    </a:lnTo>
                    <a:lnTo>
                      <a:pt x="220" y="46"/>
                    </a:lnTo>
                    <a:lnTo>
                      <a:pt x="236" y="69"/>
                    </a:lnTo>
                    <a:lnTo>
                      <a:pt x="244" y="95"/>
                    </a:lnTo>
                    <a:lnTo>
                      <a:pt x="248" y="124"/>
                    </a:lnTo>
                    <a:lnTo>
                      <a:pt x="244" y="152"/>
                    </a:lnTo>
                    <a:lnTo>
                      <a:pt x="236" y="179"/>
                    </a:lnTo>
                    <a:lnTo>
                      <a:pt x="220" y="201"/>
                    </a:lnTo>
                    <a:lnTo>
                      <a:pt x="202" y="220"/>
                    </a:lnTo>
                    <a:lnTo>
                      <a:pt x="179" y="235"/>
                    </a:lnTo>
                    <a:lnTo>
                      <a:pt x="152" y="244"/>
                    </a:lnTo>
                    <a:lnTo>
                      <a:pt x="123" y="248"/>
                    </a:lnTo>
                    <a:lnTo>
                      <a:pt x="96" y="244"/>
                    </a:lnTo>
                    <a:lnTo>
                      <a:pt x="69" y="235"/>
                    </a:lnTo>
                    <a:lnTo>
                      <a:pt x="46" y="220"/>
                    </a:lnTo>
                    <a:lnTo>
                      <a:pt x="28" y="201"/>
                    </a:lnTo>
                    <a:lnTo>
                      <a:pt x="12" y="179"/>
                    </a:lnTo>
                    <a:lnTo>
                      <a:pt x="4" y="152"/>
                    </a:lnTo>
                    <a:lnTo>
                      <a:pt x="0" y="124"/>
                    </a:lnTo>
                    <a:lnTo>
                      <a:pt x="4" y="95"/>
                    </a:lnTo>
                    <a:lnTo>
                      <a:pt x="12" y="69"/>
                    </a:lnTo>
                    <a:lnTo>
                      <a:pt x="28" y="46"/>
                    </a:lnTo>
                    <a:lnTo>
                      <a:pt x="46" y="27"/>
                    </a:lnTo>
                    <a:lnTo>
                      <a:pt x="69" y="12"/>
                    </a:lnTo>
                    <a:lnTo>
                      <a:pt x="96" y="3"/>
                    </a:lnTo>
                    <a:lnTo>
                      <a:pt x="1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51" name="Freeform 13">
                <a:extLst>
                  <a:ext uri="{FF2B5EF4-FFF2-40B4-BE49-F238E27FC236}">
                    <a16:creationId xmlns:a16="http://schemas.microsoft.com/office/drawing/2014/main" id="{3228192C-B8F1-4CFA-B497-FA638BC0C4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1" y="884"/>
                <a:ext cx="188" cy="388"/>
              </a:xfrm>
              <a:custGeom>
                <a:avLst/>
                <a:gdLst/>
                <a:ahLst/>
                <a:cxnLst>
                  <a:cxn ang="0">
                    <a:pos x="301" y="0"/>
                  </a:cxn>
                  <a:cxn ang="0">
                    <a:pos x="451" y="0"/>
                  </a:cxn>
                  <a:cxn ang="0">
                    <a:pos x="609" y="3"/>
                  </a:cxn>
                  <a:cxn ang="0">
                    <a:pos x="654" y="23"/>
                  </a:cxn>
                  <a:cxn ang="0">
                    <a:pos x="696" y="62"/>
                  </a:cxn>
                  <a:cxn ang="0">
                    <a:pos x="730" y="119"/>
                  </a:cxn>
                  <a:cxn ang="0">
                    <a:pos x="749" y="192"/>
                  </a:cxn>
                  <a:cxn ang="0">
                    <a:pos x="751" y="235"/>
                  </a:cxn>
                  <a:cxn ang="0">
                    <a:pos x="751" y="681"/>
                  </a:cxn>
                  <a:cxn ang="0">
                    <a:pos x="739" y="723"/>
                  </a:cxn>
                  <a:cxn ang="0">
                    <a:pos x="704" y="747"/>
                  </a:cxn>
                  <a:cxn ang="0">
                    <a:pos x="663" y="750"/>
                  </a:cxn>
                  <a:cxn ang="0">
                    <a:pos x="610" y="750"/>
                  </a:cxn>
                  <a:cxn ang="0">
                    <a:pos x="596" y="750"/>
                  </a:cxn>
                  <a:cxn ang="0">
                    <a:pos x="596" y="753"/>
                  </a:cxn>
                  <a:cxn ang="0">
                    <a:pos x="592" y="1485"/>
                  </a:cxn>
                  <a:cxn ang="0">
                    <a:pos x="568" y="1526"/>
                  </a:cxn>
                  <a:cxn ang="0">
                    <a:pos x="527" y="1550"/>
                  </a:cxn>
                  <a:cxn ang="0">
                    <a:pos x="478" y="1550"/>
                  </a:cxn>
                  <a:cxn ang="0">
                    <a:pos x="436" y="1526"/>
                  </a:cxn>
                  <a:cxn ang="0">
                    <a:pos x="412" y="1485"/>
                  </a:cxn>
                  <a:cxn ang="0">
                    <a:pos x="408" y="1455"/>
                  </a:cxn>
                  <a:cxn ang="0">
                    <a:pos x="408" y="1421"/>
                  </a:cxn>
                  <a:cxn ang="0">
                    <a:pos x="408" y="1358"/>
                  </a:cxn>
                  <a:cxn ang="0">
                    <a:pos x="408" y="1276"/>
                  </a:cxn>
                  <a:cxn ang="0">
                    <a:pos x="408" y="1182"/>
                  </a:cxn>
                  <a:cxn ang="0">
                    <a:pos x="408" y="1081"/>
                  </a:cxn>
                  <a:cxn ang="0">
                    <a:pos x="408" y="981"/>
                  </a:cxn>
                  <a:cxn ang="0">
                    <a:pos x="408" y="892"/>
                  </a:cxn>
                  <a:cxn ang="0">
                    <a:pos x="408" y="818"/>
                  </a:cxn>
                  <a:cxn ang="0">
                    <a:pos x="408" y="769"/>
                  </a:cxn>
                  <a:cxn ang="0">
                    <a:pos x="408" y="750"/>
                  </a:cxn>
                  <a:cxn ang="0">
                    <a:pos x="343" y="755"/>
                  </a:cxn>
                  <a:cxn ang="0">
                    <a:pos x="343" y="791"/>
                  </a:cxn>
                  <a:cxn ang="0">
                    <a:pos x="343" y="852"/>
                  </a:cxn>
                  <a:cxn ang="0">
                    <a:pos x="343" y="934"/>
                  </a:cxn>
                  <a:cxn ang="0">
                    <a:pos x="343" y="1030"/>
                  </a:cxn>
                  <a:cxn ang="0">
                    <a:pos x="343" y="1131"/>
                  </a:cxn>
                  <a:cxn ang="0">
                    <a:pos x="343" y="1230"/>
                  </a:cxn>
                  <a:cxn ang="0">
                    <a:pos x="343" y="1319"/>
                  </a:cxn>
                  <a:cxn ang="0">
                    <a:pos x="343" y="1392"/>
                  </a:cxn>
                  <a:cxn ang="0">
                    <a:pos x="343" y="1441"/>
                  </a:cxn>
                  <a:cxn ang="0">
                    <a:pos x="343" y="1460"/>
                  </a:cxn>
                  <a:cxn ang="0">
                    <a:pos x="330" y="1507"/>
                  </a:cxn>
                  <a:cxn ang="0">
                    <a:pos x="296" y="1541"/>
                  </a:cxn>
                  <a:cxn ang="0">
                    <a:pos x="249" y="1554"/>
                  </a:cxn>
                  <a:cxn ang="0">
                    <a:pos x="201" y="1541"/>
                  </a:cxn>
                  <a:cxn ang="0">
                    <a:pos x="169" y="1507"/>
                  </a:cxn>
                  <a:cxn ang="0">
                    <a:pos x="156" y="1460"/>
                  </a:cxn>
                  <a:cxn ang="0">
                    <a:pos x="156" y="750"/>
                  </a:cxn>
                  <a:cxn ang="0">
                    <a:pos x="152" y="750"/>
                  </a:cxn>
                  <a:cxn ang="0">
                    <a:pos x="108" y="750"/>
                  </a:cxn>
                  <a:cxn ang="0">
                    <a:pos x="69" y="750"/>
                  </a:cxn>
                  <a:cxn ang="0">
                    <a:pos x="29" y="738"/>
                  </a:cxn>
                  <a:cxn ang="0">
                    <a:pos x="3" y="704"/>
                  </a:cxn>
                  <a:cxn ang="0">
                    <a:pos x="0" y="241"/>
                  </a:cxn>
                  <a:cxn ang="0">
                    <a:pos x="0" y="235"/>
                  </a:cxn>
                  <a:cxn ang="0">
                    <a:pos x="10" y="154"/>
                  </a:cxn>
                  <a:cxn ang="0">
                    <a:pos x="37" y="88"/>
                  </a:cxn>
                  <a:cxn ang="0">
                    <a:pos x="75" y="40"/>
                  </a:cxn>
                  <a:cxn ang="0">
                    <a:pos x="119" y="10"/>
                  </a:cxn>
                  <a:cxn ang="0">
                    <a:pos x="165" y="0"/>
                  </a:cxn>
                </a:cxnLst>
                <a:rect l="0" t="0" r="r" b="b"/>
                <a:pathLst>
                  <a:path w="751" h="1554">
                    <a:moveTo>
                      <a:pt x="165" y="0"/>
                    </a:moveTo>
                    <a:lnTo>
                      <a:pt x="301" y="0"/>
                    </a:lnTo>
                    <a:lnTo>
                      <a:pt x="375" y="67"/>
                    </a:lnTo>
                    <a:lnTo>
                      <a:pt x="451" y="0"/>
                    </a:lnTo>
                    <a:lnTo>
                      <a:pt x="586" y="0"/>
                    </a:lnTo>
                    <a:lnTo>
                      <a:pt x="609" y="3"/>
                    </a:lnTo>
                    <a:lnTo>
                      <a:pt x="631" y="10"/>
                    </a:lnTo>
                    <a:lnTo>
                      <a:pt x="654" y="23"/>
                    </a:lnTo>
                    <a:lnTo>
                      <a:pt x="675" y="40"/>
                    </a:lnTo>
                    <a:lnTo>
                      <a:pt x="696" y="62"/>
                    </a:lnTo>
                    <a:lnTo>
                      <a:pt x="715" y="88"/>
                    </a:lnTo>
                    <a:lnTo>
                      <a:pt x="730" y="119"/>
                    </a:lnTo>
                    <a:lnTo>
                      <a:pt x="741" y="154"/>
                    </a:lnTo>
                    <a:lnTo>
                      <a:pt x="749" y="192"/>
                    </a:lnTo>
                    <a:lnTo>
                      <a:pt x="751" y="235"/>
                    </a:lnTo>
                    <a:lnTo>
                      <a:pt x="751" y="235"/>
                    </a:lnTo>
                    <a:lnTo>
                      <a:pt x="751" y="241"/>
                    </a:lnTo>
                    <a:lnTo>
                      <a:pt x="751" y="681"/>
                    </a:lnTo>
                    <a:lnTo>
                      <a:pt x="747" y="704"/>
                    </a:lnTo>
                    <a:lnTo>
                      <a:pt x="739" y="723"/>
                    </a:lnTo>
                    <a:lnTo>
                      <a:pt x="723" y="738"/>
                    </a:lnTo>
                    <a:lnTo>
                      <a:pt x="704" y="747"/>
                    </a:lnTo>
                    <a:lnTo>
                      <a:pt x="683" y="750"/>
                    </a:lnTo>
                    <a:lnTo>
                      <a:pt x="663" y="750"/>
                    </a:lnTo>
                    <a:lnTo>
                      <a:pt x="643" y="750"/>
                    </a:lnTo>
                    <a:lnTo>
                      <a:pt x="610" y="750"/>
                    </a:lnTo>
                    <a:lnTo>
                      <a:pt x="600" y="750"/>
                    </a:lnTo>
                    <a:lnTo>
                      <a:pt x="596" y="750"/>
                    </a:lnTo>
                    <a:lnTo>
                      <a:pt x="596" y="750"/>
                    </a:lnTo>
                    <a:lnTo>
                      <a:pt x="596" y="753"/>
                    </a:lnTo>
                    <a:lnTo>
                      <a:pt x="596" y="1460"/>
                    </a:lnTo>
                    <a:lnTo>
                      <a:pt x="592" y="1485"/>
                    </a:lnTo>
                    <a:lnTo>
                      <a:pt x="583" y="1507"/>
                    </a:lnTo>
                    <a:lnTo>
                      <a:pt x="568" y="1526"/>
                    </a:lnTo>
                    <a:lnTo>
                      <a:pt x="549" y="1541"/>
                    </a:lnTo>
                    <a:lnTo>
                      <a:pt x="527" y="1550"/>
                    </a:lnTo>
                    <a:lnTo>
                      <a:pt x="503" y="1554"/>
                    </a:lnTo>
                    <a:lnTo>
                      <a:pt x="478" y="1550"/>
                    </a:lnTo>
                    <a:lnTo>
                      <a:pt x="455" y="1541"/>
                    </a:lnTo>
                    <a:lnTo>
                      <a:pt x="436" y="1526"/>
                    </a:lnTo>
                    <a:lnTo>
                      <a:pt x="421" y="1507"/>
                    </a:lnTo>
                    <a:lnTo>
                      <a:pt x="412" y="1485"/>
                    </a:lnTo>
                    <a:lnTo>
                      <a:pt x="408" y="1460"/>
                    </a:lnTo>
                    <a:lnTo>
                      <a:pt x="408" y="1455"/>
                    </a:lnTo>
                    <a:lnTo>
                      <a:pt x="408" y="1441"/>
                    </a:lnTo>
                    <a:lnTo>
                      <a:pt x="408" y="1421"/>
                    </a:lnTo>
                    <a:lnTo>
                      <a:pt x="408" y="1392"/>
                    </a:lnTo>
                    <a:lnTo>
                      <a:pt x="408" y="1358"/>
                    </a:lnTo>
                    <a:lnTo>
                      <a:pt x="408" y="1319"/>
                    </a:lnTo>
                    <a:lnTo>
                      <a:pt x="408" y="1276"/>
                    </a:lnTo>
                    <a:lnTo>
                      <a:pt x="408" y="1230"/>
                    </a:lnTo>
                    <a:lnTo>
                      <a:pt x="408" y="1182"/>
                    </a:lnTo>
                    <a:lnTo>
                      <a:pt x="408" y="1131"/>
                    </a:lnTo>
                    <a:lnTo>
                      <a:pt x="408" y="1081"/>
                    </a:lnTo>
                    <a:lnTo>
                      <a:pt x="408" y="1030"/>
                    </a:lnTo>
                    <a:lnTo>
                      <a:pt x="408" y="981"/>
                    </a:lnTo>
                    <a:lnTo>
                      <a:pt x="408" y="934"/>
                    </a:lnTo>
                    <a:lnTo>
                      <a:pt x="408" y="892"/>
                    </a:lnTo>
                    <a:lnTo>
                      <a:pt x="408" y="852"/>
                    </a:lnTo>
                    <a:lnTo>
                      <a:pt x="408" y="818"/>
                    </a:lnTo>
                    <a:lnTo>
                      <a:pt x="408" y="791"/>
                    </a:lnTo>
                    <a:lnTo>
                      <a:pt x="408" y="769"/>
                    </a:lnTo>
                    <a:lnTo>
                      <a:pt x="408" y="755"/>
                    </a:lnTo>
                    <a:lnTo>
                      <a:pt x="408" y="750"/>
                    </a:lnTo>
                    <a:lnTo>
                      <a:pt x="343" y="750"/>
                    </a:lnTo>
                    <a:lnTo>
                      <a:pt x="343" y="755"/>
                    </a:lnTo>
                    <a:lnTo>
                      <a:pt x="343" y="769"/>
                    </a:lnTo>
                    <a:lnTo>
                      <a:pt x="343" y="791"/>
                    </a:lnTo>
                    <a:lnTo>
                      <a:pt x="343" y="818"/>
                    </a:lnTo>
                    <a:lnTo>
                      <a:pt x="343" y="852"/>
                    </a:lnTo>
                    <a:lnTo>
                      <a:pt x="343" y="892"/>
                    </a:lnTo>
                    <a:lnTo>
                      <a:pt x="343" y="934"/>
                    </a:lnTo>
                    <a:lnTo>
                      <a:pt x="343" y="981"/>
                    </a:lnTo>
                    <a:lnTo>
                      <a:pt x="343" y="1030"/>
                    </a:lnTo>
                    <a:lnTo>
                      <a:pt x="343" y="1081"/>
                    </a:lnTo>
                    <a:lnTo>
                      <a:pt x="343" y="1131"/>
                    </a:lnTo>
                    <a:lnTo>
                      <a:pt x="343" y="1182"/>
                    </a:lnTo>
                    <a:lnTo>
                      <a:pt x="343" y="1230"/>
                    </a:lnTo>
                    <a:lnTo>
                      <a:pt x="343" y="1276"/>
                    </a:lnTo>
                    <a:lnTo>
                      <a:pt x="343" y="1319"/>
                    </a:lnTo>
                    <a:lnTo>
                      <a:pt x="343" y="1358"/>
                    </a:lnTo>
                    <a:lnTo>
                      <a:pt x="343" y="1392"/>
                    </a:lnTo>
                    <a:lnTo>
                      <a:pt x="343" y="1421"/>
                    </a:lnTo>
                    <a:lnTo>
                      <a:pt x="343" y="1441"/>
                    </a:lnTo>
                    <a:lnTo>
                      <a:pt x="343" y="1455"/>
                    </a:lnTo>
                    <a:lnTo>
                      <a:pt x="343" y="1460"/>
                    </a:lnTo>
                    <a:lnTo>
                      <a:pt x="340" y="1485"/>
                    </a:lnTo>
                    <a:lnTo>
                      <a:pt x="330" y="1507"/>
                    </a:lnTo>
                    <a:lnTo>
                      <a:pt x="315" y="1526"/>
                    </a:lnTo>
                    <a:lnTo>
                      <a:pt x="296" y="1541"/>
                    </a:lnTo>
                    <a:lnTo>
                      <a:pt x="274" y="1550"/>
                    </a:lnTo>
                    <a:lnTo>
                      <a:pt x="249" y="1554"/>
                    </a:lnTo>
                    <a:lnTo>
                      <a:pt x="224" y="1550"/>
                    </a:lnTo>
                    <a:lnTo>
                      <a:pt x="201" y="1541"/>
                    </a:lnTo>
                    <a:lnTo>
                      <a:pt x="182" y="1526"/>
                    </a:lnTo>
                    <a:lnTo>
                      <a:pt x="169" y="1507"/>
                    </a:lnTo>
                    <a:lnTo>
                      <a:pt x="158" y="1485"/>
                    </a:lnTo>
                    <a:lnTo>
                      <a:pt x="156" y="1460"/>
                    </a:lnTo>
                    <a:lnTo>
                      <a:pt x="156" y="753"/>
                    </a:lnTo>
                    <a:lnTo>
                      <a:pt x="156" y="750"/>
                    </a:lnTo>
                    <a:lnTo>
                      <a:pt x="156" y="750"/>
                    </a:lnTo>
                    <a:lnTo>
                      <a:pt x="152" y="750"/>
                    </a:lnTo>
                    <a:lnTo>
                      <a:pt x="142" y="750"/>
                    </a:lnTo>
                    <a:lnTo>
                      <a:pt x="108" y="750"/>
                    </a:lnTo>
                    <a:lnTo>
                      <a:pt x="89" y="750"/>
                    </a:lnTo>
                    <a:lnTo>
                      <a:pt x="69" y="750"/>
                    </a:lnTo>
                    <a:lnTo>
                      <a:pt x="48" y="747"/>
                    </a:lnTo>
                    <a:lnTo>
                      <a:pt x="29" y="738"/>
                    </a:lnTo>
                    <a:lnTo>
                      <a:pt x="13" y="723"/>
                    </a:lnTo>
                    <a:lnTo>
                      <a:pt x="3" y="704"/>
                    </a:lnTo>
                    <a:lnTo>
                      <a:pt x="0" y="681"/>
                    </a:lnTo>
                    <a:lnTo>
                      <a:pt x="0" y="241"/>
                    </a:lnTo>
                    <a:lnTo>
                      <a:pt x="1" y="235"/>
                    </a:lnTo>
                    <a:lnTo>
                      <a:pt x="0" y="235"/>
                    </a:lnTo>
                    <a:lnTo>
                      <a:pt x="2" y="192"/>
                    </a:lnTo>
                    <a:lnTo>
                      <a:pt x="10" y="154"/>
                    </a:lnTo>
                    <a:lnTo>
                      <a:pt x="22" y="119"/>
                    </a:lnTo>
                    <a:lnTo>
                      <a:pt x="37" y="88"/>
                    </a:lnTo>
                    <a:lnTo>
                      <a:pt x="55" y="62"/>
                    </a:lnTo>
                    <a:lnTo>
                      <a:pt x="75" y="40"/>
                    </a:lnTo>
                    <a:lnTo>
                      <a:pt x="97" y="23"/>
                    </a:lnTo>
                    <a:lnTo>
                      <a:pt x="119" y="10"/>
                    </a:lnTo>
                    <a:lnTo>
                      <a:pt x="143" y="3"/>
                    </a:lnTo>
                    <a:lnTo>
                      <a:pt x="1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52" name="Freeform 14">
                <a:extLst>
                  <a:ext uri="{FF2B5EF4-FFF2-40B4-BE49-F238E27FC236}">
                    <a16:creationId xmlns:a16="http://schemas.microsoft.com/office/drawing/2014/main" id="{8F870D42-C1AC-4A8E-8711-7390BA47A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7" y="798"/>
                <a:ext cx="76" cy="77"/>
              </a:xfrm>
              <a:custGeom>
                <a:avLst/>
                <a:gdLst/>
                <a:ahLst/>
                <a:cxnLst>
                  <a:cxn ang="0">
                    <a:pos x="151" y="0"/>
                  </a:cxn>
                  <a:cxn ang="0">
                    <a:pos x="183" y="4"/>
                  </a:cxn>
                  <a:cxn ang="0">
                    <a:pos x="211" y="13"/>
                  </a:cxn>
                  <a:cxn ang="0">
                    <a:pos x="237" y="27"/>
                  </a:cxn>
                  <a:cxn ang="0">
                    <a:pos x="260" y="46"/>
                  </a:cxn>
                  <a:cxn ang="0">
                    <a:pos x="277" y="68"/>
                  </a:cxn>
                  <a:cxn ang="0">
                    <a:pos x="291" y="94"/>
                  </a:cxn>
                  <a:cxn ang="0">
                    <a:pos x="300" y="123"/>
                  </a:cxn>
                  <a:cxn ang="0">
                    <a:pos x="304" y="153"/>
                  </a:cxn>
                  <a:cxn ang="0">
                    <a:pos x="300" y="184"/>
                  </a:cxn>
                  <a:cxn ang="0">
                    <a:pos x="291" y="215"/>
                  </a:cxn>
                  <a:cxn ang="0">
                    <a:pos x="276" y="241"/>
                  </a:cxn>
                  <a:cxn ang="0">
                    <a:pos x="256" y="264"/>
                  </a:cxn>
                  <a:cxn ang="0">
                    <a:pos x="233" y="282"/>
                  </a:cxn>
                  <a:cxn ang="0">
                    <a:pos x="209" y="294"/>
                  </a:cxn>
                  <a:cxn ang="0">
                    <a:pos x="182" y="303"/>
                  </a:cxn>
                  <a:cxn ang="0">
                    <a:pos x="151" y="305"/>
                  </a:cxn>
                  <a:cxn ang="0">
                    <a:pos x="122" y="303"/>
                  </a:cxn>
                  <a:cxn ang="0">
                    <a:pos x="95" y="294"/>
                  </a:cxn>
                  <a:cxn ang="0">
                    <a:pos x="69" y="282"/>
                  </a:cxn>
                  <a:cxn ang="0">
                    <a:pos x="48" y="264"/>
                  </a:cxn>
                  <a:cxn ang="0">
                    <a:pos x="28" y="241"/>
                  </a:cxn>
                  <a:cxn ang="0">
                    <a:pos x="13" y="215"/>
                  </a:cxn>
                  <a:cxn ang="0">
                    <a:pos x="3" y="184"/>
                  </a:cxn>
                  <a:cxn ang="0">
                    <a:pos x="0" y="153"/>
                  </a:cxn>
                  <a:cxn ang="0">
                    <a:pos x="3" y="123"/>
                  </a:cxn>
                  <a:cxn ang="0">
                    <a:pos x="11" y="94"/>
                  </a:cxn>
                  <a:cxn ang="0">
                    <a:pos x="25" y="68"/>
                  </a:cxn>
                  <a:cxn ang="0">
                    <a:pos x="44" y="46"/>
                  </a:cxn>
                  <a:cxn ang="0">
                    <a:pos x="67" y="27"/>
                  </a:cxn>
                  <a:cxn ang="0">
                    <a:pos x="92" y="13"/>
                  </a:cxn>
                  <a:cxn ang="0">
                    <a:pos x="121" y="4"/>
                  </a:cxn>
                  <a:cxn ang="0">
                    <a:pos x="151" y="0"/>
                  </a:cxn>
                </a:cxnLst>
                <a:rect l="0" t="0" r="r" b="b"/>
                <a:pathLst>
                  <a:path w="304" h="305">
                    <a:moveTo>
                      <a:pt x="151" y="0"/>
                    </a:moveTo>
                    <a:lnTo>
                      <a:pt x="183" y="4"/>
                    </a:lnTo>
                    <a:lnTo>
                      <a:pt x="211" y="13"/>
                    </a:lnTo>
                    <a:lnTo>
                      <a:pt x="237" y="27"/>
                    </a:lnTo>
                    <a:lnTo>
                      <a:pt x="260" y="46"/>
                    </a:lnTo>
                    <a:lnTo>
                      <a:pt x="277" y="68"/>
                    </a:lnTo>
                    <a:lnTo>
                      <a:pt x="291" y="94"/>
                    </a:lnTo>
                    <a:lnTo>
                      <a:pt x="300" y="123"/>
                    </a:lnTo>
                    <a:lnTo>
                      <a:pt x="304" y="153"/>
                    </a:lnTo>
                    <a:lnTo>
                      <a:pt x="300" y="184"/>
                    </a:lnTo>
                    <a:lnTo>
                      <a:pt x="291" y="215"/>
                    </a:lnTo>
                    <a:lnTo>
                      <a:pt x="276" y="241"/>
                    </a:lnTo>
                    <a:lnTo>
                      <a:pt x="256" y="264"/>
                    </a:lnTo>
                    <a:lnTo>
                      <a:pt x="233" y="282"/>
                    </a:lnTo>
                    <a:lnTo>
                      <a:pt x="209" y="294"/>
                    </a:lnTo>
                    <a:lnTo>
                      <a:pt x="182" y="303"/>
                    </a:lnTo>
                    <a:lnTo>
                      <a:pt x="151" y="305"/>
                    </a:lnTo>
                    <a:lnTo>
                      <a:pt x="122" y="303"/>
                    </a:lnTo>
                    <a:lnTo>
                      <a:pt x="95" y="294"/>
                    </a:lnTo>
                    <a:lnTo>
                      <a:pt x="69" y="282"/>
                    </a:lnTo>
                    <a:lnTo>
                      <a:pt x="48" y="264"/>
                    </a:lnTo>
                    <a:lnTo>
                      <a:pt x="28" y="241"/>
                    </a:lnTo>
                    <a:lnTo>
                      <a:pt x="13" y="215"/>
                    </a:lnTo>
                    <a:lnTo>
                      <a:pt x="3" y="184"/>
                    </a:lnTo>
                    <a:lnTo>
                      <a:pt x="0" y="153"/>
                    </a:lnTo>
                    <a:lnTo>
                      <a:pt x="3" y="123"/>
                    </a:lnTo>
                    <a:lnTo>
                      <a:pt x="11" y="94"/>
                    </a:lnTo>
                    <a:lnTo>
                      <a:pt x="25" y="68"/>
                    </a:lnTo>
                    <a:lnTo>
                      <a:pt x="44" y="46"/>
                    </a:lnTo>
                    <a:lnTo>
                      <a:pt x="67" y="27"/>
                    </a:lnTo>
                    <a:lnTo>
                      <a:pt x="92" y="13"/>
                    </a:lnTo>
                    <a:lnTo>
                      <a:pt x="121" y="4"/>
                    </a:lnTo>
                    <a:lnTo>
                      <a:pt x="1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</p:grpSp>
        <p:sp>
          <p:nvSpPr>
            <p:cNvPr id="46" name="Freeform 8">
              <a:extLst>
                <a:ext uri="{FF2B5EF4-FFF2-40B4-BE49-F238E27FC236}">
                  <a16:creationId xmlns:a16="http://schemas.microsoft.com/office/drawing/2014/main" id="{BF5D0324-BA39-42AB-AF8C-78B0654EC0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61741" y="908720"/>
              <a:ext cx="418918" cy="289546"/>
            </a:xfrm>
            <a:custGeom>
              <a:avLst/>
              <a:gdLst/>
              <a:ahLst/>
              <a:cxnLst>
                <a:cxn ang="0">
                  <a:pos x="535" y="206"/>
                </a:cxn>
                <a:cxn ang="0">
                  <a:pos x="516" y="225"/>
                </a:cxn>
                <a:cxn ang="0">
                  <a:pos x="516" y="253"/>
                </a:cxn>
                <a:cxn ang="0">
                  <a:pos x="535" y="272"/>
                </a:cxn>
                <a:cxn ang="0">
                  <a:pos x="563" y="272"/>
                </a:cxn>
                <a:cxn ang="0">
                  <a:pos x="582" y="253"/>
                </a:cxn>
                <a:cxn ang="0">
                  <a:pos x="582" y="225"/>
                </a:cxn>
                <a:cxn ang="0">
                  <a:pos x="563" y="206"/>
                </a:cxn>
                <a:cxn ang="0">
                  <a:pos x="406" y="203"/>
                </a:cxn>
                <a:cxn ang="0">
                  <a:pos x="381" y="214"/>
                </a:cxn>
                <a:cxn ang="0">
                  <a:pos x="371" y="239"/>
                </a:cxn>
                <a:cxn ang="0">
                  <a:pos x="381" y="264"/>
                </a:cxn>
                <a:cxn ang="0">
                  <a:pos x="406" y="274"/>
                </a:cxn>
                <a:cxn ang="0">
                  <a:pos x="432" y="264"/>
                </a:cxn>
                <a:cxn ang="0">
                  <a:pos x="442" y="239"/>
                </a:cxn>
                <a:cxn ang="0">
                  <a:pos x="432" y="214"/>
                </a:cxn>
                <a:cxn ang="0">
                  <a:pos x="406" y="203"/>
                </a:cxn>
                <a:cxn ang="0">
                  <a:pos x="250" y="206"/>
                </a:cxn>
                <a:cxn ang="0">
                  <a:pos x="231" y="225"/>
                </a:cxn>
                <a:cxn ang="0">
                  <a:pos x="231" y="253"/>
                </a:cxn>
                <a:cxn ang="0">
                  <a:pos x="250" y="272"/>
                </a:cxn>
                <a:cxn ang="0">
                  <a:pos x="278" y="272"/>
                </a:cxn>
                <a:cxn ang="0">
                  <a:pos x="297" y="253"/>
                </a:cxn>
                <a:cxn ang="0">
                  <a:pos x="297" y="225"/>
                </a:cxn>
                <a:cxn ang="0">
                  <a:pos x="278" y="206"/>
                </a:cxn>
                <a:cxn ang="0">
                  <a:pos x="189" y="0"/>
                </a:cxn>
                <a:cxn ang="0">
                  <a:pos x="643" y="3"/>
                </a:cxn>
                <a:cxn ang="0">
                  <a:pos x="684" y="25"/>
                </a:cxn>
                <a:cxn ang="0">
                  <a:pos x="718" y="68"/>
                </a:cxn>
                <a:cxn ang="0">
                  <a:pos x="738" y="129"/>
                </a:cxn>
                <a:cxn ang="0">
                  <a:pos x="741" y="166"/>
                </a:cxn>
                <a:cxn ang="0">
                  <a:pos x="741" y="268"/>
                </a:cxn>
                <a:cxn ang="0">
                  <a:pos x="741" y="273"/>
                </a:cxn>
                <a:cxn ang="0">
                  <a:pos x="733" y="331"/>
                </a:cxn>
                <a:cxn ang="0">
                  <a:pos x="814" y="532"/>
                </a:cxn>
                <a:cxn ang="0">
                  <a:pos x="636" y="438"/>
                </a:cxn>
                <a:cxn ang="0">
                  <a:pos x="466" y="440"/>
                </a:cxn>
                <a:cxn ang="0">
                  <a:pos x="348" y="440"/>
                </a:cxn>
                <a:cxn ang="0">
                  <a:pos x="178" y="438"/>
                </a:cxn>
                <a:cxn ang="0">
                  <a:pos x="0" y="532"/>
                </a:cxn>
                <a:cxn ang="0">
                  <a:pos x="80" y="331"/>
                </a:cxn>
                <a:cxn ang="0">
                  <a:pos x="72" y="273"/>
                </a:cxn>
                <a:cxn ang="0">
                  <a:pos x="72" y="268"/>
                </a:cxn>
                <a:cxn ang="0">
                  <a:pos x="73" y="166"/>
                </a:cxn>
                <a:cxn ang="0">
                  <a:pos x="76" y="129"/>
                </a:cxn>
                <a:cxn ang="0">
                  <a:pos x="96" y="68"/>
                </a:cxn>
                <a:cxn ang="0">
                  <a:pos x="130" y="25"/>
                </a:cxn>
                <a:cxn ang="0">
                  <a:pos x="169" y="3"/>
                </a:cxn>
              </a:cxnLst>
              <a:rect l="0" t="0" r="r" b="b"/>
              <a:pathLst>
                <a:path w="814" h="561">
                  <a:moveTo>
                    <a:pt x="549" y="203"/>
                  </a:moveTo>
                  <a:lnTo>
                    <a:pt x="535" y="206"/>
                  </a:lnTo>
                  <a:lnTo>
                    <a:pt x="524" y="214"/>
                  </a:lnTo>
                  <a:lnTo>
                    <a:pt x="516" y="225"/>
                  </a:lnTo>
                  <a:lnTo>
                    <a:pt x="514" y="239"/>
                  </a:lnTo>
                  <a:lnTo>
                    <a:pt x="516" y="253"/>
                  </a:lnTo>
                  <a:lnTo>
                    <a:pt x="524" y="264"/>
                  </a:lnTo>
                  <a:lnTo>
                    <a:pt x="535" y="272"/>
                  </a:lnTo>
                  <a:lnTo>
                    <a:pt x="549" y="274"/>
                  </a:lnTo>
                  <a:lnTo>
                    <a:pt x="563" y="272"/>
                  </a:lnTo>
                  <a:lnTo>
                    <a:pt x="574" y="264"/>
                  </a:lnTo>
                  <a:lnTo>
                    <a:pt x="582" y="253"/>
                  </a:lnTo>
                  <a:lnTo>
                    <a:pt x="584" y="239"/>
                  </a:lnTo>
                  <a:lnTo>
                    <a:pt x="582" y="225"/>
                  </a:lnTo>
                  <a:lnTo>
                    <a:pt x="574" y="214"/>
                  </a:lnTo>
                  <a:lnTo>
                    <a:pt x="563" y="206"/>
                  </a:lnTo>
                  <a:lnTo>
                    <a:pt x="549" y="203"/>
                  </a:lnTo>
                  <a:close/>
                  <a:moveTo>
                    <a:pt x="406" y="203"/>
                  </a:moveTo>
                  <a:lnTo>
                    <a:pt x="392" y="206"/>
                  </a:lnTo>
                  <a:lnTo>
                    <a:pt x="381" y="214"/>
                  </a:lnTo>
                  <a:lnTo>
                    <a:pt x="374" y="225"/>
                  </a:lnTo>
                  <a:lnTo>
                    <a:pt x="371" y="239"/>
                  </a:lnTo>
                  <a:lnTo>
                    <a:pt x="374" y="253"/>
                  </a:lnTo>
                  <a:lnTo>
                    <a:pt x="381" y="264"/>
                  </a:lnTo>
                  <a:lnTo>
                    <a:pt x="392" y="272"/>
                  </a:lnTo>
                  <a:lnTo>
                    <a:pt x="406" y="274"/>
                  </a:lnTo>
                  <a:lnTo>
                    <a:pt x="420" y="272"/>
                  </a:lnTo>
                  <a:lnTo>
                    <a:pt x="432" y="264"/>
                  </a:lnTo>
                  <a:lnTo>
                    <a:pt x="439" y="253"/>
                  </a:lnTo>
                  <a:lnTo>
                    <a:pt x="442" y="239"/>
                  </a:lnTo>
                  <a:lnTo>
                    <a:pt x="439" y="225"/>
                  </a:lnTo>
                  <a:lnTo>
                    <a:pt x="432" y="214"/>
                  </a:lnTo>
                  <a:lnTo>
                    <a:pt x="420" y="206"/>
                  </a:lnTo>
                  <a:lnTo>
                    <a:pt x="406" y="203"/>
                  </a:lnTo>
                  <a:close/>
                  <a:moveTo>
                    <a:pt x="264" y="203"/>
                  </a:moveTo>
                  <a:lnTo>
                    <a:pt x="250" y="206"/>
                  </a:lnTo>
                  <a:lnTo>
                    <a:pt x="240" y="214"/>
                  </a:lnTo>
                  <a:lnTo>
                    <a:pt x="231" y="225"/>
                  </a:lnTo>
                  <a:lnTo>
                    <a:pt x="229" y="239"/>
                  </a:lnTo>
                  <a:lnTo>
                    <a:pt x="231" y="253"/>
                  </a:lnTo>
                  <a:lnTo>
                    <a:pt x="240" y="264"/>
                  </a:lnTo>
                  <a:lnTo>
                    <a:pt x="250" y="272"/>
                  </a:lnTo>
                  <a:lnTo>
                    <a:pt x="264" y="274"/>
                  </a:lnTo>
                  <a:lnTo>
                    <a:pt x="278" y="272"/>
                  </a:lnTo>
                  <a:lnTo>
                    <a:pt x="289" y="264"/>
                  </a:lnTo>
                  <a:lnTo>
                    <a:pt x="297" y="253"/>
                  </a:lnTo>
                  <a:lnTo>
                    <a:pt x="300" y="239"/>
                  </a:lnTo>
                  <a:lnTo>
                    <a:pt x="297" y="225"/>
                  </a:lnTo>
                  <a:lnTo>
                    <a:pt x="289" y="214"/>
                  </a:lnTo>
                  <a:lnTo>
                    <a:pt x="278" y="206"/>
                  </a:lnTo>
                  <a:lnTo>
                    <a:pt x="264" y="203"/>
                  </a:lnTo>
                  <a:close/>
                  <a:moveTo>
                    <a:pt x="189" y="0"/>
                  </a:moveTo>
                  <a:lnTo>
                    <a:pt x="625" y="0"/>
                  </a:lnTo>
                  <a:lnTo>
                    <a:pt x="643" y="3"/>
                  </a:lnTo>
                  <a:lnTo>
                    <a:pt x="664" y="11"/>
                  </a:lnTo>
                  <a:lnTo>
                    <a:pt x="684" y="25"/>
                  </a:lnTo>
                  <a:lnTo>
                    <a:pt x="701" y="44"/>
                  </a:lnTo>
                  <a:lnTo>
                    <a:pt x="718" y="68"/>
                  </a:lnTo>
                  <a:lnTo>
                    <a:pt x="729" y="97"/>
                  </a:lnTo>
                  <a:lnTo>
                    <a:pt x="738" y="129"/>
                  </a:lnTo>
                  <a:lnTo>
                    <a:pt x="741" y="166"/>
                  </a:lnTo>
                  <a:lnTo>
                    <a:pt x="741" y="166"/>
                  </a:lnTo>
                  <a:lnTo>
                    <a:pt x="741" y="171"/>
                  </a:lnTo>
                  <a:lnTo>
                    <a:pt x="741" y="268"/>
                  </a:lnTo>
                  <a:lnTo>
                    <a:pt x="741" y="273"/>
                  </a:lnTo>
                  <a:lnTo>
                    <a:pt x="741" y="273"/>
                  </a:lnTo>
                  <a:lnTo>
                    <a:pt x="739" y="303"/>
                  </a:lnTo>
                  <a:lnTo>
                    <a:pt x="733" y="331"/>
                  </a:lnTo>
                  <a:lnTo>
                    <a:pt x="725" y="355"/>
                  </a:lnTo>
                  <a:lnTo>
                    <a:pt x="814" y="532"/>
                  </a:lnTo>
                  <a:lnTo>
                    <a:pt x="647" y="435"/>
                  </a:lnTo>
                  <a:lnTo>
                    <a:pt x="636" y="438"/>
                  </a:lnTo>
                  <a:lnTo>
                    <a:pt x="625" y="440"/>
                  </a:lnTo>
                  <a:lnTo>
                    <a:pt x="466" y="440"/>
                  </a:lnTo>
                  <a:lnTo>
                    <a:pt x="406" y="561"/>
                  </a:lnTo>
                  <a:lnTo>
                    <a:pt x="348" y="440"/>
                  </a:lnTo>
                  <a:lnTo>
                    <a:pt x="189" y="440"/>
                  </a:lnTo>
                  <a:lnTo>
                    <a:pt x="178" y="438"/>
                  </a:lnTo>
                  <a:lnTo>
                    <a:pt x="166" y="435"/>
                  </a:lnTo>
                  <a:lnTo>
                    <a:pt x="0" y="532"/>
                  </a:lnTo>
                  <a:lnTo>
                    <a:pt x="89" y="355"/>
                  </a:lnTo>
                  <a:lnTo>
                    <a:pt x="80" y="331"/>
                  </a:lnTo>
                  <a:lnTo>
                    <a:pt x="75" y="303"/>
                  </a:lnTo>
                  <a:lnTo>
                    <a:pt x="72" y="273"/>
                  </a:lnTo>
                  <a:lnTo>
                    <a:pt x="73" y="273"/>
                  </a:lnTo>
                  <a:lnTo>
                    <a:pt x="72" y="268"/>
                  </a:lnTo>
                  <a:lnTo>
                    <a:pt x="72" y="171"/>
                  </a:lnTo>
                  <a:lnTo>
                    <a:pt x="73" y="166"/>
                  </a:lnTo>
                  <a:lnTo>
                    <a:pt x="72" y="166"/>
                  </a:lnTo>
                  <a:lnTo>
                    <a:pt x="76" y="129"/>
                  </a:lnTo>
                  <a:lnTo>
                    <a:pt x="84" y="97"/>
                  </a:lnTo>
                  <a:lnTo>
                    <a:pt x="96" y="68"/>
                  </a:lnTo>
                  <a:lnTo>
                    <a:pt x="111" y="44"/>
                  </a:lnTo>
                  <a:lnTo>
                    <a:pt x="130" y="25"/>
                  </a:lnTo>
                  <a:lnTo>
                    <a:pt x="149" y="11"/>
                  </a:lnTo>
                  <a:lnTo>
                    <a:pt x="169" y="3"/>
                  </a:lnTo>
                  <a:lnTo>
                    <a:pt x="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</p:grpSp>
      <p:sp>
        <p:nvSpPr>
          <p:cNvPr id="129" name="Rettangolo 76">
            <a:extLst>
              <a:ext uri="{FF2B5EF4-FFF2-40B4-BE49-F238E27FC236}">
                <a16:creationId xmlns:a16="http://schemas.microsoft.com/office/drawing/2014/main" id="{093B8401-F0A9-4594-8409-B3C9A0219460}"/>
              </a:ext>
            </a:extLst>
          </p:cNvPr>
          <p:cNvSpPr/>
          <p:nvPr/>
        </p:nvSpPr>
        <p:spPr>
          <a:xfrm>
            <a:off x="5554169" y="3673204"/>
            <a:ext cx="2563813" cy="504825"/>
          </a:xfrm>
          <a:prstGeom prst="rect">
            <a:avLst/>
          </a:prstGeom>
          <a:noFill/>
          <a:ln w="19050">
            <a:solidFill>
              <a:srgbClr val="005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">
              <a:defRPr/>
            </a:pPr>
            <a:r>
              <a:rPr lang="it-IT" sz="900" dirty="0">
                <a:solidFill>
                  <a:schemeClr val="tx1"/>
                </a:solidFill>
                <a:latin typeface="Century Gothic" panose="020B0502020202020204" pitchFamily="34" charset="0"/>
              </a:rPr>
              <a:t>Formazione, sviluppo e valorizzazione del personale</a:t>
            </a:r>
          </a:p>
        </p:txBody>
      </p:sp>
      <p:sp>
        <p:nvSpPr>
          <p:cNvPr id="130" name="Rettangolo 78">
            <a:extLst>
              <a:ext uri="{FF2B5EF4-FFF2-40B4-BE49-F238E27FC236}">
                <a16:creationId xmlns:a16="http://schemas.microsoft.com/office/drawing/2014/main" id="{57F31A7A-99A4-416D-B8E4-D77FF1C0D21B}"/>
              </a:ext>
            </a:extLst>
          </p:cNvPr>
          <p:cNvSpPr/>
          <p:nvPr/>
        </p:nvSpPr>
        <p:spPr>
          <a:xfrm>
            <a:off x="5564573" y="4327909"/>
            <a:ext cx="2563813" cy="503237"/>
          </a:xfrm>
          <a:prstGeom prst="rect">
            <a:avLst/>
          </a:prstGeom>
          <a:noFill/>
          <a:ln w="19050">
            <a:solidFill>
              <a:srgbClr val="005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">
              <a:defRPr/>
            </a:pPr>
            <a:r>
              <a:rPr lang="it-IT" sz="900" dirty="0">
                <a:solidFill>
                  <a:schemeClr val="tx1"/>
                </a:solidFill>
                <a:latin typeface="Century Gothic" panose="020B0502020202020204" pitchFamily="34" charset="0"/>
              </a:rPr>
              <a:t>Well-being, conciliazione vita lavoro e welfare aziendale</a:t>
            </a:r>
          </a:p>
        </p:txBody>
      </p:sp>
      <p:sp>
        <p:nvSpPr>
          <p:cNvPr id="131" name="Rettangolo 79">
            <a:extLst>
              <a:ext uri="{FF2B5EF4-FFF2-40B4-BE49-F238E27FC236}">
                <a16:creationId xmlns:a16="http://schemas.microsoft.com/office/drawing/2014/main" id="{4FBED951-2DBB-43EB-B7ED-B5762E070FFA}"/>
              </a:ext>
            </a:extLst>
          </p:cNvPr>
          <p:cNvSpPr/>
          <p:nvPr/>
        </p:nvSpPr>
        <p:spPr>
          <a:xfrm>
            <a:off x="5564573" y="4955931"/>
            <a:ext cx="2553409" cy="483041"/>
          </a:xfrm>
          <a:prstGeom prst="rect">
            <a:avLst/>
          </a:prstGeom>
          <a:noFill/>
          <a:ln w="19050">
            <a:solidFill>
              <a:srgbClr val="005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">
              <a:defRPr/>
            </a:pPr>
            <a:r>
              <a:rPr lang="it-IT" sz="900" dirty="0">
                <a:solidFill>
                  <a:schemeClr val="tx1"/>
                </a:solidFill>
                <a:latin typeface="Century Gothic" panose="020B0502020202020204" pitchFamily="34" charset="0"/>
              </a:rPr>
              <a:t>Etica e integrità nella gestione del business</a:t>
            </a:r>
          </a:p>
        </p:txBody>
      </p:sp>
      <p:sp>
        <p:nvSpPr>
          <p:cNvPr id="133" name="Stella a 10 punte 81">
            <a:extLst>
              <a:ext uri="{FF2B5EF4-FFF2-40B4-BE49-F238E27FC236}">
                <a16:creationId xmlns:a16="http://schemas.microsoft.com/office/drawing/2014/main" id="{4DF1053C-EB4C-41BA-9101-734C718863C4}"/>
              </a:ext>
            </a:extLst>
          </p:cNvPr>
          <p:cNvSpPr/>
          <p:nvPr/>
        </p:nvSpPr>
        <p:spPr>
          <a:xfrm>
            <a:off x="8014925" y="4193471"/>
            <a:ext cx="411163" cy="439738"/>
          </a:xfrm>
          <a:prstGeom prst="star10">
            <a:avLst/>
          </a:prstGeom>
          <a:solidFill>
            <a:srgbClr val="255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900" dirty="0">
                <a:latin typeface="Century Gothic" panose="020B0502020202020204" pitchFamily="34" charset="0"/>
              </a:rPr>
              <a:t>2</a:t>
            </a:r>
          </a:p>
        </p:txBody>
      </p:sp>
      <p:sp>
        <p:nvSpPr>
          <p:cNvPr id="134" name="Stella a 10 punte 98">
            <a:extLst>
              <a:ext uri="{FF2B5EF4-FFF2-40B4-BE49-F238E27FC236}">
                <a16:creationId xmlns:a16="http://schemas.microsoft.com/office/drawing/2014/main" id="{77712A11-8047-45B4-B0ED-E40FC59A25D5}"/>
              </a:ext>
            </a:extLst>
          </p:cNvPr>
          <p:cNvSpPr/>
          <p:nvPr/>
        </p:nvSpPr>
        <p:spPr>
          <a:xfrm>
            <a:off x="8026674" y="4818496"/>
            <a:ext cx="411163" cy="439737"/>
          </a:xfrm>
          <a:prstGeom prst="star10">
            <a:avLst/>
          </a:prstGeom>
          <a:solidFill>
            <a:srgbClr val="6363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900" dirty="0">
                <a:latin typeface="Century Gothic" panose="020B0502020202020204" pitchFamily="34" charset="0"/>
              </a:rPr>
              <a:t>3</a:t>
            </a:r>
          </a:p>
        </p:txBody>
      </p:sp>
      <p:grpSp>
        <p:nvGrpSpPr>
          <p:cNvPr id="135" name="Group 807">
            <a:extLst>
              <a:ext uri="{FF2B5EF4-FFF2-40B4-BE49-F238E27FC236}">
                <a16:creationId xmlns:a16="http://schemas.microsoft.com/office/drawing/2014/main" id="{97AED374-BBDF-444E-BA39-40193B8CB6A6}"/>
              </a:ext>
            </a:extLst>
          </p:cNvPr>
          <p:cNvGrpSpPr/>
          <p:nvPr/>
        </p:nvGrpSpPr>
        <p:grpSpPr>
          <a:xfrm rot="12694330" flipH="1" flipV="1">
            <a:off x="5299326" y="3813439"/>
            <a:ext cx="180470" cy="371104"/>
            <a:chOff x="1568450" y="311448"/>
            <a:chExt cx="804863" cy="1519238"/>
          </a:xfrm>
          <a:solidFill>
            <a:srgbClr val="255E91"/>
          </a:solidFill>
        </p:grpSpPr>
        <p:sp>
          <p:nvSpPr>
            <p:cNvPr id="136" name="Freeform 26">
              <a:extLst>
                <a:ext uri="{FF2B5EF4-FFF2-40B4-BE49-F238E27FC236}">
                  <a16:creationId xmlns:a16="http://schemas.microsoft.com/office/drawing/2014/main" id="{9550B9A7-2ED6-4356-8613-6B9419E1A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8450" y="392411"/>
              <a:ext cx="698500" cy="1438275"/>
            </a:xfrm>
            <a:custGeom>
              <a:avLst/>
              <a:gdLst/>
              <a:ahLst/>
              <a:cxnLst>
                <a:cxn ang="0">
                  <a:pos x="438" y="0"/>
                </a:cxn>
                <a:cxn ang="0">
                  <a:pos x="408" y="39"/>
                </a:cxn>
                <a:cxn ang="0">
                  <a:pos x="310" y="178"/>
                </a:cxn>
                <a:cxn ang="0">
                  <a:pos x="223" y="312"/>
                </a:cxn>
                <a:cxn ang="0">
                  <a:pos x="190" y="369"/>
                </a:cxn>
                <a:cxn ang="0">
                  <a:pos x="189" y="378"/>
                </a:cxn>
                <a:cxn ang="0">
                  <a:pos x="184" y="384"/>
                </a:cxn>
                <a:cxn ang="0">
                  <a:pos x="181" y="395"/>
                </a:cxn>
                <a:cxn ang="0">
                  <a:pos x="179" y="399"/>
                </a:cxn>
                <a:cxn ang="0">
                  <a:pos x="180" y="394"/>
                </a:cxn>
                <a:cxn ang="0">
                  <a:pos x="180" y="391"/>
                </a:cxn>
                <a:cxn ang="0">
                  <a:pos x="177" y="394"/>
                </a:cxn>
                <a:cxn ang="0">
                  <a:pos x="172" y="404"/>
                </a:cxn>
                <a:cxn ang="0">
                  <a:pos x="154" y="442"/>
                </a:cxn>
                <a:cxn ang="0">
                  <a:pos x="138" y="474"/>
                </a:cxn>
                <a:cxn ang="0">
                  <a:pos x="106" y="547"/>
                </a:cxn>
                <a:cxn ang="0">
                  <a:pos x="92" y="585"/>
                </a:cxn>
                <a:cxn ang="0">
                  <a:pos x="84" y="602"/>
                </a:cxn>
                <a:cxn ang="0">
                  <a:pos x="75" y="631"/>
                </a:cxn>
                <a:cxn ang="0">
                  <a:pos x="67" y="657"/>
                </a:cxn>
                <a:cxn ang="0">
                  <a:pos x="62" y="671"/>
                </a:cxn>
                <a:cxn ang="0">
                  <a:pos x="60" y="673"/>
                </a:cxn>
                <a:cxn ang="0">
                  <a:pos x="59" y="669"/>
                </a:cxn>
                <a:cxn ang="0">
                  <a:pos x="63" y="656"/>
                </a:cxn>
                <a:cxn ang="0">
                  <a:pos x="71" y="630"/>
                </a:cxn>
                <a:cxn ang="0">
                  <a:pos x="76" y="613"/>
                </a:cxn>
                <a:cxn ang="0">
                  <a:pos x="76" y="610"/>
                </a:cxn>
                <a:cxn ang="0">
                  <a:pos x="71" y="621"/>
                </a:cxn>
                <a:cxn ang="0">
                  <a:pos x="58" y="661"/>
                </a:cxn>
                <a:cxn ang="0">
                  <a:pos x="45" y="709"/>
                </a:cxn>
                <a:cxn ang="0">
                  <a:pos x="35" y="738"/>
                </a:cxn>
                <a:cxn ang="0">
                  <a:pos x="28" y="765"/>
                </a:cxn>
                <a:cxn ang="0">
                  <a:pos x="24" y="766"/>
                </a:cxn>
                <a:cxn ang="0">
                  <a:pos x="24" y="766"/>
                </a:cxn>
                <a:cxn ang="0">
                  <a:pos x="21" y="777"/>
                </a:cxn>
                <a:cxn ang="0">
                  <a:pos x="8" y="824"/>
                </a:cxn>
                <a:cxn ang="0">
                  <a:pos x="0" y="866"/>
                </a:cxn>
                <a:cxn ang="0">
                  <a:pos x="3" y="882"/>
                </a:cxn>
                <a:cxn ang="0">
                  <a:pos x="12" y="892"/>
                </a:cxn>
                <a:cxn ang="0">
                  <a:pos x="45" y="904"/>
                </a:cxn>
                <a:cxn ang="0">
                  <a:pos x="56" y="904"/>
                </a:cxn>
                <a:cxn ang="0">
                  <a:pos x="64" y="896"/>
                </a:cxn>
                <a:cxn ang="0">
                  <a:pos x="66" y="886"/>
                </a:cxn>
                <a:cxn ang="0">
                  <a:pos x="70" y="835"/>
                </a:cxn>
                <a:cxn ang="0">
                  <a:pos x="85" y="752"/>
                </a:cxn>
                <a:cxn ang="0">
                  <a:pos x="105" y="676"/>
                </a:cxn>
                <a:cxn ang="0">
                  <a:pos x="134" y="594"/>
                </a:cxn>
                <a:cxn ang="0">
                  <a:pos x="161" y="527"/>
                </a:cxn>
                <a:cxn ang="0">
                  <a:pos x="234" y="374"/>
                </a:cxn>
                <a:cxn ang="0">
                  <a:pos x="299" y="254"/>
                </a:cxn>
                <a:cxn ang="0">
                  <a:pos x="368" y="149"/>
                </a:cxn>
                <a:cxn ang="0">
                  <a:pos x="425" y="72"/>
                </a:cxn>
                <a:cxn ang="0">
                  <a:pos x="433" y="23"/>
                </a:cxn>
              </a:cxnLst>
              <a:rect l="0" t="0" r="r" b="b"/>
              <a:pathLst>
                <a:path w="440" h="906">
                  <a:moveTo>
                    <a:pt x="440" y="0"/>
                  </a:moveTo>
                  <a:lnTo>
                    <a:pt x="440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08" y="39"/>
                  </a:lnTo>
                  <a:lnTo>
                    <a:pt x="408" y="39"/>
                  </a:lnTo>
                  <a:lnTo>
                    <a:pt x="361" y="106"/>
                  </a:lnTo>
                  <a:lnTo>
                    <a:pt x="331" y="147"/>
                  </a:lnTo>
                  <a:lnTo>
                    <a:pt x="310" y="178"/>
                  </a:lnTo>
                  <a:lnTo>
                    <a:pt x="310" y="178"/>
                  </a:lnTo>
                  <a:lnTo>
                    <a:pt x="263" y="252"/>
                  </a:lnTo>
                  <a:lnTo>
                    <a:pt x="223" y="312"/>
                  </a:lnTo>
                  <a:lnTo>
                    <a:pt x="223" y="312"/>
                  </a:lnTo>
                  <a:lnTo>
                    <a:pt x="203" y="345"/>
                  </a:lnTo>
                  <a:lnTo>
                    <a:pt x="190" y="369"/>
                  </a:lnTo>
                  <a:lnTo>
                    <a:pt x="190" y="369"/>
                  </a:lnTo>
                  <a:lnTo>
                    <a:pt x="189" y="378"/>
                  </a:lnTo>
                  <a:lnTo>
                    <a:pt x="189" y="378"/>
                  </a:lnTo>
                  <a:lnTo>
                    <a:pt x="186" y="382"/>
                  </a:lnTo>
                  <a:lnTo>
                    <a:pt x="184" y="384"/>
                  </a:lnTo>
                  <a:lnTo>
                    <a:pt x="184" y="384"/>
                  </a:lnTo>
                  <a:lnTo>
                    <a:pt x="184" y="391"/>
                  </a:lnTo>
                  <a:lnTo>
                    <a:pt x="184" y="391"/>
                  </a:lnTo>
                  <a:lnTo>
                    <a:pt x="181" y="395"/>
                  </a:lnTo>
                  <a:lnTo>
                    <a:pt x="180" y="399"/>
                  </a:lnTo>
                  <a:lnTo>
                    <a:pt x="180" y="399"/>
                  </a:lnTo>
                  <a:lnTo>
                    <a:pt x="179" y="399"/>
                  </a:lnTo>
                  <a:lnTo>
                    <a:pt x="179" y="399"/>
                  </a:lnTo>
                  <a:lnTo>
                    <a:pt x="179" y="396"/>
                  </a:lnTo>
                  <a:lnTo>
                    <a:pt x="180" y="394"/>
                  </a:lnTo>
                  <a:lnTo>
                    <a:pt x="180" y="394"/>
                  </a:lnTo>
                  <a:lnTo>
                    <a:pt x="180" y="392"/>
                  </a:lnTo>
                  <a:lnTo>
                    <a:pt x="180" y="391"/>
                  </a:lnTo>
                  <a:lnTo>
                    <a:pt x="180" y="391"/>
                  </a:lnTo>
                  <a:lnTo>
                    <a:pt x="179" y="392"/>
                  </a:lnTo>
                  <a:lnTo>
                    <a:pt x="177" y="394"/>
                  </a:lnTo>
                  <a:lnTo>
                    <a:pt x="177" y="394"/>
                  </a:lnTo>
                  <a:lnTo>
                    <a:pt x="172" y="404"/>
                  </a:lnTo>
                  <a:lnTo>
                    <a:pt x="172" y="404"/>
                  </a:lnTo>
                  <a:lnTo>
                    <a:pt x="160" y="426"/>
                  </a:lnTo>
                  <a:lnTo>
                    <a:pt x="160" y="426"/>
                  </a:lnTo>
                  <a:lnTo>
                    <a:pt x="154" y="442"/>
                  </a:lnTo>
                  <a:lnTo>
                    <a:pt x="154" y="442"/>
                  </a:lnTo>
                  <a:lnTo>
                    <a:pt x="138" y="474"/>
                  </a:lnTo>
                  <a:lnTo>
                    <a:pt x="138" y="474"/>
                  </a:lnTo>
                  <a:lnTo>
                    <a:pt x="119" y="521"/>
                  </a:lnTo>
                  <a:lnTo>
                    <a:pt x="119" y="521"/>
                  </a:lnTo>
                  <a:lnTo>
                    <a:pt x="106" y="547"/>
                  </a:lnTo>
                  <a:lnTo>
                    <a:pt x="106" y="547"/>
                  </a:lnTo>
                  <a:lnTo>
                    <a:pt x="92" y="585"/>
                  </a:lnTo>
                  <a:lnTo>
                    <a:pt x="92" y="585"/>
                  </a:lnTo>
                  <a:lnTo>
                    <a:pt x="88" y="596"/>
                  </a:lnTo>
                  <a:lnTo>
                    <a:pt x="88" y="596"/>
                  </a:lnTo>
                  <a:lnTo>
                    <a:pt x="84" y="602"/>
                  </a:lnTo>
                  <a:lnTo>
                    <a:pt x="81" y="608"/>
                  </a:lnTo>
                  <a:lnTo>
                    <a:pt x="81" y="608"/>
                  </a:lnTo>
                  <a:lnTo>
                    <a:pt x="75" y="631"/>
                  </a:lnTo>
                  <a:lnTo>
                    <a:pt x="75" y="631"/>
                  </a:lnTo>
                  <a:lnTo>
                    <a:pt x="71" y="646"/>
                  </a:lnTo>
                  <a:lnTo>
                    <a:pt x="67" y="657"/>
                  </a:lnTo>
                  <a:lnTo>
                    <a:pt x="67" y="657"/>
                  </a:lnTo>
                  <a:lnTo>
                    <a:pt x="64" y="667"/>
                  </a:lnTo>
                  <a:lnTo>
                    <a:pt x="62" y="671"/>
                  </a:lnTo>
                  <a:lnTo>
                    <a:pt x="60" y="673"/>
                  </a:lnTo>
                  <a:lnTo>
                    <a:pt x="60" y="673"/>
                  </a:lnTo>
                  <a:lnTo>
                    <a:pt x="60" y="673"/>
                  </a:lnTo>
                  <a:lnTo>
                    <a:pt x="60" y="673"/>
                  </a:lnTo>
                  <a:lnTo>
                    <a:pt x="59" y="672"/>
                  </a:lnTo>
                  <a:lnTo>
                    <a:pt x="59" y="669"/>
                  </a:lnTo>
                  <a:lnTo>
                    <a:pt x="60" y="665"/>
                  </a:lnTo>
                  <a:lnTo>
                    <a:pt x="60" y="665"/>
                  </a:lnTo>
                  <a:lnTo>
                    <a:pt x="63" y="656"/>
                  </a:lnTo>
                  <a:lnTo>
                    <a:pt x="63" y="656"/>
                  </a:lnTo>
                  <a:lnTo>
                    <a:pt x="66" y="644"/>
                  </a:lnTo>
                  <a:lnTo>
                    <a:pt x="71" y="630"/>
                  </a:lnTo>
                  <a:lnTo>
                    <a:pt x="71" y="630"/>
                  </a:lnTo>
                  <a:lnTo>
                    <a:pt x="75" y="617"/>
                  </a:lnTo>
                  <a:lnTo>
                    <a:pt x="76" y="613"/>
                  </a:lnTo>
                  <a:lnTo>
                    <a:pt x="76" y="610"/>
                  </a:lnTo>
                  <a:lnTo>
                    <a:pt x="76" y="610"/>
                  </a:lnTo>
                  <a:lnTo>
                    <a:pt x="76" y="610"/>
                  </a:lnTo>
                  <a:lnTo>
                    <a:pt x="76" y="610"/>
                  </a:lnTo>
                  <a:lnTo>
                    <a:pt x="74" y="614"/>
                  </a:lnTo>
                  <a:lnTo>
                    <a:pt x="71" y="621"/>
                  </a:lnTo>
                  <a:lnTo>
                    <a:pt x="71" y="621"/>
                  </a:lnTo>
                  <a:lnTo>
                    <a:pt x="58" y="661"/>
                  </a:lnTo>
                  <a:lnTo>
                    <a:pt x="58" y="661"/>
                  </a:lnTo>
                  <a:lnTo>
                    <a:pt x="51" y="686"/>
                  </a:lnTo>
                  <a:lnTo>
                    <a:pt x="47" y="699"/>
                  </a:lnTo>
                  <a:lnTo>
                    <a:pt x="45" y="709"/>
                  </a:lnTo>
                  <a:lnTo>
                    <a:pt x="45" y="709"/>
                  </a:lnTo>
                  <a:lnTo>
                    <a:pt x="41" y="720"/>
                  </a:lnTo>
                  <a:lnTo>
                    <a:pt x="35" y="738"/>
                  </a:lnTo>
                  <a:lnTo>
                    <a:pt x="29" y="761"/>
                  </a:lnTo>
                  <a:lnTo>
                    <a:pt x="29" y="761"/>
                  </a:lnTo>
                  <a:lnTo>
                    <a:pt x="28" y="765"/>
                  </a:lnTo>
                  <a:lnTo>
                    <a:pt x="25" y="766"/>
                  </a:lnTo>
                  <a:lnTo>
                    <a:pt x="25" y="766"/>
                  </a:lnTo>
                  <a:lnTo>
                    <a:pt x="24" y="766"/>
                  </a:lnTo>
                  <a:lnTo>
                    <a:pt x="24" y="766"/>
                  </a:lnTo>
                  <a:lnTo>
                    <a:pt x="24" y="766"/>
                  </a:lnTo>
                  <a:lnTo>
                    <a:pt x="24" y="766"/>
                  </a:lnTo>
                  <a:lnTo>
                    <a:pt x="22" y="766"/>
                  </a:lnTo>
                  <a:lnTo>
                    <a:pt x="22" y="769"/>
                  </a:lnTo>
                  <a:lnTo>
                    <a:pt x="21" y="777"/>
                  </a:lnTo>
                  <a:lnTo>
                    <a:pt x="21" y="777"/>
                  </a:lnTo>
                  <a:lnTo>
                    <a:pt x="16" y="797"/>
                  </a:lnTo>
                  <a:lnTo>
                    <a:pt x="8" y="824"/>
                  </a:lnTo>
                  <a:lnTo>
                    <a:pt x="8" y="824"/>
                  </a:lnTo>
                  <a:lnTo>
                    <a:pt x="3" y="848"/>
                  </a:lnTo>
                  <a:lnTo>
                    <a:pt x="0" y="866"/>
                  </a:lnTo>
                  <a:lnTo>
                    <a:pt x="0" y="866"/>
                  </a:lnTo>
                  <a:lnTo>
                    <a:pt x="0" y="874"/>
                  </a:lnTo>
                  <a:lnTo>
                    <a:pt x="3" y="882"/>
                  </a:lnTo>
                  <a:lnTo>
                    <a:pt x="7" y="888"/>
                  </a:lnTo>
                  <a:lnTo>
                    <a:pt x="12" y="892"/>
                  </a:lnTo>
                  <a:lnTo>
                    <a:pt x="12" y="892"/>
                  </a:lnTo>
                  <a:lnTo>
                    <a:pt x="29" y="899"/>
                  </a:lnTo>
                  <a:lnTo>
                    <a:pt x="45" y="904"/>
                  </a:lnTo>
                  <a:lnTo>
                    <a:pt x="45" y="904"/>
                  </a:lnTo>
                  <a:lnTo>
                    <a:pt x="50" y="906"/>
                  </a:lnTo>
                  <a:lnTo>
                    <a:pt x="50" y="906"/>
                  </a:lnTo>
                  <a:lnTo>
                    <a:pt x="56" y="904"/>
                  </a:lnTo>
                  <a:lnTo>
                    <a:pt x="62" y="900"/>
                  </a:lnTo>
                  <a:lnTo>
                    <a:pt x="62" y="900"/>
                  </a:lnTo>
                  <a:lnTo>
                    <a:pt x="64" y="896"/>
                  </a:lnTo>
                  <a:lnTo>
                    <a:pt x="66" y="894"/>
                  </a:lnTo>
                  <a:lnTo>
                    <a:pt x="66" y="886"/>
                  </a:lnTo>
                  <a:lnTo>
                    <a:pt x="66" y="886"/>
                  </a:lnTo>
                  <a:lnTo>
                    <a:pt x="67" y="866"/>
                  </a:lnTo>
                  <a:lnTo>
                    <a:pt x="70" y="835"/>
                  </a:lnTo>
                  <a:lnTo>
                    <a:pt x="70" y="835"/>
                  </a:lnTo>
                  <a:lnTo>
                    <a:pt x="76" y="789"/>
                  </a:lnTo>
                  <a:lnTo>
                    <a:pt x="85" y="752"/>
                  </a:lnTo>
                  <a:lnTo>
                    <a:pt x="85" y="752"/>
                  </a:lnTo>
                  <a:lnTo>
                    <a:pt x="92" y="720"/>
                  </a:lnTo>
                  <a:lnTo>
                    <a:pt x="98" y="698"/>
                  </a:lnTo>
                  <a:lnTo>
                    <a:pt x="105" y="676"/>
                  </a:lnTo>
                  <a:lnTo>
                    <a:pt x="105" y="676"/>
                  </a:lnTo>
                  <a:lnTo>
                    <a:pt x="134" y="594"/>
                  </a:lnTo>
                  <a:lnTo>
                    <a:pt x="134" y="594"/>
                  </a:lnTo>
                  <a:lnTo>
                    <a:pt x="140" y="576"/>
                  </a:lnTo>
                  <a:lnTo>
                    <a:pt x="148" y="556"/>
                  </a:lnTo>
                  <a:lnTo>
                    <a:pt x="161" y="527"/>
                  </a:lnTo>
                  <a:lnTo>
                    <a:pt x="161" y="527"/>
                  </a:lnTo>
                  <a:lnTo>
                    <a:pt x="194" y="457"/>
                  </a:lnTo>
                  <a:lnTo>
                    <a:pt x="234" y="374"/>
                  </a:lnTo>
                  <a:lnTo>
                    <a:pt x="234" y="374"/>
                  </a:lnTo>
                  <a:lnTo>
                    <a:pt x="274" y="299"/>
                  </a:lnTo>
                  <a:lnTo>
                    <a:pt x="299" y="254"/>
                  </a:lnTo>
                  <a:lnTo>
                    <a:pt x="319" y="222"/>
                  </a:lnTo>
                  <a:lnTo>
                    <a:pt x="319" y="222"/>
                  </a:lnTo>
                  <a:lnTo>
                    <a:pt x="368" y="149"/>
                  </a:lnTo>
                  <a:lnTo>
                    <a:pt x="406" y="96"/>
                  </a:lnTo>
                  <a:lnTo>
                    <a:pt x="406" y="96"/>
                  </a:lnTo>
                  <a:lnTo>
                    <a:pt x="425" y="72"/>
                  </a:lnTo>
                  <a:lnTo>
                    <a:pt x="425" y="72"/>
                  </a:lnTo>
                  <a:lnTo>
                    <a:pt x="433" y="23"/>
                  </a:lnTo>
                  <a:lnTo>
                    <a:pt x="433" y="23"/>
                  </a:lnTo>
                  <a:lnTo>
                    <a:pt x="44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900" dirty="0">
                <a:latin typeface="Century Gothic" panose="020B0502020202020204" pitchFamily="34" charset="0"/>
              </a:endParaRPr>
            </a:p>
          </p:txBody>
        </p:sp>
        <p:grpSp>
          <p:nvGrpSpPr>
            <p:cNvPr id="137" name="Group 805">
              <a:extLst>
                <a:ext uri="{FF2B5EF4-FFF2-40B4-BE49-F238E27FC236}">
                  <a16:creationId xmlns:a16="http://schemas.microsoft.com/office/drawing/2014/main" id="{67AA243A-EC30-4F61-BAB9-5F138E816289}"/>
                </a:ext>
              </a:extLst>
            </p:cNvPr>
            <p:cNvGrpSpPr/>
            <p:nvPr/>
          </p:nvGrpSpPr>
          <p:grpSpPr>
            <a:xfrm>
              <a:off x="1568450" y="311448"/>
              <a:ext cx="804863" cy="1519238"/>
              <a:chOff x="1568450" y="311448"/>
              <a:chExt cx="804863" cy="1519238"/>
            </a:xfrm>
            <a:grpFill/>
          </p:grpSpPr>
          <p:sp>
            <p:nvSpPr>
              <p:cNvPr id="138" name="Freeform 20">
                <a:extLst>
                  <a:ext uri="{FF2B5EF4-FFF2-40B4-BE49-F238E27FC236}">
                    <a16:creationId xmlns:a16="http://schemas.microsoft.com/office/drawing/2014/main" id="{1B10EC2C-A29E-47AC-933C-7331D9A76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7500" y="311448"/>
                <a:ext cx="785813" cy="673100"/>
              </a:xfrm>
              <a:custGeom>
                <a:avLst/>
                <a:gdLst/>
                <a:ahLst/>
                <a:cxnLst>
                  <a:cxn ang="0">
                    <a:pos x="459" y="0"/>
                  </a:cxn>
                  <a:cxn ang="0">
                    <a:pos x="451" y="1"/>
                  </a:cxn>
                  <a:cxn ang="0">
                    <a:pos x="446" y="3"/>
                  </a:cxn>
                  <a:cxn ang="0">
                    <a:pos x="438" y="7"/>
                  </a:cxn>
                  <a:cxn ang="0">
                    <a:pos x="429" y="11"/>
                  </a:cxn>
                  <a:cxn ang="0">
                    <a:pos x="413" y="17"/>
                  </a:cxn>
                  <a:cxn ang="0">
                    <a:pos x="377" y="34"/>
                  </a:cxn>
                  <a:cxn ang="0">
                    <a:pos x="358" y="44"/>
                  </a:cxn>
                  <a:cxn ang="0">
                    <a:pos x="316" y="70"/>
                  </a:cxn>
                  <a:cxn ang="0">
                    <a:pos x="298" y="85"/>
                  </a:cxn>
                  <a:cxn ang="0">
                    <a:pos x="197" y="165"/>
                  </a:cxn>
                  <a:cxn ang="0">
                    <a:pos x="178" y="182"/>
                  </a:cxn>
                  <a:cxn ang="0">
                    <a:pos x="111" y="249"/>
                  </a:cxn>
                  <a:cxn ang="0">
                    <a:pos x="86" y="275"/>
                  </a:cxn>
                  <a:cxn ang="0">
                    <a:pos x="17" y="358"/>
                  </a:cxn>
                  <a:cxn ang="0">
                    <a:pos x="2" y="376"/>
                  </a:cxn>
                  <a:cxn ang="0">
                    <a:pos x="0" y="379"/>
                  </a:cxn>
                  <a:cxn ang="0">
                    <a:pos x="0" y="385"/>
                  </a:cxn>
                  <a:cxn ang="0">
                    <a:pos x="0" y="388"/>
                  </a:cxn>
                  <a:cxn ang="0">
                    <a:pos x="26" y="422"/>
                  </a:cxn>
                  <a:cxn ang="0">
                    <a:pos x="27" y="424"/>
                  </a:cxn>
                  <a:cxn ang="0">
                    <a:pos x="34" y="421"/>
                  </a:cxn>
                  <a:cxn ang="0">
                    <a:pos x="50" y="409"/>
                  </a:cxn>
                  <a:cxn ang="0">
                    <a:pos x="56" y="399"/>
                  </a:cxn>
                  <a:cxn ang="0">
                    <a:pos x="72" y="367"/>
                  </a:cxn>
                  <a:cxn ang="0">
                    <a:pos x="86" y="341"/>
                  </a:cxn>
                  <a:cxn ang="0">
                    <a:pos x="96" y="329"/>
                  </a:cxn>
                  <a:cxn ang="0">
                    <a:pos x="143" y="269"/>
                  </a:cxn>
                  <a:cxn ang="0">
                    <a:pos x="161" y="248"/>
                  </a:cxn>
                  <a:cxn ang="0">
                    <a:pos x="219" y="194"/>
                  </a:cxn>
                  <a:cxn ang="0">
                    <a:pos x="243" y="173"/>
                  </a:cxn>
                  <a:cxn ang="0">
                    <a:pos x="315" y="115"/>
                  </a:cxn>
                  <a:cxn ang="0">
                    <a:pos x="341" y="95"/>
                  </a:cxn>
                  <a:cxn ang="0">
                    <a:pos x="386" y="68"/>
                  </a:cxn>
                  <a:cxn ang="0">
                    <a:pos x="398" y="61"/>
                  </a:cxn>
                  <a:cxn ang="0">
                    <a:pos x="426" y="51"/>
                  </a:cxn>
                  <a:cxn ang="0">
                    <a:pos x="429" y="48"/>
                  </a:cxn>
                  <a:cxn ang="0">
                    <a:pos x="436" y="28"/>
                  </a:cxn>
                  <a:cxn ang="0">
                    <a:pos x="442" y="15"/>
                  </a:cxn>
                  <a:cxn ang="0">
                    <a:pos x="453" y="5"/>
                  </a:cxn>
                  <a:cxn ang="0">
                    <a:pos x="463" y="1"/>
                  </a:cxn>
                  <a:cxn ang="0">
                    <a:pos x="465" y="1"/>
                  </a:cxn>
                  <a:cxn ang="0">
                    <a:pos x="470" y="2"/>
                  </a:cxn>
                  <a:cxn ang="0">
                    <a:pos x="476" y="6"/>
                  </a:cxn>
                  <a:cxn ang="0">
                    <a:pos x="479" y="9"/>
                  </a:cxn>
                  <a:cxn ang="0">
                    <a:pos x="484" y="13"/>
                  </a:cxn>
                  <a:cxn ang="0">
                    <a:pos x="484" y="21"/>
                  </a:cxn>
                  <a:cxn ang="0">
                    <a:pos x="479" y="38"/>
                  </a:cxn>
                  <a:cxn ang="0">
                    <a:pos x="489" y="35"/>
                  </a:cxn>
                  <a:cxn ang="0">
                    <a:pos x="493" y="32"/>
                  </a:cxn>
                  <a:cxn ang="0">
                    <a:pos x="493" y="23"/>
                  </a:cxn>
                  <a:cxn ang="0">
                    <a:pos x="492" y="19"/>
                  </a:cxn>
                  <a:cxn ang="0">
                    <a:pos x="478" y="6"/>
                  </a:cxn>
                  <a:cxn ang="0">
                    <a:pos x="471" y="2"/>
                  </a:cxn>
                  <a:cxn ang="0">
                    <a:pos x="459" y="0"/>
                  </a:cxn>
                </a:cxnLst>
                <a:rect l="0" t="0" r="r" b="b"/>
                <a:pathLst>
                  <a:path w="495" h="424">
                    <a:moveTo>
                      <a:pt x="459" y="0"/>
                    </a:moveTo>
                    <a:lnTo>
                      <a:pt x="459" y="0"/>
                    </a:lnTo>
                    <a:lnTo>
                      <a:pt x="455" y="0"/>
                    </a:lnTo>
                    <a:lnTo>
                      <a:pt x="451" y="1"/>
                    </a:lnTo>
                    <a:lnTo>
                      <a:pt x="451" y="1"/>
                    </a:lnTo>
                    <a:lnTo>
                      <a:pt x="446" y="3"/>
                    </a:lnTo>
                    <a:lnTo>
                      <a:pt x="438" y="7"/>
                    </a:lnTo>
                    <a:lnTo>
                      <a:pt x="438" y="7"/>
                    </a:lnTo>
                    <a:lnTo>
                      <a:pt x="429" y="11"/>
                    </a:lnTo>
                    <a:lnTo>
                      <a:pt x="429" y="11"/>
                    </a:lnTo>
                    <a:lnTo>
                      <a:pt x="413" y="17"/>
                    </a:lnTo>
                    <a:lnTo>
                      <a:pt x="413" y="17"/>
                    </a:lnTo>
                    <a:lnTo>
                      <a:pt x="400" y="22"/>
                    </a:lnTo>
                    <a:lnTo>
                      <a:pt x="377" y="34"/>
                    </a:lnTo>
                    <a:lnTo>
                      <a:pt x="377" y="34"/>
                    </a:lnTo>
                    <a:lnTo>
                      <a:pt x="358" y="44"/>
                    </a:lnTo>
                    <a:lnTo>
                      <a:pt x="337" y="57"/>
                    </a:lnTo>
                    <a:lnTo>
                      <a:pt x="316" y="70"/>
                    </a:lnTo>
                    <a:lnTo>
                      <a:pt x="298" y="85"/>
                    </a:lnTo>
                    <a:lnTo>
                      <a:pt x="298" y="85"/>
                    </a:lnTo>
                    <a:lnTo>
                      <a:pt x="247" y="126"/>
                    </a:lnTo>
                    <a:lnTo>
                      <a:pt x="197" y="165"/>
                    </a:lnTo>
                    <a:lnTo>
                      <a:pt x="197" y="165"/>
                    </a:lnTo>
                    <a:lnTo>
                      <a:pt x="178" y="182"/>
                    </a:lnTo>
                    <a:lnTo>
                      <a:pt x="155" y="206"/>
                    </a:lnTo>
                    <a:lnTo>
                      <a:pt x="111" y="249"/>
                    </a:lnTo>
                    <a:lnTo>
                      <a:pt x="111" y="249"/>
                    </a:lnTo>
                    <a:lnTo>
                      <a:pt x="86" y="275"/>
                    </a:lnTo>
                    <a:lnTo>
                      <a:pt x="56" y="311"/>
                    </a:lnTo>
                    <a:lnTo>
                      <a:pt x="17" y="358"/>
                    </a:lnTo>
                    <a:lnTo>
                      <a:pt x="17" y="358"/>
                    </a:lnTo>
                    <a:lnTo>
                      <a:pt x="2" y="376"/>
                    </a:lnTo>
                    <a:lnTo>
                      <a:pt x="2" y="376"/>
                    </a:lnTo>
                    <a:lnTo>
                      <a:pt x="0" y="379"/>
                    </a:lnTo>
                    <a:lnTo>
                      <a:pt x="0" y="383"/>
                    </a:lnTo>
                    <a:lnTo>
                      <a:pt x="0" y="385"/>
                    </a:lnTo>
                    <a:lnTo>
                      <a:pt x="0" y="388"/>
                    </a:lnTo>
                    <a:lnTo>
                      <a:pt x="0" y="388"/>
                    </a:lnTo>
                    <a:lnTo>
                      <a:pt x="13" y="404"/>
                    </a:lnTo>
                    <a:lnTo>
                      <a:pt x="26" y="422"/>
                    </a:lnTo>
                    <a:lnTo>
                      <a:pt x="26" y="422"/>
                    </a:lnTo>
                    <a:lnTo>
                      <a:pt x="27" y="424"/>
                    </a:lnTo>
                    <a:lnTo>
                      <a:pt x="27" y="424"/>
                    </a:lnTo>
                    <a:lnTo>
                      <a:pt x="34" y="421"/>
                    </a:lnTo>
                    <a:lnTo>
                      <a:pt x="42" y="417"/>
                    </a:lnTo>
                    <a:lnTo>
                      <a:pt x="50" y="409"/>
                    </a:lnTo>
                    <a:lnTo>
                      <a:pt x="54" y="404"/>
                    </a:lnTo>
                    <a:lnTo>
                      <a:pt x="56" y="399"/>
                    </a:lnTo>
                    <a:lnTo>
                      <a:pt x="56" y="399"/>
                    </a:lnTo>
                    <a:lnTo>
                      <a:pt x="72" y="367"/>
                    </a:lnTo>
                    <a:lnTo>
                      <a:pt x="80" y="353"/>
                    </a:lnTo>
                    <a:lnTo>
                      <a:pt x="86" y="341"/>
                    </a:lnTo>
                    <a:lnTo>
                      <a:pt x="86" y="341"/>
                    </a:lnTo>
                    <a:lnTo>
                      <a:pt x="96" y="329"/>
                    </a:lnTo>
                    <a:lnTo>
                      <a:pt x="107" y="312"/>
                    </a:lnTo>
                    <a:lnTo>
                      <a:pt x="143" y="269"/>
                    </a:lnTo>
                    <a:lnTo>
                      <a:pt x="143" y="269"/>
                    </a:lnTo>
                    <a:lnTo>
                      <a:pt x="161" y="248"/>
                    </a:lnTo>
                    <a:lnTo>
                      <a:pt x="178" y="231"/>
                    </a:lnTo>
                    <a:lnTo>
                      <a:pt x="219" y="194"/>
                    </a:lnTo>
                    <a:lnTo>
                      <a:pt x="219" y="194"/>
                    </a:lnTo>
                    <a:lnTo>
                      <a:pt x="243" y="173"/>
                    </a:lnTo>
                    <a:lnTo>
                      <a:pt x="266" y="153"/>
                    </a:lnTo>
                    <a:lnTo>
                      <a:pt x="315" y="115"/>
                    </a:lnTo>
                    <a:lnTo>
                      <a:pt x="315" y="115"/>
                    </a:lnTo>
                    <a:lnTo>
                      <a:pt x="341" y="95"/>
                    </a:lnTo>
                    <a:lnTo>
                      <a:pt x="366" y="80"/>
                    </a:lnTo>
                    <a:lnTo>
                      <a:pt x="386" y="68"/>
                    </a:lnTo>
                    <a:lnTo>
                      <a:pt x="398" y="61"/>
                    </a:lnTo>
                    <a:lnTo>
                      <a:pt x="398" y="61"/>
                    </a:lnTo>
                    <a:lnTo>
                      <a:pt x="409" y="57"/>
                    </a:lnTo>
                    <a:lnTo>
                      <a:pt x="426" y="51"/>
                    </a:lnTo>
                    <a:lnTo>
                      <a:pt x="426" y="51"/>
                    </a:lnTo>
                    <a:lnTo>
                      <a:pt x="429" y="48"/>
                    </a:lnTo>
                    <a:lnTo>
                      <a:pt x="429" y="48"/>
                    </a:lnTo>
                    <a:lnTo>
                      <a:pt x="436" y="28"/>
                    </a:lnTo>
                    <a:lnTo>
                      <a:pt x="442" y="15"/>
                    </a:lnTo>
                    <a:lnTo>
                      <a:pt x="442" y="15"/>
                    </a:lnTo>
                    <a:lnTo>
                      <a:pt x="447" y="10"/>
                    </a:lnTo>
                    <a:lnTo>
                      <a:pt x="453" y="5"/>
                    </a:lnTo>
                    <a:lnTo>
                      <a:pt x="458" y="2"/>
                    </a:lnTo>
                    <a:lnTo>
                      <a:pt x="463" y="1"/>
                    </a:lnTo>
                    <a:lnTo>
                      <a:pt x="463" y="1"/>
                    </a:lnTo>
                    <a:lnTo>
                      <a:pt x="465" y="1"/>
                    </a:lnTo>
                    <a:lnTo>
                      <a:pt x="465" y="1"/>
                    </a:lnTo>
                    <a:lnTo>
                      <a:pt x="470" y="2"/>
                    </a:lnTo>
                    <a:lnTo>
                      <a:pt x="472" y="5"/>
                    </a:lnTo>
                    <a:lnTo>
                      <a:pt x="476" y="6"/>
                    </a:lnTo>
                    <a:lnTo>
                      <a:pt x="479" y="9"/>
                    </a:lnTo>
                    <a:lnTo>
                      <a:pt x="479" y="9"/>
                    </a:lnTo>
                    <a:lnTo>
                      <a:pt x="482" y="10"/>
                    </a:lnTo>
                    <a:lnTo>
                      <a:pt x="484" y="13"/>
                    </a:lnTo>
                    <a:lnTo>
                      <a:pt x="486" y="17"/>
                    </a:lnTo>
                    <a:lnTo>
                      <a:pt x="484" y="21"/>
                    </a:lnTo>
                    <a:lnTo>
                      <a:pt x="484" y="21"/>
                    </a:lnTo>
                    <a:lnTo>
                      <a:pt x="479" y="38"/>
                    </a:lnTo>
                    <a:lnTo>
                      <a:pt x="479" y="38"/>
                    </a:lnTo>
                    <a:lnTo>
                      <a:pt x="489" y="35"/>
                    </a:lnTo>
                    <a:lnTo>
                      <a:pt x="489" y="35"/>
                    </a:lnTo>
                    <a:lnTo>
                      <a:pt x="493" y="32"/>
                    </a:lnTo>
                    <a:lnTo>
                      <a:pt x="495" y="28"/>
                    </a:lnTo>
                    <a:lnTo>
                      <a:pt x="493" y="23"/>
                    </a:lnTo>
                    <a:lnTo>
                      <a:pt x="492" y="19"/>
                    </a:lnTo>
                    <a:lnTo>
                      <a:pt x="492" y="19"/>
                    </a:lnTo>
                    <a:lnTo>
                      <a:pt x="483" y="10"/>
                    </a:lnTo>
                    <a:lnTo>
                      <a:pt x="478" y="6"/>
                    </a:lnTo>
                    <a:lnTo>
                      <a:pt x="471" y="2"/>
                    </a:lnTo>
                    <a:lnTo>
                      <a:pt x="471" y="2"/>
                    </a:lnTo>
                    <a:lnTo>
                      <a:pt x="465" y="0"/>
                    </a:lnTo>
                    <a:lnTo>
                      <a:pt x="45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39" name="Freeform 21">
                <a:extLst>
                  <a:ext uri="{FF2B5EF4-FFF2-40B4-BE49-F238E27FC236}">
                    <a16:creationId xmlns:a16="http://schemas.microsoft.com/office/drawing/2014/main" id="{24810EA6-14D5-4EF7-B07A-930CA7466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7500" y="311448"/>
                <a:ext cx="785813" cy="673100"/>
              </a:xfrm>
              <a:custGeom>
                <a:avLst/>
                <a:gdLst/>
                <a:ahLst/>
                <a:cxnLst>
                  <a:cxn ang="0">
                    <a:pos x="459" y="0"/>
                  </a:cxn>
                  <a:cxn ang="0">
                    <a:pos x="451" y="1"/>
                  </a:cxn>
                  <a:cxn ang="0">
                    <a:pos x="446" y="3"/>
                  </a:cxn>
                  <a:cxn ang="0">
                    <a:pos x="438" y="7"/>
                  </a:cxn>
                  <a:cxn ang="0">
                    <a:pos x="429" y="11"/>
                  </a:cxn>
                  <a:cxn ang="0">
                    <a:pos x="413" y="17"/>
                  </a:cxn>
                  <a:cxn ang="0">
                    <a:pos x="377" y="34"/>
                  </a:cxn>
                  <a:cxn ang="0">
                    <a:pos x="358" y="44"/>
                  </a:cxn>
                  <a:cxn ang="0">
                    <a:pos x="316" y="70"/>
                  </a:cxn>
                  <a:cxn ang="0">
                    <a:pos x="298" y="85"/>
                  </a:cxn>
                  <a:cxn ang="0">
                    <a:pos x="197" y="165"/>
                  </a:cxn>
                  <a:cxn ang="0">
                    <a:pos x="178" y="182"/>
                  </a:cxn>
                  <a:cxn ang="0">
                    <a:pos x="111" y="249"/>
                  </a:cxn>
                  <a:cxn ang="0">
                    <a:pos x="86" y="275"/>
                  </a:cxn>
                  <a:cxn ang="0">
                    <a:pos x="17" y="358"/>
                  </a:cxn>
                  <a:cxn ang="0">
                    <a:pos x="2" y="376"/>
                  </a:cxn>
                  <a:cxn ang="0">
                    <a:pos x="0" y="379"/>
                  </a:cxn>
                  <a:cxn ang="0">
                    <a:pos x="0" y="385"/>
                  </a:cxn>
                  <a:cxn ang="0">
                    <a:pos x="0" y="388"/>
                  </a:cxn>
                  <a:cxn ang="0">
                    <a:pos x="26" y="422"/>
                  </a:cxn>
                  <a:cxn ang="0">
                    <a:pos x="27" y="424"/>
                  </a:cxn>
                  <a:cxn ang="0">
                    <a:pos x="34" y="421"/>
                  </a:cxn>
                  <a:cxn ang="0">
                    <a:pos x="50" y="409"/>
                  </a:cxn>
                  <a:cxn ang="0">
                    <a:pos x="56" y="399"/>
                  </a:cxn>
                  <a:cxn ang="0">
                    <a:pos x="72" y="367"/>
                  </a:cxn>
                  <a:cxn ang="0">
                    <a:pos x="86" y="341"/>
                  </a:cxn>
                  <a:cxn ang="0">
                    <a:pos x="96" y="329"/>
                  </a:cxn>
                  <a:cxn ang="0">
                    <a:pos x="143" y="269"/>
                  </a:cxn>
                  <a:cxn ang="0">
                    <a:pos x="161" y="248"/>
                  </a:cxn>
                  <a:cxn ang="0">
                    <a:pos x="219" y="194"/>
                  </a:cxn>
                  <a:cxn ang="0">
                    <a:pos x="243" y="173"/>
                  </a:cxn>
                  <a:cxn ang="0">
                    <a:pos x="315" y="115"/>
                  </a:cxn>
                  <a:cxn ang="0">
                    <a:pos x="341" y="95"/>
                  </a:cxn>
                  <a:cxn ang="0">
                    <a:pos x="386" y="68"/>
                  </a:cxn>
                  <a:cxn ang="0">
                    <a:pos x="398" y="61"/>
                  </a:cxn>
                  <a:cxn ang="0">
                    <a:pos x="426" y="51"/>
                  </a:cxn>
                  <a:cxn ang="0">
                    <a:pos x="429" y="48"/>
                  </a:cxn>
                  <a:cxn ang="0">
                    <a:pos x="436" y="28"/>
                  </a:cxn>
                  <a:cxn ang="0">
                    <a:pos x="442" y="15"/>
                  </a:cxn>
                  <a:cxn ang="0">
                    <a:pos x="453" y="5"/>
                  </a:cxn>
                  <a:cxn ang="0">
                    <a:pos x="463" y="1"/>
                  </a:cxn>
                  <a:cxn ang="0">
                    <a:pos x="465" y="1"/>
                  </a:cxn>
                  <a:cxn ang="0">
                    <a:pos x="470" y="2"/>
                  </a:cxn>
                  <a:cxn ang="0">
                    <a:pos x="476" y="6"/>
                  </a:cxn>
                  <a:cxn ang="0">
                    <a:pos x="479" y="9"/>
                  </a:cxn>
                  <a:cxn ang="0">
                    <a:pos x="484" y="13"/>
                  </a:cxn>
                  <a:cxn ang="0">
                    <a:pos x="484" y="21"/>
                  </a:cxn>
                  <a:cxn ang="0">
                    <a:pos x="479" y="38"/>
                  </a:cxn>
                  <a:cxn ang="0">
                    <a:pos x="489" y="35"/>
                  </a:cxn>
                  <a:cxn ang="0">
                    <a:pos x="493" y="32"/>
                  </a:cxn>
                  <a:cxn ang="0">
                    <a:pos x="493" y="23"/>
                  </a:cxn>
                  <a:cxn ang="0">
                    <a:pos x="492" y="19"/>
                  </a:cxn>
                  <a:cxn ang="0">
                    <a:pos x="478" y="6"/>
                  </a:cxn>
                  <a:cxn ang="0">
                    <a:pos x="471" y="2"/>
                  </a:cxn>
                  <a:cxn ang="0">
                    <a:pos x="459" y="0"/>
                  </a:cxn>
                </a:cxnLst>
                <a:rect l="0" t="0" r="r" b="b"/>
                <a:pathLst>
                  <a:path w="495" h="424">
                    <a:moveTo>
                      <a:pt x="459" y="0"/>
                    </a:moveTo>
                    <a:lnTo>
                      <a:pt x="459" y="0"/>
                    </a:lnTo>
                    <a:lnTo>
                      <a:pt x="455" y="0"/>
                    </a:lnTo>
                    <a:lnTo>
                      <a:pt x="451" y="1"/>
                    </a:lnTo>
                    <a:lnTo>
                      <a:pt x="451" y="1"/>
                    </a:lnTo>
                    <a:lnTo>
                      <a:pt x="446" y="3"/>
                    </a:lnTo>
                    <a:lnTo>
                      <a:pt x="438" y="7"/>
                    </a:lnTo>
                    <a:lnTo>
                      <a:pt x="438" y="7"/>
                    </a:lnTo>
                    <a:lnTo>
                      <a:pt x="429" y="11"/>
                    </a:lnTo>
                    <a:lnTo>
                      <a:pt x="429" y="11"/>
                    </a:lnTo>
                    <a:lnTo>
                      <a:pt x="413" y="17"/>
                    </a:lnTo>
                    <a:lnTo>
                      <a:pt x="413" y="17"/>
                    </a:lnTo>
                    <a:lnTo>
                      <a:pt x="400" y="22"/>
                    </a:lnTo>
                    <a:lnTo>
                      <a:pt x="377" y="34"/>
                    </a:lnTo>
                    <a:lnTo>
                      <a:pt x="377" y="34"/>
                    </a:lnTo>
                    <a:lnTo>
                      <a:pt x="358" y="44"/>
                    </a:lnTo>
                    <a:lnTo>
                      <a:pt x="337" y="57"/>
                    </a:lnTo>
                    <a:lnTo>
                      <a:pt x="316" y="70"/>
                    </a:lnTo>
                    <a:lnTo>
                      <a:pt x="298" y="85"/>
                    </a:lnTo>
                    <a:lnTo>
                      <a:pt x="298" y="85"/>
                    </a:lnTo>
                    <a:lnTo>
                      <a:pt x="247" y="126"/>
                    </a:lnTo>
                    <a:lnTo>
                      <a:pt x="197" y="165"/>
                    </a:lnTo>
                    <a:lnTo>
                      <a:pt x="197" y="165"/>
                    </a:lnTo>
                    <a:lnTo>
                      <a:pt x="178" y="182"/>
                    </a:lnTo>
                    <a:lnTo>
                      <a:pt x="155" y="206"/>
                    </a:lnTo>
                    <a:lnTo>
                      <a:pt x="111" y="249"/>
                    </a:lnTo>
                    <a:lnTo>
                      <a:pt x="111" y="249"/>
                    </a:lnTo>
                    <a:lnTo>
                      <a:pt x="86" y="275"/>
                    </a:lnTo>
                    <a:lnTo>
                      <a:pt x="56" y="311"/>
                    </a:lnTo>
                    <a:lnTo>
                      <a:pt x="17" y="358"/>
                    </a:lnTo>
                    <a:lnTo>
                      <a:pt x="17" y="358"/>
                    </a:lnTo>
                    <a:lnTo>
                      <a:pt x="2" y="376"/>
                    </a:lnTo>
                    <a:lnTo>
                      <a:pt x="2" y="376"/>
                    </a:lnTo>
                    <a:lnTo>
                      <a:pt x="0" y="379"/>
                    </a:lnTo>
                    <a:lnTo>
                      <a:pt x="0" y="383"/>
                    </a:lnTo>
                    <a:lnTo>
                      <a:pt x="0" y="385"/>
                    </a:lnTo>
                    <a:lnTo>
                      <a:pt x="0" y="388"/>
                    </a:lnTo>
                    <a:lnTo>
                      <a:pt x="0" y="388"/>
                    </a:lnTo>
                    <a:lnTo>
                      <a:pt x="13" y="404"/>
                    </a:lnTo>
                    <a:lnTo>
                      <a:pt x="26" y="422"/>
                    </a:lnTo>
                    <a:lnTo>
                      <a:pt x="26" y="422"/>
                    </a:lnTo>
                    <a:lnTo>
                      <a:pt x="27" y="424"/>
                    </a:lnTo>
                    <a:lnTo>
                      <a:pt x="27" y="424"/>
                    </a:lnTo>
                    <a:lnTo>
                      <a:pt x="34" y="421"/>
                    </a:lnTo>
                    <a:lnTo>
                      <a:pt x="42" y="417"/>
                    </a:lnTo>
                    <a:lnTo>
                      <a:pt x="50" y="409"/>
                    </a:lnTo>
                    <a:lnTo>
                      <a:pt x="54" y="404"/>
                    </a:lnTo>
                    <a:lnTo>
                      <a:pt x="56" y="399"/>
                    </a:lnTo>
                    <a:lnTo>
                      <a:pt x="56" y="399"/>
                    </a:lnTo>
                    <a:lnTo>
                      <a:pt x="72" y="367"/>
                    </a:lnTo>
                    <a:lnTo>
                      <a:pt x="80" y="353"/>
                    </a:lnTo>
                    <a:lnTo>
                      <a:pt x="86" y="341"/>
                    </a:lnTo>
                    <a:lnTo>
                      <a:pt x="86" y="341"/>
                    </a:lnTo>
                    <a:lnTo>
                      <a:pt x="96" y="329"/>
                    </a:lnTo>
                    <a:lnTo>
                      <a:pt x="107" y="312"/>
                    </a:lnTo>
                    <a:lnTo>
                      <a:pt x="143" y="269"/>
                    </a:lnTo>
                    <a:lnTo>
                      <a:pt x="143" y="269"/>
                    </a:lnTo>
                    <a:lnTo>
                      <a:pt x="161" y="248"/>
                    </a:lnTo>
                    <a:lnTo>
                      <a:pt x="178" y="231"/>
                    </a:lnTo>
                    <a:lnTo>
                      <a:pt x="219" y="194"/>
                    </a:lnTo>
                    <a:lnTo>
                      <a:pt x="219" y="194"/>
                    </a:lnTo>
                    <a:lnTo>
                      <a:pt x="243" y="173"/>
                    </a:lnTo>
                    <a:lnTo>
                      <a:pt x="266" y="153"/>
                    </a:lnTo>
                    <a:lnTo>
                      <a:pt x="315" y="115"/>
                    </a:lnTo>
                    <a:lnTo>
                      <a:pt x="315" y="115"/>
                    </a:lnTo>
                    <a:lnTo>
                      <a:pt x="341" y="95"/>
                    </a:lnTo>
                    <a:lnTo>
                      <a:pt x="366" y="80"/>
                    </a:lnTo>
                    <a:lnTo>
                      <a:pt x="386" y="68"/>
                    </a:lnTo>
                    <a:lnTo>
                      <a:pt x="398" y="61"/>
                    </a:lnTo>
                    <a:lnTo>
                      <a:pt x="398" y="61"/>
                    </a:lnTo>
                    <a:lnTo>
                      <a:pt x="409" y="57"/>
                    </a:lnTo>
                    <a:lnTo>
                      <a:pt x="426" y="51"/>
                    </a:lnTo>
                    <a:lnTo>
                      <a:pt x="426" y="51"/>
                    </a:lnTo>
                    <a:lnTo>
                      <a:pt x="429" y="48"/>
                    </a:lnTo>
                    <a:lnTo>
                      <a:pt x="429" y="48"/>
                    </a:lnTo>
                    <a:lnTo>
                      <a:pt x="436" y="28"/>
                    </a:lnTo>
                    <a:lnTo>
                      <a:pt x="442" y="15"/>
                    </a:lnTo>
                    <a:lnTo>
                      <a:pt x="442" y="15"/>
                    </a:lnTo>
                    <a:lnTo>
                      <a:pt x="447" y="10"/>
                    </a:lnTo>
                    <a:lnTo>
                      <a:pt x="453" y="5"/>
                    </a:lnTo>
                    <a:lnTo>
                      <a:pt x="458" y="2"/>
                    </a:lnTo>
                    <a:lnTo>
                      <a:pt x="463" y="1"/>
                    </a:lnTo>
                    <a:lnTo>
                      <a:pt x="463" y="1"/>
                    </a:lnTo>
                    <a:lnTo>
                      <a:pt x="465" y="1"/>
                    </a:lnTo>
                    <a:lnTo>
                      <a:pt x="465" y="1"/>
                    </a:lnTo>
                    <a:lnTo>
                      <a:pt x="470" y="2"/>
                    </a:lnTo>
                    <a:lnTo>
                      <a:pt x="472" y="5"/>
                    </a:lnTo>
                    <a:lnTo>
                      <a:pt x="476" y="6"/>
                    </a:lnTo>
                    <a:lnTo>
                      <a:pt x="479" y="9"/>
                    </a:lnTo>
                    <a:lnTo>
                      <a:pt x="479" y="9"/>
                    </a:lnTo>
                    <a:lnTo>
                      <a:pt x="482" y="10"/>
                    </a:lnTo>
                    <a:lnTo>
                      <a:pt x="484" y="13"/>
                    </a:lnTo>
                    <a:lnTo>
                      <a:pt x="486" y="17"/>
                    </a:lnTo>
                    <a:lnTo>
                      <a:pt x="484" y="21"/>
                    </a:lnTo>
                    <a:lnTo>
                      <a:pt x="484" y="21"/>
                    </a:lnTo>
                    <a:lnTo>
                      <a:pt x="479" y="38"/>
                    </a:lnTo>
                    <a:lnTo>
                      <a:pt x="479" y="38"/>
                    </a:lnTo>
                    <a:lnTo>
                      <a:pt x="489" y="35"/>
                    </a:lnTo>
                    <a:lnTo>
                      <a:pt x="489" y="35"/>
                    </a:lnTo>
                    <a:lnTo>
                      <a:pt x="493" y="32"/>
                    </a:lnTo>
                    <a:lnTo>
                      <a:pt x="495" y="28"/>
                    </a:lnTo>
                    <a:lnTo>
                      <a:pt x="493" y="23"/>
                    </a:lnTo>
                    <a:lnTo>
                      <a:pt x="492" y="19"/>
                    </a:lnTo>
                    <a:lnTo>
                      <a:pt x="492" y="19"/>
                    </a:lnTo>
                    <a:lnTo>
                      <a:pt x="483" y="10"/>
                    </a:lnTo>
                    <a:lnTo>
                      <a:pt x="478" y="6"/>
                    </a:lnTo>
                    <a:lnTo>
                      <a:pt x="471" y="2"/>
                    </a:lnTo>
                    <a:lnTo>
                      <a:pt x="471" y="2"/>
                    </a:lnTo>
                    <a:lnTo>
                      <a:pt x="465" y="0"/>
                    </a:lnTo>
                    <a:lnTo>
                      <a:pt x="459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40" name="Freeform 22">
                <a:extLst>
                  <a:ext uri="{FF2B5EF4-FFF2-40B4-BE49-F238E27FC236}">
                    <a16:creationId xmlns:a16="http://schemas.microsoft.com/office/drawing/2014/main" id="{45C4C070-991B-4D64-A8F0-21AB706025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7250" y="371773"/>
                <a:ext cx="220663" cy="846138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138" y="0"/>
                  </a:cxn>
                  <a:cxn ang="0">
                    <a:pos x="123" y="22"/>
                  </a:cxn>
                  <a:cxn ang="0">
                    <a:pos x="73" y="85"/>
                  </a:cxn>
                  <a:cxn ang="0">
                    <a:pos x="71" y="97"/>
                  </a:cxn>
                  <a:cxn ang="0">
                    <a:pos x="63" y="127"/>
                  </a:cxn>
                  <a:cxn ang="0">
                    <a:pos x="55" y="172"/>
                  </a:cxn>
                  <a:cxn ang="0">
                    <a:pos x="51" y="191"/>
                  </a:cxn>
                  <a:cxn ang="0">
                    <a:pos x="35" y="266"/>
                  </a:cxn>
                  <a:cxn ang="0">
                    <a:pos x="17" y="370"/>
                  </a:cxn>
                  <a:cxn ang="0">
                    <a:pos x="14" y="380"/>
                  </a:cxn>
                  <a:cxn ang="0">
                    <a:pos x="16" y="387"/>
                  </a:cxn>
                  <a:cxn ang="0">
                    <a:pos x="16" y="388"/>
                  </a:cxn>
                  <a:cxn ang="0">
                    <a:pos x="13" y="393"/>
                  </a:cxn>
                  <a:cxn ang="0">
                    <a:pos x="12" y="395"/>
                  </a:cxn>
                  <a:cxn ang="0">
                    <a:pos x="14" y="400"/>
                  </a:cxn>
                  <a:cxn ang="0">
                    <a:pos x="14" y="403"/>
                  </a:cxn>
                  <a:cxn ang="0">
                    <a:pos x="10" y="408"/>
                  </a:cxn>
                  <a:cxn ang="0">
                    <a:pos x="9" y="410"/>
                  </a:cxn>
                  <a:cxn ang="0">
                    <a:pos x="10" y="418"/>
                  </a:cxn>
                  <a:cxn ang="0">
                    <a:pos x="10" y="421"/>
                  </a:cxn>
                  <a:cxn ang="0">
                    <a:pos x="9" y="426"/>
                  </a:cxn>
                  <a:cxn ang="0">
                    <a:pos x="9" y="429"/>
                  </a:cxn>
                  <a:cxn ang="0">
                    <a:pos x="8" y="429"/>
                  </a:cxn>
                  <a:cxn ang="0">
                    <a:pos x="6" y="429"/>
                  </a:cxn>
                  <a:cxn ang="0">
                    <a:pos x="6" y="429"/>
                  </a:cxn>
                  <a:cxn ang="0">
                    <a:pos x="5" y="430"/>
                  </a:cxn>
                  <a:cxn ang="0">
                    <a:pos x="4" y="441"/>
                  </a:cxn>
                  <a:cxn ang="0">
                    <a:pos x="2" y="483"/>
                  </a:cxn>
                  <a:cxn ang="0">
                    <a:pos x="2" y="498"/>
                  </a:cxn>
                  <a:cxn ang="0">
                    <a:pos x="0" y="510"/>
                  </a:cxn>
                  <a:cxn ang="0">
                    <a:pos x="1" y="517"/>
                  </a:cxn>
                  <a:cxn ang="0">
                    <a:pos x="4" y="522"/>
                  </a:cxn>
                  <a:cxn ang="0">
                    <a:pos x="12" y="527"/>
                  </a:cxn>
                  <a:cxn ang="0">
                    <a:pos x="21" y="531"/>
                  </a:cxn>
                  <a:cxn ang="0">
                    <a:pos x="30" y="533"/>
                  </a:cxn>
                  <a:cxn ang="0">
                    <a:pos x="38" y="533"/>
                  </a:cxn>
                  <a:cxn ang="0">
                    <a:pos x="39" y="533"/>
                  </a:cxn>
                  <a:cxn ang="0">
                    <a:pos x="46" y="529"/>
                  </a:cxn>
                  <a:cxn ang="0">
                    <a:pos x="48" y="521"/>
                  </a:cxn>
                  <a:cxn ang="0">
                    <a:pos x="50" y="512"/>
                  </a:cxn>
                  <a:cxn ang="0">
                    <a:pos x="51" y="498"/>
                  </a:cxn>
                  <a:cxn ang="0">
                    <a:pos x="51" y="493"/>
                  </a:cxn>
                  <a:cxn ang="0">
                    <a:pos x="48" y="484"/>
                  </a:cxn>
                  <a:cxn ang="0">
                    <a:pos x="47" y="476"/>
                  </a:cxn>
                  <a:cxn ang="0">
                    <a:pos x="46" y="466"/>
                  </a:cxn>
                  <a:cxn ang="0">
                    <a:pos x="48" y="412"/>
                  </a:cxn>
                  <a:cxn ang="0">
                    <a:pos x="52" y="371"/>
                  </a:cxn>
                  <a:cxn ang="0">
                    <a:pos x="58" y="325"/>
                  </a:cxn>
                  <a:cxn ang="0">
                    <a:pos x="76" y="228"/>
                  </a:cxn>
                  <a:cxn ang="0">
                    <a:pos x="83" y="204"/>
                  </a:cxn>
                  <a:cxn ang="0">
                    <a:pos x="92" y="164"/>
                  </a:cxn>
                  <a:cxn ang="0">
                    <a:pos x="98" y="128"/>
                  </a:cxn>
                  <a:cxn ang="0">
                    <a:pos x="111" y="76"/>
                  </a:cxn>
                  <a:cxn ang="0">
                    <a:pos x="115" y="63"/>
                  </a:cxn>
                  <a:cxn ang="0">
                    <a:pos x="126" y="35"/>
                  </a:cxn>
                  <a:cxn ang="0">
                    <a:pos x="134" y="10"/>
                  </a:cxn>
                  <a:cxn ang="0">
                    <a:pos x="139" y="0"/>
                  </a:cxn>
                </a:cxnLst>
                <a:rect l="0" t="0" r="r" b="b"/>
                <a:pathLst>
                  <a:path w="139" h="533">
                    <a:moveTo>
                      <a:pt x="139" y="0"/>
                    </a:moveTo>
                    <a:lnTo>
                      <a:pt x="139" y="0"/>
                    </a:lnTo>
                    <a:lnTo>
                      <a:pt x="138" y="0"/>
                    </a:lnTo>
                    <a:lnTo>
                      <a:pt x="138" y="0"/>
                    </a:lnTo>
                    <a:lnTo>
                      <a:pt x="130" y="13"/>
                    </a:lnTo>
                    <a:lnTo>
                      <a:pt x="123" y="22"/>
                    </a:lnTo>
                    <a:lnTo>
                      <a:pt x="123" y="22"/>
                    </a:lnTo>
                    <a:lnTo>
                      <a:pt x="73" y="85"/>
                    </a:lnTo>
                    <a:lnTo>
                      <a:pt x="73" y="85"/>
                    </a:lnTo>
                    <a:lnTo>
                      <a:pt x="71" y="97"/>
                    </a:lnTo>
                    <a:lnTo>
                      <a:pt x="71" y="97"/>
                    </a:lnTo>
                    <a:lnTo>
                      <a:pt x="63" y="127"/>
                    </a:lnTo>
                    <a:lnTo>
                      <a:pt x="58" y="152"/>
                    </a:lnTo>
                    <a:lnTo>
                      <a:pt x="55" y="172"/>
                    </a:lnTo>
                    <a:lnTo>
                      <a:pt x="55" y="172"/>
                    </a:lnTo>
                    <a:lnTo>
                      <a:pt x="51" y="191"/>
                    </a:lnTo>
                    <a:lnTo>
                      <a:pt x="44" y="220"/>
                    </a:lnTo>
                    <a:lnTo>
                      <a:pt x="35" y="266"/>
                    </a:lnTo>
                    <a:lnTo>
                      <a:pt x="35" y="266"/>
                    </a:lnTo>
                    <a:lnTo>
                      <a:pt x="17" y="370"/>
                    </a:lnTo>
                    <a:lnTo>
                      <a:pt x="17" y="370"/>
                    </a:lnTo>
                    <a:lnTo>
                      <a:pt x="14" y="380"/>
                    </a:lnTo>
                    <a:lnTo>
                      <a:pt x="14" y="384"/>
                    </a:lnTo>
                    <a:lnTo>
                      <a:pt x="16" y="387"/>
                    </a:lnTo>
                    <a:lnTo>
                      <a:pt x="16" y="387"/>
                    </a:lnTo>
                    <a:lnTo>
                      <a:pt x="16" y="388"/>
                    </a:lnTo>
                    <a:lnTo>
                      <a:pt x="16" y="389"/>
                    </a:lnTo>
                    <a:lnTo>
                      <a:pt x="13" y="393"/>
                    </a:lnTo>
                    <a:lnTo>
                      <a:pt x="13" y="393"/>
                    </a:lnTo>
                    <a:lnTo>
                      <a:pt x="12" y="395"/>
                    </a:lnTo>
                    <a:lnTo>
                      <a:pt x="12" y="396"/>
                    </a:lnTo>
                    <a:lnTo>
                      <a:pt x="14" y="400"/>
                    </a:lnTo>
                    <a:lnTo>
                      <a:pt x="14" y="400"/>
                    </a:lnTo>
                    <a:lnTo>
                      <a:pt x="14" y="403"/>
                    </a:lnTo>
                    <a:lnTo>
                      <a:pt x="14" y="405"/>
                    </a:lnTo>
                    <a:lnTo>
                      <a:pt x="10" y="408"/>
                    </a:lnTo>
                    <a:lnTo>
                      <a:pt x="10" y="408"/>
                    </a:lnTo>
                    <a:lnTo>
                      <a:pt x="9" y="410"/>
                    </a:lnTo>
                    <a:lnTo>
                      <a:pt x="9" y="413"/>
                    </a:lnTo>
                    <a:lnTo>
                      <a:pt x="10" y="418"/>
                    </a:lnTo>
                    <a:lnTo>
                      <a:pt x="10" y="418"/>
                    </a:lnTo>
                    <a:lnTo>
                      <a:pt x="10" y="421"/>
                    </a:lnTo>
                    <a:lnTo>
                      <a:pt x="10" y="422"/>
                    </a:lnTo>
                    <a:lnTo>
                      <a:pt x="9" y="426"/>
                    </a:lnTo>
                    <a:lnTo>
                      <a:pt x="9" y="426"/>
                    </a:lnTo>
                    <a:lnTo>
                      <a:pt x="9" y="429"/>
                    </a:lnTo>
                    <a:lnTo>
                      <a:pt x="8" y="429"/>
                    </a:lnTo>
                    <a:lnTo>
                      <a:pt x="8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5" y="430"/>
                    </a:lnTo>
                    <a:lnTo>
                      <a:pt x="5" y="430"/>
                    </a:lnTo>
                    <a:lnTo>
                      <a:pt x="4" y="441"/>
                    </a:lnTo>
                    <a:lnTo>
                      <a:pt x="4" y="441"/>
                    </a:lnTo>
                    <a:lnTo>
                      <a:pt x="2" y="460"/>
                    </a:lnTo>
                    <a:lnTo>
                      <a:pt x="2" y="483"/>
                    </a:lnTo>
                    <a:lnTo>
                      <a:pt x="2" y="483"/>
                    </a:lnTo>
                    <a:lnTo>
                      <a:pt x="2" y="498"/>
                    </a:lnTo>
                    <a:lnTo>
                      <a:pt x="0" y="510"/>
                    </a:lnTo>
                    <a:lnTo>
                      <a:pt x="0" y="510"/>
                    </a:lnTo>
                    <a:lnTo>
                      <a:pt x="0" y="513"/>
                    </a:lnTo>
                    <a:lnTo>
                      <a:pt x="1" y="517"/>
                    </a:lnTo>
                    <a:lnTo>
                      <a:pt x="4" y="522"/>
                    </a:lnTo>
                    <a:lnTo>
                      <a:pt x="4" y="522"/>
                    </a:lnTo>
                    <a:lnTo>
                      <a:pt x="8" y="525"/>
                    </a:lnTo>
                    <a:lnTo>
                      <a:pt x="12" y="527"/>
                    </a:lnTo>
                    <a:lnTo>
                      <a:pt x="21" y="531"/>
                    </a:lnTo>
                    <a:lnTo>
                      <a:pt x="21" y="531"/>
                    </a:lnTo>
                    <a:lnTo>
                      <a:pt x="25" y="531"/>
                    </a:lnTo>
                    <a:lnTo>
                      <a:pt x="30" y="533"/>
                    </a:lnTo>
                    <a:lnTo>
                      <a:pt x="38" y="533"/>
                    </a:lnTo>
                    <a:lnTo>
                      <a:pt x="38" y="533"/>
                    </a:lnTo>
                    <a:lnTo>
                      <a:pt x="39" y="533"/>
                    </a:lnTo>
                    <a:lnTo>
                      <a:pt x="39" y="533"/>
                    </a:lnTo>
                    <a:lnTo>
                      <a:pt x="43" y="531"/>
                    </a:lnTo>
                    <a:lnTo>
                      <a:pt x="46" y="529"/>
                    </a:lnTo>
                    <a:lnTo>
                      <a:pt x="48" y="525"/>
                    </a:lnTo>
                    <a:lnTo>
                      <a:pt x="48" y="521"/>
                    </a:lnTo>
                    <a:lnTo>
                      <a:pt x="48" y="521"/>
                    </a:lnTo>
                    <a:lnTo>
                      <a:pt x="50" y="512"/>
                    </a:lnTo>
                    <a:lnTo>
                      <a:pt x="50" y="505"/>
                    </a:lnTo>
                    <a:lnTo>
                      <a:pt x="51" y="498"/>
                    </a:lnTo>
                    <a:lnTo>
                      <a:pt x="51" y="498"/>
                    </a:lnTo>
                    <a:lnTo>
                      <a:pt x="51" y="493"/>
                    </a:lnTo>
                    <a:lnTo>
                      <a:pt x="51" y="489"/>
                    </a:lnTo>
                    <a:lnTo>
                      <a:pt x="48" y="484"/>
                    </a:lnTo>
                    <a:lnTo>
                      <a:pt x="48" y="484"/>
                    </a:lnTo>
                    <a:lnTo>
                      <a:pt x="47" y="476"/>
                    </a:lnTo>
                    <a:lnTo>
                      <a:pt x="46" y="466"/>
                    </a:lnTo>
                    <a:lnTo>
                      <a:pt x="46" y="466"/>
                    </a:lnTo>
                    <a:lnTo>
                      <a:pt x="46" y="441"/>
                    </a:lnTo>
                    <a:lnTo>
                      <a:pt x="48" y="412"/>
                    </a:lnTo>
                    <a:lnTo>
                      <a:pt x="48" y="412"/>
                    </a:lnTo>
                    <a:lnTo>
                      <a:pt x="52" y="371"/>
                    </a:lnTo>
                    <a:lnTo>
                      <a:pt x="58" y="325"/>
                    </a:lnTo>
                    <a:lnTo>
                      <a:pt x="58" y="325"/>
                    </a:lnTo>
                    <a:lnTo>
                      <a:pt x="69" y="263"/>
                    </a:lnTo>
                    <a:lnTo>
                      <a:pt x="76" y="228"/>
                    </a:lnTo>
                    <a:lnTo>
                      <a:pt x="83" y="204"/>
                    </a:lnTo>
                    <a:lnTo>
                      <a:pt x="83" y="204"/>
                    </a:lnTo>
                    <a:lnTo>
                      <a:pt x="86" y="186"/>
                    </a:lnTo>
                    <a:lnTo>
                      <a:pt x="92" y="164"/>
                    </a:lnTo>
                    <a:lnTo>
                      <a:pt x="98" y="128"/>
                    </a:lnTo>
                    <a:lnTo>
                      <a:pt x="98" y="128"/>
                    </a:lnTo>
                    <a:lnTo>
                      <a:pt x="106" y="95"/>
                    </a:lnTo>
                    <a:lnTo>
                      <a:pt x="111" y="76"/>
                    </a:lnTo>
                    <a:lnTo>
                      <a:pt x="115" y="63"/>
                    </a:lnTo>
                    <a:lnTo>
                      <a:pt x="115" y="63"/>
                    </a:lnTo>
                    <a:lnTo>
                      <a:pt x="121" y="51"/>
                    </a:lnTo>
                    <a:lnTo>
                      <a:pt x="126" y="35"/>
                    </a:lnTo>
                    <a:lnTo>
                      <a:pt x="131" y="19"/>
                    </a:lnTo>
                    <a:lnTo>
                      <a:pt x="134" y="10"/>
                    </a:lnTo>
                    <a:lnTo>
                      <a:pt x="134" y="10"/>
                    </a:lnTo>
                    <a:lnTo>
                      <a:pt x="13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41" name="Freeform 23">
                <a:extLst>
                  <a:ext uri="{FF2B5EF4-FFF2-40B4-BE49-F238E27FC236}">
                    <a16:creationId xmlns:a16="http://schemas.microsoft.com/office/drawing/2014/main" id="{0E019B98-32EF-48BD-86AC-975E8EEB73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7250" y="371773"/>
                <a:ext cx="220663" cy="846138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138" y="0"/>
                  </a:cxn>
                  <a:cxn ang="0">
                    <a:pos x="123" y="22"/>
                  </a:cxn>
                  <a:cxn ang="0">
                    <a:pos x="73" y="85"/>
                  </a:cxn>
                  <a:cxn ang="0">
                    <a:pos x="71" y="97"/>
                  </a:cxn>
                  <a:cxn ang="0">
                    <a:pos x="63" y="127"/>
                  </a:cxn>
                  <a:cxn ang="0">
                    <a:pos x="55" y="172"/>
                  </a:cxn>
                  <a:cxn ang="0">
                    <a:pos x="51" y="191"/>
                  </a:cxn>
                  <a:cxn ang="0">
                    <a:pos x="35" y="266"/>
                  </a:cxn>
                  <a:cxn ang="0">
                    <a:pos x="17" y="370"/>
                  </a:cxn>
                  <a:cxn ang="0">
                    <a:pos x="14" y="380"/>
                  </a:cxn>
                  <a:cxn ang="0">
                    <a:pos x="16" y="387"/>
                  </a:cxn>
                  <a:cxn ang="0">
                    <a:pos x="16" y="388"/>
                  </a:cxn>
                  <a:cxn ang="0">
                    <a:pos x="13" y="393"/>
                  </a:cxn>
                  <a:cxn ang="0">
                    <a:pos x="12" y="395"/>
                  </a:cxn>
                  <a:cxn ang="0">
                    <a:pos x="14" y="400"/>
                  </a:cxn>
                  <a:cxn ang="0">
                    <a:pos x="14" y="403"/>
                  </a:cxn>
                  <a:cxn ang="0">
                    <a:pos x="10" y="408"/>
                  </a:cxn>
                  <a:cxn ang="0">
                    <a:pos x="9" y="410"/>
                  </a:cxn>
                  <a:cxn ang="0">
                    <a:pos x="10" y="418"/>
                  </a:cxn>
                  <a:cxn ang="0">
                    <a:pos x="10" y="421"/>
                  </a:cxn>
                  <a:cxn ang="0">
                    <a:pos x="9" y="426"/>
                  </a:cxn>
                  <a:cxn ang="0">
                    <a:pos x="9" y="429"/>
                  </a:cxn>
                  <a:cxn ang="0">
                    <a:pos x="8" y="429"/>
                  </a:cxn>
                  <a:cxn ang="0">
                    <a:pos x="6" y="429"/>
                  </a:cxn>
                  <a:cxn ang="0">
                    <a:pos x="6" y="429"/>
                  </a:cxn>
                  <a:cxn ang="0">
                    <a:pos x="5" y="430"/>
                  </a:cxn>
                  <a:cxn ang="0">
                    <a:pos x="4" y="441"/>
                  </a:cxn>
                  <a:cxn ang="0">
                    <a:pos x="2" y="483"/>
                  </a:cxn>
                  <a:cxn ang="0">
                    <a:pos x="2" y="498"/>
                  </a:cxn>
                  <a:cxn ang="0">
                    <a:pos x="0" y="510"/>
                  </a:cxn>
                  <a:cxn ang="0">
                    <a:pos x="1" y="517"/>
                  </a:cxn>
                  <a:cxn ang="0">
                    <a:pos x="4" y="522"/>
                  </a:cxn>
                  <a:cxn ang="0">
                    <a:pos x="12" y="527"/>
                  </a:cxn>
                  <a:cxn ang="0">
                    <a:pos x="21" y="531"/>
                  </a:cxn>
                  <a:cxn ang="0">
                    <a:pos x="30" y="533"/>
                  </a:cxn>
                  <a:cxn ang="0">
                    <a:pos x="38" y="533"/>
                  </a:cxn>
                  <a:cxn ang="0">
                    <a:pos x="39" y="533"/>
                  </a:cxn>
                  <a:cxn ang="0">
                    <a:pos x="46" y="529"/>
                  </a:cxn>
                  <a:cxn ang="0">
                    <a:pos x="48" y="521"/>
                  </a:cxn>
                  <a:cxn ang="0">
                    <a:pos x="50" y="512"/>
                  </a:cxn>
                  <a:cxn ang="0">
                    <a:pos x="51" y="498"/>
                  </a:cxn>
                  <a:cxn ang="0">
                    <a:pos x="51" y="493"/>
                  </a:cxn>
                  <a:cxn ang="0">
                    <a:pos x="48" y="484"/>
                  </a:cxn>
                  <a:cxn ang="0">
                    <a:pos x="47" y="476"/>
                  </a:cxn>
                  <a:cxn ang="0">
                    <a:pos x="46" y="466"/>
                  </a:cxn>
                  <a:cxn ang="0">
                    <a:pos x="48" y="412"/>
                  </a:cxn>
                  <a:cxn ang="0">
                    <a:pos x="52" y="371"/>
                  </a:cxn>
                  <a:cxn ang="0">
                    <a:pos x="58" y="325"/>
                  </a:cxn>
                  <a:cxn ang="0">
                    <a:pos x="76" y="228"/>
                  </a:cxn>
                  <a:cxn ang="0">
                    <a:pos x="83" y="204"/>
                  </a:cxn>
                  <a:cxn ang="0">
                    <a:pos x="92" y="164"/>
                  </a:cxn>
                  <a:cxn ang="0">
                    <a:pos x="98" y="128"/>
                  </a:cxn>
                  <a:cxn ang="0">
                    <a:pos x="111" y="76"/>
                  </a:cxn>
                  <a:cxn ang="0">
                    <a:pos x="115" y="63"/>
                  </a:cxn>
                  <a:cxn ang="0">
                    <a:pos x="126" y="35"/>
                  </a:cxn>
                  <a:cxn ang="0">
                    <a:pos x="134" y="10"/>
                  </a:cxn>
                  <a:cxn ang="0">
                    <a:pos x="139" y="0"/>
                  </a:cxn>
                </a:cxnLst>
                <a:rect l="0" t="0" r="r" b="b"/>
                <a:pathLst>
                  <a:path w="139" h="533">
                    <a:moveTo>
                      <a:pt x="139" y="0"/>
                    </a:moveTo>
                    <a:lnTo>
                      <a:pt x="139" y="0"/>
                    </a:lnTo>
                    <a:lnTo>
                      <a:pt x="138" y="0"/>
                    </a:lnTo>
                    <a:lnTo>
                      <a:pt x="138" y="0"/>
                    </a:lnTo>
                    <a:lnTo>
                      <a:pt x="130" y="13"/>
                    </a:lnTo>
                    <a:lnTo>
                      <a:pt x="123" y="22"/>
                    </a:lnTo>
                    <a:lnTo>
                      <a:pt x="123" y="22"/>
                    </a:lnTo>
                    <a:lnTo>
                      <a:pt x="73" y="85"/>
                    </a:lnTo>
                    <a:lnTo>
                      <a:pt x="73" y="85"/>
                    </a:lnTo>
                    <a:lnTo>
                      <a:pt x="71" y="97"/>
                    </a:lnTo>
                    <a:lnTo>
                      <a:pt x="71" y="97"/>
                    </a:lnTo>
                    <a:lnTo>
                      <a:pt x="63" y="127"/>
                    </a:lnTo>
                    <a:lnTo>
                      <a:pt x="58" y="152"/>
                    </a:lnTo>
                    <a:lnTo>
                      <a:pt x="55" y="172"/>
                    </a:lnTo>
                    <a:lnTo>
                      <a:pt x="55" y="172"/>
                    </a:lnTo>
                    <a:lnTo>
                      <a:pt x="51" y="191"/>
                    </a:lnTo>
                    <a:lnTo>
                      <a:pt x="44" y="220"/>
                    </a:lnTo>
                    <a:lnTo>
                      <a:pt x="35" y="266"/>
                    </a:lnTo>
                    <a:lnTo>
                      <a:pt x="35" y="266"/>
                    </a:lnTo>
                    <a:lnTo>
                      <a:pt x="17" y="370"/>
                    </a:lnTo>
                    <a:lnTo>
                      <a:pt x="17" y="370"/>
                    </a:lnTo>
                    <a:lnTo>
                      <a:pt x="14" y="380"/>
                    </a:lnTo>
                    <a:lnTo>
                      <a:pt x="14" y="384"/>
                    </a:lnTo>
                    <a:lnTo>
                      <a:pt x="16" y="387"/>
                    </a:lnTo>
                    <a:lnTo>
                      <a:pt x="16" y="387"/>
                    </a:lnTo>
                    <a:lnTo>
                      <a:pt x="16" y="388"/>
                    </a:lnTo>
                    <a:lnTo>
                      <a:pt x="16" y="389"/>
                    </a:lnTo>
                    <a:lnTo>
                      <a:pt x="13" y="393"/>
                    </a:lnTo>
                    <a:lnTo>
                      <a:pt x="13" y="393"/>
                    </a:lnTo>
                    <a:lnTo>
                      <a:pt x="12" y="395"/>
                    </a:lnTo>
                    <a:lnTo>
                      <a:pt x="12" y="396"/>
                    </a:lnTo>
                    <a:lnTo>
                      <a:pt x="14" y="400"/>
                    </a:lnTo>
                    <a:lnTo>
                      <a:pt x="14" y="400"/>
                    </a:lnTo>
                    <a:lnTo>
                      <a:pt x="14" y="403"/>
                    </a:lnTo>
                    <a:lnTo>
                      <a:pt x="14" y="405"/>
                    </a:lnTo>
                    <a:lnTo>
                      <a:pt x="10" y="408"/>
                    </a:lnTo>
                    <a:lnTo>
                      <a:pt x="10" y="408"/>
                    </a:lnTo>
                    <a:lnTo>
                      <a:pt x="9" y="410"/>
                    </a:lnTo>
                    <a:lnTo>
                      <a:pt x="9" y="413"/>
                    </a:lnTo>
                    <a:lnTo>
                      <a:pt x="10" y="418"/>
                    </a:lnTo>
                    <a:lnTo>
                      <a:pt x="10" y="418"/>
                    </a:lnTo>
                    <a:lnTo>
                      <a:pt x="10" y="421"/>
                    </a:lnTo>
                    <a:lnTo>
                      <a:pt x="10" y="422"/>
                    </a:lnTo>
                    <a:lnTo>
                      <a:pt x="9" y="426"/>
                    </a:lnTo>
                    <a:lnTo>
                      <a:pt x="9" y="426"/>
                    </a:lnTo>
                    <a:lnTo>
                      <a:pt x="9" y="429"/>
                    </a:lnTo>
                    <a:lnTo>
                      <a:pt x="8" y="429"/>
                    </a:lnTo>
                    <a:lnTo>
                      <a:pt x="8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5" y="430"/>
                    </a:lnTo>
                    <a:lnTo>
                      <a:pt x="5" y="430"/>
                    </a:lnTo>
                    <a:lnTo>
                      <a:pt x="4" y="441"/>
                    </a:lnTo>
                    <a:lnTo>
                      <a:pt x="4" y="441"/>
                    </a:lnTo>
                    <a:lnTo>
                      <a:pt x="2" y="460"/>
                    </a:lnTo>
                    <a:lnTo>
                      <a:pt x="2" y="483"/>
                    </a:lnTo>
                    <a:lnTo>
                      <a:pt x="2" y="483"/>
                    </a:lnTo>
                    <a:lnTo>
                      <a:pt x="2" y="498"/>
                    </a:lnTo>
                    <a:lnTo>
                      <a:pt x="0" y="510"/>
                    </a:lnTo>
                    <a:lnTo>
                      <a:pt x="0" y="510"/>
                    </a:lnTo>
                    <a:lnTo>
                      <a:pt x="0" y="513"/>
                    </a:lnTo>
                    <a:lnTo>
                      <a:pt x="1" y="517"/>
                    </a:lnTo>
                    <a:lnTo>
                      <a:pt x="4" y="522"/>
                    </a:lnTo>
                    <a:lnTo>
                      <a:pt x="4" y="522"/>
                    </a:lnTo>
                    <a:lnTo>
                      <a:pt x="8" y="525"/>
                    </a:lnTo>
                    <a:lnTo>
                      <a:pt x="12" y="527"/>
                    </a:lnTo>
                    <a:lnTo>
                      <a:pt x="21" y="531"/>
                    </a:lnTo>
                    <a:lnTo>
                      <a:pt x="21" y="531"/>
                    </a:lnTo>
                    <a:lnTo>
                      <a:pt x="25" y="531"/>
                    </a:lnTo>
                    <a:lnTo>
                      <a:pt x="30" y="533"/>
                    </a:lnTo>
                    <a:lnTo>
                      <a:pt x="38" y="533"/>
                    </a:lnTo>
                    <a:lnTo>
                      <a:pt x="38" y="533"/>
                    </a:lnTo>
                    <a:lnTo>
                      <a:pt x="39" y="533"/>
                    </a:lnTo>
                    <a:lnTo>
                      <a:pt x="39" y="533"/>
                    </a:lnTo>
                    <a:lnTo>
                      <a:pt x="43" y="531"/>
                    </a:lnTo>
                    <a:lnTo>
                      <a:pt x="46" y="529"/>
                    </a:lnTo>
                    <a:lnTo>
                      <a:pt x="48" y="525"/>
                    </a:lnTo>
                    <a:lnTo>
                      <a:pt x="48" y="521"/>
                    </a:lnTo>
                    <a:lnTo>
                      <a:pt x="48" y="521"/>
                    </a:lnTo>
                    <a:lnTo>
                      <a:pt x="50" y="512"/>
                    </a:lnTo>
                    <a:lnTo>
                      <a:pt x="50" y="505"/>
                    </a:lnTo>
                    <a:lnTo>
                      <a:pt x="51" y="498"/>
                    </a:lnTo>
                    <a:lnTo>
                      <a:pt x="51" y="498"/>
                    </a:lnTo>
                    <a:lnTo>
                      <a:pt x="51" y="493"/>
                    </a:lnTo>
                    <a:lnTo>
                      <a:pt x="51" y="489"/>
                    </a:lnTo>
                    <a:lnTo>
                      <a:pt x="48" y="484"/>
                    </a:lnTo>
                    <a:lnTo>
                      <a:pt x="48" y="484"/>
                    </a:lnTo>
                    <a:lnTo>
                      <a:pt x="47" y="476"/>
                    </a:lnTo>
                    <a:lnTo>
                      <a:pt x="46" y="466"/>
                    </a:lnTo>
                    <a:lnTo>
                      <a:pt x="46" y="466"/>
                    </a:lnTo>
                    <a:lnTo>
                      <a:pt x="46" y="441"/>
                    </a:lnTo>
                    <a:lnTo>
                      <a:pt x="48" y="412"/>
                    </a:lnTo>
                    <a:lnTo>
                      <a:pt x="48" y="412"/>
                    </a:lnTo>
                    <a:lnTo>
                      <a:pt x="52" y="371"/>
                    </a:lnTo>
                    <a:lnTo>
                      <a:pt x="58" y="325"/>
                    </a:lnTo>
                    <a:lnTo>
                      <a:pt x="58" y="325"/>
                    </a:lnTo>
                    <a:lnTo>
                      <a:pt x="69" y="263"/>
                    </a:lnTo>
                    <a:lnTo>
                      <a:pt x="76" y="228"/>
                    </a:lnTo>
                    <a:lnTo>
                      <a:pt x="83" y="204"/>
                    </a:lnTo>
                    <a:lnTo>
                      <a:pt x="83" y="204"/>
                    </a:lnTo>
                    <a:lnTo>
                      <a:pt x="86" y="186"/>
                    </a:lnTo>
                    <a:lnTo>
                      <a:pt x="92" y="164"/>
                    </a:lnTo>
                    <a:lnTo>
                      <a:pt x="98" y="128"/>
                    </a:lnTo>
                    <a:lnTo>
                      <a:pt x="98" y="128"/>
                    </a:lnTo>
                    <a:lnTo>
                      <a:pt x="106" y="95"/>
                    </a:lnTo>
                    <a:lnTo>
                      <a:pt x="111" y="76"/>
                    </a:lnTo>
                    <a:lnTo>
                      <a:pt x="115" y="63"/>
                    </a:lnTo>
                    <a:lnTo>
                      <a:pt x="115" y="63"/>
                    </a:lnTo>
                    <a:lnTo>
                      <a:pt x="121" y="51"/>
                    </a:lnTo>
                    <a:lnTo>
                      <a:pt x="126" y="35"/>
                    </a:lnTo>
                    <a:lnTo>
                      <a:pt x="131" y="19"/>
                    </a:lnTo>
                    <a:lnTo>
                      <a:pt x="134" y="10"/>
                    </a:lnTo>
                    <a:lnTo>
                      <a:pt x="134" y="10"/>
                    </a:lnTo>
                    <a:lnTo>
                      <a:pt x="139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42" name="Freeform 24">
                <a:extLst>
                  <a:ext uri="{FF2B5EF4-FFF2-40B4-BE49-F238E27FC236}">
                    <a16:creationId xmlns:a16="http://schemas.microsoft.com/office/drawing/2014/main" id="{A1BB6A8C-A149-463E-8256-F4EB27EF8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8538" y="313036"/>
                <a:ext cx="90488" cy="746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29" y="1"/>
                  </a:cxn>
                  <a:cxn ang="0">
                    <a:pos x="24" y="4"/>
                  </a:cxn>
                  <a:cxn ang="0">
                    <a:pos x="18" y="9"/>
                  </a:cxn>
                  <a:cxn ang="0">
                    <a:pos x="13" y="14"/>
                  </a:cxn>
                  <a:cxn ang="0">
                    <a:pos x="13" y="14"/>
                  </a:cxn>
                  <a:cxn ang="0">
                    <a:pos x="7" y="27"/>
                  </a:cxn>
                  <a:cxn ang="0">
                    <a:pos x="0" y="47"/>
                  </a:cxn>
                  <a:cxn ang="0">
                    <a:pos x="0" y="47"/>
                  </a:cxn>
                  <a:cxn ang="0">
                    <a:pos x="11" y="34"/>
                  </a:cxn>
                  <a:cxn ang="0">
                    <a:pos x="11" y="34"/>
                  </a:cxn>
                  <a:cxn ang="0">
                    <a:pos x="16" y="27"/>
                  </a:cxn>
                  <a:cxn ang="0">
                    <a:pos x="18" y="25"/>
                  </a:cxn>
                  <a:cxn ang="0">
                    <a:pos x="21" y="23"/>
                  </a:cxn>
                  <a:cxn ang="0">
                    <a:pos x="21" y="23"/>
                  </a:cxn>
                  <a:cxn ang="0">
                    <a:pos x="24" y="22"/>
                  </a:cxn>
                  <a:cxn ang="0">
                    <a:pos x="24" y="22"/>
                  </a:cxn>
                  <a:cxn ang="0">
                    <a:pos x="28" y="23"/>
                  </a:cxn>
                  <a:cxn ang="0">
                    <a:pos x="33" y="25"/>
                  </a:cxn>
                  <a:cxn ang="0">
                    <a:pos x="39" y="27"/>
                  </a:cxn>
                  <a:cxn ang="0">
                    <a:pos x="39" y="27"/>
                  </a:cxn>
                  <a:cxn ang="0">
                    <a:pos x="47" y="30"/>
                  </a:cxn>
                  <a:cxn ang="0">
                    <a:pos x="50" y="31"/>
                  </a:cxn>
                  <a:cxn ang="0">
                    <a:pos x="50" y="33"/>
                  </a:cxn>
                  <a:cxn ang="0">
                    <a:pos x="50" y="35"/>
                  </a:cxn>
                  <a:cxn ang="0">
                    <a:pos x="50" y="35"/>
                  </a:cxn>
                  <a:cxn ang="0">
                    <a:pos x="49" y="37"/>
                  </a:cxn>
                  <a:cxn ang="0">
                    <a:pos x="49" y="37"/>
                  </a:cxn>
                  <a:cxn ang="0">
                    <a:pos x="50" y="37"/>
                  </a:cxn>
                  <a:cxn ang="0">
                    <a:pos x="50" y="37"/>
                  </a:cxn>
                  <a:cxn ang="0">
                    <a:pos x="55" y="20"/>
                  </a:cxn>
                  <a:cxn ang="0">
                    <a:pos x="55" y="20"/>
                  </a:cxn>
                  <a:cxn ang="0">
                    <a:pos x="57" y="16"/>
                  </a:cxn>
                  <a:cxn ang="0">
                    <a:pos x="55" y="12"/>
                  </a:cxn>
                  <a:cxn ang="0">
                    <a:pos x="53" y="9"/>
                  </a:cxn>
                  <a:cxn ang="0">
                    <a:pos x="50" y="8"/>
                  </a:cxn>
                  <a:cxn ang="0">
                    <a:pos x="50" y="8"/>
                  </a:cxn>
                  <a:cxn ang="0">
                    <a:pos x="47" y="5"/>
                  </a:cxn>
                  <a:cxn ang="0">
                    <a:pos x="43" y="4"/>
                  </a:cxn>
                  <a:cxn ang="0">
                    <a:pos x="41" y="1"/>
                  </a:cxn>
                  <a:cxn ang="0">
                    <a:pos x="36" y="0"/>
                  </a:cxn>
                  <a:cxn ang="0">
                    <a:pos x="36" y="0"/>
                  </a:cxn>
                  <a:cxn ang="0">
                    <a:pos x="34" y="0"/>
                  </a:cxn>
                </a:cxnLst>
                <a:rect l="0" t="0" r="r" b="b"/>
                <a:pathLst>
                  <a:path w="57" h="47">
                    <a:moveTo>
                      <a:pt x="34" y="0"/>
                    </a:moveTo>
                    <a:lnTo>
                      <a:pt x="34" y="0"/>
                    </a:lnTo>
                    <a:lnTo>
                      <a:pt x="29" y="1"/>
                    </a:lnTo>
                    <a:lnTo>
                      <a:pt x="24" y="4"/>
                    </a:lnTo>
                    <a:lnTo>
                      <a:pt x="18" y="9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7" y="27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11" y="34"/>
                    </a:lnTo>
                    <a:lnTo>
                      <a:pt x="11" y="34"/>
                    </a:lnTo>
                    <a:lnTo>
                      <a:pt x="16" y="27"/>
                    </a:lnTo>
                    <a:lnTo>
                      <a:pt x="18" y="25"/>
                    </a:lnTo>
                    <a:lnTo>
                      <a:pt x="21" y="23"/>
                    </a:lnTo>
                    <a:lnTo>
                      <a:pt x="21" y="23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28" y="23"/>
                    </a:lnTo>
                    <a:lnTo>
                      <a:pt x="33" y="25"/>
                    </a:lnTo>
                    <a:lnTo>
                      <a:pt x="39" y="27"/>
                    </a:lnTo>
                    <a:lnTo>
                      <a:pt x="39" y="27"/>
                    </a:lnTo>
                    <a:lnTo>
                      <a:pt x="47" y="30"/>
                    </a:lnTo>
                    <a:lnTo>
                      <a:pt x="50" y="31"/>
                    </a:lnTo>
                    <a:lnTo>
                      <a:pt x="50" y="33"/>
                    </a:lnTo>
                    <a:lnTo>
                      <a:pt x="50" y="35"/>
                    </a:lnTo>
                    <a:lnTo>
                      <a:pt x="50" y="35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50" y="37"/>
                    </a:lnTo>
                    <a:lnTo>
                      <a:pt x="50" y="37"/>
                    </a:lnTo>
                    <a:lnTo>
                      <a:pt x="55" y="20"/>
                    </a:lnTo>
                    <a:lnTo>
                      <a:pt x="55" y="20"/>
                    </a:lnTo>
                    <a:lnTo>
                      <a:pt x="57" y="16"/>
                    </a:lnTo>
                    <a:lnTo>
                      <a:pt x="55" y="12"/>
                    </a:lnTo>
                    <a:lnTo>
                      <a:pt x="53" y="9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47" y="5"/>
                    </a:lnTo>
                    <a:lnTo>
                      <a:pt x="43" y="4"/>
                    </a:lnTo>
                    <a:lnTo>
                      <a:pt x="41" y="1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43" name="Freeform 25">
                <a:extLst>
                  <a:ext uri="{FF2B5EF4-FFF2-40B4-BE49-F238E27FC236}">
                    <a16:creationId xmlns:a16="http://schemas.microsoft.com/office/drawing/2014/main" id="{64F68E73-701E-442F-A7E2-D094EB437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8538" y="313036"/>
                <a:ext cx="90488" cy="746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29" y="1"/>
                  </a:cxn>
                  <a:cxn ang="0">
                    <a:pos x="24" y="4"/>
                  </a:cxn>
                  <a:cxn ang="0">
                    <a:pos x="18" y="9"/>
                  </a:cxn>
                  <a:cxn ang="0">
                    <a:pos x="13" y="14"/>
                  </a:cxn>
                  <a:cxn ang="0">
                    <a:pos x="13" y="14"/>
                  </a:cxn>
                  <a:cxn ang="0">
                    <a:pos x="7" y="27"/>
                  </a:cxn>
                  <a:cxn ang="0">
                    <a:pos x="0" y="47"/>
                  </a:cxn>
                  <a:cxn ang="0">
                    <a:pos x="0" y="47"/>
                  </a:cxn>
                  <a:cxn ang="0">
                    <a:pos x="11" y="34"/>
                  </a:cxn>
                  <a:cxn ang="0">
                    <a:pos x="11" y="34"/>
                  </a:cxn>
                  <a:cxn ang="0">
                    <a:pos x="16" y="27"/>
                  </a:cxn>
                  <a:cxn ang="0">
                    <a:pos x="18" y="25"/>
                  </a:cxn>
                  <a:cxn ang="0">
                    <a:pos x="21" y="23"/>
                  </a:cxn>
                  <a:cxn ang="0">
                    <a:pos x="21" y="23"/>
                  </a:cxn>
                  <a:cxn ang="0">
                    <a:pos x="24" y="22"/>
                  </a:cxn>
                  <a:cxn ang="0">
                    <a:pos x="24" y="22"/>
                  </a:cxn>
                  <a:cxn ang="0">
                    <a:pos x="28" y="23"/>
                  </a:cxn>
                  <a:cxn ang="0">
                    <a:pos x="33" y="25"/>
                  </a:cxn>
                  <a:cxn ang="0">
                    <a:pos x="39" y="27"/>
                  </a:cxn>
                  <a:cxn ang="0">
                    <a:pos x="39" y="27"/>
                  </a:cxn>
                  <a:cxn ang="0">
                    <a:pos x="47" y="30"/>
                  </a:cxn>
                  <a:cxn ang="0">
                    <a:pos x="50" y="31"/>
                  </a:cxn>
                  <a:cxn ang="0">
                    <a:pos x="50" y="33"/>
                  </a:cxn>
                  <a:cxn ang="0">
                    <a:pos x="50" y="35"/>
                  </a:cxn>
                  <a:cxn ang="0">
                    <a:pos x="50" y="35"/>
                  </a:cxn>
                  <a:cxn ang="0">
                    <a:pos x="49" y="37"/>
                  </a:cxn>
                  <a:cxn ang="0">
                    <a:pos x="49" y="37"/>
                  </a:cxn>
                  <a:cxn ang="0">
                    <a:pos x="50" y="37"/>
                  </a:cxn>
                  <a:cxn ang="0">
                    <a:pos x="50" y="37"/>
                  </a:cxn>
                  <a:cxn ang="0">
                    <a:pos x="55" y="20"/>
                  </a:cxn>
                  <a:cxn ang="0">
                    <a:pos x="55" y="20"/>
                  </a:cxn>
                  <a:cxn ang="0">
                    <a:pos x="57" y="16"/>
                  </a:cxn>
                  <a:cxn ang="0">
                    <a:pos x="55" y="12"/>
                  </a:cxn>
                  <a:cxn ang="0">
                    <a:pos x="53" y="9"/>
                  </a:cxn>
                  <a:cxn ang="0">
                    <a:pos x="50" y="8"/>
                  </a:cxn>
                  <a:cxn ang="0">
                    <a:pos x="50" y="8"/>
                  </a:cxn>
                  <a:cxn ang="0">
                    <a:pos x="47" y="5"/>
                  </a:cxn>
                  <a:cxn ang="0">
                    <a:pos x="43" y="4"/>
                  </a:cxn>
                  <a:cxn ang="0">
                    <a:pos x="41" y="1"/>
                  </a:cxn>
                  <a:cxn ang="0">
                    <a:pos x="36" y="0"/>
                  </a:cxn>
                  <a:cxn ang="0">
                    <a:pos x="36" y="0"/>
                  </a:cxn>
                  <a:cxn ang="0">
                    <a:pos x="34" y="0"/>
                  </a:cxn>
                </a:cxnLst>
                <a:rect l="0" t="0" r="r" b="b"/>
                <a:pathLst>
                  <a:path w="57" h="47">
                    <a:moveTo>
                      <a:pt x="34" y="0"/>
                    </a:moveTo>
                    <a:lnTo>
                      <a:pt x="34" y="0"/>
                    </a:lnTo>
                    <a:lnTo>
                      <a:pt x="29" y="1"/>
                    </a:lnTo>
                    <a:lnTo>
                      <a:pt x="24" y="4"/>
                    </a:lnTo>
                    <a:lnTo>
                      <a:pt x="18" y="9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7" y="27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11" y="34"/>
                    </a:lnTo>
                    <a:lnTo>
                      <a:pt x="11" y="34"/>
                    </a:lnTo>
                    <a:lnTo>
                      <a:pt x="16" y="27"/>
                    </a:lnTo>
                    <a:lnTo>
                      <a:pt x="18" y="25"/>
                    </a:lnTo>
                    <a:lnTo>
                      <a:pt x="21" y="23"/>
                    </a:lnTo>
                    <a:lnTo>
                      <a:pt x="21" y="23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28" y="23"/>
                    </a:lnTo>
                    <a:lnTo>
                      <a:pt x="33" y="25"/>
                    </a:lnTo>
                    <a:lnTo>
                      <a:pt x="39" y="27"/>
                    </a:lnTo>
                    <a:lnTo>
                      <a:pt x="39" y="27"/>
                    </a:lnTo>
                    <a:lnTo>
                      <a:pt x="47" y="30"/>
                    </a:lnTo>
                    <a:lnTo>
                      <a:pt x="50" y="31"/>
                    </a:lnTo>
                    <a:lnTo>
                      <a:pt x="50" y="33"/>
                    </a:lnTo>
                    <a:lnTo>
                      <a:pt x="50" y="35"/>
                    </a:lnTo>
                    <a:lnTo>
                      <a:pt x="50" y="35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50" y="37"/>
                    </a:lnTo>
                    <a:lnTo>
                      <a:pt x="50" y="37"/>
                    </a:lnTo>
                    <a:lnTo>
                      <a:pt x="55" y="20"/>
                    </a:lnTo>
                    <a:lnTo>
                      <a:pt x="55" y="20"/>
                    </a:lnTo>
                    <a:lnTo>
                      <a:pt x="57" y="16"/>
                    </a:lnTo>
                    <a:lnTo>
                      <a:pt x="55" y="12"/>
                    </a:lnTo>
                    <a:lnTo>
                      <a:pt x="53" y="9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47" y="5"/>
                    </a:lnTo>
                    <a:lnTo>
                      <a:pt x="43" y="4"/>
                    </a:lnTo>
                    <a:lnTo>
                      <a:pt x="41" y="1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4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44" name="Freeform 27">
                <a:extLst>
                  <a:ext uri="{FF2B5EF4-FFF2-40B4-BE49-F238E27FC236}">
                    <a16:creationId xmlns:a16="http://schemas.microsoft.com/office/drawing/2014/main" id="{BE1F33F3-03E0-4CCA-9931-1BDD06FEE5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8450" y="392411"/>
                <a:ext cx="698500" cy="1438275"/>
              </a:xfrm>
              <a:custGeom>
                <a:avLst/>
                <a:gdLst/>
                <a:ahLst/>
                <a:cxnLst>
                  <a:cxn ang="0">
                    <a:pos x="438" y="0"/>
                  </a:cxn>
                  <a:cxn ang="0">
                    <a:pos x="408" y="39"/>
                  </a:cxn>
                  <a:cxn ang="0">
                    <a:pos x="310" y="178"/>
                  </a:cxn>
                  <a:cxn ang="0">
                    <a:pos x="223" y="312"/>
                  </a:cxn>
                  <a:cxn ang="0">
                    <a:pos x="190" y="369"/>
                  </a:cxn>
                  <a:cxn ang="0">
                    <a:pos x="189" y="378"/>
                  </a:cxn>
                  <a:cxn ang="0">
                    <a:pos x="184" y="384"/>
                  </a:cxn>
                  <a:cxn ang="0">
                    <a:pos x="181" y="395"/>
                  </a:cxn>
                  <a:cxn ang="0">
                    <a:pos x="179" y="399"/>
                  </a:cxn>
                  <a:cxn ang="0">
                    <a:pos x="180" y="394"/>
                  </a:cxn>
                  <a:cxn ang="0">
                    <a:pos x="180" y="391"/>
                  </a:cxn>
                  <a:cxn ang="0">
                    <a:pos x="177" y="394"/>
                  </a:cxn>
                  <a:cxn ang="0">
                    <a:pos x="172" y="404"/>
                  </a:cxn>
                  <a:cxn ang="0">
                    <a:pos x="154" y="442"/>
                  </a:cxn>
                  <a:cxn ang="0">
                    <a:pos x="138" y="474"/>
                  </a:cxn>
                  <a:cxn ang="0">
                    <a:pos x="106" y="547"/>
                  </a:cxn>
                  <a:cxn ang="0">
                    <a:pos x="92" y="585"/>
                  </a:cxn>
                  <a:cxn ang="0">
                    <a:pos x="84" y="602"/>
                  </a:cxn>
                  <a:cxn ang="0">
                    <a:pos x="75" y="631"/>
                  </a:cxn>
                  <a:cxn ang="0">
                    <a:pos x="67" y="657"/>
                  </a:cxn>
                  <a:cxn ang="0">
                    <a:pos x="62" y="671"/>
                  </a:cxn>
                  <a:cxn ang="0">
                    <a:pos x="60" y="673"/>
                  </a:cxn>
                  <a:cxn ang="0">
                    <a:pos x="59" y="669"/>
                  </a:cxn>
                  <a:cxn ang="0">
                    <a:pos x="63" y="656"/>
                  </a:cxn>
                  <a:cxn ang="0">
                    <a:pos x="71" y="630"/>
                  </a:cxn>
                  <a:cxn ang="0">
                    <a:pos x="76" y="613"/>
                  </a:cxn>
                  <a:cxn ang="0">
                    <a:pos x="76" y="610"/>
                  </a:cxn>
                  <a:cxn ang="0">
                    <a:pos x="71" y="621"/>
                  </a:cxn>
                  <a:cxn ang="0">
                    <a:pos x="58" y="661"/>
                  </a:cxn>
                  <a:cxn ang="0">
                    <a:pos x="45" y="709"/>
                  </a:cxn>
                  <a:cxn ang="0">
                    <a:pos x="35" y="738"/>
                  </a:cxn>
                  <a:cxn ang="0">
                    <a:pos x="28" y="765"/>
                  </a:cxn>
                  <a:cxn ang="0">
                    <a:pos x="24" y="766"/>
                  </a:cxn>
                  <a:cxn ang="0">
                    <a:pos x="24" y="766"/>
                  </a:cxn>
                  <a:cxn ang="0">
                    <a:pos x="21" y="777"/>
                  </a:cxn>
                  <a:cxn ang="0">
                    <a:pos x="8" y="824"/>
                  </a:cxn>
                  <a:cxn ang="0">
                    <a:pos x="0" y="866"/>
                  </a:cxn>
                  <a:cxn ang="0">
                    <a:pos x="3" y="882"/>
                  </a:cxn>
                  <a:cxn ang="0">
                    <a:pos x="12" y="892"/>
                  </a:cxn>
                  <a:cxn ang="0">
                    <a:pos x="45" y="904"/>
                  </a:cxn>
                  <a:cxn ang="0">
                    <a:pos x="56" y="904"/>
                  </a:cxn>
                  <a:cxn ang="0">
                    <a:pos x="64" y="896"/>
                  </a:cxn>
                  <a:cxn ang="0">
                    <a:pos x="66" y="886"/>
                  </a:cxn>
                  <a:cxn ang="0">
                    <a:pos x="70" y="835"/>
                  </a:cxn>
                  <a:cxn ang="0">
                    <a:pos x="85" y="752"/>
                  </a:cxn>
                  <a:cxn ang="0">
                    <a:pos x="105" y="676"/>
                  </a:cxn>
                  <a:cxn ang="0">
                    <a:pos x="134" y="594"/>
                  </a:cxn>
                  <a:cxn ang="0">
                    <a:pos x="161" y="527"/>
                  </a:cxn>
                  <a:cxn ang="0">
                    <a:pos x="234" y="374"/>
                  </a:cxn>
                  <a:cxn ang="0">
                    <a:pos x="299" y="254"/>
                  </a:cxn>
                  <a:cxn ang="0">
                    <a:pos x="368" y="149"/>
                  </a:cxn>
                  <a:cxn ang="0">
                    <a:pos x="425" y="72"/>
                  </a:cxn>
                  <a:cxn ang="0">
                    <a:pos x="433" y="23"/>
                  </a:cxn>
                </a:cxnLst>
                <a:rect l="0" t="0" r="r" b="b"/>
                <a:pathLst>
                  <a:path w="440" h="906">
                    <a:moveTo>
                      <a:pt x="440" y="0"/>
                    </a:moveTo>
                    <a:lnTo>
                      <a:pt x="440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08" y="39"/>
                    </a:lnTo>
                    <a:lnTo>
                      <a:pt x="408" y="39"/>
                    </a:lnTo>
                    <a:lnTo>
                      <a:pt x="361" y="106"/>
                    </a:lnTo>
                    <a:lnTo>
                      <a:pt x="331" y="147"/>
                    </a:lnTo>
                    <a:lnTo>
                      <a:pt x="310" y="178"/>
                    </a:lnTo>
                    <a:lnTo>
                      <a:pt x="310" y="178"/>
                    </a:lnTo>
                    <a:lnTo>
                      <a:pt x="263" y="252"/>
                    </a:lnTo>
                    <a:lnTo>
                      <a:pt x="223" y="312"/>
                    </a:lnTo>
                    <a:lnTo>
                      <a:pt x="223" y="312"/>
                    </a:lnTo>
                    <a:lnTo>
                      <a:pt x="203" y="345"/>
                    </a:lnTo>
                    <a:lnTo>
                      <a:pt x="190" y="369"/>
                    </a:lnTo>
                    <a:lnTo>
                      <a:pt x="190" y="369"/>
                    </a:lnTo>
                    <a:lnTo>
                      <a:pt x="189" y="378"/>
                    </a:lnTo>
                    <a:lnTo>
                      <a:pt x="189" y="378"/>
                    </a:lnTo>
                    <a:lnTo>
                      <a:pt x="186" y="382"/>
                    </a:lnTo>
                    <a:lnTo>
                      <a:pt x="184" y="384"/>
                    </a:lnTo>
                    <a:lnTo>
                      <a:pt x="184" y="384"/>
                    </a:lnTo>
                    <a:lnTo>
                      <a:pt x="184" y="391"/>
                    </a:lnTo>
                    <a:lnTo>
                      <a:pt x="184" y="391"/>
                    </a:lnTo>
                    <a:lnTo>
                      <a:pt x="181" y="395"/>
                    </a:lnTo>
                    <a:lnTo>
                      <a:pt x="180" y="399"/>
                    </a:lnTo>
                    <a:lnTo>
                      <a:pt x="180" y="399"/>
                    </a:lnTo>
                    <a:lnTo>
                      <a:pt x="179" y="399"/>
                    </a:lnTo>
                    <a:lnTo>
                      <a:pt x="179" y="399"/>
                    </a:lnTo>
                    <a:lnTo>
                      <a:pt x="179" y="396"/>
                    </a:lnTo>
                    <a:lnTo>
                      <a:pt x="180" y="394"/>
                    </a:lnTo>
                    <a:lnTo>
                      <a:pt x="180" y="394"/>
                    </a:lnTo>
                    <a:lnTo>
                      <a:pt x="180" y="392"/>
                    </a:lnTo>
                    <a:lnTo>
                      <a:pt x="180" y="391"/>
                    </a:lnTo>
                    <a:lnTo>
                      <a:pt x="180" y="391"/>
                    </a:lnTo>
                    <a:lnTo>
                      <a:pt x="179" y="392"/>
                    </a:lnTo>
                    <a:lnTo>
                      <a:pt x="177" y="394"/>
                    </a:lnTo>
                    <a:lnTo>
                      <a:pt x="177" y="394"/>
                    </a:lnTo>
                    <a:lnTo>
                      <a:pt x="172" y="404"/>
                    </a:lnTo>
                    <a:lnTo>
                      <a:pt x="172" y="404"/>
                    </a:lnTo>
                    <a:lnTo>
                      <a:pt x="160" y="426"/>
                    </a:lnTo>
                    <a:lnTo>
                      <a:pt x="160" y="426"/>
                    </a:lnTo>
                    <a:lnTo>
                      <a:pt x="154" y="442"/>
                    </a:lnTo>
                    <a:lnTo>
                      <a:pt x="154" y="442"/>
                    </a:lnTo>
                    <a:lnTo>
                      <a:pt x="138" y="474"/>
                    </a:lnTo>
                    <a:lnTo>
                      <a:pt x="138" y="474"/>
                    </a:lnTo>
                    <a:lnTo>
                      <a:pt x="119" y="521"/>
                    </a:lnTo>
                    <a:lnTo>
                      <a:pt x="119" y="521"/>
                    </a:lnTo>
                    <a:lnTo>
                      <a:pt x="106" y="547"/>
                    </a:lnTo>
                    <a:lnTo>
                      <a:pt x="106" y="547"/>
                    </a:lnTo>
                    <a:lnTo>
                      <a:pt x="92" y="585"/>
                    </a:lnTo>
                    <a:lnTo>
                      <a:pt x="92" y="585"/>
                    </a:lnTo>
                    <a:lnTo>
                      <a:pt x="88" y="596"/>
                    </a:lnTo>
                    <a:lnTo>
                      <a:pt x="88" y="596"/>
                    </a:lnTo>
                    <a:lnTo>
                      <a:pt x="84" y="602"/>
                    </a:lnTo>
                    <a:lnTo>
                      <a:pt x="81" y="608"/>
                    </a:lnTo>
                    <a:lnTo>
                      <a:pt x="81" y="608"/>
                    </a:lnTo>
                    <a:lnTo>
                      <a:pt x="75" y="631"/>
                    </a:lnTo>
                    <a:lnTo>
                      <a:pt x="75" y="631"/>
                    </a:lnTo>
                    <a:lnTo>
                      <a:pt x="71" y="646"/>
                    </a:lnTo>
                    <a:lnTo>
                      <a:pt x="67" y="657"/>
                    </a:lnTo>
                    <a:lnTo>
                      <a:pt x="67" y="657"/>
                    </a:lnTo>
                    <a:lnTo>
                      <a:pt x="64" y="667"/>
                    </a:lnTo>
                    <a:lnTo>
                      <a:pt x="62" y="671"/>
                    </a:lnTo>
                    <a:lnTo>
                      <a:pt x="60" y="673"/>
                    </a:lnTo>
                    <a:lnTo>
                      <a:pt x="60" y="673"/>
                    </a:lnTo>
                    <a:lnTo>
                      <a:pt x="60" y="673"/>
                    </a:lnTo>
                    <a:lnTo>
                      <a:pt x="60" y="673"/>
                    </a:lnTo>
                    <a:lnTo>
                      <a:pt x="59" y="672"/>
                    </a:lnTo>
                    <a:lnTo>
                      <a:pt x="59" y="669"/>
                    </a:lnTo>
                    <a:lnTo>
                      <a:pt x="60" y="665"/>
                    </a:lnTo>
                    <a:lnTo>
                      <a:pt x="60" y="665"/>
                    </a:lnTo>
                    <a:lnTo>
                      <a:pt x="63" y="656"/>
                    </a:lnTo>
                    <a:lnTo>
                      <a:pt x="63" y="656"/>
                    </a:lnTo>
                    <a:lnTo>
                      <a:pt x="66" y="644"/>
                    </a:lnTo>
                    <a:lnTo>
                      <a:pt x="71" y="630"/>
                    </a:lnTo>
                    <a:lnTo>
                      <a:pt x="71" y="630"/>
                    </a:lnTo>
                    <a:lnTo>
                      <a:pt x="75" y="617"/>
                    </a:lnTo>
                    <a:lnTo>
                      <a:pt x="76" y="613"/>
                    </a:lnTo>
                    <a:lnTo>
                      <a:pt x="76" y="610"/>
                    </a:lnTo>
                    <a:lnTo>
                      <a:pt x="76" y="610"/>
                    </a:lnTo>
                    <a:lnTo>
                      <a:pt x="76" y="610"/>
                    </a:lnTo>
                    <a:lnTo>
                      <a:pt x="76" y="610"/>
                    </a:lnTo>
                    <a:lnTo>
                      <a:pt x="74" y="614"/>
                    </a:lnTo>
                    <a:lnTo>
                      <a:pt x="71" y="621"/>
                    </a:lnTo>
                    <a:lnTo>
                      <a:pt x="71" y="621"/>
                    </a:lnTo>
                    <a:lnTo>
                      <a:pt x="58" y="661"/>
                    </a:lnTo>
                    <a:lnTo>
                      <a:pt x="58" y="661"/>
                    </a:lnTo>
                    <a:lnTo>
                      <a:pt x="51" y="686"/>
                    </a:lnTo>
                    <a:lnTo>
                      <a:pt x="47" y="699"/>
                    </a:lnTo>
                    <a:lnTo>
                      <a:pt x="45" y="709"/>
                    </a:lnTo>
                    <a:lnTo>
                      <a:pt x="45" y="709"/>
                    </a:lnTo>
                    <a:lnTo>
                      <a:pt x="41" y="720"/>
                    </a:lnTo>
                    <a:lnTo>
                      <a:pt x="35" y="738"/>
                    </a:lnTo>
                    <a:lnTo>
                      <a:pt x="29" y="761"/>
                    </a:lnTo>
                    <a:lnTo>
                      <a:pt x="29" y="761"/>
                    </a:lnTo>
                    <a:lnTo>
                      <a:pt x="28" y="765"/>
                    </a:lnTo>
                    <a:lnTo>
                      <a:pt x="25" y="766"/>
                    </a:lnTo>
                    <a:lnTo>
                      <a:pt x="25" y="766"/>
                    </a:lnTo>
                    <a:lnTo>
                      <a:pt x="24" y="766"/>
                    </a:lnTo>
                    <a:lnTo>
                      <a:pt x="24" y="766"/>
                    </a:lnTo>
                    <a:lnTo>
                      <a:pt x="24" y="766"/>
                    </a:lnTo>
                    <a:lnTo>
                      <a:pt x="24" y="766"/>
                    </a:lnTo>
                    <a:lnTo>
                      <a:pt x="22" y="766"/>
                    </a:lnTo>
                    <a:lnTo>
                      <a:pt x="22" y="769"/>
                    </a:lnTo>
                    <a:lnTo>
                      <a:pt x="21" y="777"/>
                    </a:lnTo>
                    <a:lnTo>
                      <a:pt x="21" y="777"/>
                    </a:lnTo>
                    <a:lnTo>
                      <a:pt x="16" y="797"/>
                    </a:lnTo>
                    <a:lnTo>
                      <a:pt x="8" y="824"/>
                    </a:lnTo>
                    <a:lnTo>
                      <a:pt x="8" y="824"/>
                    </a:lnTo>
                    <a:lnTo>
                      <a:pt x="3" y="848"/>
                    </a:lnTo>
                    <a:lnTo>
                      <a:pt x="0" y="866"/>
                    </a:lnTo>
                    <a:lnTo>
                      <a:pt x="0" y="866"/>
                    </a:lnTo>
                    <a:lnTo>
                      <a:pt x="0" y="874"/>
                    </a:lnTo>
                    <a:lnTo>
                      <a:pt x="3" y="882"/>
                    </a:lnTo>
                    <a:lnTo>
                      <a:pt x="7" y="888"/>
                    </a:lnTo>
                    <a:lnTo>
                      <a:pt x="12" y="892"/>
                    </a:lnTo>
                    <a:lnTo>
                      <a:pt x="12" y="892"/>
                    </a:lnTo>
                    <a:lnTo>
                      <a:pt x="29" y="899"/>
                    </a:lnTo>
                    <a:lnTo>
                      <a:pt x="45" y="904"/>
                    </a:lnTo>
                    <a:lnTo>
                      <a:pt x="45" y="904"/>
                    </a:lnTo>
                    <a:lnTo>
                      <a:pt x="50" y="906"/>
                    </a:lnTo>
                    <a:lnTo>
                      <a:pt x="50" y="906"/>
                    </a:lnTo>
                    <a:lnTo>
                      <a:pt x="56" y="904"/>
                    </a:lnTo>
                    <a:lnTo>
                      <a:pt x="62" y="900"/>
                    </a:lnTo>
                    <a:lnTo>
                      <a:pt x="62" y="900"/>
                    </a:lnTo>
                    <a:lnTo>
                      <a:pt x="64" y="896"/>
                    </a:lnTo>
                    <a:lnTo>
                      <a:pt x="66" y="894"/>
                    </a:lnTo>
                    <a:lnTo>
                      <a:pt x="66" y="886"/>
                    </a:lnTo>
                    <a:lnTo>
                      <a:pt x="66" y="886"/>
                    </a:lnTo>
                    <a:lnTo>
                      <a:pt x="67" y="866"/>
                    </a:lnTo>
                    <a:lnTo>
                      <a:pt x="70" y="835"/>
                    </a:lnTo>
                    <a:lnTo>
                      <a:pt x="70" y="835"/>
                    </a:lnTo>
                    <a:lnTo>
                      <a:pt x="76" y="789"/>
                    </a:lnTo>
                    <a:lnTo>
                      <a:pt x="85" y="752"/>
                    </a:lnTo>
                    <a:lnTo>
                      <a:pt x="85" y="752"/>
                    </a:lnTo>
                    <a:lnTo>
                      <a:pt x="92" y="720"/>
                    </a:lnTo>
                    <a:lnTo>
                      <a:pt x="98" y="698"/>
                    </a:lnTo>
                    <a:lnTo>
                      <a:pt x="105" y="676"/>
                    </a:lnTo>
                    <a:lnTo>
                      <a:pt x="105" y="676"/>
                    </a:lnTo>
                    <a:lnTo>
                      <a:pt x="134" y="594"/>
                    </a:lnTo>
                    <a:lnTo>
                      <a:pt x="134" y="594"/>
                    </a:lnTo>
                    <a:lnTo>
                      <a:pt x="140" y="576"/>
                    </a:lnTo>
                    <a:lnTo>
                      <a:pt x="148" y="556"/>
                    </a:lnTo>
                    <a:lnTo>
                      <a:pt x="161" y="527"/>
                    </a:lnTo>
                    <a:lnTo>
                      <a:pt x="161" y="527"/>
                    </a:lnTo>
                    <a:lnTo>
                      <a:pt x="194" y="457"/>
                    </a:lnTo>
                    <a:lnTo>
                      <a:pt x="234" y="374"/>
                    </a:lnTo>
                    <a:lnTo>
                      <a:pt x="234" y="374"/>
                    </a:lnTo>
                    <a:lnTo>
                      <a:pt x="274" y="299"/>
                    </a:lnTo>
                    <a:lnTo>
                      <a:pt x="299" y="254"/>
                    </a:lnTo>
                    <a:lnTo>
                      <a:pt x="319" y="222"/>
                    </a:lnTo>
                    <a:lnTo>
                      <a:pt x="319" y="222"/>
                    </a:lnTo>
                    <a:lnTo>
                      <a:pt x="368" y="149"/>
                    </a:lnTo>
                    <a:lnTo>
                      <a:pt x="406" y="96"/>
                    </a:lnTo>
                    <a:lnTo>
                      <a:pt x="406" y="96"/>
                    </a:lnTo>
                    <a:lnTo>
                      <a:pt x="425" y="72"/>
                    </a:lnTo>
                    <a:lnTo>
                      <a:pt x="425" y="72"/>
                    </a:lnTo>
                    <a:lnTo>
                      <a:pt x="433" y="23"/>
                    </a:lnTo>
                    <a:lnTo>
                      <a:pt x="433" y="23"/>
                    </a:lnTo>
                    <a:lnTo>
                      <a:pt x="44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45" name="Freeform 28">
                <a:extLst>
                  <a:ext uri="{FF2B5EF4-FFF2-40B4-BE49-F238E27FC236}">
                    <a16:creationId xmlns:a16="http://schemas.microsoft.com/office/drawing/2014/main" id="{6237A65D-2011-41E6-B8E2-671A940305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3775" y="387648"/>
                <a:ext cx="4763" cy="476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3"/>
                  </a:cxn>
                  <a:cxn ang="0">
                    <a:pos x="2" y="3"/>
                  </a:cxn>
                  <a:cxn ang="0">
                    <a:pos x="3" y="0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46" name="Freeform 29">
                <a:extLst>
                  <a:ext uri="{FF2B5EF4-FFF2-40B4-BE49-F238E27FC236}">
                    <a16:creationId xmlns:a16="http://schemas.microsoft.com/office/drawing/2014/main" id="{47370B73-E827-4370-A22E-1B706A954E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3775" y="387648"/>
                <a:ext cx="4763" cy="476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3"/>
                  </a:cxn>
                  <a:cxn ang="0">
                    <a:pos x="2" y="3"/>
                  </a:cxn>
                  <a:cxn ang="0">
                    <a:pos x="3" y="0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47" name="Freeform 30">
                <a:extLst>
                  <a:ext uri="{FF2B5EF4-FFF2-40B4-BE49-F238E27FC236}">
                    <a16:creationId xmlns:a16="http://schemas.microsoft.com/office/drawing/2014/main" id="{A6889324-8E57-489C-9B24-90E60D517B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138" y="371773"/>
                <a:ext cx="103188" cy="134938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65" y="0"/>
                  </a:cxn>
                  <a:cxn ang="0">
                    <a:pos x="48" y="2"/>
                  </a:cxn>
                  <a:cxn ang="0">
                    <a:pos x="48" y="2"/>
                  </a:cxn>
                  <a:cxn ang="0">
                    <a:pos x="34" y="6"/>
                  </a:cxn>
                  <a:cxn ang="0">
                    <a:pos x="15" y="13"/>
                  </a:cxn>
                  <a:cxn ang="0">
                    <a:pos x="15" y="13"/>
                  </a:cxn>
                  <a:cxn ang="0">
                    <a:pos x="8" y="36"/>
                  </a:cxn>
                  <a:cxn ang="0">
                    <a:pos x="8" y="36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50" y="22"/>
                  </a:cxn>
                  <a:cxn ang="0">
                    <a:pos x="50" y="22"/>
                  </a:cxn>
                  <a:cxn ang="0">
                    <a:pos x="57" y="13"/>
                  </a:cxn>
                  <a:cxn ang="0">
                    <a:pos x="65" y="0"/>
                  </a:cxn>
                </a:cxnLst>
                <a:rect l="0" t="0" r="r" b="b"/>
                <a:pathLst>
                  <a:path w="65" h="85">
                    <a:moveTo>
                      <a:pt x="65" y="0"/>
                    </a:moveTo>
                    <a:lnTo>
                      <a:pt x="65" y="0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34" y="6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57" y="13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48" name="Freeform 31">
                <a:extLst>
                  <a:ext uri="{FF2B5EF4-FFF2-40B4-BE49-F238E27FC236}">
                    <a16:creationId xmlns:a16="http://schemas.microsoft.com/office/drawing/2014/main" id="{0B9D51C9-16E5-4C63-8724-3D199C698A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138" y="371773"/>
                <a:ext cx="103188" cy="134938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65" y="0"/>
                  </a:cxn>
                  <a:cxn ang="0">
                    <a:pos x="48" y="2"/>
                  </a:cxn>
                  <a:cxn ang="0">
                    <a:pos x="48" y="2"/>
                  </a:cxn>
                  <a:cxn ang="0">
                    <a:pos x="34" y="6"/>
                  </a:cxn>
                  <a:cxn ang="0">
                    <a:pos x="15" y="13"/>
                  </a:cxn>
                  <a:cxn ang="0">
                    <a:pos x="15" y="13"/>
                  </a:cxn>
                  <a:cxn ang="0">
                    <a:pos x="8" y="36"/>
                  </a:cxn>
                  <a:cxn ang="0">
                    <a:pos x="8" y="36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50" y="22"/>
                  </a:cxn>
                  <a:cxn ang="0">
                    <a:pos x="50" y="22"/>
                  </a:cxn>
                  <a:cxn ang="0">
                    <a:pos x="57" y="13"/>
                  </a:cxn>
                  <a:cxn ang="0">
                    <a:pos x="65" y="0"/>
                  </a:cxn>
                </a:cxnLst>
                <a:rect l="0" t="0" r="r" b="b"/>
                <a:pathLst>
                  <a:path w="65" h="85">
                    <a:moveTo>
                      <a:pt x="65" y="0"/>
                    </a:moveTo>
                    <a:lnTo>
                      <a:pt x="65" y="0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34" y="6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57" y="13"/>
                    </a:lnTo>
                    <a:lnTo>
                      <a:pt x="65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49" name="Freeform 32">
                <a:extLst>
                  <a:ext uri="{FF2B5EF4-FFF2-40B4-BE49-F238E27FC236}">
                    <a16:creationId xmlns:a16="http://schemas.microsoft.com/office/drawing/2014/main" id="{FD00318E-B41A-4168-9065-79785991E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6950" y="347961"/>
                <a:ext cx="80963" cy="444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5" y="0"/>
                  </a:cxn>
                  <a:cxn ang="0">
                    <a:pos x="22" y="1"/>
                  </a:cxn>
                  <a:cxn ang="0">
                    <a:pos x="22" y="1"/>
                  </a:cxn>
                  <a:cxn ang="0">
                    <a:pos x="19" y="3"/>
                  </a:cxn>
                  <a:cxn ang="0">
                    <a:pos x="17" y="5"/>
                  </a:cxn>
                  <a:cxn ang="0">
                    <a:pos x="12" y="12"/>
                  </a:cxn>
                  <a:cxn ang="0">
                    <a:pos x="12" y="12"/>
                  </a:cxn>
                  <a:cxn ang="0">
                    <a:pos x="1" y="25"/>
                  </a:cxn>
                  <a:cxn ang="0">
                    <a:pos x="1" y="25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19" y="21"/>
                  </a:cxn>
                  <a:cxn ang="0">
                    <a:pos x="33" y="17"/>
                  </a:cxn>
                  <a:cxn ang="0">
                    <a:pos x="33" y="17"/>
                  </a:cxn>
                  <a:cxn ang="0">
                    <a:pos x="50" y="15"/>
                  </a:cxn>
                  <a:cxn ang="0">
                    <a:pos x="50" y="15"/>
                  </a:cxn>
                  <a:cxn ang="0">
                    <a:pos x="51" y="13"/>
                  </a:cxn>
                  <a:cxn ang="0">
                    <a:pos x="51" y="13"/>
                  </a:cxn>
                  <a:cxn ang="0">
                    <a:pos x="51" y="11"/>
                  </a:cxn>
                  <a:cxn ang="0">
                    <a:pos x="51" y="9"/>
                  </a:cxn>
                  <a:cxn ang="0">
                    <a:pos x="48" y="8"/>
                  </a:cxn>
                  <a:cxn ang="0">
                    <a:pos x="40" y="5"/>
                  </a:cxn>
                  <a:cxn ang="0">
                    <a:pos x="40" y="5"/>
                  </a:cxn>
                  <a:cxn ang="0">
                    <a:pos x="34" y="3"/>
                  </a:cxn>
                  <a:cxn ang="0">
                    <a:pos x="29" y="1"/>
                  </a:cxn>
                  <a:cxn ang="0">
                    <a:pos x="25" y="0"/>
                  </a:cxn>
                </a:cxnLst>
                <a:rect l="0" t="0" r="r" b="b"/>
                <a:pathLst>
                  <a:path w="51" h="28">
                    <a:moveTo>
                      <a:pt x="25" y="0"/>
                    </a:moveTo>
                    <a:lnTo>
                      <a:pt x="25" y="0"/>
                    </a:lnTo>
                    <a:lnTo>
                      <a:pt x="22" y="1"/>
                    </a:lnTo>
                    <a:lnTo>
                      <a:pt x="22" y="1"/>
                    </a:lnTo>
                    <a:lnTo>
                      <a:pt x="19" y="3"/>
                    </a:lnTo>
                    <a:lnTo>
                      <a:pt x="17" y="5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" y="25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19" y="21"/>
                    </a:lnTo>
                    <a:lnTo>
                      <a:pt x="33" y="17"/>
                    </a:lnTo>
                    <a:lnTo>
                      <a:pt x="33" y="17"/>
                    </a:lnTo>
                    <a:lnTo>
                      <a:pt x="50" y="15"/>
                    </a:lnTo>
                    <a:lnTo>
                      <a:pt x="50" y="15"/>
                    </a:lnTo>
                    <a:lnTo>
                      <a:pt x="51" y="13"/>
                    </a:lnTo>
                    <a:lnTo>
                      <a:pt x="51" y="13"/>
                    </a:lnTo>
                    <a:lnTo>
                      <a:pt x="51" y="11"/>
                    </a:lnTo>
                    <a:lnTo>
                      <a:pt x="51" y="9"/>
                    </a:lnTo>
                    <a:lnTo>
                      <a:pt x="48" y="8"/>
                    </a:lnTo>
                    <a:lnTo>
                      <a:pt x="40" y="5"/>
                    </a:lnTo>
                    <a:lnTo>
                      <a:pt x="40" y="5"/>
                    </a:lnTo>
                    <a:lnTo>
                      <a:pt x="34" y="3"/>
                    </a:lnTo>
                    <a:lnTo>
                      <a:pt x="29" y="1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50" name="Freeform 33">
                <a:extLst>
                  <a:ext uri="{FF2B5EF4-FFF2-40B4-BE49-F238E27FC236}">
                    <a16:creationId xmlns:a16="http://schemas.microsoft.com/office/drawing/2014/main" id="{CA77FED8-35A2-417E-B24E-084F66F1F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6950" y="347961"/>
                <a:ext cx="80963" cy="444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5" y="0"/>
                  </a:cxn>
                  <a:cxn ang="0">
                    <a:pos x="22" y="1"/>
                  </a:cxn>
                  <a:cxn ang="0">
                    <a:pos x="22" y="1"/>
                  </a:cxn>
                  <a:cxn ang="0">
                    <a:pos x="19" y="3"/>
                  </a:cxn>
                  <a:cxn ang="0">
                    <a:pos x="17" y="5"/>
                  </a:cxn>
                  <a:cxn ang="0">
                    <a:pos x="12" y="12"/>
                  </a:cxn>
                  <a:cxn ang="0">
                    <a:pos x="12" y="12"/>
                  </a:cxn>
                  <a:cxn ang="0">
                    <a:pos x="1" y="25"/>
                  </a:cxn>
                  <a:cxn ang="0">
                    <a:pos x="1" y="25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19" y="21"/>
                  </a:cxn>
                  <a:cxn ang="0">
                    <a:pos x="33" y="17"/>
                  </a:cxn>
                  <a:cxn ang="0">
                    <a:pos x="33" y="17"/>
                  </a:cxn>
                  <a:cxn ang="0">
                    <a:pos x="50" y="15"/>
                  </a:cxn>
                  <a:cxn ang="0">
                    <a:pos x="50" y="15"/>
                  </a:cxn>
                  <a:cxn ang="0">
                    <a:pos x="51" y="13"/>
                  </a:cxn>
                  <a:cxn ang="0">
                    <a:pos x="51" y="13"/>
                  </a:cxn>
                  <a:cxn ang="0">
                    <a:pos x="51" y="11"/>
                  </a:cxn>
                  <a:cxn ang="0">
                    <a:pos x="51" y="9"/>
                  </a:cxn>
                  <a:cxn ang="0">
                    <a:pos x="48" y="8"/>
                  </a:cxn>
                  <a:cxn ang="0">
                    <a:pos x="40" y="5"/>
                  </a:cxn>
                  <a:cxn ang="0">
                    <a:pos x="40" y="5"/>
                  </a:cxn>
                  <a:cxn ang="0">
                    <a:pos x="34" y="3"/>
                  </a:cxn>
                  <a:cxn ang="0">
                    <a:pos x="29" y="1"/>
                  </a:cxn>
                  <a:cxn ang="0">
                    <a:pos x="25" y="0"/>
                  </a:cxn>
                </a:cxnLst>
                <a:rect l="0" t="0" r="r" b="b"/>
                <a:pathLst>
                  <a:path w="51" h="28">
                    <a:moveTo>
                      <a:pt x="25" y="0"/>
                    </a:moveTo>
                    <a:lnTo>
                      <a:pt x="25" y="0"/>
                    </a:lnTo>
                    <a:lnTo>
                      <a:pt x="22" y="1"/>
                    </a:lnTo>
                    <a:lnTo>
                      <a:pt x="22" y="1"/>
                    </a:lnTo>
                    <a:lnTo>
                      <a:pt x="19" y="3"/>
                    </a:lnTo>
                    <a:lnTo>
                      <a:pt x="17" y="5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" y="25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19" y="21"/>
                    </a:lnTo>
                    <a:lnTo>
                      <a:pt x="33" y="17"/>
                    </a:lnTo>
                    <a:lnTo>
                      <a:pt x="33" y="17"/>
                    </a:lnTo>
                    <a:lnTo>
                      <a:pt x="50" y="15"/>
                    </a:lnTo>
                    <a:lnTo>
                      <a:pt x="50" y="15"/>
                    </a:lnTo>
                    <a:lnTo>
                      <a:pt x="51" y="13"/>
                    </a:lnTo>
                    <a:lnTo>
                      <a:pt x="51" y="13"/>
                    </a:lnTo>
                    <a:lnTo>
                      <a:pt x="51" y="11"/>
                    </a:lnTo>
                    <a:lnTo>
                      <a:pt x="51" y="9"/>
                    </a:lnTo>
                    <a:lnTo>
                      <a:pt x="48" y="8"/>
                    </a:lnTo>
                    <a:lnTo>
                      <a:pt x="40" y="5"/>
                    </a:lnTo>
                    <a:lnTo>
                      <a:pt x="40" y="5"/>
                    </a:lnTo>
                    <a:lnTo>
                      <a:pt x="34" y="3"/>
                    </a:lnTo>
                    <a:lnTo>
                      <a:pt x="29" y="1"/>
                    </a:lnTo>
                    <a:lnTo>
                      <a:pt x="25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</p:grpSp>
      </p:grpSp>
      <p:grpSp>
        <p:nvGrpSpPr>
          <p:cNvPr id="151" name="Group 807">
            <a:extLst>
              <a:ext uri="{FF2B5EF4-FFF2-40B4-BE49-F238E27FC236}">
                <a16:creationId xmlns:a16="http://schemas.microsoft.com/office/drawing/2014/main" id="{08393A7E-7C29-442C-8840-6777E6EB095A}"/>
              </a:ext>
            </a:extLst>
          </p:cNvPr>
          <p:cNvGrpSpPr/>
          <p:nvPr/>
        </p:nvGrpSpPr>
        <p:grpSpPr>
          <a:xfrm rot="14482858" flipH="1" flipV="1">
            <a:off x="5291322" y="4394712"/>
            <a:ext cx="182371" cy="291595"/>
            <a:chOff x="1568450" y="311448"/>
            <a:chExt cx="804863" cy="1519238"/>
          </a:xfrm>
          <a:solidFill>
            <a:srgbClr val="255E91"/>
          </a:solidFill>
        </p:grpSpPr>
        <p:sp>
          <p:nvSpPr>
            <p:cNvPr id="152" name="Freeform 26">
              <a:extLst>
                <a:ext uri="{FF2B5EF4-FFF2-40B4-BE49-F238E27FC236}">
                  <a16:creationId xmlns:a16="http://schemas.microsoft.com/office/drawing/2014/main" id="{1943C9F6-3E02-432C-92A0-CD5DBD3D1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8450" y="392411"/>
              <a:ext cx="698500" cy="1438275"/>
            </a:xfrm>
            <a:custGeom>
              <a:avLst/>
              <a:gdLst/>
              <a:ahLst/>
              <a:cxnLst>
                <a:cxn ang="0">
                  <a:pos x="438" y="0"/>
                </a:cxn>
                <a:cxn ang="0">
                  <a:pos x="408" y="39"/>
                </a:cxn>
                <a:cxn ang="0">
                  <a:pos x="310" y="178"/>
                </a:cxn>
                <a:cxn ang="0">
                  <a:pos x="223" y="312"/>
                </a:cxn>
                <a:cxn ang="0">
                  <a:pos x="190" y="369"/>
                </a:cxn>
                <a:cxn ang="0">
                  <a:pos x="189" y="378"/>
                </a:cxn>
                <a:cxn ang="0">
                  <a:pos x="184" y="384"/>
                </a:cxn>
                <a:cxn ang="0">
                  <a:pos x="181" y="395"/>
                </a:cxn>
                <a:cxn ang="0">
                  <a:pos x="179" y="399"/>
                </a:cxn>
                <a:cxn ang="0">
                  <a:pos x="180" y="394"/>
                </a:cxn>
                <a:cxn ang="0">
                  <a:pos x="180" y="391"/>
                </a:cxn>
                <a:cxn ang="0">
                  <a:pos x="177" y="394"/>
                </a:cxn>
                <a:cxn ang="0">
                  <a:pos x="172" y="404"/>
                </a:cxn>
                <a:cxn ang="0">
                  <a:pos x="154" y="442"/>
                </a:cxn>
                <a:cxn ang="0">
                  <a:pos x="138" y="474"/>
                </a:cxn>
                <a:cxn ang="0">
                  <a:pos x="106" y="547"/>
                </a:cxn>
                <a:cxn ang="0">
                  <a:pos x="92" y="585"/>
                </a:cxn>
                <a:cxn ang="0">
                  <a:pos x="84" y="602"/>
                </a:cxn>
                <a:cxn ang="0">
                  <a:pos x="75" y="631"/>
                </a:cxn>
                <a:cxn ang="0">
                  <a:pos x="67" y="657"/>
                </a:cxn>
                <a:cxn ang="0">
                  <a:pos x="62" y="671"/>
                </a:cxn>
                <a:cxn ang="0">
                  <a:pos x="60" y="673"/>
                </a:cxn>
                <a:cxn ang="0">
                  <a:pos x="59" y="669"/>
                </a:cxn>
                <a:cxn ang="0">
                  <a:pos x="63" y="656"/>
                </a:cxn>
                <a:cxn ang="0">
                  <a:pos x="71" y="630"/>
                </a:cxn>
                <a:cxn ang="0">
                  <a:pos x="76" y="613"/>
                </a:cxn>
                <a:cxn ang="0">
                  <a:pos x="76" y="610"/>
                </a:cxn>
                <a:cxn ang="0">
                  <a:pos x="71" y="621"/>
                </a:cxn>
                <a:cxn ang="0">
                  <a:pos x="58" y="661"/>
                </a:cxn>
                <a:cxn ang="0">
                  <a:pos x="45" y="709"/>
                </a:cxn>
                <a:cxn ang="0">
                  <a:pos x="35" y="738"/>
                </a:cxn>
                <a:cxn ang="0">
                  <a:pos x="28" y="765"/>
                </a:cxn>
                <a:cxn ang="0">
                  <a:pos x="24" y="766"/>
                </a:cxn>
                <a:cxn ang="0">
                  <a:pos x="24" y="766"/>
                </a:cxn>
                <a:cxn ang="0">
                  <a:pos x="21" y="777"/>
                </a:cxn>
                <a:cxn ang="0">
                  <a:pos x="8" y="824"/>
                </a:cxn>
                <a:cxn ang="0">
                  <a:pos x="0" y="866"/>
                </a:cxn>
                <a:cxn ang="0">
                  <a:pos x="3" y="882"/>
                </a:cxn>
                <a:cxn ang="0">
                  <a:pos x="12" y="892"/>
                </a:cxn>
                <a:cxn ang="0">
                  <a:pos x="45" y="904"/>
                </a:cxn>
                <a:cxn ang="0">
                  <a:pos x="56" y="904"/>
                </a:cxn>
                <a:cxn ang="0">
                  <a:pos x="64" y="896"/>
                </a:cxn>
                <a:cxn ang="0">
                  <a:pos x="66" y="886"/>
                </a:cxn>
                <a:cxn ang="0">
                  <a:pos x="70" y="835"/>
                </a:cxn>
                <a:cxn ang="0">
                  <a:pos x="85" y="752"/>
                </a:cxn>
                <a:cxn ang="0">
                  <a:pos x="105" y="676"/>
                </a:cxn>
                <a:cxn ang="0">
                  <a:pos x="134" y="594"/>
                </a:cxn>
                <a:cxn ang="0">
                  <a:pos x="161" y="527"/>
                </a:cxn>
                <a:cxn ang="0">
                  <a:pos x="234" y="374"/>
                </a:cxn>
                <a:cxn ang="0">
                  <a:pos x="299" y="254"/>
                </a:cxn>
                <a:cxn ang="0">
                  <a:pos x="368" y="149"/>
                </a:cxn>
                <a:cxn ang="0">
                  <a:pos x="425" y="72"/>
                </a:cxn>
                <a:cxn ang="0">
                  <a:pos x="433" y="23"/>
                </a:cxn>
              </a:cxnLst>
              <a:rect l="0" t="0" r="r" b="b"/>
              <a:pathLst>
                <a:path w="440" h="906">
                  <a:moveTo>
                    <a:pt x="440" y="0"/>
                  </a:moveTo>
                  <a:lnTo>
                    <a:pt x="440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08" y="39"/>
                  </a:lnTo>
                  <a:lnTo>
                    <a:pt x="408" y="39"/>
                  </a:lnTo>
                  <a:lnTo>
                    <a:pt x="361" y="106"/>
                  </a:lnTo>
                  <a:lnTo>
                    <a:pt x="331" y="147"/>
                  </a:lnTo>
                  <a:lnTo>
                    <a:pt x="310" y="178"/>
                  </a:lnTo>
                  <a:lnTo>
                    <a:pt x="310" y="178"/>
                  </a:lnTo>
                  <a:lnTo>
                    <a:pt x="263" y="252"/>
                  </a:lnTo>
                  <a:lnTo>
                    <a:pt x="223" y="312"/>
                  </a:lnTo>
                  <a:lnTo>
                    <a:pt x="223" y="312"/>
                  </a:lnTo>
                  <a:lnTo>
                    <a:pt x="203" y="345"/>
                  </a:lnTo>
                  <a:lnTo>
                    <a:pt x="190" y="369"/>
                  </a:lnTo>
                  <a:lnTo>
                    <a:pt x="190" y="369"/>
                  </a:lnTo>
                  <a:lnTo>
                    <a:pt x="189" y="378"/>
                  </a:lnTo>
                  <a:lnTo>
                    <a:pt x="189" y="378"/>
                  </a:lnTo>
                  <a:lnTo>
                    <a:pt x="186" y="382"/>
                  </a:lnTo>
                  <a:lnTo>
                    <a:pt x="184" y="384"/>
                  </a:lnTo>
                  <a:lnTo>
                    <a:pt x="184" y="384"/>
                  </a:lnTo>
                  <a:lnTo>
                    <a:pt x="184" y="391"/>
                  </a:lnTo>
                  <a:lnTo>
                    <a:pt x="184" y="391"/>
                  </a:lnTo>
                  <a:lnTo>
                    <a:pt x="181" y="395"/>
                  </a:lnTo>
                  <a:lnTo>
                    <a:pt x="180" y="399"/>
                  </a:lnTo>
                  <a:lnTo>
                    <a:pt x="180" y="399"/>
                  </a:lnTo>
                  <a:lnTo>
                    <a:pt x="179" y="399"/>
                  </a:lnTo>
                  <a:lnTo>
                    <a:pt x="179" y="399"/>
                  </a:lnTo>
                  <a:lnTo>
                    <a:pt x="179" y="396"/>
                  </a:lnTo>
                  <a:lnTo>
                    <a:pt x="180" y="394"/>
                  </a:lnTo>
                  <a:lnTo>
                    <a:pt x="180" y="394"/>
                  </a:lnTo>
                  <a:lnTo>
                    <a:pt x="180" y="392"/>
                  </a:lnTo>
                  <a:lnTo>
                    <a:pt x="180" y="391"/>
                  </a:lnTo>
                  <a:lnTo>
                    <a:pt x="180" y="391"/>
                  </a:lnTo>
                  <a:lnTo>
                    <a:pt x="179" y="392"/>
                  </a:lnTo>
                  <a:lnTo>
                    <a:pt x="177" y="394"/>
                  </a:lnTo>
                  <a:lnTo>
                    <a:pt x="177" y="394"/>
                  </a:lnTo>
                  <a:lnTo>
                    <a:pt x="172" y="404"/>
                  </a:lnTo>
                  <a:lnTo>
                    <a:pt x="172" y="404"/>
                  </a:lnTo>
                  <a:lnTo>
                    <a:pt x="160" y="426"/>
                  </a:lnTo>
                  <a:lnTo>
                    <a:pt x="160" y="426"/>
                  </a:lnTo>
                  <a:lnTo>
                    <a:pt x="154" y="442"/>
                  </a:lnTo>
                  <a:lnTo>
                    <a:pt x="154" y="442"/>
                  </a:lnTo>
                  <a:lnTo>
                    <a:pt x="138" y="474"/>
                  </a:lnTo>
                  <a:lnTo>
                    <a:pt x="138" y="474"/>
                  </a:lnTo>
                  <a:lnTo>
                    <a:pt x="119" y="521"/>
                  </a:lnTo>
                  <a:lnTo>
                    <a:pt x="119" y="521"/>
                  </a:lnTo>
                  <a:lnTo>
                    <a:pt x="106" y="547"/>
                  </a:lnTo>
                  <a:lnTo>
                    <a:pt x="106" y="547"/>
                  </a:lnTo>
                  <a:lnTo>
                    <a:pt x="92" y="585"/>
                  </a:lnTo>
                  <a:lnTo>
                    <a:pt x="92" y="585"/>
                  </a:lnTo>
                  <a:lnTo>
                    <a:pt x="88" y="596"/>
                  </a:lnTo>
                  <a:lnTo>
                    <a:pt x="88" y="596"/>
                  </a:lnTo>
                  <a:lnTo>
                    <a:pt x="84" y="602"/>
                  </a:lnTo>
                  <a:lnTo>
                    <a:pt x="81" y="608"/>
                  </a:lnTo>
                  <a:lnTo>
                    <a:pt x="81" y="608"/>
                  </a:lnTo>
                  <a:lnTo>
                    <a:pt x="75" y="631"/>
                  </a:lnTo>
                  <a:lnTo>
                    <a:pt x="75" y="631"/>
                  </a:lnTo>
                  <a:lnTo>
                    <a:pt x="71" y="646"/>
                  </a:lnTo>
                  <a:lnTo>
                    <a:pt x="67" y="657"/>
                  </a:lnTo>
                  <a:lnTo>
                    <a:pt x="67" y="657"/>
                  </a:lnTo>
                  <a:lnTo>
                    <a:pt x="64" y="667"/>
                  </a:lnTo>
                  <a:lnTo>
                    <a:pt x="62" y="671"/>
                  </a:lnTo>
                  <a:lnTo>
                    <a:pt x="60" y="673"/>
                  </a:lnTo>
                  <a:lnTo>
                    <a:pt x="60" y="673"/>
                  </a:lnTo>
                  <a:lnTo>
                    <a:pt x="60" y="673"/>
                  </a:lnTo>
                  <a:lnTo>
                    <a:pt x="60" y="673"/>
                  </a:lnTo>
                  <a:lnTo>
                    <a:pt x="59" y="672"/>
                  </a:lnTo>
                  <a:lnTo>
                    <a:pt x="59" y="669"/>
                  </a:lnTo>
                  <a:lnTo>
                    <a:pt x="60" y="665"/>
                  </a:lnTo>
                  <a:lnTo>
                    <a:pt x="60" y="665"/>
                  </a:lnTo>
                  <a:lnTo>
                    <a:pt x="63" y="656"/>
                  </a:lnTo>
                  <a:lnTo>
                    <a:pt x="63" y="656"/>
                  </a:lnTo>
                  <a:lnTo>
                    <a:pt x="66" y="644"/>
                  </a:lnTo>
                  <a:lnTo>
                    <a:pt x="71" y="630"/>
                  </a:lnTo>
                  <a:lnTo>
                    <a:pt x="71" y="630"/>
                  </a:lnTo>
                  <a:lnTo>
                    <a:pt x="75" y="617"/>
                  </a:lnTo>
                  <a:lnTo>
                    <a:pt x="76" y="613"/>
                  </a:lnTo>
                  <a:lnTo>
                    <a:pt x="76" y="610"/>
                  </a:lnTo>
                  <a:lnTo>
                    <a:pt x="76" y="610"/>
                  </a:lnTo>
                  <a:lnTo>
                    <a:pt x="76" y="610"/>
                  </a:lnTo>
                  <a:lnTo>
                    <a:pt x="76" y="610"/>
                  </a:lnTo>
                  <a:lnTo>
                    <a:pt x="74" y="614"/>
                  </a:lnTo>
                  <a:lnTo>
                    <a:pt x="71" y="621"/>
                  </a:lnTo>
                  <a:lnTo>
                    <a:pt x="71" y="621"/>
                  </a:lnTo>
                  <a:lnTo>
                    <a:pt x="58" y="661"/>
                  </a:lnTo>
                  <a:lnTo>
                    <a:pt x="58" y="661"/>
                  </a:lnTo>
                  <a:lnTo>
                    <a:pt x="51" y="686"/>
                  </a:lnTo>
                  <a:lnTo>
                    <a:pt x="47" y="699"/>
                  </a:lnTo>
                  <a:lnTo>
                    <a:pt x="45" y="709"/>
                  </a:lnTo>
                  <a:lnTo>
                    <a:pt x="45" y="709"/>
                  </a:lnTo>
                  <a:lnTo>
                    <a:pt x="41" y="720"/>
                  </a:lnTo>
                  <a:lnTo>
                    <a:pt x="35" y="738"/>
                  </a:lnTo>
                  <a:lnTo>
                    <a:pt x="29" y="761"/>
                  </a:lnTo>
                  <a:lnTo>
                    <a:pt x="29" y="761"/>
                  </a:lnTo>
                  <a:lnTo>
                    <a:pt x="28" y="765"/>
                  </a:lnTo>
                  <a:lnTo>
                    <a:pt x="25" y="766"/>
                  </a:lnTo>
                  <a:lnTo>
                    <a:pt x="25" y="766"/>
                  </a:lnTo>
                  <a:lnTo>
                    <a:pt x="24" y="766"/>
                  </a:lnTo>
                  <a:lnTo>
                    <a:pt x="24" y="766"/>
                  </a:lnTo>
                  <a:lnTo>
                    <a:pt x="24" y="766"/>
                  </a:lnTo>
                  <a:lnTo>
                    <a:pt x="24" y="766"/>
                  </a:lnTo>
                  <a:lnTo>
                    <a:pt x="22" y="766"/>
                  </a:lnTo>
                  <a:lnTo>
                    <a:pt x="22" y="769"/>
                  </a:lnTo>
                  <a:lnTo>
                    <a:pt x="21" y="777"/>
                  </a:lnTo>
                  <a:lnTo>
                    <a:pt x="21" y="777"/>
                  </a:lnTo>
                  <a:lnTo>
                    <a:pt x="16" y="797"/>
                  </a:lnTo>
                  <a:lnTo>
                    <a:pt x="8" y="824"/>
                  </a:lnTo>
                  <a:lnTo>
                    <a:pt x="8" y="824"/>
                  </a:lnTo>
                  <a:lnTo>
                    <a:pt x="3" y="848"/>
                  </a:lnTo>
                  <a:lnTo>
                    <a:pt x="0" y="866"/>
                  </a:lnTo>
                  <a:lnTo>
                    <a:pt x="0" y="866"/>
                  </a:lnTo>
                  <a:lnTo>
                    <a:pt x="0" y="874"/>
                  </a:lnTo>
                  <a:lnTo>
                    <a:pt x="3" y="882"/>
                  </a:lnTo>
                  <a:lnTo>
                    <a:pt x="7" y="888"/>
                  </a:lnTo>
                  <a:lnTo>
                    <a:pt x="12" y="892"/>
                  </a:lnTo>
                  <a:lnTo>
                    <a:pt x="12" y="892"/>
                  </a:lnTo>
                  <a:lnTo>
                    <a:pt x="29" y="899"/>
                  </a:lnTo>
                  <a:lnTo>
                    <a:pt x="45" y="904"/>
                  </a:lnTo>
                  <a:lnTo>
                    <a:pt x="45" y="904"/>
                  </a:lnTo>
                  <a:lnTo>
                    <a:pt x="50" y="906"/>
                  </a:lnTo>
                  <a:lnTo>
                    <a:pt x="50" y="906"/>
                  </a:lnTo>
                  <a:lnTo>
                    <a:pt x="56" y="904"/>
                  </a:lnTo>
                  <a:lnTo>
                    <a:pt x="62" y="900"/>
                  </a:lnTo>
                  <a:lnTo>
                    <a:pt x="62" y="900"/>
                  </a:lnTo>
                  <a:lnTo>
                    <a:pt x="64" y="896"/>
                  </a:lnTo>
                  <a:lnTo>
                    <a:pt x="66" y="894"/>
                  </a:lnTo>
                  <a:lnTo>
                    <a:pt x="66" y="886"/>
                  </a:lnTo>
                  <a:lnTo>
                    <a:pt x="66" y="886"/>
                  </a:lnTo>
                  <a:lnTo>
                    <a:pt x="67" y="866"/>
                  </a:lnTo>
                  <a:lnTo>
                    <a:pt x="70" y="835"/>
                  </a:lnTo>
                  <a:lnTo>
                    <a:pt x="70" y="835"/>
                  </a:lnTo>
                  <a:lnTo>
                    <a:pt x="76" y="789"/>
                  </a:lnTo>
                  <a:lnTo>
                    <a:pt x="85" y="752"/>
                  </a:lnTo>
                  <a:lnTo>
                    <a:pt x="85" y="752"/>
                  </a:lnTo>
                  <a:lnTo>
                    <a:pt x="92" y="720"/>
                  </a:lnTo>
                  <a:lnTo>
                    <a:pt x="98" y="698"/>
                  </a:lnTo>
                  <a:lnTo>
                    <a:pt x="105" y="676"/>
                  </a:lnTo>
                  <a:lnTo>
                    <a:pt x="105" y="676"/>
                  </a:lnTo>
                  <a:lnTo>
                    <a:pt x="134" y="594"/>
                  </a:lnTo>
                  <a:lnTo>
                    <a:pt x="134" y="594"/>
                  </a:lnTo>
                  <a:lnTo>
                    <a:pt x="140" y="576"/>
                  </a:lnTo>
                  <a:lnTo>
                    <a:pt x="148" y="556"/>
                  </a:lnTo>
                  <a:lnTo>
                    <a:pt x="161" y="527"/>
                  </a:lnTo>
                  <a:lnTo>
                    <a:pt x="161" y="527"/>
                  </a:lnTo>
                  <a:lnTo>
                    <a:pt x="194" y="457"/>
                  </a:lnTo>
                  <a:lnTo>
                    <a:pt x="234" y="374"/>
                  </a:lnTo>
                  <a:lnTo>
                    <a:pt x="234" y="374"/>
                  </a:lnTo>
                  <a:lnTo>
                    <a:pt x="274" y="299"/>
                  </a:lnTo>
                  <a:lnTo>
                    <a:pt x="299" y="254"/>
                  </a:lnTo>
                  <a:lnTo>
                    <a:pt x="319" y="222"/>
                  </a:lnTo>
                  <a:lnTo>
                    <a:pt x="319" y="222"/>
                  </a:lnTo>
                  <a:lnTo>
                    <a:pt x="368" y="149"/>
                  </a:lnTo>
                  <a:lnTo>
                    <a:pt x="406" y="96"/>
                  </a:lnTo>
                  <a:lnTo>
                    <a:pt x="406" y="96"/>
                  </a:lnTo>
                  <a:lnTo>
                    <a:pt x="425" y="72"/>
                  </a:lnTo>
                  <a:lnTo>
                    <a:pt x="425" y="72"/>
                  </a:lnTo>
                  <a:lnTo>
                    <a:pt x="433" y="23"/>
                  </a:lnTo>
                  <a:lnTo>
                    <a:pt x="433" y="23"/>
                  </a:lnTo>
                  <a:lnTo>
                    <a:pt x="44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900" dirty="0">
                <a:latin typeface="Century Gothic" panose="020B0502020202020204" pitchFamily="34" charset="0"/>
              </a:endParaRPr>
            </a:p>
          </p:txBody>
        </p:sp>
        <p:grpSp>
          <p:nvGrpSpPr>
            <p:cNvPr id="153" name="Group 805">
              <a:extLst>
                <a:ext uri="{FF2B5EF4-FFF2-40B4-BE49-F238E27FC236}">
                  <a16:creationId xmlns:a16="http://schemas.microsoft.com/office/drawing/2014/main" id="{761FF529-976D-4672-9676-F49717B8C2C4}"/>
                </a:ext>
              </a:extLst>
            </p:cNvPr>
            <p:cNvGrpSpPr/>
            <p:nvPr/>
          </p:nvGrpSpPr>
          <p:grpSpPr>
            <a:xfrm>
              <a:off x="1568450" y="311448"/>
              <a:ext cx="804863" cy="1519238"/>
              <a:chOff x="1568450" y="311448"/>
              <a:chExt cx="804863" cy="1519238"/>
            </a:xfrm>
            <a:grpFill/>
          </p:grpSpPr>
          <p:sp>
            <p:nvSpPr>
              <p:cNvPr id="154" name="Freeform 20">
                <a:extLst>
                  <a:ext uri="{FF2B5EF4-FFF2-40B4-BE49-F238E27FC236}">
                    <a16:creationId xmlns:a16="http://schemas.microsoft.com/office/drawing/2014/main" id="{C46E44BF-2FEC-4A99-A256-D7DB81A4B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7500" y="311448"/>
                <a:ext cx="785813" cy="673100"/>
              </a:xfrm>
              <a:custGeom>
                <a:avLst/>
                <a:gdLst/>
                <a:ahLst/>
                <a:cxnLst>
                  <a:cxn ang="0">
                    <a:pos x="459" y="0"/>
                  </a:cxn>
                  <a:cxn ang="0">
                    <a:pos x="451" y="1"/>
                  </a:cxn>
                  <a:cxn ang="0">
                    <a:pos x="446" y="3"/>
                  </a:cxn>
                  <a:cxn ang="0">
                    <a:pos x="438" y="7"/>
                  </a:cxn>
                  <a:cxn ang="0">
                    <a:pos x="429" y="11"/>
                  </a:cxn>
                  <a:cxn ang="0">
                    <a:pos x="413" y="17"/>
                  </a:cxn>
                  <a:cxn ang="0">
                    <a:pos x="377" y="34"/>
                  </a:cxn>
                  <a:cxn ang="0">
                    <a:pos x="358" y="44"/>
                  </a:cxn>
                  <a:cxn ang="0">
                    <a:pos x="316" y="70"/>
                  </a:cxn>
                  <a:cxn ang="0">
                    <a:pos x="298" y="85"/>
                  </a:cxn>
                  <a:cxn ang="0">
                    <a:pos x="197" y="165"/>
                  </a:cxn>
                  <a:cxn ang="0">
                    <a:pos x="178" y="182"/>
                  </a:cxn>
                  <a:cxn ang="0">
                    <a:pos x="111" y="249"/>
                  </a:cxn>
                  <a:cxn ang="0">
                    <a:pos x="86" y="275"/>
                  </a:cxn>
                  <a:cxn ang="0">
                    <a:pos x="17" y="358"/>
                  </a:cxn>
                  <a:cxn ang="0">
                    <a:pos x="2" y="376"/>
                  </a:cxn>
                  <a:cxn ang="0">
                    <a:pos x="0" y="379"/>
                  </a:cxn>
                  <a:cxn ang="0">
                    <a:pos x="0" y="385"/>
                  </a:cxn>
                  <a:cxn ang="0">
                    <a:pos x="0" y="388"/>
                  </a:cxn>
                  <a:cxn ang="0">
                    <a:pos x="26" y="422"/>
                  </a:cxn>
                  <a:cxn ang="0">
                    <a:pos x="27" y="424"/>
                  </a:cxn>
                  <a:cxn ang="0">
                    <a:pos x="34" y="421"/>
                  </a:cxn>
                  <a:cxn ang="0">
                    <a:pos x="50" y="409"/>
                  </a:cxn>
                  <a:cxn ang="0">
                    <a:pos x="56" y="399"/>
                  </a:cxn>
                  <a:cxn ang="0">
                    <a:pos x="72" y="367"/>
                  </a:cxn>
                  <a:cxn ang="0">
                    <a:pos x="86" y="341"/>
                  </a:cxn>
                  <a:cxn ang="0">
                    <a:pos x="96" y="329"/>
                  </a:cxn>
                  <a:cxn ang="0">
                    <a:pos x="143" y="269"/>
                  </a:cxn>
                  <a:cxn ang="0">
                    <a:pos x="161" y="248"/>
                  </a:cxn>
                  <a:cxn ang="0">
                    <a:pos x="219" y="194"/>
                  </a:cxn>
                  <a:cxn ang="0">
                    <a:pos x="243" y="173"/>
                  </a:cxn>
                  <a:cxn ang="0">
                    <a:pos x="315" y="115"/>
                  </a:cxn>
                  <a:cxn ang="0">
                    <a:pos x="341" y="95"/>
                  </a:cxn>
                  <a:cxn ang="0">
                    <a:pos x="386" y="68"/>
                  </a:cxn>
                  <a:cxn ang="0">
                    <a:pos x="398" y="61"/>
                  </a:cxn>
                  <a:cxn ang="0">
                    <a:pos x="426" y="51"/>
                  </a:cxn>
                  <a:cxn ang="0">
                    <a:pos x="429" y="48"/>
                  </a:cxn>
                  <a:cxn ang="0">
                    <a:pos x="436" y="28"/>
                  </a:cxn>
                  <a:cxn ang="0">
                    <a:pos x="442" y="15"/>
                  </a:cxn>
                  <a:cxn ang="0">
                    <a:pos x="453" y="5"/>
                  </a:cxn>
                  <a:cxn ang="0">
                    <a:pos x="463" y="1"/>
                  </a:cxn>
                  <a:cxn ang="0">
                    <a:pos x="465" y="1"/>
                  </a:cxn>
                  <a:cxn ang="0">
                    <a:pos x="470" y="2"/>
                  </a:cxn>
                  <a:cxn ang="0">
                    <a:pos x="476" y="6"/>
                  </a:cxn>
                  <a:cxn ang="0">
                    <a:pos x="479" y="9"/>
                  </a:cxn>
                  <a:cxn ang="0">
                    <a:pos x="484" y="13"/>
                  </a:cxn>
                  <a:cxn ang="0">
                    <a:pos x="484" y="21"/>
                  </a:cxn>
                  <a:cxn ang="0">
                    <a:pos x="479" y="38"/>
                  </a:cxn>
                  <a:cxn ang="0">
                    <a:pos x="489" y="35"/>
                  </a:cxn>
                  <a:cxn ang="0">
                    <a:pos x="493" y="32"/>
                  </a:cxn>
                  <a:cxn ang="0">
                    <a:pos x="493" y="23"/>
                  </a:cxn>
                  <a:cxn ang="0">
                    <a:pos x="492" y="19"/>
                  </a:cxn>
                  <a:cxn ang="0">
                    <a:pos x="478" y="6"/>
                  </a:cxn>
                  <a:cxn ang="0">
                    <a:pos x="471" y="2"/>
                  </a:cxn>
                  <a:cxn ang="0">
                    <a:pos x="459" y="0"/>
                  </a:cxn>
                </a:cxnLst>
                <a:rect l="0" t="0" r="r" b="b"/>
                <a:pathLst>
                  <a:path w="495" h="424">
                    <a:moveTo>
                      <a:pt x="459" y="0"/>
                    </a:moveTo>
                    <a:lnTo>
                      <a:pt x="459" y="0"/>
                    </a:lnTo>
                    <a:lnTo>
                      <a:pt x="455" y="0"/>
                    </a:lnTo>
                    <a:lnTo>
                      <a:pt x="451" y="1"/>
                    </a:lnTo>
                    <a:lnTo>
                      <a:pt x="451" y="1"/>
                    </a:lnTo>
                    <a:lnTo>
                      <a:pt x="446" y="3"/>
                    </a:lnTo>
                    <a:lnTo>
                      <a:pt x="438" y="7"/>
                    </a:lnTo>
                    <a:lnTo>
                      <a:pt x="438" y="7"/>
                    </a:lnTo>
                    <a:lnTo>
                      <a:pt x="429" y="11"/>
                    </a:lnTo>
                    <a:lnTo>
                      <a:pt x="429" y="11"/>
                    </a:lnTo>
                    <a:lnTo>
                      <a:pt x="413" y="17"/>
                    </a:lnTo>
                    <a:lnTo>
                      <a:pt x="413" y="17"/>
                    </a:lnTo>
                    <a:lnTo>
                      <a:pt x="400" y="22"/>
                    </a:lnTo>
                    <a:lnTo>
                      <a:pt x="377" y="34"/>
                    </a:lnTo>
                    <a:lnTo>
                      <a:pt x="377" y="34"/>
                    </a:lnTo>
                    <a:lnTo>
                      <a:pt x="358" y="44"/>
                    </a:lnTo>
                    <a:lnTo>
                      <a:pt x="337" y="57"/>
                    </a:lnTo>
                    <a:lnTo>
                      <a:pt x="316" y="70"/>
                    </a:lnTo>
                    <a:lnTo>
                      <a:pt x="298" y="85"/>
                    </a:lnTo>
                    <a:lnTo>
                      <a:pt x="298" y="85"/>
                    </a:lnTo>
                    <a:lnTo>
                      <a:pt x="247" y="126"/>
                    </a:lnTo>
                    <a:lnTo>
                      <a:pt x="197" y="165"/>
                    </a:lnTo>
                    <a:lnTo>
                      <a:pt x="197" y="165"/>
                    </a:lnTo>
                    <a:lnTo>
                      <a:pt x="178" y="182"/>
                    </a:lnTo>
                    <a:lnTo>
                      <a:pt x="155" y="206"/>
                    </a:lnTo>
                    <a:lnTo>
                      <a:pt x="111" y="249"/>
                    </a:lnTo>
                    <a:lnTo>
                      <a:pt x="111" y="249"/>
                    </a:lnTo>
                    <a:lnTo>
                      <a:pt x="86" y="275"/>
                    </a:lnTo>
                    <a:lnTo>
                      <a:pt x="56" y="311"/>
                    </a:lnTo>
                    <a:lnTo>
                      <a:pt x="17" y="358"/>
                    </a:lnTo>
                    <a:lnTo>
                      <a:pt x="17" y="358"/>
                    </a:lnTo>
                    <a:lnTo>
                      <a:pt x="2" y="376"/>
                    </a:lnTo>
                    <a:lnTo>
                      <a:pt x="2" y="376"/>
                    </a:lnTo>
                    <a:lnTo>
                      <a:pt x="0" y="379"/>
                    </a:lnTo>
                    <a:lnTo>
                      <a:pt x="0" y="383"/>
                    </a:lnTo>
                    <a:lnTo>
                      <a:pt x="0" y="385"/>
                    </a:lnTo>
                    <a:lnTo>
                      <a:pt x="0" y="388"/>
                    </a:lnTo>
                    <a:lnTo>
                      <a:pt x="0" y="388"/>
                    </a:lnTo>
                    <a:lnTo>
                      <a:pt x="13" y="404"/>
                    </a:lnTo>
                    <a:lnTo>
                      <a:pt x="26" y="422"/>
                    </a:lnTo>
                    <a:lnTo>
                      <a:pt x="26" y="422"/>
                    </a:lnTo>
                    <a:lnTo>
                      <a:pt x="27" y="424"/>
                    </a:lnTo>
                    <a:lnTo>
                      <a:pt x="27" y="424"/>
                    </a:lnTo>
                    <a:lnTo>
                      <a:pt x="34" y="421"/>
                    </a:lnTo>
                    <a:lnTo>
                      <a:pt x="42" y="417"/>
                    </a:lnTo>
                    <a:lnTo>
                      <a:pt x="50" y="409"/>
                    </a:lnTo>
                    <a:lnTo>
                      <a:pt x="54" y="404"/>
                    </a:lnTo>
                    <a:lnTo>
                      <a:pt x="56" y="399"/>
                    </a:lnTo>
                    <a:lnTo>
                      <a:pt x="56" y="399"/>
                    </a:lnTo>
                    <a:lnTo>
                      <a:pt x="72" y="367"/>
                    </a:lnTo>
                    <a:lnTo>
                      <a:pt x="80" y="353"/>
                    </a:lnTo>
                    <a:lnTo>
                      <a:pt x="86" y="341"/>
                    </a:lnTo>
                    <a:lnTo>
                      <a:pt x="86" y="341"/>
                    </a:lnTo>
                    <a:lnTo>
                      <a:pt x="96" y="329"/>
                    </a:lnTo>
                    <a:lnTo>
                      <a:pt x="107" y="312"/>
                    </a:lnTo>
                    <a:lnTo>
                      <a:pt x="143" y="269"/>
                    </a:lnTo>
                    <a:lnTo>
                      <a:pt x="143" y="269"/>
                    </a:lnTo>
                    <a:lnTo>
                      <a:pt x="161" y="248"/>
                    </a:lnTo>
                    <a:lnTo>
                      <a:pt x="178" y="231"/>
                    </a:lnTo>
                    <a:lnTo>
                      <a:pt x="219" y="194"/>
                    </a:lnTo>
                    <a:lnTo>
                      <a:pt x="219" y="194"/>
                    </a:lnTo>
                    <a:lnTo>
                      <a:pt x="243" y="173"/>
                    </a:lnTo>
                    <a:lnTo>
                      <a:pt x="266" y="153"/>
                    </a:lnTo>
                    <a:lnTo>
                      <a:pt x="315" y="115"/>
                    </a:lnTo>
                    <a:lnTo>
                      <a:pt x="315" y="115"/>
                    </a:lnTo>
                    <a:lnTo>
                      <a:pt x="341" y="95"/>
                    </a:lnTo>
                    <a:lnTo>
                      <a:pt x="366" y="80"/>
                    </a:lnTo>
                    <a:lnTo>
                      <a:pt x="386" y="68"/>
                    </a:lnTo>
                    <a:lnTo>
                      <a:pt x="398" y="61"/>
                    </a:lnTo>
                    <a:lnTo>
                      <a:pt x="398" y="61"/>
                    </a:lnTo>
                    <a:lnTo>
                      <a:pt x="409" y="57"/>
                    </a:lnTo>
                    <a:lnTo>
                      <a:pt x="426" y="51"/>
                    </a:lnTo>
                    <a:lnTo>
                      <a:pt x="426" y="51"/>
                    </a:lnTo>
                    <a:lnTo>
                      <a:pt x="429" y="48"/>
                    </a:lnTo>
                    <a:lnTo>
                      <a:pt x="429" y="48"/>
                    </a:lnTo>
                    <a:lnTo>
                      <a:pt x="436" y="28"/>
                    </a:lnTo>
                    <a:lnTo>
                      <a:pt x="442" y="15"/>
                    </a:lnTo>
                    <a:lnTo>
                      <a:pt x="442" y="15"/>
                    </a:lnTo>
                    <a:lnTo>
                      <a:pt x="447" y="10"/>
                    </a:lnTo>
                    <a:lnTo>
                      <a:pt x="453" y="5"/>
                    </a:lnTo>
                    <a:lnTo>
                      <a:pt x="458" y="2"/>
                    </a:lnTo>
                    <a:lnTo>
                      <a:pt x="463" y="1"/>
                    </a:lnTo>
                    <a:lnTo>
                      <a:pt x="463" y="1"/>
                    </a:lnTo>
                    <a:lnTo>
                      <a:pt x="465" y="1"/>
                    </a:lnTo>
                    <a:lnTo>
                      <a:pt x="465" y="1"/>
                    </a:lnTo>
                    <a:lnTo>
                      <a:pt x="470" y="2"/>
                    </a:lnTo>
                    <a:lnTo>
                      <a:pt x="472" y="5"/>
                    </a:lnTo>
                    <a:lnTo>
                      <a:pt x="476" y="6"/>
                    </a:lnTo>
                    <a:lnTo>
                      <a:pt x="479" y="9"/>
                    </a:lnTo>
                    <a:lnTo>
                      <a:pt x="479" y="9"/>
                    </a:lnTo>
                    <a:lnTo>
                      <a:pt x="482" y="10"/>
                    </a:lnTo>
                    <a:lnTo>
                      <a:pt x="484" y="13"/>
                    </a:lnTo>
                    <a:lnTo>
                      <a:pt x="486" y="17"/>
                    </a:lnTo>
                    <a:lnTo>
                      <a:pt x="484" y="21"/>
                    </a:lnTo>
                    <a:lnTo>
                      <a:pt x="484" y="21"/>
                    </a:lnTo>
                    <a:lnTo>
                      <a:pt x="479" y="38"/>
                    </a:lnTo>
                    <a:lnTo>
                      <a:pt x="479" y="38"/>
                    </a:lnTo>
                    <a:lnTo>
                      <a:pt x="489" y="35"/>
                    </a:lnTo>
                    <a:lnTo>
                      <a:pt x="489" y="35"/>
                    </a:lnTo>
                    <a:lnTo>
                      <a:pt x="493" y="32"/>
                    </a:lnTo>
                    <a:lnTo>
                      <a:pt x="495" y="28"/>
                    </a:lnTo>
                    <a:lnTo>
                      <a:pt x="493" y="23"/>
                    </a:lnTo>
                    <a:lnTo>
                      <a:pt x="492" y="19"/>
                    </a:lnTo>
                    <a:lnTo>
                      <a:pt x="492" y="19"/>
                    </a:lnTo>
                    <a:lnTo>
                      <a:pt x="483" y="10"/>
                    </a:lnTo>
                    <a:lnTo>
                      <a:pt x="478" y="6"/>
                    </a:lnTo>
                    <a:lnTo>
                      <a:pt x="471" y="2"/>
                    </a:lnTo>
                    <a:lnTo>
                      <a:pt x="471" y="2"/>
                    </a:lnTo>
                    <a:lnTo>
                      <a:pt x="465" y="0"/>
                    </a:lnTo>
                    <a:lnTo>
                      <a:pt x="45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55" name="Freeform 21">
                <a:extLst>
                  <a:ext uri="{FF2B5EF4-FFF2-40B4-BE49-F238E27FC236}">
                    <a16:creationId xmlns:a16="http://schemas.microsoft.com/office/drawing/2014/main" id="{5C0E7683-A852-40A6-B0B6-3A75F81972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7500" y="311448"/>
                <a:ext cx="785813" cy="673100"/>
              </a:xfrm>
              <a:custGeom>
                <a:avLst/>
                <a:gdLst/>
                <a:ahLst/>
                <a:cxnLst>
                  <a:cxn ang="0">
                    <a:pos x="459" y="0"/>
                  </a:cxn>
                  <a:cxn ang="0">
                    <a:pos x="451" y="1"/>
                  </a:cxn>
                  <a:cxn ang="0">
                    <a:pos x="446" y="3"/>
                  </a:cxn>
                  <a:cxn ang="0">
                    <a:pos x="438" y="7"/>
                  </a:cxn>
                  <a:cxn ang="0">
                    <a:pos x="429" y="11"/>
                  </a:cxn>
                  <a:cxn ang="0">
                    <a:pos x="413" y="17"/>
                  </a:cxn>
                  <a:cxn ang="0">
                    <a:pos x="377" y="34"/>
                  </a:cxn>
                  <a:cxn ang="0">
                    <a:pos x="358" y="44"/>
                  </a:cxn>
                  <a:cxn ang="0">
                    <a:pos x="316" y="70"/>
                  </a:cxn>
                  <a:cxn ang="0">
                    <a:pos x="298" y="85"/>
                  </a:cxn>
                  <a:cxn ang="0">
                    <a:pos x="197" y="165"/>
                  </a:cxn>
                  <a:cxn ang="0">
                    <a:pos x="178" y="182"/>
                  </a:cxn>
                  <a:cxn ang="0">
                    <a:pos x="111" y="249"/>
                  </a:cxn>
                  <a:cxn ang="0">
                    <a:pos x="86" y="275"/>
                  </a:cxn>
                  <a:cxn ang="0">
                    <a:pos x="17" y="358"/>
                  </a:cxn>
                  <a:cxn ang="0">
                    <a:pos x="2" y="376"/>
                  </a:cxn>
                  <a:cxn ang="0">
                    <a:pos x="0" y="379"/>
                  </a:cxn>
                  <a:cxn ang="0">
                    <a:pos x="0" y="385"/>
                  </a:cxn>
                  <a:cxn ang="0">
                    <a:pos x="0" y="388"/>
                  </a:cxn>
                  <a:cxn ang="0">
                    <a:pos x="26" y="422"/>
                  </a:cxn>
                  <a:cxn ang="0">
                    <a:pos x="27" y="424"/>
                  </a:cxn>
                  <a:cxn ang="0">
                    <a:pos x="34" y="421"/>
                  </a:cxn>
                  <a:cxn ang="0">
                    <a:pos x="50" y="409"/>
                  </a:cxn>
                  <a:cxn ang="0">
                    <a:pos x="56" y="399"/>
                  </a:cxn>
                  <a:cxn ang="0">
                    <a:pos x="72" y="367"/>
                  </a:cxn>
                  <a:cxn ang="0">
                    <a:pos x="86" y="341"/>
                  </a:cxn>
                  <a:cxn ang="0">
                    <a:pos x="96" y="329"/>
                  </a:cxn>
                  <a:cxn ang="0">
                    <a:pos x="143" y="269"/>
                  </a:cxn>
                  <a:cxn ang="0">
                    <a:pos x="161" y="248"/>
                  </a:cxn>
                  <a:cxn ang="0">
                    <a:pos x="219" y="194"/>
                  </a:cxn>
                  <a:cxn ang="0">
                    <a:pos x="243" y="173"/>
                  </a:cxn>
                  <a:cxn ang="0">
                    <a:pos x="315" y="115"/>
                  </a:cxn>
                  <a:cxn ang="0">
                    <a:pos x="341" y="95"/>
                  </a:cxn>
                  <a:cxn ang="0">
                    <a:pos x="386" y="68"/>
                  </a:cxn>
                  <a:cxn ang="0">
                    <a:pos x="398" y="61"/>
                  </a:cxn>
                  <a:cxn ang="0">
                    <a:pos x="426" y="51"/>
                  </a:cxn>
                  <a:cxn ang="0">
                    <a:pos x="429" y="48"/>
                  </a:cxn>
                  <a:cxn ang="0">
                    <a:pos x="436" y="28"/>
                  </a:cxn>
                  <a:cxn ang="0">
                    <a:pos x="442" y="15"/>
                  </a:cxn>
                  <a:cxn ang="0">
                    <a:pos x="453" y="5"/>
                  </a:cxn>
                  <a:cxn ang="0">
                    <a:pos x="463" y="1"/>
                  </a:cxn>
                  <a:cxn ang="0">
                    <a:pos x="465" y="1"/>
                  </a:cxn>
                  <a:cxn ang="0">
                    <a:pos x="470" y="2"/>
                  </a:cxn>
                  <a:cxn ang="0">
                    <a:pos x="476" y="6"/>
                  </a:cxn>
                  <a:cxn ang="0">
                    <a:pos x="479" y="9"/>
                  </a:cxn>
                  <a:cxn ang="0">
                    <a:pos x="484" y="13"/>
                  </a:cxn>
                  <a:cxn ang="0">
                    <a:pos x="484" y="21"/>
                  </a:cxn>
                  <a:cxn ang="0">
                    <a:pos x="479" y="38"/>
                  </a:cxn>
                  <a:cxn ang="0">
                    <a:pos x="489" y="35"/>
                  </a:cxn>
                  <a:cxn ang="0">
                    <a:pos x="493" y="32"/>
                  </a:cxn>
                  <a:cxn ang="0">
                    <a:pos x="493" y="23"/>
                  </a:cxn>
                  <a:cxn ang="0">
                    <a:pos x="492" y="19"/>
                  </a:cxn>
                  <a:cxn ang="0">
                    <a:pos x="478" y="6"/>
                  </a:cxn>
                  <a:cxn ang="0">
                    <a:pos x="471" y="2"/>
                  </a:cxn>
                  <a:cxn ang="0">
                    <a:pos x="459" y="0"/>
                  </a:cxn>
                </a:cxnLst>
                <a:rect l="0" t="0" r="r" b="b"/>
                <a:pathLst>
                  <a:path w="495" h="424">
                    <a:moveTo>
                      <a:pt x="459" y="0"/>
                    </a:moveTo>
                    <a:lnTo>
                      <a:pt x="459" y="0"/>
                    </a:lnTo>
                    <a:lnTo>
                      <a:pt x="455" y="0"/>
                    </a:lnTo>
                    <a:lnTo>
                      <a:pt x="451" y="1"/>
                    </a:lnTo>
                    <a:lnTo>
                      <a:pt x="451" y="1"/>
                    </a:lnTo>
                    <a:lnTo>
                      <a:pt x="446" y="3"/>
                    </a:lnTo>
                    <a:lnTo>
                      <a:pt x="438" y="7"/>
                    </a:lnTo>
                    <a:lnTo>
                      <a:pt x="438" y="7"/>
                    </a:lnTo>
                    <a:lnTo>
                      <a:pt x="429" y="11"/>
                    </a:lnTo>
                    <a:lnTo>
                      <a:pt x="429" y="11"/>
                    </a:lnTo>
                    <a:lnTo>
                      <a:pt x="413" y="17"/>
                    </a:lnTo>
                    <a:lnTo>
                      <a:pt x="413" y="17"/>
                    </a:lnTo>
                    <a:lnTo>
                      <a:pt x="400" y="22"/>
                    </a:lnTo>
                    <a:lnTo>
                      <a:pt x="377" y="34"/>
                    </a:lnTo>
                    <a:lnTo>
                      <a:pt x="377" y="34"/>
                    </a:lnTo>
                    <a:lnTo>
                      <a:pt x="358" y="44"/>
                    </a:lnTo>
                    <a:lnTo>
                      <a:pt x="337" y="57"/>
                    </a:lnTo>
                    <a:lnTo>
                      <a:pt x="316" y="70"/>
                    </a:lnTo>
                    <a:lnTo>
                      <a:pt x="298" y="85"/>
                    </a:lnTo>
                    <a:lnTo>
                      <a:pt x="298" y="85"/>
                    </a:lnTo>
                    <a:lnTo>
                      <a:pt x="247" y="126"/>
                    </a:lnTo>
                    <a:lnTo>
                      <a:pt x="197" y="165"/>
                    </a:lnTo>
                    <a:lnTo>
                      <a:pt x="197" y="165"/>
                    </a:lnTo>
                    <a:lnTo>
                      <a:pt x="178" y="182"/>
                    </a:lnTo>
                    <a:lnTo>
                      <a:pt x="155" y="206"/>
                    </a:lnTo>
                    <a:lnTo>
                      <a:pt x="111" y="249"/>
                    </a:lnTo>
                    <a:lnTo>
                      <a:pt x="111" y="249"/>
                    </a:lnTo>
                    <a:lnTo>
                      <a:pt x="86" y="275"/>
                    </a:lnTo>
                    <a:lnTo>
                      <a:pt x="56" y="311"/>
                    </a:lnTo>
                    <a:lnTo>
                      <a:pt x="17" y="358"/>
                    </a:lnTo>
                    <a:lnTo>
                      <a:pt x="17" y="358"/>
                    </a:lnTo>
                    <a:lnTo>
                      <a:pt x="2" y="376"/>
                    </a:lnTo>
                    <a:lnTo>
                      <a:pt x="2" y="376"/>
                    </a:lnTo>
                    <a:lnTo>
                      <a:pt x="0" y="379"/>
                    </a:lnTo>
                    <a:lnTo>
                      <a:pt x="0" y="383"/>
                    </a:lnTo>
                    <a:lnTo>
                      <a:pt x="0" y="385"/>
                    </a:lnTo>
                    <a:lnTo>
                      <a:pt x="0" y="388"/>
                    </a:lnTo>
                    <a:lnTo>
                      <a:pt x="0" y="388"/>
                    </a:lnTo>
                    <a:lnTo>
                      <a:pt x="13" y="404"/>
                    </a:lnTo>
                    <a:lnTo>
                      <a:pt x="26" y="422"/>
                    </a:lnTo>
                    <a:lnTo>
                      <a:pt x="26" y="422"/>
                    </a:lnTo>
                    <a:lnTo>
                      <a:pt x="27" y="424"/>
                    </a:lnTo>
                    <a:lnTo>
                      <a:pt x="27" y="424"/>
                    </a:lnTo>
                    <a:lnTo>
                      <a:pt x="34" y="421"/>
                    </a:lnTo>
                    <a:lnTo>
                      <a:pt x="42" y="417"/>
                    </a:lnTo>
                    <a:lnTo>
                      <a:pt x="50" y="409"/>
                    </a:lnTo>
                    <a:lnTo>
                      <a:pt x="54" y="404"/>
                    </a:lnTo>
                    <a:lnTo>
                      <a:pt x="56" y="399"/>
                    </a:lnTo>
                    <a:lnTo>
                      <a:pt x="56" y="399"/>
                    </a:lnTo>
                    <a:lnTo>
                      <a:pt x="72" y="367"/>
                    </a:lnTo>
                    <a:lnTo>
                      <a:pt x="80" y="353"/>
                    </a:lnTo>
                    <a:lnTo>
                      <a:pt x="86" y="341"/>
                    </a:lnTo>
                    <a:lnTo>
                      <a:pt x="86" y="341"/>
                    </a:lnTo>
                    <a:lnTo>
                      <a:pt x="96" y="329"/>
                    </a:lnTo>
                    <a:lnTo>
                      <a:pt x="107" y="312"/>
                    </a:lnTo>
                    <a:lnTo>
                      <a:pt x="143" y="269"/>
                    </a:lnTo>
                    <a:lnTo>
                      <a:pt x="143" y="269"/>
                    </a:lnTo>
                    <a:lnTo>
                      <a:pt x="161" y="248"/>
                    </a:lnTo>
                    <a:lnTo>
                      <a:pt x="178" y="231"/>
                    </a:lnTo>
                    <a:lnTo>
                      <a:pt x="219" y="194"/>
                    </a:lnTo>
                    <a:lnTo>
                      <a:pt x="219" y="194"/>
                    </a:lnTo>
                    <a:lnTo>
                      <a:pt x="243" y="173"/>
                    </a:lnTo>
                    <a:lnTo>
                      <a:pt x="266" y="153"/>
                    </a:lnTo>
                    <a:lnTo>
                      <a:pt x="315" y="115"/>
                    </a:lnTo>
                    <a:lnTo>
                      <a:pt x="315" y="115"/>
                    </a:lnTo>
                    <a:lnTo>
                      <a:pt x="341" y="95"/>
                    </a:lnTo>
                    <a:lnTo>
                      <a:pt x="366" y="80"/>
                    </a:lnTo>
                    <a:lnTo>
                      <a:pt x="386" y="68"/>
                    </a:lnTo>
                    <a:lnTo>
                      <a:pt x="398" y="61"/>
                    </a:lnTo>
                    <a:lnTo>
                      <a:pt x="398" y="61"/>
                    </a:lnTo>
                    <a:lnTo>
                      <a:pt x="409" y="57"/>
                    </a:lnTo>
                    <a:lnTo>
                      <a:pt x="426" y="51"/>
                    </a:lnTo>
                    <a:lnTo>
                      <a:pt x="426" y="51"/>
                    </a:lnTo>
                    <a:lnTo>
                      <a:pt x="429" y="48"/>
                    </a:lnTo>
                    <a:lnTo>
                      <a:pt x="429" y="48"/>
                    </a:lnTo>
                    <a:lnTo>
                      <a:pt x="436" y="28"/>
                    </a:lnTo>
                    <a:lnTo>
                      <a:pt x="442" y="15"/>
                    </a:lnTo>
                    <a:lnTo>
                      <a:pt x="442" y="15"/>
                    </a:lnTo>
                    <a:lnTo>
                      <a:pt x="447" y="10"/>
                    </a:lnTo>
                    <a:lnTo>
                      <a:pt x="453" y="5"/>
                    </a:lnTo>
                    <a:lnTo>
                      <a:pt x="458" y="2"/>
                    </a:lnTo>
                    <a:lnTo>
                      <a:pt x="463" y="1"/>
                    </a:lnTo>
                    <a:lnTo>
                      <a:pt x="463" y="1"/>
                    </a:lnTo>
                    <a:lnTo>
                      <a:pt x="465" y="1"/>
                    </a:lnTo>
                    <a:lnTo>
                      <a:pt x="465" y="1"/>
                    </a:lnTo>
                    <a:lnTo>
                      <a:pt x="470" y="2"/>
                    </a:lnTo>
                    <a:lnTo>
                      <a:pt x="472" y="5"/>
                    </a:lnTo>
                    <a:lnTo>
                      <a:pt x="476" y="6"/>
                    </a:lnTo>
                    <a:lnTo>
                      <a:pt x="479" y="9"/>
                    </a:lnTo>
                    <a:lnTo>
                      <a:pt x="479" y="9"/>
                    </a:lnTo>
                    <a:lnTo>
                      <a:pt x="482" y="10"/>
                    </a:lnTo>
                    <a:lnTo>
                      <a:pt x="484" y="13"/>
                    </a:lnTo>
                    <a:lnTo>
                      <a:pt x="486" y="17"/>
                    </a:lnTo>
                    <a:lnTo>
                      <a:pt x="484" y="21"/>
                    </a:lnTo>
                    <a:lnTo>
                      <a:pt x="484" y="21"/>
                    </a:lnTo>
                    <a:lnTo>
                      <a:pt x="479" y="38"/>
                    </a:lnTo>
                    <a:lnTo>
                      <a:pt x="479" y="38"/>
                    </a:lnTo>
                    <a:lnTo>
                      <a:pt x="489" y="35"/>
                    </a:lnTo>
                    <a:lnTo>
                      <a:pt x="489" y="35"/>
                    </a:lnTo>
                    <a:lnTo>
                      <a:pt x="493" y="32"/>
                    </a:lnTo>
                    <a:lnTo>
                      <a:pt x="495" y="28"/>
                    </a:lnTo>
                    <a:lnTo>
                      <a:pt x="493" y="23"/>
                    </a:lnTo>
                    <a:lnTo>
                      <a:pt x="492" y="19"/>
                    </a:lnTo>
                    <a:lnTo>
                      <a:pt x="492" y="19"/>
                    </a:lnTo>
                    <a:lnTo>
                      <a:pt x="483" y="10"/>
                    </a:lnTo>
                    <a:lnTo>
                      <a:pt x="478" y="6"/>
                    </a:lnTo>
                    <a:lnTo>
                      <a:pt x="471" y="2"/>
                    </a:lnTo>
                    <a:lnTo>
                      <a:pt x="471" y="2"/>
                    </a:lnTo>
                    <a:lnTo>
                      <a:pt x="465" y="0"/>
                    </a:lnTo>
                    <a:lnTo>
                      <a:pt x="459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56" name="Freeform 22">
                <a:extLst>
                  <a:ext uri="{FF2B5EF4-FFF2-40B4-BE49-F238E27FC236}">
                    <a16:creationId xmlns:a16="http://schemas.microsoft.com/office/drawing/2014/main" id="{EE280120-0E53-4C9A-8452-AD236CB5C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7250" y="371773"/>
                <a:ext cx="220663" cy="846138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138" y="0"/>
                  </a:cxn>
                  <a:cxn ang="0">
                    <a:pos x="123" y="22"/>
                  </a:cxn>
                  <a:cxn ang="0">
                    <a:pos x="73" y="85"/>
                  </a:cxn>
                  <a:cxn ang="0">
                    <a:pos x="71" y="97"/>
                  </a:cxn>
                  <a:cxn ang="0">
                    <a:pos x="63" y="127"/>
                  </a:cxn>
                  <a:cxn ang="0">
                    <a:pos x="55" y="172"/>
                  </a:cxn>
                  <a:cxn ang="0">
                    <a:pos x="51" y="191"/>
                  </a:cxn>
                  <a:cxn ang="0">
                    <a:pos x="35" y="266"/>
                  </a:cxn>
                  <a:cxn ang="0">
                    <a:pos x="17" y="370"/>
                  </a:cxn>
                  <a:cxn ang="0">
                    <a:pos x="14" y="380"/>
                  </a:cxn>
                  <a:cxn ang="0">
                    <a:pos x="16" y="387"/>
                  </a:cxn>
                  <a:cxn ang="0">
                    <a:pos x="16" y="388"/>
                  </a:cxn>
                  <a:cxn ang="0">
                    <a:pos x="13" y="393"/>
                  </a:cxn>
                  <a:cxn ang="0">
                    <a:pos x="12" y="395"/>
                  </a:cxn>
                  <a:cxn ang="0">
                    <a:pos x="14" y="400"/>
                  </a:cxn>
                  <a:cxn ang="0">
                    <a:pos x="14" y="403"/>
                  </a:cxn>
                  <a:cxn ang="0">
                    <a:pos x="10" y="408"/>
                  </a:cxn>
                  <a:cxn ang="0">
                    <a:pos x="9" y="410"/>
                  </a:cxn>
                  <a:cxn ang="0">
                    <a:pos x="10" y="418"/>
                  </a:cxn>
                  <a:cxn ang="0">
                    <a:pos x="10" y="421"/>
                  </a:cxn>
                  <a:cxn ang="0">
                    <a:pos x="9" y="426"/>
                  </a:cxn>
                  <a:cxn ang="0">
                    <a:pos x="9" y="429"/>
                  </a:cxn>
                  <a:cxn ang="0">
                    <a:pos x="8" y="429"/>
                  </a:cxn>
                  <a:cxn ang="0">
                    <a:pos x="6" y="429"/>
                  </a:cxn>
                  <a:cxn ang="0">
                    <a:pos x="6" y="429"/>
                  </a:cxn>
                  <a:cxn ang="0">
                    <a:pos x="5" y="430"/>
                  </a:cxn>
                  <a:cxn ang="0">
                    <a:pos x="4" y="441"/>
                  </a:cxn>
                  <a:cxn ang="0">
                    <a:pos x="2" y="483"/>
                  </a:cxn>
                  <a:cxn ang="0">
                    <a:pos x="2" y="498"/>
                  </a:cxn>
                  <a:cxn ang="0">
                    <a:pos x="0" y="510"/>
                  </a:cxn>
                  <a:cxn ang="0">
                    <a:pos x="1" y="517"/>
                  </a:cxn>
                  <a:cxn ang="0">
                    <a:pos x="4" y="522"/>
                  </a:cxn>
                  <a:cxn ang="0">
                    <a:pos x="12" y="527"/>
                  </a:cxn>
                  <a:cxn ang="0">
                    <a:pos x="21" y="531"/>
                  </a:cxn>
                  <a:cxn ang="0">
                    <a:pos x="30" y="533"/>
                  </a:cxn>
                  <a:cxn ang="0">
                    <a:pos x="38" y="533"/>
                  </a:cxn>
                  <a:cxn ang="0">
                    <a:pos x="39" y="533"/>
                  </a:cxn>
                  <a:cxn ang="0">
                    <a:pos x="46" y="529"/>
                  </a:cxn>
                  <a:cxn ang="0">
                    <a:pos x="48" y="521"/>
                  </a:cxn>
                  <a:cxn ang="0">
                    <a:pos x="50" y="512"/>
                  </a:cxn>
                  <a:cxn ang="0">
                    <a:pos x="51" y="498"/>
                  </a:cxn>
                  <a:cxn ang="0">
                    <a:pos x="51" y="493"/>
                  </a:cxn>
                  <a:cxn ang="0">
                    <a:pos x="48" y="484"/>
                  </a:cxn>
                  <a:cxn ang="0">
                    <a:pos x="47" y="476"/>
                  </a:cxn>
                  <a:cxn ang="0">
                    <a:pos x="46" y="466"/>
                  </a:cxn>
                  <a:cxn ang="0">
                    <a:pos x="48" y="412"/>
                  </a:cxn>
                  <a:cxn ang="0">
                    <a:pos x="52" y="371"/>
                  </a:cxn>
                  <a:cxn ang="0">
                    <a:pos x="58" y="325"/>
                  </a:cxn>
                  <a:cxn ang="0">
                    <a:pos x="76" y="228"/>
                  </a:cxn>
                  <a:cxn ang="0">
                    <a:pos x="83" y="204"/>
                  </a:cxn>
                  <a:cxn ang="0">
                    <a:pos x="92" y="164"/>
                  </a:cxn>
                  <a:cxn ang="0">
                    <a:pos x="98" y="128"/>
                  </a:cxn>
                  <a:cxn ang="0">
                    <a:pos x="111" y="76"/>
                  </a:cxn>
                  <a:cxn ang="0">
                    <a:pos x="115" y="63"/>
                  </a:cxn>
                  <a:cxn ang="0">
                    <a:pos x="126" y="35"/>
                  </a:cxn>
                  <a:cxn ang="0">
                    <a:pos x="134" y="10"/>
                  </a:cxn>
                  <a:cxn ang="0">
                    <a:pos x="139" y="0"/>
                  </a:cxn>
                </a:cxnLst>
                <a:rect l="0" t="0" r="r" b="b"/>
                <a:pathLst>
                  <a:path w="139" h="533">
                    <a:moveTo>
                      <a:pt x="139" y="0"/>
                    </a:moveTo>
                    <a:lnTo>
                      <a:pt x="139" y="0"/>
                    </a:lnTo>
                    <a:lnTo>
                      <a:pt x="138" y="0"/>
                    </a:lnTo>
                    <a:lnTo>
                      <a:pt x="138" y="0"/>
                    </a:lnTo>
                    <a:lnTo>
                      <a:pt x="130" y="13"/>
                    </a:lnTo>
                    <a:lnTo>
                      <a:pt x="123" y="22"/>
                    </a:lnTo>
                    <a:lnTo>
                      <a:pt x="123" y="22"/>
                    </a:lnTo>
                    <a:lnTo>
                      <a:pt x="73" y="85"/>
                    </a:lnTo>
                    <a:lnTo>
                      <a:pt x="73" y="85"/>
                    </a:lnTo>
                    <a:lnTo>
                      <a:pt x="71" y="97"/>
                    </a:lnTo>
                    <a:lnTo>
                      <a:pt x="71" y="97"/>
                    </a:lnTo>
                    <a:lnTo>
                      <a:pt x="63" y="127"/>
                    </a:lnTo>
                    <a:lnTo>
                      <a:pt x="58" y="152"/>
                    </a:lnTo>
                    <a:lnTo>
                      <a:pt x="55" y="172"/>
                    </a:lnTo>
                    <a:lnTo>
                      <a:pt x="55" y="172"/>
                    </a:lnTo>
                    <a:lnTo>
                      <a:pt x="51" y="191"/>
                    </a:lnTo>
                    <a:lnTo>
                      <a:pt x="44" y="220"/>
                    </a:lnTo>
                    <a:lnTo>
                      <a:pt x="35" y="266"/>
                    </a:lnTo>
                    <a:lnTo>
                      <a:pt x="35" y="266"/>
                    </a:lnTo>
                    <a:lnTo>
                      <a:pt x="17" y="370"/>
                    </a:lnTo>
                    <a:lnTo>
                      <a:pt x="17" y="370"/>
                    </a:lnTo>
                    <a:lnTo>
                      <a:pt x="14" y="380"/>
                    </a:lnTo>
                    <a:lnTo>
                      <a:pt x="14" y="384"/>
                    </a:lnTo>
                    <a:lnTo>
                      <a:pt x="16" y="387"/>
                    </a:lnTo>
                    <a:lnTo>
                      <a:pt x="16" y="387"/>
                    </a:lnTo>
                    <a:lnTo>
                      <a:pt x="16" y="388"/>
                    </a:lnTo>
                    <a:lnTo>
                      <a:pt x="16" y="389"/>
                    </a:lnTo>
                    <a:lnTo>
                      <a:pt x="13" y="393"/>
                    </a:lnTo>
                    <a:lnTo>
                      <a:pt x="13" y="393"/>
                    </a:lnTo>
                    <a:lnTo>
                      <a:pt x="12" y="395"/>
                    </a:lnTo>
                    <a:lnTo>
                      <a:pt x="12" y="396"/>
                    </a:lnTo>
                    <a:lnTo>
                      <a:pt x="14" y="400"/>
                    </a:lnTo>
                    <a:lnTo>
                      <a:pt x="14" y="400"/>
                    </a:lnTo>
                    <a:lnTo>
                      <a:pt x="14" y="403"/>
                    </a:lnTo>
                    <a:lnTo>
                      <a:pt x="14" y="405"/>
                    </a:lnTo>
                    <a:lnTo>
                      <a:pt x="10" y="408"/>
                    </a:lnTo>
                    <a:lnTo>
                      <a:pt x="10" y="408"/>
                    </a:lnTo>
                    <a:lnTo>
                      <a:pt x="9" y="410"/>
                    </a:lnTo>
                    <a:lnTo>
                      <a:pt x="9" y="413"/>
                    </a:lnTo>
                    <a:lnTo>
                      <a:pt x="10" y="418"/>
                    </a:lnTo>
                    <a:lnTo>
                      <a:pt x="10" y="418"/>
                    </a:lnTo>
                    <a:lnTo>
                      <a:pt x="10" y="421"/>
                    </a:lnTo>
                    <a:lnTo>
                      <a:pt x="10" y="422"/>
                    </a:lnTo>
                    <a:lnTo>
                      <a:pt x="9" y="426"/>
                    </a:lnTo>
                    <a:lnTo>
                      <a:pt x="9" y="426"/>
                    </a:lnTo>
                    <a:lnTo>
                      <a:pt x="9" y="429"/>
                    </a:lnTo>
                    <a:lnTo>
                      <a:pt x="8" y="429"/>
                    </a:lnTo>
                    <a:lnTo>
                      <a:pt x="8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5" y="430"/>
                    </a:lnTo>
                    <a:lnTo>
                      <a:pt x="5" y="430"/>
                    </a:lnTo>
                    <a:lnTo>
                      <a:pt x="4" y="441"/>
                    </a:lnTo>
                    <a:lnTo>
                      <a:pt x="4" y="441"/>
                    </a:lnTo>
                    <a:lnTo>
                      <a:pt x="2" y="460"/>
                    </a:lnTo>
                    <a:lnTo>
                      <a:pt x="2" y="483"/>
                    </a:lnTo>
                    <a:lnTo>
                      <a:pt x="2" y="483"/>
                    </a:lnTo>
                    <a:lnTo>
                      <a:pt x="2" y="498"/>
                    </a:lnTo>
                    <a:lnTo>
                      <a:pt x="0" y="510"/>
                    </a:lnTo>
                    <a:lnTo>
                      <a:pt x="0" y="510"/>
                    </a:lnTo>
                    <a:lnTo>
                      <a:pt x="0" y="513"/>
                    </a:lnTo>
                    <a:lnTo>
                      <a:pt x="1" y="517"/>
                    </a:lnTo>
                    <a:lnTo>
                      <a:pt x="4" y="522"/>
                    </a:lnTo>
                    <a:lnTo>
                      <a:pt x="4" y="522"/>
                    </a:lnTo>
                    <a:lnTo>
                      <a:pt x="8" y="525"/>
                    </a:lnTo>
                    <a:lnTo>
                      <a:pt x="12" y="527"/>
                    </a:lnTo>
                    <a:lnTo>
                      <a:pt x="21" y="531"/>
                    </a:lnTo>
                    <a:lnTo>
                      <a:pt x="21" y="531"/>
                    </a:lnTo>
                    <a:lnTo>
                      <a:pt x="25" y="531"/>
                    </a:lnTo>
                    <a:lnTo>
                      <a:pt x="30" y="533"/>
                    </a:lnTo>
                    <a:lnTo>
                      <a:pt x="38" y="533"/>
                    </a:lnTo>
                    <a:lnTo>
                      <a:pt x="38" y="533"/>
                    </a:lnTo>
                    <a:lnTo>
                      <a:pt x="39" y="533"/>
                    </a:lnTo>
                    <a:lnTo>
                      <a:pt x="39" y="533"/>
                    </a:lnTo>
                    <a:lnTo>
                      <a:pt x="43" y="531"/>
                    </a:lnTo>
                    <a:lnTo>
                      <a:pt x="46" y="529"/>
                    </a:lnTo>
                    <a:lnTo>
                      <a:pt x="48" y="525"/>
                    </a:lnTo>
                    <a:lnTo>
                      <a:pt x="48" y="521"/>
                    </a:lnTo>
                    <a:lnTo>
                      <a:pt x="48" y="521"/>
                    </a:lnTo>
                    <a:lnTo>
                      <a:pt x="50" y="512"/>
                    </a:lnTo>
                    <a:lnTo>
                      <a:pt x="50" y="505"/>
                    </a:lnTo>
                    <a:lnTo>
                      <a:pt x="51" y="498"/>
                    </a:lnTo>
                    <a:lnTo>
                      <a:pt x="51" y="498"/>
                    </a:lnTo>
                    <a:lnTo>
                      <a:pt x="51" y="493"/>
                    </a:lnTo>
                    <a:lnTo>
                      <a:pt x="51" y="489"/>
                    </a:lnTo>
                    <a:lnTo>
                      <a:pt x="48" y="484"/>
                    </a:lnTo>
                    <a:lnTo>
                      <a:pt x="48" y="484"/>
                    </a:lnTo>
                    <a:lnTo>
                      <a:pt x="47" y="476"/>
                    </a:lnTo>
                    <a:lnTo>
                      <a:pt x="46" y="466"/>
                    </a:lnTo>
                    <a:lnTo>
                      <a:pt x="46" y="466"/>
                    </a:lnTo>
                    <a:lnTo>
                      <a:pt x="46" y="441"/>
                    </a:lnTo>
                    <a:lnTo>
                      <a:pt x="48" y="412"/>
                    </a:lnTo>
                    <a:lnTo>
                      <a:pt x="48" y="412"/>
                    </a:lnTo>
                    <a:lnTo>
                      <a:pt x="52" y="371"/>
                    </a:lnTo>
                    <a:lnTo>
                      <a:pt x="58" y="325"/>
                    </a:lnTo>
                    <a:lnTo>
                      <a:pt x="58" y="325"/>
                    </a:lnTo>
                    <a:lnTo>
                      <a:pt x="69" y="263"/>
                    </a:lnTo>
                    <a:lnTo>
                      <a:pt x="76" y="228"/>
                    </a:lnTo>
                    <a:lnTo>
                      <a:pt x="83" y="204"/>
                    </a:lnTo>
                    <a:lnTo>
                      <a:pt x="83" y="204"/>
                    </a:lnTo>
                    <a:lnTo>
                      <a:pt x="86" y="186"/>
                    </a:lnTo>
                    <a:lnTo>
                      <a:pt x="92" y="164"/>
                    </a:lnTo>
                    <a:lnTo>
                      <a:pt x="98" y="128"/>
                    </a:lnTo>
                    <a:lnTo>
                      <a:pt x="98" y="128"/>
                    </a:lnTo>
                    <a:lnTo>
                      <a:pt x="106" y="95"/>
                    </a:lnTo>
                    <a:lnTo>
                      <a:pt x="111" y="76"/>
                    </a:lnTo>
                    <a:lnTo>
                      <a:pt x="115" y="63"/>
                    </a:lnTo>
                    <a:lnTo>
                      <a:pt x="115" y="63"/>
                    </a:lnTo>
                    <a:lnTo>
                      <a:pt x="121" y="51"/>
                    </a:lnTo>
                    <a:lnTo>
                      <a:pt x="126" y="35"/>
                    </a:lnTo>
                    <a:lnTo>
                      <a:pt x="131" y="19"/>
                    </a:lnTo>
                    <a:lnTo>
                      <a:pt x="134" y="10"/>
                    </a:lnTo>
                    <a:lnTo>
                      <a:pt x="134" y="10"/>
                    </a:lnTo>
                    <a:lnTo>
                      <a:pt x="13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57" name="Freeform 23">
                <a:extLst>
                  <a:ext uri="{FF2B5EF4-FFF2-40B4-BE49-F238E27FC236}">
                    <a16:creationId xmlns:a16="http://schemas.microsoft.com/office/drawing/2014/main" id="{7D77CCB0-2948-4421-BDC0-4C9A3CB6C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7250" y="371773"/>
                <a:ext cx="220663" cy="846138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138" y="0"/>
                  </a:cxn>
                  <a:cxn ang="0">
                    <a:pos x="123" y="22"/>
                  </a:cxn>
                  <a:cxn ang="0">
                    <a:pos x="73" y="85"/>
                  </a:cxn>
                  <a:cxn ang="0">
                    <a:pos x="71" y="97"/>
                  </a:cxn>
                  <a:cxn ang="0">
                    <a:pos x="63" y="127"/>
                  </a:cxn>
                  <a:cxn ang="0">
                    <a:pos x="55" y="172"/>
                  </a:cxn>
                  <a:cxn ang="0">
                    <a:pos x="51" y="191"/>
                  </a:cxn>
                  <a:cxn ang="0">
                    <a:pos x="35" y="266"/>
                  </a:cxn>
                  <a:cxn ang="0">
                    <a:pos x="17" y="370"/>
                  </a:cxn>
                  <a:cxn ang="0">
                    <a:pos x="14" y="380"/>
                  </a:cxn>
                  <a:cxn ang="0">
                    <a:pos x="16" y="387"/>
                  </a:cxn>
                  <a:cxn ang="0">
                    <a:pos x="16" y="388"/>
                  </a:cxn>
                  <a:cxn ang="0">
                    <a:pos x="13" y="393"/>
                  </a:cxn>
                  <a:cxn ang="0">
                    <a:pos x="12" y="395"/>
                  </a:cxn>
                  <a:cxn ang="0">
                    <a:pos x="14" y="400"/>
                  </a:cxn>
                  <a:cxn ang="0">
                    <a:pos x="14" y="403"/>
                  </a:cxn>
                  <a:cxn ang="0">
                    <a:pos x="10" y="408"/>
                  </a:cxn>
                  <a:cxn ang="0">
                    <a:pos x="9" y="410"/>
                  </a:cxn>
                  <a:cxn ang="0">
                    <a:pos x="10" y="418"/>
                  </a:cxn>
                  <a:cxn ang="0">
                    <a:pos x="10" y="421"/>
                  </a:cxn>
                  <a:cxn ang="0">
                    <a:pos x="9" y="426"/>
                  </a:cxn>
                  <a:cxn ang="0">
                    <a:pos x="9" y="429"/>
                  </a:cxn>
                  <a:cxn ang="0">
                    <a:pos x="8" y="429"/>
                  </a:cxn>
                  <a:cxn ang="0">
                    <a:pos x="6" y="429"/>
                  </a:cxn>
                  <a:cxn ang="0">
                    <a:pos x="6" y="429"/>
                  </a:cxn>
                  <a:cxn ang="0">
                    <a:pos x="5" y="430"/>
                  </a:cxn>
                  <a:cxn ang="0">
                    <a:pos x="4" y="441"/>
                  </a:cxn>
                  <a:cxn ang="0">
                    <a:pos x="2" y="483"/>
                  </a:cxn>
                  <a:cxn ang="0">
                    <a:pos x="2" y="498"/>
                  </a:cxn>
                  <a:cxn ang="0">
                    <a:pos x="0" y="510"/>
                  </a:cxn>
                  <a:cxn ang="0">
                    <a:pos x="1" y="517"/>
                  </a:cxn>
                  <a:cxn ang="0">
                    <a:pos x="4" y="522"/>
                  </a:cxn>
                  <a:cxn ang="0">
                    <a:pos x="12" y="527"/>
                  </a:cxn>
                  <a:cxn ang="0">
                    <a:pos x="21" y="531"/>
                  </a:cxn>
                  <a:cxn ang="0">
                    <a:pos x="30" y="533"/>
                  </a:cxn>
                  <a:cxn ang="0">
                    <a:pos x="38" y="533"/>
                  </a:cxn>
                  <a:cxn ang="0">
                    <a:pos x="39" y="533"/>
                  </a:cxn>
                  <a:cxn ang="0">
                    <a:pos x="46" y="529"/>
                  </a:cxn>
                  <a:cxn ang="0">
                    <a:pos x="48" y="521"/>
                  </a:cxn>
                  <a:cxn ang="0">
                    <a:pos x="50" y="512"/>
                  </a:cxn>
                  <a:cxn ang="0">
                    <a:pos x="51" y="498"/>
                  </a:cxn>
                  <a:cxn ang="0">
                    <a:pos x="51" y="493"/>
                  </a:cxn>
                  <a:cxn ang="0">
                    <a:pos x="48" y="484"/>
                  </a:cxn>
                  <a:cxn ang="0">
                    <a:pos x="47" y="476"/>
                  </a:cxn>
                  <a:cxn ang="0">
                    <a:pos x="46" y="466"/>
                  </a:cxn>
                  <a:cxn ang="0">
                    <a:pos x="48" y="412"/>
                  </a:cxn>
                  <a:cxn ang="0">
                    <a:pos x="52" y="371"/>
                  </a:cxn>
                  <a:cxn ang="0">
                    <a:pos x="58" y="325"/>
                  </a:cxn>
                  <a:cxn ang="0">
                    <a:pos x="76" y="228"/>
                  </a:cxn>
                  <a:cxn ang="0">
                    <a:pos x="83" y="204"/>
                  </a:cxn>
                  <a:cxn ang="0">
                    <a:pos x="92" y="164"/>
                  </a:cxn>
                  <a:cxn ang="0">
                    <a:pos x="98" y="128"/>
                  </a:cxn>
                  <a:cxn ang="0">
                    <a:pos x="111" y="76"/>
                  </a:cxn>
                  <a:cxn ang="0">
                    <a:pos x="115" y="63"/>
                  </a:cxn>
                  <a:cxn ang="0">
                    <a:pos x="126" y="35"/>
                  </a:cxn>
                  <a:cxn ang="0">
                    <a:pos x="134" y="10"/>
                  </a:cxn>
                  <a:cxn ang="0">
                    <a:pos x="139" y="0"/>
                  </a:cxn>
                </a:cxnLst>
                <a:rect l="0" t="0" r="r" b="b"/>
                <a:pathLst>
                  <a:path w="139" h="533">
                    <a:moveTo>
                      <a:pt x="139" y="0"/>
                    </a:moveTo>
                    <a:lnTo>
                      <a:pt x="139" y="0"/>
                    </a:lnTo>
                    <a:lnTo>
                      <a:pt x="138" y="0"/>
                    </a:lnTo>
                    <a:lnTo>
                      <a:pt x="138" y="0"/>
                    </a:lnTo>
                    <a:lnTo>
                      <a:pt x="130" y="13"/>
                    </a:lnTo>
                    <a:lnTo>
                      <a:pt x="123" y="22"/>
                    </a:lnTo>
                    <a:lnTo>
                      <a:pt x="123" y="22"/>
                    </a:lnTo>
                    <a:lnTo>
                      <a:pt x="73" y="85"/>
                    </a:lnTo>
                    <a:lnTo>
                      <a:pt x="73" y="85"/>
                    </a:lnTo>
                    <a:lnTo>
                      <a:pt x="71" y="97"/>
                    </a:lnTo>
                    <a:lnTo>
                      <a:pt x="71" y="97"/>
                    </a:lnTo>
                    <a:lnTo>
                      <a:pt x="63" y="127"/>
                    </a:lnTo>
                    <a:lnTo>
                      <a:pt x="58" y="152"/>
                    </a:lnTo>
                    <a:lnTo>
                      <a:pt x="55" y="172"/>
                    </a:lnTo>
                    <a:lnTo>
                      <a:pt x="55" y="172"/>
                    </a:lnTo>
                    <a:lnTo>
                      <a:pt x="51" y="191"/>
                    </a:lnTo>
                    <a:lnTo>
                      <a:pt x="44" y="220"/>
                    </a:lnTo>
                    <a:lnTo>
                      <a:pt x="35" y="266"/>
                    </a:lnTo>
                    <a:lnTo>
                      <a:pt x="35" y="266"/>
                    </a:lnTo>
                    <a:lnTo>
                      <a:pt x="17" y="370"/>
                    </a:lnTo>
                    <a:lnTo>
                      <a:pt x="17" y="370"/>
                    </a:lnTo>
                    <a:lnTo>
                      <a:pt x="14" y="380"/>
                    </a:lnTo>
                    <a:lnTo>
                      <a:pt x="14" y="384"/>
                    </a:lnTo>
                    <a:lnTo>
                      <a:pt x="16" y="387"/>
                    </a:lnTo>
                    <a:lnTo>
                      <a:pt x="16" y="387"/>
                    </a:lnTo>
                    <a:lnTo>
                      <a:pt x="16" y="388"/>
                    </a:lnTo>
                    <a:lnTo>
                      <a:pt x="16" y="389"/>
                    </a:lnTo>
                    <a:lnTo>
                      <a:pt x="13" y="393"/>
                    </a:lnTo>
                    <a:lnTo>
                      <a:pt x="13" y="393"/>
                    </a:lnTo>
                    <a:lnTo>
                      <a:pt x="12" y="395"/>
                    </a:lnTo>
                    <a:lnTo>
                      <a:pt x="12" y="396"/>
                    </a:lnTo>
                    <a:lnTo>
                      <a:pt x="14" y="400"/>
                    </a:lnTo>
                    <a:lnTo>
                      <a:pt x="14" y="400"/>
                    </a:lnTo>
                    <a:lnTo>
                      <a:pt x="14" y="403"/>
                    </a:lnTo>
                    <a:lnTo>
                      <a:pt x="14" y="405"/>
                    </a:lnTo>
                    <a:lnTo>
                      <a:pt x="10" y="408"/>
                    </a:lnTo>
                    <a:lnTo>
                      <a:pt x="10" y="408"/>
                    </a:lnTo>
                    <a:lnTo>
                      <a:pt x="9" y="410"/>
                    </a:lnTo>
                    <a:lnTo>
                      <a:pt x="9" y="413"/>
                    </a:lnTo>
                    <a:lnTo>
                      <a:pt x="10" y="418"/>
                    </a:lnTo>
                    <a:lnTo>
                      <a:pt x="10" y="418"/>
                    </a:lnTo>
                    <a:lnTo>
                      <a:pt x="10" y="421"/>
                    </a:lnTo>
                    <a:lnTo>
                      <a:pt x="10" y="422"/>
                    </a:lnTo>
                    <a:lnTo>
                      <a:pt x="9" y="426"/>
                    </a:lnTo>
                    <a:lnTo>
                      <a:pt x="9" y="426"/>
                    </a:lnTo>
                    <a:lnTo>
                      <a:pt x="9" y="429"/>
                    </a:lnTo>
                    <a:lnTo>
                      <a:pt x="8" y="429"/>
                    </a:lnTo>
                    <a:lnTo>
                      <a:pt x="8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5" y="430"/>
                    </a:lnTo>
                    <a:lnTo>
                      <a:pt x="5" y="430"/>
                    </a:lnTo>
                    <a:lnTo>
                      <a:pt x="4" y="441"/>
                    </a:lnTo>
                    <a:lnTo>
                      <a:pt x="4" y="441"/>
                    </a:lnTo>
                    <a:lnTo>
                      <a:pt x="2" y="460"/>
                    </a:lnTo>
                    <a:lnTo>
                      <a:pt x="2" y="483"/>
                    </a:lnTo>
                    <a:lnTo>
                      <a:pt x="2" y="483"/>
                    </a:lnTo>
                    <a:lnTo>
                      <a:pt x="2" y="498"/>
                    </a:lnTo>
                    <a:lnTo>
                      <a:pt x="0" y="510"/>
                    </a:lnTo>
                    <a:lnTo>
                      <a:pt x="0" y="510"/>
                    </a:lnTo>
                    <a:lnTo>
                      <a:pt x="0" y="513"/>
                    </a:lnTo>
                    <a:lnTo>
                      <a:pt x="1" y="517"/>
                    </a:lnTo>
                    <a:lnTo>
                      <a:pt x="4" y="522"/>
                    </a:lnTo>
                    <a:lnTo>
                      <a:pt x="4" y="522"/>
                    </a:lnTo>
                    <a:lnTo>
                      <a:pt x="8" y="525"/>
                    </a:lnTo>
                    <a:lnTo>
                      <a:pt x="12" y="527"/>
                    </a:lnTo>
                    <a:lnTo>
                      <a:pt x="21" y="531"/>
                    </a:lnTo>
                    <a:lnTo>
                      <a:pt x="21" y="531"/>
                    </a:lnTo>
                    <a:lnTo>
                      <a:pt x="25" y="531"/>
                    </a:lnTo>
                    <a:lnTo>
                      <a:pt x="30" y="533"/>
                    </a:lnTo>
                    <a:lnTo>
                      <a:pt x="38" y="533"/>
                    </a:lnTo>
                    <a:lnTo>
                      <a:pt x="38" y="533"/>
                    </a:lnTo>
                    <a:lnTo>
                      <a:pt x="39" y="533"/>
                    </a:lnTo>
                    <a:lnTo>
                      <a:pt x="39" y="533"/>
                    </a:lnTo>
                    <a:lnTo>
                      <a:pt x="43" y="531"/>
                    </a:lnTo>
                    <a:lnTo>
                      <a:pt x="46" y="529"/>
                    </a:lnTo>
                    <a:lnTo>
                      <a:pt x="48" y="525"/>
                    </a:lnTo>
                    <a:lnTo>
                      <a:pt x="48" y="521"/>
                    </a:lnTo>
                    <a:lnTo>
                      <a:pt x="48" y="521"/>
                    </a:lnTo>
                    <a:lnTo>
                      <a:pt x="50" y="512"/>
                    </a:lnTo>
                    <a:lnTo>
                      <a:pt x="50" y="505"/>
                    </a:lnTo>
                    <a:lnTo>
                      <a:pt x="51" y="498"/>
                    </a:lnTo>
                    <a:lnTo>
                      <a:pt x="51" y="498"/>
                    </a:lnTo>
                    <a:lnTo>
                      <a:pt x="51" y="493"/>
                    </a:lnTo>
                    <a:lnTo>
                      <a:pt x="51" y="489"/>
                    </a:lnTo>
                    <a:lnTo>
                      <a:pt x="48" y="484"/>
                    </a:lnTo>
                    <a:lnTo>
                      <a:pt x="48" y="484"/>
                    </a:lnTo>
                    <a:lnTo>
                      <a:pt x="47" y="476"/>
                    </a:lnTo>
                    <a:lnTo>
                      <a:pt x="46" y="466"/>
                    </a:lnTo>
                    <a:lnTo>
                      <a:pt x="46" y="466"/>
                    </a:lnTo>
                    <a:lnTo>
                      <a:pt x="46" y="441"/>
                    </a:lnTo>
                    <a:lnTo>
                      <a:pt x="48" y="412"/>
                    </a:lnTo>
                    <a:lnTo>
                      <a:pt x="48" y="412"/>
                    </a:lnTo>
                    <a:lnTo>
                      <a:pt x="52" y="371"/>
                    </a:lnTo>
                    <a:lnTo>
                      <a:pt x="58" y="325"/>
                    </a:lnTo>
                    <a:lnTo>
                      <a:pt x="58" y="325"/>
                    </a:lnTo>
                    <a:lnTo>
                      <a:pt x="69" y="263"/>
                    </a:lnTo>
                    <a:lnTo>
                      <a:pt x="76" y="228"/>
                    </a:lnTo>
                    <a:lnTo>
                      <a:pt x="83" y="204"/>
                    </a:lnTo>
                    <a:lnTo>
                      <a:pt x="83" y="204"/>
                    </a:lnTo>
                    <a:lnTo>
                      <a:pt x="86" y="186"/>
                    </a:lnTo>
                    <a:lnTo>
                      <a:pt x="92" y="164"/>
                    </a:lnTo>
                    <a:lnTo>
                      <a:pt x="98" y="128"/>
                    </a:lnTo>
                    <a:lnTo>
                      <a:pt x="98" y="128"/>
                    </a:lnTo>
                    <a:lnTo>
                      <a:pt x="106" y="95"/>
                    </a:lnTo>
                    <a:lnTo>
                      <a:pt x="111" y="76"/>
                    </a:lnTo>
                    <a:lnTo>
                      <a:pt x="115" y="63"/>
                    </a:lnTo>
                    <a:lnTo>
                      <a:pt x="115" y="63"/>
                    </a:lnTo>
                    <a:lnTo>
                      <a:pt x="121" y="51"/>
                    </a:lnTo>
                    <a:lnTo>
                      <a:pt x="126" y="35"/>
                    </a:lnTo>
                    <a:lnTo>
                      <a:pt x="131" y="19"/>
                    </a:lnTo>
                    <a:lnTo>
                      <a:pt x="134" y="10"/>
                    </a:lnTo>
                    <a:lnTo>
                      <a:pt x="134" y="10"/>
                    </a:lnTo>
                    <a:lnTo>
                      <a:pt x="139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58" name="Freeform 24">
                <a:extLst>
                  <a:ext uri="{FF2B5EF4-FFF2-40B4-BE49-F238E27FC236}">
                    <a16:creationId xmlns:a16="http://schemas.microsoft.com/office/drawing/2014/main" id="{7EB0113D-0A4B-4A23-A971-6FAC58A6D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8538" y="313036"/>
                <a:ext cx="90488" cy="746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29" y="1"/>
                  </a:cxn>
                  <a:cxn ang="0">
                    <a:pos x="24" y="4"/>
                  </a:cxn>
                  <a:cxn ang="0">
                    <a:pos x="18" y="9"/>
                  </a:cxn>
                  <a:cxn ang="0">
                    <a:pos x="13" y="14"/>
                  </a:cxn>
                  <a:cxn ang="0">
                    <a:pos x="13" y="14"/>
                  </a:cxn>
                  <a:cxn ang="0">
                    <a:pos x="7" y="27"/>
                  </a:cxn>
                  <a:cxn ang="0">
                    <a:pos x="0" y="47"/>
                  </a:cxn>
                  <a:cxn ang="0">
                    <a:pos x="0" y="47"/>
                  </a:cxn>
                  <a:cxn ang="0">
                    <a:pos x="11" y="34"/>
                  </a:cxn>
                  <a:cxn ang="0">
                    <a:pos x="11" y="34"/>
                  </a:cxn>
                  <a:cxn ang="0">
                    <a:pos x="16" y="27"/>
                  </a:cxn>
                  <a:cxn ang="0">
                    <a:pos x="18" y="25"/>
                  </a:cxn>
                  <a:cxn ang="0">
                    <a:pos x="21" y="23"/>
                  </a:cxn>
                  <a:cxn ang="0">
                    <a:pos x="21" y="23"/>
                  </a:cxn>
                  <a:cxn ang="0">
                    <a:pos x="24" y="22"/>
                  </a:cxn>
                  <a:cxn ang="0">
                    <a:pos x="24" y="22"/>
                  </a:cxn>
                  <a:cxn ang="0">
                    <a:pos x="28" y="23"/>
                  </a:cxn>
                  <a:cxn ang="0">
                    <a:pos x="33" y="25"/>
                  </a:cxn>
                  <a:cxn ang="0">
                    <a:pos x="39" y="27"/>
                  </a:cxn>
                  <a:cxn ang="0">
                    <a:pos x="39" y="27"/>
                  </a:cxn>
                  <a:cxn ang="0">
                    <a:pos x="47" y="30"/>
                  </a:cxn>
                  <a:cxn ang="0">
                    <a:pos x="50" y="31"/>
                  </a:cxn>
                  <a:cxn ang="0">
                    <a:pos x="50" y="33"/>
                  </a:cxn>
                  <a:cxn ang="0">
                    <a:pos x="50" y="35"/>
                  </a:cxn>
                  <a:cxn ang="0">
                    <a:pos x="50" y="35"/>
                  </a:cxn>
                  <a:cxn ang="0">
                    <a:pos x="49" y="37"/>
                  </a:cxn>
                  <a:cxn ang="0">
                    <a:pos x="49" y="37"/>
                  </a:cxn>
                  <a:cxn ang="0">
                    <a:pos x="50" y="37"/>
                  </a:cxn>
                  <a:cxn ang="0">
                    <a:pos x="50" y="37"/>
                  </a:cxn>
                  <a:cxn ang="0">
                    <a:pos x="55" y="20"/>
                  </a:cxn>
                  <a:cxn ang="0">
                    <a:pos x="55" y="20"/>
                  </a:cxn>
                  <a:cxn ang="0">
                    <a:pos x="57" y="16"/>
                  </a:cxn>
                  <a:cxn ang="0">
                    <a:pos x="55" y="12"/>
                  </a:cxn>
                  <a:cxn ang="0">
                    <a:pos x="53" y="9"/>
                  </a:cxn>
                  <a:cxn ang="0">
                    <a:pos x="50" y="8"/>
                  </a:cxn>
                  <a:cxn ang="0">
                    <a:pos x="50" y="8"/>
                  </a:cxn>
                  <a:cxn ang="0">
                    <a:pos x="47" y="5"/>
                  </a:cxn>
                  <a:cxn ang="0">
                    <a:pos x="43" y="4"/>
                  </a:cxn>
                  <a:cxn ang="0">
                    <a:pos x="41" y="1"/>
                  </a:cxn>
                  <a:cxn ang="0">
                    <a:pos x="36" y="0"/>
                  </a:cxn>
                  <a:cxn ang="0">
                    <a:pos x="36" y="0"/>
                  </a:cxn>
                  <a:cxn ang="0">
                    <a:pos x="34" y="0"/>
                  </a:cxn>
                </a:cxnLst>
                <a:rect l="0" t="0" r="r" b="b"/>
                <a:pathLst>
                  <a:path w="57" h="47">
                    <a:moveTo>
                      <a:pt x="34" y="0"/>
                    </a:moveTo>
                    <a:lnTo>
                      <a:pt x="34" y="0"/>
                    </a:lnTo>
                    <a:lnTo>
                      <a:pt x="29" y="1"/>
                    </a:lnTo>
                    <a:lnTo>
                      <a:pt x="24" y="4"/>
                    </a:lnTo>
                    <a:lnTo>
                      <a:pt x="18" y="9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7" y="27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11" y="34"/>
                    </a:lnTo>
                    <a:lnTo>
                      <a:pt x="11" y="34"/>
                    </a:lnTo>
                    <a:lnTo>
                      <a:pt x="16" y="27"/>
                    </a:lnTo>
                    <a:lnTo>
                      <a:pt x="18" y="25"/>
                    </a:lnTo>
                    <a:lnTo>
                      <a:pt x="21" y="23"/>
                    </a:lnTo>
                    <a:lnTo>
                      <a:pt x="21" y="23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28" y="23"/>
                    </a:lnTo>
                    <a:lnTo>
                      <a:pt x="33" y="25"/>
                    </a:lnTo>
                    <a:lnTo>
                      <a:pt x="39" y="27"/>
                    </a:lnTo>
                    <a:lnTo>
                      <a:pt x="39" y="27"/>
                    </a:lnTo>
                    <a:lnTo>
                      <a:pt x="47" y="30"/>
                    </a:lnTo>
                    <a:lnTo>
                      <a:pt x="50" y="31"/>
                    </a:lnTo>
                    <a:lnTo>
                      <a:pt x="50" y="33"/>
                    </a:lnTo>
                    <a:lnTo>
                      <a:pt x="50" y="35"/>
                    </a:lnTo>
                    <a:lnTo>
                      <a:pt x="50" y="35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50" y="37"/>
                    </a:lnTo>
                    <a:lnTo>
                      <a:pt x="50" y="37"/>
                    </a:lnTo>
                    <a:lnTo>
                      <a:pt x="55" y="20"/>
                    </a:lnTo>
                    <a:lnTo>
                      <a:pt x="55" y="20"/>
                    </a:lnTo>
                    <a:lnTo>
                      <a:pt x="57" y="16"/>
                    </a:lnTo>
                    <a:lnTo>
                      <a:pt x="55" y="12"/>
                    </a:lnTo>
                    <a:lnTo>
                      <a:pt x="53" y="9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47" y="5"/>
                    </a:lnTo>
                    <a:lnTo>
                      <a:pt x="43" y="4"/>
                    </a:lnTo>
                    <a:lnTo>
                      <a:pt x="41" y="1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59" name="Freeform 25">
                <a:extLst>
                  <a:ext uri="{FF2B5EF4-FFF2-40B4-BE49-F238E27FC236}">
                    <a16:creationId xmlns:a16="http://schemas.microsoft.com/office/drawing/2014/main" id="{FD1E116F-4AA4-43A6-AB0D-7431996B3D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8538" y="313036"/>
                <a:ext cx="90488" cy="746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29" y="1"/>
                  </a:cxn>
                  <a:cxn ang="0">
                    <a:pos x="24" y="4"/>
                  </a:cxn>
                  <a:cxn ang="0">
                    <a:pos x="18" y="9"/>
                  </a:cxn>
                  <a:cxn ang="0">
                    <a:pos x="13" y="14"/>
                  </a:cxn>
                  <a:cxn ang="0">
                    <a:pos x="13" y="14"/>
                  </a:cxn>
                  <a:cxn ang="0">
                    <a:pos x="7" y="27"/>
                  </a:cxn>
                  <a:cxn ang="0">
                    <a:pos x="0" y="47"/>
                  </a:cxn>
                  <a:cxn ang="0">
                    <a:pos x="0" y="47"/>
                  </a:cxn>
                  <a:cxn ang="0">
                    <a:pos x="11" y="34"/>
                  </a:cxn>
                  <a:cxn ang="0">
                    <a:pos x="11" y="34"/>
                  </a:cxn>
                  <a:cxn ang="0">
                    <a:pos x="16" y="27"/>
                  </a:cxn>
                  <a:cxn ang="0">
                    <a:pos x="18" y="25"/>
                  </a:cxn>
                  <a:cxn ang="0">
                    <a:pos x="21" y="23"/>
                  </a:cxn>
                  <a:cxn ang="0">
                    <a:pos x="21" y="23"/>
                  </a:cxn>
                  <a:cxn ang="0">
                    <a:pos x="24" y="22"/>
                  </a:cxn>
                  <a:cxn ang="0">
                    <a:pos x="24" y="22"/>
                  </a:cxn>
                  <a:cxn ang="0">
                    <a:pos x="28" y="23"/>
                  </a:cxn>
                  <a:cxn ang="0">
                    <a:pos x="33" y="25"/>
                  </a:cxn>
                  <a:cxn ang="0">
                    <a:pos x="39" y="27"/>
                  </a:cxn>
                  <a:cxn ang="0">
                    <a:pos x="39" y="27"/>
                  </a:cxn>
                  <a:cxn ang="0">
                    <a:pos x="47" y="30"/>
                  </a:cxn>
                  <a:cxn ang="0">
                    <a:pos x="50" y="31"/>
                  </a:cxn>
                  <a:cxn ang="0">
                    <a:pos x="50" y="33"/>
                  </a:cxn>
                  <a:cxn ang="0">
                    <a:pos x="50" y="35"/>
                  </a:cxn>
                  <a:cxn ang="0">
                    <a:pos x="50" y="35"/>
                  </a:cxn>
                  <a:cxn ang="0">
                    <a:pos x="49" y="37"/>
                  </a:cxn>
                  <a:cxn ang="0">
                    <a:pos x="49" y="37"/>
                  </a:cxn>
                  <a:cxn ang="0">
                    <a:pos x="50" y="37"/>
                  </a:cxn>
                  <a:cxn ang="0">
                    <a:pos x="50" y="37"/>
                  </a:cxn>
                  <a:cxn ang="0">
                    <a:pos x="55" y="20"/>
                  </a:cxn>
                  <a:cxn ang="0">
                    <a:pos x="55" y="20"/>
                  </a:cxn>
                  <a:cxn ang="0">
                    <a:pos x="57" y="16"/>
                  </a:cxn>
                  <a:cxn ang="0">
                    <a:pos x="55" y="12"/>
                  </a:cxn>
                  <a:cxn ang="0">
                    <a:pos x="53" y="9"/>
                  </a:cxn>
                  <a:cxn ang="0">
                    <a:pos x="50" y="8"/>
                  </a:cxn>
                  <a:cxn ang="0">
                    <a:pos x="50" y="8"/>
                  </a:cxn>
                  <a:cxn ang="0">
                    <a:pos x="47" y="5"/>
                  </a:cxn>
                  <a:cxn ang="0">
                    <a:pos x="43" y="4"/>
                  </a:cxn>
                  <a:cxn ang="0">
                    <a:pos x="41" y="1"/>
                  </a:cxn>
                  <a:cxn ang="0">
                    <a:pos x="36" y="0"/>
                  </a:cxn>
                  <a:cxn ang="0">
                    <a:pos x="36" y="0"/>
                  </a:cxn>
                  <a:cxn ang="0">
                    <a:pos x="34" y="0"/>
                  </a:cxn>
                </a:cxnLst>
                <a:rect l="0" t="0" r="r" b="b"/>
                <a:pathLst>
                  <a:path w="57" h="47">
                    <a:moveTo>
                      <a:pt x="34" y="0"/>
                    </a:moveTo>
                    <a:lnTo>
                      <a:pt x="34" y="0"/>
                    </a:lnTo>
                    <a:lnTo>
                      <a:pt x="29" y="1"/>
                    </a:lnTo>
                    <a:lnTo>
                      <a:pt x="24" y="4"/>
                    </a:lnTo>
                    <a:lnTo>
                      <a:pt x="18" y="9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7" y="27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11" y="34"/>
                    </a:lnTo>
                    <a:lnTo>
                      <a:pt x="11" y="34"/>
                    </a:lnTo>
                    <a:lnTo>
                      <a:pt x="16" y="27"/>
                    </a:lnTo>
                    <a:lnTo>
                      <a:pt x="18" y="25"/>
                    </a:lnTo>
                    <a:lnTo>
                      <a:pt x="21" y="23"/>
                    </a:lnTo>
                    <a:lnTo>
                      <a:pt x="21" y="23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28" y="23"/>
                    </a:lnTo>
                    <a:lnTo>
                      <a:pt x="33" y="25"/>
                    </a:lnTo>
                    <a:lnTo>
                      <a:pt x="39" y="27"/>
                    </a:lnTo>
                    <a:lnTo>
                      <a:pt x="39" y="27"/>
                    </a:lnTo>
                    <a:lnTo>
                      <a:pt x="47" y="30"/>
                    </a:lnTo>
                    <a:lnTo>
                      <a:pt x="50" y="31"/>
                    </a:lnTo>
                    <a:lnTo>
                      <a:pt x="50" y="33"/>
                    </a:lnTo>
                    <a:lnTo>
                      <a:pt x="50" y="35"/>
                    </a:lnTo>
                    <a:lnTo>
                      <a:pt x="50" y="35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50" y="37"/>
                    </a:lnTo>
                    <a:lnTo>
                      <a:pt x="50" y="37"/>
                    </a:lnTo>
                    <a:lnTo>
                      <a:pt x="55" y="20"/>
                    </a:lnTo>
                    <a:lnTo>
                      <a:pt x="55" y="20"/>
                    </a:lnTo>
                    <a:lnTo>
                      <a:pt x="57" y="16"/>
                    </a:lnTo>
                    <a:lnTo>
                      <a:pt x="55" y="12"/>
                    </a:lnTo>
                    <a:lnTo>
                      <a:pt x="53" y="9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47" y="5"/>
                    </a:lnTo>
                    <a:lnTo>
                      <a:pt x="43" y="4"/>
                    </a:lnTo>
                    <a:lnTo>
                      <a:pt x="41" y="1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4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60" name="Freeform 27">
                <a:extLst>
                  <a:ext uri="{FF2B5EF4-FFF2-40B4-BE49-F238E27FC236}">
                    <a16:creationId xmlns:a16="http://schemas.microsoft.com/office/drawing/2014/main" id="{392E5157-46D5-4046-95F9-92FC20AC75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8450" y="392411"/>
                <a:ext cx="698500" cy="1438275"/>
              </a:xfrm>
              <a:custGeom>
                <a:avLst/>
                <a:gdLst/>
                <a:ahLst/>
                <a:cxnLst>
                  <a:cxn ang="0">
                    <a:pos x="438" y="0"/>
                  </a:cxn>
                  <a:cxn ang="0">
                    <a:pos x="408" y="39"/>
                  </a:cxn>
                  <a:cxn ang="0">
                    <a:pos x="310" y="178"/>
                  </a:cxn>
                  <a:cxn ang="0">
                    <a:pos x="223" y="312"/>
                  </a:cxn>
                  <a:cxn ang="0">
                    <a:pos x="190" y="369"/>
                  </a:cxn>
                  <a:cxn ang="0">
                    <a:pos x="189" y="378"/>
                  </a:cxn>
                  <a:cxn ang="0">
                    <a:pos x="184" y="384"/>
                  </a:cxn>
                  <a:cxn ang="0">
                    <a:pos x="181" y="395"/>
                  </a:cxn>
                  <a:cxn ang="0">
                    <a:pos x="179" y="399"/>
                  </a:cxn>
                  <a:cxn ang="0">
                    <a:pos x="180" y="394"/>
                  </a:cxn>
                  <a:cxn ang="0">
                    <a:pos x="180" y="391"/>
                  </a:cxn>
                  <a:cxn ang="0">
                    <a:pos x="177" y="394"/>
                  </a:cxn>
                  <a:cxn ang="0">
                    <a:pos x="172" y="404"/>
                  </a:cxn>
                  <a:cxn ang="0">
                    <a:pos x="154" y="442"/>
                  </a:cxn>
                  <a:cxn ang="0">
                    <a:pos x="138" y="474"/>
                  </a:cxn>
                  <a:cxn ang="0">
                    <a:pos x="106" y="547"/>
                  </a:cxn>
                  <a:cxn ang="0">
                    <a:pos x="92" y="585"/>
                  </a:cxn>
                  <a:cxn ang="0">
                    <a:pos x="84" y="602"/>
                  </a:cxn>
                  <a:cxn ang="0">
                    <a:pos x="75" y="631"/>
                  </a:cxn>
                  <a:cxn ang="0">
                    <a:pos x="67" y="657"/>
                  </a:cxn>
                  <a:cxn ang="0">
                    <a:pos x="62" y="671"/>
                  </a:cxn>
                  <a:cxn ang="0">
                    <a:pos x="60" y="673"/>
                  </a:cxn>
                  <a:cxn ang="0">
                    <a:pos x="59" y="669"/>
                  </a:cxn>
                  <a:cxn ang="0">
                    <a:pos x="63" y="656"/>
                  </a:cxn>
                  <a:cxn ang="0">
                    <a:pos x="71" y="630"/>
                  </a:cxn>
                  <a:cxn ang="0">
                    <a:pos x="76" y="613"/>
                  </a:cxn>
                  <a:cxn ang="0">
                    <a:pos x="76" y="610"/>
                  </a:cxn>
                  <a:cxn ang="0">
                    <a:pos x="71" y="621"/>
                  </a:cxn>
                  <a:cxn ang="0">
                    <a:pos x="58" y="661"/>
                  </a:cxn>
                  <a:cxn ang="0">
                    <a:pos x="45" y="709"/>
                  </a:cxn>
                  <a:cxn ang="0">
                    <a:pos x="35" y="738"/>
                  </a:cxn>
                  <a:cxn ang="0">
                    <a:pos x="28" y="765"/>
                  </a:cxn>
                  <a:cxn ang="0">
                    <a:pos x="24" y="766"/>
                  </a:cxn>
                  <a:cxn ang="0">
                    <a:pos x="24" y="766"/>
                  </a:cxn>
                  <a:cxn ang="0">
                    <a:pos x="21" y="777"/>
                  </a:cxn>
                  <a:cxn ang="0">
                    <a:pos x="8" y="824"/>
                  </a:cxn>
                  <a:cxn ang="0">
                    <a:pos x="0" y="866"/>
                  </a:cxn>
                  <a:cxn ang="0">
                    <a:pos x="3" y="882"/>
                  </a:cxn>
                  <a:cxn ang="0">
                    <a:pos x="12" y="892"/>
                  </a:cxn>
                  <a:cxn ang="0">
                    <a:pos x="45" y="904"/>
                  </a:cxn>
                  <a:cxn ang="0">
                    <a:pos x="56" y="904"/>
                  </a:cxn>
                  <a:cxn ang="0">
                    <a:pos x="64" y="896"/>
                  </a:cxn>
                  <a:cxn ang="0">
                    <a:pos x="66" y="886"/>
                  </a:cxn>
                  <a:cxn ang="0">
                    <a:pos x="70" y="835"/>
                  </a:cxn>
                  <a:cxn ang="0">
                    <a:pos x="85" y="752"/>
                  </a:cxn>
                  <a:cxn ang="0">
                    <a:pos x="105" y="676"/>
                  </a:cxn>
                  <a:cxn ang="0">
                    <a:pos x="134" y="594"/>
                  </a:cxn>
                  <a:cxn ang="0">
                    <a:pos x="161" y="527"/>
                  </a:cxn>
                  <a:cxn ang="0">
                    <a:pos x="234" y="374"/>
                  </a:cxn>
                  <a:cxn ang="0">
                    <a:pos x="299" y="254"/>
                  </a:cxn>
                  <a:cxn ang="0">
                    <a:pos x="368" y="149"/>
                  </a:cxn>
                  <a:cxn ang="0">
                    <a:pos x="425" y="72"/>
                  </a:cxn>
                  <a:cxn ang="0">
                    <a:pos x="433" y="23"/>
                  </a:cxn>
                </a:cxnLst>
                <a:rect l="0" t="0" r="r" b="b"/>
                <a:pathLst>
                  <a:path w="440" h="906">
                    <a:moveTo>
                      <a:pt x="440" y="0"/>
                    </a:moveTo>
                    <a:lnTo>
                      <a:pt x="440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08" y="39"/>
                    </a:lnTo>
                    <a:lnTo>
                      <a:pt x="408" y="39"/>
                    </a:lnTo>
                    <a:lnTo>
                      <a:pt x="361" y="106"/>
                    </a:lnTo>
                    <a:lnTo>
                      <a:pt x="331" y="147"/>
                    </a:lnTo>
                    <a:lnTo>
                      <a:pt x="310" y="178"/>
                    </a:lnTo>
                    <a:lnTo>
                      <a:pt x="310" y="178"/>
                    </a:lnTo>
                    <a:lnTo>
                      <a:pt x="263" y="252"/>
                    </a:lnTo>
                    <a:lnTo>
                      <a:pt x="223" y="312"/>
                    </a:lnTo>
                    <a:lnTo>
                      <a:pt x="223" y="312"/>
                    </a:lnTo>
                    <a:lnTo>
                      <a:pt x="203" y="345"/>
                    </a:lnTo>
                    <a:lnTo>
                      <a:pt x="190" y="369"/>
                    </a:lnTo>
                    <a:lnTo>
                      <a:pt x="190" y="369"/>
                    </a:lnTo>
                    <a:lnTo>
                      <a:pt x="189" y="378"/>
                    </a:lnTo>
                    <a:lnTo>
                      <a:pt x="189" y="378"/>
                    </a:lnTo>
                    <a:lnTo>
                      <a:pt x="186" y="382"/>
                    </a:lnTo>
                    <a:lnTo>
                      <a:pt x="184" y="384"/>
                    </a:lnTo>
                    <a:lnTo>
                      <a:pt x="184" y="384"/>
                    </a:lnTo>
                    <a:lnTo>
                      <a:pt x="184" y="391"/>
                    </a:lnTo>
                    <a:lnTo>
                      <a:pt x="184" y="391"/>
                    </a:lnTo>
                    <a:lnTo>
                      <a:pt x="181" y="395"/>
                    </a:lnTo>
                    <a:lnTo>
                      <a:pt x="180" y="399"/>
                    </a:lnTo>
                    <a:lnTo>
                      <a:pt x="180" y="399"/>
                    </a:lnTo>
                    <a:lnTo>
                      <a:pt x="179" y="399"/>
                    </a:lnTo>
                    <a:lnTo>
                      <a:pt x="179" y="399"/>
                    </a:lnTo>
                    <a:lnTo>
                      <a:pt x="179" y="396"/>
                    </a:lnTo>
                    <a:lnTo>
                      <a:pt x="180" y="394"/>
                    </a:lnTo>
                    <a:lnTo>
                      <a:pt x="180" y="394"/>
                    </a:lnTo>
                    <a:lnTo>
                      <a:pt x="180" y="392"/>
                    </a:lnTo>
                    <a:lnTo>
                      <a:pt x="180" y="391"/>
                    </a:lnTo>
                    <a:lnTo>
                      <a:pt x="180" y="391"/>
                    </a:lnTo>
                    <a:lnTo>
                      <a:pt x="179" y="392"/>
                    </a:lnTo>
                    <a:lnTo>
                      <a:pt x="177" y="394"/>
                    </a:lnTo>
                    <a:lnTo>
                      <a:pt x="177" y="394"/>
                    </a:lnTo>
                    <a:lnTo>
                      <a:pt x="172" y="404"/>
                    </a:lnTo>
                    <a:lnTo>
                      <a:pt x="172" y="404"/>
                    </a:lnTo>
                    <a:lnTo>
                      <a:pt x="160" y="426"/>
                    </a:lnTo>
                    <a:lnTo>
                      <a:pt x="160" y="426"/>
                    </a:lnTo>
                    <a:lnTo>
                      <a:pt x="154" y="442"/>
                    </a:lnTo>
                    <a:lnTo>
                      <a:pt x="154" y="442"/>
                    </a:lnTo>
                    <a:lnTo>
                      <a:pt x="138" y="474"/>
                    </a:lnTo>
                    <a:lnTo>
                      <a:pt x="138" y="474"/>
                    </a:lnTo>
                    <a:lnTo>
                      <a:pt x="119" y="521"/>
                    </a:lnTo>
                    <a:lnTo>
                      <a:pt x="119" y="521"/>
                    </a:lnTo>
                    <a:lnTo>
                      <a:pt x="106" y="547"/>
                    </a:lnTo>
                    <a:lnTo>
                      <a:pt x="106" y="547"/>
                    </a:lnTo>
                    <a:lnTo>
                      <a:pt x="92" y="585"/>
                    </a:lnTo>
                    <a:lnTo>
                      <a:pt x="92" y="585"/>
                    </a:lnTo>
                    <a:lnTo>
                      <a:pt x="88" y="596"/>
                    </a:lnTo>
                    <a:lnTo>
                      <a:pt x="88" y="596"/>
                    </a:lnTo>
                    <a:lnTo>
                      <a:pt x="84" y="602"/>
                    </a:lnTo>
                    <a:lnTo>
                      <a:pt x="81" y="608"/>
                    </a:lnTo>
                    <a:lnTo>
                      <a:pt x="81" y="608"/>
                    </a:lnTo>
                    <a:lnTo>
                      <a:pt x="75" y="631"/>
                    </a:lnTo>
                    <a:lnTo>
                      <a:pt x="75" y="631"/>
                    </a:lnTo>
                    <a:lnTo>
                      <a:pt x="71" y="646"/>
                    </a:lnTo>
                    <a:lnTo>
                      <a:pt x="67" y="657"/>
                    </a:lnTo>
                    <a:lnTo>
                      <a:pt x="67" y="657"/>
                    </a:lnTo>
                    <a:lnTo>
                      <a:pt x="64" y="667"/>
                    </a:lnTo>
                    <a:lnTo>
                      <a:pt x="62" y="671"/>
                    </a:lnTo>
                    <a:lnTo>
                      <a:pt x="60" y="673"/>
                    </a:lnTo>
                    <a:lnTo>
                      <a:pt x="60" y="673"/>
                    </a:lnTo>
                    <a:lnTo>
                      <a:pt x="60" y="673"/>
                    </a:lnTo>
                    <a:lnTo>
                      <a:pt x="60" y="673"/>
                    </a:lnTo>
                    <a:lnTo>
                      <a:pt x="59" y="672"/>
                    </a:lnTo>
                    <a:lnTo>
                      <a:pt x="59" y="669"/>
                    </a:lnTo>
                    <a:lnTo>
                      <a:pt x="60" y="665"/>
                    </a:lnTo>
                    <a:lnTo>
                      <a:pt x="60" y="665"/>
                    </a:lnTo>
                    <a:lnTo>
                      <a:pt x="63" y="656"/>
                    </a:lnTo>
                    <a:lnTo>
                      <a:pt x="63" y="656"/>
                    </a:lnTo>
                    <a:lnTo>
                      <a:pt x="66" y="644"/>
                    </a:lnTo>
                    <a:lnTo>
                      <a:pt x="71" y="630"/>
                    </a:lnTo>
                    <a:lnTo>
                      <a:pt x="71" y="630"/>
                    </a:lnTo>
                    <a:lnTo>
                      <a:pt x="75" y="617"/>
                    </a:lnTo>
                    <a:lnTo>
                      <a:pt x="76" y="613"/>
                    </a:lnTo>
                    <a:lnTo>
                      <a:pt x="76" y="610"/>
                    </a:lnTo>
                    <a:lnTo>
                      <a:pt x="76" y="610"/>
                    </a:lnTo>
                    <a:lnTo>
                      <a:pt x="76" y="610"/>
                    </a:lnTo>
                    <a:lnTo>
                      <a:pt x="76" y="610"/>
                    </a:lnTo>
                    <a:lnTo>
                      <a:pt x="74" y="614"/>
                    </a:lnTo>
                    <a:lnTo>
                      <a:pt x="71" y="621"/>
                    </a:lnTo>
                    <a:lnTo>
                      <a:pt x="71" y="621"/>
                    </a:lnTo>
                    <a:lnTo>
                      <a:pt x="58" y="661"/>
                    </a:lnTo>
                    <a:lnTo>
                      <a:pt x="58" y="661"/>
                    </a:lnTo>
                    <a:lnTo>
                      <a:pt x="51" y="686"/>
                    </a:lnTo>
                    <a:lnTo>
                      <a:pt x="47" y="699"/>
                    </a:lnTo>
                    <a:lnTo>
                      <a:pt x="45" y="709"/>
                    </a:lnTo>
                    <a:lnTo>
                      <a:pt x="45" y="709"/>
                    </a:lnTo>
                    <a:lnTo>
                      <a:pt x="41" y="720"/>
                    </a:lnTo>
                    <a:lnTo>
                      <a:pt x="35" y="738"/>
                    </a:lnTo>
                    <a:lnTo>
                      <a:pt x="29" y="761"/>
                    </a:lnTo>
                    <a:lnTo>
                      <a:pt x="29" y="761"/>
                    </a:lnTo>
                    <a:lnTo>
                      <a:pt x="28" y="765"/>
                    </a:lnTo>
                    <a:lnTo>
                      <a:pt x="25" y="766"/>
                    </a:lnTo>
                    <a:lnTo>
                      <a:pt x="25" y="766"/>
                    </a:lnTo>
                    <a:lnTo>
                      <a:pt x="24" y="766"/>
                    </a:lnTo>
                    <a:lnTo>
                      <a:pt x="24" y="766"/>
                    </a:lnTo>
                    <a:lnTo>
                      <a:pt x="24" y="766"/>
                    </a:lnTo>
                    <a:lnTo>
                      <a:pt x="24" y="766"/>
                    </a:lnTo>
                    <a:lnTo>
                      <a:pt x="22" y="766"/>
                    </a:lnTo>
                    <a:lnTo>
                      <a:pt x="22" y="769"/>
                    </a:lnTo>
                    <a:lnTo>
                      <a:pt x="21" y="777"/>
                    </a:lnTo>
                    <a:lnTo>
                      <a:pt x="21" y="777"/>
                    </a:lnTo>
                    <a:lnTo>
                      <a:pt x="16" y="797"/>
                    </a:lnTo>
                    <a:lnTo>
                      <a:pt x="8" y="824"/>
                    </a:lnTo>
                    <a:lnTo>
                      <a:pt x="8" y="824"/>
                    </a:lnTo>
                    <a:lnTo>
                      <a:pt x="3" y="848"/>
                    </a:lnTo>
                    <a:lnTo>
                      <a:pt x="0" y="866"/>
                    </a:lnTo>
                    <a:lnTo>
                      <a:pt x="0" y="866"/>
                    </a:lnTo>
                    <a:lnTo>
                      <a:pt x="0" y="874"/>
                    </a:lnTo>
                    <a:lnTo>
                      <a:pt x="3" y="882"/>
                    </a:lnTo>
                    <a:lnTo>
                      <a:pt x="7" y="888"/>
                    </a:lnTo>
                    <a:lnTo>
                      <a:pt x="12" y="892"/>
                    </a:lnTo>
                    <a:lnTo>
                      <a:pt x="12" y="892"/>
                    </a:lnTo>
                    <a:lnTo>
                      <a:pt x="29" y="899"/>
                    </a:lnTo>
                    <a:lnTo>
                      <a:pt x="45" y="904"/>
                    </a:lnTo>
                    <a:lnTo>
                      <a:pt x="45" y="904"/>
                    </a:lnTo>
                    <a:lnTo>
                      <a:pt x="50" y="906"/>
                    </a:lnTo>
                    <a:lnTo>
                      <a:pt x="50" y="906"/>
                    </a:lnTo>
                    <a:lnTo>
                      <a:pt x="56" y="904"/>
                    </a:lnTo>
                    <a:lnTo>
                      <a:pt x="62" y="900"/>
                    </a:lnTo>
                    <a:lnTo>
                      <a:pt x="62" y="900"/>
                    </a:lnTo>
                    <a:lnTo>
                      <a:pt x="64" y="896"/>
                    </a:lnTo>
                    <a:lnTo>
                      <a:pt x="66" y="894"/>
                    </a:lnTo>
                    <a:lnTo>
                      <a:pt x="66" y="886"/>
                    </a:lnTo>
                    <a:lnTo>
                      <a:pt x="66" y="886"/>
                    </a:lnTo>
                    <a:lnTo>
                      <a:pt x="67" y="866"/>
                    </a:lnTo>
                    <a:lnTo>
                      <a:pt x="70" y="835"/>
                    </a:lnTo>
                    <a:lnTo>
                      <a:pt x="70" y="835"/>
                    </a:lnTo>
                    <a:lnTo>
                      <a:pt x="76" y="789"/>
                    </a:lnTo>
                    <a:lnTo>
                      <a:pt x="85" y="752"/>
                    </a:lnTo>
                    <a:lnTo>
                      <a:pt x="85" y="752"/>
                    </a:lnTo>
                    <a:lnTo>
                      <a:pt x="92" y="720"/>
                    </a:lnTo>
                    <a:lnTo>
                      <a:pt x="98" y="698"/>
                    </a:lnTo>
                    <a:lnTo>
                      <a:pt x="105" y="676"/>
                    </a:lnTo>
                    <a:lnTo>
                      <a:pt x="105" y="676"/>
                    </a:lnTo>
                    <a:lnTo>
                      <a:pt x="134" y="594"/>
                    </a:lnTo>
                    <a:lnTo>
                      <a:pt x="134" y="594"/>
                    </a:lnTo>
                    <a:lnTo>
                      <a:pt x="140" y="576"/>
                    </a:lnTo>
                    <a:lnTo>
                      <a:pt x="148" y="556"/>
                    </a:lnTo>
                    <a:lnTo>
                      <a:pt x="161" y="527"/>
                    </a:lnTo>
                    <a:lnTo>
                      <a:pt x="161" y="527"/>
                    </a:lnTo>
                    <a:lnTo>
                      <a:pt x="194" y="457"/>
                    </a:lnTo>
                    <a:lnTo>
                      <a:pt x="234" y="374"/>
                    </a:lnTo>
                    <a:lnTo>
                      <a:pt x="234" y="374"/>
                    </a:lnTo>
                    <a:lnTo>
                      <a:pt x="274" y="299"/>
                    </a:lnTo>
                    <a:lnTo>
                      <a:pt x="299" y="254"/>
                    </a:lnTo>
                    <a:lnTo>
                      <a:pt x="319" y="222"/>
                    </a:lnTo>
                    <a:lnTo>
                      <a:pt x="319" y="222"/>
                    </a:lnTo>
                    <a:lnTo>
                      <a:pt x="368" y="149"/>
                    </a:lnTo>
                    <a:lnTo>
                      <a:pt x="406" y="96"/>
                    </a:lnTo>
                    <a:lnTo>
                      <a:pt x="406" y="96"/>
                    </a:lnTo>
                    <a:lnTo>
                      <a:pt x="425" y="72"/>
                    </a:lnTo>
                    <a:lnTo>
                      <a:pt x="425" y="72"/>
                    </a:lnTo>
                    <a:lnTo>
                      <a:pt x="433" y="23"/>
                    </a:lnTo>
                    <a:lnTo>
                      <a:pt x="433" y="23"/>
                    </a:lnTo>
                    <a:lnTo>
                      <a:pt x="44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61" name="Freeform 28">
                <a:extLst>
                  <a:ext uri="{FF2B5EF4-FFF2-40B4-BE49-F238E27FC236}">
                    <a16:creationId xmlns:a16="http://schemas.microsoft.com/office/drawing/2014/main" id="{BA5DCDE1-A1D1-4791-A5FB-C476E33B9D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3775" y="387648"/>
                <a:ext cx="4763" cy="476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3"/>
                  </a:cxn>
                  <a:cxn ang="0">
                    <a:pos x="2" y="3"/>
                  </a:cxn>
                  <a:cxn ang="0">
                    <a:pos x="3" y="0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62" name="Freeform 29">
                <a:extLst>
                  <a:ext uri="{FF2B5EF4-FFF2-40B4-BE49-F238E27FC236}">
                    <a16:creationId xmlns:a16="http://schemas.microsoft.com/office/drawing/2014/main" id="{51ADC134-A18F-4CF4-A451-81B44773DD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3775" y="387648"/>
                <a:ext cx="4763" cy="476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3"/>
                  </a:cxn>
                  <a:cxn ang="0">
                    <a:pos x="2" y="3"/>
                  </a:cxn>
                  <a:cxn ang="0">
                    <a:pos x="3" y="0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63" name="Freeform 30">
                <a:extLst>
                  <a:ext uri="{FF2B5EF4-FFF2-40B4-BE49-F238E27FC236}">
                    <a16:creationId xmlns:a16="http://schemas.microsoft.com/office/drawing/2014/main" id="{492C0151-42B6-4594-9ECF-DEAB933F60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138" y="371773"/>
                <a:ext cx="103188" cy="134938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65" y="0"/>
                  </a:cxn>
                  <a:cxn ang="0">
                    <a:pos x="48" y="2"/>
                  </a:cxn>
                  <a:cxn ang="0">
                    <a:pos x="48" y="2"/>
                  </a:cxn>
                  <a:cxn ang="0">
                    <a:pos x="34" y="6"/>
                  </a:cxn>
                  <a:cxn ang="0">
                    <a:pos x="15" y="13"/>
                  </a:cxn>
                  <a:cxn ang="0">
                    <a:pos x="15" y="13"/>
                  </a:cxn>
                  <a:cxn ang="0">
                    <a:pos x="8" y="36"/>
                  </a:cxn>
                  <a:cxn ang="0">
                    <a:pos x="8" y="36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50" y="22"/>
                  </a:cxn>
                  <a:cxn ang="0">
                    <a:pos x="50" y="22"/>
                  </a:cxn>
                  <a:cxn ang="0">
                    <a:pos x="57" y="13"/>
                  </a:cxn>
                  <a:cxn ang="0">
                    <a:pos x="65" y="0"/>
                  </a:cxn>
                </a:cxnLst>
                <a:rect l="0" t="0" r="r" b="b"/>
                <a:pathLst>
                  <a:path w="65" h="85">
                    <a:moveTo>
                      <a:pt x="65" y="0"/>
                    </a:moveTo>
                    <a:lnTo>
                      <a:pt x="65" y="0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34" y="6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57" y="13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64" name="Freeform 31">
                <a:extLst>
                  <a:ext uri="{FF2B5EF4-FFF2-40B4-BE49-F238E27FC236}">
                    <a16:creationId xmlns:a16="http://schemas.microsoft.com/office/drawing/2014/main" id="{1BD6F8A2-D3E4-4DD8-9A17-31787E9A1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138" y="371773"/>
                <a:ext cx="103188" cy="134938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65" y="0"/>
                  </a:cxn>
                  <a:cxn ang="0">
                    <a:pos x="48" y="2"/>
                  </a:cxn>
                  <a:cxn ang="0">
                    <a:pos x="48" y="2"/>
                  </a:cxn>
                  <a:cxn ang="0">
                    <a:pos x="34" y="6"/>
                  </a:cxn>
                  <a:cxn ang="0">
                    <a:pos x="15" y="13"/>
                  </a:cxn>
                  <a:cxn ang="0">
                    <a:pos x="15" y="13"/>
                  </a:cxn>
                  <a:cxn ang="0">
                    <a:pos x="8" y="36"/>
                  </a:cxn>
                  <a:cxn ang="0">
                    <a:pos x="8" y="36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50" y="22"/>
                  </a:cxn>
                  <a:cxn ang="0">
                    <a:pos x="50" y="22"/>
                  </a:cxn>
                  <a:cxn ang="0">
                    <a:pos x="57" y="13"/>
                  </a:cxn>
                  <a:cxn ang="0">
                    <a:pos x="65" y="0"/>
                  </a:cxn>
                </a:cxnLst>
                <a:rect l="0" t="0" r="r" b="b"/>
                <a:pathLst>
                  <a:path w="65" h="85">
                    <a:moveTo>
                      <a:pt x="65" y="0"/>
                    </a:moveTo>
                    <a:lnTo>
                      <a:pt x="65" y="0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34" y="6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57" y="13"/>
                    </a:lnTo>
                    <a:lnTo>
                      <a:pt x="65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65" name="Freeform 32">
                <a:extLst>
                  <a:ext uri="{FF2B5EF4-FFF2-40B4-BE49-F238E27FC236}">
                    <a16:creationId xmlns:a16="http://schemas.microsoft.com/office/drawing/2014/main" id="{2DD68361-59E6-4D0F-ACE2-8FAEFC6B0A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6950" y="347961"/>
                <a:ext cx="80963" cy="444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5" y="0"/>
                  </a:cxn>
                  <a:cxn ang="0">
                    <a:pos x="22" y="1"/>
                  </a:cxn>
                  <a:cxn ang="0">
                    <a:pos x="22" y="1"/>
                  </a:cxn>
                  <a:cxn ang="0">
                    <a:pos x="19" y="3"/>
                  </a:cxn>
                  <a:cxn ang="0">
                    <a:pos x="17" y="5"/>
                  </a:cxn>
                  <a:cxn ang="0">
                    <a:pos x="12" y="12"/>
                  </a:cxn>
                  <a:cxn ang="0">
                    <a:pos x="12" y="12"/>
                  </a:cxn>
                  <a:cxn ang="0">
                    <a:pos x="1" y="25"/>
                  </a:cxn>
                  <a:cxn ang="0">
                    <a:pos x="1" y="25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19" y="21"/>
                  </a:cxn>
                  <a:cxn ang="0">
                    <a:pos x="33" y="17"/>
                  </a:cxn>
                  <a:cxn ang="0">
                    <a:pos x="33" y="17"/>
                  </a:cxn>
                  <a:cxn ang="0">
                    <a:pos x="50" y="15"/>
                  </a:cxn>
                  <a:cxn ang="0">
                    <a:pos x="50" y="15"/>
                  </a:cxn>
                  <a:cxn ang="0">
                    <a:pos x="51" y="13"/>
                  </a:cxn>
                  <a:cxn ang="0">
                    <a:pos x="51" y="13"/>
                  </a:cxn>
                  <a:cxn ang="0">
                    <a:pos x="51" y="11"/>
                  </a:cxn>
                  <a:cxn ang="0">
                    <a:pos x="51" y="9"/>
                  </a:cxn>
                  <a:cxn ang="0">
                    <a:pos x="48" y="8"/>
                  </a:cxn>
                  <a:cxn ang="0">
                    <a:pos x="40" y="5"/>
                  </a:cxn>
                  <a:cxn ang="0">
                    <a:pos x="40" y="5"/>
                  </a:cxn>
                  <a:cxn ang="0">
                    <a:pos x="34" y="3"/>
                  </a:cxn>
                  <a:cxn ang="0">
                    <a:pos x="29" y="1"/>
                  </a:cxn>
                  <a:cxn ang="0">
                    <a:pos x="25" y="0"/>
                  </a:cxn>
                </a:cxnLst>
                <a:rect l="0" t="0" r="r" b="b"/>
                <a:pathLst>
                  <a:path w="51" h="28">
                    <a:moveTo>
                      <a:pt x="25" y="0"/>
                    </a:moveTo>
                    <a:lnTo>
                      <a:pt x="25" y="0"/>
                    </a:lnTo>
                    <a:lnTo>
                      <a:pt x="22" y="1"/>
                    </a:lnTo>
                    <a:lnTo>
                      <a:pt x="22" y="1"/>
                    </a:lnTo>
                    <a:lnTo>
                      <a:pt x="19" y="3"/>
                    </a:lnTo>
                    <a:lnTo>
                      <a:pt x="17" y="5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" y="25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19" y="21"/>
                    </a:lnTo>
                    <a:lnTo>
                      <a:pt x="33" y="17"/>
                    </a:lnTo>
                    <a:lnTo>
                      <a:pt x="33" y="17"/>
                    </a:lnTo>
                    <a:lnTo>
                      <a:pt x="50" y="15"/>
                    </a:lnTo>
                    <a:lnTo>
                      <a:pt x="50" y="15"/>
                    </a:lnTo>
                    <a:lnTo>
                      <a:pt x="51" y="13"/>
                    </a:lnTo>
                    <a:lnTo>
                      <a:pt x="51" y="13"/>
                    </a:lnTo>
                    <a:lnTo>
                      <a:pt x="51" y="11"/>
                    </a:lnTo>
                    <a:lnTo>
                      <a:pt x="51" y="9"/>
                    </a:lnTo>
                    <a:lnTo>
                      <a:pt x="48" y="8"/>
                    </a:lnTo>
                    <a:lnTo>
                      <a:pt x="40" y="5"/>
                    </a:lnTo>
                    <a:lnTo>
                      <a:pt x="40" y="5"/>
                    </a:lnTo>
                    <a:lnTo>
                      <a:pt x="34" y="3"/>
                    </a:lnTo>
                    <a:lnTo>
                      <a:pt x="29" y="1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66" name="Freeform 33">
                <a:extLst>
                  <a:ext uri="{FF2B5EF4-FFF2-40B4-BE49-F238E27FC236}">
                    <a16:creationId xmlns:a16="http://schemas.microsoft.com/office/drawing/2014/main" id="{5C39148A-B20F-4360-B251-2C9D52783A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6950" y="347961"/>
                <a:ext cx="80963" cy="444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5" y="0"/>
                  </a:cxn>
                  <a:cxn ang="0">
                    <a:pos x="22" y="1"/>
                  </a:cxn>
                  <a:cxn ang="0">
                    <a:pos x="22" y="1"/>
                  </a:cxn>
                  <a:cxn ang="0">
                    <a:pos x="19" y="3"/>
                  </a:cxn>
                  <a:cxn ang="0">
                    <a:pos x="17" y="5"/>
                  </a:cxn>
                  <a:cxn ang="0">
                    <a:pos x="12" y="12"/>
                  </a:cxn>
                  <a:cxn ang="0">
                    <a:pos x="12" y="12"/>
                  </a:cxn>
                  <a:cxn ang="0">
                    <a:pos x="1" y="25"/>
                  </a:cxn>
                  <a:cxn ang="0">
                    <a:pos x="1" y="25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19" y="21"/>
                  </a:cxn>
                  <a:cxn ang="0">
                    <a:pos x="33" y="17"/>
                  </a:cxn>
                  <a:cxn ang="0">
                    <a:pos x="33" y="17"/>
                  </a:cxn>
                  <a:cxn ang="0">
                    <a:pos x="50" y="15"/>
                  </a:cxn>
                  <a:cxn ang="0">
                    <a:pos x="50" y="15"/>
                  </a:cxn>
                  <a:cxn ang="0">
                    <a:pos x="51" y="13"/>
                  </a:cxn>
                  <a:cxn ang="0">
                    <a:pos x="51" y="13"/>
                  </a:cxn>
                  <a:cxn ang="0">
                    <a:pos x="51" y="11"/>
                  </a:cxn>
                  <a:cxn ang="0">
                    <a:pos x="51" y="9"/>
                  </a:cxn>
                  <a:cxn ang="0">
                    <a:pos x="48" y="8"/>
                  </a:cxn>
                  <a:cxn ang="0">
                    <a:pos x="40" y="5"/>
                  </a:cxn>
                  <a:cxn ang="0">
                    <a:pos x="40" y="5"/>
                  </a:cxn>
                  <a:cxn ang="0">
                    <a:pos x="34" y="3"/>
                  </a:cxn>
                  <a:cxn ang="0">
                    <a:pos x="29" y="1"/>
                  </a:cxn>
                  <a:cxn ang="0">
                    <a:pos x="25" y="0"/>
                  </a:cxn>
                </a:cxnLst>
                <a:rect l="0" t="0" r="r" b="b"/>
                <a:pathLst>
                  <a:path w="51" h="28">
                    <a:moveTo>
                      <a:pt x="25" y="0"/>
                    </a:moveTo>
                    <a:lnTo>
                      <a:pt x="25" y="0"/>
                    </a:lnTo>
                    <a:lnTo>
                      <a:pt x="22" y="1"/>
                    </a:lnTo>
                    <a:lnTo>
                      <a:pt x="22" y="1"/>
                    </a:lnTo>
                    <a:lnTo>
                      <a:pt x="19" y="3"/>
                    </a:lnTo>
                    <a:lnTo>
                      <a:pt x="17" y="5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" y="25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19" y="21"/>
                    </a:lnTo>
                    <a:lnTo>
                      <a:pt x="33" y="17"/>
                    </a:lnTo>
                    <a:lnTo>
                      <a:pt x="33" y="17"/>
                    </a:lnTo>
                    <a:lnTo>
                      <a:pt x="50" y="15"/>
                    </a:lnTo>
                    <a:lnTo>
                      <a:pt x="50" y="15"/>
                    </a:lnTo>
                    <a:lnTo>
                      <a:pt x="51" y="13"/>
                    </a:lnTo>
                    <a:lnTo>
                      <a:pt x="51" y="13"/>
                    </a:lnTo>
                    <a:lnTo>
                      <a:pt x="51" y="11"/>
                    </a:lnTo>
                    <a:lnTo>
                      <a:pt x="51" y="9"/>
                    </a:lnTo>
                    <a:lnTo>
                      <a:pt x="48" y="8"/>
                    </a:lnTo>
                    <a:lnTo>
                      <a:pt x="40" y="5"/>
                    </a:lnTo>
                    <a:lnTo>
                      <a:pt x="40" y="5"/>
                    </a:lnTo>
                    <a:lnTo>
                      <a:pt x="34" y="3"/>
                    </a:lnTo>
                    <a:lnTo>
                      <a:pt x="29" y="1"/>
                    </a:lnTo>
                    <a:lnTo>
                      <a:pt x="25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</p:grpSp>
      </p:grpSp>
      <p:grpSp>
        <p:nvGrpSpPr>
          <p:cNvPr id="167" name="Group 807">
            <a:extLst>
              <a:ext uri="{FF2B5EF4-FFF2-40B4-BE49-F238E27FC236}">
                <a16:creationId xmlns:a16="http://schemas.microsoft.com/office/drawing/2014/main" id="{B5F7D02D-6294-4233-B241-CAFC07DF37B7}"/>
              </a:ext>
            </a:extLst>
          </p:cNvPr>
          <p:cNvGrpSpPr/>
          <p:nvPr/>
        </p:nvGrpSpPr>
        <p:grpSpPr>
          <a:xfrm rot="8905670" flipH="1">
            <a:off x="5299217" y="4928333"/>
            <a:ext cx="186589" cy="349871"/>
            <a:chOff x="1568450" y="311448"/>
            <a:chExt cx="804863" cy="1519238"/>
          </a:xfrm>
          <a:solidFill>
            <a:srgbClr val="636363"/>
          </a:solidFill>
        </p:grpSpPr>
        <p:sp>
          <p:nvSpPr>
            <p:cNvPr id="168" name="Freeform 26">
              <a:extLst>
                <a:ext uri="{FF2B5EF4-FFF2-40B4-BE49-F238E27FC236}">
                  <a16:creationId xmlns:a16="http://schemas.microsoft.com/office/drawing/2014/main" id="{8EEB9401-4DFB-4DED-A5B3-793746D2A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8450" y="392411"/>
              <a:ext cx="698500" cy="1438275"/>
            </a:xfrm>
            <a:custGeom>
              <a:avLst/>
              <a:gdLst/>
              <a:ahLst/>
              <a:cxnLst>
                <a:cxn ang="0">
                  <a:pos x="438" y="0"/>
                </a:cxn>
                <a:cxn ang="0">
                  <a:pos x="408" y="39"/>
                </a:cxn>
                <a:cxn ang="0">
                  <a:pos x="310" y="178"/>
                </a:cxn>
                <a:cxn ang="0">
                  <a:pos x="223" y="312"/>
                </a:cxn>
                <a:cxn ang="0">
                  <a:pos x="190" y="369"/>
                </a:cxn>
                <a:cxn ang="0">
                  <a:pos x="189" y="378"/>
                </a:cxn>
                <a:cxn ang="0">
                  <a:pos x="184" y="384"/>
                </a:cxn>
                <a:cxn ang="0">
                  <a:pos x="181" y="395"/>
                </a:cxn>
                <a:cxn ang="0">
                  <a:pos x="179" y="399"/>
                </a:cxn>
                <a:cxn ang="0">
                  <a:pos x="180" y="394"/>
                </a:cxn>
                <a:cxn ang="0">
                  <a:pos x="180" y="391"/>
                </a:cxn>
                <a:cxn ang="0">
                  <a:pos x="177" y="394"/>
                </a:cxn>
                <a:cxn ang="0">
                  <a:pos x="172" y="404"/>
                </a:cxn>
                <a:cxn ang="0">
                  <a:pos x="154" y="442"/>
                </a:cxn>
                <a:cxn ang="0">
                  <a:pos x="138" y="474"/>
                </a:cxn>
                <a:cxn ang="0">
                  <a:pos x="106" y="547"/>
                </a:cxn>
                <a:cxn ang="0">
                  <a:pos x="92" y="585"/>
                </a:cxn>
                <a:cxn ang="0">
                  <a:pos x="84" y="602"/>
                </a:cxn>
                <a:cxn ang="0">
                  <a:pos x="75" y="631"/>
                </a:cxn>
                <a:cxn ang="0">
                  <a:pos x="67" y="657"/>
                </a:cxn>
                <a:cxn ang="0">
                  <a:pos x="62" y="671"/>
                </a:cxn>
                <a:cxn ang="0">
                  <a:pos x="60" y="673"/>
                </a:cxn>
                <a:cxn ang="0">
                  <a:pos x="59" y="669"/>
                </a:cxn>
                <a:cxn ang="0">
                  <a:pos x="63" y="656"/>
                </a:cxn>
                <a:cxn ang="0">
                  <a:pos x="71" y="630"/>
                </a:cxn>
                <a:cxn ang="0">
                  <a:pos x="76" y="613"/>
                </a:cxn>
                <a:cxn ang="0">
                  <a:pos x="76" y="610"/>
                </a:cxn>
                <a:cxn ang="0">
                  <a:pos x="71" y="621"/>
                </a:cxn>
                <a:cxn ang="0">
                  <a:pos x="58" y="661"/>
                </a:cxn>
                <a:cxn ang="0">
                  <a:pos x="45" y="709"/>
                </a:cxn>
                <a:cxn ang="0">
                  <a:pos x="35" y="738"/>
                </a:cxn>
                <a:cxn ang="0">
                  <a:pos x="28" y="765"/>
                </a:cxn>
                <a:cxn ang="0">
                  <a:pos x="24" y="766"/>
                </a:cxn>
                <a:cxn ang="0">
                  <a:pos x="24" y="766"/>
                </a:cxn>
                <a:cxn ang="0">
                  <a:pos x="21" y="777"/>
                </a:cxn>
                <a:cxn ang="0">
                  <a:pos x="8" y="824"/>
                </a:cxn>
                <a:cxn ang="0">
                  <a:pos x="0" y="866"/>
                </a:cxn>
                <a:cxn ang="0">
                  <a:pos x="3" y="882"/>
                </a:cxn>
                <a:cxn ang="0">
                  <a:pos x="12" y="892"/>
                </a:cxn>
                <a:cxn ang="0">
                  <a:pos x="45" y="904"/>
                </a:cxn>
                <a:cxn ang="0">
                  <a:pos x="56" y="904"/>
                </a:cxn>
                <a:cxn ang="0">
                  <a:pos x="64" y="896"/>
                </a:cxn>
                <a:cxn ang="0">
                  <a:pos x="66" y="886"/>
                </a:cxn>
                <a:cxn ang="0">
                  <a:pos x="70" y="835"/>
                </a:cxn>
                <a:cxn ang="0">
                  <a:pos x="85" y="752"/>
                </a:cxn>
                <a:cxn ang="0">
                  <a:pos x="105" y="676"/>
                </a:cxn>
                <a:cxn ang="0">
                  <a:pos x="134" y="594"/>
                </a:cxn>
                <a:cxn ang="0">
                  <a:pos x="161" y="527"/>
                </a:cxn>
                <a:cxn ang="0">
                  <a:pos x="234" y="374"/>
                </a:cxn>
                <a:cxn ang="0">
                  <a:pos x="299" y="254"/>
                </a:cxn>
                <a:cxn ang="0">
                  <a:pos x="368" y="149"/>
                </a:cxn>
                <a:cxn ang="0">
                  <a:pos x="425" y="72"/>
                </a:cxn>
                <a:cxn ang="0">
                  <a:pos x="433" y="23"/>
                </a:cxn>
              </a:cxnLst>
              <a:rect l="0" t="0" r="r" b="b"/>
              <a:pathLst>
                <a:path w="440" h="906">
                  <a:moveTo>
                    <a:pt x="440" y="0"/>
                  </a:moveTo>
                  <a:lnTo>
                    <a:pt x="440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08" y="39"/>
                  </a:lnTo>
                  <a:lnTo>
                    <a:pt x="408" y="39"/>
                  </a:lnTo>
                  <a:lnTo>
                    <a:pt x="361" y="106"/>
                  </a:lnTo>
                  <a:lnTo>
                    <a:pt x="331" y="147"/>
                  </a:lnTo>
                  <a:lnTo>
                    <a:pt x="310" y="178"/>
                  </a:lnTo>
                  <a:lnTo>
                    <a:pt x="310" y="178"/>
                  </a:lnTo>
                  <a:lnTo>
                    <a:pt x="263" y="252"/>
                  </a:lnTo>
                  <a:lnTo>
                    <a:pt x="223" y="312"/>
                  </a:lnTo>
                  <a:lnTo>
                    <a:pt x="223" y="312"/>
                  </a:lnTo>
                  <a:lnTo>
                    <a:pt x="203" y="345"/>
                  </a:lnTo>
                  <a:lnTo>
                    <a:pt x="190" y="369"/>
                  </a:lnTo>
                  <a:lnTo>
                    <a:pt x="190" y="369"/>
                  </a:lnTo>
                  <a:lnTo>
                    <a:pt x="189" y="378"/>
                  </a:lnTo>
                  <a:lnTo>
                    <a:pt x="189" y="378"/>
                  </a:lnTo>
                  <a:lnTo>
                    <a:pt x="186" y="382"/>
                  </a:lnTo>
                  <a:lnTo>
                    <a:pt x="184" y="384"/>
                  </a:lnTo>
                  <a:lnTo>
                    <a:pt x="184" y="384"/>
                  </a:lnTo>
                  <a:lnTo>
                    <a:pt x="184" y="391"/>
                  </a:lnTo>
                  <a:lnTo>
                    <a:pt x="184" y="391"/>
                  </a:lnTo>
                  <a:lnTo>
                    <a:pt x="181" y="395"/>
                  </a:lnTo>
                  <a:lnTo>
                    <a:pt x="180" y="399"/>
                  </a:lnTo>
                  <a:lnTo>
                    <a:pt x="180" y="399"/>
                  </a:lnTo>
                  <a:lnTo>
                    <a:pt x="179" y="399"/>
                  </a:lnTo>
                  <a:lnTo>
                    <a:pt x="179" y="399"/>
                  </a:lnTo>
                  <a:lnTo>
                    <a:pt x="179" y="396"/>
                  </a:lnTo>
                  <a:lnTo>
                    <a:pt x="180" y="394"/>
                  </a:lnTo>
                  <a:lnTo>
                    <a:pt x="180" y="394"/>
                  </a:lnTo>
                  <a:lnTo>
                    <a:pt x="180" y="392"/>
                  </a:lnTo>
                  <a:lnTo>
                    <a:pt x="180" y="391"/>
                  </a:lnTo>
                  <a:lnTo>
                    <a:pt x="180" y="391"/>
                  </a:lnTo>
                  <a:lnTo>
                    <a:pt x="179" y="392"/>
                  </a:lnTo>
                  <a:lnTo>
                    <a:pt x="177" y="394"/>
                  </a:lnTo>
                  <a:lnTo>
                    <a:pt x="177" y="394"/>
                  </a:lnTo>
                  <a:lnTo>
                    <a:pt x="172" y="404"/>
                  </a:lnTo>
                  <a:lnTo>
                    <a:pt x="172" y="404"/>
                  </a:lnTo>
                  <a:lnTo>
                    <a:pt x="160" y="426"/>
                  </a:lnTo>
                  <a:lnTo>
                    <a:pt x="160" y="426"/>
                  </a:lnTo>
                  <a:lnTo>
                    <a:pt x="154" y="442"/>
                  </a:lnTo>
                  <a:lnTo>
                    <a:pt x="154" y="442"/>
                  </a:lnTo>
                  <a:lnTo>
                    <a:pt x="138" y="474"/>
                  </a:lnTo>
                  <a:lnTo>
                    <a:pt x="138" y="474"/>
                  </a:lnTo>
                  <a:lnTo>
                    <a:pt x="119" y="521"/>
                  </a:lnTo>
                  <a:lnTo>
                    <a:pt x="119" y="521"/>
                  </a:lnTo>
                  <a:lnTo>
                    <a:pt x="106" y="547"/>
                  </a:lnTo>
                  <a:lnTo>
                    <a:pt x="106" y="547"/>
                  </a:lnTo>
                  <a:lnTo>
                    <a:pt x="92" y="585"/>
                  </a:lnTo>
                  <a:lnTo>
                    <a:pt x="92" y="585"/>
                  </a:lnTo>
                  <a:lnTo>
                    <a:pt x="88" y="596"/>
                  </a:lnTo>
                  <a:lnTo>
                    <a:pt x="88" y="596"/>
                  </a:lnTo>
                  <a:lnTo>
                    <a:pt x="84" y="602"/>
                  </a:lnTo>
                  <a:lnTo>
                    <a:pt x="81" y="608"/>
                  </a:lnTo>
                  <a:lnTo>
                    <a:pt x="81" y="608"/>
                  </a:lnTo>
                  <a:lnTo>
                    <a:pt x="75" y="631"/>
                  </a:lnTo>
                  <a:lnTo>
                    <a:pt x="75" y="631"/>
                  </a:lnTo>
                  <a:lnTo>
                    <a:pt x="71" y="646"/>
                  </a:lnTo>
                  <a:lnTo>
                    <a:pt x="67" y="657"/>
                  </a:lnTo>
                  <a:lnTo>
                    <a:pt x="67" y="657"/>
                  </a:lnTo>
                  <a:lnTo>
                    <a:pt x="64" y="667"/>
                  </a:lnTo>
                  <a:lnTo>
                    <a:pt x="62" y="671"/>
                  </a:lnTo>
                  <a:lnTo>
                    <a:pt x="60" y="673"/>
                  </a:lnTo>
                  <a:lnTo>
                    <a:pt x="60" y="673"/>
                  </a:lnTo>
                  <a:lnTo>
                    <a:pt x="60" y="673"/>
                  </a:lnTo>
                  <a:lnTo>
                    <a:pt x="60" y="673"/>
                  </a:lnTo>
                  <a:lnTo>
                    <a:pt x="59" y="672"/>
                  </a:lnTo>
                  <a:lnTo>
                    <a:pt x="59" y="669"/>
                  </a:lnTo>
                  <a:lnTo>
                    <a:pt x="60" y="665"/>
                  </a:lnTo>
                  <a:lnTo>
                    <a:pt x="60" y="665"/>
                  </a:lnTo>
                  <a:lnTo>
                    <a:pt x="63" y="656"/>
                  </a:lnTo>
                  <a:lnTo>
                    <a:pt x="63" y="656"/>
                  </a:lnTo>
                  <a:lnTo>
                    <a:pt x="66" y="644"/>
                  </a:lnTo>
                  <a:lnTo>
                    <a:pt x="71" y="630"/>
                  </a:lnTo>
                  <a:lnTo>
                    <a:pt x="71" y="630"/>
                  </a:lnTo>
                  <a:lnTo>
                    <a:pt x="75" y="617"/>
                  </a:lnTo>
                  <a:lnTo>
                    <a:pt x="76" y="613"/>
                  </a:lnTo>
                  <a:lnTo>
                    <a:pt x="76" y="610"/>
                  </a:lnTo>
                  <a:lnTo>
                    <a:pt x="76" y="610"/>
                  </a:lnTo>
                  <a:lnTo>
                    <a:pt x="76" y="610"/>
                  </a:lnTo>
                  <a:lnTo>
                    <a:pt x="76" y="610"/>
                  </a:lnTo>
                  <a:lnTo>
                    <a:pt x="74" y="614"/>
                  </a:lnTo>
                  <a:lnTo>
                    <a:pt x="71" y="621"/>
                  </a:lnTo>
                  <a:lnTo>
                    <a:pt x="71" y="621"/>
                  </a:lnTo>
                  <a:lnTo>
                    <a:pt x="58" y="661"/>
                  </a:lnTo>
                  <a:lnTo>
                    <a:pt x="58" y="661"/>
                  </a:lnTo>
                  <a:lnTo>
                    <a:pt x="51" y="686"/>
                  </a:lnTo>
                  <a:lnTo>
                    <a:pt x="47" y="699"/>
                  </a:lnTo>
                  <a:lnTo>
                    <a:pt x="45" y="709"/>
                  </a:lnTo>
                  <a:lnTo>
                    <a:pt x="45" y="709"/>
                  </a:lnTo>
                  <a:lnTo>
                    <a:pt x="41" y="720"/>
                  </a:lnTo>
                  <a:lnTo>
                    <a:pt x="35" y="738"/>
                  </a:lnTo>
                  <a:lnTo>
                    <a:pt x="29" y="761"/>
                  </a:lnTo>
                  <a:lnTo>
                    <a:pt x="29" y="761"/>
                  </a:lnTo>
                  <a:lnTo>
                    <a:pt x="28" y="765"/>
                  </a:lnTo>
                  <a:lnTo>
                    <a:pt x="25" y="766"/>
                  </a:lnTo>
                  <a:lnTo>
                    <a:pt x="25" y="766"/>
                  </a:lnTo>
                  <a:lnTo>
                    <a:pt x="24" y="766"/>
                  </a:lnTo>
                  <a:lnTo>
                    <a:pt x="24" y="766"/>
                  </a:lnTo>
                  <a:lnTo>
                    <a:pt x="24" y="766"/>
                  </a:lnTo>
                  <a:lnTo>
                    <a:pt x="24" y="766"/>
                  </a:lnTo>
                  <a:lnTo>
                    <a:pt x="22" y="766"/>
                  </a:lnTo>
                  <a:lnTo>
                    <a:pt x="22" y="769"/>
                  </a:lnTo>
                  <a:lnTo>
                    <a:pt x="21" y="777"/>
                  </a:lnTo>
                  <a:lnTo>
                    <a:pt x="21" y="777"/>
                  </a:lnTo>
                  <a:lnTo>
                    <a:pt x="16" y="797"/>
                  </a:lnTo>
                  <a:lnTo>
                    <a:pt x="8" y="824"/>
                  </a:lnTo>
                  <a:lnTo>
                    <a:pt x="8" y="824"/>
                  </a:lnTo>
                  <a:lnTo>
                    <a:pt x="3" y="848"/>
                  </a:lnTo>
                  <a:lnTo>
                    <a:pt x="0" y="866"/>
                  </a:lnTo>
                  <a:lnTo>
                    <a:pt x="0" y="866"/>
                  </a:lnTo>
                  <a:lnTo>
                    <a:pt x="0" y="874"/>
                  </a:lnTo>
                  <a:lnTo>
                    <a:pt x="3" y="882"/>
                  </a:lnTo>
                  <a:lnTo>
                    <a:pt x="7" y="888"/>
                  </a:lnTo>
                  <a:lnTo>
                    <a:pt x="12" y="892"/>
                  </a:lnTo>
                  <a:lnTo>
                    <a:pt x="12" y="892"/>
                  </a:lnTo>
                  <a:lnTo>
                    <a:pt x="29" y="899"/>
                  </a:lnTo>
                  <a:lnTo>
                    <a:pt x="45" y="904"/>
                  </a:lnTo>
                  <a:lnTo>
                    <a:pt x="45" y="904"/>
                  </a:lnTo>
                  <a:lnTo>
                    <a:pt x="50" y="906"/>
                  </a:lnTo>
                  <a:lnTo>
                    <a:pt x="50" y="906"/>
                  </a:lnTo>
                  <a:lnTo>
                    <a:pt x="56" y="904"/>
                  </a:lnTo>
                  <a:lnTo>
                    <a:pt x="62" y="900"/>
                  </a:lnTo>
                  <a:lnTo>
                    <a:pt x="62" y="900"/>
                  </a:lnTo>
                  <a:lnTo>
                    <a:pt x="64" y="896"/>
                  </a:lnTo>
                  <a:lnTo>
                    <a:pt x="66" y="894"/>
                  </a:lnTo>
                  <a:lnTo>
                    <a:pt x="66" y="886"/>
                  </a:lnTo>
                  <a:lnTo>
                    <a:pt x="66" y="886"/>
                  </a:lnTo>
                  <a:lnTo>
                    <a:pt x="67" y="866"/>
                  </a:lnTo>
                  <a:lnTo>
                    <a:pt x="70" y="835"/>
                  </a:lnTo>
                  <a:lnTo>
                    <a:pt x="70" y="835"/>
                  </a:lnTo>
                  <a:lnTo>
                    <a:pt x="76" y="789"/>
                  </a:lnTo>
                  <a:lnTo>
                    <a:pt x="85" y="752"/>
                  </a:lnTo>
                  <a:lnTo>
                    <a:pt x="85" y="752"/>
                  </a:lnTo>
                  <a:lnTo>
                    <a:pt x="92" y="720"/>
                  </a:lnTo>
                  <a:lnTo>
                    <a:pt x="98" y="698"/>
                  </a:lnTo>
                  <a:lnTo>
                    <a:pt x="105" y="676"/>
                  </a:lnTo>
                  <a:lnTo>
                    <a:pt x="105" y="676"/>
                  </a:lnTo>
                  <a:lnTo>
                    <a:pt x="134" y="594"/>
                  </a:lnTo>
                  <a:lnTo>
                    <a:pt x="134" y="594"/>
                  </a:lnTo>
                  <a:lnTo>
                    <a:pt x="140" y="576"/>
                  </a:lnTo>
                  <a:lnTo>
                    <a:pt x="148" y="556"/>
                  </a:lnTo>
                  <a:lnTo>
                    <a:pt x="161" y="527"/>
                  </a:lnTo>
                  <a:lnTo>
                    <a:pt x="161" y="527"/>
                  </a:lnTo>
                  <a:lnTo>
                    <a:pt x="194" y="457"/>
                  </a:lnTo>
                  <a:lnTo>
                    <a:pt x="234" y="374"/>
                  </a:lnTo>
                  <a:lnTo>
                    <a:pt x="234" y="374"/>
                  </a:lnTo>
                  <a:lnTo>
                    <a:pt x="274" y="299"/>
                  </a:lnTo>
                  <a:lnTo>
                    <a:pt x="299" y="254"/>
                  </a:lnTo>
                  <a:lnTo>
                    <a:pt x="319" y="222"/>
                  </a:lnTo>
                  <a:lnTo>
                    <a:pt x="319" y="222"/>
                  </a:lnTo>
                  <a:lnTo>
                    <a:pt x="368" y="149"/>
                  </a:lnTo>
                  <a:lnTo>
                    <a:pt x="406" y="96"/>
                  </a:lnTo>
                  <a:lnTo>
                    <a:pt x="406" y="96"/>
                  </a:lnTo>
                  <a:lnTo>
                    <a:pt x="425" y="72"/>
                  </a:lnTo>
                  <a:lnTo>
                    <a:pt x="425" y="72"/>
                  </a:lnTo>
                  <a:lnTo>
                    <a:pt x="433" y="23"/>
                  </a:lnTo>
                  <a:lnTo>
                    <a:pt x="433" y="23"/>
                  </a:lnTo>
                  <a:lnTo>
                    <a:pt x="44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900" dirty="0">
                <a:latin typeface="Century Gothic" panose="020B0502020202020204" pitchFamily="34" charset="0"/>
              </a:endParaRPr>
            </a:p>
          </p:txBody>
        </p:sp>
        <p:grpSp>
          <p:nvGrpSpPr>
            <p:cNvPr id="169" name="Group 805">
              <a:extLst>
                <a:ext uri="{FF2B5EF4-FFF2-40B4-BE49-F238E27FC236}">
                  <a16:creationId xmlns:a16="http://schemas.microsoft.com/office/drawing/2014/main" id="{37A08F19-3F91-4B86-A21F-50D38ACE531F}"/>
                </a:ext>
              </a:extLst>
            </p:cNvPr>
            <p:cNvGrpSpPr/>
            <p:nvPr/>
          </p:nvGrpSpPr>
          <p:grpSpPr>
            <a:xfrm>
              <a:off x="1568450" y="311448"/>
              <a:ext cx="804863" cy="1519238"/>
              <a:chOff x="1568450" y="311448"/>
              <a:chExt cx="804863" cy="1519238"/>
            </a:xfrm>
            <a:grpFill/>
          </p:grpSpPr>
          <p:sp>
            <p:nvSpPr>
              <p:cNvPr id="170" name="Freeform 20">
                <a:extLst>
                  <a:ext uri="{FF2B5EF4-FFF2-40B4-BE49-F238E27FC236}">
                    <a16:creationId xmlns:a16="http://schemas.microsoft.com/office/drawing/2014/main" id="{38419F8B-4174-48C2-B3A9-4100FFD0D2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7500" y="311448"/>
                <a:ext cx="785813" cy="673100"/>
              </a:xfrm>
              <a:custGeom>
                <a:avLst/>
                <a:gdLst/>
                <a:ahLst/>
                <a:cxnLst>
                  <a:cxn ang="0">
                    <a:pos x="459" y="0"/>
                  </a:cxn>
                  <a:cxn ang="0">
                    <a:pos x="451" y="1"/>
                  </a:cxn>
                  <a:cxn ang="0">
                    <a:pos x="446" y="3"/>
                  </a:cxn>
                  <a:cxn ang="0">
                    <a:pos x="438" y="7"/>
                  </a:cxn>
                  <a:cxn ang="0">
                    <a:pos x="429" y="11"/>
                  </a:cxn>
                  <a:cxn ang="0">
                    <a:pos x="413" y="17"/>
                  </a:cxn>
                  <a:cxn ang="0">
                    <a:pos x="377" y="34"/>
                  </a:cxn>
                  <a:cxn ang="0">
                    <a:pos x="358" y="44"/>
                  </a:cxn>
                  <a:cxn ang="0">
                    <a:pos x="316" y="70"/>
                  </a:cxn>
                  <a:cxn ang="0">
                    <a:pos x="298" y="85"/>
                  </a:cxn>
                  <a:cxn ang="0">
                    <a:pos x="197" y="165"/>
                  </a:cxn>
                  <a:cxn ang="0">
                    <a:pos x="178" y="182"/>
                  </a:cxn>
                  <a:cxn ang="0">
                    <a:pos x="111" y="249"/>
                  </a:cxn>
                  <a:cxn ang="0">
                    <a:pos x="86" y="275"/>
                  </a:cxn>
                  <a:cxn ang="0">
                    <a:pos x="17" y="358"/>
                  </a:cxn>
                  <a:cxn ang="0">
                    <a:pos x="2" y="376"/>
                  </a:cxn>
                  <a:cxn ang="0">
                    <a:pos x="0" y="379"/>
                  </a:cxn>
                  <a:cxn ang="0">
                    <a:pos x="0" y="385"/>
                  </a:cxn>
                  <a:cxn ang="0">
                    <a:pos x="0" y="388"/>
                  </a:cxn>
                  <a:cxn ang="0">
                    <a:pos x="26" y="422"/>
                  </a:cxn>
                  <a:cxn ang="0">
                    <a:pos x="27" y="424"/>
                  </a:cxn>
                  <a:cxn ang="0">
                    <a:pos x="34" y="421"/>
                  </a:cxn>
                  <a:cxn ang="0">
                    <a:pos x="50" y="409"/>
                  </a:cxn>
                  <a:cxn ang="0">
                    <a:pos x="56" y="399"/>
                  </a:cxn>
                  <a:cxn ang="0">
                    <a:pos x="72" y="367"/>
                  </a:cxn>
                  <a:cxn ang="0">
                    <a:pos x="86" y="341"/>
                  </a:cxn>
                  <a:cxn ang="0">
                    <a:pos x="96" y="329"/>
                  </a:cxn>
                  <a:cxn ang="0">
                    <a:pos x="143" y="269"/>
                  </a:cxn>
                  <a:cxn ang="0">
                    <a:pos x="161" y="248"/>
                  </a:cxn>
                  <a:cxn ang="0">
                    <a:pos x="219" y="194"/>
                  </a:cxn>
                  <a:cxn ang="0">
                    <a:pos x="243" y="173"/>
                  </a:cxn>
                  <a:cxn ang="0">
                    <a:pos x="315" y="115"/>
                  </a:cxn>
                  <a:cxn ang="0">
                    <a:pos x="341" y="95"/>
                  </a:cxn>
                  <a:cxn ang="0">
                    <a:pos x="386" y="68"/>
                  </a:cxn>
                  <a:cxn ang="0">
                    <a:pos x="398" y="61"/>
                  </a:cxn>
                  <a:cxn ang="0">
                    <a:pos x="426" y="51"/>
                  </a:cxn>
                  <a:cxn ang="0">
                    <a:pos x="429" y="48"/>
                  </a:cxn>
                  <a:cxn ang="0">
                    <a:pos x="436" y="28"/>
                  </a:cxn>
                  <a:cxn ang="0">
                    <a:pos x="442" y="15"/>
                  </a:cxn>
                  <a:cxn ang="0">
                    <a:pos x="453" y="5"/>
                  </a:cxn>
                  <a:cxn ang="0">
                    <a:pos x="463" y="1"/>
                  </a:cxn>
                  <a:cxn ang="0">
                    <a:pos x="465" y="1"/>
                  </a:cxn>
                  <a:cxn ang="0">
                    <a:pos x="470" y="2"/>
                  </a:cxn>
                  <a:cxn ang="0">
                    <a:pos x="476" y="6"/>
                  </a:cxn>
                  <a:cxn ang="0">
                    <a:pos x="479" y="9"/>
                  </a:cxn>
                  <a:cxn ang="0">
                    <a:pos x="484" y="13"/>
                  </a:cxn>
                  <a:cxn ang="0">
                    <a:pos x="484" y="21"/>
                  </a:cxn>
                  <a:cxn ang="0">
                    <a:pos x="479" y="38"/>
                  </a:cxn>
                  <a:cxn ang="0">
                    <a:pos x="489" y="35"/>
                  </a:cxn>
                  <a:cxn ang="0">
                    <a:pos x="493" y="32"/>
                  </a:cxn>
                  <a:cxn ang="0">
                    <a:pos x="493" y="23"/>
                  </a:cxn>
                  <a:cxn ang="0">
                    <a:pos x="492" y="19"/>
                  </a:cxn>
                  <a:cxn ang="0">
                    <a:pos x="478" y="6"/>
                  </a:cxn>
                  <a:cxn ang="0">
                    <a:pos x="471" y="2"/>
                  </a:cxn>
                  <a:cxn ang="0">
                    <a:pos x="459" y="0"/>
                  </a:cxn>
                </a:cxnLst>
                <a:rect l="0" t="0" r="r" b="b"/>
                <a:pathLst>
                  <a:path w="495" h="424">
                    <a:moveTo>
                      <a:pt x="459" y="0"/>
                    </a:moveTo>
                    <a:lnTo>
                      <a:pt x="459" y="0"/>
                    </a:lnTo>
                    <a:lnTo>
                      <a:pt x="455" y="0"/>
                    </a:lnTo>
                    <a:lnTo>
                      <a:pt x="451" y="1"/>
                    </a:lnTo>
                    <a:lnTo>
                      <a:pt x="451" y="1"/>
                    </a:lnTo>
                    <a:lnTo>
                      <a:pt x="446" y="3"/>
                    </a:lnTo>
                    <a:lnTo>
                      <a:pt x="438" y="7"/>
                    </a:lnTo>
                    <a:lnTo>
                      <a:pt x="438" y="7"/>
                    </a:lnTo>
                    <a:lnTo>
                      <a:pt x="429" y="11"/>
                    </a:lnTo>
                    <a:lnTo>
                      <a:pt x="429" y="11"/>
                    </a:lnTo>
                    <a:lnTo>
                      <a:pt x="413" y="17"/>
                    </a:lnTo>
                    <a:lnTo>
                      <a:pt x="413" y="17"/>
                    </a:lnTo>
                    <a:lnTo>
                      <a:pt x="400" y="22"/>
                    </a:lnTo>
                    <a:lnTo>
                      <a:pt x="377" y="34"/>
                    </a:lnTo>
                    <a:lnTo>
                      <a:pt x="377" y="34"/>
                    </a:lnTo>
                    <a:lnTo>
                      <a:pt x="358" y="44"/>
                    </a:lnTo>
                    <a:lnTo>
                      <a:pt x="337" y="57"/>
                    </a:lnTo>
                    <a:lnTo>
                      <a:pt x="316" y="70"/>
                    </a:lnTo>
                    <a:lnTo>
                      <a:pt x="298" y="85"/>
                    </a:lnTo>
                    <a:lnTo>
                      <a:pt x="298" y="85"/>
                    </a:lnTo>
                    <a:lnTo>
                      <a:pt x="247" y="126"/>
                    </a:lnTo>
                    <a:lnTo>
                      <a:pt x="197" y="165"/>
                    </a:lnTo>
                    <a:lnTo>
                      <a:pt x="197" y="165"/>
                    </a:lnTo>
                    <a:lnTo>
                      <a:pt x="178" y="182"/>
                    </a:lnTo>
                    <a:lnTo>
                      <a:pt x="155" y="206"/>
                    </a:lnTo>
                    <a:lnTo>
                      <a:pt x="111" y="249"/>
                    </a:lnTo>
                    <a:lnTo>
                      <a:pt x="111" y="249"/>
                    </a:lnTo>
                    <a:lnTo>
                      <a:pt x="86" y="275"/>
                    </a:lnTo>
                    <a:lnTo>
                      <a:pt x="56" y="311"/>
                    </a:lnTo>
                    <a:lnTo>
                      <a:pt x="17" y="358"/>
                    </a:lnTo>
                    <a:lnTo>
                      <a:pt x="17" y="358"/>
                    </a:lnTo>
                    <a:lnTo>
                      <a:pt x="2" y="376"/>
                    </a:lnTo>
                    <a:lnTo>
                      <a:pt x="2" y="376"/>
                    </a:lnTo>
                    <a:lnTo>
                      <a:pt x="0" y="379"/>
                    </a:lnTo>
                    <a:lnTo>
                      <a:pt x="0" y="383"/>
                    </a:lnTo>
                    <a:lnTo>
                      <a:pt x="0" y="385"/>
                    </a:lnTo>
                    <a:lnTo>
                      <a:pt x="0" y="388"/>
                    </a:lnTo>
                    <a:lnTo>
                      <a:pt x="0" y="388"/>
                    </a:lnTo>
                    <a:lnTo>
                      <a:pt x="13" y="404"/>
                    </a:lnTo>
                    <a:lnTo>
                      <a:pt x="26" y="422"/>
                    </a:lnTo>
                    <a:lnTo>
                      <a:pt x="26" y="422"/>
                    </a:lnTo>
                    <a:lnTo>
                      <a:pt x="27" y="424"/>
                    </a:lnTo>
                    <a:lnTo>
                      <a:pt x="27" y="424"/>
                    </a:lnTo>
                    <a:lnTo>
                      <a:pt x="34" y="421"/>
                    </a:lnTo>
                    <a:lnTo>
                      <a:pt x="42" y="417"/>
                    </a:lnTo>
                    <a:lnTo>
                      <a:pt x="50" y="409"/>
                    </a:lnTo>
                    <a:lnTo>
                      <a:pt x="54" y="404"/>
                    </a:lnTo>
                    <a:lnTo>
                      <a:pt x="56" y="399"/>
                    </a:lnTo>
                    <a:lnTo>
                      <a:pt x="56" y="399"/>
                    </a:lnTo>
                    <a:lnTo>
                      <a:pt x="72" y="367"/>
                    </a:lnTo>
                    <a:lnTo>
                      <a:pt x="80" y="353"/>
                    </a:lnTo>
                    <a:lnTo>
                      <a:pt x="86" y="341"/>
                    </a:lnTo>
                    <a:lnTo>
                      <a:pt x="86" y="341"/>
                    </a:lnTo>
                    <a:lnTo>
                      <a:pt x="96" y="329"/>
                    </a:lnTo>
                    <a:lnTo>
                      <a:pt x="107" y="312"/>
                    </a:lnTo>
                    <a:lnTo>
                      <a:pt x="143" y="269"/>
                    </a:lnTo>
                    <a:lnTo>
                      <a:pt x="143" y="269"/>
                    </a:lnTo>
                    <a:lnTo>
                      <a:pt x="161" y="248"/>
                    </a:lnTo>
                    <a:lnTo>
                      <a:pt x="178" y="231"/>
                    </a:lnTo>
                    <a:lnTo>
                      <a:pt x="219" y="194"/>
                    </a:lnTo>
                    <a:lnTo>
                      <a:pt x="219" y="194"/>
                    </a:lnTo>
                    <a:lnTo>
                      <a:pt x="243" y="173"/>
                    </a:lnTo>
                    <a:lnTo>
                      <a:pt x="266" y="153"/>
                    </a:lnTo>
                    <a:lnTo>
                      <a:pt x="315" y="115"/>
                    </a:lnTo>
                    <a:lnTo>
                      <a:pt x="315" y="115"/>
                    </a:lnTo>
                    <a:lnTo>
                      <a:pt x="341" y="95"/>
                    </a:lnTo>
                    <a:lnTo>
                      <a:pt x="366" y="80"/>
                    </a:lnTo>
                    <a:lnTo>
                      <a:pt x="386" y="68"/>
                    </a:lnTo>
                    <a:lnTo>
                      <a:pt x="398" y="61"/>
                    </a:lnTo>
                    <a:lnTo>
                      <a:pt x="398" y="61"/>
                    </a:lnTo>
                    <a:lnTo>
                      <a:pt x="409" y="57"/>
                    </a:lnTo>
                    <a:lnTo>
                      <a:pt x="426" y="51"/>
                    </a:lnTo>
                    <a:lnTo>
                      <a:pt x="426" y="51"/>
                    </a:lnTo>
                    <a:lnTo>
                      <a:pt x="429" y="48"/>
                    </a:lnTo>
                    <a:lnTo>
                      <a:pt x="429" y="48"/>
                    </a:lnTo>
                    <a:lnTo>
                      <a:pt x="436" y="28"/>
                    </a:lnTo>
                    <a:lnTo>
                      <a:pt x="442" y="15"/>
                    </a:lnTo>
                    <a:lnTo>
                      <a:pt x="442" y="15"/>
                    </a:lnTo>
                    <a:lnTo>
                      <a:pt x="447" y="10"/>
                    </a:lnTo>
                    <a:lnTo>
                      <a:pt x="453" y="5"/>
                    </a:lnTo>
                    <a:lnTo>
                      <a:pt x="458" y="2"/>
                    </a:lnTo>
                    <a:lnTo>
                      <a:pt x="463" y="1"/>
                    </a:lnTo>
                    <a:lnTo>
                      <a:pt x="463" y="1"/>
                    </a:lnTo>
                    <a:lnTo>
                      <a:pt x="465" y="1"/>
                    </a:lnTo>
                    <a:lnTo>
                      <a:pt x="465" y="1"/>
                    </a:lnTo>
                    <a:lnTo>
                      <a:pt x="470" y="2"/>
                    </a:lnTo>
                    <a:lnTo>
                      <a:pt x="472" y="5"/>
                    </a:lnTo>
                    <a:lnTo>
                      <a:pt x="476" y="6"/>
                    </a:lnTo>
                    <a:lnTo>
                      <a:pt x="479" y="9"/>
                    </a:lnTo>
                    <a:lnTo>
                      <a:pt x="479" y="9"/>
                    </a:lnTo>
                    <a:lnTo>
                      <a:pt x="482" y="10"/>
                    </a:lnTo>
                    <a:lnTo>
                      <a:pt x="484" y="13"/>
                    </a:lnTo>
                    <a:lnTo>
                      <a:pt x="486" y="17"/>
                    </a:lnTo>
                    <a:lnTo>
                      <a:pt x="484" y="21"/>
                    </a:lnTo>
                    <a:lnTo>
                      <a:pt x="484" y="21"/>
                    </a:lnTo>
                    <a:lnTo>
                      <a:pt x="479" y="38"/>
                    </a:lnTo>
                    <a:lnTo>
                      <a:pt x="479" y="38"/>
                    </a:lnTo>
                    <a:lnTo>
                      <a:pt x="489" y="35"/>
                    </a:lnTo>
                    <a:lnTo>
                      <a:pt x="489" y="35"/>
                    </a:lnTo>
                    <a:lnTo>
                      <a:pt x="493" y="32"/>
                    </a:lnTo>
                    <a:lnTo>
                      <a:pt x="495" y="28"/>
                    </a:lnTo>
                    <a:lnTo>
                      <a:pt x="493" y="23"/>
                    </a:lnTo>
                    <a:lnTo>
                      <a:pt x="492" y="19"/>
                    </a:lnTo>
                    <a:lnTo>
                      <a:pt x="492" y="19"/>
                    </a:lnTo>
                    <a:lnTo>
                      <a:pt x="483" y="10"/>
                    </a:lnTo>
                    <a:lnTo>
                      <a:pt x="478" y="6"/>
                    </a:lnTo>
                    <a:lnTo>
                      <a:pt x="471" y="2"/>
                    </a:lnTo>
                    <a:lnTo>
                      <a:pt x="471" y="2"/>
                    </a:lnTo>
                    <a:lnTo>
                      <a:pt x="465" y="0"/>
                    </a:lnTo>
                    <a:lnTo>
                      <a:pt x="45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71" name="Freeform 21">
                <a:extLst>
                  <a:ext uri="{FF2B5EF4-FFF2-40B4-BE49-F238E27FC236}">
                    <a16:creationId xmlns:a16="http://schemas.microsoft.com/office/drawing/2014/main" id="{3F994D5A-5A8F-4D4E-B86C-6272C80A5B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7500" y="311448"/>
                <a:ext cx="785813" cy="673100"/>
              </a:xfrm>
              <a:custGeom>
                <a:avLst/>
                <a:gdLst/>
                <a:ahLst/>
                <a:cxnLst>
                  <a:cxn ang="0">
                    <a:pos x="459" y="0"/>
                  </a:cxn>
                  <a:cxn ang="0">
                    <a:pos x="451" y="1"/>
                  </a:cxn>
                  <a:cxn ang="0">
                    <a:pos x="446" y="3"/>
                  </a:cxn>
                  <a:cxn ang="0">
                    <a:pos x="438" y="7"/>
                  </a:cxn>
                  <a:cxn ang="0">
                    <a:pos x="429" y="11"/>
                  </a:cxn>
                  <a:cxn ang="0">
                    <a:pos x="413" y="17"/>
                  </a:cxn>
                  <a:cxn ang="0">
                    <a:pos x="377" y="34"/>
                  </a:cxn>
                  <a:cxn ang="0">
                    <a:pos x="358" y="44"/>
                  </a:cxn>
                  <a:cxn ang="0">
                    <a:pos x="316" y="70"/>
                  </a:cxn>
                  <a:cxn ang="0">
                    <a:pos x="298" y="85"/>
                  </a:cxn>
                  <a:cxn ang="0">
                    <a:pos x="197" y="165"/>
                  </a:cxn>
                  <a:cxn ang="0">
                    <a:pos x="178" y="182"/>
                  </a:cxn>
                  <a:cxn ang="0">
                    <a:pos x="111" y="249"/>
                  </a:cxn>
                  <a:cxn ang="0">
                    <a:pos x="86" y="275"/>
                  </a:cxn>
                  <a:cxn ang="0">
                    <a:pos x="17" y="358"/>
                  </a:cxn>
                  <a:cxn ang="0">
                    <a:pos x="2" y="376"/>
                  </a:cxn>
                  <a:cxn ang="0">
                    <a:pos x="0" y="379"/>
                  </a:cxn>
                  <a:cxn ang="0">
                    <a:pos x="0" y="385"/>
                  </a:cxn>
                  <a:cxn ang="0">
                    <a:pos x="0" y="388"/>
                  </a:cxn>
                  <a:cxn ang="0">
                    <a:pos x="26" y="422"/>
                  </a:cxn>
                  <a:cxn ang="0">
                    <a:pos x="27" y="424"/>
                  </a:cxn>
                  <a:cxn ang="0">
                    <a:pos x="34" y="421"/>
                  </a:cxn>
                  <a:cxn ang="0">
                    <a:pos x="50" y="409"/>
                  </a:cxn>
                  <a:cxn ang="0">
                    <a:pos x="56" y="399"/>
                  </a:cxn>
                  <a:cxn ang="0">
                    <a:pos x="72" y="367"/>
                  </a:cxn>
                  <a:cxn ang="0">
                    <a:pos x="86" y="341"/>
                  </a:cxn>
                  <a:cxn ang="0">
                    <a:pos x="96" y="329"/>
                  </a:cxn>
                  <a:cxn ang="0">
                    <a:pos x="143" y="269"/>
                  </a:cxn>
                  <a:cxn ang="0">
                    <a:pos x="161" y="248"/>
                  </a:cxn>
                  <a:cxn ang="0">
                    <a:pos x="219" y="194"/>
                  </a:cxn>
                  <a:cxn ang="0">
                    <a:pos x="243" y="173"/>
                  </a:cxn>
                  <a:cxn ang="0">
                    <a:pos x="315" y="115"/>
                  </a:cxn>
                  <a:cxn ang="0">
                    <a:pos x="341" y="95"/>
                  </a:cxn>
                  <a:cxn ang="0">
                    <a:pos x="386" y="68"/>
                  </a:cxn>
                  <a:cxn ang="0">
                    <a:pos x="398" y="61"/>
                  </a:cxn>
                  <a:cxn ang="0">
                    <a:pos x="426" y="51"/>
                  </a:cxn>
                  <a:cxn ang="0">
                    <a:pos x="429" y="48"/>
                  </a:cxn>
                  <a:cxn ang="0">
                    <a:pos x="436" y="28"/>
                  </a:cxn>
                  <a:cxn ang="0">
                    <a:pos x="442" y="15"/>
                  </a:cxn>
                  <a:cxn ang="0">
                    <a:pos x="453" y="5"/>
                  </a:cxn>
                  <a:cxn ang="0">
                    <a:pos x="463" y="1"/>
                  </a:cxn>
                  <a:cxn ang="0">
                    <a:pos x="465" y="1"/>
                  </a:cxn>
                  <a:cxn ang="0">
                    <a:pos x="470" y="2"/>
                  </a:cxn>
                  <a:cxn ang="0">
                    <a:pos x="476" y="6"/>
                  </a:cxn>
                  <a:cxn ang="0">
                    <a:pos x="479" y="9"/>
                  </a:cxn>
                  <a:cxn ang="0">
                    <a:pos x="484" y="13"/>
                  </a:cxn>
                  <a:cxn ang="0">
                    <a:pos x="484" y="21"/>
                  </a:cxn>
                  <a:cxn ang="0">
                    <a:pos x="479" y="38"/>
                  </a:cxn>
                  <a:cxn ang="0">
                    <a:pos x="489" y="35"/>
                  </a:cxn>
                  <a:cxn ang="0">
                    <a:pos x="493" y="32"/>
                  </a:cxn>
                  <a:cxn ang="0">
                    <a:pos x="493" y="23"/>
                  </a:cxn>
                  <a:cxn ang="0">
                    <a:pos x="492" y="19"/>
                  </a:cxn>
                  <a:cxn ang="0">
                    <a:pos x="478" y="6"/>
                  </a:cxn>
                  <a:cxn ang="0">
                    <a:pos x="471" y="2"/>
                  </a:cxn>
                  <a:cxn ang="0">
                    <a:pos x="459" y="0"/>
                  </a:cxn>
                </a:cxnLst>
                <a:rect l="0" t="0" r="r" b="b"/>
                <a:pathLst>
                  <a:path w="495" h="424">
                    <a:moveTo>
                      <a:pt x="459" y="0"/>
                    </a:moveTo>
                    <a:lnTo>
                      <a:pt x="459" y="0"/>
                    </a:lnTo>
                    <a:lnTo>
                      <a:pt x="455" y="0"/>
                    </a:lnTo>
                    <a:lnTo>
                      <a:pt x="451" y="1"/>
                    </a:lnTo>
                    <a:lnTo>
                      <a:pt x="451" y="1"/>
                    </a:lnTo>
                    <a:lnTo>
                      <a:pt x="446" y="3"/>
                    </a:lnTo>
                    <a:lnTo>
                      <a:pt x="438" y="7"/>
                    </a:lnTo>
                    <a:lnTo>
                      <a:pt x="438" y="7"/>
                    </a:lnTo>
                    <a:lnTo>
                      <a:pt x="429" y="11"/>
                    </a:lnTo>
                    <a:lnTo>
                      <a:pt x="429" y="11"/>
                    </a:lnTo>
                    <a:lnTo>
                      <a:pt x="413" y="17"/>
                    </a:lnTo>
                    <a:lnTo>
                      <a:pt x="413" y="17"/>
                    </a:lnTo>
                    <a:lnTo>
                      <a:pt x="400" y="22"/>
                    </a:lnTo>
                    <a:lnTo>
                      <a:pt x="377" y="34"/>
                    </a:lnTo>
                    <a:lnTo>
                      <a:pt x="377" y="34"/>
                    </a:lnTo>
                    <a:lnTo>
                      <a:pt x="358" y="44"/>
                    </a:lnTo>
                    <a:lnTo>
                      <a:pt x="337" y="57"/>
                    </a:lnTo>
                    <a:lnTo>
                      <a:pt x="316" y="70"/>
                    </a:lnTo>
                    <a:lnTo>
                      <a:pt x="298" y="85"/>
                    </a:lnTo>
                    <a:lnTo>
                      <a:pt x="298" y="85"/>
                    </a:lnTo>
                    <a:lnTo>
                      <a:pt x="247" y="126"/>
                    </a:lnTo>
                    <a:lnTo>
                      <a:pt x="197" y="165"/>
                    </a:lnTo>
                    <a:lnTo>
                      <a:pt x="197" y="165"/>
                    </a:lnTo>
                    <a:lnTo>
                      <a:pt x="178" y="182"/>
                    </a:lnTo>
                    <a:lnTo>
                      <a:pt x="155" y="206"/>
                    </a:lnTo>
                    <a:lnTo>
                      <a:pt x="111" y="249"/>
                    </a:lnTo>
                    <a:lnTo>
                      <a:pt x="111" y="249"/>
                    </a:lnTo>
                    <a:lnTo>
                      <a:pt x="86" y="275"/>
                    </a:lnTo>
                    <a:lnTo>
                      <a:pt x="56" y="311"/>
                    </a:lnTo>
                    <a:lnTo>
                      <a:pt x="17" y="358"/>
                    </a:lnTo>
                    <a:lnTo>
                      <a:pt x="17" y="358"/>
                    </a:lnTo>
                    <a:lnTo>
                      <a:pt x="2" y="376"/>
                    </a:lnTo>
                    <a:lnTo>
                      <a:pt x="2" y="376"/>
                    </a:lnTo>
                    <a:lnTo>
                      <a:pt x="0" y="379"/>
                    </a:lnTo>
                    <a:lnTo>
                      <a:pt x="0" y="383"/>
                    </a:lnTo>
                    <a:lnTo>
                      <a:pt x="0" y="385"/>
                    </a:lnTo>
                    <a:lnTo>
                      <a:pt x="0" y="388"/>
                    </a:lnTo>
                    <a:lnTo>
                      <a:pt x="0" y="388"/>
                    </a:lnTo>
                    <a:lnTo>
                      <a:pt x="13" y="404"/>
                    </a:lnTo>
                    <a:lnTo>
                      <a:pt x="26" y="422"/>
                    </a:lnTo>
                    <a:lnTo>
                      <a:pt x="26" y="422"/>
                    </a:lnTo>
                    <a:lnTo>
                      <a:pt x="27" y="424"/>
                    </a:lnTo>
                    <a:lnTo>
                      <a:pt x="27" y="424"/>
                    </a:lnTo>
                    <a:lnTo>
                      <a:pt x="34" y="421"/>
                    </a:lnTo>
                    <a:lnTo>
                      <a:pt x="42" y="417"/>
                    </a:lnTo>
                    <a:lnTo>
                      <a:pt x="50" y="409"/>
                    </a:lnTo>
                    <a:lnTo>
                      <a:pt x="54" y="404"/>
                    </a:lnTo>
                    <a:lnTo>
                      <a:pt x="56" y="399"/>
                    </a:lnTo>
                    <a:lnTo>
                      <a:pt x="56" y="399"/>
                    </a:lnTo>
                    <a:lnTo>
                      <a:pt x="72" y="367"/>
                    </a:lnTo>
                    <a:lnTo>
                      <a:pt x="80" y="353"/>
                    </a:lnTo>
                    <a:lnTo>
                      <a:pt x="86" y="341"/>
                    </a:lnTo>
                    <a:lnTo>
                      <a:pt x="86" y="341"/>
                    </a:lnTo>
                    <a:lnTo>
                      <a:pt x="96" y="329"/>
                    </a:lnTo>
                    <a:lnTo>
                      <a:pt x="107" y="312"/>
                    </a:lnTo>
                    <a:lnTo>
                      <a:pt x="143" y="269"/>
                    </a:lnTo>
                    <a:lnTo>
                      <a:pt x="143" y="269"/>
                    </a:lnTo>
                    <a:lnTo>
                      <a:pt x="161" y="248"/>
                    </a:lnTo>
                    <a:lnTo>
                      <a:pt x="178" y="231"/>
                    </a:lnTo>
                    <a:lnTo>
                      <a:pt x="219" y="194"/>
                    </a:lnTo>
                    <a:lnTo>
                      <a:pt x="219" y="194"/>
                    </a:lnTo>
                    <a:lnTo>
                      <a:pt x="243" y="173"/>
                    </a:lnTo>
                    <a:lnTo>
                      <a:pt x="266" y="153"/>
                    </a:lnTo>
                    <a:lnTo>
                      <a:pt x="315" y="115"/>
                    </a:lnTo>
                    <a:lnTo>
                      <a:pt x="315" y="115"/>
                    </a:lnTo>
                    <a:lnTo>
                      <a:pt x="341" y="95"/>
                    </a:lnTo>
                    <a:lnTo>
                      <a:pt x="366" y="80"/>
                    </a:lnTo>
                    <a:lnTo>
                      <a:pt x="386" y="68"/>
                    </a:lnTo>
                    <a:lnTo>
                      <a:pt x="398" y="61"/>
                    </a:lnTo>
                    <a:lnTo>
                      <a:pt x="398" y="61"/>
                    </a:lnTo>
                    <a:lnTo>
                      <a:pt x="409" y="57"/>
                    </a:lnTo>
                    <a:lnTo>
                      <a:pt x="426" y="51"/>
                    </a:lnTo>
                    <a:lnTo>
                      <a:pt x="426" y="51"/>
                    </a:lnTo>
                    <a:lnTo>
                      <a:pt x="429" y="48"/>
                    </a:lnTo>
                    <a:lnTo>
                      <a:pt x="429" y="48"/>
                    </a:lnTo>
                    <a:lnTo>
                      <a:pt x="436" y="28"/>
                    </a:lnTo>
                    <a:lnTo>
                      <a:pt x="442" y="15"/>
                    </a:lnTo>
                    <a:lnTo>
                      <a:pt x="442" y="15"/>
                    </a:lnTo>
                    <a:lnTo>
                      <a:pt x="447" y="10"/>
                    </a:lnTo>
                    <a:lnTo>
                      <a:pt x="453" y="5"/>
                    </a:lnTo>
                    <a:lnTo>
                      <a:pt x="458" y="2"/>
                    </a:lnTo>
                    <a:lnTo>
                      <a:pt x="463" y="1"/>
                    </a:lnTo>
                    <a:lnTo>
                      <a:pt x="463" y="1"/>
                    </a:lnTo>
                    <a:lnTo>
                      <a:pt x="465" y="1"/>
                    </a:lnTo>
                    <a:lnTo>
                      <a:pt x="465" y="1"/>
                    </a:lnTo>
                    <a:lnTo>
                      <a:pt x="470" y="2"/>
                    </a:lnTo>
                    <a:lnTo>
                      <a:pt x="472" y="5"/>
                    </a:lnTo>
                    <a:lnTo>
                      <a:pt x="476" y="6"/>
                    </a:lnTo>
                    <a:lnTo>
                      <a:pt x="479" y="9"/>
                    </a:lnTo>
                    <a:lnTo>
                      <a:pt x="479" y="9"/>
                    </a:lnTo>
                    <a:lnTo>
                      <a:pt x="482" y="10"/>
                    </a:lnTo>
                    <a:lnTo>
                      <a:pt x="484" y="13"/>
                    </a:lnTo>
                    <a:lnTo>
                      <a:pt x="486" y="17"/>
                    </a:lnTo>
                    <a:lnTo>
                      <a:pt x="484" y="21"/>
                    </a:lnTo>
                    <a:lnTo>
                      <a:pt x="484" y="21"/>
                    </a:lnTo>
                    <a:lnTo>
                      <a:pt x="479" y="38"/>
                    </a:lnTo>
                    <a:lnTo>
                      <a:pt x="479" y="38"/>
                    </a:lnTo>
                    <a:lnTo>
                      <a:pt x="489" y="35"/>
                    </a:lnTo>
                    <a:lnTo>
                      <a:pt x="489" y="35"/>
                    </a:lnTo>
                    <a:lnTo>
                      <a:pt x="493" y="32"/>
                    </a:lnTo>
                    <a:lnTo>
                      <a:pt x="495" y="28"/>
                    </a:lnTo>
                    <a:lnTo>
                      <a:pt x="493" y="23"/>
                    </a:lnTo>
                    <a:lnTo>
                      <a:pt x="492" y="19"/>
                    </a:lnTo>
                    <a:lnTo>
                      <a:pt x="492" y="19"/>
                    </a:lnTo>
                    <a:lnTo>
                      <a:pt x="483" y="10"/>
                    </a:lnTo>
                    <a:lnTo>
                      <a:pt x="478" y="6"/>
                    </a:lnTo>
                    <a:lnTo>
                      <a:pt x="471" y="2"/>
                    </a:lnTo>
                    <a:lnTo>
                      <a:pt x="471" y="2"/>
                    </a:lnTo>
                    <a:lnTo>
                      <a:pt x="465" y="0"/>
                    </a:lnTo>
                    <a:lnTo>
                      <a:pt x="459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72" name="Freeform 22">
                <a:extLst>
                  <a:ext uri="{FF2B5EF4-FFF2-40B4-BE49-F238E27FC236}">
                    <a16:creationId xmlns:a16="http://schemas.microsoft.com/office/drawing/2014/main" id="{4377C05D-A22B-403D-8C83-D61379FA3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7250" y="371773"/>
                <a:ext cx="220663" cy="846138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138" y="0"/>
                  </a:cxn>
                  <a:cxn ang="0">
                    <a:pos x="123" y="22"/>
                  </a:cxn>
                  <a:cxn ang="0">
                    <a:pos x="73" y="85"/>
                  </a:cxn>
                  <a:cxn ang="0">
                    <a:pos x="71" y="97"/>
                  </a:cxn>
                  <a:cxn ang="0">
                    <a:pos x="63" y="127"/>
                  </a:cxn>
                  <a:cxn ang="0">
                    <a:pos x="55" y="172"/>
                  </a:cxn>
                  <a:cxn ang="0">
                    <a:pos x="51" y="191"/>
                  </a:cxn>
                  <a:cxn ang="0">
                    <a:pos x="35" y="266"/>
                  </a:cxn>
                  <a:cxn ang="0">
                    <a:pos x="17" y="370"/>
                  </a:cxn>
                  <a:cxn ang="0">
                    <a:pos x="14" y="380"/>
                  </a:cxn>
                  <a:cxn ang="0">
                    <a:pos x="16" y="387"/>
                  </a:cxn>
                  <a:cxn ang="0">
                    <a:pos x="16" y="388"/>
                  </a:cxn>
                  <a:cxn ang="0">
                    <a:pos x="13" y="393"/>
                  </a:cxn>
                  <a:cxn ang="0">
                    <a:pos x="12" y="395"/>
                  </a:cxn>
                  <a:cxn ang="0">
                    <a:pos x="14" y="400"/>
                  </a:cxn>
                  <a:cxn ang="0">
                    <a:pos x="14" y="403"/>
                  </a:cxn>
                  <a:cxn ang="0">
                    <a:pos x="10" y="408"/>
                  </a:cxn>
                  <a:cxn ang="0">
                    <a:pos x="9" y="410"/>
                  </a:cxn>
                  <a:cxn ang="0">
                    <a:pos x="10" y="418"/>
                  </a:cxn>
                  <a:cxn ang="0">
                    <a:pos x="10" y="421"/>
                  </a:cxn>
                  <a:cxn ang="0">
                    <a:pos x="9" y="426"/>
                  </a:cxn>
                  <a:cxn ang="0">
                    <a:pos x="9" y="429"/>
                  </a:cxn>
                  <a:cxn ang="0">
                    <a:pos x="8" y="429"/>
                  </a:cxn>
                  <a:cxn ang="0">
                    <a:pos x="6" y="429"/>
                  </a:cxn>
                  <a:cxn ang="0">
                    <a:pos x="6" y="429"/>
                  </a:cxn>
                  <a:cxn ang="0">
                    <a:pos x="5" y="430"/>
                  </a:cxn>
                  <a:cxn ang="0">
                    <a:pos x="4" y="441"/>
                  </a:cxn>
                  <a:cxn ang="0">
                    <a:pos x="2" y="483"/>
                  </a:cxn>
                  <a:cxn ang="0">
                    <a:pos x="2" y="498"/>
                  </a:cxn>
                  <a:cxn ang="0">
                    <a:pos x="0" y="510"/>
                  </a:cxn>
                  <a:cxn ang="0">
                    <a:pos x="1" y="517"/>
                  </a:cxn>
                  <a:cxn ang="0">
                    <a:pos x="4" y="522"/>
                  </a:cxn>
                  <a:cxn ang="0">
                    <a:pos x="12" y="527"/>
                  </a:cxn>
                  <a:cxn ang="0">
                    <a:pos x="21" y="531"/>
                  </a:cxn>
                  <a:cxn ang="0">
                    <a:pos x="30" y="533"/>
                  </a:cxn>
                  <a:cxn ang="0">
                    <a:pos x="38" y="533"/>
                  </a:cxn>
                  <a:cxn ang="0">
                    <a:pos x="39" y="533"/>
                  </a:cxn>
                  <a:cxn ang="0">
                    <a:pos x="46" y="529"/>
                  </a:cxn>
                  <a:cxn ang="0">
                    <a:pos x="48" y="521"/>
                  </a:cxn>
                  <a:cxn ang="0">
                    <a:pos x="50" y="512"/>
                  </a:cxn>
                  <a:cxn ang="0">
                    <a:pos x="51" y="498"/>
                  </a:cxn>
                  <a:cxn ang="0">
                    <a:pos x="51" y="493"/>
                  </a:cxn>
                  <a:cxn ang="0">
                    <a:pos x="48" y="484"/>
                  </a:cxn>
                  <a:cxn ang="0">
                    <a:pos x="47" y="476"/>
                  </a:cxn>
                  <a:cxn ang="0">
                    <a:pos x="46" y="466"/>
                  </a:cxn>
                  <a:cxn ang="0">
                    <a:pos x="48" y="412"/>
                  </a:cxn>
                  <a:cxn ang="0">
                    <a:pos x="52" y="371"/>
                  </a:cxn>
                  <a:cxn ang="0">
                    <a:pos x="58" y="325"/>
                  </a:cxn>
                  <a:cxn ang="0">
                    <a:pos x="76" y="228"/>
                  </a:cxn>
                  <a:cxn ang="0">
                    <a:pos x="83" y="204"/>
                  </a:cxn>
                  <a:cxn ang="0">
                    <a:pos x="92" y="164"/>
                  </a:cxn>
                  <a:cxn ang="0">
                    <a:pos x="98" y="128"/>
                  </a:cxn>
                  <a:cxn ang="0">
                    <a:pos x="111" y="76"/>
                  </a:cxn>
                  <a:cxn ang="0">
                    <a:pos x="115" y="63"/>
                  </a:cxn>
                  <a:cxn ang="0">
                    <a:pos x="126" y="35"/>
                  </a:cxn>
                  <a:cxn ang="0">
                    <a:pos x="134" y="10"/>
                  </a:cxn>
                  <a:cxn ang="0">
                    <a:pos x="139" y="0"/>
                  </a:cxn>
                </a:cxnLst>
                <a:rect l="0" t="0" r="r" b="b"/>
                <a:pathLst>
                  <a:path w="139" h="533">
                    <a:moveTo>
                      <a:pt x="139" y="0"/>
                    </a:moveTo>
                    <a:lnTo>
                      <a:pt x="139" y="0"/>
                    </a:lnTo>
                    <a:lnTo>
                      <a:pt x="138" y="0"/>
                    </a:lnTo>
                    <a:lnTo>
                      <a:pt x="138" y="0"/>
                    </a:lnTo>
                    <a:lnTo>
                      <a:pt x="130" y="13"/>
                    </a:lnTo>
                    <a:lnTo>
                      <a:pt x="123" y="22"/>
                    </a:lnTo>
                    <a:lnTo>
                      <a:pt x="123" y="22"/>
                    </a:lnTo>
                    <a:lnTo>
                      <a:pt x="73" y="85"/>
                    </a:lnTo>
                    <a:lnTo>
                      <a:pt x="73" y="85"/>
                    </a:lnTo>
                    <a:lnTo>
                      <a:pt x="71" y="97"/>
                    </a:lnTo>
                    <a:lnTo>
                      <a:pt x="71" y="97"/>
                    </a:lnTo>
                    <a:lnTo>
                      <a:pt x="63" y="127"/>
                    </a:lnTo>
                    <a:lnTo>
                      <a:pt x="58" y="152"/>
                    </a:lnTo>
                    <a:lnTo>
                      <a:pt x="55" y="172"/>
                    </a:lnTo>
                    <a:lnTo>
                      <a:pt x="55" y="172"/>
                    </a:lnTo>
                    <a:lnTo>
                      <a:pt x="51" y="191"/>
                    </a:lnTo>
                    <a:lnTo>
                      <a:pt x="44" y="220"/>
                    </a:lnTo>
                    <a:lnTo>
                      <a:pt x="35" y="266"/>
                    </a:lnTo>
                    <a:lnTo>
                      <a:pt x="35" y="266"/>
                    </a:lnTo>
                    <a:lnTo>
                      <a:pt x="17" y="370"/>
                    </a:lnTo>
                    <a:lnTo>
                      <a:pt x="17" y="370"/>
                    </a:lnTo>
                    <a:lnTo>
                      <a:pt x="14" y="380"/>
                    </a:lnTo>
                    <a:lnTo>
                      <a:pt x="14" y="384"/>
                    </a:lnTo>
                    <a:lnTo>
                      <a:pt x="16" y="387"/>
                    </a:lnTo>
                    <a:lnTo>
                      <a:pt x="16" y="387"/>
                    </a:lnTo>
                    <a:lnTo>
                      <a:pt x="16" y="388"/>
                    </a:lnTo>
                    <a:lnTo>
                      <a:pt x="16" y="389"/>
                    </a:lnTo>
                    <a:lnTo>
                      <a:pt x="13" y="393"/>
                    </a:lnTo>
                    <a:lnTo>
                      <a:pt x="13" y="393"/>
                    </a:lnTo>
                    <a:lnTo>
                      <a:pt x="12" y="395"/>
                    </a:lnTo>
                    <a:lnTo>
                      <a:pt x="12" y="396"/>
                    </a:lnTo>
                    <a:lnTo>
                      <a:pt x="14" y="400"/>
                    </a:lnTo>
                    <a:lnTo>
                      <a:pt x="14" y="400"/>
                    </a:lnTo>
                    <a:lnTo>
                      <a:pt x="14" y="403"/>
                    </a:lnTo>
                    <a:lnTo>
                      <a:pt x="14" y="405"/>
                    </a:lnTo>
                    <a:lnTo>
                      <a:pt x="10" y="408"/>
                    </a:lnTo>
                    <a:lnTo>
                      <a:pt x="10" y="408"/>
                    </a:lnTo>
                    <a:lnTo>
                      <a:pt x="9" y="410"/>
                    </a:lnTo>
                    <a:lnTo>
                      <a:pt x="9" y="413"/>
                    </a:lnTo>
                    <a:lnTo>
                      <a:pt x="10" y="418"/>
                    </a:lnTo>
                    <a:lnTo>
                      <a:pt x="10" y="418"/>
                    </a:lnTo>
                    <a:lnTo>
                      <a:pt x="10" y="421"/>
                    </a:lnTo>
                    <a:lnTo>
                      <a:pt x="10" y="422"/>
                    </a:lnTo>
                    <a:lnTo>
                      <a:pt x="9" y="426"/>
                    </a:lnTo>
                    <a:lnTo>
                      <a:pt x="9" y="426"/>
                    </a:lnTo>
                    <a:lnTo>
                      <a:pt x="9" y="429"/>
                    </a:lnTo>
                    <a:lnTo>
                      <a:pt x="8" y="429"/>
                    </a:lnTo>
                    <a:lnTo>
                      <a:pt x="8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5" y="430"/>
                    </a:lnTo>
                    <a:lnTo>
                      <a:pt x="5" y="430"/>
                    </a:lnTo>
                    <a:lnTo>
                      <a:pt x="4" y="441"/>
                    </a:lnTo>
                    <a:lnTo>
                      <a:pt x="4" y="441"/>
                    </a:lnTo>
                    <a:lnTo>
                      <a:pt x="2" y="460"/>
                    </a:lnTo>
                    <a:lnTo>
                      <a:pt x="2" y="483"/>
                    </a:lnTo>
                    <a:lnTo>
                      <a:pt x="2" y="483"/>
                    </a:lnTo>
                    <a:lnTo>
                      <a:pt x="2" y="498"/>
                    </a:lnTo>
                    <a:lnTo>
                      <a:pt x="0" y="510"/>
                    </a:lnTo>
                    <a:lnTo>
                      <a:pt x="0" y="510"/>
                    </a:lnTo>
                    <a:lnTo>
                      <a:pt x="0" y="513"/>
                    </a:lnTo>
                    <a:lnTo>
                      <a:pt x="1" y="517"/>
                    </a:lnTo>
                    <a:lnTo>
                      <a:pt x="4" y="522"/>
                    </a:lnTo>
                    <a:lnTo>
                      <a:pt x="4" y="522"/>
                    </a:lnTo>
                    <a:lnTo>
                      <a:pt x="8" y="525"/>
                    </a:lnTo>
                    <a:lnTo>
                      <a:pt x="12" y="527"/>
                    </a:lnTo>
                    <a:lnTo>
                      <a:pt x="21" y="531"/>
                    </a:lnTo>
                    <a:lnTo>
                      <a:pt x="21" y="531"/>
                    </a:lnTo>
                    <a:lnTo>
                      <a:pt x="25" y="531"/>
                    </a:lnTo>
                    <a:lnTo>
                      <a:pt x="30" y="533"/>
                    </a:lnTo>
                    <a:lnTo>
                      <a:pt x="38" y="533"/>
                    </a:lnTo>
                    <a:lnTo>
                      <a:pt x="38" y="533"/>
                    </a:lnTo>
                    <a:lnTo>
                      <a:pt x="39" y="533"/>
                    </a:lnTo>
                    <a:lnTo>
                      <a:pt x="39" y="533"/>
                    </a:lnTo>
                    <a:lnTo>
                      <a:pt x="43" y="531"/>
                    </a:lnTo>
                    <a:lnTo>
                      <a:pt x="46" y="529"/>
                    </a:lnTo>
                    <a:lnTo>
                      <a:pt x="48" y="525"/>
                    </a:lnTo>
                    <a:lnTo>
                      <a:pt x="48" y="521"/>
                    </a:lnTo>
                    <a:lnTo>
                      <a:pt x="48" y="521"/>
                    </a:lnTo>
                    <a:lnTo>
                      <a:pt x="50" y="512"/>
                    </a:lnTo>
                    <a:lnTo>
                      <a:pt x="50" y="505"/>
                    </a:lnTo>
                    <a:lnTo>
                      <a:pt x="51" y="498"/>
                    </a:lnTo>
                    <a:lnTo>
                      <a:pt x="51" y="498"/>
                    </a:lnTo>
                    <a:lnTo>
                      <a:pt x="51" y="493"/>
                    </a:lnTo>
                    <a:lnTo>
                      <a:pt x="51" y="489"/>
                    </a:lnTo>
                    <a:lnTo>
                      <a:pt x="48" y="484"/>
                    </a:lnTo>
                    <a:lnTo>
                      <a:pt x="48" y="484"/>
                    </a:lnTo>
                    <a:lnTo>
                      <a:pt x="47" y="476"/>
                    </a:lnTo>
                    <a:lnTo>
                      <a:pt x="46" y="466"/>
                    </a:lnTo>
                    <a:lnTo>
                      <a:pt x="46" y="466"/>
                    </a:lnTo>
                    <a:lnTo>
                      <a:pt x="46" y="441"/>
                    </a:lnTo>
                    <a:lnTo>
                      <a:pt x="48" y="412"/>
                    </a:lnTo>
                    <a:lnTo>
                      <a:pt x="48" y="412"/>
                    </a:lnTo>
                    <a:lnTo>
                      <a:pt x="52" y="371"/>
                    </a:lnTo>
                    <a:lnTo>
                      <a:pt x="58" y="325"/>
                    </a:lnTo>
                    <a:lnTo>
                      <a:pt x="58" y="325"/>
                    </a:lnTo>
                    <a:lnTo>
                      <a:pt x="69" y="263"/>
                    </a:lnTo>
                    <a:lnTo>
                      <a:pt x="76" y="228"/>
                    </a:lnTo>
                    <a:lnTo>
                      <a:pt x="83" y="204"/>
                    </a:lnTo>
                    <a:lnTo>
                      <a:pt x="83" y="204"/>
                    </a:lnTo>
                    <a:lnTo>
                      <a:pt x="86" y="186"/>
                    </a:lnTo>
                    <a:lnTo>
                      <a:pt x="92" y="164"/>
                    </a:lnTo>
                    <a:lnTo>
                      <a:pt x="98" y="128"/>
                    </a:lnTo>
                    <a:lnTo>
                      <a:pt x="98" y="128"/>
                    </a:lnTo>
                    <a:lnTo>
                      <a:pt x="106" y="95"/>
                    </a:lnTo>
                    <a:lnTo>
                      <a:pt x="111" y="76"/>
                    </a:lnTo>
                    <a:lnTo>
                      <a:pt x="115" y="63"/>
                    </a:lnTo>
                    <a:lnTo>
                      <a:pt x="115" y="63"/>
                    </a:lnTo>
                    <a:lnTo>
                      <a:pt x="121" y="51"/>
                    </a:lnTo>
                    <a:lnTo>
                      <a:pt x="126" y="35"/>
                    </a:lnTo>
                    <a:lnTo>
                      <a:pt x="131" y="19"/>
                    </a:lnTo>
                    <a:lnTo>
                      <a:pt x="134" y="10"/>
                    </a:lnTo>
                    <a:lnTo>
                      <a:pt x="134" y="10"/>
                    </a:lnTo>
                    <a:lnTo>
                      <a:pt x="13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73" name="Freeform 23">
                <a:extLst>
                  <a:ext uri="{FF2B5EF4-FFF2-40B4-BE49-F238E27FC236}">
                    <a16:creationId xmlns:a16="http://schemas.microsoft.com/office/drawing/2014/main" id="{07505C34-CED6-480E-97C4-45B5538E9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7250" y="371773"/>
                <a:ext cx="220663" cy="846138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138" y="0"/>
                  </a:cxn>
                  <a:cxn ang="0">
                    <a:pos x="123" y="22"/>
                  </a:cxn>
                  <a:cxn ang="0">
                    <a:pos x="73" y="85"/>
                  </a:cxn>
                  <a:cxn ang="0">
                    <a:pos x="71" y="97"/>
                  </a:cxn>
                  <a:cxn ang="0">
                    <a:pos x="63" y="127"/>
                  </a:cxn>
                  <a:cxn ang="0">
                    <a:pos x="55" y="172"/>
                  </a:cxn>
                  <a:cxn ang="0">
                    <a:pos x="51" y="191"/>
                  </a:cxn>
                  <a:cxn ang="0">
                    <a:pos x="35" y="266"/>
                  </a:cxn>
                  <a:cxn ang="0">
                    <a:pos x="17" y="370"/>
                  </a:cxn>
                  <a:cxn ang="0">
                    <a:pos x="14" y="380"/>
                  </a:cxn>
                  <a:cxn ang="0">
                    <a:pos x="16" y="387"/>
                  </a:cxn>
                  <a:cxn ang="0">
                    <a:pos x="16" y="388"/>
                  </a:cxn>
                  <a:cxn ang="0">
                    <a:pos x="13" y="393"/>
                  </a:cxn>
                  <a:cxn ang="0">
                    <a:pos x="12" y="395"/>
                  </a:cxn>
                  <a:cxn ang="0">
                    <a:pos x="14" y="400"/>
                  </a:cxn>
                  <a:cxn ang="0">
                    <a:pos x="14" y="403"/>
                  </a:cxn>
                  <a:cxn ang="0">
                    <a:pos x="10" y="408"/>
                  </a:cxn>
                  <a:cxn ang="0">
                    <a:pos x="9" y="410"/>
                  </a:cxn>
                  <a:cxn ang="0">
                    <a:pos x="10" y="418"/>
                  </a:cxn>
                  <a:cxn ang="0">
                    <a:pos x="10" y="421"/>
                  </a:cxn>
                  <a:cxn ang="0">
                    <a:pos x="9" y="426"/>
                  </a:cxn>
                  <a:cxn ang="0">
                    <a:pos x="9" y="429"/>
                  </a:cxn>
                  <a:cxn ang="0">
                    <a:pos x="8" y="429"/>
                  </a:cxn>
                  <a:cxn ang="0">
                    <a:pos x="6" y="429"/>
                  </a:cxn>
                  <a:cxn ang="0">
                    <a:pos x="6" y="429"/>
                  </a:cxn>
                  <a:cxn ang="0">
                    <a:pos x="5" y="430"/>
                  </a:cxn>
                  <a:cxn ang="0">
                    <a:pos x="4" y="441"/>
                  </a:cxn>
                  <a:cxn ang="0">
                    <a:pos x="2" y="483"/>
                  </a:cxn>
                  <a:cxn ang="0">
                    <a:pos x="2" y="498"/>
                  </a:cxn>
                  <a:cxn ang="0">
                    <a:pos x="0" y="510"/>
                  </a:cxn>
                  <a:cxn ang="0">
                    <a:pos x="1" y="517"/>
                  </a:cxn>
                  <a:cxn ang="0">
                    <a:pos x="4" y="522"/>
                  </a:cxn>
                  <a:cxn ang="0">
                    <a:pos x="12" y="527"/>
                  </a:cxn>
                  <a:cxn ang="0">
                    <a:pos x="21" y="531"/>
                  </a:cxn>
                  <a:cxn ang="0">
                    <a:pos x="30" y="533"/>
                  </a:cxn>
                  <a:cxn ang="0">
                    <a:pos x="38" y="533"/>
                  </a:cxn>
                  <a:cxn ang="0">
                    <a:pos x="39" y="533"/>
                  </a:cxn>
                  <a:cxn ang="0">
                    <a:pos x="46" y="529"/>
                  </a:cxn>
                  <a:cxn ang="0">
                    <a:pos x="48" y="521"/>
                  </a:cxn>
                  <a:cxn ang="0">
                    <a:pos x="50" y="512"/>
                  </a:cxn>
                  <a:cxn ang="0">
                    <a:pos x="51" y="498"/>
                  </a:cxn>
                  <a:cxn ang="0">
                    <a:pos x="51" y="493"/>
                  </a:cxn>
                  <a:cxn ang="0">
                    <a:pos x="48" y="484"/>
                  </a:cxn>
                  <a:cxn ang="0">
                    <a:pos x="47" y="476"/>
                  </a:cxn>
                  <a:cxn ang="0">
                    <a:pos x="46" y="466"/>
                  </a:cxn>
                  <a:cxn ang="0">
                    <a:pos x="48" y="412"/>
                  </a:cxn>
                  <a:cxn ang="0">
                    <a:pos x="52" y="371"/>
                  </a:cxn>
                  <a:cxn ang="0">
                    <a:pos x="58" y="325"/>
                  </a:cxn>
                  <a:cxn ang="0">
                    <a:pos x="76" y="228"/>
                  </a:cxn>
                  <a:cxn ang="0">
                    <a:pos x="83" y="204"/>
                  </a:cxn>
                  <a:cxn ang="0">
                    <a:pos x="92" y="164"/>
                  </a:cxn>
                  <a:cxn ang="0">
                    <a:pos x="98" y="128"/>
                  </a:cxn>
                  <a:cxn ang="0">
                    <a:pos x="111" y="76"/>
                  </a:cxn>
                  <a:cxn ang="0">
                    <a:pos x="115" y="63"/>
                  </a:cxn>
                  <a:cxn ang="0">
                    <a:pos x="126" y="35"/>
                  </a:cxn>
                  <a:cxn ang="0">
                    <a:pos x="134" y="10"/>
                  </a:cxn>
                  <a:cxn ang="0">
                    <a:pos x="139" y="0"/>
                  </a:cxn>
                </a:cxnLst>
                <a:rect l="0" t="0" r="r" b="b"/>
                <a:pathLst>
                  <a:path w="139" h="533">
                    <a:moveTo>
                      <a:pt x="139" y="0"/>
                    </a:moveTo>
                    <a:lnTo>
                      <a:pt x="139" y="0"/>
                    </a:lnTo>
                    <a:lnTo>
                      <a:pt x="138" y="0"/>
                    </a:lnTo>
                    <a:lnTo>
                      <a:pt x="138" y="0"/>
                    </a:lnTo>
                    <a:lnTo>
                      <a:pt x="130" y="13"/>
                    </a:lnTo>
                    <a:lnTo>
                      <a:pt x="123" y="22"/>
                    </a:lnTo>
                    <a:lnTo>
                      <a:pt x="123" y="22"/>
                    </a:lnTo>
                    <a:lnTo>
                      <a:pt x="73" y="85"/>
                    </a:lnTo>
                    <a:lnTo>
                      <a:pt x="73" y="85"/>
                    </a:lnTo>
                    <a:lnTo>
                      <a:pt x="71" y="97"/>
                    </a:lnTo>
                    <a:lnTo>
                      <a:pt x="71" y="97"/>
                    </a:lnTo>
                    <a:lnTo>
                      <a:pt x="63" y="127"/>
                    </a:lnTo>
                    <a:lnTo>
                      <a:pt x="58" y="152"/>
                    </a:lnTo>
                    <a:lnTo>
                      <a:pt x="55" y="172"/>
                    </a:lnTo>
                    <a:lnTo>
                      <a:pt x="55" y="172"/>
                    </a:lnTo>
                    <a:lnTo>
                      <a:pt x="51" y="191"/>
                    </a:lnTo>
                    <a:lnTo>
                      <a:pt x="44" y="220"/>
                    </a:lnTo>
                    <a:lnTo>
                      <a:pt x="35" y="266"/>
                    </a:lnTo>
                    <a:lnTo>
                      <a:pt x="35" y="266"/>
                    </a:lnTo>
                    <a:lnTo>
                      <a:pt x="17" y="370"/>
                    </a:lnTo>
                    <a:lnTo>
                      <a:pt x="17" y="370"/>
                    </a:lnTo>
                    <a:lnTo>
                      <a:pt x="14" y="380"/>
                    </a:lnTo>
                    <a:lnTo>
                      <a:pt x="14" y="384"/>
                    </a:lnTo>
                    <a:lnTo>
                      <a:pt x="16" y="387"/>
                    </a:lnTo>
                    <a:lnTo>
                      <a:pt x="16" y="387"/>
                    </a:lnTo>
                    <a:lnTo>
                      <a:pt x="16" y="388"/>
                    </a:lnTo>
                    <a:lnTo>
                      <a:pt x="16" y="389"/>
                    </a:lnTo>
                    <a:lnTo>
                      <a:pt x="13" y="393"/>
                    </a:lnTo>
                    <a:lnTo>
                      <a:pt x="13" y="393"/>
                    </a:lnTo>
                    <a:lnTo>
                      <a:pt x="12" y="395"/>
                    </a:lnTo>
                    <a:lnTo>
                      <a:pt x="12" y="396"/>
                    </a:lnTo>
                    <a:lnTo>
                      <a:pt x="14" y="400"/>
                    </a:lnTo>
                    <a:lnTo>
                      <a:pt x="14" y="400"/>
                    </a:lnTo>
                    <a:lnTo>
                      <a:pt x="14" y="403"/>
                    </a:lnTo>
                    <a:lnTo>
                      <a:pt x="14" y="405"/>
                    </a:lnTo>
                    <a:lnTo>
                      <a:pt x="10" y="408"/>
                    </a:lnTo>
                    <a:lnTo>
                      <a:pt x="10" y="408"/>
                    </a:lnTo>
                    <a:lnTo>
                      <a:pt x="9" y="410"/>
                    </a:lnTo>
                    <a:lnTo>
                      <a:pt x="9" y="413"/>
                    </a:lnTo>
                    <a:lnTo>
                      <a:pt x="10" y="418"/>
                    </a:lnTo>
                    <a:lnTo>
                      <a:pt x="10" y="418"/>
                    </a:lnTo>
                    <a:lnTo>
                      <a:pt x="10" y="421"/>
                    </a:lnTo>
                    <a:lnTo>
                      <a:pt x="10" y="422"/>
                    </a:lnTo>
                    <a:lnTo>
                      <a:pt x="9" y="426"/>
                    </a:lnTo>
                    <a:lnTo>
                      <a:pt x="9" y="426"/>
                    </a:lnTo>
                    <a:lnTo>
                      <a:pt x="9" y="429"/>
                    </a:lnTo>
                    <a:lnTo>
                      <a:pt x="8" y="429"/>
                    </a:lnTo>
                    <a:lnTo>
                      <a:pt x="8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5" y="430"/>
                    </a:lnTo>
                    <a:lnTo>
                      <a:pt x="5" y="430"/>
                    </a:lnTo>
                    <a:lnTo>
                      <a:pt x="4" y="441"/>
                    </a:lnTo>
                    <a:lnTo>
                      <a:pt x="4" y="441"/>
                    </a:lnTo>
                    <a:lnTo>
                      <a:pt x="2" y="460"/>
                    </a:lnTo>
                    <a:lnTo>
                      <a:pt x="2" y="483"/>
                    </a:lnTo>
                    <a:lnTo>
                      <a:pt x="2" y="483"/>
                    </a:lnTo>
                    <a:lnTo>
                      <a:pt x="2" y="498"/>
                    </a:lnTo>
                    <a:lnTo>
                      <a:pt x="0" y="510"/>
                    </a:lnTo>
                    <a:lnTo>
                      <a:pt x="0" y="510"/>
                    </a:lnTo>
                    <a:lnTo>
                      <a:pt x="0" y="513"/>
                    </a:lnTo>
                    <a:lnTo>
                      <a:pt x="1" y="517"/>
                    </a:lnTo>
                    <a:lnTo>
                      <a:pt x="4" y="522"/>
                    </a:lnTo>
                    <a:lnTo>
                      <a:pt x="4" y="522"/>
                    </a:lnTo>
                    <a:lnTo>
                      <a:pt x="8" y="525"/>
                    </a:lnTo>
                    <a:lnTo>
                      <a:pt x="12" y="527"/>
                    </a:lnTo>
                    <a:lnTo>
                      <a:pt x="21" y="531"/>
                    </a:lnTo>
                    <a:lnTo>
                      <a:pt x="21" y="531"/>
                    </a:lnTo>
                    <a:lnTo>
                      <a:pt x="25" y="531"/>
                    </a:lnTo>
                    <a:lnTo>
                      <a:pt x="30" y="533"/>
                    </a:lnTo>
                    <a:lnTo>
                      <a:pt x="38" y="533"/>
                    </a:lnTo>
                    <a:lnTo>
                      <a:pt x="38" y="533"/>
                    </a:lnTo>
                    <a:lnTo>
                      <a:pt x="39" y="533"/>
                    </a:lnTo>
                    <a:lnTo>
                      <a:pt x="39" y="533"/>
                    </a:lnTo>
                    <a:lnTo>
                      <a:pt x="43" y="531"/>
                    </a:lnTo>
                    <a:lnTo>
                      <a:pt x="46" y="529"/>
                    </a:lnTo>
                    <a:lnTo>
                      <a:pt x="48" y="525"/>
                    </a:lnTo>
                    <a:lnTo>
                      <a:pt x="48" y="521"/>
                    </a:lnTo>
                    <a:lnTo>
                      <a:pt x="48" y="521"/>
                    </a:lnTo>
                    <a:lnTo>
                      <a:pt x="50" y="512"/>
                    </a:lnTo>
                    <a:lnTo>
                      <a:pt x="50" y="505"/>
                    </a:lnTo>
                    <a:lnTo>
                      <a:pt x="51" y="498"/>
                    </a:lnTo>
                    <a:lnTo>
                      <a:pt x="51" y="498"/>
                    </a:lnTo>
                    <a:lnTo>
                      <a:pt x="51" y="493"/>
                    </a:lnTo>
                    <a:lnTo>
                      <a:pt x="51" y="489"/>
                    </a:lnTo>
                    <a:lnTo>
                      <a:pt x="48" y="484"/>
                    </a:lnTo>
                    <a:lnTo>
                      <a:pt x="48" y="484"/>
                    </a:lnTo>
                    <a:lnTo>
                      <a:pt x="47" y="476"/>
                    </a:lnTo>
                    <a:lnTo>
                      <a:pt x="46" y="466"/>
                    </a:lnTo>
                    <a:lnTo>
                      <a:pt x="46" y="466"/>
                    </a:lnTo>
                    <a:lnTo>
                      <a:pt x="46" y="441"/>
                    </a:lnTo>
                    <a:lnTo>
                      <a:pt x="48" y="412"/>
                    </a:lnTo>
                    <a:lnTo>
                      <a:pt x="48" y="412"/>
                    </a:lnTo>
                    <a:lnTo>
                      <a:pt x="52" y="371"/>
                    </a:lnTo>
                    <a:lnTo>
                      <a:pt x="58" y="325"/>
                    </a:lnTo>
                    <a:lnTo>
                      <a:pt x="58" y="325"/>
                    </a:lnTo>
                    <a:lnTo>
                      <a:pt x="69" y="263"/>
                    </a:lnTo>
                    <a:lnTo>
                      <a:pt x="76" y="228"/>
                    </a:lnTo>
                    <a:lnTo>
                      <a:pt x="83" y="204"/>
                    </a:lnTo>
                    <a:lnTo>
                      <a:pt x="83" y="204"/>
                    </a:lnTo>
                    <a:lnTo>
                      <a:pt x="86" y="186"/>
                    </a:lnTo>
                    <a:lnTo>
                      <a:pt x="92" y="164"/>
                    </a:lnTo>
                    <a:lnTo>
                      <a:pt x="98" y="128"/>
                    </a:lnTo>
                    <a:lnTo>
                      <a:pt x="98" y="128"/>
                    </a:lnTo>
                    <a:lnTo>
                      <a:pt x="106" y="95"/>
                    </a:lnTo>
                    <a:lnTo>
                      <a:pt x="111" y="76"/>
                    </a:lnTo>
                    <a:lnTo>
                      <a:pt x="115" y="63"/>
                    </a:lnTo>
                    <a:lnTo>
                      <a:pt x="115" y="63"/>
                    </a:lnTo>
                    <a:lnTo>
                      <a:pt x="121" y="51"/>
                    </a:lnTo>
                    <a:lnTo>
                      <a:pt x="126" y="35"/>
                    </a:lnTo>
                    <a:lnTo>
                      <a:pt x="131" y="19"/>
                    </a:lnTo>
                    <a:lnTo>
                      <a:pt x="134" y="10"/>
                    </a:lnTo>
                    <a:lnTo>
                      <a:pt x="134" y="10"/>
                    </a:lnTo>
                    <a:lnTo>
                      <a:pt x="139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74" name="Freeform 24">
                <a:extLst>
                  <a:ext uri="{FF2B5EF4-FFF2-40B4-BE49-F238E27FC236}">
                    <a16:creationId xmlns:a16="http://schemas.microsoft.com/office/drawing/2014/main" id="{F8072855-B536-41E1-8F56-BA6EEEDD6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8538" y="313036"/>
                <a:ext cx="90488" cy="746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29" y="1"/>
                  </a:cxn>
                  <a:cxn ang="0">
                    <a:pos x="24" y="4"/>
                  </a:cxn>
                  <a:cxn ang="0">
                    <a:pos x="18" y="9"/>
                  </a:cxn>
                  <a:cxn ang="0">
                    <a:pos x="13" y="14"/>
                  </a:cxn>
                  <a:cxn ang="0">
                    <a:pos x="13" y="14"/>
                  </a:cxn>
                  <a:cxn ang="0">
                    <a:pos x="7" y="27"/>
                  </a:cxn>
                  <a:cxn ang="0">
                    <a:pos x="0" y="47"/>
                  </a:cxn>
                  <a:cxn ang="0">
                    <a:pos x="0" y="47"/>
                  </a:cxn>
                  <a:cxn ang="0">
                    <a:pos x="11" y="34"/>
                  </a:cxn>
                  <a:cxn ang="0">
                    <a:pos x="11" y="34"/>
                  </a:cxn>
                  <a:cxn ang="0">
                    <a:pos x="16" y="27"/>
                  </a:cxn>
                  <a:cxn ang="0">
                    <a:pos x="18" y="25"/>
                  </a:cxn>
                  <a:cxn ang="0">
                    <a:pos x="21" y="23"/>
                  </a:cxn>
                  <a:cxn ang="0">
                    <a:pos x="21" y="23"/>
                  </a:cxn>
                  <a:cxn ang="0">
                    <a:pos x="24" y="22"/>
                  </a:cxn>
                  <a:cxn ang="0">
                    <a:pos x="24" y="22"/>
                  </a:cxn>
                  <a:cxn ang="0">
                    <a:pos x="28" y="23"/>
                  </a:cxn>
                  <a:cxn ang="0">
                    <a:pos x="33" y="25"/>
                  </a:cxn>
                  <a:cxn ang="0">
                    <a:pos x="39" y="27"/>
                  </a:cxn>
                  <a:cxn ang="0">
                    <a:pos x="39" y="27"/>
                  </a:cxn>
                  <a:cxn ang="0">
                    <a:pos x="47" y="30"/>
                  </a:cxn>
                  <a:cxn ang="0">
                    <a:pos x="50" y="31"/>
                  </a:cxn>
                  <a:cxn ang="0">
                    <a:pos x="50" y="33"/>
                  </a:cxn>
                  <a:cxn ang="0">
                    <a:pos x="50" y="35"/>
                  </a:cxn>
                  <a:cxn ang="0">
                    <a:pos x="50" y="35"/>
                  </a:cxn>
                  <a:cxn ang="0">
                    <a:pos x="49" y="37"/>
                  </a:cxn>
                  <a:cxn ang="0">
                    <a:pos x="49" y="37"/>
                  </a:cxn>
                  <a:cxn ang="0">
                    <a:pos x="50" y="37"/>
                  </a:cxn>
                  <a:cxn ang="0">
                    <a:pos x="50" y="37"/>
                  </a:cxn>
                  <a:cxn ang="0">
                    <a:pos x="55" y="20"/>
                  </a:cxn>
                  <a:cxn ang="0">
                    <a:pos x="55" y="20"/>
                  </a:cxn>
                  <a:cxn ang="0">
                    <a:pos x="57" y="16"/>
                  </a:cxn>
                  <a:cxn ang="0">
                    <a:pos x="55" y="12"/>
                  </a:cxn>
                  <a:cxn ang="0">
                    <a:pos x="53" y="9"/>
                  </a:cxn>
                  <a:cxn ang="0">
                    <a:pos x="50" y="8"/>
                  </a:cxn>
                  <a:cxn ang="0">
                    <a:pos x="50" y="8"/>
                  </a:cxn>
                  <a:cxn ang="0">
                    <a:pos x="47" y="5"/>
                  </a:cxn>
                  <a:cxn ang="0">
                    <a:pos x="43" y="4"/>
                  </a:cxn>
                  <a:cxn ang="0">
                    <a:pos x="41" y="1"/>
                  </a:cxn>
                  <a:cxn ang="0">
                    <a:pos x="36" y="0"/>
                  </a:cxn>
                  <a:cxn ang="0">
                    <a:pos x="36" y="0"/>
                  </a:cxn>
                  <a:cxn ang="0">
                    <a:pos x="34" y="0"/>
                  </a:cxn>
                </a:cxnLst>
                <a:rect l="0" t="0" r="r" b="b"/>
                <a:pathLst>
                  <a:path w="57" h="47">
                    <a:moveTo>
                      <a:pt x="34" y="0"/>
                    </a:moveTo>
                    <a:lnTo>
                      <a:pt x="34" y="0"/>
                    </a:lnTo>
                    <a:lnTo>
                      <a:pt x="29" y="1"/>
                    </a:lnTo>
                    <a:lnTo>
                      <a:pt x="24" y="4"/>
                    </a:lnTo>
                    <a:lnTo>
                      <a:pt x="18" y="9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7" y="27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11" y="34"/>
                    </a:lnTo>
                    <a:lnTo>
                      <a:pt x="11" y="34"/>
                    </a:lnTo>
                    <a:lnTo>
                      <a:pt x="16" y="27"/>
                    </a:lnTo>
                    <a:lnTo>
                      <a:pt x="18" y="25"/>
                    </a:lnTo>
                    <a:lnTo>
                      <a:pt x="21" y="23"/>
                    </a:lnTo>
                    <a:lnTo>
                      <a:pt x="21" y="23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28" y="23"/>
                    </a:lnTo>
                    <a:lnTo>
                      <a:pt x="33" y="25"/>
                    </a:lnTo>
                    <a:lnTo>
                      <a:pt x="39" y="27"/>
                    </a:lnTo>
                    <a:lnTo>
                      <a:pt x="39" y="27"/>
                    </a:lnTo>
                    <a:lnTo>
                      <a:pt x="47" y="30"/>
                    </a:lnTo>
                    <a:lnTo>
                      <a:pt x="50" y="31"/>
                    </a:lnTo>
                    <a:lnTo>
                      <a:pt x="50" y="33"/>
                    </a:lnTo>
                    <a:lnTo>
                      <a:pt x="50" y="35"/>
                    </a:lnTo>
                    <a:lnTo>
                      <a:pt x="50" y="35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50" y="37"/>
                    </a:lnTo>
                    <a:lnTo>
                      <a:pt x="50" y="37"/>
                    </a:lnTo>
                    <a:lnTo>
                      <a:pt x="55" y="20"/>
                    </a:lnTo>
                    <a:lnTo>
                      <a:pt x="55" y="20"/>
                    </a:lnTo>
                    <a:lnTo>
                      <a:pt x="57" y="16"/>
                    </a:lnTo>
                    <a:lnTo>
                      <a:pt x="55" y="12"/>
                    </a:lnTo>
                    <a:lnTo>
                      <a:pt x="53" y="9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47" y="5"/>
                    </a:lnTo>
                    <a:lnTo>
                      <a:pt x="43" y="4"/>
                    </a:lnTo>
                    <a:lnTo>
                      <a:pt x="41" y="1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75" name="Freeform 25">
                <a:extLst>
                  <a:ext uri="{FF2B5EF4-FFF2-40B4-BE49-F238E27FC236}">
                    <a16:creationId xmlns:a16="http://schemas.microsoft.com/office/drawing/2014/main" id="{B765C378-2BA9-411C-BA20-694DFFACC9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8538" y="313036"/>
                <a:ext cx="90488" cy="746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29" y="1"/>
                  </a:cxn>
                  <a:cxn ang="0">
                    <a:pos x="24" y="4"/>
                  </a:cxn>
                  <a:cxn ang="0">
                    <a:pos x="18" y="9"/>
                  </a:cxn>
                  <a:cxn ang="0">
                    <a:pos x="13" y="14"/>
                  </a:cxn>
                  <a:cxn ang="0">
                    <a:pos x="13" y="14"/>
                  </a:cxn>
                  <a:cxn ang="0">
                    <a:pos x="7" y="27"/>
                  </a:cxn>
                  <a:cxn ang="0">
                    <a:pos x="0" y="47"/>
                  </a:cxn>
                  <a:cxn ang="0">
                    <a:pos x="0" y="47"/>
                  </a:cxn>
                  <a:cxn ang="0">
                    <a:pos x="11" y="34"/>
                  </a:cxn>
                  <a:cxn ang="0">
                    <a:pos x="11" y="34"/>
                  </a:cxn>
                  <a:cxn ang="0">
                    <a:pos x="16" y="27"/>
                  </a:cxn>
                  <a:cxn ang="0">
                    <a:pos x="18" y="25"/>
                  </a:cxn>
                  <a:cxn ang="0">
                    <a:pos x="21" y="23"/>
                  </a:cxn>
                  <a:cxn ang="0">
                    <a:pos x="21" y="23"/>
                  </a:cxn>
                  <a:cxn ang="0">
                    <a:pos x="24" y="22"/>
                  </a:cxn>
                  <a:cxn ang="0">
                    <a:pos x="24" y="22"/>
                  </a:cxn>
                  <a:cxn ang="0">
                    <a:pos x="28" y="23"/>
                  </a:cxn>
                  <a:cxn ang="0">
                    <a:pos x="33" y="25"/>
                  </a:cxn>
                  <a:cxn ang="0">
                    <a:pos x="39" y="27"/>
                  </a:cxn>
                  <a:cxn ang="0">
                    <a:pos x="39" y="27"/>
                  </a:cxn>
                  <a:cxn ang="0">
                    <a:pos x="47" y="30"/>
                  </a:cxn>
                  <a:cxn ang="0">
                    <a:pos x="50" y="31"/>
                  </a:cxn>
                  <a:cxn ang="0">
                    <a:pos x="50" y="33"/>
                  </a:cxn>
                  <a:cxn ang="0">
                    <a:pos x="50" y="35"/>
                  </a:cxn>
                  <a:cxn ang="0">
                    <a:pos x="50" y="35"/>
                  </a:cxn>
                  <a:cxn ang="0">
                    <a:pos x="49" y="37"/>
                  </a:cxn>
                  <a:cxn ang="0">
                    <a:pos x="49" y="37"/>
                  </a:cxn>
                  <a:cxn ang="0">
                    <a:pos x="50" y="37"/>
                  </a:cxn>
                  <a:cxn ang="0">
                    <a:pos x="50" y="37"/>
                  </a:cxn>
                  <a:cxn ang="0">
                    <a:pos x="55" y="20"/>
                  </a:cxn>
                  <a:cxn ang="0">
                    <a:pos x="55" y="20"/>
                  </a:cxn>
                  <a:cxn ang="0">
                    <a:pos x="57" y="16"/>
                  </a:cxn>
                  <a:cxn ang="0">
                    <a:pos x="55" y="12"/>
                  </a:cxn>
                  <a:cxn ang="0">
                    <a:pos x="53" y="9"/>
                  </a:cxn>
                  <a:cxn ang="0">
                    <a:pos x="50" y="8"/>
                  </a:cxn>
                  <a:cxn ang="0">
                    <a:pos x="50" y="8"/>
                  </a:cxn>
                  <a:cxn ang="0">
                    <a:pos x="47" y="5"/>
                  </a:cxn>
                  <a:cxn ang="0">
                    <a:pos x="43" y="4"/>
                  </a:cxn>
                  <a:cxn ang="0">
                    <a:pos x="41" y="1"/>
                  </a:cxn>
                  <a:cxn ang="0">
                    <a:pos x="36" y="0"/>
                  </a:cxn>
                  <a:cxn ang="0">
                    <a:pos x="36" y="0"/>
                  </a:cxn>
                  <a:cxn ang="0">
                    <a:pos x="34" y="0"/>
                  </a:cxn>
                </a:cxnLst>
                <a:rect l="0" t="0" r="r" b="b"/>
                <a:pathLst>
                  <a:path w="57" h="47">
                    <a:moveTo>
                      <a:pt x="34" y="0"/>
                    </a:moveTo>
                    <a:lnTo>
                      <a:pt x="34" y="0"/>
                    </a:lnTo>
                    <a:lnTo>
                      <a:pt x="29" y="1"/>
                    </a:lnTo>
                    <a:lnTo>
                      <a:pt x="24" y="4"/>
                    </a:lnTo>
                    <a:lnTo>
                      <a:pt x="18" y="9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7" y="27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11" y="34"/>
                    </a:lnTo>
                    <a:lnTo>
                      <a:pt x="11" y="34"/>
                    </a:lnTo>
                    <a:lnTo>
                      <a:pt x="16" y="27"/>
                    </a:lnTo>
                    <a:lnTo>
                      <a:pt x="18" y="25"/>
                    </a:lnTo>
                    <a:lnTo>
                      <a:pt x="21" y="23"/>
                    </a:lnTo>
                    <a:lnTo>
                      <a:pt x="21" y="23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28" y="23"/>
                    </a:lnTo>
                    <a:lnTo>
                      <a:pt x="33" y="25"/>
                    </a:lnTo>
                    <a:lnTo>
                      <a:pt x="39" y="27"/>
                    </a:lnTo>
                    <a:lnTo>
                      <a:pt x="39" y="27"/>
                    </a:lnTo>
                    <a:lnTo>
                      <a:pt x="47" y="30"/>
                    </a:lnTo>
                    <a:lnTo>
                      <a:pt x="50" y="31"/>
                    </a:lnTo>
                    <a:lnTo>
                      <a:pt x="50" y="33"/>
                    </a:lnTo>
                    <a:lnTo>
                      <a:pt x="50" y="35"/>
                    </a:lnTo>
                    <a:lnTo>
                      <a:pt x="50" y="35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50" y="37"/>
                    </a:lnTo>
                    <a:lnTo>
                      <a:pt x="50" y="37"/>
                    </a:lnTo>
                    <a:lnTo>
                      <a:pt x="55" y="20"/>
                    </a:lnTo>
                    <a:lnTo>
                      <a:pt x="55" y="20"/>
                    </a:lnTo>
                    <a:lnTo>
                      <a:pt x="57" y="16"/>
                    </a:lnTo>
                    <a:lnTo>
                      <a:pt x="55" y="12"/>
                    </a:lnTo>
                    <a:lnTo>
                      <a:pt x="53" y="9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47" y="5"/>
                    </a:lnTo>
                    <a:lnTo>
                      <a:pt x="43" y="4"/>
                    </a:lnTo>
                    <a:lnTo>
                      <a:pt x="41" y="1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4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76" name="Freeform 27">
                <a:extLst>
                  <a:ext uri="{FF2B5EF4-FFF2-40B4-BE49-F238E27FC236}">
                    <a16:creationId xmlns:a16="http://schemas.microsoft.com/office/drawing/2014/main" id="{7CA61D26-FCB1-474A-AB44-6828B4904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8450" y="392411"/>
                <a:ext cx="698500" cy="1438275"/>
              </a:xfrm>
              <a:custGeom>
                <a:avLst/>
                <a:gdLst/>
                <a:ahLst/>
                <a:cxnLst>
                  <a:cxn ang="0">
                    <a:pos x="438" y="0"/>
                  </a:cxn>
                  <a:cxn ang="0">
                    <a:pos x="408" y="39"/>
                  </a:cxn>
                  <a:cxn ang="0">
                    <a:pos x="310" y="178"/>
                  </a:cxn>
                  <a:cxn ang="0">
                    <a:pos x="223" y="312"/>
                  </a:cxn>
                  <a:cxn ang="0">
                    <a:pos x="190" y="369"/>
                  </a:cxn>
                  <a:cxn ang="0">
                    <a:pos x="189" y="378"/>
                  </a:cxn>
                  <a:cxn ang="0">
                    <a:pos x="184" y="384"/>
                  </a:cxn>
                  <a:cxn ang="0">
                    <a:pos x="181" y="395"/>
                  </a:cxn>
                  <a:cxn ang="0">
                    <a:pos x="179" y="399"/>
                  </a:cxn>
                  <a:cxn ang="0">
                    <a:pos x="180" y="394"/>
                  </a:cxn>
                  <a:cxn ang="0">
                    <a:pos x="180" y="391"/>
                  </a:cxn>
                  <a:cxn ang="0">
                    <a:pos x="177" y="394"/>
                  </a:cxn>
                  <a:cxn ang="0">
                    <a:pos x="172" y="404"/>
                  </a:cxn>
                  <a:cxn ang="0">
                    <a:pos x="154" y="442"/>
                  </a:cxn>
                  <a:cxn ang="0">
                    <a:pos x="138" y="474"/>
                  </a:cxn>
                  <a:cxn ang="0">
                    <a:pos x="106" y="547"/>
                  </a:cxn>
                  <a:cxn ang="0">
                    <a:pos x="92" y="585"/>
                  </a:cxn>
                  <a:cxn ang="0">
                    <a:pos x="84" y="602"/>
                  </a:cxn>
                  <a:cxn ang="0">
                    <a:pos x="75" y="631"/>
                  </a:cxn>
                  <a:cxn ang="0">
                    <a:pos x="67" y="657"/>
                  </a:cxn>
                  <a:cxn ang="0">
                    <a:pos x="62" y="671"/>
                  </a:cxn>
                  <a:cxn ang="0">
                    <a:pos x="60" y="673"/>
                  </a:cxn>
                  <a:cxn ang="0">
                    <a:pos x="59" y="669"/>
                  </a:cxn>
                  <a:cxn ang="0">
                    <a:pos x="63" y="656"/>
                  </a:cxn>
                  <a:cxn ang="0">
                    <a:pos x="71" y="630"/>
                  </a:cxn>
                  <a:cxn ang="0">
                    <a:pos x="76" y="613"/>
                  </a:cxn>
                  <a:cxn ang="0">
                    <a:pos x="76" y="610"/>
                  </a:cxn>
                  <a:cxn ang="0">
                    <a:pos x="71" y="621"/>
                  </a:cxn>
                  <a:cxn ang="0">
                    <a:pos x="58" y="661"/>
                  </a:cxn>
                  <a:cxn ang="0">
                    <a:pos x="45" y="709"/>
                  </a:cxn>
                  <a:cxn ang="0">
                    <a:pos x="35" y="738"/>
                  </a:cxn>
                  <a:cxn ang="0">
                    <a:pos x="28" y="765"/>
                  </a:cxn>
                  <a:cxn ang="0">
                    <a:pos x="24" y="766"/>
                  </a:cxn>
                  <a:cxn ang="0">
                    <a:pos x="24" y="766"/>
                  </a:cxn>
                  <a:cxn ang="0">
                    <a:pos x="21" y="777"/>
                  </a:cxn>
                  <a:cxn ang="0">
                    <a:pos x="8" y="824"/>
                  </a:cxn>
                  <a:cxn ang="0">
                    <a:pos x="0" y="866"/>
                  </a:cxn>
                  <a:cxn ang="0">
                    <a:pos x="3" y="882"/>
                  </a:cxn>
                  <a:cxn ang="0">
                    <a:pos x="12" y="892"/>
                  </a:cxn>
                  <a:cxn ang="0">
                    <a:pos x="45" y="904"/>
                  </a:cxn>
                  <a:cxn ang="0">
                    <a:pos x="56" y="904"/>
                  </a:cxn>
                  <a:cxn ang="0">
                    <a:pos x="64" y="896"/>
                  </a:cxn>
                  <a:cxn ang="0">
                    <a:pos x="66" y="886"/>
                  </a:cxn>
                  <a:cxn ang="0">
                    <a:pos x="70" y="835"/>
                  </a:cxn>
                  <a:cxn ang="0">
                    <a:pos x="85" y="752"/>
                  </a:cxn>
                  <a:cxn ang="0">
                    <a:pos x="105" y="676"/>
                  </a:cxn>
                  <a:cxn ang="0">
                    <a:pos x="134" y="594"/>
                  </a:cxn>
                  <a:cxn ang="0">
                    <a:pos x="161" y="527"/>
                  </a:cxn>
                  <a:cxn ang="0">
                    <a:pos x="234" y="374"/>
                  </a:cxn>
                  <a:cxn ang="0">
                    <a:pos x="299" y="254"/>
                  </a:cxn>
                  <a:cxn ang="0">
                    <a:pos x="368" y="149"/>
                  </a:cxn>
                  <a:cxn ang="0">
                    <a:pos x="425" y="72"/>
                  </a:cxn>
                  <a:cxn ang="0">
                    <a:pos x="433" y="23"/>
                  </a:cxn>
                </a:cxnLst>
                <a:rect l="0" t="0" r="r" b="b"/>
                <a:pathLst>
                  <a:path w="440" h="906">
                    <a:moveTo>
                      <a:pt x="440" y="0"/>
                    </a:moveTo>
                    <a:lnTo>
                      <a:pt x="440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08" y="39"/>
                    </a:lnTo>
                    <a:lnTo>
                      <a:pt x="408" y="39"/>
                    </a:lnTo>
                    <a:lnTo>
                      <a:pt x="361" y="106"/>
                    </a:lnTo>
                    <a:lnTo>
                      <a:pt x="331" y="147"/>
                    </a:lnTo>
                    <a:lnTo>
                      <a:pt x="310" y="178"/>
                    </a:lnTo>
                    <a:lnTo>
                      <a:pt x="310" y="178"/>
                    </a:lnTo>
                    <a:lnTo>
                      <a:pt x="263" y="252"/>
                    </a:lnTo>
                    <a:lnTo>
                      <a:pt x="223" y="312"/>
                    </a:lnTo>
                    <a:lnTo>
                      <a:pt x="223" y="312"/>
                    </a:lnTo>
                    <a:lnTo>
                      <a:pt x="203" y="345"/>
                    </a:lnTo>
                    <a:lnTo>
                      <a:pt x="190" y="369"/>
                    </a:lnTo>
                    <a:lnTo>
                      <a:pt x="190" y="369"/>
                    </a:lnTo>
                    <a:lnTo>
                      <a:pt x="189" y="378"/>
                    </a:lnTo>
                    <a:lnTo>
                      <a:pt x="189" y="378"/>
                    </a:lnTo>
                    <a:lnTo>
                      <a:pt x="186" y="382"/>
                    </a:lnTo>
                    <a:lnTo>
                      <a:pt x="184" y="384"/>
                    </a:lnTo>
                    <a:lnTo>
                      <a:pt x="184" y="384"/>
                    </a:lnTo>
                    <a:lnTo>
                      <a:pt x="184" y="391"/>
                    </a:lnTo>
                    <a:lnTo>
                      <a:pt x="184" y="391"/>
                    </a:lnTo>
                    <a:lnTo>
                      <a:pt x="181" y="395"/>
                    </a:lnTo>
                    <a:lnTo>
                      <a:pt x="180" y="399"/>
                    </a:lnTo>
                    <a:lnTo>
                      <a:pt x="180" y="399"/>
                    </a:lnTo>
                    <a:lnTo>
                      <a:pt x="179" y="399"/>
                    </a:lnTo>
                    <a:lnTo>
                      <a:pt x="179" y="399"/>
                    </a:lnTo>
                    <a:lnTo>
                      <a:pt x="179" y="396"/>
                    </a:lnTo>
                    <a:lnTo>
                      <a:pt x="180" y="394"/>
                    </a:lnTo>
                    <a:lnTo>
                      <a:pt x="180" y="394"/>
                    </a:lnTo>
                    <a:lnTo>
                      <a:pt x="180" y="392"/>
                    </a:lnTo>
                    <a:lnTo>
                      <a:pt x="180" y="391"/>
                    </a:lnTo>
                    <a:lnTo>
                      <a:pt x="180" y="391"/>
                    </a:lnTo>
                    <a:lnTo>
                      <a:pt x="179" y="392"/>
                    </a:lnTo>
                    <a:lnTo>
                      <a:pt x="177" y="394"/>
                    </a:lnTo>
                    <a:lnTo>
                      <a:pt x="177" y="394"/>
                    </a:lnTo>
                    <a:lnTo>
                      <a:pt x="172" y="404"/>
                    </a:lnTo>
                    <a:lnTo>
                      <a:pt x="172" y="404"/>
                    </a:lnTo>
                    <a:lnTo>
                      <a:pt x="160" y="426"/>
                    </a:lnTo>
                    <a:lnTo>
                      <a:pt x="160" y="426"/>
                    </a:lnTo>
                    <a:lnTo>
                      <a:pt x="154" y="442"/>
                    </a:lnTo>
                    <a:lnTo>
                      <a:pt x="154" y="442"/>
                    </a:lnTo>
                    <a:lnTo>
                      <a:pt x="138" y="474"/>
                    </a:lnTo>
                    <a:lnTo>
                      <a:pt x="138" y="474"/>
                    </a:lnTo>
                    <a:lnTo>
                      <a:pt x="119" y="521"/>
                    </a:lnTo>
                    <a:lnTo>
                      <a:pt x="119" y="521"/>
                    </a:lnTo>
                    <a:lnTo>
                      <a:pt x="106" y="547"/>
                    </a:lnTo>
                    <a:lnTo>
                      <a:pt x="106" y="547"/>
                    </a:lnTo>
                    <a:lnTo>
                      <a:pt x="92" y="585"/>
                    </a:lnTo>
                    <a:lnTo>
                      <a:pt x="92" y="585"/>
                    </a:lnTo>
                    <a:lnTo>
                      <a:pt x="88" y="596"/>
                    </a:lnTo>
                    <a:lnTo>
                      <a:pt x="88" y="596"/>
                    </a:lnTo>
                    <a:lnTo>
                      <a:pt x="84" y="602"/>
                    </a:lnTo>
                    <a:lnTo>
                      <a:pt x="81" y="608"/>
                    </a:lnTo>
                    <a:lnTo>
                      <a:pt x="81" y="608"/>
                    </a:lnTo>
                    <a:lnTo>
                      <a:pt x="75" y="631"/>
                    </a:lnTo>
                    <a:lnTo>
                      <a:pt x="75" y="631"/>
                    </a:lnTo>
                    <a:lnTo>
                      <a:pt x="71" y="646"/>
                    </a:lnTo>
                    <a:lnTo>
                      <a:pt x="67" y="657"/>
                    </a:lnTo>
                    <a:lnTo>
                      <a:pt x="67" y="657"/>
                    </a:lnTo>
                    <a:lnTo>
                      <a:pt x="64" y="667"/>
                    </a:lnTo>
                    <a:lnTo>
                      <a:pt x="62" y="671"/>
                    </a:lnTo>
                    <a:lnTo>
                      <a:pt x="60" y="673"/>
                    </a:lnTo>
                    <a:lnTo>
                      <a:pt x="60" y="673"/>
                    </a:lnTo>
                    <a:lnTo>
                      <a:pt x="60" y="673"/>
                    </a:lnTo>
                    <a:lnTo>
                      <a:pt x="60" y="673"/>
                    </a:lnTo>
                    <a:lnTo>
                      <a:pt x="59" y="672"/>
                    </a:lnTo>
                    <a:lnTo>
                      <a:pt x="59" y="669"/>
                    </a:lnTo>
                    <a:lnTo>
                      <a:pt x="60" y="665"/>
                    </a:lnTo>
                    <a:lnTo>
                      <a:pt x="60" y="665"/>
                    </a:lnTo>
                    <a:lnTo>
                      <a:pt x="63" y="656"/>
                    </a:lnTo>
                    <a:lnTo>
                      <a:pt x="63" y="656"/>
                    </a:lnTo>
                    <a:lnTo>
                      <a:pt x="66" y="644"/>
                    </a:lnTo>
                    <a:lnTo>
                      <a:pt x="71" y="630"/>
                    </a:lnTo>
                    <a:lnTo>
                      <a:pt x="71" y="630"/>
                    </a:lnTo>
                    <a:lnTo>
                      <a:pt x="75" y="617"/>
                    </a:lnTo>
                    <a:lnTo>
                      <a:pt x="76" y="613"/>
                    </a:lnTo>
                    <a:lnTo>
                      <a:pt x="76" y="610"/>
                    </a:lnTo>
                    <a:lnTo>
                      <a:pt x="76" y="610"/>
                    </a:lnTo>
                    <a:lnTo>
                      <a:pt x="76" y="610"/>
                    </a:lnTo>
                    <a:lnTo>
                      <a:pt x="76" y="610"/>
                    </a:lnTo>
                    <a:lnTo>
                      <a:pt x="74" y="614"/>
                    </a:lnTo>
                    <a:lnTo>
                      <a:pt x="71" y="621"/>
                    </a:lnTo>
                    <a:lnTo>
                      <a:pt x="71" y="621"/>
                    </a:lnTo>
                    <a:lnTo>
                      <a:pt x="58" y="661"/>
                    </a:lnTo>
                    <a:lnTo>
                      <a:pt x="58" y="661"/>
                    </a:lnTo>
                    <a:lnTo>
                      <a:pt x="51" y="686"/>
                    </a:lnTo>
                    <a:lnTo>
                      <a:pt x="47" y="699"/>
                    </a:lnTo>
                    <a:lnTo>
                      <a:pt x="45" y="709"/>
                    </a:lnTo>
                    <a:lnTo>
                      <a:pt x="45" y="709"/>
                    </a:lnTo>
                    <a:lnTo>
                      <a:pt x="41" y="720"/>
                    </a:lnTo>
                    <a:lnTo>
                      <a:pt x="35" y="738"/>
                    </a:lnTo>
                    <a:lnTo>
                      <a:pt x="29" y="761"/>
                    </a:lnTo>
                    <a:lnTo>
                      <a:pt x="29" y="761"/>
                    </a:lnTo>
                    <a:lnTo>
                      <a:pt x="28" y="765"/>
                    </a:lnTo>
                    <a:lnTo>
                      <a:pt x="25" y="766"/>
                    </a:lnTo>
                    <a:lnTo>
                      <a:pt x="25" y="766"/>
                    </a:lnTo>
                    <a:lnTo>
                      <a:pt x="24" y="766"/>
                    </a:lnTo>
                    <a:lnTo>
                      <a:pt x="24" y="766"/>
                    </a:lnTo>
                    <a:lnTo>
                      <a:pt x="24" y="766"/>
                    </a:lnTo>
                    <a:lnTo>
                      <a:pt x="24" y="766"/>
                    </a:lnTo>
                    <a:lnTo>
                      <a:pt x="22" y="766"/>
                    </a:lnTo>
                    <a:lnTo>
                      <a:pt x="22" y="769"/>
                    </a:lnTo>
                    <a:lnTo>
                      <a:pt x="21" y="777"/>
                    </a:lnTo>
                    <a:lnTo>
                      <a:pt x="21" y="777"/>
                    </a:lnTo>
                    <a:lnTo>
                      <a:pt x="16" y="797"/>
                    </a:lnTo>
                    <a:lnTo>
                      <a:pt x="8" y="824"/>
                    </a:lnTo>
                    <a:lnTo>
                      <a:pt x="8" y="824"/>
                    </a:lnTo>
                    <a:lnTo>
                      <a:pt x="3" y="848"/>
                    </a:lnTo>
                    <a:lnTo>
                      <a:pt x="0" y="866"/>
                    </a:lnTo>
                    <a:lnTo>
                      <a:pt x="0" y="866"/>
                    </a:lnTo>
                    <a:lnTo>
                      <a:pt x="0" y="874"/>
                    </a:lnTo>
                    <a:lnTo>
                      <a:pt x="3" y="882"/>
                    </a:lnTo>
                    <a:lnTo>
                      <a:pt x="7" y="888"/>
                    </a:lnTo>
                    <a:lnTo>
                      <a:pt x="12" y="892"/>
                    </a:lnTo>
                    <a:lnTo>
                      <a:pt x="12" y="892"/>
                    </a:lnTo>
                    <a:lnTo>
                      <a:pt x="29" y="899"/>
                    </a:lnTo>
                    <a:lnTo>
                      <a:pt x="45" y="904"/>
                    </a:lnTo>
                    <a:lnTo>
                      <a:pt x="45" y="904"/>
                    </a:lnTo>
                    <a:lnTo>
                      <a:pt x="50" y="906"/>
                    </a:lnTo>
                    <a:lnTo>
                      <a:pt x="50" y="906"/>
                    </a:lnTo>
                    <a:lnTo>
                      <a:pt x="56" y="904"/>
                    </a:lnTo>
                    <a:lnTo>
                      <a:pt x="62" y="900"/>
                    </a:lnTo>
                    <a:lnTo>
                      <a:pt x="62" y="900"/>
                    </a:lnTo>
                    <a:lnTo>
                      <a:pt x="64" y="896"/>
                    </a:lnTo>
                    <a:lnTo>
                      <a:pt x="66" y="894"/>
                    </a:lnTo>
                    <a:lnTo>
                      <a:pt x="66" y="886"/>
                    </a:lnTo>
                    <a:lnTo>
                      <a:pt x="66" y="886"/>
                    </a:lnTo>
                    <a:lnTo>
                      <a:pt x="67" y="866"/>
                    </a:lnTo>
                    <a:lnTo>
                      <a:pt x="70" y="835"/>
                    </a:lnTo>
                    <a:lnTo>
                      <a:pt x="70" y="835"/>
                    </a:lnTo>
                    <a:lnTo>
                      <a:pt x="76" y="789"/>
                    </a:lnTo>
                    <a:lnTo>
                      <a:pt x="85" y="752"/>
                    </a:lnTo>
                    <a:lnTo>
                      <a:pt x="85" y="752"/>
                    </a:lnTo>
                    <a:lnTo>
                      <a:pt x="92" y="720"/>
                    </a:lnTo>
                    <a:lnTo>
                      <a:pt x="98" y="698"/>
                    </a:lnTo>
                    <a:lnTo>
                      <a:pt x="105" y="676"/>
                    </a:lnTo>
                    <a:lnTo>
                      <a:pt x="105" y="676"/>
                    </a:lnTo>
                    <a:lnTo>
                      <a:pt x="134" y="594"/>
                    </a:lnTo>
                    <a:lnTo>
                      <a:pt x="134" y="594"/>
                    </a:lnTo>
                    <a:lnTo>
                      <a:pt x="140" y="576"/>
                    </a:lnTo>
                    <a:lnTo>
                      <a:pt x="148" y="556"/>
                    </a:lnTo>
                    <a:lnTo>
                      <a:pt x="161" y="527"/>
                    </a:lnTo>
                    <a:lnTo>
                      <a:pt x="161" y="527"/>
                    </a:lnTo>
                    <a:lnTo>
                      <a:pt x="194" y="457"/>
                    </a:lnTo>
                    <a:lnTo>
                      <a:pt x="234" y="374"/>
                    </a:lnTo>
                    <a:lnTo>
                      <a:pt x="234" y="374"/>
                    </a:lnTo>
                    <a:lnTo>
                      <a:pt x="274" y="299"/>
                    </a:lnTo>
                    <a:lnTo>
                      <a:pt x="299" y="254"/>
                    </a:lnTo>
                    <a:lnTo>
                      <a:pt x="319" y="222"/>
                    </a:lnTo>
                    <a:lnTo>
                      <a:pt x="319" y="222"/>
                    </a:lnTo>
                    <a:lnTo>
                      <a:pt x="368" y="149"/>
                    </a:lnTo>
                    <a:lnTo>
                      <a:pt x="406" y="96"/>
                    </a:lnTo>
                    <a:lnTo>
                      <a:pt x="406" y="96"/>
                    </a:lnTo>
                    <a:lnTo>
                      <a:pt x="425" y="72"/>
                    </a:lnTo>
                    <a:lnTo>
                      <a:pt x="425" y="72"/>
                    </a:lnTo>
                    <a:lnTo>
                      <a:pt x="433" y="23"/>
                    </a:lnTo>
                    <a:lnTo>
                      <a:pt x="433" y="23"/>
                    </a:lnTo>
                    <a:lnTo>
                      <a:pt x="44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77" name="Freeform 28">
                <a:extLst>
                  <a:ext uri="{FF2B5EF4-FFF2-40B4-BE49-F238E27FC236}">
                    <a16:creationId xmlns:a16="http://schemas.microsoft.com/office/drawing/2014/main" id="{21F48FD8-CA91-46A1-AEEB-755527A4AE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3775" y="387648"/>
                <a:ext cx="4763" cy="476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3"/>
                  </a:cxn>
                  <a:cxn ang="0">
                    <a:pos x="2" y="3"/>
                  </a:cxn>
                  <a:cxn ang="0">
                    <a:pos x="3" y="0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78" name="Freeform 29">
                <a:extLst>
                  <a:ext uri="{FF2B5EF4-FFF2-40B4-BE49-F238E27FC236}">
                    <a16:creationId xmlns:a16="http://schemas.microsoft.com/office/drawing/2014/main" id="{2F0C454C-636E-47C6-A07A-49AD42FDD0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3775" y="387648"/>
                <a:ext cx="4763" cy="476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3"/>
                  </a:cxn>
                  <a:cxn ang="0">
                    <a:pos x="2" y="3"/>
                  </a:cxn>
                  <a:cxn ang="0">
                    <a:pos x="3" y="0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79" name="Freeform 30">
                <a:extLst>
                  <a:ext uri="{FF2B5EF4-FFF2-40B4-BE49-F238E27FC236}">
                    <a16:creationId xmlns:a16="http://schemas.microsoft.com/office/drawing/2014/main" id="{2FFAF0D9-F367-4779-BF85-9AB69687A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138" y="371773"/>
                <a:ext cx="103188" cy="134938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65" y="0"/>
                  </a:cxn>
                  <a:cxn ang="0">
                    <a:pos x="48" y="2"/>
                  </a:cxn>
                  <a:cxn ang="0">
                    <a:pos x="48" y="2"/>
                  </a:cxn>
                  <a:cxn ang="0">
                    <a:pos x="34" y="6"/>
                  </a:cxn>
                  <a:cxn ang="0">
                    <a:pos x="15" y="13"/>
                  </a:cxn>
                  <a:cxn ang="0">
                    <a:pos x="15" y="13"/>
                  </a:cxn>
                  <a:cxn ang="0">
                    <a:pos x="8" y="36"/>
                  </a:cxn>
                  <a:cxn ang="0">
                    <a:pos x="8" y="36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50" y="22"/>
                  </a:cxn>
                  <a:cxn ang="0">
                    <a:pos x="50" y="22"/>
                  </a:cxn>
                  <a:cxn ang="0">
                    <a:pos x="57" y="13"/>
                  </a:cxn>
                  <a:cxn ang="0">
                    <a:pos x="65" y="0"/>
                  </a:cxn>
                </a:cxnLst>
                <a:rect l="0" t="0" r="r" b="b"/>
                <a:pathLst>
                  <a:path w="65" h="85">
                    <a:moveTo>
                      <a:pt x="65" y="0"/>
                    </a:moveTo>
                    <a:lnTo>
                      <a:pt x="65" y="0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34" y="6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57" y="13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80" name="Freeform 31">
                <a:extLst>
                  <a:ext uri="{FF2B5EF4-FFF2-40B4-BE49-F238E27FC236}">
                    <a16:creationId xmlns:a16="http://schemas.microsoft.com/office/drawing/2014/main" id="{F8D06233-BBA9-4F78-B10A-4EC3EF6EEA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138" y="371773"/>
                <a:ext cx="103188" cy="134938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65" y="0"/>
                  </a:cxn>
                  <a:cxn ang="0">
                    <a:pos x="48" y="2"/>
                  </a:cxn>
                  <a:cxn ang="0">
                    <a:pos x="48" y="2"/>
                  </a:cxn>
                  <a:cxn ang="0">
                    <a:pos x="34" y="6"/>
                  </a:cxn>
                  <a:cxn ang="0">
                    <a:pos x="15" y="13"/>
                  </a:cxn>
                  <a:cxn ang="0">
                    <a:pos x="15" y="13"/>
                  </a:cxn>
                  <a:cxn ang="0">
                    <a:pos x="8" y="36"/>
                  </a:cxn>
                  <a:cxn ang="0">
                    <a:pos x="8" y="36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50" y="22"/>
                  </a:cxn>
                  <a:cxn ang="0">
                    <a:pos x="50" y="22"/>
                  </a:cxn>
                  <a:cxn ang="0">
                    <a:pos x="57" y="13"/>
                  </a:cxn>
                  <a:cxn ang="0">
                    <a:pos x="65" y="0"/>
                  </a:cxn>
                </a:cxnLst>
                <a:rect l="0" t="0" r="r" b="b"/>
                <a:pathLst>
                  <a:path w="65" h="85">
                    <a:moveTo>
                      <a:pt x="65" y="0"/>
                    </a:moveTo>
                    <a:lnTo>
                      <a:pt x="65" y="0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34" y="6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57" y="13"/>
                    </a:lnTo>
                    <a:lnTo>
                      <a:pt x="65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81" name="Freeform 32">
                <a:extLst>
                  <a:ext uri="{FF2B5EF4-FFF2-40B4-BE49-F238E27FC236}">
                    <a16:creationId xmlns:a16="http://schemas.microsoft.com/office/drawing/2014/main" id="{7AE19BEB-E632-4D20-9C19-D3EDADA31E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6950" y="347961"/>
                <a:ext cx="80963" cy="444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5" y="0"/>
                  </a:cxn>
                  <a:cxn ang="0">
                    <a:pos x="22" y="1"/>
                  </a:cxn>
                  <a:cxn ang="0">
                    <a:pos x="22" y="1"/>
                  </a:cxn>
                  <a:cxn ang="0">
                    <a:pos x="19" y="3"/>
                  </a:cxn>
                  <a:cxn ang="0">
                    <a:pos x="17" y="5"/>
                  </a:cxn>
                  <a:cxn ang="0">
                    <a:pos x="12" y="12"/>
                  </a:cxn>
                  <a:cxn ang="0">
                    <a:pos x="12" y="12"/>
                  </a:cxn>
                  <a:cxn ang="0">
                    <a:pos x="1" y="25"/>
                  </a:cxn>
                  <a:cxn ang="0">
                    <a:pos x="1" y="25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19" y="21"/>
                  </a:cxn>
                  <a:cxn ang="0">
                    <a:pos x="33" y="17"/>
                  </a:cxn>
                  <a:cxn ang="0">
                    <a:pos x="33" y="17"/>
                  </a:cxn>
                  <a:cxn ang="0">
                    <a:pos x="50" y="15"/>
                  </a:cxn>
                  <a:cxn ang="0">
                    <a:pos x="50" y="15"/>
                  </a:cxn>
                  <a:cxn ang="0">
                    <a:pos x="51" y="13"/>
                  </a:cxn>
                  <a:cxn ang="0">
                    <a:pos x="51" y="13"/>
                  </a:cxn>
                  <a:cxn ang="0">
                    <a:pos x="51" y="11"/>
                  </a:cxn>
                  <a:cxn ang="0">
                    <a:pos x="51" y="9"/>
                  </a:cxn>
                  <a:cxn ang="0">
                    <a:pos x="48" y="8"/>
                  </a:cxn>
                  <a:cxn ang="0">
                    <a:pos x="40" y="5"/>
                  </a:cxn>
                  <a:cxn ang="0">
                    <a:pos x="40" y="5"/>
                  </a:cxn>
                  <a:cxn ang="0">
                    <a:pos x="34" y="3"/>
                  </a:cxn>
                  <a:cxn ang="0">
                    <a:pos x="29" y="1"/>
                  </a:cxn>
                  <a:cxn ang="0">
                    <a:pos x="25" y="0"/>
                  </a:cxn>
                </a:cxnLst>
                <a:rect l="0" t="0" r="r" b="b"/>
                <a:pathLst>
                  <a:path w="51" h="28">
                    <a:moveTo>
                      <a:pt x="25" y="0"/>
                    </a:moveTo>
                    <a:lnTo>
                      <a:pt x="25" y="0"/>
                    </a:lnTo>
                    <a:lnTo>
                      <a:pt x="22" y="1"/>
                    </a:lnTo>
                    <a:lnTo>
                      <a:pt x="22" y="1"/>
                    </a:lnTo>
                    <a:lnTo>
                      <a:pt x="19" y="3"/>
                    </a:lnTo>
                    <a:lnTo>
                      <a:pt x="17" y="5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" y="25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19" y="21"/>
                    </a:lnTo>
                    <a:lnTo>
                      <a:pt x="33" y="17"/>
                    </a:lnTo>
                    <a:lnTo>
                      <a:pt x="33" y="17"/>
                    </a:lnTo>
                    <a:lnTo>
                      <a:pt x="50" y="15"/>
                    </a:lnTo>
                    <a:lnTo>
                      <a:pt x="50" y="15"/>
                    </a:lnTo>
                    <a:lnTo>
                      <a:pt x="51" y="13"/>
                    </a:lnTo>
                    <a:lnTo>
                      <a:pt x="51" y="13"/>
                    </a:lnTo>
                    <a:lnTo>
                      <a:pt x="51" y="11"/>
                    </a:lnTo>
                    <a:lnTo>
                      <a:pt x="51" y="9"/>
                    </a:lnTo>
                    <a:lnTo>
                      <a:pt x="48" y="8"/>
                    </a:lnTo>
                    <a:lnTo>
                      <a:pt x="40" y="5"/>
                    </a:lnTo>
                    <a:lnTo>
                      <a:pt x="40" y="5"/>
                    </a:lnTo>
                    <a:lnTo>
                      <a:pt x="34" y="3"/>
                    </a:lnTo>
                    <a:lnTo>
                      <a:pt x="29" y="1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82" name="Freeform 33">
                <a:extLst>
                  <a:ext uri="{FF2B5EF4-FFF2-40B4-BE49-F238E27FC236}">
                    <a16:creationId xmlns:a16="http://schemas.microsoft.com/office/drawing/2014/main" id="{3BBC355C-53E0-44DD-B74E-8259CC0F23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6950" y="347961"/>
                <a:ext cx="80963" cy="444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5" y="0"/>
                  </a:cxn>
                  <a:cxn ang="0">
                    <a:pos x="22" y="1"/>
                  </a:cxn>
                  <a:cxn ang="0">
                    <a:pos x="22" y="1"/>
                  </a:cxn>
                  <a:cxn ang="0">
                    <a:pos x="19" y="3"/>
                  </a:cxn>
                  <a:cxn ang="0">
                    <a:pos x="17" y="5"/>
                  </a:cxn>
                  <a:cxn ang="0">
                    <a:pos x="12" y="12"/>
                  </a:cxn>
                  <a:cxn ang="0">
                    <a:pos x="12" y="12"/>
                  </a:cxn>
                  <a:cxn ang="0">
                    <a:pos x="1" y="25"/>
                  </a:cxn>
                  <a:cxn ang="0">
                    <a:pos x="1" y="25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19" y="21"/>
                  </a:cxn>
                  <a:cxn ang="0">
                    <a:pos x="33" y="17"/>
                  </a:cxn>
                  <a:cxn ang="0">
                    <a:pos x="33" y="17"/>
                  </a:cxn>
                  <a:cxn ang="0">
                    <a:pos x="50" y="15"/>
                  </a:cxn>
                  <a:cxn ang="0">
                    <a:pos x="50" y="15"/>
                  </a:cxn>
                  <a:cxn ang="0">
                    <a:pos x="51" y="13"/>
                  </a:cxn>
                  <a:cxn ang="0">
                    <a:pos x="51" y="13"/>
                  </a:cxn>
                  <a:cxn ang="0">
                    <a:pos x="51" y="11"/>
                  </a:cxn>
                  <a:cxn ang="0">
                    <a:pos x="51" y="9"/>
                  </a:cxn>
                  <a:cxn ang="0">
                    <a:pos x="48" y="8"/>
                  </a:cxn>
                  <a:cxn ang="0">
                    <a:pos x="40" y="5"/>
                  </a:cxn>
                  <a:cxn ang="0">
                    <a:pos x="40" y="5"/>
                  </a:cxn>
                  <a:cxn ang="0">
                    <a:pos x="34" y="3"/>
                  </a:cxn>
                  <a:cxn ang="0">
                    <a:pos x="29" y="1"/>
                  </a:cxn>
                  <a:cxn ang="0">
                    <a:pos x="25" y="0"/>
                  </a:cxn>
                </a:cxnLst>
                <a:rect l="0" t="0" r="r" b="b"/>
                <a:pathLst>
                  <a:path w="51" h="28">
                    <a:moveTo>
                      <a:pt x="25" y="0"/>
                    </a:moveTo>
                    <a:lnTo>
                      <a:pt x="25" y="0"/>
                    </a:lnTo>
                    <a:lnTo>
                      <a:pt x="22" y="1"/>
                    </a:lnTo>
                    <a:lnTo>
                      <a:pt x="22" y="1"/>
                    </a:lnTo>
                    <a:lnTo>
                      <a:pt x="19" y="3"/>
                    </a:lnTo>
                    <a:lnTo>
                      <a:pt x="17" y="5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" y="25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19" y="21"/>
                    </a:lnTo>
                    <a:lnTo>
                      <a:pt x="33" y="17"/>
                    </a:lnTo>
                    <a:lnTo>
                      <a:pt x="33" y="17"/>
                    </a:lnTo>
                    <a:lnTo>
                      <a:pt x="50" y="15"/>
                    </a:lnTo>
                    <a:lnTo>
                      <a:pt x="50" y="15"/>
                    </a:lnTo>
                    <a:lnTo>
                      <a:pt x="51" y="13"/>
                    </a:lnTo>
                    <a:lnTo>
                      <a:pt x="51" y="13"/>
                    </a:lnTo>
                    <a:lnTo>
                      <a:pt x="51" y="11"/>
                    </a:lnTo>
                    <a:lnTo>
                      <a:pt x="51" y="9"/>
                    </a:lnTo>
                    <a:lnTo>
                      <a:pt x="48" y="8"/>
                    </a:lnTo>
                    <a:lnTo>
                      <a:pt x="40" y="5"/>
                    </a:lnTo>
                    <a:lnTo>
                      <a:pt x="40" y="5"/>
                    </a:lnTo>
                    <a:lnTo>
                      <a:pt x="34" y="3"/>
                    </a:lnTo>
                    <a:lnTo>
                      <a:pt x="29" y="1"/>
                    </a:lnTo>
                    <a:lnTo>
                      <a:pt x="25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</p:grpSp>
      </p:grpSp>
      <p:sp>
        <p:nvSpPr>
          <p:cNvPr id="183" name="CasellaDiTesto 54">
            <a:extLst>
              <a:ext uri="{FF2B5EF4-FFF2-40B4-BE49-F238E27FC236}">
                <a16:creationId xmlns:a16="http://schemas.microsoft.com/office/drawing/2014/main" id="{6E82CD2C-665E-4A87-98D5-CD8B0553BDC1}"/>
              </a:ext>
            </a:extLst>
          </p:cNvPr>
          <p:cNvSpPr txBox="1"/>
          <p:nvPr/>
        </p:nvSpPr>
        <p:spPr>
          <a:xfrm>
            <a:off x="8548555" y="3369763"/>
            <a:ext cx="323165" cy="1683824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>
              <a:defRPr/>
            </a:pPr>
            <a:r>
              <a:rPr lang="it-IT" sz="900" b="1" dirty="0">
                <a:latin typeface="Century Gothic" panose="020B0502020202020204" pitchFamily="34" charset="0"/>
              </a:rPr>
              <a:t>TOP 3 TEMI MATERIALI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9847DA1-82B6-47B8-93D7-A7AC57BCD391}"/>
              </a:ext>
            </a:extLst>
          </p:cNvPr>
          <p:cNvSpPr/>
          <p:nvPr/>
        </p:nvSpPr>
        <p:spPr>
          <a:xfrm>
            <a:off x="3721285" y="2675477"/>
            <a:ext cx="51308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69"/>
              </a:spcAft>
              <a:defRPr/>
            </a:pPr>
            <a:r>
              <a:rPr lang="it-IT" sz="1200" b="1" dirty="0">
                <a:solidFill>
                  <a:srgbClr val="0A4553"/>
                </a:solidFill>
                <a:latin typeface="Century Gothic" panose="020B0502020202020204" pitchFamily="34" charset="0"/>
                <a:ea typeface="MS PGothic" panose="020B0600070205080204" pitchFamily="34" charset="-128"/>
              </a:rPr>
              <a:t>2.3 L’analisi di materialità e il coinvolgimento degli stakeholder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960002C-6E36-4FE3-B96C-9B2A13404058}"/>
              </a:ext>
            </a:extLst>
          </p:cNvPr>
          <p:cNvSpPr/>
          <p:nvPr/>
        </p:nvSpPr>
        <p:spPr>
          <a:xfrm>
            <a:off x="308009" y="3143996"/>
            <a:ext cx="85379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69"/>
              </a:spcAft>
              <a:defRPr/>
            </a:pPr>
            <a:r>
              <a:rPr lang="it-IT" sz="1000" dirty="0">
                <a:latin typeface="Century Gothic" panose="020B0502020202020204" pitchFamily="34" charset="0"/>
                <a:ea typeface="MS PGothic" panose="020B0600070205080204" pitchFamily="34" charset="-128"/>
              </a:rPr>
              <a:t>Nel 2019 si è deciso di proseguire il processo di stakeholder engagement anche verso l’esterno, per coinvolgere direttamente i principali portatori di interesse nell’identificazione delle priorità dell’organizzazione in materia di sostenibilità. </a:t>
            </a:r>
          </a:p>
        </p:txBody>
      </p:sp>
      <p:sp>
        <p:nvSpPr>
          <p:cNvPr id="125" name="Rettangolo 1529">
            <a:extLst>
              <a:ext uri="{FF2B5EF4-FFF2-40B4-BE49-F238E27FC236}">
                <a16:creationId xmlns:a16="http://schemas.microsoft.com/office/drawing/2014/main" id="{EDEC4913-C24C-4130-86E8-48CF3A2B9D02}"/>
              </a:ext>
            </a:extLst>
          </p:cNvPr>
          <p:cNvSpPr/>
          <p:nvPr/>
        </p:nvSpPr>
        <p:spPr>
          <a:xfrm>
            <a:off x="6582261" y="4236317"/>
            <a:ext cx="1555750" cy="228600"/>
          </a:xfrm>
          <a:prstGeom prst="rect">
            <a:avLst/>
          </a:prstGeom>
          <a:solidFill>
            <a:srgbClr val="255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900" dirty="0">
                <a:latin typeface="Century Gothic" panose="020B0502020202020204" pitchFamily="34" charset="0"/>
              </a:rPr>
              <a:t>Risorse umane</a:t>
            </a:r>
          </a:p>
        </p:txBody>
      </p:sp>
      <p:sp>
        <p:nvSpPr>
          <p:cNvPr id="124" name="Rettangolo 1530">
            <a:extLst>
              <a:ext uri="{FF2B5EF4-FFF2-40B4-BE49-F238E27FC236}">
                <a16:creationId xmlns:a16="http://schemas.microsoft.com/office/drawing/2014/main" id="{F35D5815-43A9-479C-BD04-FDCC89231693}"/>
              </a:ext>
            </a:extLst>
          </p:cNvPr>
          <p:cNvSpPr/>
          <p:nvPr/>
        </p:nvSpPr>
        <p:spPr>
          <a:xfrm>
            <a:off x="6566946" y="4865195"/>
            <a:ext cx="1554162" cy="228600"/>
          </a:xfrm>
          <a:prstGeom prst="rect">
            <a:avLst/>
          </a:prstGeom>
          <a:solidFill>
            <a:srgbClr val="6363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900" dirty="0">
                <a:latin typeface="Century Gothic" panose="020B0502020202020204" pitchFamily="34" charset="0"/>
              </a:rPr>
              <a:t>Governance</a:t>
            </a:r>
          </a:p>
        </p:txBody>
      </p:sp>
      <p:sp>
        <p:nvSpPr>
          <p:cNvPr id="242" name="Stella a 10 punte 81">
            <a:extLst>
              <a:ext uri="{FF2B5EF4-FFF2-40B4-BE49-F238E27FC236}">
                <a16:creationId xmlns:a16="http://schemas.microsoft.com/office/drawing/2014/main" id="{608DCBC0-06BC-49CB-A558-65A8B393EA7C}"/>
              </a:ext>
            </a:extLst>
          </p:cNvPr>
          <p:cNvSpPr/>
          <p:nvPr/>
        </p:nvSpPr>
        <p:spPr>
          <a:xfrm>
            <a:off x="8003634" y="3519431"/>
            <a:ext cx="411163" cy="439738"/>
          </a:xfrm>
          <a:prstGeom prst="star10">
            <a:avLst/>
          </a:prstGeom>
          <a:solidFill>
            <a:srgbClr val="255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900" dirty="0"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243" name="Rettangolo 1529">
            <a:extLst>
              <a:ext uri="{FF2B5EF4-FFF2-40B4-BE49-F238E27FC236}">
                <a16:creationId xmlns:a16="http://schemas.microsoft.com/office/drawing/2014/main" id="{0F6A6872-0E28-47F5-9FF7-7A893DDEB369}"/>
              </a:ext>
            </a:extLst>
          </p:cNvPr>
          <p:cNvSpPr/>
          <p:nvPr/>
        </p:nvSpPr>
        <p:spPr>
          <a:xfrm>
            <a:off x="6570970" y="3562277"/>
            <a:ext cx="1555750" cy="228600"/>
          </a:xfrm>
          <a:prstGeom prst="rect">
            <a:avLst/>
          </a:prstGeom>
          <a:solidFill>
            <a:srgbClr val="255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900" dirty="0">
                <a:latin typeface="Century Gothic" panose="020B0502020202020204" pitchFamily="34" charset="0"/>
              </a:rPr>
              <a:t>Risorse umane</a:t>
            </a:r>
          </a:p>
        </p:txBody>
      </p:sp>
    </p:spTree>
    <p:extLst>
      <p:ext uri="{BB962C8B-B14F-4D97-AF65-F5344CB8AC3E}">
        <p14:creationId xmlns:p14="http://schemas.microsoft.com/office/powerpoint/2010/main" val="310448892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DNF_GRI_FS8_C82D95">
            <a:extLst>
              <a:ext uri="{FF2B5EF4-FFF2-40B4-BE49-F238E27FC236}">
                <a16:creationId xmlns:a16="http://schemas.microsoft.com/office/drawing/2014/main" id="{A600C539-FF05-47DC-84C6-30A166345C7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2304" y="2662536"/>
          <a:ext cx="2747785" cy="18042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52" name="Group 807">
            <a:extLst>
              <a:ext uri="{FF2B5EF4-FFF2-40B4-BE49-F238E27FC236}">
                <a16:creationId xmlns:a16="http://schemas.microsoft.com/office/drawing/2014/main" id="{0E878ECE-8657-4FDA-9228-EC1F4EA76DB0}"/>
              </a:ext>
            </a:extLst>
          </p:cNvPr>
          <p:cNvGrpSpPr/>
          <p:nvPr/>
        </p:nvGrpSpPr>
        <p:grpSpPr>
          <a:xfrm rot="16760677">
            <a:off x="2908641" y="3971348"/>
            <a:ext cx="700626" cy="828997"/>
            <a:chOff x="1568450" y="311447"/>
            <a:chExt cx="804863" cy="1519239"/>
          </a:xfrm>
          <a:solidFill>
            <a:srgbClr val="E49E3B"/>
          </a:solidFill>
        </p:grpSpPr>
        <p:sp>
          <p:nvSpPr>
            <p:cNvPr id="153" name="Freeform 26">
              <a:extLst>
                <a:ext uri="{FF2B5EF4-FFF2-40B4-BE49-F238E27FC236}">
                  <a16:creationId xmlns:a16="http://schemas.microsoft.com/office/drawing/2014/main" id="{91B499C6-D85B-4D17-ADE6-568488FF9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8450" y="392411"/>
              <a:ext cx="698500" cy="1438275"/>
            </a:xfrm>
            <a:custGeom>
              <a:avLst/>
              <a:gdLst/>
              <a:ahLst/>
              <a:cxnLst>
                <a:cxn ang="0">
                  <a:pos x="438" y="0"/>
                </a:cxn>
                <a:cxn ang="0">
                  <a:pos x="408" y="39"/>
                </a:cxn>
                <a:cxn ang="0">
                  <a:pos x="310" y="178"/>
                </a:cxn>
                <a:cxn ang="0">
                  <a:pos x="223" y="312"/>
                </a:cxn>
                <a:cxn ang="0">
                  <a:pos x="190" y="369"/>
                </a:cxn>
                <a:cxn ang="0">
                  <a:pos x="189" y="378"/>
                </a:cxn>
                <a:cxn ang="0">
                  <a:pos x="184" y="384"/>
                </a:cxn>
                <a:cxn ang="0">
                  <a:pos x="181" y="395"/>
                </a:cxn>
                <a:cxn ang="0">
                  <a:pos x="179" y="399"/>
                </a:cxn>
                <a:cxn ang="0">
                  <a:pos x="180" y="394"/>
                </a:cxn>
                <a:cxn ang="0">
                  <a:pos x="180" y="391"/>
                </a:cxn>
                <a:cxn ang="0">
                  <a:pos x="177" y="394"/>
                </a:cxn>
                <a:cxn ang="0">
                  <a:pos x="172" y="404"/>
                </a:cxn>
                <a:cxn ang="0">
                  <a:pos x="154" y="442"/>
                </a:cxn>
                <a:cxn ang="0">
                  <a:pos x="138" y="474"/>
                </a:cxn>
                <a:cxn ang="0">
                  <a:pos x="106" y="547"/>
                </a:cxn>
                <a:cxn ang="0">
                  <a:pos x="92" y="585"/>
                </a:cxn>
                <a:cxn ang="0">
                  <a:pos x="84" y="602"/>
                </a:cxn>
                <a:cxn ang="0">
                  <a:pos x="75" y="631"/>
                </a:cxn>
                <a:cxn ang="0">
                  <a:pos x="67" y="657"/>
                </a:cxn>
                <a:cxn ang="0">
                  <a:pos x="62" y="671"/>
                </a:cxn>
                <a:cxn ang="0">
                  <a:pos x="60" y="673"/>
                </a:cxn>
                <a:cxn ang="0">
                  <a:pos x="59" y="669"/>
                </a:cxn>
                <a:cxn ang="0">
                  <a:pos x="63" y="656"/>
                </a:cxn>
                <a:cxn ang="0">
                  <a:pos x="71" y="630"/>
                </a:cxn>
                <a:cxn ang="0">
                  <a:pos x="76" y="613"/>
                </a:cxn>
                <a:cxn ang="0">
                  <a:pos x="76" y="610"/>
                </a:cxn>
                <a:cxn ang="0">
                  <a:pos x="71" y="621"/>
                </a:cxn>
                <a:cxn ang="0">
                  <a:pos x="58" y="661"/>
                </a:cxn>
                <a:cxn ang="0">
                  <a:pos x="45" y="709"/>
                </a:cxn>
                <a:cxn ang="0">
                  <a:pos x="35" y="738"/>
                </a:cxn>
                <a:cxn ang="0">
                  <a:pos x="28" y="765"/>
                </a:cxn>
                <a:cxn ang="0">
                  <a:pos x="24" y="766"/>
                </a:cxn>
                <a:cxn ang="0">
                  <a:pos x="24" y="766"/>
                </a:cxn>
                <a:cxn ang="0">
                  <a:pos x="21" y="777"/>
                </a:cxn>
                <a:cxn ang="0">
                  <a:pos x="8" y="824"/>
                </a:cxn>
                <a:cxn ang="0">
                  <a:pos x="0" y="866"/>
                </a:cxn>
                <a:cxn ang="0">
                  <a:pos x="3" y="882"/>
                </a:cxn>
                <a:cxn ang="0">
                  <a:pos x="12" y="892"/>
                </a:cxn>
                <a:cxn ang="0">
                  <a:pos x="45" y="904"/>
                </a:cxn>
                <a:cxn ang="0">
                  <a:pos x="56" y="904"/>
                </a:cxn>
                <a:cxn ang="0">
                  <a:pos x="64" y="896"/>
                </a:cxn>
                <a:cxn ang="0">
                  <a:pos x="66" y="886"/>
                </a:cxn>
                <a:cxn ang="0">
                  <a:pos x="70" y="835"/>
                </a:cxn>
                <a:cxn ang="0">
                  <a:pos x="85" y="752"/>
                </a:cxn>
                <a:cxn ang="0">
                  <a:pos x="105" y="676"/>
                </a:cxn>
                <a:cxn ang="0">
                  <a:pos x="134" y="594"/>
                </a:cxn>
                <a:cxn ang="0">
                  <a:pos x="161" y="527"/>
                </a:cxn>
                <a:cxn ang="0">
                  <a:pos x="234" y="374"/>
                </a:cxn>
                <a:cxn ang="0">
                  <a:pos x="299" y="254"/>
                </a:cxn>
                <a:cxn ang="0">
                  <a:pos x="368" y="149"/>
                </a:cxn>
                <a:cxn ang="0">
                  <a:pos x="425" y="72"/>
                </a:cxn>
                <a:cxn ang="0">
                  <a:pos x="433" y="23"/>
                </a:cxn>
              </a:cxnLst>
              <a:rect l="0" t="0" r="r" b="b"/>
              <a:pathLst>
                <a:path w="440" h="906">
                  <a:moveTo>
                    <a:pt x="440" y="0"/>
                  </a:moveTo>
                  <a:lnTo>
                    <a:pt x="440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08" y="39"/>
                  </a:lnTo>
                  <a:lnTo>
                    <a:pt x="408" y="39"/>
                  </a:lnTo>
                  <a:lnTo>
                    <a:pt x="361" y="106"/>
                  </a:lnTo>
                  <a:lnTo>
                    <a:pt x="331" y="147"/>
                  </a:lnTo>
                  <a:lnTo>
                    <a:pt x="310" y="178"/>
                  </a:lnTo>
                  <a:lnTo>
                    <a:pt x="310" y="178"/>
                  </a:lnTo>
                  <a:lnTo>
                    <a:pt x="263" y="252"/>
                  </a:lnTo>
                  <a:lnTo>
                    <a:pt x="223" y="312"/>
                  </a:lnTo>
                  <a:lnTo>
                    <a:pt x="223" y="312"/>
                  </a:lnTo>
                  <a:lnTo>
                    <a:pt x="203" y="345"/>
                  </a:lnTo>
                  <a:lnTo>
                    <a:pt x="190" y="369"/>
                  </a:lnTo>
                  <a:lnTo>
                    <a:pt x="190" y="369"/>
                  </a:lnTo>
                  <a:lnTo>
                    <a:pt x="189" y="378"/>
                  </a:lnTo>
                  <a:lnTo>
                    <a:pt x="189" y="378"/>
                  </a:lnTo>
                  <a:lnTo>
                    <a:pt x="186" y="382"/>
                  </a:lnTo>
                  <a:lnTo>
                    <a:pt x="184" y="384"/>
                  </a:lnTo>
                  <a:lnTo>
                    <a:pt x="184" y="384"/>
                  </a:lnTo>
                  <a:lnTo>
                    <a:pt x="184" y="391"/>
                  </a:lnTo>
                  <a:lnTo>
                    <a:pt x="184" y="391"/>
                  </a:lnTo>
                  <a:lnTo>
                    <a:pt x="181" y="395"/>
                  </a:lnTo>
                  <a:lnTo>
                    <a:pt x="180" y="399"/>
                  </a:lnTo>
                  <a:lnTo>
                    <a:pt x="180" y="399"/>
                  </a:lnTo>
                  <a:lnTo>
                    <a:pt x="179" y="399"/>
                  </a:lnTo>
                  <a:lnTo>
                    <a:pt x="179" y="399"/>
                  </a:lnTo>
                  <a:lnTo>
                    <a:pt x="179" y="396"/>
                  </a:lnTo>
                  <a:lnTo>
                    <a:pt x="180" y="394"/>
                  </a:lnTo>
                  <a:lnTo>
                    <a:pt x="180" y="394"/>
                  </a:lnTo>
                  <a:lnTo>
                    <a:pt x="180" y="392"/>
                  </a:lnTo>
                  <a:lnTo>
                    <a:pt x="180" y="391"/>
                  </a:lnTo>
                  <a:lnTo>
                    <a:pt x="180" y="391"/>
                  </a:lnTo>
                  <a:lnTo>
                    <a:pt x="179" y="392"/>
                  </a:lnTo>
                  <a:lnTo>
                    <a:pt x="177" y="394"/>
                  </a:lnTo>
                  <a:lnTo>
                    <a:pt x="177" y="394"/>
                  </a:lnTo>
                  <a:lnTo>
                    <a:pt x="172" y="404"/>
                  </a:lnTo>
                  <a:lnTo>
                    <a:pt x="172" y="404"/>
                  </a:lnTo>
                  <a:lnTo>
                    <a:pt x="160" y="426"/>
                  </a:lnTo>
                  <a:lnTo>
                    <a:pt x="160" y="426"/>
                  </a:lnTo>
                  <a:lnTo>
                    <a:pt x="154" y="442"/>
                  </a:lnTo>
                  <a:lnTo>
                    <a:pt x="154" y="442"/>
                  </a:lnTo>
                  <a:lnTo>
                    <a:pt x="138" y="474"/>
                  </a:lnTo>
                  <a:lnTo>
                    <a:pt x="138" y="474"/>
                  </a:lnTo>
                  <a:lnTo>
                    <a:pt x="119" y="521"/>
                  </a:lnTo>
                  <a:lnTo>
                    <a:pt x="119" y="521"/>
                  </a:lnTo>
                  <a:lnTo>
                    <a:pt x="106" y="547"/>
                  </a:lnTo>
                  <a:lnTo>
                    <a:pt x="106" y="547"/>
                  </a:lnTo>
                  <a:lnTo>
                    <a:pt x="92" y="585"/>
                  </a:lnTo>
                  <a:lnTo>
                    <a:pt x="92" y="585"/>
                  </a:lnTo>
                  <a:lnTo>
                    <a:pt x="88" y="596"/>
                  </a:lnTo>
                  <a:lnTo>
                    <a:pt x="88" y="596"/>
                  </a:lnTo>
                  <a:lnTo>
                    <a:pt x="84" y="602"/>
                  </a:lnTo>
                  <a:lnTo>
                    <a:pt x="81" y="608"/>
                  </a:lnTo>
                  <a:lnTo>
                    <a:pt x="81" y="608"/>
                  </a:lnTo>
                  <a:lnTo>
                    <a:pt x="75" y="631"/>
                  </a:lnTo>
                  <a:lnTo>
                    <a:pt x="75" y="631"/>
                  </a:lnTo>
                  <a:lnTo>
                    <a:pt x="71" y="646"/>
                  </a:lnTo>
                  <a:lnTo>
                    <a:pt x="67" y="657"/>
                  </a:lnTo>
                  <a:lnTo>
                    <a:pt x="67" y="657"/>
                  </a:lnTo>
                  <a:lnTo>
                    <a:pt x="64" y="667"/>
                  </a:lnTo>
                  <a:lnTo>
                    <a:pt x="62" y="671"/>
                  </a:lnTo>
                  <a:lnTo>
                    <a:pt x="60" y="673"/>
                  </a:lnTo>
                  <a:lnTo>
                    <a:pt x="60" y="673"/>
                  </a:lnTo>
                  <a:lnTo>
                    <a:pt x="60" y="673"/>
                  </a:lnTo>
                  <a:lnTo>
                    <a:pt x="60" y="673"/>
                  </a:lnTo>
                  <a:lnTo>
                    <a:pt x="59" y="672"/>
                  </a:lnTo>
                  <a:lnTo>
                    <a:pt x="59" y="669"/>
                  </a:lnTo>
                  <a:lnTo>
                    <a:pt x="60" y="665"/>
                  </a:lnTo>
                  <a:lnTo>
                    <a:pt x="60" y="665"/>
                  </a:lnTo>
                  <a:lnTo>
                    <a:pt x="63" y="656"/>
                  </a:lnTo>
                  <a:lnTo>
                    <a:pt x="63" y="656"/>
                  </a:lnTo>
                  <a:lnTo>
                    <a:pt x="66" y="644"/>
                  </a:lnTo>
                  <a:lnTo>
                    <a:pt x="71" y="630"/>
                  </a:lnTo>
                  <a:lnTo>
                    <a:pt x="71" y="630"/>
                  </a:lnTo>
                  <a:lnTo>
                    <a:pt x="75" y="617"/>
                  </a:lnTo>
                  <a:lnTo>
                    <a:pt x="76" y="613"/>
                  </a:lnTo>
                  <a:lnTo>
                    <a:pt x="76" y="610"/>
                  </a:lnTo>
                  <a:lnTo>
                    <a:pt x="76" y="610"/>
                  </a:lnTo>
                  <a:lnTo>
                    <a:pt x="76" y="610"/>
                  </a:lnTo>
                  <a:lnTo>
                    <a:pt x="76" y="610"/>
                  </a:lnTo>
                  <a:lnTo>
                    <a:pt x="74" y="614"/>
                  </a:lnTo>
                  <a:lnTo>
                    <a:pt x="71" y="621"/>
                  </a:lnTo>
                  <a:lnTo>
                    <a:pt x="71" y="621"/>
                  </a:lnTo>
                  <a:lnTo>
                    <a:pt x="58" y="661"/>
                  </a:lnTo>
                  <a:lnTo>
                    <a:pt x="58" y="661"/>
                  </a:lnTo>
                  <a:lnTo>
                    <a:pt x="51" y="686"/>
                  </a:lnTo>
                  <a:lnTo>
                    <a:pt x="47" y="699"/>
                  </a:lnTo>
                  <a:lnTo>
                    <a:pt x="45" y="709"/>
                  </a:lnTo>
                  <a:lnTo>
                    <a:pt x="45" y="709"/>
                  </a:lnTo>
                  <a:lnTo>
                    <a:pt x="41" y="720"/>
                  </a:lnTo>
                  <a:lnTo>
                    <a:pt x="35" y="738"/>
                  </a:lnTo>
                  <a:lnTo>
                    <a:pt x="29" y="761"/>
                  </a:lnTo>
                  <a:lnTo>
                    <a:pt x="29" y="761"/>
                  </a:lnTo>
                  <a:lnTo>
                    <a:pt x="28" y="765"/>
                  </a:lnTo>
                  <a:lnTo>
                    <a:pt x="25" y="766"/>
                  </a:lnTo>
                  <a:lnTo>
                    <a:pt x="25" y="766"/>
                  </a:lnTo>
                  <a:lnTo>
                    <a:pt x="24" y="766"/>
                  </a:lnTo>
                  <a:lnTo>
                    <a:pt x="24" y="766"/>
                  </a:lnTo>
                  <a:lnTo>
                    <a:pt x="24" y="766"/>
                  </a:lnTo>
                  <a:lnTo>
                    <a:pt x="24" y="766"/>
                  </a:lnTo>
                  <a:lnTo>
                    <a:pt x="22" y="766"/>
                  </a:lnTo>
                  <a:lnTo>
                    <a:pt x="22" y="769"/>
                  </a:lnTo>
                  <a:lnTo>
                    <a:pt x="21" y="777"/>
                  </a:lnTo>
                  <a:lnTo>
                    <a:pt x="21" y="777"/>
                  </a:lnTo>
                  <a:lnTo>
                    <a:pt x="16" y="797"/>
                  </a:lnTo>
                  <a:lnTo>
                    <a:pt x="8" y="824"/>
                  </a:lnTo>
                  <a:lnTo>
                    <a:pt x="8" y="824"/>
                  </a:lnTo>
                  <a:lnTo>
                    <a:pt x="3" y="848"/>
                  </a:lnTo>
                  <a:lnTo>
                    <a:pt x="0" y="866"/>
                  </a:lnTo>
                  <a:lnTo>
                    <a:pt x="0" y="866"/>
                  </a:lnTo>
                  <a:lnTo>
                    <a:pt x="0" y="874"/>
                  </a:lnTo>
                  <a:lnTo>
                    <a:pt x="3" y="882"/>
                  </a:lnTo>
                  <a:lnTo>
                    <a:pt x="7" y="888"/>
                  </a:lnTo>
                  <a:lnTo>
                    <a:pt x="12" y="892"/>
                  </a:lnTo>
                  <a:lnTo>
                    <a:pt x="12" y="892"/>
                  </a:lnTo>
                  <a:lnTo>
                    <a:pt x="29" y="899"/>
                  </a:lnTo>
                  <a:lnTo>
                    <a:pt x="45" y="904"/>
                  </a:lnTo>
                  <a:lnTo>
                    <a:pt x="45" y="904"/>
                  </a:lnTo>
                  <a:lnTo>
                    <a:pt x="50" y="906"/>
                  </a:lnTo>
                  <a:lnTo>
                    <a:pt x="50" y="906"/>
                  </a:lnTo>
                  <a:lnTo>
                    <a:pt x="56" y="904"/>
                  </a:lnTo>
                  <a:lnTo>
                    <a:pt x="62" y="900"/>
                  </a:lnTo>
                  <a:lnTo>
                    <a:pt x="62" y="900"/>
                  </a:lnTo>
                  <a:lnTo>
                    <a:pt x="64" y="896"/>
                  </a:lnTo>
                  <a:lnTo>
                    <a:pt x="66" y="894"/>
                  </a:lnTo>
                  <a:lnTo>
                    <a:pt x="66" y="886"/>
                  </a:lnTo>
                  <a:lnTo>
                    <a:pt x="66" y="886"/>
                  </a:lnTo>
                  <a:lnTo>
                    <a:pt x="67" y="866"/>
                  </a:lnTo>
                  <a:lnTo>
                    <a:pt x="70" y="835"/>
                  </a:lnTo>
                  <a:lnTo>
                    <a:pt x="70" y="835"/>
                  </a:lnTo>
                  <a:lnTo>
                    <a:pt x="76" y="789"/>
                  </a:lnTo>
                  <a:lnTo>
                    <a:pt x="85" y="752"/>
                  </a:lnTo>
                  <a:lnTo>
                    <a:pt x="85" y="752"/>
                  </a:lnTo>
                  <a:lnTo>
                    <a:pt x="92" y="720"/>
                  </a:lnTo>
                  <a:lnTo>
                    <a:pt x="98" y="698"/>
                  </a:lnTo>
                  <a:lnTo>
                    <a:pt x="105" y="676"/>
                  </a:lnTo>
                  <a:lnTo>
                    <a:pt x="105" y="676"/>
                  </a:lnTo>
                  <a:lnTo>
                    <a:pt x="134" y="594"/>
                  </a:lnTo>
                  <a:lnTo>
                    <a:pt x="134" y="594"/>
                  </a:lnTo>
                  <a:lnTo>
                    <a:pt x="140" y="576"/>
                  </a:lnTo>
                  <a:lnTo>
                    <a:pt x="148" y="556"/>
                  </a:lnTo>
                  <a:lnTo>
                    <a:pt x="161" y="527"/>
                  </a:lnTo>
                  <a:lnTo>
                    <a:pt x="161" y="527"/>
                  </a:lnTo>
                  <a:lnTo>
                    <a:pt x="194" y="457"/>
                  </a:lnTo>
                  <a:lnTo>
                    <a:pt x="234" y="374"/>
                  </a:lnTo>
                  <a:lnTo>
                    <a:pt x="234" y="374"/>
                  </a:lnTo>
                  <a:lnTo>
                    <a:pt x="274" y="299"/>
                  </a:lnTo>
                  <a:lnTo>
                    <a:pt x="299" y="254"/>
                  </a:lnTo>
                  <a:lnTo>
                    <a:pt x="319" y="222"/>
                  </a:lnTo>
                  <a:lnTo>
                    <a:pt x="319" y="222"/>
                  </a:lnTo>
                  <a:lnTo>
                    <a:pt x="368" y="149"/>
                  </a:lnTo>
                  <a:lnTo>
                    <a:pt x="406" y="96"/>
                  </a:lnTo>
                  <a:lnTo>
                    <a:pt x="406" y="96"/>
                  </a:lnTo>
                  <a:lnTo>
                    <a:pt x="425" y="72"/>
                  </a:lnTo>
                  <a:lnTo>
                    <a:pt x="425" y="72"/>
                  </a:lnTo>
                  <a:lnTo>
                    <a:pt x="433" y="23"/>
                  </a:lnTo>
                  <a:lnTo>
                    <a:pt x="433" y="23"/>
                  </a:lnTo>
                  <a:lnTo>
                    <a:pt x="44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900" dirty="0">
                <a:latin typeface="Century Gothic" panose="020B0502020202020204" pitchFamily="34" charset="0"/>
              </a:endParaRPr>
            </a:p>
          </p:txBody>
        </p:sp>
        <p:grpSp>
          <p:nvGrpSpPr>
            <p:cNvPr id="154" name="Group 805">
              <a:extLst>
                <a:ext uri="{FF2B5EF4-FFF2-40B4-BE49-F238E27FC236}">
                  <a16:creationId xmlns:a16="http://schemas.microsoft.com/office/drawing/2014/main" id="{13D43BB7-2A9A-4E5B-B1E2-7C6936A91CA8}"/>
                </a:ext>
              </a:extLst>
            </p:cNvPr>
            <p:cNvGrpSpPr/>
            <p:nvPr/>
          </p:nvGrpSpPr>
          <p:grpSpPr>
            <a:xfrm>
              <a:off x="1568450" y="311447"/>
              <a:ext cx="804863" cy="1519239"/>
              <a:chOff x="1568450" y="311447"/>
              <a:chExt cx="804863" cy="1519239"/>
            </a:xfrm>
            <a:grpFill/>
          </p:grpSpPr>
          <p:sp>
            <p:nvSpPr>
              <p:cNvPr id="155" name="Freeform 20">
                <a:extLst>
                  <a:ext uri="{FF2B5EF4-FFF2-40B4-BE49-F238E27FC236}">
                    <a16:creationId xmlns:a16="http://schemas.microsoft.com/office/drawing/2014/main" id="{E08E6742-D5E9-4C78-B586-03BC74420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7500" y="311448"/>
                <a:ext cx="785813" cy="673100"/>
              </a:xfrm>
              <a:custGeom>
                <a:avLst/>
                <a:gdLst/>
                <a:ahLst/>
                <a:cxnLst>
                  <a:cxn ang="0">
                    <a:pos x="459" y="0"/>
                  </a:cxn>
                  <a:cxn ang="0">
                    <a:pos x="451" y="1"/>
                  </a:cxn>
                  <a:cxn ang="0">
                    <a:pos x="446" y="3"/>
                  </a:cxn>
                  <a:cxn ang="0">
                    <a:pos x="438" y="7"/>
                  </a:cxn>
                  <a:cxn ang="0">
                    <a:pos x="429" y="11"/>
                  </a:cxn>
                  <a:cxn ang="0">
                    <a:pos x="413" y="17"/>
                  </a:cxn>
                  <a:cxn ang="0">
                    <a:pos x="377" y="34"/>
                  </a:cxn>
                  <a:cxn ang="0">
                    <a:pos x="358" y="44"/>
                  </a:cxn>
                  <a:cxn ang="0">
                    <a:pos x="316" y="70"/>
                  </a:cxn>
                  <a:cxn ang="0">
                    <a:pos x="298" y="85"/>
                  </a:cxn>
                  <a:cxn ang="0">
                    <a:pos x="197" y="165"/>
                  </a:cxn>
                  <a:cxn ang="0">
                    <a:pos x="178" y="182"/>
                  </a:cxn>
                  <a:cxn ang="0">
                    <a:pos x="111" y="249"/>
                  </a:cxn>
                  <a:cxn ang="0">
                    <a:pos x="86" y="275"/>
                  </a:cxn>
                  <a:cxn ang="0">
                    <a:pos x="17" y="358"/>
                  </a:cxn>
                  <a:cxn ang="0">
                    <a:pos x="2" y="376"/>
                  </a:cxn>
                  <a:cxn ang="0">
                    <a:pos x="0" y="379"/>
                  </a:cxn>
                  <a:cxn ang="0">
                    <a:pos x="0" y="385"/>
                  </a:cxn>
                  <a:cxn ang="0">
                    <a:pos x="0" y="388"/>
                  </a:cxn>
                  <a:cxn ang="0">
                    <a:pos x="26" y="422"/>
                  </a:cxn>
                  <a:cxn ang="0">
                    <a:pos x="27" y="424"/>
                  </a:cxn>
                  <a:cxn ang="0">
                    <a:pos x="34" y="421"/>
                  </a:cxn>
                  <a:cxn ang="0">
                    <a:pos x="50" y="409"/>
                  </a:cxn>
                  <a:cxn ang="0">
                    <a:pos x="56" y="399"/>
                  </a:cxn>
                  <a:cxn ang="0">
                    <a:pos x="72" y="367"/>
                  </a:cxn>
                  <a:cxn ang="0">
                    <a:pos x="86" y="341"/>
                  </a:cxn>
                  <a:cxn ang="0">
                    <a:pos x="96" y="329"/>
                  </a:cxn>
                  <a:cxn ang="0">
                    <a:pos x="143" y="269"/>
                  </a:cxn>
                  <a:cxn ang="0">
                    <a:pos x="161" y="248"/>
                  </a:cxn>
                  <a:cxn ang="0">
                    <a:pos x="219" y="194"/>
                  </a:cxn>
                  <a:cxn ang="0">
                    <a:pos x="243" y="173"/>
                  </a:cxn>
                  <a:cxn ang="0">
                    <a:pos x="315" y="115"/>
                  </a:cxn>
                  <a:cxn ang="0">
                    <a:pos x="341" y="95"/>
                  </a:cxn>
                  <a:cxn ang="0">
                    <a:pos x="386" y="68"/>
                  </a:cxn>
                  <a:cxn ang="0">
                    <a:pos x="398" y="61"/>
                  </a:cxn>
                  <a:cxn ang="0">
                    <a:pos x="426" y="51"/>
                  </a:cxn>
                  <a:cxn ang="0">
                    <a:pos x="429" y="48"/>
                  </a:cxn>
                  <a:cxn ang="0">
                    <a:pos x="436" y="28"/>
                  </a:cxn>
                  <a:cxn ang="0">
                    <a:pos x="442" y="15"/>
                  </a:cxn>
                  <a:cxn ang="0">
                    <a:pos x="453" y="5"/>
                  </a:cxn>
                  <a:cxn ang="0">
                    <a:pos x="463" y="1"/>
                  </a:cxn>
                  <a:cxn ang="0">
                    <a:pos x="465" y="1"/>
                  </a:cxn>
                  <a:cxn ang="0">
                    <a:pos x="470" y="2"/>
                  </a:cxn>
                  <a:cxn ang="0">
                    <a:pos x="476" y="6"/>
                  </a:cxn>
                  <a:cxn ang="0">
                    <a:pos x="479" y="9"/>
                  </a:cxn>
                  <a:cxn ang="0">
                    <a:pos x="484" y="13"/>
                  </a:cxn>
                  <a:cxn ang="0">
                    <a:pos x="484" y="21"/>
                  </a:cxn>
                  <a:cxn ang="0">
                    <a:pos x="479" y="38"/>
                  </a:cxn>
                  <a:cxn ang="0">
                    <a:pos x="489" y="35"/>
                  </a:cxn>
                  <a:cxn ang="0">
                    <a:pos x="493" y="32"/>
                  </a:cxn>
                  <a:cxn ang="0">
                    <a:pos x="493" y="23"/>
                  </a:cxn>
                  <a:cxn ang="0">
                    <a:pos x="492" y="19"/>
                  </a:cxn>
                  <a:cxn ang="0">
                    <a:pos x="478" y="6"/>
                  </a:cxn>
                  <a:cxn ang="0">
                    <a:pos x="471" y="2"/>
                  </a:cxn>
                  <a:cxn ang="0">
                    <a:pos x="459" y="0"/>
                  </a:cxn>
                </a:cxnLst>
                <a:rect l="0" t="0" r="r" b="b"/>
                <a:pathLst>
                  <a:path w="495" h="424">
                    <a:moveTo>
                      <a:pt x="459" y="0"/>
                    </a:moveTo>
                    <a:lnTo>
                      <a:pt x="459" y="0"/>
                    </a:lnTo>
                    <a:lnTo>
                      <a:pt x="455" y="0"/>
                    </a:lnTo>
                    <a:lnTo>
                      <a:pt x="451" y="1"/>
                    </a:lnTo>
                    <a:lnTo>
                      <a:pt x="451" y="1"/>
                    </a:lnTo>
                    <a:lnTo>
                      <a:pt x="446" y="3"/>
                    </a:lnTo>
                    <a:lnTo>
                      <a:pt x="438" y="7"/>
                    </a:lnTo>
                    <a:lnTo>
                      <a:pt x="438" y="7"/>
                    </a:lnTo>
                    <a:lnTo>
                      <a:pt x="429" y="11"/>
                    </a:lnTo>
                    <a:lnTo>
                      <a:pt x="429" y="11"/>
                    </a:lnTo>
                    <a:lnTo>
                      <a:pt x="413" y="17"/>
                    </a:lnTo>
                    <a:lnTo>
                      <a:pt x="413" y="17"/>
                    </a:lnTo>
                    <a:lnTo>
                      <a:pt x="400" y="22"/>
                    </a:lnTo>
                    <a:lnTo>
                      <a:pt x="377" y="34"/>
                    </a:lnTo>
                    <a:lnTo>
                      <a:pt x="377" y="34"/>
                    </a:lnTo>
                    <a:lnTo>
                      <a:pt x="358" y="44"/>
                    </a:lnTo>
                    <a:lnTo>
                      <a:pt x="337" y="57"/>
                    </a:lnTo>
                    <a:lnTo>
                      <a:pt x="316" y="70"/>
                    </a:lnTo>
                    <a:lnTo>
                      <a:pt x="298" y="85"/>
                    </a:lnTo>
                    <a:lnTo>
                      <a:pt x="298" y="85"/>
                    </a:lnTo>
                    <a:lnTo>
                      <a:pt x="247" y="126"/>
                    </a:lnTo>
                    <a:lnTo>
                      <a:pt x="197" y="165"/>
                    </a:lnTo>
                    <a:lnTo>
                      <a:pt x="197" y="165"/>
                    </a:lnTo>
                    <a:lnTo>
                      <a:pt x="178" y="182"/>
                    </a:lnTo>
                    <a:lnTo>
                      <a:pt x="155" y="206"/>
                    </a:lnTo>
                    <a:lnTo>
                      <a:pt x="111" y="249"/>
                    </a:lnTo>
                    <a:lnTo>
                      <a:pt x="111" y="249"/>
                    </a:lnTo>
                    <a:lnTo>
                      <a:pt x="86" y="275"/>
                    </a:lnTo>
                    <a:lnTo>
                      <a:pt x="56" y="311"/>
                    </a:lnTo>
                    <a:lnTo>
                      <a:pt x="17" y="358"/>
                    </a:lnTo>
                    <a:lnTo>
                      <a:pt x="17" y="358"/>
                    </a:lnTo>
                    <a:lnTo>
                      <a:pt x="2" y="376"/>
                    </a:lnTo>
                    <a:lnTo>
                      <a:pt x="2" y="376"/>
                    </a:lnTo>
                    <a:lnTo>
                      <a:pt x="0" y="379"/>
                    </a:lnTo>
                    <a:lnTo>
                      <a:pt x="0" y="383"/>
                    </a:lnTo>
                    <a:lnTo>
                      <a:pt x="0" y="385"/>
                    </a:lnTo>
                    <a:lnTo>
                      <a:pt x="0" y="388"/>
                    </a:lnTo>
                    <a:lnTo>
                      <a:pt x="0" y="388"/>
                    </a:lnTo>
                    <a:lnTo>
                      <a:pt x="13" y="404"/>
                    </a:lnTo>
                    <a:lnTo>
                      <a:pt x="26" y="422"/>
                    </a:lnTo>
                    <a:lnTo>
                      <a:pt x="26" y="422"/>
                    </a:lnTo>
                    <a:lnTo>
                      <a:pt x="27" y="424"/>
                    </a:lnTo>
                    <a:lnTo>
                      <a:pt x="27" y="424"/>
                    </a:lnTo>
                    <a:lnTo>
                      <a:pt x="34" y="421"/>
                    </a:lnTo>
                    <a:lnTo>
                      <a:pt x="42" y="417"/>
                    </a:lnTo>
                    <a:lnTo>
                      <a:pt x="50" y="409"/>
                    </a:lnTo>
                    <a:lnTo>
                      <a:pt x="54" y="404"/>
                    </a:lnTo>
                    <a:lnTo>
                      <a:pt x="56" y="399"/>
                    </a:lnTo>
                    <a:lnTo>
                      <a:pt x="56" y="399"/>
                    </a:lnTo>
                    <a:lnTo>
                      <a:pt x="72" y="367"/>
                    </a:lnTo>
                    <a:lnTo>
                      <a:pt x="80" y="353"/>
                    </a:lnTo>
                    <a:lnTo>
                      <a:pt x="86" y="341"/>
                    </a:lnTo>
                    <a:lnTo>
                      <a:pt x="86" y="341"/>
                    </a:lnTo>
                    <a:lnTo>
                      <a:pt x="96" y="329"/>
                    </a:lnTo>
                    <a:lnTo>
                      <a:pt x="107" y="312"/>
                    </a:lnTo>
                    <a:lnTo>
                      <a:pt x="143" y="269"/>
                    </a:lnTo>
                    <a:lnTo>
                      <a:pt x="143" y="269"/>
                    </a:lnTo>
                    <a:lnTo>
                      <a:pt x="161" y="248"/>
                    </a:lnTo>
                    <a:lnTo>
                      <a:pt x="178" y="231"/>
                    </a:lnTo>
                    <a:lnTo>
                      <a:pt x="219" y="194"/>
                    </a:lnTo>
                    <a:lnTo>
                      <a:pt x="219" y="194"/>
                    </a:lnTo>
                    <a:lnTo>
                      <a:pt x="243" y="173"/>
                    </a:lnTo>
                    <a:lnTo>
                      <a:pt x="266" y="153"/>
                    </a:lnTo>
                    <a:lnTo>
                      <a:pt x="315" y="115"/>
                    </a:lnTo>
                    <a:lnTo>
                      <a:pt x="315" y="115"/>
                    </a:lnTo>
                    <a:lnTo>
                      <a:pt x="341" y="95"/>
                    </a:lnTo>
                    <a:lnTo>
                      <a:pt x="366" y="80"/>
                    </a:lnTo>
                    <a:lnTo>
                      <a:pt x="386" y="68"/>
                    </a:lnTo>
                    <a:lnTo>
                      <a:pt x="398" y="61"/>
                    </a:lnTo>
                    <a:lnTo>
                      <a:pt x="398" y="61"/>
                    </a:lnTo>
                    <a:lnTo>
                      <a:pt x="409" y="57"/>
                    </a:lnTo>
                    <a:lnTo>
                      <a:pt x="426" y="51"/>
                    </a:lnTo>
                    <a:lnTo>
                      <a:pt x="426" y="51"/>
                    </a:lnTo>
                    <a:lnTo>
                      <a:pt x="429" y="48"/>
                    </a:lnTo>
                    <a:lnTo>
                      <a:pt x="429" y="48"/>
                    </a:lnTo>
                    <a:lnTo>
                      <a:pt x="436" y="28"/>
                    </a:lnTo>
                    <a:lnTo>
                      <a:pt x="442" y="15"/>
                    </a:lnTo>
                    <a:lnTo>
                      <a:pt x="442" y="15"/>
                    </a:lnTo>
                    <a:lnTo>
                      <a:pt x="447" y="10"/>
                    </a:lnTo>
                    <a:lnTo>
                      <a:pt x="453" y="5"/>
                    </a:lnTo>
                    <a:lnTo>
                      <a:pt x="458" y="2"/>
                    </a:lnTo>
                    <a:lnTo>
                      <a:pt x="463" y="1"/>
                    </a:lnTo>
                    <a:lnTo>
                      <a:pt x="463" y="1"/>
                    </a:lnTo>
                    <a:lnTo>
                      <a:pt x="465" y="1"/>
                    </a:lnTo>
                    <a:lnTo>
                      <a:pt x="465" y="1"/>
                    </a:lnTo>
                    <a:lnTo>
                      <a:pt x="470" y="2"/>
                    </a:lnTo>
                    <a:lnTo>
                      <a:pt x="472" y="5"/>
                    </a:lnTo>
                    <a:lnTo>
                      <a:pt x="476" y="6"/>
                    </a:lnTo>
                    <a:lnTo>
                      <a:pt x="479" y="9"/>
                    </a:lnTo>
                    <a:lnTo>
                      <a:pt x="479" y="9"/>
                    </a:lnTo>
                    <a:lnTo>
                      <a:pt x="482" y="10"/>
                    </a:lnTo>
                    <a:lnTo>
                      <a:pt x="484" y="13"/>
                    </a:lnTo>
                    <a:lnTo>
                      <a:pt x="486" y="17"/>
                    </a:lnTo>
                    <a:lnTo>
                      <a:pt x="484" y="21"/>
                    </a:lnTo>
                    <a:lnTo>
                      <a:pt x="484" y="21"/>
                    </a:lnTo>
                    <a:lnTo>
                      <a:pt x="479" y="38"/>
                    </a:lnTo>
                    <a:lnTo>
                      <a:pt x="479" y="38"/>
                    </a:lnTo>
                    <a:lnTo>
                      <a:pt x="489" y="35"/>
                    </a:lnTo>
                    <a:lnTo>
                      <a:pt x="489" y="35"/>
                    </a:lnTo>
                    <a:lnTo>
                      <a:pt x="493" y="32"/>
                    </a:lnTo>
                    <a:lnTo>
                      <a:pt x="495" y="28"/>
                    </a:lnTo>
                    <a:lnTo>
                      <a:pt x="493" y="23"/>
                    </a:lnTo>
                    <a:lnTo>
                      <a:pt x="492" y="19"/>
                    </a:lnTo>
                    <a:lnTo>
                      <a:pt x="492" y="19"/>
                    </a:lnTo>
                    <a:lnTo>
                      <a:pt x="483" y="10"/>
                    </a:lnTo>
                    <a:lnTo>
                      <a:pt x="478" y="6"/>
                    </a:lnTo>
                    <a:lnTo>
                      <a:pt x="471" y="2"/>
                    </a:lnTo>
                    <a:lnTo>
                      <a:pt x="471" y="2"/>
                    </a:lnTo>
                    <a:lnTo>
                      <a:pt x="465" y="0"/>
                    </a:lnTo>
                    <a:lnTo>
                      <a:pt x="45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56" name="Freeform 21">
                <a:extLst>
                  <a:ext uri="{FF2B5EF4-FFF2-40B4-BE49-F238E27FC236}">
                    <a16:creationId xmlns:a16="http://schemas.microsoft.com/office/drawing/2014/main" id="{918EC968-4543-485B-9DAC-00F2BC4999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7500" y="311447"/>
                <a:ext cx="785813" cy="673099"/>
              </a:xfrm>
              <a:custGeom>
                <a:avLst/>
                <a:gdLst/>
                <a:ahLst/>
                <a:cxnLst>
                  <a:cxn ang="0">
                    <a:pos x="459" y="0"/>
                  </a:cxn>
                  <a:cxn ang="0">
                    <a:pos x="451" y="1"/>
                  </a:cxn>
                  <a:cxn ang="0">
                    <a:pos x="446" y="3"/>
                  </a:cxn>
                  <a:cxn ang="0">
                    <a:pos x="438" y="7"/>
                  </a:cxn>
                  <a:cxn ang="0">
                    <a:pos x="429" y="11"/>
                  </a:cxn>
                  <a:cxn ang="0">
                    <a:pos x="413" y="17"/>
                  </a:cxn>
                  <a:cxn ang="0">
                    <a:pos x="377" y="34"/>
                  </a:cxn>
                  <a:cxn ang="0">
                    <a:pos x="358" y="44"/>
                  </a:cxn>
                  <a:cxn ang="0">
                    <a:pos x="316" y="70"/>
                  </a:cxn>
                  <a:cxn ang="0">
                    <a:pos x="298" y="85"/>
                  </a:cxn>
                  <a:cxn ang="0">
                    <a:pos x="197" y="165"/>
                  </a:cxn>
                  <a:cxn ang="0">
                    <a:pos x="178" y="182"/>
                  </a:cxn>
                  <a:cxn ang="0">
                    <a:pos x="111" y="249"/>
                  </a:cxn>
                  <a:cxn ang="0">
                    <a:pos x="86" y="275"/>
                  </a:cxn>
                  <a:cxn ang="0">
                    <a:pos x="17" y="358"/>
                  </a:cxn>
                  <a:cxn ang="0">
                    <a:pos x="2" y="376"/>
                  </a:cxn>
                  <a:cxn ang="0">
                    <a:pos x="0" y="379"/>
                  </a:cxn>
                  <a:cxn ang="0">
                    <a:pos x="0" y="385"/>
                  </a:cxn>
                  <a:cxn ang="0">
                    <a:pos x="0" y="388"/>
                  </a:cxn>
                  <a:cxn ang="0">
                    <a:pos x="26" y="422"/>
                  </a:cxn>
                  <a:cxn ang="0">
                    <a:pos x="27" y="424"/>
                  </a:cxn>
                  <a:cxn ang="0">
                    <a:pos x="34" y="421"/>
                  </a:cxn>
                  <a:cxn ang="0">
                    <a:pos x="50" y="409"/>
                  </a:cxn>
                  <a:cxn ang="0">
                    <a:pos x="56" y="399"/>
                  </a:cxn>
                  <a:cxn ang="0">
                    <a:pos x="72" y="367"/>
                  </a:cxn>
                  <a:cxn ang="0">
                    <a:pos x="86" y="341"/>
                  </a:cxn>
                  <a:cxn ang="0">
                    <a:pos x="96" y="329"/>
                  </a:cxn>
                  <a:cxn ang="0">
                    <a:pos x="143" y="269"/>
                  </a:cxn>
                  <a:cxn ang="0">
                    <a:pos x="161" y="248"/>
                  </a:cxn>
                  <a:cxn ang="0">
                    <a:pos x="219" y="194"/>
                  </a:cxn>
                  <a:cxn ang="0">
                    <a:pos x="243" y="173"/>
                  </a:cxn>
                  <a:cxn ang="0">
                    <a:pos x="315" y="115"/>
                  </a:cxn>
                  <a:cxn ang="0">
                    <a:pos x="341" y="95"/>
                  </a:cxn>
                  <a:cxn ang="0">
                    <a:pos x="386" y="68"/>
                  </a:cxn>
                  <a:cxn ang="0">
                    <a:pos x="398" y="61"/>
                  </a:cxn>
                  <a:cxn ang="0">
                    <a:pos x="426" y="51"/>
                  </a:cxn>
                  <a:cxn ang="0">
                    <a:pos x="429" y="48"/>
                  </a:cxn>
                  <a:cxn ang="0">
                    <a:pos x="436" y="28"/>
                  </a:cxn>
                  <a:cxn ang="0">
                    <a:pos x="442" y="15"/>
                  </a:cxn>
                  <a:cxn ang="0">
                    <a:pos x="453" y="5"/>
                  </a:cxn>
                  <a:cxn ang="0">
                    <a:pos x="463" y="1"/>
                  </a:cxn>
                  <a:cxn ang="0">
                    <a:pos x="465" y="1"/>
                  </a:cxn>
                  <a:cxn ang="0">
                    <a:pos x="470" y="2"/>
                  </a:cxn>
                  <a:cxn ang="0">
                    <a:pos x="476" y="6"/>
                  </a:cxn>
                  <a:cxn ang="0">
                    <a:pos x="479" y="9"/>
                  </a:cxn>
                  <a:cxn ang="0">
                    <a:pos x="484" y="13"/>
                  </a:cxn>
                  <a:cxn ang="0">
                    <a:pos x="484" y="21"/>
                  </a:cxn>
                  <a:cxn ang="0">
                    <a:pos x="479" y="38"/>
                  </a:cxn>
                  <a:cxn ang="0">
                    <a:pos x="489" y="35"/>
                  </a:cxn>
                  <a:cxn ang="0">
                    <a:pos x="493" y="32"/>
                  </a:cxn>
                  <a:cxn ang="0">
                    <a:pos x="493" y="23"/>
                  </a:cxn>
                  <a:cxn ang="0">
                    <a:pos x="492" y="19"/>
                  </a:cxn>
                  <a:cxn ang="0">
                    <a:pos x="478" y="6"/>
                  </a:cxn>
                  <a:cxn ang="0">
                    <a:pos x="471" y="2"/>
                  </a:cxn>
                  <a:cxn ang="0">
                    <a:pos x="459" y="0"/>
                  </a:cxn>
                </a:cxnLst>
                <a:rect l="0" t="0" r="r" b="b"/>
                <a:pathLst>
                  <a:path w="495" h="424">
                    <a:moveTo>
                      <a:pt x="459" y="0"/>
                    </a:moveTo>
                    <a:lnTo>
                      <a:pt x="459" y="0"/>
                    </a:lnTo>
                    <a:lnTo>
                      <a:pt x="455" y="0"/>
                    </a:lnTo>
                    <a:lnTo>
                      <a:pt x="451" y="1"/>
                    </a:lnTo>
                    <a:lnTo>
                      <a:pt x="451" y="1"/>
                    </a:lnTo>
                    <a:lnTo>
                      <a:pt x="446" y="3"/>
                    </a:lnTo>
                    <a:lnTo>
                      <a:pt x="438" y="7"/>
                    </a:lnTo>
                    <a:lnTo>
                      <a:pt x="438" y="7"/>
                    </a:lnTo>
                    <a:lnTo>
                      <a:pt x="429" y="11"/>
                    </a:lnTo>
                    <a:lnTo>
                      <a:pt x="429" y="11"/>
                    </a:lnTo>
                    <a:lnTo>
                      <a:pt x="413" y="17"/>
                    </a:lnTo>
                    <a:lnTo>
                      <a:pt x="413" y="17"/>
                    </a:lnTo>
                    <a:lnTo>
                      <a:pt x="400" y="22"/>
                    </a:lnTo>
                    <a:lnTo>
                      <a:pt x="377" y="34"/>
                    </a:lnTo>
                    <a:lnTo>
                      <a:pt x="377" y="34"/>
                    </a:lnTo>
                    <a:lnTo>
                      <a:pt x="358" y="44"/>
                    </a:lnTo>
                    <a:lnTo>
                      <a:pt x="337" y="57"/>
                    </a:lnTo>
                    <a:lnTo>
                      <a:pt x="316" y="70"/>
                    </a:lnTo>
                    <a:lnTo>
                      <a:pt x="298" y="85"/>
                    </a:lnTo>
                    <a:lnTo>
                      <a:pt x="298" y="85"/>
                    </a:lnTo>
                    <a:lnTo>
                      <a:pt x="247" y="126"/>
                    </a:lnTo>
                    <a:lnTo>
                      <a:pt x="197" y="165"/>
                    </a:lnTo>
                    <a:lnTo>
                      <a:pt x="197" y="165"/>
                    </a:lnTo>
                    <a:lnTo>
                      <a:pt x="178" y="182"/>
                    </a:lnTo>
                    <a:lnTo>
                      <a:pt x="155" y="206"/>
                    </a:lnTo>
                    <a:lnTo>
                      <a:pt x="111" y="249"/>
                    </a:lnTo>
                    <a:lnTo>
                      <a:pt x="111" y="249"/>
                    </a:lnTo>
                    <a:lnTo>
                      <a:pt x="86" y="275"/>
                    </a:lnTo>
                    <a:lnTo>
                      <a:pt x="56" y="311"/>
                    </a:lnTo>
                    <a:lnTo>
                      <a:pt x="17" y="358"/>
                    </a:lnTo>
                    <a:lnTo>
                      <a:pt x="17" y="358"/>
                    </a:lnTo>
                    <a:lnTo>
                      <a:pt x="2" y="376"/>
                    </a:lnTo>
                    <a:lnTo>
                      <a:pt x="2" y="376"/>
                    </a:lnTo>
                    <a:lnTo>
                      <a:pt x="0" y="379"/>
                    </a:lnTo>
                    <a:lnTo>
                      <a:pt x="0" y="383"/>
                    </a:lnTo>
                    <a:lnTo>
                      <a:pt x="0" y="385"/>
                    </a:lnTo>
                    <a:lnTo>
                      <a:pt x="0" y="388"/>
                    </a:lnTo>
                    <a:lnTo>
                      <a:pt x="0" y="388"/>
                    </a:lnTo>
                    <a:lnTo>
                      <a:pt x="13" y="404"/>
                    </a:lnTo>
                    <a:lnTo>
                      <a:pt x="26" y="422"/>
                    </a:lnTo>
                    <a:lnTo>
                      <a:pt x="26" y="422"/>
                    </a:lnTo>
                    <a:lnTo>
                      <a:pt x="27" y="424"/>
                    </a:lnTo>
                    <a:lnTo>
                      <a:pt x="27" y="424"/>
                    </a:lnTo>
                    <a:lnTo>
                      <a:pt x="34" y="421"/>
                    </a:lnTo>
                    <a:lnTo>
                      <a:pt x="42" y="417"/>
                    </a:lnTo>
                    <a:lnTo>
                      <a:pt x="50" y="409"/>
                    </a:lnTo>
                    <a:lnTo>
                      <a:pt x="54" y="404"/>
                    </a:lnTo>
                    <a:lnTo>
                      <a:pt x="56" y="399"/>
                    </a:lnTo>
                    <a:lnTo>
                      <a:pt x="56" y="399"/>
                    </a:lnTo>
                    <a:lnTo>
                      <a:pt x="72" y="367"/>
                    </a:lnTo>
                    <a:lnTo>
                      <a:pt x="80" y="353"/>
                    </a:lnTo>
                    <a:lnTo>
                      <a:pt x="86" y="341"/>
                    </a:lnTo>
                    <a:lnTo>
                      <a:pt x="86" y="341"/>
                    </a:lnTo>
                    <a:lnTo>
                      <a:pt x="96" y="329"/>
                    </a:lnTo>
                    <a:lnTo>
                      <a:pt x="107" y="312"/>
                    </a:lnTo>
                    <a:lnTo>
                      <a:pt x="143" y="269"/>
                    </a:lnTo>
                    <a:lnTo>
                      <a:pt x="143" y="269"/>
                    </a:lnTo>
                    <a:lnTo>
                      <a:pt x="161" y="248"/>
                    </a:lnTo>
                    <a:lnTo>
                      <a:pt x="178" y="231"/>
                    </a:lnTo>
                    <a:lnTo>
                      <a:pt x="219" y="194"/>
                    </a:lnTo>
                    <a:lnTo>
                      <a:pt x="219" y="194"/>
                    </a:lnTo>
                    <a:lnTo>
                      <a:pt x="243" y="173"/>
                    </a:lnTo>
                    <a:lnTo>
                      <a:pt x="266" y="153"/>
                    </a:lnTo>
                    <a:lnTo>
                      <a:pt x="315" y="115"/>
                    </a:lnTo>
                    <a:lnTo>
                      <a:pt x="315" y="115"/>
                    </a:lnTo>
                    <a:lnTo>
                      <a:pt x="341" y="95"/>
                    </a:lnTo>
                    <a:lnTo>
                      <a:pt x="366" y="80"/>
                    </a:lnTo>
                    <a:lnTo>
                      <a:pt x="386" y="68"/>
                    </a:lnTo>
                    <a:lnTo>
                      <a:pt x="398" y="61"/>
                    </a:lnTo>
                    <a:lnTo>
                      <a:pt x="398" y="61"/>
                    </a:lnTo>
                    <a:lnTo>
                      <a:pt x="409" y="57"/>
                    </a:lnTo>
                    <a:lnTo>
                      <a:pt x="426" y="51"/>
                    </a:lnTo>
                    <a:lnTo>
                      <a:pt x="426" y="51"/>
                    </a:lnTo>
                    <a:lnTo>
                      <a:pt x="429" y="48"/>
                    </a:lnTo>
                    <a:lnTo>
                      <a:pt x="429" y="48"/>
                    </a:lnTo>
                    <a:lnTo>
                      <a:pt x="436" y="28"/>
                    </a:lnTo>
                    <a:lnTo>
                      <a:pt x="442" y="15"/>
                    </a:lnTo>
                    <a:lnTo>
                      <a:pt x="442" y="15"/>
                    </a:lnTo>
                    <a:lnTo>
                      <a:pt x="447" y="10"/>
                    </a:lnTo>
                    <a:lnTo>
                      <a:pt x="453" y="5"/>
                    </a:lnTo>
                    <a:lnTo>
                      <a:pt x="458" y="2"/>
                    </a:lnTo>
                    <a:lnTo>
                      <a:pt x="463" y="1"/>
                    </a:lnTo>
                    <a:lnTo>
                      <a:pt x="463" y="1"/>
                    </a:lnTo>
                    <a:lnTo>
                      <a:pt x="465" y="1"/>
                    </a:lnTo>
                    <a:lnTo>
                      <a:pt x="465" y="1"/>
                    </a:lnTo>
                    <a:lnTo>
                      <a:pt x="470" y="2"/>
                    </a:lnTo>
                    <a:lnTo>
                      <a:pt x="472" y="5"/>
                    </a:lnTo>
                    <a:lnTo>
                      <a:pt x="476" y="6"/>
                    </a:lnTo>
                    <a:lnTo>
                      <a:pt x="479" y="9"/>
                    </a:lnTo>
                    <a:lnTo>
                      <a:pt x="479" y="9"/>
                    </a:lnTo>
                    <a:lnTo>
                      <a:pt x="482" y="10"/>
                    </a:lnTo>
                    <a:lnTo>
                      <a:pt x="484" y="13"/>
                    </a:lnTo>
                    <a:lnTo>
                      <a:pt x="486" y="17"/>
                    </a:lnTo>
                    <a:lnTo>
                      <a:pt x="484" y="21"/>
                    </a:lnTo>
                    <a:lnTo>
                      <a:pt x="484" y="21"/>
                    </a:lnTo>
                    <a:lnTo>
                      <a:pt x="479" y="38"/>
                    </a:lnTo>
                    <a:lnTo>
                      <a:pt x="479" y="38"/>
                    </a:lnTo>
                    <a:lnTo>
                      <a:pt x="489" y="35"/>
                    </a:lnTo>
                    <a:lnTo>
                      <a:pt x="489" y="35"/>
                    </a:lnTo>
                    <a:lnTo>
                      <a:pt x="493" y="32"/>
                    </a:lnTo>
                    <a:lnTo>
                      <a:pt x="495" y="28"/>
                    </a:lnTo>
                    <a:lnTo>
                      <a:pt x="493" y="23"/>
                    </a:lnTo>
                    <a:lnTo>
                      <a:pt x="492" y="19"/>
                    </a:lnTo>
                    <a:lnTo>
                      <a:pt x="492" y="19"/>
                    </a:lnTo>
                    <a:lnTo>
                      <a:pt x="483" y="10"/>
                    </a:lnTo>
                    <a:lnTo>
                      <a:pt x="478" y="6"/>
                    </a:lnTo>
                    <a:lnTo>
                      <a:pt x="471" y="2"/>
                    </a:lnTo>
                    <a:lnTo>
                      <a:pt x="471" y="2"/>
                    </a:lnTo>
                    <a:lnTo>
                      <a:pt x="465" y="0"/>
                    </a:lnTo>
                    <a:lnTo>
                      <a:pt x="459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57" name="Freeform 22">
                <a:extLst>
                  <a:ext uri="{FF2B5EF4-FFF2-40B4-BE49-F238E27FC236}">
                    <a16:creationId xmlns:a16="http://schemas.microsoft.com/office/drawing/2014/main" id="{A37F328D-1EAC-4DB5-B16F-A83B35DA36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7250" y="371773"/>
                <a:ext cx="220663" cy="846138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138" y="0"/>
                  </a:cxn>
                  <a:cxn ang="0">
                    <a:pos x="123" y="22"/>
                  </a:cxn>
                  <a:cxn ang="0">
                    <a:pos x="73" y="85"/>
                  </a:cxn>
                  <a:cxn ang="0">
                    <a:pos x="71" y="97"/>
                  </a:cxn>
                  <a:cxn ang="0">
                    <a:pos x="63" y="127"/>
                  </a:cxn>
                  <a:cxn ang="0">
                    <a:pos x="55" y="172"/>
                  </a:cxn>
                  <a:cxn ang="0">
                    <a:pos x="51" y="191"/>
                  </a:cxn>
                  <a:cxn ang="0">
                    <a:pos x="35" y="266"/>
                  </a:cxn>
                  <a:cxn ang="0">
                    <a:pos x="17" y="370"/>
                  </a:cxn>
                  <a:cxn ang="0">
                    <a:pos x="14" y="380"/>
                  </a:cxn>
                  <a:cxn ang="0">
                    <a:pos x="16" y="387"/>
                  </a:cxn>
                  <a:cxn ang="0">
                    <a:pos x="16" y="388"/>
                  </a:cxn>
                  <a:cxn ang="0">
                    <a:pos x="13" y="393"/>
                  </a:cxn>
                  <a:cxn ang="0">
                    <a:pos x="12" y="395"/>
                  </a:cxn>
                  <a:cxn ang="0">
                    <a:pos x="14" y="400"/>
                  </a:cxn>
                  <a:cxn ang="0">
                    <a:pos x="14" y="403"/>
                  </a:cxn>
                  <a:cxn ang="0">
                    <a:pos x="10" y="408"/>
                  </a:cxn>
                  <a:cxn ang="0">
                    <a:pos x="9" y="410"/>
                  </a:cxn>
                  <a:cxn ang="0">
                    <a:pos x="10" y="418"/>
                  </a:cxn>
                  <a:cxn ang="0">
                    <a:pos x="10" y="421"/>
                  </a:cxn>
                  <a:cxn ang="0">
                    <a:pos x="9" y="426"/>
                  </a:cxn>
                  <a:cxn ang="0">
                    <a:pos x="9" y="429"/>
                  </a:cxn>
                  <a:cxn ang="0">
                    <a:pos x="8" y="429"/>
                  </a:cxn>
                  <a:cxn ang="0">
                    <a:pos x="6" y="429"/>
                  </a:cxn>
                  <a:cxn ang="0">
                    <a:pos x="6" y="429"/>
                  </a:cxn>
                  <a:cxn ang="0">
                    <a:pos x="5" y="430"/>
                  </a:cxn>
                  <a:cxn ang="0">
                    <a:pos x="4" y="441"/>
                  </a:cxn>
                  <a:cxn ang="0">
                    <a:pos x="2" y="483"/>
                  </a:cxn>
                  <a:cxn ang="0">
                    <a:pos x="2" y="498"/>
                  </a:cxn>
                  <a:cxn ang="0">
                    <a:pos x="0" y="510"/>
                  </a:cxn>
                  <a:cxn ang="0">
                    <a:pos x="1" y="517"/>
                  </a:cxn>
                  <a:cxn ang="0">
                    <a:pos x="4" y="522"/>
                  </a:cxn>
                  <a:cxn ang="0">
                    <a:pos x="12" y="527"/>
                  </a:cxn>
                  <a:cxn ang="0">
                    <a:pos x="21" y="531"/>
                  </a:cxn>
                  <a:cxn ang="0">
                    <a:pos x="30" y="533"/>
                  </a:cxn>
                  <a:cxn ang="0">
                    <a:pos x="38" y="533"/>
                  </a:cxn>
                  <a:cxn ang="0">
                    <a:pos x="39" y="533"/>
                  </a:cxn>
                  <a:cxn ang="0">
                    <a:pos x="46" y="529"/>
                  </a:cxn>
                  <a:cxn ang="0">
                    <a:pos x="48" y="521"/>
                  </a:cxn>
                  <a:cxn ang="0">
                    <a:pos x="50" y="512"/>
                  </a:cxn>
                  <a:cxn ang="0">
                    <a:pos x="51" y="498"/>
                  </a:cxn>
                  <a:cxn ang="0">
                    <a:pos x="51" y="493"/>
                  </a:cxn>
                  <a:cxn ang="0">
                    <a:pos x="48" y="484"/>
                  </a:cxn>
                  <a:cxn ang="0">
                    <a:pos x="47" y="476"/>
                  </a:cxn>
                  <a:cxn ang="0">
                    <a:pos x="46" y="466"/>
                  </a:cxn>
                  <a:cxn ang="0">
                    <a:pos x="48" y="412"/>
                  </a:cxn>
                  <a:cxn ang="0">
                    <a:pos x="52" y="371"/>
                  </a:cxn>
                  <a:cxn ang="0">
                    <a:pos x="58" y="325"/>
                  </a:cxn>
                  <a:cxn ang="0">
                    <a:pos x="76" y="228"/>
                  </a:cxn>
                  <a:cxn ang="0">
                    <a:pos x="83" y="204"/>
                  </a:cxn>
                  <a:cxn ang="0">
                    <a:pos x="92" y="164"/>
                  </a:cxn>
                  <a:cxn ang="0">
                    <a:pos x="98" y="128"/>
                  </a:cxn>
                  <a:cxn ang="0">
                    <a:pos x="111" y="76"/>
                  </a:cxn>
                  <a:cxn ang="0">
                    <a:pos x="115" y="63"/>
                  </a:cxn>
                  <a:cxn ang="0">
                    <a:pos x="126" y="35"/>
                  </a:cxn>
                  <a:cxn ang="0">
                    <a:pos x="134" y="10"/>
                  </a:cxn>
                  <a:cxn ang="0">
                    <a:pos x="139" y="0"/>
                  </a:cxn>
                </a:cxnLst>
                <a:rect l="0" t="0" r="r" b="b"/>
                <a:pathLst>
                  <a:path w="139" h="533">
                    <a:moveTo>
                      <a:pt x="139" y="0"/>
                    </a:moveTo>
                    <a:lnTo>
                      <a:pt x="139" y="0"/>
                    </a:lnTo>
                    <a:lnTo>
                      <a:pt x="138" y="0"/>
                    </a:lnTo>
                    <a:lnTo>
                      <a:pt x="138" y="0"/>
                    </a:lnTo>
                    <a:lnTo>
                      <a:pt x="130" y="13"/>
                    </a:lnTo>
                    <a:lnTo>
                      <a:pt x="123" y="22"/>
                    </a:lnTo>
                    <a:lnTo>
                      <a:pt x="123" y="22"/>
                    </a:lnTo>
                    <a:lnTo>
                      <a:pt x="73" y="85"/>
                    </a:lnTo>
                    <a:lnTo>
                      <a:pt x="73" y="85"/>
                    </a:lnTo>
                    <a:lnTo>
                      <a:pt x="71" y="97"/>
                    </a:lnTo>
                    <a:lnTo>
                      <a:pt x="71" y="97"/>
                    </a:lnTo>
                    <a:lnTo>
                      <a:pt x="63" y="127"/>
                    </a:lnTo>
                    <a:lnTo>
                      <a:pt x="58" y="152"/>
                    </a:lnTo>
                    <a:lnTo>
                      <a:pt x="55" y="172"/>
                    </a:lnTo>
                    <a:lnTo>
                      <a:pt x="55" y="172"/>
                    </a:lnTo>
                    <a:lnTo>
                      <a:pt x="51" y="191"/>
                    </a:lnTo>
                    <a:lnTo>
                      <a:pt x="44" y="220"/>
                    </a:lnTo>
                    <a:lnTo>
                      <a:pt x="35" y="266"/>
                    </a:lnTo>
                    <a:lnTo>
                      <a:pt x="35" y="266"/>
                    </a:lnTo>
                    <a:lnTo>
                      <a:pt x="17" y="370"/>
                    </a:lnTo>
                    <a:lnTo>
                      <a:pt x="17" y="370"/>
                    </a:lnTo>
                    <a:lnTo>
                      <a:pt x="14" y="380"/>
                    </a:lnTo>
                    <a:lnTo>
                      <a:pt x="14" y="384"/>
                    </a:lnTo>
                    <a:lnTo>
                      <a:pt x="16" y="387"/>
                    </a:lnTo>
                    <a:lnTo>
                      <a:pt x="16" y="387"/>
                    </a:lnTo>
                    <a:lnTo>
                      <a:pt x="16" y="388"/>
                    </a:lnTo>
                    <a:lnTo>
                      <a:pt x="16" y="389"/>
                    </a:lnTo>
                    <a:lnTo>
                      <a:pt x="13" y="393"/>
                    </a:lnTo>
                    <a:lnTo>
                      <a:pt x="13" y="393"/>
                    </a:lnTo>
                    <a:lnTo>
                      <a:pt x="12" y="395"/>
                    </a:lnTo>
                    <a:lnTo>
                      <a:pt x="12" y="396"/>
                    </a:lnTo>
                    <a:lnTo>
                      <a:pt x="14" y="400"/>
                    </a:lnTo>
                    <a:lnTo>
                      <a:pt x="14" y="400"/>
                    </a:lnTo>
                    <a:lnTo>
                      <a:pt x="14" y="403"/>
                    </a:lnTo>
                    <a:lnTo>
                      <a:pt x="14" y="405"/>
                    </a:lnTo>
                    <a:lnTo>
                      <a:pt x="10" y="408"/>
                    </a:lnTo>
                    <a:lnTo>
                      <a:pt x="10" y="408"/>
                    </a:lnTo>
                    <a:lnTo>
                      <a:pt x="9" y="410"/>
                    </a:lnTo>
                    <a:lnTo>
                      <a:pt x="9" y="413"/>
                    </a:lnTo>
                    <a:lnTo>
                      <a:pt x="10" y="418"/>
                    </a:lnTo>
                    <a:lnTo>
                      <a:pt x="10" y="418"/>
                    </a:lnTo>
                    <a:lnTo>
                      <a:pt x="10" y="421"/>
                    </a:lnTo>
                    <a:lnTo>
                      <a:pt x="10" y="422"/>
                    </a:lnTo>
                    <a:lnTo>
                      <a:pt x="9" y="426"/>
                    </a:lnTo>
                    <a:lnTo>
                      <a:pt x="9" y="426"/>
                    </a:lnTo>
                    <a:lnTo>
                      <a:pt x="9" y="429"/>
                    </a:lnTo>
                    <a:lnTo>
                      <a:pt x="8" y="429"/>
                    </a:lnTo>
                    <a:lnTo>
                      <a:pt x="8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5" y="430"/>
                    </a:lnTo>
                    <a:lnTo>
                      <a:pt x="5" y="430"/>
                    </a:lnTo>
                    <a:lnTo>
                      <a:pt x="4" y="441"/>
                    </a:lnTo>
                    <a:lnTo>
                      <a:pt x="4" y="441"/>
                    </a:lnTo>
                    <a:lnTo>
                      <a:pt x="2" y="460"/>
                    </a:lnTo>
                    <a:lnTo>
                      <a:pt x="2" y="483"/>
                    </a:lnTo>
                    <a:lnTo>
                      <a:pt x="2" y="483"/>
                    </a:lnTo>
                    <a:lnTo>
                      <a:pt x="2" y="498"/>
                    </a:lnTo>
                    <a:lnTo>
                      <a:pt x="0" y="510"/>
                    </a:lnTo>
                    <a:lnTo>
                      <a:pt x="0" y="510"/>
                    </a:lnTo>
                    <a:lnTo>
                      <a:pt x="0" y="513"/>
                    </a:lnTo>
                    <a:lnTo>
                      <a:pt x="1" y="517"/>
                    </a:lnTo>
                    <a:lnTo>
                      <a:pt x="4" y="522"/>
                    </a:lnTo>
                    <a:lnTo>
                      <a:pt x="4" y="522"/>
                    </a:lnTo>
                    <a:lnTo>
                      <a:pt x="8" y="525"/>
                    </a:lnTo>
                    <a:lnTo>
                      <a:pt x="12" y="527"/>
                    </a:lnTo>
                    <a:lnTo>
                      <a:pt x="21" y="531"/>
                    </a:lnTo>
                    <a:lnTo>
                      <a:pt x="21" y="531"/>
                    </a:lnTo>
                    <a:lnTo>
                      <a:pt x="25" y="531"/>
                    </a:lnTo>
                    <a:lnTo>
                      <a:pt x="30" y="533"/>
                    </a:lnTo>
                    <a:lnTo>
                      <a:pt x="38" y="533"/>
                    </a:lnTo>
                    <a:lnTo>
                      <a:pt x="38" y="533"/>
                    </a:lnTo>
                    <a:lnTo>
                      <a:pt x="39" y="533"/>
                    </a:lnTo>
                    <a:lnTo>
                      <a:pt x="39" y="533"/>
                    </a:lnTo>
                    <a:lnTo>
                      <a:pt x="43" y="531"/>
                    </a:lnTo>
                    <a:lnTo>
                      <a:pt x="46" y="529"/>
                    </a:lnTo>
                    <a:lnTo>
                      <a:pt x="48" y="525"/>
                    </a:lnTo>
                    <a:lnTo>
                      <a:pt x="48" y="521"/>
                    </a:lnTo>
                    <a:lnTo>
                      <a:pt x="48" y="521"/>
                    </a:lnTo>
                    <a:lnTo>
                      <a:pt x="50" y="512"/>
                    </a:lnTo>
                    <a:lnTo>
                      <a:pt x="50" y="505"/>
                    </a:lnTo>
                    <a:lnTo>
                      <a:pt x="51" y="498"/>
                    </a:lnTo>
                    <a:lnTo>
                      <a:pt x="51" y="498"/>
                    </a:lnTo>
                    <a:lnTo>
                      <a:pt x="51" y="493"/>
                    </a:lnTo>
                    <a:lnTo>
                      <a:pt x="51" y="489"/>
                    </a:lnTo>
                    <a:lnTo>
                      <a:pt x="48" y="484"/>
                    </a:lnTo>
                    <a:lnTo>
                      <a:pt x="48" y="484"/>
                    </a:lnTo>
                    <a:lnTo>
                      <a:pt x="47" y="476"/>
                    </a:lnTo>
                    <a:lnTo>
                      <a:pt x="46" y="466"/>
                    </a:lnTo>
                    <a:lnTo>
                      <a:pt x="46" y="466"/>
                    </a:lnTo>
                    <a:lnTo>
                      <a:pt x="46" y="441"/>
                    </a:lnTo>
                    <a:lnTo>
                      <a:pt x="48" y="412"/>
                    </a:lnTo>
                    <a:lnTo>
                      <a:pt x="48" y="412"/>
                    </a:lnTo>
                    <a:lnTo>
                      <a:pt x="52" y="371"/>
                    </a:lnTo>
                    <a:lnTo>
                      <a:pt x="58" y="325"/>
                    </a:lnTo>
                    <a:lnTo>
                      <a:pt x="58" y="325"/>
                    </a:lnTo>
                    <a:lnTo>
                      <a:pt x="69" y="263"/>
                    </a:lnTo>
                    <a:lnTo>
                      <a:pt x="76" y="228"/>
                    </a:lnTo>
                    <a:lnTo>
                      <a:pt x="83" y="204"/>
                    </a:lnTo>
                    <a:lnTo>
                      <a:pt x="83" y="204"/>
                    </a:lnTo>
                    <a:lnTo>
                      <a:pt x="86" y="186"/>
                    </a:lnTo>
                    <a:lnTo>
                      <a:pt x="92" y="164"/>
                    </a:lnTo>
                    <a:lnTo>
                      <a:pt x="98" y="128"/>
                    </a:lnTo>
                    <a:lnTo>
                      <a:pt x="98" y="128"/>
                    </a:lnTo>
                    <a:lnTo>
                      <a:pt x="106" y="95"/>
                    </a:lnTo>
                    <a:lnTo>
                      <a:pt x="111" y="76"/>
                    </a:lnTo>
                    <a:lnTo>
                      <a:pt x="115" y="63"/>
                    </a:lnTo>
                    <a:lnTo>
                      <a:pt x="115" y="63"/>
                    </a:lnTo>
                    <a:lnTo>
                      <a:pt x="121" y="51"/>
                    </a:lnTo>
                    <a:lnTo>
                      <a:pt x="126" y="35"/>
                    </a:lnTo>
                    <a:lnTo>
                      <a:pt x="131" y="19"/>
                    </a:lnTo>
                    <a:lnTo>
                      <a:pt x="134" y="10"/>
                    </a:lnTo>
                    <a:lnTo>
                      <a:pt x="134" y="10"/>
                    </a:lnTo>
                    <a:lnTo>
                      <a:pt x="13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58" name="Freeform 23">
                <a:extLst>
                  <a:ext uri="{FF2B5EF4-FFF2-40B4-BE49-F238E27FC236}">
                    <a16:creationId xmlns:a16="http://schemas.microsoft.com/office/drawing/2014/main" id="{09A249CF-D98A-4B15-8AE8-B53E5B95B4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7250" y="371773"/>
                <a:ext cx="220663" cy="846138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138" y="0"/>
                  </a:cxn>
                  <a:cxn ang="0">
                    <a:pos x="123" y="22"/>
                  </a:cxn>
                  <a:cxn ang="0">
                    <a:pos x="73" y="85"/>
                  </a:cxn>
                  <a:cxn ang="0">
                    <a:pos x="71" y="97"/>
                  </a:cxn>
                  <a:cxn ang="0">
                    <a:pos x="63" y="127"/>
                  </a:cxn>
                  <a:cxn ang="0">
                    <a:pos x="55" y="172"/>
                  </a:cxn>
                  <a:cxn ang="0">
                    <a:pos x="51" y="191"/>
                  </a:cxn>
                  <a:cxn ang="0">
                    <a:pos x="35" y="266"/>
                  </a:cxn>
                  <a:cxn ang="0">
                    <a:pos x="17" y="370"/>
                  </a:cxn>
                  <a:cxn ang="0">
                    <a:pos x="14" y="380"/>
                  </a:cxn>
                  <a:cxn ang="0">
                    <a:pos x="16" y="387"/>
                  </a:cxn>
                  <a:cxn ang="0">
                    <a:pos x="16" y="388"/>
                  </a:cxn>
                  <a:cxn ang="0">
                    <a:pos x="13" y="393"/>
                  </a:cxn>
                  <a:cxn ang="0">
                    <a:pos x="12" y="395"/>
                  </a:cxn>
                  <a:cxn ang="0">
                    <a:pos x="14" y="400"/>
                  </a:cxn>
                  <a:cxn ang="0">
                    <a:pos x="14" y="403"/>
                  </a:cxn>
                  <a:cxn ang="0">
                    <a:pos x="10" y="408"/>
                  </a:cxn>
                  <a:cxn ang="0">
                    <a:pos x="9" y="410"/>
                  </a:cxn>
                  <a:cxn ang="0">
                    <a:pos x="10" y="418"/>
                  </a:cxn>
                  <a:cxn ang="0">
                    <a:pos x="10" y="421"/>
                  </a:cxn>
                  <a:cxn ang="0">
                    <a:pos x="9" y="426"/>
                  </a:cxn>
                  <a:cxn ang="0">
                    <a:pos x="9" y="429"/>
                  </a:cxn>
                  <a:cxn ang="0">
                    <a:pos x="8" y="429"/>
                  </a:cxn>
                  <a:cxn ang="0">
                    <a:pos x="6" y="429"/>
                  </a:cxn>
                  <a:cxn ang="0">
                    <a:pos x="6" y="429"/>
                  </a:cxn>
                  <a:cxn ang="0">
                    <a:pos x="5" y="430"/>
                  </a:cxn>
                  <a:cxn ang="0">
                    <a:pos x="4" y="441"/>
                  </a:cxn>
                  <a:cxn ang="0">
                    <a:pos x="2" y="483"/>
                  </a:cxn>
                  <a:cxn ang="0">
                    <a:pos x="2" y="498"/>
                  </a:cxn>
                  <a:cxn ang="0">
                    <a:pos x="0" y="510"/>
                  </a:cxn>
                  <a:cxn ang="0">
                    <a:pos x="1" y="517"/>
                  </a:cxn>
                  <a:cxn ang="0">
                    <a:pos x="4" y="522"/>
                  </a:cxn>
                  <a:cxn ang="0">
                    <a:pos x="12" y="527"/>
                  </a:cxn>
                  <a:cxn ang="0">
                    <a:pos x="21" y="531"/>
                  </a:cxn>
                  <a:cxn ang="0">
                    <a:pos x="30" y="533"/>
                  </a:cxn>
                  <a:cxn ang="0">
                    <a:pos x="38" y="533"/>
                  </a:cxn>
                  <a:cxn ang="0">
                    <a:pos x="39" y="533"/>
                  </a:cxn>
                  <a:cxn ang="0">
                    <a:pos x="46" y="529"/>
                  </a:cxn>
                  <a:cxn ang="0">
                    <a:pos x="48" y="521"/>
                  </a:cxn>
                  <a:cxn ang="0">
                    <a:pos x="50" y="512"/>
                  </a:cxn>
                  <a:cxn ang="0">
                    <a:pos x="51" y="498"/>
                  </a:cxn>
                  <a:cxn ang="0">
                    <a:pos x="51" y="493"/>
                  </a:cxn>
                  <a:cxn ang="0">
                    <a:pos x="48" y="484"/>
                  </a:cxn>
                  <a:cxn ang="0">
                    <a:pos x="47" y="476"/>
                  </a:cxn>
                  <a:cxn ang="0">
                    <a:pos x="46" y="466"/>
                  </a:cxn>
                  <a:cxn ang="0">
                    <a:pos x="48" y="412"/>
                  </a:cxn>
                  <a:cxn ang="0">
                    <a:pos x="52" y="371"/>
                  </a:cxn>
                  <a:cxn ang="0">
                    <a:pos x="58" y="325"/>
                  </a:cxn>
                  <a:cxn ang="0">
                    <a:pos x="76" y="228"/>
                  </a:cxn>
                  <a:cxn ang="0">
                    <a:pos x="83" y="204"/>
                  </a:cxn>
                  <a:cxn ang="0">
                    <a:pos x="92" y="164"/>
                  </a:cxn>
                  <a:cxn ang="0">
                    <a:pos x="98" y="128"/>
                  </a:cxn>
                  <a:cxn ang="0">
                    <a:pos x="111" y="76"/>
                  </a:cxn>
                  <a:cxn ang="0">
                    <a:pos x="115" y="63"/>
                  </a:cxn>
                  <a:cxn ang="0">
                    <a:pos x="126" y="35"/>
                  </a:cxn>
                  <a:cxn ang="0">
                    <a:pos x="134" y="10"/>
                  </a:cxn>
                  <a:cxn ang="0">
                    <a:pos x="139" y="0"/>
                  </a:cxn>
                </a:cxnLst>
                <a:rect l="0" t="0" r="r" b="b"/>
                <a:pathLst>
                  <a:path w="139" h="533">
                    <a:moveTo>
                      <a:pt x="139" y="0"/>
                    </a:moveTo>
                    <a:lnTo>
                      <a:pt x="139" y="0"/>
                    </a:lnTo>
                    <a:lnTo>
                      <a:pt x="138" y="0"/>
                    </a:lnTo>
                    <a:lnTo>
                      <a:pt x="138" y="0"/>
                    </a:lnTo>
                    <a:lnTo>
                      <a:pt x="130" y="13"/>
                    </a:lnTo>
                    <a:lnTo>
                      <a:pt x="123" y="22"/>
                    </a:lnTo>
                    <a:lnTo>
                      <a:pt x="123" y="22"/>
                    </a:lnTo>
                    <a:lnTo>
                      <a:pt x="73" y="85"/>
                    </a:lnTo>
                    <a:lnTo>
                      <a:pt x="73" y="85"/>
                    </a:lnTo>
                    <a:lnTo>
                      <a:pt x="71" y="97"/>
                    </a:lnTo>
                    <a:lnTo>
                      <a:pt x="71" y="97"/>
                    </a:lnTo>
                    <a:lnTo>
                      <a:pt x="63" y="127"/>
                    </a:lnTo>
                    <a:lnTo>
                      <a:pt x="58" y="152"/>
                    </a:lnTo>
                    <a:lnTo>
                      <a:pt x="55" y="172"/>
                    </a:lnTo>
                    <a:lnTo>
                      <a:pt x="55" y="172"/>
                    </a:lnTo>
                    <a:lnTo>
                      <a:pt x="51" y="191"/>
                    </a:lnTo>
                    <a:lnTo>
                      <a:pt x="44" y="220"/>
                    </a:lnTo>
                    <a:lnTo>
                      <a:pt x="35" y="266"/>
                    </a:lnTo>
                    <a:lnTo>
                      <a:pt x="35" y="266"/>
                    </a:lnTo>
                    <a:lnTo>
                      <a:pt x="17" y="370"/>
                    </a:lnTo>
                    <a:lnTo>
                      <a:pt x="17" y="370"/>
                    </a:lnTo>
                    <a:lnTo>
                      <a:pt x="14" y="380"/>
                    </a:lnTo>
                    <a:lnTo>
                      <a:pt x="14" y="384"/>
                    </a:lnTo>
                    <a:lnTo>
                      <a:pt x="16" y="387"/>
                    </a:lnTo>
                    <a:lnTo>
                      <a:pt x="16" y="387"/>
                    </a:lnTo>
                    <a:lnTo>
                      <a:pt x="16" y="388"/>
                    </a:lnTo>
                    <a:lnTo>
                      <a:pt x="16" y="389"/>
                    </a:lnTo>
                    <a:lnTo>
                      <a:pt x="13" y="393"/>
                    </a:lnTo>
                    <a:lnTo>
                      <a:pt x="13" y="393"/>
                    </a:lnTo>
                    <a:lnTo>
                      <a:pt x="12" y="395"/>
                    </a:lnTo>
                    <a:lnTo>
                      <a:pt x="12" y="396"/>
                    </a:lnTo>
                    <a:lnTo>
                      <a:pt x="14" y="400"/>
                    </a:lnTo>
                    <a:lnTo>
                      <a:pt x="14" y="400"/>
                    </a:lnTo>
                    <a:lnTo>
                      <a:pt x="14" y="403"/>
                    </a:lnTo>
                    <a:lnTo>
                      <a:pt x="14" y="405"/>
                    </a:lnTo>
                    <a:lnTo>
                      <a:pt x="10" y="408"/>
                    </a:lnTo>
                    <a:lnTo>
                      <a:pt x="10" y="408"/>
                    </a:lnTo>
                    <a:lnTo>
                      <a:pt x="9" y="410"/>
                    </a:lnTo>
                    <a:lnTo>
                      <a:pt x="9" y="413"/>
                    </a:lnTo>
                    <a:lnTo>
                      <a:pt x="10" y="418"/>
                    </a:lnTo>
                    <a:lnTo>
                      <a:pt x="10" y="418"/>
                    </a:lnTo>
                    <a:lnTo>
                      <a:pt x="10" y="421"/>
                    </a:lnTo>
                    <a:lnTo>
                      <a:pt x="10" y="422"/>
                    </a:lnTo>
                    <a:lnTo>
                      <a:pt x="9" y="426"/>
                    </a:lnTo>
                    <a:lnTo>
                      <a:pt x="9" y="426"/>
                    </a:lnTo>
                    <a:lnTo>
                      <a:pt x="9" y="429"/>
                    </a:lnTo>
                    <a:lnTo>
                      <a:pt x="8" y="429"/>
                    </a:lnTo>
                    <a:lnTo>
                      <a:pt x="8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5" y="430"/>
                    </a:lnTo>
                    <a:lnTo>
                      <a:pt x="5" y="430"/>
                    </a:lnTo>
                    <a:lnTo>
                      <a:pt x="4" y="441"/>
                    </a:lnTo>
                    <a:lnTo>
                      <a:pt x="4" y="441"/>
                    </a:lnTo>
                    <a:lnTo>
                      <a:pt x="2" y="460"/>
                    </a:lnTo>
                    <a:lnTo>
                      <a:pt x="2" y="483"/>
                    </a:lnTo>
                    <a:lnTo>
                      <a:pt x="2" y="483"/>
                    </a:lnTo>
                    <a:lnTo>
                      <a:pt x="2" y="498"/>
                    </a:lnTo>
                    <a:lnTo>
                      <a:pt x="0" y="510"/>
                    </a:lnTo>
                    <a:lnTo>
                      <a:pt x="0" y="510"/>
                    </a:lnTo>
                    <a:lnTo>
                      <a:pt x="0" y="513"/>
                    </a:lnTo>
                    <a:lnTo>
                      <a:pt x="1" y="517"/>
                    </a:lnTo>
                    <a:lnTo>
                      <a:pt x="4" y="522"/>
                    </a:lnTo>
                    <a:lnTo>
                      <a:pt x="4" y="522"/>
                    </a:lnTo>
                    <a:lnTo>
                      <a:pt x="8" y="525"/>
                    </a:lnTo>
                    <a:lnTo>
                      <a:pt x="12" y="527"/>
                    </a:lnTo>
                    <a:lnTo>
                      <a:pt x="21" y="531"/>
                    </a:lnTo>
                    <a:lnTo>
                      <a:pt x="21" y="531"/>
                    </a:lnTo>
                    <a:lnTo>
                      <a:pt x="25" y="531"/>
                    </a:lnTo>
                    <a:lnTo>
                      <a:pt x="30" y="533"/>
                    </a:lnTo>
                    <a:lnTo>
                      <a:pt x="38" y="533"/>
                    </a:lnTo>
                    <a:lnTo>
                      <a:pt x="38" y="533"/>
                    </a:lnTo>
                    <a:lnTo>
                      <a:pt x="39" y="533"/>
                    </a:lnTo>
                    <a:lnTo>
                      <a:pt x="39" y="533"/>
                    </a:lnTo>
                    <a:lnTo>
                      <a:pt x="43" y="531"/>
                    </a:lnTo>
                    <a:lnTo>
                      <a:pt x="46" y="529"/>
                    </a:lnTo>
                    <a:lnTo>
                      <a:pt x="48" y="525"/>
                    </a:lnTo>
                    <a:lnTo>
                      <a:pt x="48" y="521"/>
                    </a:lnTo>
                    <a:lnTo>
                      <a:pt x="48" y="521"/>
                    </a:lnTo>
                    <a:lnTo>
                      <a:pt x="50" y="512"/>
                    </a:lnTo>
                    <a:lnTo>
                      <a:pt x="50" y="505"/>
                    </a:lnTo>
                    <a:lnTo>
                      <a:pt x="51" y="498"/>
                    </a:lnTo>
                    <a:lnTo>
                      <a:pt x="51" y="498"/>
                    </a:lnTo>
                    <a:lnTo>
                      <a:pt x="51" y="493"/>
                    </a:lnTo>
                    <a:lnTo>
                      <a:pt x="51" y="489"/>
                    </a:lnTo>
                    <a:lnTo>
                      <a:pt x="48" y="484"/>
                    </a:lnTo>
                    <a:lnTo>
                      <a:pt x="48" y="484"/>
                    </a:lnTo>
                    <a:lnTo>
                      <a:pt x="47" y="476"/>
                    </a:lnTo>
                    <a:lnTo>
                      <a:pt x="46" y="466"/>
                    </a:lnTo>
                    <a:lnTo>
                      <a:pt x="46" y="466"/>
                    </a:lnTo>
                    <a:lnTo>
                      <a:pt x="46" y="441"/>
                    </a:lnTo>
                    <a:lnTo>
                      <a:pt x="48" y="412"/>
                    </a:lnTo>
                    <a:lnTo>
                      <a:pt x="48" y="412"/>
                    </a:lnTo>
                    <a:lnTo>
                      <a:pt x="52" y="371"/>
                    </a:lnTo>
                    <a:lnTo>
                      <a:pt x="58" y="325"/>
                    </a:lnTo>
                    <a:lnTo>
                      <a:pt x="58" y="325"/>
                    </a:lnTo>
                    <a:lnTo>
                      <a:pt x="69" y="263"/>
                    </a:lnTo>
                    <a:lnTo>
                      <a:pt x="76" y="228"/>
                    </a:lnTo>
                    <a:lnTo>
                      <a:pt x="83" y="204"/>
                    </a:lnTo>
                    <a:lnTo>
                      <a:pt x="83" y="204"/>
                    </a:lnTo>
                    <a:lnTo>
                      <a:pt x="86" y="186"/>
                    </a:lnTo>
                    <a:lnTo>
                      <a:pt x="92" y="164"/>
                    </a:lnTo>
                    <a:lnTo>
                      <a:pt x="98" y="128"/>
                    </a:lnTo>
                    <a:lnTo>
                      <a:pt x="98" y="128"/>
                    </a:lnTo>
                    <a:lnTo>
                      <a:pt x="106" y="95"/>
                    </a:lnTo>
                    <a:lnTo>
                      <a:pt x="111" y="76"/>
                    </a:lnTo>
                    <a:lnTo>
                      <a:pt x="115" y="63"/>
                    </a:lnTo>
                    <a:lnTo>
                      <a:pt x="115" y="63"/>
                    </a:lnTo>
                    <a:lnTo>
                      <a:pt x="121" y="51"/>
                    </a:lnTo>
                    <a:lnTo>
                      <a:pt x="126" y="35"/>
                    </a:lnTo>
                    <a:lnTo>
                      <a:pt x="131" y="19"/>
                    </a:lnTo>
                    <a:lnTo>
                      <a:pt x="134" y="10"/>
                    </a:lnTo>
                    <a:lnTo>
                      <a:pt x="134" y="10"/>
                    </a:lnTo>
                    <a:lnTo>
                      <a:pt x="139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59" name="Freeform 24">
                <a:extLst>
                  <a:ext uri="{FF2B5EF4-FFF2-40B4-BE49-F238E27FC236}">
                    <a16:creationId xmlns:a16="http://schemas.microsoft.com/office/drawing/2014/main" id="{253A76E8-A4F0-4FEA-91F5-9FE0E4F46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8538" y="313036"/>
                <a:ext cx="90488" cy="746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29" y="1"/>
                  </a:cxn>
                  <a:cxn ang="0">
                    <a:pos x="24" y="4"/>
                  </a:cxn>
                  <a:cxn ang="0">
                    <a:pos x="18" y="9"/>
                  </a:cxn>
                  <a:cxn ang="0">
                    <a:pos x="13" y="14"/>
                  </a:cxn>
                  <a:cxn ang="0">
                    <a:pos x="13" y="14"/>
                  </a:cxn>
                  <a:cxn ang="0">
                    <a:pos x="7" y="27"/>
                  </a:cxn>
                  <a:cxn ang="0">
                    <a:pos x="0" y="47"/>
                  </a:cxn>
                  <a:cxn ang="0">
                    <a:pos x="0" y="47"/>
                  </a:cxn>
                  <a:cxn ang="0">
                    <a:pos x="11" y="34"/>
                  </a:cxn>
                  <a:cxn ang="0">
                    <a:pos x="11" y="34"/>
                  </a:cxn>
                  <a:cxn ang="0">
                    <a:pos x="16" y="27"/>
                  </a:cxn>
                  <a:cxn ang="0">
                    <a:pos x="18" y="25"/>
                  </a:cxn>
                  <a:cxn ang="0">
                    <a:pos x="21" y="23"/>
                  </a:cxn>
                  <a:cxn ang="0">
                    <a:pos x="21" y="23"/>
                  </a:cxn>
                  <a:cxn ang="0">
                    <a:pos x="24" y="22"/>
                  </a:cxn>
                  <a:cxn ang="0">
                    <a:pos x="24" y="22"/>
                  </a:cxn>
                  <a:cxn ang="0">
                    <a:pos x="28" y="23"/>
                  </a:cxn>
                  <a:cxn ang="0">
                    <a:pos x="33" y="25"/>
                  </a:cxn>
                  <a:cxn ang="0">
                    <a:pos x="39" y="27"/>
                  </a:cxn>
                  <a:cxn ang="0">
                    <a:pos x="39" y="27"/>
                  </a:cxn>
                  <a:cxn ang="0">
                    <a:pos x="47" y="30"/>
                  </a:cxn>
                  <a:cxn ang="0">
                    <a:pos x="50" y="31"/>
                  </a:cxn>
                  <a:cxn ang="0">
                    <a:pos x="50" y="33"/>
                  </a:cxn>
                  <a:cxn ang="0">
                    <a:pos x="50" y="35"/>
                  </a:cxn>
                  <a:cxn ang="0">
                    <a:pos x="50" y="35"/>
                  </a:cxn>
                  <a:cxn ang="0">
                    <a:pos x="49" y="37"/>
                  </a:cxn>
                  <a:cxn ang="0">
                    <a:pos x="49" y="37"/>
                  </a:cxn>
                  <a:cxn ang="0">
                    <a:pos x="50" y="37"/>
                  </a:cxn>
                  <a:cxn ang="0">
                    <a:pos x="50" y="37"/>
                  </a:cxn>
                  <a:cxn ang="0">
                    <a:pos x="55" y="20"/>
                  </a:cxn>
                  <a:cxn ang="0">
                    <a:pos x="55" y="20"/>
                  </a:cxn>
                  <a:cxn ang="0">
                    <a:pos x="57" y="16"/>
                  </a:cxn>
                  <a:cxn ang="0">
                    <a:pos x="55" y="12"/>
                  </a:cxn>
                  <a:cxn ang="0">
                    <a:pos x="53" y="9"/>
                  </a:cxn>
                  <a:cxn ang="0">
                    <a:pos x="50" y="8"/>
                  </a:cxn>
                  <a:cxn ang="0">
                    <a:pos x="50" y="8"/>
                  </a:cxn>
                  <a:cxn ang="0">
                    <a:pos x="47" y="5"/>
                  </a:cxn>
                  <a:cxn ang="0">
                    <a:pos x="43" y="4"/>
                  </a:cxn>
                  <a:cxn ang="0">
                    <a:pos x="41" y="1"/>
                  </a:cxn>
                  <a:cxn ang="0">
                    <a:pos x="36" y="0"/>
                  </a:cxn>
                  <a:cxn ang="0">
                    <a:pos x="36" y="0"/>
                  </a:cxn>
                  <a:cxn ang="0">
                    <a:pos x="34" y="0"/>
                  </a:cxn>
                </a:cxnLst>
                <a:rect l="0" t="0" r="r" b="b"/>
                <a:pathLst>
                  <a:path w="57" h="47">
                    <a:moveTo>
                      <a:pt x="34" y="0"/>
                    </a:moveTo>
                    <a:lnTo>
                      <a:pt x="34" y="0"/>
                    </a:lnTo>
                    <a:lnTo>
                      <a:pt x="29" y="1"/>
                    </a:lnTo>
                    <a:lnTo>
                      <a:pt x="24" y="4"/>
                    </a:lnTo>
                    <a:lnTo>
                      <a:pt x="18" y="9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7" y="27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11" y="34"/>
                    </a:lnTo>
                    <a:lnTo>
                      <a:pt x="11" y="34"/>
                    </a:lnTo>
                    <a:lnTo>
                      <a:pt x="16" y="27"/>
                    </a:lnTo>
                    <a:lnTo>
                      <a:pt x="18" y="25"/>
                    </a:lnTo>
                    <a:lnTo>
                      <a:pt x="21" y="23"/>
                    </a:lnTo>
                    <a:lnTo>
                      <a:pt x="21" y="23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28" y="23"/>
                    </a:lnTo>
                    <a:lnTo>
                      <a:pt x="33" y="25"/>
                    </a:lnTo>
                    <a:lnTo>
                      <a:pt x="39" y="27"/>
                    </a:lnTo>
                    <a:lnTo>
                      <a:pt x="39" y="27"/>
                    </a:lnTo>
                    <a:lnTo>
                      <a:pt x="47" y="30"/>
                    </a:lnTo>
                    <a:lnTo>
                      <a:pt x="50" y="31"/>
                    </a:lnTo>
                    <a:lnTo>
                      <a:pt x="50" y="33"/>
                    </a:lnTo>
                    <a:lnTo>
                      <a:pt x="50" y="35"/>
                    </a:lnTo>
                    <a:lnTo>
                      <a:pt x="50" y="35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50" y="37"/>
                    </a:lnTo>
                    <a:lnTo>
                      <a:pt x="50" y="37"/>
                    </a:lnTo>
                    <a:lnTo>
                      <a:pt x="55" y="20"/>
                    </a:lnTo>
                    <a:lnTo>
                      <a:pt x="55" y="20"/>
                    </a:lnTo>
                    <a:lnTo>
                      <a:pt x="57" y="16"/>
                    </a:lnTo>
                    <a:lnTo>
                      <a:pt x="55" y="12"/>
                    </a:lnTo>
                    <a:lnTo>
                      <a:pt x="53" y="9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47" y="5"/>
                    </a:lnTo>
                    <a:lnTo>
                      <a:pt x="43" y="4"/>
                    </a:lnTo>
                    <a:lnTo>
                      <a:pt x="41" y="1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60" name="Freeform 25">
                <a:extLst>
                  <a:ext uri="{FF2B5EF4-FFF2-40B4-BE49-F238E27FC236}">
                    <a16:creationId xmlns:a16="http://schemas.microsoft.com/office/drawing/2014/main" id="{C3283173-A11C-4280-A253-0F0ABB910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8538" y="313036"/>
                <a:ext cx="90488" cy="746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29" y="1"/>
                  </a:cxn>
                  <a:cxn ang="0">
                    <a:pos x="24" y="4"/>
                  </a:cxn>
                  <a:cxn ang="0">
                    <a:pos x="18" y="9"/>
                  </a:cxn>
                  <a:cxn ang="0">
                    <a:pos x="13" y="14"/>
                  </a:cxn>
                  <a:cxn ang="0">
                    <a:pos x="13" y="14"/>
                  </a:cxn>
                  <a:cxn ang="0">
                    <a:pos x="7" y="27"/>
                  </a:cxn>
                  <a:cxn ang="0">
                    <a:pos x="0" y="47"/>
                  </a:cxn>
                  <a:cxn ang="0">
                    <a:pos x="0" y="47"/>
                  </a:cxn>
                  <a:cxn ang="0">
                    <a:pos x="11" y="34"/>
                  </a:cxn>
                  <a:cxn ang="0">
                    <a:pos x="11" y="34"/>
                  </a:cxn>
                  <a:cxn ang="0">
                    <a:pos x="16" y="27"/>
                  </a:cxn>
                  <a:cxn ang="0">
                    <a:pos x="18" y="25"/>
                  </a:cxn>
                  <a:cxn ang="0">
                    <a:pos x="21" y="23"/>
                  </a:cxn>
                  <a:cxn ang="0">
                    <a:pos x="21" y="23"/>
                  </a:cxn>
                  <a:cxn ang="0">
                    <a:pos x="24" y="22"/>
                  </a:cxn>
                  <a:cxn ang="0">
                    <a:pos x="24" y="22"/>
                  </a:cxn>
                  <a:cxn ang="0">
                    <a:pos x="28" y="23"/>
                  </a:cxn>
                  <a:cxn ang="0">
                    <a:pos x="33" y="25"/>
                  </a:cxn>
                  <a:cxn ang="0">
                    <a:pos x="39" y="27"/>
                  </a:cxn>
                  <a:cxn ang="0">
                    <a:pos x="39" y="27"/>
                  </a:cxn>
                  <a:cxn ang="0">
                    <a:pos x="47" y="30"/>
                  </a:cxn>
                  <a:cxn ang="0">
                    <a:pos x="50" y="31"/>
                  </a:cxn>
                  <a:cxn ang="0">
                    <a:pos x="50" y="33"/>
                  </a:cxn>
                  <a:cxn ang="0">
                    <a:pos x="50" y="35"/>
                  </a:cxn>
                  <a:cxn ang="0">
                    <a:pos x="50" y="35"/>
                  </a:cxn>
                  <a:cxn ang="0">
                    <a:pos x="49" y="37"/>
                  </a:cxn>
                  <a:cxn ang="0">
                    <a:pos x="49" y="37"/>
                  </a:cxn>
                  <a:cxn ang="0">
                    <a:pos x="50" y="37"/>
                  </a:cxn>
                  <a:cxn ang="0">
                    <a:pos x="50" y="37"/>
                  </a:cxn>
                  <a:cxn ang="0">
                    <a:pos x="55" y="20"/>
                  </a:cxn>
                  <a:cxn ang="0">
                    <a:pos x="55" y="20"/>
                  </a:cxn>
                  <a:cxn ang="0">
                    <a:pos x="57" y="16"/>
                  </a:cxn>
                  <a:cxn ang="0">
                    <a:pos x="55" y="12"/>
                  </a:cxn>
                  <a:cxn ang="0">
                    <a:pos x="53" y="9"/>
                  </a:cxn>
                  <a:cxn ang="0">
                    <a:pos x="50" y="8"/>
                  </a:cxn>
                  <a:cxn ang="0">
                    <a:pos x="50" y="8"/>
                  </a:cxn>
                  <a:cxn ang="0">
                    <a:pos x="47" y="5"/>
                  </a:cxn>
                  <a:cxn ang="0">
                    <a:pos x="43" y="4"/>
                  </a:cxn>
                  <a:cxn ang="0">
                    <a:pos x="41" y="1"/>
                  </a:cxn>
                  <a:cxn ang="0">
                    <a:pos x="36" y="0"/>
                  </a:cxn>
                  <a:cxn ang="0">
                    <a:pos x="36" y="0"/>
                  </a:cxn>
                  <a:cxn ang="0">
                    <a:pos x="34" y="0"/>
                  </a:cxn>
                </a:cxnLst>
                <a:rect l="0" t="0" r="r" b="b"/>
                <a:pathLst>
                  <a:path w="57" h="47">
                    <a:moveTo>
                      <a:pt x="34" y="0"/>
                    </a:moveTo>
                    <a:lnTo>
                      <a:pt x="34" y="0"/>
                    </a:lnTo>
                    <a:lnTo>
                      <a:pt x="29" y="1"/>
                    </a:lnTo>
                    <a:lnTo>
                      <a:pt x="24" y="4"/>
                    </a:lnTo>
                    <a:lnTo>
                      <a:pt x="18" y="9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7" y="27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11" y="34"/>
                    </a:lnTo>
                    <a:lnTo>
                      <a:pt x="11" y="34"/>
                    </a:lnTo>
                    <a:lnTo>
                      <a:pt x="16" y="27"/>
                    </a:lnTo>
                    <a:lnTo>
                      <a:pt x="18" y="25"/>
                    </a:lnTo>
                    <a:lnTo>
                      <a:pt x="21" y="23"/>
                    </a:lnTo>
                    <a:lnTo>
                      <a:pt x="21" y="23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28" y="23"/>
                    </a:lnTo>
                    <a:lnTo>
                      <a:pt x="33" y="25"/>
                    </a:lnTo>
                    <a:lnTo>
                      <a:pt x="39" y="27"/>
                    </a:lnTo>
                    <a:lnTo>
                      <a:pt x="39" y="27"/>
                    </a:lnTo>
                    <a:lnTo>
                      <a:pt x="47" y="30"/>
                    </a:lnTo>
                    <a:lnTo>
                      <a:pt x="50" y="31"/>
                    </a:lnTo>
                    <a:lnTo>
                      <a:pt x="50" y="33"/>
                    </a:lnTo>
                    <a:lnTo>
                      <a:pt x="50" y="35"/>
                    </a:lnTo>
                    <a:lnTo>
                      <a:pt x="50" y="35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50" y="37"/>
                    </a:lnTo>
                    <a:lnTo>
                      <a:pt x="50" y="37"/>
                    </a:lnTo>
                    <a:lnTo>
                      <a:pt x="55" y="20"/>
                    </a:lnTo>
                    <a:lnTo>
                      <a:pt x="55" y="20"/>
                    </a:lnTo>
                    <a:lnTo>
                      <a:pt x="57" y="16"/>
                    </a:lnTo>
                    <a:lnTo>
                      <a:pt x="55" y="12"/>
                    </a:lnTo>
                    <a:lnTo>
                      <a:pt x="53" y="9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47" y="5"/>
                    </a:lnTo>
                    <a:lnTo>
                      <a:pt x="43" y="4"/>
                    </a:lnTo>
                    <a:lnTo>
                      <a:pt x="41" y="1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4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61" name="Freeform 27">
                <a:extLst>
                  <a:ext uri="{FF2B5EF4-FFF2-40B4-BE49-F238E27FC236}">
                    <a16:creationId xmlns:a16="http://schemas.microsoft.com/office/drawing/2014/main" id="{1EAEFC27-DA49-4225-81BF-B38C8458C5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8450" y="392411"/>
                <a:ext cx="698500" cy="1438275"/>
              </a:xfrm>
              <a:custGeom>
                <a:avLst/>
                <a:gdLst/>
                <a:ahLst/>
                <a:cxnLst>
                  <a:cxn ang="0">
                    <a:pos x="438" y="0"/>
                  </a:cxn>
                  <a:cxn ang="0">
                    <a:pos x="408" y="39"/>
                  </a:cxn>
                  <a:cxn ang="0">
                    <a:pos x="310" y="178"/>
                  </a:cxn>
                  <a:cxn ang="0">
                    <a:pos x="223" y="312"/>
                  </a:cxn>
                  <a:cxn ang="0">
                    <a:pos x="190" y="369"/>
                  </a:cxn>
                  <a:cxn ang="0">
                    <a:pos x="189" y="378"/>
                  </a:cxn>
                  <a:cxn ang="0">
                    <a:pos x="184" y="384"/>
                  </a:cxn>
                  <a:cxn ang="0">
                    <a:pos x="181" y="395"/>
                  </a:cxn>
                  <a:cxn ang="0">
                    <a:pos x="179" y="399"/>
                  </a:cxn>
                  <a:cxn ang="0">
                    <a:pos x="180" y="394"/>
                  </a:cxn>
                  <a:cxn ang="0">
                    <a:pos x="180" y="391"/>
                  </a:cxn>
                  <a:cxn ang="0">
                    <a:pos x="177" y="394"/>
                  </a:cxn>
                  <a:cxn ang="0">
                    <a:pos x="172" y="404"/>
                  </a:cxn>
                  <a:cxn ang="0">
                    <a:pos x="154" y="442"/>
                  </a:cxn>
                  <a:cxn ang="0">
                    <a:pos x="138" y="474"/>
                  </a:cxn>
                  <a:cxn ang="0">
                    <a:pos x="106" y="547"/>
                  </a:cxn>
                  <a:cxn ang="0">
                    <a:pos x="92" y="585"/>
                  </a:cxn>
                  <a:cxn ang="0">
                    <a:pos x="84" y="602"/>
                  </a:cxn>
                  <a:cxn ang="0">
                    <a:pos x="75" y="631"/>
                  </a:cxn>
                  <a:cxn ang="0">
                    <a:pos x="67" y="657"/>
                  </a:cxn>
                  <a:cxn ang="0">
                    <a:pos x="62" y="671"/>
                  </a:cxn>
                  <a:cxn ang="0">
                    <a:pos x="60" y="673"/>
                  </a:cxn>
                  <a:cxn ang="0">
                    <a:pos x="59" y="669"/>
                  </a:cxn>
                  <a:cxn ang="0">
                    <a:pos x="63" y="656"/>
                  </a:cxn>
                  <a:cxn ang="0">
                    <a:pos x="71" y="630"/>
                  </a:cxn>
                  <a:cxn ang="0">
                    <a:pos x="76" y="613"/>
                  </a:cxn>
                  <a:cxn ang="0">
                    <a:pos x="76" y="610"/>
                  </a:cxn>
                  <a:cxn ang="0">
                    <a:pos x="71" y="621"/>
                  </a:cxn>
                  <a:cxn ang="0">
                    <a:pos x="58" y="661"/>
                  </a:cxn>
                  <a:cxn ang="0">
                    <a:pos x="45" y="709"/>
                  </a:cxn>
                  <a:cxn ang="0">
                    <a:pos x="35" y="738"/>
                  </a:cxn>
                  <a:cxn ang="0">
                    <a:pos x="28" y="765"/>
                  </a:cxn>
                  <a:cxn ang="0">
                    <a:pos x="24" y="766"/>
                  </a:cxn>
                  <a:cxn ang="0">
                    <a:pos x="24" y="766"/>
                  </a:cxn>
                  <a:cxn ang="0">
                    <a:pos x="21" y="777"/>
                  </a:cxn>
                  <a:cxn ang="0">
                    <a:pos x="8" y="824"/>
                  </a:cxn>
                  <a:cxn ang="0">
                    <a:pos x="0" y="866"/>
                  </a:cxn>
                  <a:cxn ang="0">
                    <a:pos x="3" y="882"/>
                  </a:cxn>
                  <a:cxn ang="0">
                    <a:pos x="12" y="892"/>
                  </a:cxn>
                  <a:cxn ang="0">
                    <a:pos x="45" y="904"/>
                  </a:cxn>
                  <a:cxn ang="0">
                    <a:pos x="56" y="904"/>
                  </a:cxn>
                  <a:cxn ang="0">
                    <a:pos x="64" y="896"/>
                  </a:cxn>
                  <a:cxn ang="0">
                    <a:pos x="66" y="886"/>
                  </a:cxn>
                  <a:cxn ang="0">
                    <a:pos x="70" y="835"/>
                  </a:cxn>
                  <a:cxn ang="0">
                    <a:pos x="85" y="752"/>
                  </a:cxn>
                  <a:cxn ang="0">
                    <a:pos x="105" y="676"/>
                  </a:cxn>
                  <a:cxn ang="0">
                    <a:pos x="134" y="594"/>
                  </a:cxn>
                  <a:cxn ang="0">
                    <a:pos x="161" y="527"/>
                  </a:cxn>
                  <a:cxn ang="0">
                    <a:pos x="234" y="374"/>
                  </a:cxn>
                  <a:cxn ang="0">
                    <a:pos x="299" y="254"/>
                  </a:cxn>
                  <a:cxn ang="0">
                    <a:pos x="368" y="149"/>
                  </a:cxn>
                  <a:cxn ang="0">
                    <a:pos x="425" y="72"/>
                  </a:cxn>
                  <a:cxn ang="0">
                    <a:pos x="433" y="23"/>
                  </a:cxn>
                </a:cxnLst>
                <a:rect l="0" t="0" r="r" b="b"/>
                <a:pathLst>
                  <a:path w="440" h="906">
                    <a:moveTo>
                      <a:pt x="440" y="0"/>
                    </a:moveTo>
                    <a:lnTo>
                      <a:pt x="440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08" y="39"/>
                    </a:lnTo>
                    <a:lnTo>
                      <a:pt x="408" y="39"/>
                    </a:lnTo>
                    <a:lnTo>
                      <a:pt x="361" y="106"/>
                    </a:lnTo>
                    <a:lnTo>
                      <a:pt x="331" y="147"/>
                    </a:lnTo>
                    <a:lnTo>
                      <a:pt x="310" y="178"/>
                    </a:lnTo>
                    <a:lnTo>
                      <a:pt x="310" y="178"/>
                    </a:lnTo>
                    <a:lnTo>
                      <a:pt x="263" y="252"/>
                    </a:lnTo>
                    <a:lnTo>
                      <a:pt x="223" y="312"/>
                    </a:lnTo>
                    <a:lnTo>
                      <a:pt x="223" y="312"/>
                    </a:lnTo>
                    <a:lnTo>
                      <a:pt x="203" y="345"/>
                    </a:lnTo>
                    <a:lnTo>
                      <a:pt x="190" y="369"/>
                    </a:lnTo>
                    <a:lnTo>
                      <a:pt x="190" y="369"/>
                    </a:lnTo>
                    <a:lnTo>
                      <a:pt x="189" y="378"/>
                    </a:lnTo>
                    <a:lnTo>
                      <a:pt x="189" y="378"/>
                    </a:lnTo>
                    <a:lnTo>
                      <a:pt x="186" y="382"/>
                    </a:lnTo>
                    <a:lnTo>
                      <a:pt x="184" y="384"/>
                    </a:lnTo>
                    <a:lnTo>
                      <a:pt x="184" y="384"/>
                    </a:lnTo>
                    <a:lnTo>
                      <a:pt x="184" y="391"/>
                    </a:lnTo>
                    <a:lnTo>
                      <a:pt x="184" y="391"/>
                    </a:lnTo>
                    <a:lnTo>
                      <a:pt x="181" y="395"/>
                    </a:lnTo>
                    <a:lnTo>
                      <a:pt x="180" y="399"/>
                    </a:lnTo>
                    <a:lnTo>
                      <a:pt x="180" y="399"/>
                    </a:lnTo>
                    <a:lnTo>
                      <a:pt x="179" y="399"/>
                    </a:lnTo>
                    <a:lnTo>
                      <a:pt x="179" y="399"/>
                    </a:lnTo>
                    <a:lnTo>
                      <a:pt x="179" y="396"/>
                    </a:lnTo>
                    <a:lnTo>
                      <a:pt x="180" y="394"/>
                    </a:lnTo>
                    <a:lnTo>
                      <a:pt x="180" y="394"/>
                    </a:lnTo>
                    <a:lnTo>
                      <a:pt x="180" y="392"/>
                    </a:lnTo>
                    <a:lnTo>
                      <a:pt x="180" y="391"/>
                    </a:lnTo>
                    <a:lnTo>
                      <a:pt x="180" y="391"/>
                    </a:lnTo>
                    <a:lnTo>
                      <a:pt x="179" y="392"/>
                    </a:lnTo>
                    <a:lnTo>
                      <a:pt x="177" y="394"/>
                    </a:lnTo>
                    <a:lnTo>
                      <a:pt x="177" y="394"/>
                    </a:lnTo>
                    <a:lnTo>
                      <a:pt x="172" y="404"/>
                    </a:lnTo>
                    <a:lnTo>
                      <a:pt x="172" y="404"/>
                    </a:lnTo>
                    <a:lnTo>
                      <a:pt x="160" y="426"/>
                    </a:lnTo>
                    <a:lnTo>
                      <a:pt x="160" y="426"/>
                    </a:lnTo>
                    <a:lnTo>
                      <a:pt x="154" y="442"/>
                    </a:lnTo>
                    <a:lnTo>
                      <a:pt x="154" y="442"/>
                    </a:lnTo>
                    <a:lnTo>
                      <a:pt x="138" y="474"/>
                    </a:lnTo>
                    <a:lnTo>
                      <a:pt x="138" y="474"/>
                    </a:lnTo>
                    <a:lnTo>
                      <a:pt x="119" y="521"/>
                    </a:lnTo>
                    <a:lnTo>
                      <a:pt x="119" y="521"/>
                    </a:lnTo>
                    <a:lnTo>
                      <a:pt x="106" y="547"/>
                    </a:lnTo>
                    <a:lnTo>
                      <a:pt x="106" y="547"/>
                    </a:lnTo>
                    <a:lnTo>
                      <a:pt x="92" y="585"/>
                    </a:lnTo>
                    <a:lnTo>
                      <a:pt x="92" y="585"/>
                    </a:lnTo>
                    <a:lnTo>
                      <a:pt x="88" y="596"/>
                    </a:lnTo>
                    <a:lnTo>
                      <a:pt x="88" y="596"/>
                    </a:lnTo>
                    <a:lnTo>
                      <a:pt x="84" y="602"/>
                    </a:lnTo>
                    <a:lnTo>
                      <a:pt x="81" y="608"/>
                    </a:lnTo>
                    <a:lnTo>
                      <a:pt x="81" y="608"/>
                    </a:lnTo>
                    <a:lnTo>
                      <a:pt x="75" y="631"/>
                    </a:lnTo>
                    <a:lnTo>
                      <a:pt x="75" y="631"/>
                    </a:lnTo>
                    <a:lnTo>
                      <a:pt x="71" y="646"/>
                    </a:lnTo>
                    <a:lnTo>
                      <a:pt x="67" y="657"/>
                    </a:lnTo>
                    <a:lnTo>
                      <a:pt x="67" y="657"/>
                    </a:lnTo>
                    <a:lnTo>
                      <a:pt x="64" y="667"/>
                    </a:lnTo>
                    <a:lnTo>
                      <a:pt x="62" y="671"/>
                    </a:lnTo>
                    <a:lnTo>
                      <a:pt x="60" y="673"/>
                    </a:lnTo>
                    <a:lnTo>
                      <a:pt x="60" y="673"/>
                    </a:lnTo>
                    <a:lnTo>
                      <a:pt x="60" y="673"/>
                    </a:lnTo>
                    <a:lnTo>
                      <a:pt x="60" y="673"/>
                    </a:lnTo>
                    <a:lnTo>
                      <a:pt x="59" y="672"/>
                    </a:lnTo>
                    <a:lnTo>
                      <a:pt x="59" y="669"/>
                    </a:lnTo>
                    <a:lnTo>
                      <a:pt x="60" y="665"/>
                    </a:lnTo>
                    <a:lnTo>
                      <a:pt x="60" y="665"/>
                    </a:lnTo>
                    <a:lnTo>
                      <a:pt x="63" y="656"/>
                    </a:lnTo>
                    <a:lnTo>
                      <a:pt x="63" y="656"/>
                    </a:lnTo>
                    <a:lnTo>
                      <a:pt x="66" y="644"/>
                    </a:lnTo>
                    <a:lnTo>
                      <a:pt x="71" y="630"/>
                    </a:lnTo>
                    <a:lnTo>
                      <a:pt x="71" y="630"/>
                    </a:lnTo>
                    <a:lnTo>
                      <a:pt x="75" y="617"/>
                    </a:lnTo>
                    <a:lnTo>
                      <a:pt x="76" y="613"/>
                    </a:lnTo>
                    <a:lnTo>
                      <a:pt x="76" y="610"/>
                    </a:lnTo>
                    <a:lnTo>
                      <a:pt x="76" y="610"/>
                    </a:lnTo>
                    <a:lnTo>
                      <a:pt x="76" y="610"/>
                    </a:lnTo>
                    <a:lnTo>
                      <a:pt x="76" y="610"/>
                    </a:lnTo>
                    <a:lnTo>
                      <a:pt x="74" y="614"/>
                    </a:lnTo>
                    <a:lnTo>
                      <a:pt x="71" y="621"/>
                    </a:lnTo>
                    <a:lnTo>
                      <a:pt x="71" y="621"/>
                    </a:lnTo>
                    <a:lnTo>
                      <a:pt x="58" y="661"/>
                    </a:lnTo>
                    <a:lnTo>
                      <a:pt x="58" y="661"/>
                    </a:lnTo>
                    <a:lnTo>
                      <a:pt x="51" y="686"/>
                    </a:lnTo>
                    <a:lnTo>
                      <a:pt x="47" y="699"/>
                    </a:lnTo>
                    <a:lnTo>
                      <a:pt x="45" y="709"/>
                    </a:lnTo>
                    <a:lnTo>
                      <a:pt x="45" y="709"/>
                    </a:lnTo>
                    <a:lnTo>
                      <a:pt x="41" y="720"/>
                    </a:lnTo>
                    <a:lnTo>
                      <a:pt x="35" y="738"/>
                    </a:lnTo>
                    <a:lnTo>
                      <a:pt x="29" y="761"/>
                    </a:lnTo>
                    <a:lnTo>
                      <a:pt x="29" y="761"/>
                    </a:lnTo>
                    <a:lnTo>
                      <a:pt x="28" y="765"/>
                    </a:lnTo>
                    <a:lnTo>
                      <a:pt x="25" y="766"/>
                    </a:lnTo>
                    <a:lnTo>
                      <a:pt x="25" y="766"/>
                    </a:lnTo>
                    <a:lnTo>
                      <a:pt x="24" y="766"/>
                    </a:lnTo>
                    <a:lnTo>
                      <a:pt x="24" y="766"/>
                    </a:lnTo>
                    <a:lnTo>
                      <a:pt x="24" y="766"/>
                    </a:lnTo>
                    <a:lnTo>
                      <a:pt x="24" y="766"/>
                    </a:lnTo>
                    <a:lnTo>
                      <a:pt x="22" y="766"/>
                    </a:lnTo>
                    <a:lnTo>
                      <a:pt x="22" y="769"/>
                    </a:lnTo>
                    <a:lnTo>
                      <a:pt x="21" y="777"/>
                    </a:lnTo>
                    <a:lnTo>
                      <a:pt x="21" y="777"/>
                    </a:lnTo>
                    <a:lnTo>
                      <a:pt x="16" y="797"/>
                    </a:lnTo>
                    <a:lnTo>
                      <a:pt x="8" y="824"/>
                    </a:lnTo>
                    <a:lnTo>
                      <a:pt x="8" y="824"/>
                    </a:lnTo>
                    <a:lnTo>
                      <a:pt x="3" y="848"/>
                    </a:lnTo>
                    <a:lnTo>
                      <a:pt x="0" y="866"/>
                    </a:lnTo>
                    <a:lnTo>
                      <a:pt x="0" y="866"/>
                    </a:lnTo>
                    <a:lnTo>
                      <a:pt x="0" y="874"/>
                    </a:lnTo>
                    <a:lnTo>
                      <a:pt x="3" y="882"/>
                    </a:lnTo>
                    <a:lnTo>
                      <a:pt x="7" y="888"/>
                    </a:lnTo>
                    <a:lnTo>
                      <a:pt x="12" y="892"/>
                    </a:lnTo>
                    <a:lnTo>
                      <a:pt x="12" y="892"/>
                    </a:lnTo>
                    <a:lnTo>
                      <a:pt x="29" y="899"/>
                    </a:lnTo>
                    <a:lnTo>
                      <a:pt x="45" y="904"/>
                    </a:lnTo>
                    <a:lnTo>
                      <a:pt x="45" y="904"/>
                    </a:lnTo>
                    <a:lnTo>
                      <a:pt x="50" y="906"/>
                    </a:lnTo>
                    <a:lnTo>
                      <a:pt x="50" y="906"/>
                    </a:lnTo>
                    <a:lnTo>
                      <a:pt x="56" y="904"/>
                    </a:lnTo>
                    <a:lnTo>
                      <a:pt x="62" y="900"/>
                    </a:lnTo>
                    <a:lnTo>
                      <a:pt x="62" y="900"/>
                    </a:lnTo>
                    <a:lnTo>
                      <a:pt x="64" y="896"/>
                    </a:lnTo>
                    <a:lnTo>
                      <a:pt x="66" y="894"/>
                    </a:lnTo>
                    <a:lnTo>
                      <a:pt x="66" y="886"/>
                    </a:lnTo>
                    <a:lnTo>
                      <a:pt x="66" y="886"/>
                    </a:lnTo>
                    <a:lnTo>
                      <a:pt x="67" y="866"/>
                    </a:lnTo>
                    <a:lnTo>
                      <a:pt x="70" y="835"/>
                    </a:lnTo>
                    <a:lnTo>
                      <a:pt x="70" y="835"/>
                    </a:lnTo>
                    <a:lnTo>
                      <a:pt x="76" y="789"/>
                    </a:lnTo>
                    <a:lnTo>
                      <a:pt x="85" y="752"/>
                    </a:lnTo>
                    <a:lnTo>
                      <a:pt x="85" y="752"/>
                    </a:lnTo>
                    <a:lnTo>
                      <a:pt x="92" y="720"/>
                    </a:lnTo>
                    <a:lnTo>
                      <a:pt x="98" y="698"/>
                    </a:lnTo>
                    <a:lnTo>
                      <a:pt x="105" y="676"/>
                    </a:lnTo>
                    <a:lnTo>
                      <a:pt x="105" y="676"/>
                    </a:lnTo>
                    <a:lnTo>
                      <a:pt x="134" y="594"/>
                    </a:lnTo>
                    <a:lnTo>
                      <a:pt x="134" y="594"/>
                    </a:lnTo>
                    <a:lnTo>
                      <a:pt x="140" y="576"/>
                    </a:lnTo>
                    <a:lnTo>
                      <a:pt x="148" y="556"/>
                    </a:lnTo>
                    <a:lnTo>
                      <a:pt x="161" y="527"/>
                    </a:lnTo>
                    <a:lnTo>
                      <a:pt x="161" y="527"/>
                    </a:lnTo>
                    <a:lnTo>
                      <a:pt x="194" y="457"/>
                    </a:lnTo>
                    <a:lnTo>
                      <a:pt x="234" y="374"/>
                    </a:lnTo>
                    <a:lnTo>
                      <a:pt x="234" y="374"/>
                    </a:lnTo>
                    <a:lnTo>
                      <a:pt x="274" y="299"/>
                    </a:lnTo>
                    <a:lnTo>
                      <a:pt x="299" y="254"/>
                    </a:lnTo>
                    <a:lnTo>
                      <a:pt x="319" y="222"/>
                    </a:lnTo>
                    <a:lnTo>
                      <a:pt x="319" y="222"/>
                    </a:lnTo>
                    <a:lnTo>
                      <a:pt x="368" y="149"/>
                    </a:lnTo>
                    <a:lnTo>
                      <a:pt x="406" y="96"/>
                    </a:lnTo>
                    <a:lnTo>
                      <a:pt x="406" y="96"/>
                    </a:lnTo>
                    <a:lnTo>
                      <a:pt x="425" y="72"/>
                    </a:lnTo>
                    <a:lnTo>
                      <a:pt x="425" y="72"/>
                    </a:lnTo>
                    <a:lnTo>
                      <a:pt x="433" y="23"/>
                    </a:lnTo>
                    <a:lnTo>
                      <a:pt x="433" y="23"/>
                    </a:lnTo>
                    <a:lnTo>
                      <a:pt x="44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62" name="Freeform 28">
                <a:extLst>
                  <a:ext uri="{FF2B5EF4-FFF2-40B4-BE49-F238E27FC236}">
                    <a16:creationId xmlns:a16="http://schemas.microsoft.com/office/drawing/2014/main" id="{59BEB123-D733-4F2B-AD95-79D077A0D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3775" y="387648"/>
                <a:ext cx="4763" cy="476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3"/>
                  </a:cxn>
                  <a:cxn ang="0">
                    <a:pos x="2" y="3"/>
                  </a:cxn>
                  <a:cxn ang="0">
                    <a:pos x="3" y="0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63" name="Freeform 29">
                <a:extLst>
                  <a:ext uri="{FF2B5EF4-FFF2-40B4-BE49-F238E27FC236}">
                    <a16:creationId xmlns:a16="http://schemas.microsoft.com/office/drawing/2014/main" id="{AB655983-CE40-4295-AF8A-3D55CAD4D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3775" y="387648"/>
                <a:ext cx="4763" cy="476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3"/>
                  </a:cxn>
                  <a:cxn ang="0">
                    <a:pos x="2" y="3"/>
                  </a:cxn>
                  <a:cxn ang="0">
                    <a:pos x="3" y="0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64" name="Freeform 30">
                <a:extLst>
                  <a:ext uri="{FF2B5EF4-FFF2-40B4-BE49-F238E27FC236}">
                    <a16:creationId xmlns:a16="http://schemas.microsoft.com/office/drawing/2014/main" id="{FAAE791B-D1B5-48AC-9D53-B24EC255D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138" y="371773"/>
                <a:ext cx="103188" cy="134938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65" y="0"/>
                  </a:cxn>
                  <a:cxn ang="0">
                    <a:pos x="48" y="2"/>
                  </a:cxn>
                  <a:cxn ang="0">
                    <a:pos x="48" y="2"/>
                  </a:cxn>
                  <a:cxn ang="0">
                    <a:pos x="34" y="6"/>
                  </a:cxn>
                  <a:cxn ang="0">
                    <a:pos x="15" y="13"/>
                  </a:cxn>
                  <a:cxn ang="0">
                    <a:pos x="15" y="13"/>
                  </a:cxn>
                  <a:cxn ang="0">
                    <a:pos x="8" y="36"/>
                  </a:cxn>
                  <a:cxn ang="0">
                    <a:pos x="8" y="36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50" y="22"/>
                  </a:cxn>
                  <a:cxn ang="0">
                    <a:pos x="50" y="22"/>
                  </a:cxn>
                  <a:cxn ang="0">
                    <a:pos x="57" y="13"/>
                  </a:cxn>
                  <a:cxn ang="0">
                    <a:pos x="65" y="0"/>
                  </a:cxn>
                </a:cxnLst>
                <a:rect l="0" t="0" r="r" b="b"/>
                <a:pathLst>
                  <a:path w="65" h="85">
                    <a:moveTo>
                      <a:pt x="65" y="0"/>
                    </a:moveTo>
                    <a:lnTo>
                      <a:pt x="65" y="0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34" y="6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57" y="13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65" name="Freeform 31">
                <a:extLst>
                  <a:ext uri="{FF2B5EF4-FFF2-40B4-BE49-F238E27FC236}">
                    <a16:creationId xmlns:a16="http://schemas.microsoft.com/office/drawing/2014/main" id="{8398704A-DFB1-4041-B1A9-558DC4C60A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138" y="371773"/>
                <a:ext cx="103188" cy="134938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65" y="0"/>
                  </a:cxn>
                  <a:cxn ang="0">
                    <a:pos x="48" y="2"/>
                  </a:cxn>
                  <a:cxn ang="0">
                    <a:pos x="48" y="2"/>
                  </a:cxn>
                  <a:cxn ang="0">
                    <a:pos x="34" y="6"/>
                  </a:cxn>
                  <a:cxn ang="0">
                    <a:pos x="15" y="13"/>
                  </a:cxn>
                  <a:cxn ang="0">
                    <a:pos x="15" y="13"/>
                  </a:cxn>
                  <a:cxn ang="0">
                    <a:pos x="8" y="36"/>
                  </a:cxn>
                  <a:cxn ang="0">
                    <a:pos x="8" y="36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50" y="22"/>
                  </a:cxn>
                  <a:cxn ang="0">
                    <a:pos x="50" y="22"/>
                  </a:cxn>
                  <a:cxn ang="0">
                    <a:pos x="57" y="13"/>
                  </a:cxn>
                  <a:cxn ang="0">
                    <a:pos x="65" y="0"/>
                  </a:cxn>
                </a:cxnLst>
                <a:rect l="0" t="0" r="r" b="b"/>
                <a:pathLst>
                  <a:path w="65" h="85">
                    <a:moveTo>
                      <a:pt x="65" y="0"/>
                    </a:moveTo>
                    <a:lnTo>
                      <a:pt x="65" y="0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34" y="6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57" y="13"/>
                    </a:lnTo>
                    <a:lnTo>
                      <a:pt x="65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66" name="Freeform 32">
                <a:extLst>
                  <a:ext uri="{FF2B5EF4-FFF2-40B4-BE49-F238E27FC236}">
                    <a16:creationId xmlns:a16="http://schemas.microsoft.com/office/drawing/2014/main" id="{567F0C19-8148-41D9-993C-B837F27E86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6950" y="347961"/>
                <a:ext cx="80963" cy="444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5" y="0"/>
                  </a:cxn>
                  <a:cxn ang="0">
                    <a:pos x="22" y="1"/>
                  </a:cxn>
                  <a:cxn ang="0">
                    <a:pos x="22" y="1"/>
                  </a:cxn>
                  <a:cxn ang="0">
                    <a:pos x="19" y="3"/>
                  </a:cxn>
                  <a:cxn ang="0">
                    <a:pos x="17" y="5"/>
                  </a:cxn>
                  <a:cxn ang="0">
                    <a:pos x="12" y="12"/>
                  </a:cxn>
                  <a:cxn ang="0">
                    <a:pos x="12" y="12"/>
                  </a:cxn>
                  <a:cxn ang="0">
                    <a:pos x="1" y="25"/>
                  </a:cxn>
                  <a:cxn ang="0">
                    <a:pos x="1" y="25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19" y="21"/>
                  </a:cxn>
                  <a:cxn ang="0">
                    <a:pos x="33" y="17"/>
                  </a:cxn>
                  <a:cxn ang="0">
                    <a:pos x="33" y="17"/>
                  </a:cxn>
                  <a:cxn ang="0">
                    <a:pos x="50" y="15"/>
                  </a:cxn>
                  <a:cxn ang="0">
                    <a:pos x="50" y="15"/>
                  </a:cxn>
                  <a:cxn ang="0">
                    <a:pos x="51" y="13"/>
                  </a:cxn>
                  <a:cxn ang="0">
                    <a:pos x="51" y="13"/>
                  </a:cxn>
                  <a:cxn ang="0">
                    <a:pos x="51" y="11"/>
                  </a:cxn>
                  <a:cxn ang="0">
                    <a:pos x="51" y="9"/>
                  </a:cxn>
                  <a:cxn ang="0">
                    <a:pos x="48" y="8"/>
                  </a:cxn>
                  <a:cxn ang="0">
                    <a:pos x="40" y="5"/>
                  </a:cxn>
                  <a:cxn ang="0">
                    <a:pos x="40" y="5"/>
                  </a:cxn>
                  <a:cxn ang="0">
                    <a:pos x="34" y="3"/>
                  </a:cxn>
                  <a:cxn ang="0">
                    <a:pos x="29" y="1"/>
                  </a:cxn>
                  <a:cxn ang="0">
                    <a:pos x="25" y="0"/>
                  </a:cxn>
                </a:cxnLst>
                <a:rect l="0" t="0" r="r" b="b"/>
                <a:pathLst>
                  <a:path w="51" h="28">
                    <a:moveTo>
                      <a:pt x="25" y="0"/>
                    </a:moveTo>
                    <a:lnTo>
                      <a:pt x="25" y="0"/>
                    </a:lnTo>
                    <a:lnTo>
                      <a:pt x="22" y="1"/>
                    </a:lnTo>
                    <a:lnTo>
                      <a:pt x="22" y="1"/>
                    </a:lnTo>
                    <a:lnTo>
                      <a:pt x="19" y="3"/>
                    </a:lnTo>
                    <a:lnTo>
                      <a:pt x="17" y="5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" y="25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19" y="21"/>
                    </a:lnTo>
                    <a:lnTo>
                      <a:pt x="33" y="17"/>
                    </a:lnTo>
                    <a:lnTo>
                      <a:pt x="33" y="17"/>
                    </a:lnTo>
                    <a:lnTo>
                      <a:pt x="50" y="15"/>
                    </a:lnTo>
                    <a:lnTo>
                      <a:pt x="50" y="15"/>
                    </a:lnTo>
                    <a:lnTo>
                      <a:pt x="51" y="13"/>
                    </a:lnTo>
                    <a:lnTo>
                      <a:pt x="51" y="13"/>
                    </a:lnTo>
                    <a:lnTo>
                      <a:pt x="51" y="11"/>
                    </a:lnTo>
                    <a:lnTo>
                      <a:pt x="51" y="9"/>
                    </a:lnTo>
                    <a:lnTo>
                      <a:pt x="48" y="8"/>
                    </a:lnTo>
                    <a:lnTo>
                      <a:pt x="40" y="5"/>
                    </a:lnTo>
                    <a:lnTo>
                      <a:pt x="40" y="5"/>
                    </a:lnTo>
                    <a:lnTo>
                      <a:pt x="34" y="3"/>
                    </a:lnTo>
                    <a:lnTo>
                      <a:pt x="29" y="1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67" name="Freeform 33">
                <a:extLst>
                  <a:ext uri="{FF2B5EF4-FFF2-40B4-BE49-F238E27FC236}">
                    <a16:creationId xmlns:a16="http://schemas.microsoft.com/office/drawing/2014/main" id="{4F43B37D-BD06-4C79-A8E9-9AF046398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6950" y="347961"/>
                <a:ext cx="80963" cy="444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5" y="0"/>
                  </a:cxn>
                  <a:cxn ang="0">
                    <a:pos x="22" y="1"/>
                  </a:cxn>
                  <a:cxn ang="0">
                    <a:pos x="22" y="1"/>
                  </a:cxn>
                  <a:cxn ang="0">
                    <a:pos x="19" y="3"/>
                  </a:cxn>
                  <a:cxn ang="0">
                    <a:pos x="17" y="5"/>
                  </a:cxn>
                  <a:cxn ang="0">
                    <a:pos x="12" y="12"/>
                  </a:cxn>
                  <a:cxn ang="0">
                    <a:pos x="12" y="12"/>
                  </a:cxn>
                  <a:cxn ang="0">
                    <a:pos x="1" y="25"/>
                  </a:cxn>
                  <a:cxn ang="0">
                    <a:pos x="1" y="25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19" y="21"/>
                  </a:cxn>
                  <a:cxn ang="0">
                    <a:pos x="33" y="17"/>
                  </a:cxn>
                  <a:cxn ang="0">
                    <a:pos x="33" y="17"/>
                  </a:cxn>
                  <a:cxn ang="0">
                    <a:pos x="50" y="15"/>
                  </a:cxn>
                  <a:cxn ang="0">
                    <a:pos x="50" y="15"/>
                  </a:cxn>
                  <a:cxn ang="0">
                    <a:pos x="51" y="13"/>
                  </a:cxn>
                  <a:cxn ang="0">
                    <a:pos x="51" y="13"/>
                  </a:cxn>
                  <a:cxn ang="0">
                    <a:pos x="51" y="11"/>
                  </a:cxn>
                  <a:cxn ang="0">
                    <a:pos x="51" y="9"/>
                  </a:cxn>
                  <a:cxn ang="0">
                    <a:pos x="48" y="8"/>
                  </a:cxn>
                  <a:cxn ang="0">
                    <a:pos x="40" y="5"/>
                  </a:cxn>
                  <a:cxn ang="0">
                    <a:pos x="40" y="5"/>
                  </a:cxn>
                  <a:cxn ang="0">
                    <a:pos x="34" y="3"/>
                  </a:cxn>
                  <a:cxn ang="0">
                    <a:pos x="29" y="1"/>
                  </a:cxn>
                  <a:cxn ang="0">
                    <a:pos x="25" y="0"/>
                  </a:cxn>
                </a:cxnLst>
                <a:rect l="0" t="0" r="r" b="b"/>
                <a:pathLst>
                  <a:path w="51" h="28">
                    <a:moveTo>
                      <a:pt x="25" y="0"/>
                    </a:moveTo>
                    <a:lnTo>
                      <a:pt x="25" y="0"/>
                    </a:lnTo>
                    <a:lnTo>
                      <a:pt x="22" y="1"/>
                    </a:lnTo>
                    <a:lnTo>
                      <a:pt x="22" y="1"/>
                    </a:lnTo>
                    <a:lnTo>
                      <a:pt x="19" y="3"/>
                    </a:lnTo>
                    <a:lnTo>
                      <a:pt x="17" y="5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" y="25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19" y="21"/>
                    </a:lnTo>
                    <a:lnTo>
                      <a:pt x="33" y="17"/>
                    </a:lnTo>
                    <a:lnTo>
                      <a:pt x="33" y="17"/>
                    </a:lnTo>
                    <a:lnTo>
                      <a:pt x="50" y="15"/>
                    </a:lnTo>
                    <a:lnTo>
                      <a:pt x="50" y="15"/>
                    </a:lnTo>
                    <a:lnTo>
                      <a:pt x="51" y="13"/>
                    </a:lnTo>
                    <a:lnTo>
                      <a:pt x="51" y="13"/>
                    </a:lnTo>
                    <a:lnTo>
                      <a:pt x="51" y="11"/>
                    </a:lnTo>
                    <a:lnTo>
                      <a:pt x="51" y="9"/>
                    </a:lnTo>
                    <a:lnTo>
                      <a:pt x="48" y="8"/>
                    </a:lnTo>
                    <a:lnTo>
                      <a:pt x="40" y="5"/>
                    </a:lnTo>
                    <a:lnTo>
                      <a:pt x="40" y="5"/>
                    </a:lnTo>
                    <a:lnTo>
                      <a:pt x="34" y="3"/>
                    </a:lnTo>
                    <a:lnTo>
                      <a:pt x="29" y="1"/>
                    </a:lnTo>
                    <a:lnTo>
                      <a:pt x="25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</p:grp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9994D5DC-E850-4A15-9E5D-26A6B596CD47}"/>
              </a:ext>
            </a:extLst>
          </p:cNvPr>
          <p:cNvGrpSpPr/>
          <p:nvPr/>
        </p:nvGrpSpPr>
        <p:grpSpPr>
          <a:xfrm rot="597607">
            <a:off x="3523935" y="4693711"/>
            <a:ext cx="797265" cy="305861"/>
            <a:chOff x="4000950" y="5757076"/>
            <a:chExt cx="1768026" cy="326522"/>
          </a:xfrm>
        </p:grpSpPr>
        <p:sp>
          <p:nvSpPr>
            <p:cNvPr id="106" name="Freeform 743">
              <a:extLst>
                <a:ext uri="{FF2B5EF4-FFF2-40B4-BE49-F238E27FC236}">
                  <a16:creationId xmlns:a16="http://schemas.microsoft.com/office/drawing/2014/main" id="{10C4BC1A-6EC7-4BCA-AB6D-62DACFC8C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0950" y="5757076"/>
              <a:ext cx="1766888" cy="317500"/>
            </a:xfrm>
            <a:custGeom>
              <a:avLst/>
              <a:gdLst/>
              <a:ahLst/>
              <a:cxnLst>
                <a:cxn ang="0">
                  <a:pos x="1066" y="0"/>
                </a:cxn>
                <a:cxn ang="0">
                  <a:pos x="1018" y="4"/>
                </a:cxn>
                <a:cxn ang="0">
                  <a:pos x="969" y="10"/>
                </a:cxn>
                <a:cxn ang="0">
                  <a:pos x="951" y="11"/>
                </a:cxn>
                <a:cxn ang="0">
                  <a:pos x="875" y="23"/>
                </a:cxn>
                <a:cxn ang="0">
                  <a:pos x="798" y="33"/>
                </a:cxn>
                <a:cxn ang="0">
                  <a:pos x="783" y="35"/>
                </a:cxn>
                <a:cxn ang="0">
                  <a:pos x="659" y="44"/>
                </a:cxn>
                <a:cxn ang="0">
                  <a:pos x="533" y="52"/>
                </a:cxn>
                <a:cxn ang="0">
                  <a:pos x="419" y="58"/>
                </a:cxn>
                <a:cxn ang="0">
                  <a:pos x="311" y="63"/>
                </a:cxn>
                <a:cxn ang="0">
                  <a:pos x="153" y="71"/>
                </a:cxn>
                <a:cxn ang="0">
                  <a:pos x="151" y="71"/>
                </a:cxn>
                <a:cxn ang="0">
                  <a:pos x="150" y="71"/>
                </a:cxn>
                <a:cxn ang="0">
                  <a:pos x="113" y="73"/>
                </a:cxn>
                <a:cxn ang="0">
                  <a:pos x="65" y="74"/>
                </a:cxn>
                <a:cxn ang="0">
                  <a:pos x="51" y="74"/>
                </a:cxn>
                <a:cxn ang="0">
                  <a:pos x="40" y="73"/>
                </a:cxn>
                <a:cxn ang="0">
                  <a:pos x="29" y="71"/>
                </a:cxn>
                <a:cxn ang="0">
                  <a:pos x="16" y="73"/>
                </a:cxn>
                <a:cxn ang="0">
                  <a:pos x="8" y="78"/>
                </a:cxn>
                <a:cxn ang="0">
                  <a:pos x="3" y="85"/>
                </a:cxn>
                <a:cxn ang="0">
                  <a:pos x="2" y="92"/>
                </a:cxn>
                <a:cxn ang="0">
                  <a:pos x="0" y="128"/>
                </a:cxn>
                <a:cxn ang="0">
                  <a:pos x="2" y="157"/>
                </a:cxn>
                <a:cxn ang="0">
                  <a:pos x="6" y="183"/>
                </a:cxn>
                <a:cxn ang="0">
                  <a:pos x="8" y="187"/>
                </a:cxn>
                <a:cxn ang="0">
                  <a:pos x="15" y="195"/>
                </a:cxn>
                <a:cxn ang="0">
                  <a:pos x="25" y="199"/>
                </a:cxn>
                <a:cxn ang="0">
                  <a:pos x="34" y="200"/>
                </a:cxn>
                <a:cxn ang="0">
                  <a:pos x="51" y="199"/>
                </a:cxn>
                <a:cxn ang="0">
                  <a:pos x="70" y="197"/>
                </a:cxn>
                <a:cxn ang="0">
                  <a:pos x="70" y="197"/>
                </a:cxn>
                <a:cxn ang="0">
                  <a:pos x="72" y="197"/>
                </a:cxn>
                <a:cxn ang="0">
                  <a:pos x="135" y="193"/>
                </a:cxn>
                <a:cxn ang="0">
                  <a:pos x="208" y="186"/>
                </a:cxn>
                <a:cxn ang="0">
                  <a:pos x="230" y="182"/>
                </a:cxn>
                <a:cxn ang="0">
                  <a:pos x="351" y="172"/>
                </a:cxn>
                <a:cxn ang="0">
                  <a:pos x="508" y="162"/>
                </a:cxn>
                <a:cxn ang="0">
                  <a:pos x="804" y="137"/>
                </a:cxn>
                <a:cxn ang="0">
                  <a:pos x="943" y="125"/>
                </a:cxn>
                <a:cxn ang="0">
                  <a:pos x="1001" y="123"/>
                </a:cxn>
                <a:cxn ang="0">
                  <a:pos x="1081" y="123"/>
                </a:cxn>
                <a:cxn ang="0">
                  <a:pos x="1104" y="123"/>
                </a:cxn>
                <a:cxn ang="0">
                  <a:pos x="1106" y="123"/>
                </a:cxn>
                <a:cxn ang="0">
                  <a:pos x="1110" y="119"/>
                </a:cxn>
                <a:cxn ang="0">
                  <a:pos x="1113" y="99"/>
                </a:cxn>
                <a:cxn ang="0">
                  <a:pos x="1113" y="91"/>
                </a:cxn>
                <a:cxn ang="0">
                  <a:pos x="1102" y="50"/>
                </a:cxn>
                <a:cxn ang="0">
                  <a:pos x="1085" y="6"/>
                </a:cxn>
                <a:cxn ang="0">
                  <a:pos x="1079" y="2"/>
                </a:cxn>
                <a:cxn ang="0">
                  <a:pos x="1066" y="0"/>
                </a:cxn>
              </a:cxnLst>
              <a:rect l="0" t="0" r="r" b="b"/>
              <a:pathLst>
                <a:path w="1113" h="200">
                  <a:moveTo>
                    <a:pt x="1066" y="0"/>
                  </a:moveTo>
                  <a:lnTo>
                    <a:pt x="1066" y="0"/>
                  </a:lnTo>
                  <a:lnTo>
                    <a:pt x="1044" y="2"/>
                  </a:lnTo>
                  <a:lnTo>
                    <a:pt x="1018" y="4"/>
                  </a:lnTo>
                  <a:lnTo>
                    <a:pt x="991" y="8"/>
                  </a:lnTo>
                  <a:lnTo>
                    <a:pt x="969" y="10"/>
                  </a:lnTo>
                  <a:lnTo>
                    <a:pt x="969" y="10"/>
                  </a:lnTo>
                  <a:lnTo>
                    <a:pt x="951" y="11"/>
                  </a:lnTo>
                  <a:lnTo>
                    <a:pt x="928" y="15"/>
                  </a:lnTo>
                  <a:lnTo>
                    <a:pt x="875" y="23"/>
                  </a:lnTo>
                  <a:lnTo>
                    <a:pt x="821" y="31"/>
                  </a:lnTo>
                  <a:lnTo>
                    <a:pt x="798" y="33"/>
                  </a:lnTo>
                  <a:lnTo>
                    <a:pt x="783" y="35"/>
                  </a:lnTo>
                  <a:lnTo>
                    <a:pt x="783" y="35"/>
                  </a:lnTo>
                  <a:lnTo>
                    <a:pt x="735" y="37"/>
                  </a:lnTo>
                  <a:lnTo>
                    <a:pt x="659" y="44"/>
                  </a:lnTo>
                  <a:lnTo>
                    <a:pt x="583" y="49"/>
                  </a:lnTo>
                  <a:lnTo>
                    <a:pt x="533" y="52"/>
                  </a:lnTo>
                  <a:lnTo>
                    <a:pt x="533" y="52"/>
                  </a:lnTo>
                  <a:lnTo>
                    <a:pt x="419" y="58"/>
                  </a:lnTo>
                  <a:lnTo>
                    <a:pt x="311" y="63"/>
                  </a:lnTo>
                  <a:lnTo>
                    <a:pt x="311" y="63"/>
                  </a:lnTo>
                  <a:lnTo>
                    <a:pt x="230" y="67"/>
                  </a:lnTo>
                  <a:lnTo>
                    <a:pt x="153" y="71"/>
                  </a:lnTo>
                  <a:lnTo>
                    <a:pt x="153" y="71"/>
                  </a:lnTo>
                  <a:lnTo>
                    <a:pt x="151" y="71"/>
                  </a:lnTo>
                  <a:lnTo>
                    <a:pt x="151" y="71"/>
                  </a:lnTo>
                  <a:lnTo>
                    <a:pt x="150" y="71"/>
                  </a:lnTo>
                  <a:lnTo>
                    <a:pt x="150" y="71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65" y="74"/>
                  </a:lnTo>
                  <a:lnTo>
                    <a:pt x="65" y="74"/>
                  </a:lnTo>
                  <a:lnTo>
                    <a:pt x="51" y="74"/>
                  </a:lnTo>
                  <a:lnTo>
                    <a:pt x="40" y="73"/>
                  </a:lnTo>
                  <a:lnTo>
                    <a:pt x="40" y="73"/>
                  </a:lnTo>
                  <a:lnTo>
                    <a:pt x="29" y="71"/>
                  </a:lnTo>
                  <a:lnTo>
                    <a:pt x="29" y="71"/>
                  </a:lnTo>
                  <a:lnTo>
                    <a:pt x="23" y="73"/>
                  </a:lnTo>
                  <a:lnTo>
                    <a:pt x="16" y="73"/>
                  </a:lnTo>
                  <a:lnTo>
                    <a:pt x="12" y="75"/>
                  </a:lnTo>
                  <a:lnTo>
                    <a:pt x="8" y="78"/>
                  </a:lnTo>
                  <a:lnTo>
                    <a:pt x="6" y="81"/>
                  </a:lnTo>
                  <a:lnTo>
                    <a:pt x="3" y="85"/>
                  </a:lnTo>
                  <a:lnTo>
                    <a:pt x="2" y="92"/>
                  </a:lnTo>
                  <a:lnTo>
                    <a:pt x="2" y="92"/>
                  </a:lnTo>
                  <a:lnTo>
                    <a:pt x="0" y="103"/>
                  </a:lnTo>
                  <a:lnTo>
                    <a:pt x="0" y="128"/>
                  </a:lnTo>
                  <a:lnTo>
                    <a:pt x="0" y="142"/>
                  </a:lnTo>
                  <a:lnTo>
                    <a:pt x="2" y="157"/>
                  </a:lnTo>
                  <a:lnTo>
                    <a:pt x="3" y="171"/>
                  </a:lnTo>
                  <a:lnTo>
                    <a:pt x="6" y="183"/>
                  </a:lnTo>
                  <a:lnTo>
                    <a:pt x="6" y="183"/>
                  </a:lnTo>
                  <a:lnTo>
                    <a:pt x="8" y="187"/>
                  </a:lnTo>
                  <a:lnTo>
                    <a:pt x="11" y="191"/>
                  </a:lnTo>
                  <a:lnTo>
                    <a:pt x="15" y="195"/>
                  </a:lnTo>
                  <a:lnTo>
                    <a:pt x="17" y="196"/>
                  </a:lnTo>
                  <a:lnTo>
                    <a:pt x="25" y="199"/>
                  </a:lnTo>
                  <a:lnTo>
                    <a:pt x="34" y="200"/>
                  </a:lnTo>
                  <a:lnTo>
                    <a:pt x="34" y="200"/>
                  </a:lnTo>
                  <a:lnTo>
                    <a:pt x="51" y="199"/>
                  </a:lnTo>
                  <a:lnTo>
                    <a:pt x="51" y="199"/>
                  </a:lnTo>
                  <a:lnTo>
                    <a:pt x="70" y="197"/>
                  </a:lnTo>
                  <a:lnTo>
                    <a:pt x="70" y="197"/>
                  </a:lnTo>
                  <a:lnTo>
                    <a:pt x="70" y="197"/>
                  </a:lnTo>
                  <a:lnTo>
                    <a:pt x="70" y="197"/>
                  </a:lnTo>
                  <a:lnTo>
                    <a:pt x="72" y="197"/>
                  </a:lnTo>
                  <a:lnTo>
                    <a:pt x="72" y="197"/>
                  </a:lnTo>
                  <a:lnTo>
                    <a:pt x="99" y="196"/>
                  </a:lnTo>
                  <a:lnTo>
                    <a:pt x="135" y="193"/>
                  </a:lnTo>
                  <a:lnTo>
                    <a:pt x="175" y="190"/>
                  </a:lnTo>
                  <a:lnTo>
                    <a:pt x="208" y="186"/>
                  </a:lnTo>
                  <a:lnTo>
                    <a:pt x="208" y="186"/>
                  </a:lnTo>
                  <a:lnTo>
                    <a:pt x="230" y="182"/>
                  </a:lnTo>
                  <a:lnTo>
                    <a:pt x="263" y="179"/>
                  </a:lnTo>
                  <a:lnTo>
                    <a:pt x="351" y="172"/>
                  </a:lnTo>
                  <a:lnTo>
                    <a:pt x="508" y="162"/>
                  </a:lnTo>
                  <a:lnTo>
                    <a:pt x="508" y="162"/>
                  </a:lnTo>
                  <a:lnTo>
                    <a:pt x="666" y="149"/>
                  </a:lnTo>
                  <a:lnTo>
                    <a:pt x="804" y="137"/>
                  </a:lnTo>
                  <a:lnTo>
                    <a:pt x="804" y="137"/>
                  </a:lnTo>
                  <a:lnTo>
                    <a:pt x="943" y="125"/>
                  </a:lnTo>
                  <a:lnTo>
                    <a:pt x="943" y="125"/>
                  </a:lnTo>
                  <a:lnTo>
                    <a:pt x="1001" y="123"/>
                  </a:lnTo>
                  <a:lnTo>
                    <a:pt x="1081" y="123"/>
                  </a:lnTo>
                  <a:lnTo>
                    <a:pt x="1081" y="123"/>
                  </a:lnTo>
                  <a:lnTo>
                    <a:pt x="1104" y="123"/>
                  </a:lnTo>
                  <a:lnTo>
                    <a:pt x="1104" y="123"/>
                  </a:lnTo>
                  <a:lnTo>
                    <a:pt x="1106" y="123"/>
                  </a:lnTo>
                  <a:lnTo>
                    <a:pt x="1106" y="123"/>
                  </a:lnTo>
                  <a:lnTo>
                    <a:pt x="1108" y="121"/>
                  </a:lnTo>
                  <a:lnTo>
                    <a:pt x="1110" y="119"/>
                  </a:lnTo>
                  <a:lnTo>
                    <a:pt x="1112" y="109"/>
                  </a:lnTo>
                  <a:lnTo>
                    <a:pt x="1113" y="99"/>
                  </a:lnTo>
                  <a:lnTo>
                    <a:pt x="1113" y="91"/>
                  </a:lnTo>
                  <a:lnTo>
                    <a:pt x="1113" y="91"/>
                  </a:lnTo>
                  <a:lnTo>
                    <a:pt x="1110" y="77"/>
                  </a:lnTo>
                  <a:lnTo>
                    <a:pt x="1102" y="50"/>
                  </a:lnTo>
                  <a:lnTo>
                    <a:pt x="1085" y="6"/>
                  </a:lnTo>
                  <a:lnTo>
                    <a:pt x="1085" y="6"/>
                  </a:lnTo>
                  <a:lnTo>
                    <a:pt x="1083" y="3"/>
                  </a:lnTo>
                  <a:lnTo>
                    <a:pt x="1079" y="2"/>
                  </a:lnTo>
                  <a:lnTo>
                    <a:pt x="1074" y="0"/>
                  </a:lnTo>
                  <a:lnTo>
                    <a:pt x="1066" y="0"/>
                  </a:lnTo>
                  <a:close/>
                </a:path>
              </a:pathLst>
            </a:custGeom>
            <a:solidFill>
              <a:srgbClr val="E49E3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7" name="Freeform 744">
              <a:extLst>
                <a:ext uri="{FF2B5EF4-FFF2-40B4-BE49-F238E27FC236}">
                  <a16:creationId xmlns:a16="http://schemas.microsoft.com/office/drawing/2014/main" id="{7B45F252-6980-496D-8359-B5A5BC48C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2088" y="5766098"/>
              <a:ext cx="1766888" cy="317500"/>
            </a:xfrm>
            <a:custGeom>
              <a:avLst/>
              <a:gdLst/>
              <a:ahLst/>
              <a:cxnLst>
                <a:cxn ang="0">
                  <a:pos x="1066" y="0"/>
                </a:cxn>
                <a:cxn ang="0">
                  <a:pos x="1018" y="4"/>
                </a:cxn>
                <a:cxn ang="0">
                  <a:pos x="969" y="10"/>
                </a:cxn>
                <a:cxn ang="0">
                  <a:pos x="951" y="11"/>
                </a:cxn>
                <a:cxn ang="0">
                  <a:pos x="875" y="23"/>
                </a:cxn>
                <a:cxn ang="0">
                  <a:pos x="798" y="33"/>
                </a:cxn>
                <a:cxn ang="0">
                  <a:pos x="783" y="35"/>
                </a:cxn>
                <a:cxn ang="0">
                  <a:pos x="659" y="44"/>
                </a:cxn>
                <a:cxn ang="0">
                  <a:pos x="533" y="52"/>
                </a:cxn>
                <a:cxn ang="0">
                  <a:pos x="419" y="58"/>
                </a:cxn>
                <a:cxn ang="0">
                  <a:pos x="311" y="63"/>
                </a:cxn>
                <a:cxn ang="0">
                  <a:pos x="153" y="71"/>
                </a:cxn>
                <a:cxn ang="0">
                  <a:pos x="151" y="71"/>
                </a:cxn>
                <a:cxn ang="0">
                  <a:pos x="150" y="71"/>
                </a:cxn>
                <a:cxn ang="0">
                  <a:pos x="113" y="73"/>
                </a:cxn>
                <a:cxn ang="0">
                  <a:pos x="65" y="74"/>
                </a:cxn>
                <a:cxn ang="0">
                  <a:pos x="51" y="74"/>
                </a:cxn>
                <a:cxn ang="0">
                  <a:pos x="40" y="73"/>
                </a:cxn>
                <a:cxn ang="0">
                  <a:pos x="29" y="71"/>
                </a:cxn>
                <a:cxn ang="0">
                  <a:pos x="16" y="73"/>
                </a:cxn>
                <a:cxn ang="0">
                  <a:pos x="8" y="78"/>
                </a:cxn>
                <a:cxn ang="0">
                  <a:pos x="3" y="85"/>
                </a:cxn>
                <a:cxn ang="0">
                  <a:pos x="2" y="92"/>
                </a:cxn>
                <a:cxn ang="0">
                  <a:pos x="0" y="128"/>
                </a:cxn>
                <a:cxn ang="0">
                  <a:pos x="2" y="157"/>
                </a:cxn>
                <a:cxn ang="0">
                  <a:pos x="6" y="183"/>
                </a:cxn>
                <a:cxn ang="0">
                  <a:pos x="8" y="187"/>
                </a:cxn>
                <a:cxn ang="0">
                  <a:pos x="15" y="195"/>
                </a:cxn>
                <a:cxn ang="0">
                  <a:pos x="25" y="199"/>
                </a:cxn>
                <a:cxn ang="0">
                  <a:pos x="34" y="200"/>
                </a:cxn>
                <a:cxn ang="0">
                  <a:pos x="51" y="199"/>
                </a:cxn>
                <a:cxn ang="0">
                  <a:pos x="70" y="197"/>
                </a:cxn>
                <a:cxn ang="0">
                  <a:pos x="70" y="197"/>
                </a:cxn>
                <a:cxn ang="0">
                  <a:pos x="72" y="197"/>
                </a:cxn>
                <a:cxn ang="0">
                  <a:pos x="135" y="193"/>
                </a:cxn>
                <a:cxn ang="0">
                  <a:pos x="208" y="186"/>
                </a:cxn>
                <a:cxn ang="0">
                  <a:pos x="230" y="182"/>
                </a:cxn>
                <a:cxn ang="0">
                  <a:pos x="351" y="172"/>
                </a:cxn>
                <a:cxn ang="0">
                  <a:pos x="508" y="162"/>
                </a:cxn>
                <a:cxn ang="0">
                  <a:pos x="804" y="137"/>
                </a:cxn>
                <a:cxn ang="0">
                  <a:pos x="943" y="125"/>
                </a:cxn>
                <a:cxn ang="0">
                  <a:pos x="1001" y="123"/>
                </a:cxn>
                <a:cxn ang="0">
                  <a:pos x="1081" y="123"/>
                </a:cxn>
                <a:cxn ang="0">
                  <a:pos x="1104" y="123"/>
                </a:cxn>
                <a:cxn ang="0">
                  <a:pos x="1106" y="123"/>
                </a:cxn>
                <a:cxn ang="0">
                  <a:pos x="1110" y="119"/>
                </a:cxn>
                <a:cxn ang="0">
                  <a:pos x="1113" y="99"/>
                </a:cxn>
                <a:cxn ang="0">
                  <a:pos x="1113" y="91"/>
                </a:cxn>
                <a:cxn ang="0">
                  <a:pos x="1102" y="50"/>
                </a:cxn>
                <a:cxn ang="0">
                  <a:pos x="1085" y="6"/>
                </a:cxn>
                <a:cxn ang="0">
                  <a:pos x="1079" y="2"/>
                </a:cxn>
                <a:cxn ang="0">
                  <a:pos x="1066" y="0"/>
                </a:cxn>
              </a:cxnLst>
              <a:rect l="0" t="0" r="r" b="b"/>
              <a:pathLst>
                <a:path w="1113" h="200">
                  <a:moveTo>
                    <a:pt x="1066" y="0"/>
                  </a:moveTo>
                  <a:lnTo>
                    <a:pt x="1066" y="0"/>
                  </a:lnTo>
                  <a:lnTo>
                    <a:pt x="1044" y="2"/>
                  </a:lnTo>
                  <a:lnTo>
                    <a:pt x="1018" y="4"/>
                  </a:lnTo>
                  <a:lnTo>
                    <a:pt x="991" y="8"/>
                  </a:lnTo>
                  <a:lnTo>
                    <a:pt x="969" y="10"/>
                  </a:lnTo>
                  <a:lnTo>
                    <a:pt x="969" y="10"/>
                  </a:lnTo>
                  <a:lnTo>
                    <a:pt x="951" y="11"/>
                  </a:lnTo>
                  <a:lnTo>
                    <a:pt x="928" y="15"/>
                  </a:lnTo>
                  <a:lnTo>
                    <a:pt x="875" y="23"/>
                  </a:lnTo>
                  <a:lnTo>
                    <a:pt x="821" y="31"/>
                  </a:lnTo>
                  <a:lnTo>
                    <a:pt x="798" y="33"/>
                  </a:lnTo>
                  <a:lnTo>
                    <a:pt x="783" y="35"/>
                  </a:lnTo>
                  <a:lnTo>
                    <a:pt x="783" y="35"/>
                  </a:lnTo>
                  <a:lnTo>
                    <a:pt x="735" y="37"/>
                  </a:lnTo>
                  <a:lnTo>
                    <a:pt x="659" y="44"/>
                  </a:lnTo>
                  <a:lnTo>
                    <a:pt x="583" y="49"/>
                  </a:lnTo>
                  <a:lnTo>
                    <a:pt x="533" y="52"/>
                  </a:lnTo>
                  <a:lnTo>
                    <a:pt x="533" y="52"/>
                  </a:lnTo>
                  <a:lnTo>
                    <a:pt x="419" y="58"/>
                  </a:lnTo>
                  <a:lnTo>
                    <a:pt x="311" y="63"/>
                  </a:lnTo>
                  <a:lnTo>
                    <a:pt x="311" y="63"/>
                  </a:lnTo>
                  <a:lnTo>
                    <a:pt x="230" y="67"/>
                  </a:lnTo>
                  <a:lnTo>
                    <a:pt x="153" y="71"/>
                  </a:lnTo>
                  <a:lnTo>
                    <a:pt x="153" y="71"/>
                  </a:lnTo>
                  <a:lnTo>
                    <a:pt x="151" y="71"/>
                  </a:lnTo>
                  <a:lnTo>
                    <a:pt x="151" y="71"/>
                  </a:lnTo>
                  <a:lnTo>
                    <a:pt x="150" y="71"/>
                  </a:lnTo>
                  <a:lnTo>
                    <a:pt x="150" y="71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65" y="74"/>
                  </a:lnTo>
                  <a:lnTo>
                    <a:pt x="65" y="74"/>
                  </a:lnTo>
                  <a:lnTo>
                    <a:pt x="51" y="74"/>
                  </a:lnTo>
                  <a:lnTo>
                    <a:pt x="40" y="73"/>
                  </a:lnTo>
                  <a:lnTo>
                    <a:pt x="40" y="73"/>
                  </a:lnTo>
                  <a:lnTo>
                    <a:pt x="29" y="71"/>
                  </a:lnTo>
                  <a:lnTo>
                    <a:pt x="29" y="71"/>
                  </a:lnTo>
                  <a:lnTo>
                    <a:pt x="23" y="73"/>
                  </a:lnTo>
                  <a:lnTo>
                    <a:pt x="16" y="73"/>
                  </a:lnTo>
                  <a:lnTo>
                    <a:pt x="12" y="75"/>
                  </a:lnTo>
                  <a:lnTo>
                    <a:pt x="8" y="78"/>
                  </a:lnTo>
                  <a:lnTo>
                    <a:pt x="6" y="81"/>
                  </a:lnTo>
                  <a:lnTo>
                    <a:pt x="3" y="85"/>
                  </a:lnTo>
                  <a:lnTo>
                    <a:pt x="2" y="92"/>
                  </a:lnTo>
                  <a:lnTo>
                    <a:pt x="2" y="92"/>
                  </a:lnTo>
                  <a:lnTo>
                    <a:pt x="0" y="103"/>
                  </a:lnTo>
                  <a:lnTo>
                    <a:pt x="0" y="128"/>
                  </a:lnTo>
                  <a:lnTo>
                    <a:pt x="0" y="142"/>
                  </a:lnTo>
                  <a:lnTo>
                    <a:pt x="2" y="157"/>
                  </a:lnTo>
                  <a:lnTo>
                    <a:pt x="3" y="171"/>
                  </a:lnTo>
                  <a:lnTo>
                    <a:pt x="6" y="183"/>
                  </a:lnTo>
                  <a:lnTo>
                    <a:pt x="6" y="183"/>
                  </a:lnTo>
                  <a:lnTo>
                    <a:pt x="8" y="187"/>
                  </a:lnTo>
                  <a:lnTo>
                    <a:pt x="11" y="191"/>
                  </a:lnTo>
                  <a:lnTo>
                    <a:pt x="15" y="195"/>
                  </a:lnTo>
                  <a:lnTo>
                    <a:pt x="17" y="196"/>
                  </a:lnTo>
                  <a:lnTo>
                    <a:pt x="25" y="199"/>
                  </a:lnTo>
                  <a:lnTo>
                    <a:pt x="34" y="200"/>
                  </a:lnTo>
                  <a:lnTo>
                    <a:pt x="34" y="200"/>
                  </a:lnTo>
                  <a:lnTo>
                    <a:pt x="51" y="199"/>
                  </a:lnTo>
                  <a:lnTo>
                    <a:pt x="51" y="199"/>
                  </a:lnTo>
                  <a:lnTo>
                    <a:pt x="70" y="197"/>
                  </a:lnTo>
                  <a:lnTo>
                    <a:pt x="70" y="197"/>
                  </a:lnTo>
                  <a:lnTo>
                    <a:pt x="70" y="197"/>
                  </a:lnTo>
                  <a:lnTo>
                    <a:pt x="70" y="197"/>
                  </a:lnTo>
                  <a:lnTo>
                    <a:pt x="72" y="197"/>
                  </a:lnTo>
                  <a:lnTo>
                    <a:pt x="72" y="197"/>
                  </a:lnTo>
                  <a:lnTo>
                    <a:pt x="99" y="196"/>
                  </a:lnTo>
                  <a:lnTo>
                    <a:pt x="135" y="193"/>
                  </a:lnTo>
                  <a:lnTo>
                    <a:pt x="175" y="190"/>
                  </a:lnTo>
                  <a:lnTo>
                    <a:pt x="208" y="186"/>
                  </a:lnTo>
                  <a:lnTo>
                    <a:pt x="208" y="186"/>
                  </a:lnTo>
                  <a:lnTo>
                    <a:pt x="230" y="182"/>
                  </a:lnTo>
                  <a:lnTo>
                    <a:pt x="263" y="179"/>
                  </a:lnTo>
                  <a:lnTo>
                    <a:pt x="351" y="172"/>
                  </a:lnTo>
                  <a:lnTo>
                    <a:pt x="508" y="162"/>
                  </a:lnTo>
                  <a:lnTo>
                    <a:pt x="508" y="162"/>
                  </a:lnTo>
                  <a:lnTo>
                    <a:pt x="666" y="149"/>
                  </a:lnTo>
                  <a:lnTo>
                    <a:pt x="804" y="137"/>
                  </a:lnTo>
                  <a:lnTo>
                    <a:pt x="804" y="137"/>
                  </a:lnTo>
                  <a:lnTo>
                    <a:pt x="943" y="125"/>
                  </a:lnTo>
                  <a:lnTo>
                    <a:pt x="943" y="125"/>
                  </a:lnTo>
                  <a:lnTo>
                    <a:pt x="1001" y="123"/>
                  </a:lnTo>
                  <a:lnTo>
                    <a:pt x="1081" y="123"/>
                  </a:lnTo>
                  <a:lnTo>
                    <a:pt x="1081" y="123"/>
                  </a:lnTo>
                  <a:lnTo>
                    <a:pt x="1104" y="123"/>
                  </a:lnTo>
                  <a:lnTo>
                    <a:pt x="1104" y="123"/>
                  </a:lnTo>
                  <a:lnTo>
                    <a:pt x="1106" y="123"/>
                  </a:lnTo>
                  <a:lnTo>
                    <a:pt x="1106" y="123"/>
                  </a:lnTo>
                  <a:lnTo>
                    <a:pt x="1108" y="121"/>
                  </a:lnTo>
                  <a:lnTo>
                    <a:pt x="1110" y="119"/>
                  </a:lnTo>
                  <a:lnTo>
                    <a:pt x="1112" y="109"/>
                  </a:lnTo>
                  <a:lnTo>
                    <a:pt x="1113" y="99"/>
                  </a:lnTo>
                  <a:lnTo>
                    <a:pt x="1113" y="91"/>
                  </a:lnTo>
                  <a:lnTo>
                    <a:pt x="1113" y="91"/>
                  </a:lnTo>
                  <a:lnTo>
                    <a:pt x="1110" y="77"/>
                  </a:lnTo>
                  <a:lnTo>
                    <a:pt x="1102" y="50"/>
                  </a:lnTo>
                  <a:lnTo>
                    <a:pt x="1085" y="6"/>
                  </a:lnTo>
                  <a:lnTo>
                    <a:pt x="1085" y="6"/>
                  </a:lnTo>
                  <a:lnTo>
                    <a:pt x="1083" y="3"/>
                  </a:lnTo>
                  <a:lnTo>
                    <a:pt x="1079" y="2"/>
                  </a:lnTo>
                  <a:lnTo>
                    <a:pt x="1074" y="0"/>
                  </a:lnTo>
                  <a:lnTo>
                    <a:pt x="106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550A8560-44AD-422C-B4A6-651B83D40526}"/>
              </a:ext>
            </a:extLst>
          </p:cNvPr>
          <p:cNvGrpSpPr/>
          <p:nvPr/>
        </p:nvGrpSpPr>
        <p:grpSpPr>
          <a:xfrm rot="507077">
            <a:off x="4386713" y="4723722"/>
            <a:ext cx="575069" cy="224745"/>
            <a:chOff x="4002088" y="5766098"/>
            <a:chExt cx="1766888" cy="317500"/>
          </a:xfrm>
          <a:solidFill>
            <a:srgbClr val="208CA6"/>
          </a:solidFill>
        </p:grpSpPr>
        <p:sp>
          <p:nvSpPr>
            <p:cNvPr id="103" name="Freeform 743">
              <a:extLst>
                <a:ext uri="{FF2B5EF4-FFF2-40B4-BE49-F238E27FC236}">
                  <a16:creationId xmlns:a16="http://schemas.microsoft.com/office/drawing/2014/main" id="{F969B09E-856E-4880-84AF-0F385708FA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2088" y="5766098"/>
              <a:ext cx="1766888" cy="317500"/>
            </a:xfrm>
            <a:custGeom>
              <a:avLst/>
              <a:gdLst/>
              <a:ahLst/>
              <a:cxnLst>
                <a:cxn ang="0">
                  <a:pos x="1066" y="0"/>
                </a:cxn>
                <a:cxn ang="0">
                  <a:pos x="1018" y="4"/>
                </a:cxn>
                <a:cxn ang="0">
                  <a:pos x="969" y="10"/>
                </a:cxn>
                <a:cxn ang="0">
                  <a:pos x="951" y="11"/>
                </a:cxn>
                <a:cxn ang="0">
                  <a:pos x="875" y="23"/>
                </a:cxn>
                <a:cxn ang="0">
                  <a:pos x="798" y="33"/>
                </a:cxn>
                <a:cxn ang="0">
                  <a:pos x="783" y="35"/>
                </a:cxn>
                <a:cxn ang="0">
                  <a:pos x="659" y="44"/>
                </a:cxn>
                <a:cxn ang="0">
                  <a:pos x="533" y="52"/>
                </a:cxn>
                <a:cxn ang="0">
                  <a:pos x="419" y="58"/>
                </a:cxn>
                <a:cxn ang="0">
                  <a:pos x="311" y="63"/>
                </a:cxn>
                <a:cxn ang="0">
                  <a:pos x="153" y="71"/>
                </a:cxn>
                <a:cxn ang="0">
                  <a:pos x="151" y="71"/>
                </a:cxn>
                <a:cxn ang="0">
                  <a:pos x="150" y="71"/>
                </a:cxn>
                <a:cxn ang="0">
                  <a:pos x="113" y="73"/>
                </a:cxn>
                <a:cxn ang="0">
                  <a:pos x="65" y="74"/>
                </a:cxn>
                <a:cxn ang="0">
                  <a:pos x="51" y="74"/>
                </a:cxn>
                <a:cxn ang="0">
                  <a:pos x="40" y="73"/>
                </a:cxn>
                <a:cxn ang="0">
                  <a:pos x="29" y="71"/>
                </a:cxn>
                <a:cxn ang="0">
                  <a:pos x="16" y="73"/>
                </a:cxn>
                <a:cxn ang="0">
                  <a:pos x="8" y="78"/>
                </a:cxn>
                <a:cxn ang="0">
                  <a:pos x="3" y="85"/>
                </a:cxn>
                <a:cxn ang="0">
                  <a:pos x="2" y="92"/>
                </a:cxn>
                <a:cxn ang="0">
                  <a:pos x="0" y="128"/>
                </a:cxn>
                <a:cxn ang="0">
                  <a:pos x="2" y="157"/>
                </a:cxn>
                <a:cxn ang="0">
                  <a:pos x="6" y="183"/>
                </a:cxn>
                <a:cxn ang="0">
                  <a:pos x="8" y="187"/>
                </a:cxn>
                <a:cxn ang="0">
                  <a:pos x="15" y="195"/>
                </a:cxn>
                <a:cxn ang="0">
                  <a:pos x="25" y="199"/>
                </a:cxn>
                <a:cxn ang="0">
                  <a:pos x="34" y="200"/>
                </a:cxn>
                <a:cxn ang="0">
                  <a:pos x="51" y="199"/>
                </a:cxn>
                <a:cxn ang="0">
                  <a:pos x="70" y="197"/>
                </a:cxn>
                <a:cxn ang="0">
                  <a:pos x="70" y="197"/>
                </a:cxn>
                <a:cxn ang="0">
                  <a:pos x="72" y="197"/>
                </a:cxn>
                <a:cxn ang="0">
                  <a:pos x="135" y="193"/>
                </a:cxn>
                <a:cxn ang="0">
                  <a:pos x="208" y="186"/>
                </a:cxn>
                <a:cxn ang="0">
                  <a:pos x="230" y="182"/>
                </a:cxn>
                <a:cxn ang="0">
                  <a:pos x="351" y="172"/>
                </a:cxn>
                <a:cxn ang="0">
                  <a:pos x="508" y="162"/>
                </a:cxn>
                <a:cxn ang="0">
                  <a:pos x="804" y="137"/>
                </a:cxn>
                <a:cxn ang="0">
                  <a:pos x="943" y="125"/>
                </a:cxn>
                <a:cxn ang="0">
                  <a:pos x="1001" y="123"/>
                </a:cxn>
                <a:cxn ang="0">
                  <a:pos x="1081" y="123"/>
                </a:cxn>
                <a:cxn ang="0">
                  <a:pos x="1104" y="123"/>
                </a:cxn>
                <a:cxn ang="0">
                  <a:pos x="1106" y="123"/>
                </a:cxn>
                <a:cxn ang="0">
                  <a:pos x="1110" y="119"/>
                </a:cxn>
                <a:cxn ang="0">
                  <a:pos x="1113" y="99"/>
                </a:cxn>
                <a:cxn ang="0">
                  <a:pos x="1113" y="91"/>
                </a:cxn>
                <a:cxn ang="0">
                  <a:pos x="1102" y="50"/>
                </a:cxn>
                <a:cxn ang="0">
                  <a:pos x="1085" y="6"/>
                </a:cxn>
                <a:cxn ang="0">
                  <a:pos x="1079" y="2"/>
                </a:cxn>
                <a:cxn ang="0">
                  <a:pos x="1066" y="0"/>
                </a:cxn>
              </a:cxnLst>
              <a:rect l="0" t="0" r="r" b="b"/>
              <a:pathLst>
                <a:path w="1113" h="200">
                  <a:moveTo>
                    <a:pt x="1066" y="0"/>
                  </a:moveTo>
                  <a:lnTo>
                    <a:pt x="1066" y="0"/>
                  </a:lnTo>
                  <a:lnTo>
                    <a:pt x="1044" y="2"/>
                  </a:lnTo>
                  <a:lnTo>
                    <a:pt x="1018" y="4"/>
                  </a:lnTo>
                  <a:lnTo>
                    <a:pt x="991" y="8"/>
                  </a:lnTo>
                  <a:lnTo>
                    <a:pt x="969" y="10"/>
                  </a:lnTo>
                  <a:lnTo>
                    <a:pt x="969" y="10"/>
                  </a:lnTo>
                  <a:lnTo>
                    <a:pt x="951" y="11"/>
                  </a:lnTo>
                  <a:lnTo>
                    <a:pt x="928" y="15"/>
                  </a:lnTo>
                  <a:lnTo>
                    <a:pt x="875" y="23"/>
                  </a:lnTo>
                  <a:lnTo>
                    <a:pt x="821" y="31"/>
                  </a:lnTo>
                  <a:lnTo>
                    <a:pt x="798" y="33"/>
                  </a:lnTo>
                  <a:lnTo>
                    <a:pt x="783" y="35"/>
                  </a:lnTo>
                  <a:lnTo>
                    <a:pt x="783" y="35"/>
                  </a:lnTo>
                  <a:lnTo>
                    <a:pt x="735" y="37"/>
                  </a:lnTo>
                  <a:lnTo>
                    <a:pt x="659" y="44"/>
                  </a:lnTo>
                  <a:lnTo>
                    <a:pt x="583" y="49"/>
                  </a:lnTo>
                  <a:lnTo>
                    <a:pt x="533" y="52"/>
                  </a:lnTo>
                  <a:lnTo>
                    <a:pt x="533" y="52"/>
                  </a:lnTo>
                  <a:lnTo>
                    <a:pt x="419" y="58"/>
                  </a:lnTo>
                  <a:lnTo>
                    <a:pt x="311" y="63"/>
                  </a:lnTo>
                  <a:lnTo>
                    <a:pt x="311" y="63"/>
                  </a:lnTo>
                  <a:lnTo>
                    <a:pt x="230" y="67"/>
                  </a:lnTo>
                  <a:lnTo>
                    <a:pt x="153" y="71"/>
                  </a:lnTo>
                  <a:lnTo>
                    <a:pt x="153" y="71"/>
                  </a:lnTo>
                  <a:lnTo>
                    <a:pt x="151" y="71"/>
                  </a:lnTo>
                  <a:lnTo>
                    <a:pt x="151" y="71"/>
                  </a:lnTo>
                  <a:lnTo>
                    <a:pt x="150" y="71"/>
                  </a:lnTo>
                  <a:lnTo>
                    <a:pt x="150" y="71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65" y="74"/>
                  </a:lnTo>
                  <a:lnTo>
                    <a:pt x="65" y="74"/>
                  </a:lnTo>
                  <a:lnTo>
                    <a:pt x="51" y="74"/>
                  </a:lnTo>
                  <a:lnTo>
                    <a:pt x="40" y="73"/>
                  </a:lnTo>
                  <a:lnTo>
                    <a:pt x="40" y="73"/>
                  </a:lnTo>
                  <a:lnTo>
                    <a:pt x="29" y="71"/>
                  </a:lnTo>
                  <a:lnTo>
                    <a:pt x="29" y="71"/>
                  </a:lnTo>
                  <a:lnTo>
                    <a:pt x="23" y="73"/>
                  </a:lnTo>
                  <a:lnTo>
                    <a:pt x="16" y="73"/>
                  </a:lnTo>
                  <a:lnTo>
                    <a:pt x="12" y="75"/>
                  </a:lnTo>
                  <a:lnTo>
                    <a:pt x="8" y="78"/>
                  </a:lnTo>
                  <a:lnTo>
                    <a:pt x="6" y="81"/>
                  </a:lnTo>
                  <a:lnTo>
                    <a:pt x="3" y="85"/>
                  </a:lnTo>
                  <a:lnTo>
                    <a:pt x="2" y="92"/>
                  </a:lnTo>
                  <a:lnTo>
                    <a:pt x="2" y="92"/>
                  </a:lnTo>
                  <a:lnTo>
                    <a:pt x="0" y="103"/>
                  </a:lnTo>
                  <a:lnTo>
                    <a:pt x="0" y="128"/>
                  </a:lnTo>
                  <a:lnTo>
                    <a:pt x="0" y="142"/>
                  </a:lnTo>
                  <a:lnTo>
                    <a:pt x="2" y="157"/>
                  </a:lnTo>
                  <a:lnTo>
                    <a:pt x="3" y="171"/>
                  </a:lnTo>
                  <a:lnTo>
                    <a:pt x="6" y="183"/>
                  </a:lnTo>
                  <a:lnTo>
                    <a:pt x="6" y="183"/>
                  </a:lnTo>
                  <a:lnTo>
                    <a:pt x="8" y="187"/>
                  </a:lnTo>
                  <a:lnTo>
                    <a:pt x="11" y="191"/>
                  </a:lnTo>
                  <a:lnTo>
                    <a:pt x="15" y="195"/>
                  </a:lnTo>
                  <a:lnTo>
                    <a:pt x="17" y="196"/>
                  </a:lnTo>
                  <a:lnTo>
                    <a:pt x="25" y="199"/>
                  </a:lnTo>
                  <a:lnTo>
                    <a:pt x="34" y="200"/>
                  </a:lnTo>
                  <a:lnTo>
                    <a:pt x="34" y="200"/>
                  </a:lnTo>
                  <a:lnTo>
                    <a:pt x="51" y="199"/>
                  </a:lnTo>
                  <a:lnTo>
                    <a:pt x="51" y="199"/>
                  </a:lnTo>
                  <a:lnTo>
                    <a:pt x="70" y="197"/>
                  </a:lnTo>
                  <a:lnTo>
                    <a:pt x="70" y="197"/>
                  </a:lnTo>
                  <a:lnTo>
                    <a:pt x="70" y="197"/>
                  </a:lnTo>
                  <a:lnTo>
                    <a:pt x="70" y="197"/>
                  </a:lnTo>
                  <a:lnTo>
                    <a:pt x="72" y="197"/>
                  </a:lnTo>
                  <a:lnTo>
                    <a:pt x="72" y="197"/>
                  </a:lnTo>
                  <a:lnTo>
                    <a:pt x="99" y="196"/>
                  </a:lnTo>
                  <a:lnTo>
                    <a:pt x="135" y="193"/>
                  </a:lnTo>
                  <a:lnTo>
                    <a:pt x="175" y="190"/>
                  </a:lnTo>
                  <a:lnTo>
                    <a:pt x="208" y="186"/>
                  </a:lnTo>
                  <a:lnTo>
                    <a:pt x="208" y="186"/>
                  </a:lnTo>
                  <a:lnTo>
                    <a:pt x="230" y="182"/>
                  </a:lnTo>
                  <a:lnTo>
                    <a:pt x="263" y="179"/>
                  </a:lnTo>
                  <a:lnTo>
                    <a:pt x="351" y="172"/>
                  </a:lnTo>
                  <a:lnTo>
                    <a:pt x="508" y="162"/>
                  </a:lnTo>
                  <a:lnTo>
                    <a:pt x="508" y="162"/>
                  </a:lnTo>
                  <a:lnTo>
                    <a:pt x="666" y="149"/>
                  </a:lnTo>
                  <a:lnTo>
                    <a:pt x="804" y="137"/>
                  </a:lnTo>
                  <a:lnTo>
                    <a:pt x="804" y="137"/>
                  </a:lnTo>
                  <a:lnTo>
                    <a:pt x="943" y="125"/>
                  </a:lnTo>
                  <a:lnTo>
                    <a:pt x="943" y="125"/>
                  </a:lnTo>
                  <a:lnTo>
                    <a:pt x="1001" y="123"/>
                  </a:lnTo>
                  <a:lnTo>
                    <a:pt x="1081" y="123"/>
                  </a:lnTo>
                  <a:lnTo>
                    <a:pt x="1081" y="123"/>
                  </a:lnTo>
                  <a:lnTo>
                    <a:pt x="1104" y="123"/>
                  </a:lnTo>
                  <a:lnTo>
                    <a:pt x="1104" y="123"/>
                  </a:lnTo>
                  <a:lnTo>
                    <a:pt x="1106" y="123"/>
                  </a:lnTo>
                  <a:lnTo>
                    <a:pt x="1106" y="123"/>
                  </a:lnTo>
                  <a:lnTo>
                    <a:pt x="1108" y="121"/>
                  </a:lnTo>
                  <a:lnTo>
                    <a:pt x="1110" y="119"/>
                  </a:lnTo>
                  <a:lnTo>
                    <a:pt x="1112" y="109"/>
                  </a:lnTo>
                  <a:lnTo>
                    <a:pt x="1113" y="99"/>
                  </a:lnTo>
                  <a:lnTo>
                    <a:pt x="1113" y="91"/>
                  </a:lnTo>
                  <a:lnTo>
                    <a:pt x="1113" y="91"/>
                  </a:lnTo>
                  <a:lnTo>
                    <a:pt x="1110" y="77"/>
                  </a:lnTo>
                  <a:lnTo>
                    <a:pt x="1102" y="50"/>
                  </a:lnTo>
                  <a:lnTo>
                    <a:pt x="1085" y="6"/>
                  </a:lnTo>
                  <a:lnTo>
                    <a:pt x="1085" y="6"/>
                  </a:lnTo>
                  <a:lnTo>
                    <a:pt x="1083" y="3"/>
                  </a:lnTo>
                  <a:lnTo>
                    <a:pt x="1079" y="2"/>
                  </a:lnTo>
                  <a:lnTo>
                    <a:pt x="1074" y="0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4" name="Freeform 744">
              <a:extLst>
                <a:ext uri="{FF2B5EF4-FFF2-40B4-BE49-F238E27FC236}">
                  <a16:creationId xmlns:a16="http://schemas.microsoft.com/office/drawing/2014/main" id="{CB086CF1-EB08-4FCC-B218-3D87F41CC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2088" y="5766098"/>
              <a:ext cx="1766888" cy="317500"/>
            </a:xfrm>
            <a:custGeom>
              <a:avLst/>
              <a:gdLst/>
              <a:ahLst/>
              <a:cxnLst>
                <a:cxn ang="0">
                  <a:pos x="1066" y="0"/>
                </a:cxn>
                <a:cxn ang="0">
                  <a:pos x="1018" y="4"/>
                </a:cxn>
                <a:cxn ang="0">
                  <a:pos x="969" y="10"/>
                </a:cxn>
                <a:cxn ang="0">
                  <a:pos x="951" y="11"/>
                </a:cxn>
                <a:cxn ang="0">
                  <a:pos x="875" y="23"/>
                </a:cxn>
                <a:cxn ang="0">
                  <a:pos x="798" y="33"/>
                </a:cxn>
                <a:cxn ang="0">
                  <a:pos x="783" y="35"/>
                </a:cxn>
                <a:cxn ang="0">
                  <a:pos x="659" y="44"/>
                </a:cxn>
                <a:cxn ang="0">
                  <a:pos x="533" y="52"/>
                </a:cxn>
                <a:cxn ang="0">
                  <a:pos x="419" y="58"/>
                </a:cxn>
                <a:cxn ang="0">
                  <a:pos x="311" y="63"/>
                </a:cxn>
                <a:cxn ang="0">
                  <a:pos x="153" y="71"/>
                </a:cxn>
                <a:cxn ang="0">
                  <a:pos x="151" y="71"/>
                </a:cxn>
                <a:cxn ang="0">
                  <a:pos x="150" y="71"/>
                </a:cxn>
                <a:cxn ang="0">
                  <a:pos x="113" y="73"/>
                </a:cxn>
                <a:cxn ang="0">
                  <a:pos x="65" y="74"/>
                </a:cxn>
                <a:cxn ang="0">
                  <a:pos x="51" y="74"/>
                </a:cxn>
                <a:cxn ang="0">
                  <a:pos x="40" y="73"/>
                </a:cxn>
                <a:cxn ang="0">
                  <a:pos x="29" y="71"/>
                </a:cxn>
                <a:cxn ang="0">
                  <a:pos x="16" y="73"/>
                </a:cxn>
                <a:cxn ang="0">
                  <a:pos x="8" y="78"/>
                </a:cxn>
                <a:cxn ang="0">
                  <a:pos x="3" y="85"/>
                </a:cxn>
                <a:cxn ang="0">
                  <a:pos x="2" y="92"/>
                </a:cxn>
                <a:cxn ang="0">
                  <a:pos x="0" y="128"/>
                </a:cxn>
                <a:cxn ang="0">
                  <a:pos x="2" y="157"/>
                </a:cxn>
                <a:cxn ang="0">
                  <a:pos x="6" y="183"/>
                </a:cxn>
                <a:cxn ang="0">
                  <a:pos x="8" y="187"/>
                </a:cxn>
                <a:cxn ang="0">
                  <a:pos x="15" y="195"/>
                </a:cxn>
                <a:cxn ang="0">
                  <a:pos x="25" y="199"/>
                </a:cxn>
                <a:cxn ang="0">
                  <a:pos x="34" y="200"/>
                </a:cxn>
                <a:cxn ang="0">
                  <a:pos x="51" y="199"/>
                </a:cxn>
                <a:cxn ang="0">
                  <a:pos x="70" y="197"/>
                </a:cxn>
                <a:cxn ang="0">
                  <a:pos x="70" y="197"/>
                </a:cxn>
                <a:cxn ang="0">
                  <a:pos x="72" y="197"/>
                </a:cxn>
                <a:cxn ang="0">
                  <a:pos x="135" y="193"/>
                </a:cxn>
                <a:cxn ang="0">
                  <a:pos x="208" y="186"/>
                </a:cxn>
                <a:cxn ang="0">
                  <a:pos x="230" y="182"/>
                </a:cxn>
                <a:cxn ang="0">
                  <a:pos x="351" y="172"/>
                </a:cxn>
                <a:cxn ang="0">
                  <a:pos x="508" y="162"/>
                </a:cxn>
                <a:cxn ang="0">
                  <a:pos x="804" y="137"/>
                </a:cxn>
                <a:cxn ang="0">
                  <a:pos x="943" y="125"/>
                </a:cxn>
                <a:cxn ang="0">
                  <a:pos x="1001" y="123"/>
                </a:cxn>
                <a:cxn ang="0">
                  <a:pos x="1081" y="123"/>
                </a:cxn>
                <a:cxn ang="0">
                  <a:pos x="1104" y="123"/>
                </a:cxn>
                <a:cxn ang="0">
                  <a:pos x="1106" y="123"/>
                </a:cxn>
                <a:cxn ang="0">
                  <a:pos x="1110" y="119"/>
                </a:cxn>
                <a:cxn ang="0">
                  <a:pos x="1113" y="99"/>
                </a:cxn>
                <a:cxn ang="0">
                  <a:pos x="1113" y="91"/>
                </a:cxn>
                <a:cxn ang="0">
                  <a:pos x="1102" y="50"/>
                </a:cxn>
                <a:cxn ang="0">
                  <a:pos x="1085" y="6"/>
                </a:cxn>
                <a:cxn ang="0">
                  <a:pos x="1079" y="2"/>
                </a:cxn>
                <a:cxn ang="0">
                  <a:pos x="1066" y="0"/>
                </a:cxn>
              </a:cxnLst>
              <a:rect l="0" t="0" r="r" b="b"/>
              <a:pathLst>
                <a:path w="1113" h="200">
                  <a:moveTo>
                    <a:pt x="1066" y="0"/>
                  </a:moveTo>
                  <a:lnTo>
                    <a:pt x="1066" y="0"/>
                  </a:lnTo>
                  <a:lnTo>
                    <a:pt x="1044" y="2"/>
                  </a:lnTo>
                  <a:lnTo>
                    <a:pt x="1018" y="4"/>
                  </a:lnTo>
                  <a:lnTo>
                    <a:pt x="991" y="8"/>
                  </a:lnTo>
                  <a:lnTo>
                    <a:pt x="969" y="10"/>
                  </a:lnTo>
                  <a:lnTo>
                    <a:pt x="969" y="10"/>
                  </a:lnTo>
                  <a:lnTo>
                    <a:pt x="951" y="11"/>
                  </a:lnTo>
                  <a:lnTo>
                    <a:pt x="928" y="15"/>
                  </a:lnTo>
                  <a:lnTo>
                    <a:pt x="875" y="23"/>
                  </a:lnTo>
                  <a:lnTo>
                    <a:pt x="821" y="31"/>
                  </a:lnTo>
                  <a:lnTo>
                    <a:pt x="798" y="33"/>
                  </a:lnTo>
                  <a:lnTo>
                    <a:pt x="783" y="35"/>
                  </a:lnTo>
                  <a:lnTo>
                    <a:pt x="783" y="35"/>
                  </a:lnTo>
                  <a:lnTo>
                    <a:pt x="735" y="37"/>
                  </a:lnTo>
                  <a:lnTo>
                    <a:pt x="659" y="44"/>
                  </a:lnTo>
                  <a:lnTo>
                    <a:pt x="583" y="49"/>
                  </a:lnTo>
                  <a:lnTo>
                    <a:pt x="533" y="52"/>
                  </a:lnTo>
                  <a:lnTo>
                    <a:pt x="533" y="52"/>
                  </a:lnTo>
                  <a:lnTo>
                    <a:pt x="419" y="58"/>
                  </a:lnTo>
                  <a:lnTo>
                    <a:pt x="311" y="63"/>
                  </a:lnTo>
                  <a:lnTo>
                    <a:pt x="311" y="63"/>
                  </a:lnTo>
                  <a:lnTo>
                    <a:pt x="230" y="67"/>
                  </a:lnTo>
                  <a:lnTo>
                    <a:pt x="153" y="71"/>
                  </a:lnTo>
                  <a:lnTo>
                    <a:pt x="153" y="71"/>
                  </a:lnTo>
                  <a:lnTo>
                    <a:pt x="151" y="71"/>
                  </a:lnTo>
                  <a:lnTo>
                    <a:pt x="151" y="71"/>
                  </a:lnTo>
                  <a:lnTo>
                    <a:pt x="150" y="71"/>
                  </a:lnTo>
                  <a:lnTo>
                    <a:pt x="150" y="71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65" y="74"/>
                  </a:lnTo>
                  <a:lnTo>
                    <a:pt x="65" y="74"/>
                  </a:lnTo>
                  <a:lnTo>
                    <a:pt x="51" y="74"/>
                  </a:lnTo>
                  <a:lnTo>
                    <a:pt x="40" y="73"/>
                  </a:lnTo>
                  <a:lnTo>
                    <a:pt x="40" y="73"/>
                  </a:lnTo>
                  <a:lnTo>
                    <a:pt x="29" y="71"/>
                  </a:lnTo>
                  <a:lnTo>
                    <a:pt x="29" y="71"/>
                  </a:lnTo>
                  <a:lnTo>
                    <a:pt x="23" y="73"/>
                  </a:lnTo>
                  <a:lnTo>
                    <a:pt x="16" y="73"/>
                  </a:lnTo>
                  <a:lnTo>
                    <a:pt x="12" y="75"/>
                  </a:lnTo>
                  <a:lnTo>
                    <a:pt x="8" y="78"/>
                  </a:lnTo>
                  <a:lnTo>
                    <a:pt x="6" y="81"/>
                  </a:lnTo>
                  <a:lnTo>
                    <a:pt x="3" y="85"/>
                  </a:lnTo>
                  <a:lnTo>
                    <a:pt x="2" y="92"/>
                  </a:lnTo>
                  <a:lnTo>
                    <a:pt x="2" y="92"/>
                  </a:lnTo>
                  <a:lnTo>
                    <a:pt x="0" y="103"/>
                  </a:lnTo>
                  <a:lnTo>
                    <a:pt x="0" y="128"/>
                  </a:lnTo>
                  <a:lnTo>
                    <a:pt x="0" y="142"/>
                  </a:lnTo>
                  <a:lnTo>
                    <a:pt x="2" y="157"/>
                  </a:lnTo>
                  <a:lnTo>
                    <a:pt x="3" y="171"/>
                  </a:lnTo>
                  <a:lnTo>
                    <a:pt x="6" y="183"/>
                  </a:lnTo>
                  <a:lnTo>
                    <a:pt x="6" y="183"/>
                  </a:lnTo>
                  <a:lnTo>
                    <a:pt x="8" y="187"/>
                  </a:lnTo>
                  <a:lnTo>
                    <a:pt x="11" y="191"/>
                  </a:lnTo>
                  <a:lnTo>
                    <a:pt x="15" y="195"/>
                  </a:lnTo>
                  <a:lnTo>
                    <a:pt x="17" y="196"/>
                  </a:lnTo>
                  <a:lnTo>
                    <a:pt x="25" y="199"/>
                  </a:lnTo>
                  <a:lnTo>
                    <a:pt x="34" y="200"/>
                  </a:lnTo>
                  <a:lnTo>
                    <a:pt x="34" y="200"/>
                  </a:lnTo>
                  <a:lnTo>
                    <a:pt x="51" y="199"/>
                  </a:lnTo>
                  <a:lnTo>
                    <a:pt x="51" y="199"/>
                  </a:lnTo>
                  <a:lnTo>
                    <a:pt x="70" y="197"/>
                  </a:lnTo>
                  <a:lnTo>
                    <a:pt x="70" y="197"/>
                  </a:lnTo>
                  <a:lnTo>
                    <a:pt x="70" y="197"/>
                  </a:lnTo>
                  <a:lnTo>
                    <a:pt x="70" y="197"/>
                  </a:lnTo>
                  <a:lnTo>
                    <a:pt x="72" y="197"/>
                  </a:lnTo>
                  <a:lnTo>
                    <a:pt x="72" y="197"/>
                  </a:lnTo>
                  <a:lnTo>
                    <a:pt x="99" y="196"/>
                  </a:lnTo>
                  <a:lnTo>
                    <a:pt x="135" y="193"/>
                  </a:lnTo>
                  <a:lnTo>
                    <a:pt x="175" y="190"/>
                  </a:lnTo>
                  <a:lnTo>
                    <a:pt x="208" y="186"/>
                  </a:lnTo>
                  <a:lnTo>
                    <a:pt x="208" y="186"/>
                  </a:lnTo>
                  <a:lnTo>
                    <a:pt x="230" y="182"/>
                  </a:lnTo>
                  <a:lnTo>
                    <a:pt x="263" y="179"/>
                  </a:lnTo>
                  <a:lnTo>
                    <a:pt x="351" y="172"/>
                  </a:lnTo>
                  <a:lnTo>
                    <a:pt x="508" y="162"/>
                  </a:lnTo>
                  <a:lnTo>
                    <a:pt x="508" y="162"/>
                  </a:lnTo>
                  <a:lnTo>
                    <a:pt x="666" y="149"/>
                  </a:lnTo>
                  <a:lnTo>
                    <a:pt x="804" y="137"/>
                  </a:lnTo>
                  <a:lnTo>
                    <a:pt x="804" y="137"/>
                  </a:lnTo>
                  <a:lnTo>
                    <a:pt x="943" y="125"/>
                  </a:lnTo>
                  <a:lnTo>
                    <a:pt x="943" y="125"/>
                  </a:lnTo>
                  <a:lnTo>
                    <a:pt x="1001" y="123"/>
                  </a:lnTo>
                  <a:lnTo>
                    <a:pt x="1081" y="123"/>
                  </a:lnTo>
                  <a:lnTo>
                    <a:pt x="1081" y="123"/>
                  </a:lnTo>
                  <a:lnTo>
                    <a:pt x="1104" y="123"/>
                  </a:lnTo>
                  <a:lnTo>
                    <a:pt x="1104" y="123"/>
                  </a:lnTo>
                  <a:lnTo>
                    <a:pt x="1106" y="123"/>
                  </a:lnTo>
                  <a:lnTo>
                    <a:pt x="1106" y="123"/>
                  </a:lnTo>
                  <a:lnTo>
                    <a:pt x="1108" y="121"/>
                  </a:lnTo>
                  <a:lnTo>
                    <a:pt x="1110" y="119"/>
                  </a:lnTo>
                  <a:lnTo>
                    <a:pt x="1112" y="109"/>
                  </a:lnTo>
                  <a:lnTo>
                    <a:pt x="1113" y="99"/>
                  </a:lnTo>
                  <a:lnTo>
                    <a:pt x="1113" y="91"/>
                  </a:lnTo>
                  <a:lnTo>
                    <a:pt x="1113" y="91"/>
                  </a:lnTo>
                  <a:lnTo>
                    <a:pt x="1110" y="77"/>
                  </a:lnTo>
                  <a:lnTo>
                    <a:pt x="1102" y="50"/>
                  </a:lnTo>
                  <a:lnTo>
                    <a:pt x="1085" y="6"/>
                  </a:lnTo>
                  <a:lnTo>
                    <a:pt x="1085" y="6"/>
                  </a:lnTo>
                  <a:lnTo>
                    <a:pt x="1083" y="3"/>
                  </a:lnTo>
                  <a:lnTo>
                    <a:pt x="1079" y="2"/>
                  </a:lnTo>
                  <a:lnTo>
                    <a:pt x="1074" y="0"/>
                  </a:lnTo>
                  <a:lnTo>
                    <a:pt x="1066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F65FC99-959F-4085-ABD5-3B72DB7C8C4C}"/>
              </a:ext>
            </a:extLst>
          </p:cNvPr>
          <p:cNvSpPr txBox="1"/>
          <p:nvPr/>
        </p:nvSpPr>
        <p:spPr>
          <a:xfrm>
            <a:off x="3814697" y="847187"/>
            <a:ext cx="5020741" cy="2867452"/>
          </a:xfrm>
          <a:prstGeom prst="rect">
            <a:avLst/>
          </a:prstGeom>
          <a:noFill/>
          <a:ln w="38100">
            <a:noFill/>
          </a:ln>
        </p:spPr>
        <p:txBody>
          <a:bodyPr wrap="square" lIns="0" tIns="0" rIns="0" bIns="0">
            <a:spAutoFit/>
          </a:bodyPr>
          <a:lstStyle/>
          <a:p>
            <a:pPr algn="just">
              <a:spcAft>
                <a:spcPts val="369"/>
              </a:spcAft>
              <a:defRPr/>
            </a:pPr>
            <a:r>
              <a:rPr lang="it-IT" sz="1200" b="1" dirty="0">
                <a:solidFill>
                  <a:srgbClr val="0A4553"/>
                </a:solidFill>
                <a:latin typeface="Century Gothic" panose="020B0502020202020204" pitchFamily="34" charset="0"/>
                <a:ea typeface="MS PGothic" panose="020B0600070205080204" pitchFamily="34" charset="-128"/>
              </a:rPr>
              <a:t>3.1 Supporto del Gruppo alle imprese, alle famiglie e alle persone</a:t>
            </a:r>
            <a:endParaRPr lang="it-IT" sz="800" b="1" dirty="0">
              <a:latin typeface="Century Gothic" panose="020B0502020202020204" pitchFamily="34" charset="0"/>
              <a:ea typeface="MS PGothic" panose="020B0600070205080204" pitchFamily="34" charset="-128"/>
            </a:endParaRPr>
          </a:p>
          <a:p>
            <a:pPr algn="just">
              <a:spcAft>
                <a:spcPts val="369"/>
              </a:spcAft>
              <a:defRPr/>
            </a:pPr>
            <a:r>
              <a:rPr lang="it-IT" sz="1000" dirty="0">
                <a:latin typeface="Century Gothic" panose="020B0502020202020204" pitchFamily="34" charset="0"/>
                <a:ea typeface="MS PGothic" panose="020B0600070205080204" pitchFamily="34" charset="-128"/>
              </a:rPr>
              <a:t>Il Gruppo dispone di un’offerta che favorisce il tessuto socio-economico nei territori delle Banche del Gruppo e delle Banche Clienti, fornendo prodotti bancari e finanziari differenziati ed innovativi in grado di rispondere alle esigenze della loro clientela e far fronte alle sfide del mercato. </a:t>
            </a:r>
          </a:p>
          <a:p>
            <a:pPr algn="just">
              <a:spcAft>
                <a:spcPts val="369"/>
              </a:spcAft>
              <a:defRPr/>
            </a:pPr>
            <a:endParaRPr lang="it-IT" sz="1000" dirty="0">
              <a:latin typeface="Century Gothic" panose="020B0502020202020204" pitchFamily="34" charset="0"/>
              <a:ea typeface="MS PGothic" panose="020B0600070205080204" pitchFamily="34" charset="-128"/>
            </a:endParaRPr>
          </a:p>
          <a:p>
            <a:pPr algn="just">
              <a:spcAft>
                <a:spcPts val="369"/>
              </a:spcAft>
              <a:defRPr/>
            </a:pPr>
            <a:endParaRPr lang="it-IT" sz="1000" dirty="0">
              <a:latin typeface="Century Gothic" panose="020B0502020202020204" pitchFamily="34" charset="0"/>
              <a:ea typeface="MS PGothic" panose="020B0600070205080204" pitchFamily="34" charset="-128"/>
            </a:endParaRPr>
          </a:p>
          <a:p>
            <a:pPr algn="just">
              <a:spcAft>
                <a:spcPts val="369"/>
              </a:spcAft>
              <a:defRPr/>
            </a:pPr>
            <a:endParaRPr lang="it-IT" sz="1000" dirty="0">
              <a:latin typeface="Century Gothic" panose="020B0502020202020204" pitchFamily="34" charset="0"/>
              <a:ea typeface="MS PGothic" panose="020B0600070205080204" pitchFamily="34" charset="-128"/>
            </a:endParaRPr>
          </a:p>
          <a:p>
            <a:pPr algn="just">
              <a:spcAft>
                <a:spcPts val="369"/>
              </a:spcAft>
              <a:defRPr/>
            </a:pPr>
            <a:endParaRPr lang="it-IT" sz="1000" dirty="0">
              <a:latin typeface="Century Gothic" panose="020B0502020202020204" pitchFamily="34" charset="0"/>
              <a:ea typeface="MS PGothic" panose="020B0600070205080204" pitchFamily="34" charset="-128"/>
            </a:endParaRPr>
          </a:p>
          <a:p>
            <a:pPr algn="just">
              <a:spcAft>
                <a:spcPts val="369"/>
              </a:spcAft>
              <a:defRPr/>
            </a:pPr>
            <a:endParaRPr lang="it-IT" sz="1000" dirty="0">
              <a:latin typeface="Century Gothic" panose="020B0502020202020204" pitchFamily="34" charset="0"/>
              <a:ea typeface="MS PGothic" panose="020B0600070205080204" pitchFamily="34" charset="-128"/>
            </a:endParaRPr>
          </a:p>
          <a:p>
            <a:pPr algn="just">
              <a:spcAft>
                <a:spcPts val="369"/>
              </a:spcAft>
              <a:defRPr/>
            </a:pPr>
            <a:endParaRPr lang="it-IT" sz="600" dirty="0">
              <a:latin typeface="Century Gothic" panose="020B0502020202020204" pitchFamily="34" charset="0"/>
              <a:ea typeface="MS PGothic" panose="020B0600070205080204" pitchFamily="34" charset="-128"/>
            </a:endParaRPr>
          </a:p>
          <a:p>
            <a:pPr algn="just">
              <a:spcAft>
                <a:spcPts val="369"/>
              </a:spcAft>
              <a:defRPr/>
            </a:pPr>
            <a:endParaRPr lang="it-IT" sz="300" b="1" dirty="0">
              <a:solidFill>
                <a:srgbClr val="0A4553"/>
              </a:solidFill>
              <a:latin typeface="Century Gothic" panose="020B0502020202020204" pitchFamily="34" charset="0"/>
              <a:ea typeface="MS PGothic" panose="020B0600070205080204" pitchFamily="34" charset="-128"/>
            </a:endParaRPr>
          </a:p>
          <a:p>
            <a:pPr algn="just">
              <a:spcAft>
                <a:spcPts val="369"/>
              </a:spcAft>
              <a:defRPr/>
            </a:pPr>
            <a:r>
              <a:rPr lang="it-IT" sz="1200" b="1" dirty="0">
                <a:solidFill>
                  <a:srgbClr val="0A4553"/>
                </a:solidFill>
                <a:latin typeface="Century Gothic" panose="020B0502020202020204" pitchFamily="34" charset="0"/>
                <a:ea typeface="MS PGothic" panose="020B0600070205080204" pitchFamily="34" charset="-128"/>
              </a:rPr>
              <a:t>3.2 Supporto alle Banche</a:t>
            </a:r>
          </a:p>
          <a:p>
            <a:pPr algn="just">
              <a:spcAft>
                <a:spcPts val="369"/>
              </a:spcAft>
              <a:defRPr/>
            </a:pPr>
            <a:r>
              <a:rPr lang="it-IT" sz="1000" dirty="0">
                <a:latin typeface="Century Gothic" panose="020B0502020202020204" pitchFamily="34" charset="0"/>
                <a:ea typeface="MS PGothic" panose="020B0600070205080204" pitchFamily="34" charset="-128"/>
              </a:rPr>
              <a:t>Sono descritte le modalità attraverso cui Cassa Centrale, ispirandosi al principio di sussidiarietà del lavoro, supporta le Banche per assicurare loro un’offerta competitiva e l’assistenza tecnica e finanziaria necessaria. </a:t>
            </a:r>
          </a:p>
        </p:txBody>
      </p:sp>
      <p:sp>
        <p:nvSpPr>
          <p:cNvPr id="13317" name="Rectangle 40">
            <a:extLst>
              <a:ext uri="{FF2B5EF4-FFF2-40B4-BE49-F238E27FC236}">
                <a16:creationId xmlns:a16="http://schemas.microsoft.com/office/drawing/2014/main" id="{CC42F9C1-0A23-44AB-9C3F-E9F26C1C60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425450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1800" dirty="0"/>
          </a:p>
        </p:txBody>
      </p:sp>
      <p:sp>
        <p:nvSpPr>
          <p:cNvPr id="13318" name="Rectangle 42">
            <a:extLst>
              <a:ext uri="{FF2B5EF4-FFF2-40B4-BE49-F238E27FC236}">
                <a16:creationId xmlns:a16="http://schemas.microsoft.com/office/drawing/2014/main" id="{C5E79632-F8E8-4972-85AA-3EC23E3F3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54050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1800" dirty="0"/>
          </a:p>
        </p:txBody>
      </p:sp>
      <p:sp>
        <p:nvSpPr>
          <p:cNvPr id="13319" name="Rectangle 53">
            <a:extLst>
              <a:ext uri="{FF2B5EF4-FFF2-40B4-BE49-F238E27FC236}">
                <a16:creationId xmlns:a16="http://schemas.microsoft.com/office/drawing/2014/main" id="{467C21E5-2618-4CE7-BAC3-69F123FA90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450850"/>
            <a:ext cx="184150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1200" dirty="0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defTabSz="914400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it-IT" altLang="it-IT" sz="1200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it-IT" altLang="it-IT" sz="1600" b="1" dirty="0">
              <a:solidFill>
                <a:srgbClr val="E2001A"/>
              </a:solidFill>
              <a:ea typeface="EUAlbertina-Regular-Identity-H"/>
              <a:cs typeface="Lucida Sans Unicode" panose="020B0602030504020204" pitchFamily="34" charset="0"/>
            </a:endParaRPr>
          </a:p>
          <a:p>
            <a:pPr defTabSz="914400">
              <a:lnSpc>
                <a:spcPct val="100000"/>
              </a:lnSpc>
              <a:spcBef>
                <a:spcPct val="0"/>
              </a:spcBef>
              <a:buFontTx/>
              <a:buNone/>
            </a:pPr>
            <a:br>
              <a:rPr lang="it-IT" altLang="it-IT" sz="1600" b="1" dirty="0">
                <a:solidFill>
                  <a:srgbClr val="E2001A"/>
                </a:solidFill>
                <a:ea typeface="EUAlbertina-Regular-Identity-H"/>
                <a:cs typeface="Lucida Sans Unicode" panose="020B0602030504020204" pitchFamily="34" charset="0"/>
              </a:rPr>
            </a:br>
            <a:endParaRPr lang="it-IT" altLang="it-IT" sz="18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F4AD186-44A7-4594-BAA6-E02B36B8FB74}"/>
              </a:ext>
            </a:extLst>
          </p:cNvPr>
          <p:cNvGrpSpPr/>
          <p:nvPr/>
        </p:nvGrpSpPr>
        <p:grpSpPr>
          <a:xfrm>
            <a:off x="334021" y="816072"/>
            <a:ext cx="3269824" cy="1606907"/>
            <a:chOff x="336550" y="945435"/>
            <a:chExt cx="4284862" cy="214076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5F2127F-0D08-4819-9326-8222ADD70384}"/>
                </a:ext>
              </a:extLst>
            </p:cNvPr>
            <p:cNvGrpSpPr/>
            <p:nvPr/>
          </p:nvGrpSpPr>
          <p:grpSpPr>
            <a:xfrm>
              <a:off x="336550" y="945435"/>
              <a:ext cx="4284862" cy="2140761"/>
              <a:chOff x="-2590816" y="1097091"/>
              <a:chExt cx="4284862" cy="2140761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4DC0A430-ECE7-4DA6-84B0-137C5314A8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2590816" y="1097091"/>
                <a:ext cx="4284862" cy="2140761"/>
              </a:xfrm>
              <a:prstGeom prst="rect">
                <a:avLst/>
              </a:prstGeom>
            </p:spPr>
          </p:pic>
          <p:sp>
            <p:nvSpPr>
              <p:cNvPr id="13321" name="CasellaDiTesto 9">
                <a:extLst>
                  <a:ext uri="{FF2B5EF4-FFF2-40B4-BE49-F238E27FC236}">
                    <a16:creationId xmlns:a16="http://schemas.microsoft.com/office/drawing/2014/main" id="{2DBA73D9-4848-4AEA-8904-D4D74259670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2563963" y="1206487"/>
                <a:ext cx="3970596" cy="1968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182563" indent="-182563">
                  <a:lnSpc>
                    <a:spcPct val="130000"/>
                  </a:lnSpc>
                  <a:spcBef>
                    <a:spcPts val="1000"/>
                  </a:spcBef>
                  <a:buFont typeface="Arial" panose="020B0604020202020204" pitchFamily="34" charset="0"/>
                  <a:defRPr sz="1100">
                    <a:solidFill>
                      <a:schemeClr val="tx1"/>
                    </a:solidFill>
                    <a:latin typeface="Century Gothic" panose="020B050202020202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1200"/>
                  </a:spcBef>
                  <a:buFont typeface="Calibri Light" panose="020F0302020204030204" pitchFamily="34" charset="0"/>
                  <a:buAutoNum type="arabicPeriod"/>
                </a:pPr>
                <a:r>
                  <a:rPr lang="it-IT" altLang="it-IT" sz="1000" dirty="0">
                    <a:solidFill>
                      <a:srgbClr val="005366"/>
                    </a:solidFill>
                    <a:cs typeface="Arial" panose="020B0604020202020204" pitchFamily="34" charset="0"/>
                  </a:rPr>
                  <a:t>Il Gruppo Cassa Centrale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  <a:buFont typeface="Calibri Light" panose="020F0302020204030204" pitchFamily="34" charset="0"/>
                  <a:buAutoNum type="arabicPeriod"/>
                </a:pPr>
                <a:r>
                  <a:rPr lang="it-IT" altLang="it-IT" sz="1000" dirty="0">
                    <a:solidFill>
                      <a:srgbClr val="005366"/>
                    </a:solidFill>
                    <a:cs typeface="Arial" panose="020B0604020202020204" pitchFamily="34" charset="0"/>
                  </a:rPr>
                  <a:t>Value creation e sostenibilità del business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  <a:buFont typeface="Calibri Light" panose="020F0302020204030204" pitchFamily="34" charset="0"/>
                  <a:buAutoNum type="arabicPeriod"/>
                </a:pPr>
                <a:r>
                  <a:rPr lang="it-IT" altLang="it-IT" sz="1000" b="1" dirty="0">
                    <a:solidFill>
                      <a:srgbClr val="005366"/>
                    </a:solidFill>
                    <a:cs typeface="Arial" panose="020B0604020202020204" pitchFamily="34" charset="0"/>
                  </a:rPr>
                  <a:t>Offerta di prodotti e servizi alla clientela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  <a:buFont typeface="Calibri Light" panose="020F0302020204030204" pitchFamily="34" charset="0"/>
                  <a:buAutoNum type="arabicPeriod"/>
                </a:pPr>
                <a:r>
                  <a:rPr lang="it-IT" altLang="it-IT" sz="1000" dirty="0">
                    <a:solidFill>
                      <a:srgbClr val="005366"/>
                    </a:solidFill>
                    <a:cs typeface="Arial" panose="020B0604020202020204" pitchFamily="34" charset="0"/>
                  </a:rPr>
                  <a:t>Attenzione al territorio e all'ambiente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  <a:buFont typeface="Calibri Light" panose="020F0302020204030204" pitchFamily="34" charset="0"/>
                  <a:buAutoNum type="arabicPeriod"/>
                </a:pPr>
                <a:r>
                  <a:rPr lang="it-IT" altLang="it-IT" sz="1000" dirty="0">
                    <a:solidFill>
                      <a:srgbClr val="005366"/>
                    </a:solidFill>
                    <a:cs typeface="Arial" panose="020B0604020202020204" pitchFamily="34" charset="0"/>
                  </a:rPr>
                  <a:t>L'attenzione verso i collaboratori</a:t>
                </a: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A7AEBDC-C8AA-4127-BE41-E32B4DDEA25A}"/>
                </a:ext>
              </a:extLst>
            </p:cNvPr>
            <p:cNvSpPr/>
            <p:nvPr/>
          </p:nvSpPr>
          <p:spPr>
            <a:xfrm>
              <a:off x="336550" y="945435"/>
              <a:ext cx="4284862" cy="214076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000" dirty="0"/>
            </a:p>
          </p:txBody>
        </p:sp>
      </p:grpSp>
      <p:sp>
        <p:nvSpPr>
          <p:cNvPr id="20" name="Rectangle 6">
            <a:extLst>
              <a:ext uri="{FF2B5EF4-FFF2-40B4-BE49-F238E27FC236}">
                <a16:creationId xmlns:a16="http://schemas.microsoft.com/office/drawing/2014/main" id="{8CB1B760-D727-443A-B441-8FA6406868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 dirty="0"/>
          </a:p>
        </p:txBody>
      </p:sp>
      <p:sp>
        <p:nvSpPr>
          <p:cNvPr id="21" name="Rectangle 12">
            <a:extLst>
              <a:ext uri="{FF2B5EF4-FFF2-40B4-BE49-F238E27FC236}">
                <a16:creationId xmlns:a16="http://schemas.microsoft.com/office/drawing/2014/main" id="{072F630E-1E08-42C1-B751-BECE1F9551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</a:tabLst>
            </a:pPr>
            <a:endParaRPr kumimoji="0" lang="it-IT" altLang="it-IT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</a:tabLst>
            </a:pPr>
            <a:b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Titolo 18">
            <a:extLst>
              <a:ext uri="{FF2B5EF4-FFF2-40B4-BE49-F238E27FC236}">
                <a16:creationId xmlns:a16="http://schemas.microsoft.com/office/drawing/2014/main" id="{9A5ACAAB-0084-40DB-B223-98EBC8352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388" y="194611"/>
            <a:ext cx="8531225" cy="490537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it-IT" sz="2500" b="1" cap="all" dirty="0"/>
              <a:t>Struttura DNF - Offerta di prodotti e servizi alla clientela</a:t>
            </a:r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FE8EEDD9-4201-40BA-8003-6C1024F27957}"/>
              </a:ext>
            </a:extLst>
          </p:cNvPr>
          <p:cNvGraphicFramePr/>
          <p:nvPr/>
        </p:nvGraphicFramePr>
        <p:xfrm>
          <a:off x="5615557" y="4069200"/>
          <a:ext cx="3180882" cy="13804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74AD1D62-1EFB-4C93-A8E1-E19B1593BF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2050186"/>
              </p:ext>
            </p:extLst>
          </p:nvPr>
        </p:nvGraphicFramePr>
        <p:xfrm>
          <a:off x="3796997" y="1728373"/>
          <a:ext cx="5034597" cy="1157538"/>
        </p:xfrm>
        <a:graphic>
          <a:graphicData uri="http://schemas.openxmlformats.org/drawingml/2006/table">
            <a:tbl>
              <a:tblPr/>
              <a:tblGrid>
                <a:gridCol w="3046393">
                  <a:extLst>
                    <a:ext uri="{9D8B030D-6E8A-4147-A177-3AD203B41FA5}">
                      <a16:colId xmlns:a16="http://schemas.microsoft.com/office/drawing/2014/main" val="2276704633"/>
                    </a:ext>
                  </a:extLst>
                </a:gridCol>
                <a:gridCol w="1124278">
                  <a:extLst>
                    <a:ext uri="{9D8B030D-6E8A-4147-A177-3AD203B41FA5}">
                      <a16:colId xmlns:a16="http://schemas.microsoft.com/office/drawing/2014/main" val="3347693439"/>
                    </a:ext>
                  </a:extLst>
                </a:gridCol>
                <a:gridCol w="863926">
                  <a:extLst>
                    <a:ext uri="{9D8B030D-6E8A-4147-A177-3AD203B41FA5}">
                      <a16:colId xmlns:a16="http://schemas.microsoft.com/office/drawing/2014/main" val="4230084216"/>
                    </a:ext>
                  </a:extLst>
                </a:gridCol>
              </a:tblGrid>
              <a:tr h="484770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CREDITI ALLA CLIENTELA</a:t>
                      </a:r>
                    </a:p>
                  </a:txBody>
                  <a:tcPr marL="180000" marR="6350" marT="635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8C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Ammontare del credito </a:t>
                      </a:r>
                    </a:p>
                    <a:p>
                      <a:pPr algn="ctr" fontAlgn="ctr"/>
                      <a:r>
                        <a:rPr lang="it-IT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(milioni di Euro)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8C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Numero di clienti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08C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514518"/>
                  </a:ext>
                </a:extLst>
              </a:tr>
              <a:tr h="166754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Famiglie consumatrici</a:t>
                      </a:r>
                    </a:p>
                  </a:txBody>
                  <a:tcPr marL="180000" marR="6350" marT="635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tabLst>
                          <a:tab pos="896938" algn="l"/>
                        </a:tabLst>
                      </a:pPr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15.700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322.000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1212045"/>
                  </a:ext>
                </a:extLst>
              </a:tr>
              <a:tr h="166754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Artigiani e piccole imprese</a:t>
                      </a:r>
                    </a:p>
                  </a:txBody>
                  <a:tcPr marL="180000" marR="6350" marT="635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11.000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124.000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903340"/>
                  </a:ext>
                </a:extLst>
              </a:tr>
              <a:tr h="166754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Imprese di medie e grandi dimensioni</a:t>
                      </a:r>
                    </a:p>
                  </a:txBody>
                  <a:tcPr marL="180000" marR="6350" marT="635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15.000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58.000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3996507"/>
                  </a:ext>
                </a:extLst>
              </a:tr>
              <a:tr h="172506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Associazioni e terzo settore</a:t>
                      </a:r>
                    </a:p>
                  </a:txBody>
                  <a:tcPr marL="180000" marR="6350" marT="635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315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6.700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7383029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1AEC44B3-41E6-470C-860F-929CCACCF057}"/>
              </a:ext>
            </a:extLst>
          </p:cNvPr>
          <p:cNvSpPr/>
          <p:nvPr/>
        </p:nvSpPr>
        <p:spPr>
          <a:xfrm>
            <a:off x="3710450" y="3687467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369"/>
              </a:spcAft>
              <a:defRPr/>
            </a:pPr>
            <a:r>
              <a:rPr lang="it-IT" sz="1200" b="1" dirty="0">
                <a:solidFill>
                  <a:srgbClr val="0A4553"/>
                </a:solidFill>
                <a:latin typeface="Century Gothic" panose="020B0502020202020204" pitchFamily="34" charset="0"/>
                <a:ea typeface="MS PGothic" panose="020B0600070205080204" pitchFamily="34" charset="-128"/>
              </a:rPr>
              <a:t>3.3 Credito e finanza responsabile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E525C71-9476-47F9-B8A2-317863827573}"/>
              </a:ext>
            </a:extLst>
          </p:cNvPr>
          <p:cNvSpPr/>
          <p:nvPr/>
        </p:nvSpPr>
        <p:spPr>
          <a:xfrm>
            <a:off x="3710450" y="5566404"/>
            <a:ext cx="20890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369"/>
              </a:spcAft>
              <a:defRPr/>
            </a:pPr>
            <a:r>
              <a:rPr lang="it-IT" sz="1200" b="1" dirty="0">
                <a:solidFill>
                  <a:srgbClr val="0A4553"/>
                </a:solidFill>
                <a:latin typeface="Century Gothic" panose="020B0502020202020204" pitchFamily="34" charset="0"/>
                <a:ea typeface="MS PGothic" panose="020B0600070205080204" pitchFamily="34" charset="-128"/>
              </a:rPr>
              <a:t>3.4 L’attenzione al Cliente</a:t>
            </a:r>
            <a:endParaRPr lang="it-IT" sz="1200" dirty="0">
              <a:solidFill>
                <a:srgbClr val="0A4553"/>
              </a:solidFill>
              <a:latin typeface="Century Gothic" panose="020B0502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32" name="Freeform 138">
            <a:extLst>
              <a:ext uri="{FF2B5EF4-FFF2-40B4-BE49-F238E27FC236}">
                <a16:creationId xmlns:a16="http://schemas.microsoft.com/office/drawing/2014/main" id="{876A91CC-AA1F-4F2C-8F37-613B16BE992C}"/>
              </a:ext>
            </a:extLst>
          </p:cNvPr>
          <p:cNvSpPr>
            <a:spLocks/>
          </p:cNvSpPr>
          <p:nvPr/>
        </p:nvSpPr>
        <p:spPr bwMode="auto">
          <a:xfrm rot="5400000">
            <a:off x="1949941" y="1000181"/>
            <a:ext cx="60059" cy="3291900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41" y="0"/>
              </a:cxn>
              <a:cxn ang="0">
                <a:pos x="3" y="10"/>
              </a:cxn>
              <a:cxn ang="0">
                <a:pos x="3" y="10"/>
              </a:cxn>
              <a:cxn ang="0">
                <a:pos x="3" y="15"/>
              </a:cxn>
              <a:cxn ang="0">
                <a:pos x="3" y="15"/>
              </a:cxn>
              <a:cxn ang="0">
                <a:pos x="0" y="35"/>
              </a:cxn>
              <a:cxn ang="0">
                <a:pos x="0" y="47"/>
              </a:cxn>
              <a:cxn ang="0">
                <a:pos x="0" y="53"/>
              </a:cxn>
              <a:cxn ang="0">
                <a:pos x="2" y="57"/>
              </a:cxn>
              <a:cxn ang="0">
                <a:pos x="2" y="57"/>
              </a:cxn>
              <a:cxn ang="0">
                <a:pos x="4" y="71"/>
              </a:cxn>
              <a:cxn ang="0">
                <a:pos x="7" y="89"/>
              </a:cxn>
              <a:cxn ang="0">
                <a:pos x="10" y="119"/>
              </a:cxn>
              <a:cxn ang="0">
                <a:pos x="10" y="119"/>
              </a:cxn>
              <a:cxn ang="0">
                <a:pos x="11" y="127"/>
              </a:cxn>
              <a:cxn ang="0">
                <a:pos x="14" y="135"/>
              </a:cxn>
              <a:cxn ang="0">
                <a:pos x="15" y="144"/>
              </a:cxn>
              <a:cxn ang="0">
                <a:pos x="14" y="148"/>
              </a:cxn>
              <a:cxn ang="0">
                <a:pos x="12" y="153"/>
              </a:cxn>
              <a:cxn ang="0">
                <a:pos x="12" y="153"/>
              </a:cxn>
              <a:cxn ang="0">
                <a:pos x="10" y="161"/>
              </a:cxn>
              <a:cxn ang="0">
                <a:pos x="10" y="166"/>
              </a:cxn>
              <a:cxn ang="0">
                <a:pos x="11" y="170"/>
              </a:cxn>
              <a:cxn ang="0">
                <a:pos x="12" y="176"/>
              </a:cxn>
              <a:cxn ang="0">
                <a:pos x="12" y="176"/>
              </a:cxn>
              <a:cxn ang="0">
                <a:pos x="15" y="203"/>
              </a:cxn>
              <a:cxn ang="0">
                <a:pos x="15" y="203"/>
              </a:cxn>
              <a:cxn ang="0">
                <a:pos x="32" y="202"/>
              </a:cxn>
              <a:cxn ang="0">
                <a:pos x="32" y="202"/>
              </a:cxn>
              <a:cxn ang="0">
                <a:pos x="37" y="202"/>
              </a:cxn>
              <a:cxn ang="0">
                <a:pos x="41" y="201"/>
              </a:cxn>
              <a:cxn ang="0">
                <a:pos x="41" y="201"/>
              </a:cxn>
              <a:cxn ang="0">
                <a:pos x="48" y="202"/>
              </a:cxn>
              <a:cxn ang="0">
                <a:pos x="48" y="202"/>
              </a:cxn>
              <a:cxn ang="0">
                <a:pos x="49" y="203"/>
              </a:cxn>
              <a:cxn ang="0">
                <a:pos x="49" y="203"/>
              </a:cxn>
              <a:cxn ang="0">
                <a:pos x="52" y="197"/>
              </a:cxn>
              <a:cxn ang="0">
                <a:pos x="52" y="197"/>
              </a:cxn>
              <a:cxn ang="0">
                <a:pos x="53" y="185"/>
              </a:cxn>
              <a:cxn ang="0">
                <a:pos x="54" y="169"/>
              </a:cxn>
              <a:cxn ang="0">
                <a:pos x="56" y="148"/>
              </a:cxn>
              <a:cxn ang="0">
                <a:pos x="56" y="148"/>
              </a:cxn>
              <a:cxn ang="0">
                <a:pos x="56" y="127"/>
              </a:cxn>
              <a:cxn ang="0">
                <a:pos x="54" y="113"/>
              </a:cxn>
              <a:cxn ang="0">
                <a:pos x="53" y="103"/>
              </a:cxn>
              <a:cxn ang="0">
                <a:pos x="53" y="103"/>
              </a:cxn>
              <a:cxn ang="0">
                <a:pos x="45" y="73"/>
              </a:cxn>
              <a:cxn ang="0">
                <a:pos x="40" y="53"/>
              </a:cxn>
              <a:cxn ang="0">
                <a:pos x="39" y="43"/>
              </a:cxn>
              <a:cxn ang="0">
                <a:pos x="39" y="43"/>
              </a:cxn>
              <a:cxn ang="0">
                <a:pos x="41" y="0"/>
              </a:cxn>
            </a:cxnLst>
            <a:rect l="0" t="0" r="r" b="b"/>
            <a:pathLst>
              <a:path w="56" h="203">
                <a:moveTo>
                  <a:pt x="41" y="0"/>
                </a:moveTo>
                <a:lnTo>
                  <a:pt x="41" y="0"/>
                </a:lnTo>
                <a:lnTo>
                  <a:pt x="3" y="10"/>
                </a:lnTo>
                <a:lnTo>
                  <a:pt x="3" y="10"/>
                </a:lnTo>
                <a:lnTo>
                  <a:pt x="3" y="15"/>
                </a:lnTo>
                <a:lnTo>
                  <a:pt x="3" y="15"/>
                </a:lnTo>
                <a:lnTo>
                  <a:pt x="0" y="35"/>
                </a:lnTo>
                <a:lnTo>
                  <a:pt x="0" y="47"/>
                </a:lnTo>
                <a:lnTo>
                  <a:pt x="0" y="53"/>
                </a:lnTo>
                <a:lnTo>
                  <a:pt x="2" y="57"/>
                </a:lnTo>
                <a:lnTo>
                  <a:pt x="2" y="57"/>
                </a:lnTo>
                <a:lnTo>
                  <a:pt x="4" y="71"/>
                </a:lnTo>
                <a:lnTo>
                  <a:pt x="7" y="89"/>
                </a:lnTo>
                <a:lnTo>
                  <a:pt x="10" y="119"/>
                </a:lnTo>
                <a:lnTo>
                  <a:pt x="10" y="119"/>
                </a:lnTo>
                <a:lnTo>
                  <a:pt x="11" y="127"/>
                </a:lnTo>
                <a:lnTo>
                  <a:pt x="14" y="135"/>
                </a:lnTo>
                <a:lnTo>
                  <a:pt x="15" y="144"/>
                </a:lnTo>
                <a:lnTo>
                  <a:pt x="14" y="148"/>
                </a:lnTo>
                <a:lnTo>
                  <a:pt x="12" y="153"/>
                </a:lnTo>
                <a:lnTo>
                  <a:pt x="12" y="153"/>
                </a:lnTo>
                <a:lnTo>
                  <a:pt x="10" y="161"/>
                </a:lnTo>
                <a:lnTo>
                  <a:pt x="10" y="166"/>
                </a:lnTo>
                <a:lnTo>
                  <a:pt x="11" y="170"/>
                </a:lnTo>
                <a:lnTo>
                  <a:pt x="12" y="176"/>
                </a:lnTo>
                <a:lnTo>
                  <a:pt x="12" y="176"/>
                </a:lnTo>
                <a:lnTo>
                  <a:pt x="15" y="203"/>
                </a:lnTo>
                <a:lnTo>
                  <a:pt x="15" y="203"/>
                </a:lnTo>
                <a:lnTo>
                  <a:pt x="32" y="202"/>
                </a:lnTo>
                <a:lnTo>
                  <a:pt x="32" y="202"/>
                </a:lnTo>
                <a:lnTo>
                  <a:pt x="37" y="202"/>
                </a:lnTo>
                <a:lnTo>
                  <a:pt x="41" y="201"/>
                </a:lnTo>
                <a:lnTo>
                  <a:pt x="41" y="201"/>
                </a:lnTo>
                <a:lnTo>
                  <a:pt x="48" y="202"/>
                </a:lnTo>
                <a:lnTo>
                  <a:pt x="48" y="202"/>
                </a:lnTo>
                <a:lnTo>
                  <a:pt x="49" y="203"/>
                </a:lnTo>
                <a:lnTo>
                  <a:pt x="49" y="203"/>
                </a:lnTo>
                <a:lnTo>
                  <a:pt x="52" y="197"/>
                </a:lnTo>
                <a:lnTo>
                  <a:pt x="52" y="197"/>
                </a:lnTo>
                <a:lnTo>
                  <a:pt x="53" y="185"/>
                </a:lnTo>
                <a:lnTo>
                  <a:pt x="54" y="169"/>
                </a:lnTo>
                <a:lnTo>
                  <a:pt x="56" y="148"/>
                </a:lnTo>
                <a:lnTo>
                  <a:pt x="56" y="148"/>
                </a:lnTo>
                <a:lnTo>
                  <a:pt x="56" y="127"/>
                </a:lnTo>
                <a:lnTo>
                  <a:pt x="54" y="113"/>
                </a:lnTo>
                <a:lnTo>
                  <a:pt x="53" y="103"/>
                </a:lnTo>
                <a:lnTo>
                  <a:pt x="53" y="103"/>
                </a:lnTo>
                <a:lnTo>
                  <a:pt x="45" y="73"/>
                </a:lnTo>
                <a:lnTo>
                  <a:pt x="40" y="53"/>
                </a:lnTo>
                <a:lnTo>
                  <a:pt x="39" y="43"/>
                </a:lnTo>
                <a:lnTo>
                  <a:pt x="39" y="43"/>
                </a:lnTo>
                <a:lnTo>
                  <a:pt x="41" y="0"/>
                </a:lnTo>
                <a:close/>
              </a:path>
            </a:pathLst>
          </a:custGeom>
          <a:solidFill>
            <a:srgbClr val="208CA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34" name="Freeform 138">
            <a:extLst>
              <a:ext uri="{FF2B5EF4-FFF2-40B4-BE49-F238E27FC236}">
                <a16:creationId xmlns:a16="http://schemas.microsoft.com/office/drawing/2014/main" id="{1E08EFBA-DB69-4645-8A65-3B090A0E7D65}"/>
              </a:ext>
            </a:extLst>
          </p:cNvPr>
          <p:cNvSpPr>
            <a:spLocks/>
          </p:cNvSpPr>
          <p:nvPr/>
        </p:nvSpPr>
        <p:spPr bwMode="auto">
          <a:xfrm rot="10800000">
            <a:off x="3536975" y="2639483"/>
            <a:ext cx="66870" cy="1396387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41" y="0"/>
              </a:cxn>
              <a:cxn ang="0">
                <a:pos x="3" y="10"/>
              </a:cxn>
              <a:cxn ang="0">
                <a:pos x="3" y="10"/>
              </a:cxn>
              <a:cxn ang="0">
                <a:pos x="3" y="15"/>
              </a:cxn>
              <a:cxn ang="0">
                <a:pos x="3" y="15"/>
              </a:cxn>
              <a:cxn ang="0">
                <a:pos x="0" y="35"/>
              </a:cxn>
              <a:cxn ang="0">
                <a:pos x="0" y="47"/>
              </a:cxn>
              <a:cxn ang="0">
                <a:pos x="0" y="53"/>
              </a:cxn>
              <a:cxn ang="0">
                <a:pos x="2" y="57"/>
              </a:cxn>
              <a:cxn ang="0">
                <a:pos x="2" y="57"/>
              </a:cxn>
              <a:cxn ang="0">
                <a:pos x="4" y="71"/>
              </a:cxn>
              <a:cxn ang="0">
                <a:pos x="7" y="89"/>
              </a:cxn>
              <a:cxn ang="0">
                <a:pos x="10" y="119"/>
              </a:cxn>
              <a:cxn ang="0">
                <a:pos x="10" y="119"/>
              </a:cxn>
              <a:cxn ang="0">
                <a:pos x="11" y="127"/>
              </a:cxn>
              <a:cxn ang="0">
                <a:pos x="14" y="135"/>
              </a:cxn>
              <a:cxn ang="0">
                <a:pos x="15" y="144"/>
              </a:cxn>
              <a:cxn ang="0">
                <a:pos x="14" y="148"/>
              </a:cxn>
              <a:cxn ang="0">
                <a:pos x="12" y="153"/>
              </a:cxn>
              <a:cxn ang="0">
                <a:pos x="12" y="153"/>
              </a:cxn>
              <a:cxn ang="0">
                <a:pos x="10" y="161"/>
              </a:cxn>
              <a:cxn ang="0">
                <a:pos x="10" y="166"/>
              </a:cxn>
              <a:cxn ang="0">
                <a:pos x="11" y="170"/>
              </a:cxn>
              <a:cxn ang="0">
                <a:pos x="12" y="176"/>
              </a:cxn>
              <a:cxn ang="0">
                <a:pos x="12" y="176"/>
              </a:cxn>
              <a:cxn ang="0">
                <a:pos x="15" y="203"/>
              </a:cxn>
              <a:cxn ang="0">
                <a:pos x="15" y="203"/>
              </a:cxn>
              <a:cxn ang="0">
                <a:pos x="32" y="202"/>
              </a:cxn>
              <a:cxn ang="0">
                <a:pos x="32" y="202"/>
              </a:cxn>
              <a:cxn ang="0">
                <a:pos x="37" y="202"/>
              </a:cxn>
              <a:cxn ang="0">
                <a:pos x="41" y="201"/>
              </a:cxn>
              <a:cxn ang="0">
                <a:pos x="41" y="201"/>
              </a:cxn>
              <a:cxn ang="0">
                <a:pos x="48" y="202"/>
              </a:cxn>
              <a:cxn ang="0">
                <a:pos x="48" y="202"/>
              </a:cxn>
              <a:cxn ang="0">
                <a:pos x="49" y="203"/>
              </a:cxn>
              <a:cxn ang="0">
                <a:pos x="49" y="203"/>
              </a:cxn>
              <a:cxn ang="0">
                <a:pos x="52" y="197"/>
              </a:cxn>
              <a:cxn ang="0">
                <a:pos x="52" y="197"/>
              </a:cxn>
              <a:cxn ang="0">
                <a:pos x="53" y="185"/>
              </a:cxn>
              <a:cxn ang="0">
                <a:pos x="54" y="169"/>
              </a:cxn>
              <a:cxn ang="0">
                <a:pos x="56" y="148"/>
              </a:cxn>
              <a:cxn ang="0">
                <a:pos x="56" y="148"/>
              </a:cxn>
              <a:cxn ang="0">
                <a:pos x="56" y="127"/>
              </a:cxn>
              <a:cxn ang="0">
                <a:pos x="54" y="113"/>
              </a:cxn>
              <a:cxn ang="0">
                <a:pos x="53" y="103"/>
              </a:cxn>
              <a:cxn ang="0">
                <a:pos x="53" y="103"/>
              </a:cxn>
              <a:cxn ang="0">
                <a:pos x="45" y="73"/>
              </a:cxn>
              <a:cxn ang="0">
                <a:pos x="40" y="53"/>
              </a:cxn>
              <a:cxn ang="0">
                <a:pos x="39" y="43"/>
              </a:cxn>
              <a:cxn ang="0">
                <a:pos x="39" y="43"/>
              </a:cxn>
              <a:cxn ang="0">
                <a:pos x="41" y="0"/>
              </a:cxn>
            </a:cxnLst>
            <a:rect l="0" t="0" r="r" b="b"/>
            <a:pathLst>
              <a:path w="56" h="203">
                <a:moveTo>
                  <a:pt x="41" y="0"/>
                </a:moveTo>
                <a:lnTo>
                  <a:pt x="41" y="0"/>
                </a:lnTo>
                <a:lnTo>
                  <a:pt x="3" y="10"/>
                </a:lnTo>
                <a:lnTo>
                  <a:pt x="3" y="10"/>
                </a:lnTo>
                <a:lnTo>
                  <a:pt x="3" y="15"/>
                </a:lnTo>
                <a:lnTo>
                  <a:pt x="3" y="15"/>
                </a:lnTo>
                <a:lnTo>
                  <a:pt x="0" y="35"/>
                </a:lnTo>
                <a:lnTo>
                  <a:pt x="0" y="47"/>
                </a:lnTo>
                <a:lnTo>
                  <a:pt x="0" y="53"/>
                </a:lnTo>
                <a:lnTo>
                  <a:pt x="2" y="57"/>
                </a:lnTo>
                <a:lnTo>
                  <a:pt x="2" y="57"/>
                </a:lnTo>
                <a:lnTo>
                  <a:pt x="4" y="71"/>
                </a:lnTo>
                <a:lnTo>
                  <a:pt x="7" y="89"/>
                </a:lnTo>
                <a:lnTo>
                  <a:pt x="10" y="119"/>
                </a:lnTo>
                <a:lnTo>
                  <a:pt x="10" y="119"/>
                </a:lnTo>
                <a:lnTo>
                  <a:pt x="11" y="127"/>
                </a:lnTo>
                <a:lnTo>
                  <a:pt x="14" y="135"/>
                </a:lnTo>
                <a:lnTo>
                  <a:pt x="15" y="144"/>
                </a:lnTo>
                <a:lnTo>
                  <a:pt x="14" y="148"/>
                </a:lnTo>
                <a:lnTo>
                  <a:pt x="12" y="153"/>
                </a:lnTo>
                <a:lnTo>
                  <a:pt x="12" y="153"/>
                </a:lnTo>
                <a:lnTo>
                  <a:pt x="10" y="161"/>
                </a:lnTo>
                <a:lnTo>
                  <a:pt x="10" y="166"/>
                </a:lnTo>
                <a:lnTo>
                  <a:pt x="11" y="170"/>
                </a:lnTo>
                <a:lnTo>
                  <a:pt x="12" y="176"/>
                </a:lnTo>
                <a:lnTo>
                  <a:pt x="12" y="176"/>
                </a:lnTo>
                <a:lnTo>
                  <a:pt x="15" y="203"/>
                </a:lnTo>
                <a:lnTo>
                  <a:pt x="15" y="203"/>
                </a:lnTo>
                <a:lnTo>
                  <a:pt x="32" y="202"/>
                </a:lnTo>
                <a:lnTo>
                  <a:pt x="32" y="202"/>
                </a:lnTo>
                <a:lnTo>
                  <a:pt x="37" y="202"/>
                </a:lnTo>
                <a:lnTo>
                  <a:pt x="41" y="201"/>
                </a:lnTo>
                <a:lnTo>
                  <a:pt x="41" y="201"/>
                </a:lnTo>
                <a:lnTo>
                  <a:pt x="48" y="202"/>
                </a:lnTo>
                <a:lnTo>
                  <a:pt x="48" y="202"/>
                </a:lnTo>
                <a:lnTo>
                  <a:pt x="49" y="203"/>
                </a:lnTo>
                <a:lnTo>
                  <a:pt x="49" y="203"/>
                </a:lnTo>
                <a:lnTo>
                  <a:pt x="52" y="197"/>
                </a:lnTo>
                <a:lnTo>
                  <a:pt x="52" y="197"/>
                </a:lnTo>
                <a:lnTo>
                  <a:pt x="53" y="185"/>
                </a:lnTo>
                <a:lnTo>
                  <a:pt x="54" y="169"/>
                </a:lnTo>
                <a:lnTo>
                  <a:pt x="56" y="148"/>
                </a:lnTo>
                <a:lnTo>
                  <a:pt x="56" y="148"/>
                </a:lnTo>
                <a:lnTo>
                  <a:pt x="56" y="127"/>
                </a:lnTo>
                <a:lnTo>
                  <a:pt x="54" y="113"/>
                </a:lnTo>
                <a:lnTo>
                  <a:pt x="53" y="103"/>
                </a:lnTo>
                <a:lnTo>
                  <a:pt x="53" y="103"/>
                </a:lnTo>
                <a:lnTo>
                  <a:pt x="45" y="73"/>
                </a:lnTo>
                <a:lnTo>
                  <a:pt x="40" y="53"/>
                </a:lnTo>
                <a:lnTo>
                  <a:pt x="39" y="43"/>
                </a:lnTo>
                <a:lnTo>
                  <a:pt x="39" y="43"/>
                </a:lnTo>
                <a:lnTo>
                  <a:pt x="41" y="0"/>
                </a:lnTo>
                <a:close/>
              </a:path>
            </a:pathLst>
          </a:custGeom>
          <a:solidFill>
            <a:srgbClr val="208CA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dirty="0"/>
          </a:p>
        </p:txBody>
      </p:sp>
      <p:grpSp>
        <p:nvGrpSpPr>
          <p:cNvPr id="40" name="Group 807">
            <a:extLst>
              <a:ext uri="{FF2B5EF4-FFF2-40B4-BE49-F238E27FC236}">
                <a16:creationId xmlns:a16="http://schemas.microsoft.com/office/drawing/2014/main" id="{9BC30E1F-837C-494D-85E1-B3C788E011FC}"/>
              </a:ext>
            </a:extLst>
          </p:cNvPr>
          <p:cNvGrpSpPr/>
          <p:nvPr/>
        </p:nvGrpSpPr>
        <p:grpSpPr>
          <a:xfrm rot="6899058" flipH="1">
            <a:off x="5183799" y="4558730"/>
            <a:ext cx="243424" cy="834440"/>
            <a:chOff x="1568450" y="311447"/>
            <a:chExt cx="804863" cy="1519239"/>
          </a:xfrm>
          <a:solidFill>
            <a:srgbClr val="208CA6"/>
          </a:solidFill>
        </p:grpSpPr>
        <p:sp>
          <p:nvSpPr>
            <p:cNvPr id="41" name="Freeform 26">
              <a:extLst>
                <a:ext uri="{FF2B5EF4-FFF2-40B4-BE49-F238E27FC236}">
                  <a16:creationId xmlns:a16="http://schemas.microsoft.com/office/drawing/2014/main" id="{275459AD-8F94-41C8-A99F-C3EFB297D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8450" y="392411"/>
              <a:ext cx="698500" cy="1438275"/>
            </a:xfrm>
            <a:custGeom>
              <a:avLst/>
              <a:gdLst/>
              <a:ahLst/>
              <a:cxnLst>
                <a:cxn ang="0">
                  <a:pos x="438" y="0"/>
                </a:cxn>
                <a:cxn ang="0">
                  <a:pos x="408" y="39"/>
                </a:cxn>
                <a:cxn ang="0">
                  <a:pos x="310" y="178"/>
                </a:cxn>
                <a:cxn ang="0">
                  <a:pos x="223" y="312"/>
                </a:cxn>
                <a:cxn ang="0">
                  <a:pos x="190" y="369"/>
                </a:cxn>
                <a:cxn ang="0">
                  <a:pos x="189" y="378"/>
                </a:cxn>
                <a:cxn ang="0">
                  <a:pos x="184" y="384"/>
                </a:cxn>
                <a:cxn ang="0">
                  <a:pos x="181" y="395"/>
                </a:cxn>
                <a:cxn ang="0">
                  <a:pos x="179" y="399"/>
                </a:cxn>
                <a:cxn ang="0">
                  <a:pos x="180" y="394"/>
                </a:cxn>
                <a:cxn ang="0">
                  <a:pos x="180" y="391"/>
                </a:cxn>
                <a:cxn ang="0">
                  <a:pos x="177" y="394"/>
                </a:cxn>
                <a:cxn ang="0">
                  <a:pos x="172" y="404"/>
                </a:cxn>
                <a:cxn ang="0">
                  <a:pos x="154" y="442"/>
                </a:cxn>
                <a:cxn ang="0">
                  <a:pos x="138" y="474"/>
                </a:cxn>
                <a:cxn ang="0">
                  <a:pos x="106" y="547"/>
                </a:cxn>
                <a:cxn ang="0">
                  <a:pos x="92" y="585"/>
                </a:cxn>
                <a:cxn ang="0">
                  <a:pos x="84" y="602"/>
                </a:cxn>
                <a:cxn ang="0">
                  <a:pos x="75" y="631"/>
                </a:cxn>
                <a:cxn ang="0">
                  <a:pos x="67" y="657"/>
                </a:cxn>
                <a:cxn ang="0">
                  <a:pos x="62" y="671"/>
                </a:cxn>
                <a:cxn ang="0">
                  <a:pos x="60" y="673"/>
                </a:cxn>
                <a:cxn ang="0">
                  <a:pos x="59" y="669"/>
                </a:cxn>
                <a:cxn ang="0">
                  <a:pos x="63" y="656"/>
                </a:cxn>
                <a:cxn ang="0">
                  <a:pos x="71" y="630"/>
                </a:cxn>
                <a:cxn ang="0">
                  <a:pos x="76" y="613"/>
                </a:cxn>
                <a:cxn ang="0">
                  <a:pos x="76" y="610"/>
                </a:cxn>
                <a:cxn ang="0">
                  <a:pos x="71" y="621"/>
                </a:cxn>
                <a:cxn ang="0">
                  <a:pos x="58" y="661"/>
                </a:cxn>
                <a:cxn ang="0">
                  <a:pos x="45" y="709"/>
                </a:cxn>
                <a:cxn ang="0">
                  <a:pos x="35" y="738"/>
                </a:cxn>
                <a:cxn ang="0">
                  <a:pos x="28" y="765"/>
                </a:cxn>
                <a:cxn ang="0">
                  <a:pos x="24" y="766"/>
                </a:cxn>
                <a:cxn ang="0">
                  <a:pos x="24" y="766"/>
                </a:cxn>
                <a:cxn ang="0">
                  <a:pos x="21" y="777"/>
                </a:cxn>
                <a:cxn ang="0">
                  <a:pos x="8" y="824"/>
                </a:cxn>
                <a:cxn ang="0">
                  <a:pos x="0" y="866"/>
                </a:cxn>
                <a:cxn ang="0">
                  <a:pos x="3" y="882"/>
                </a:cxn>
                <a:cxn ang="0">
                  <a:pos x="12" y="892"/>
                </a:cxn>
                <a:cxn ang="0">
                  <a:pos x="45" y="904"/>
                </a:cxn>
                <a:cxn ang="0">
                  <a:pos x="56" y="904"/>
                </a:cxn>
                <a:cxn ang="0">
                  <a:pos x="64" y="896"/>
                </a:cxn>
                <a:cxn ang="0">
                  <a:pos x="66" y="886"/>
                </a:cxn>
                <a:cxn ang="0">
                  <a:pos x="70" y="835"/>
                </a:cxn>
                <a:cxn ang="0">
                  <a:pos x="85" y="752"/>
                </a:cxn>
                <a:cxn ang="0">
                  <a:pos x="105" y="676"/>
                </a:cxn>
                <a:cxn ang="0">
                  <a:pos x="134" y="594"/>
                </a:cxn>
                <a:cxn ang="0">
                  <a:pos x="161" y="527"/>
                </a:cxn>
                <a:cxn ang="0">
                  <a:pos x="234" y="374"/>
                </a:cxn>
                <a:cxn ang="0">
                  <a:pos x="299" y="254"/>
                </a:cxn>
                <a:cxn ang="0">
                  <a:pos x="368" y="149"/>
                </a:cxn>
                <a:cxn ang="0">
                  <a:pos x="425" y="72"/>
                </a:cxn>
                <a:cxn ang="0">
                  <a:pos x="433" y="23"/>
                </a:cxn>
              </a:cxnLst>
              <a:rect l="0" t="0" r="r" b="b"/>
              <a:pathLst>
                <a:path w="440" h="906">
                  <a:moveTo>
                    <a:pt x="440" y="0"/>
                  </a:moveTo>
                  <a:lnTo>
                    <a:pt x="440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08" y="39"/>
                  </a:lnTo>
                  <a:lnTo>
                    <a:pt x="408" y="39"/>
                  </a:lnTo>
                  <a:lnTo>
                    <a:pt x="361" y="106"/>
                  </a:lnTo>
                  <a:lnTo>
                    <a:pt x="331" y="147"/>
                  </a:lnTo>
                  <a:lnTo>
                    <a:pt x="310" y="178"/>
                  </a:lnTo>
                  <a:lnTo>
                    <a:pt x="310" y="178"/>
                  </a:lnTo>
                  <a:lnTo>
                    <a:pt x="263" y="252"/>
                  </a:lnTo>
                  <a:lnTo>
                    <a:pt x="223" y="312"/>
                  </a:lnTo>
                  <a:lnTo>
                    <a:pt x="223" y="312"/>
                  </a:lnTo>
                  <a:lnTo>
                    <a:pt x="203" y="345"/>
                  </a:lnTo>
                  <a:lnTo>
                    <a:pt x="190" y="369"/>
                  </a:lnTo>
                  <a:lnTo>
                    <a:pt x="190" y="369"/>
                  </a:lnTo>
                  <a:lnTo>
                    <a:pt x="189" y="378"/>
                  </a:lnTo>
                  <a:lnTo>
                    <a:pt x="189" y="378"/>
                  </a:lnTo>
                  <a:lnTo>
                    <a:pt x="186" y="382"/>
                  </a:lnTo>
                  <a:lnTo>
                    <a:pt x="184" y="384"/>
                  </a:lnTo>
                  <a:lnTo>
                    <a:pt x="184" y="384"/>
                  </a:lnTo>
                  <a:lnTo>
                    <a:pt x="184" y="391"/>
                  </a:lnTo>
                  <a:lnTo>
                    <a:pt x="184" y="391"/>
                  </a:lnTo>
                  <a:lnTo>
                    <a:pt x="181" y="395"/>
                  </a:lnTo>
                  <a:lnTo>
                    <a:pt x="180" y="399"/>
                  </a:lnTo>
                  <a:lnTo>
                    <a:pt x="180" y="399"/>
                  </a:lnTo>
                  <a:lnTo>
                    <a:pt x="179" y="399"/>
                  </a:lnTo>
                  <a:lnTo>
                    <a:pt x="179" y="399"/>
                  </a:lnTo>
                  <a:lnTo>
                    <a:pt x="179" y="396"/>
                  </a:lnTo>
                  <a:lnTo>
                    <a:pt x="180" y="394"/>
                  </a:lnTo>
                  <a:lnTo>
                    <a:pt x="180" y="394"/>
                  </a:lnTo>
                  <a:lnTo>
                    <a:pt x="180" y="392"/>
                  </a:lnTo>
                  <a:lnTo>
                    <a:pt x="180" y="391"/>
                  </a:lnTo>
                  <a:lnTo>
                    <a:pt x="180" y="391"/>
                  </a:lnTo>
                  <a:lnTo>
                    <a:pt x="179" y="392"/>
                  </a:lnTo>
                  <a:lnTo>
                    <a:pt x="177" y="394"/>
                  </a:lnTo>
                  <a:lnTo>
                    <a:pt x="177" y="394"/>
                  </a:lnTo>
                  <a:lnTo>
                    <a:pt x="172" y="404"/>
                  </a:lnTo>
                  <a:lnTo>
                    <a:pt x="172" y="404"/>
                  </a:lnTo>
                  <a:lnTo>
                    <a:pt x="160" y="426"/>
                  </a:lnTo>
                  <a:lnTo>
                    <a:pt x="160" y="426"/>
                  </a:lnTo>
                  <a:lnTo>
                    <a:pt x="154" y="442"/>
                  </a:lnTo>
                  <a:lnTo>
                    <a:pt x="154" y="442"/>
                  </a:lnTo>
                  <a:lnTo>
                    <a:pt x="138" y="474"/>
                  </a:lnTo>
                  <a:lnTo>
                    <a:pt x="138" y="474"/>
                  </a:lnTo>
                  <a:lnTo>
                    <a:pt x="119" y="521"/>
                  </a:lnTo>
                  <a:lnTo>
                    <a:pt x="119" y="521"/>
                  </a:lnTo>
                  <a:lnTo>
                    <a:pt x="106" y="547"/>
                  </a:lnTo>
                  <a:lnTo>
                    <a:pt x="106" y="547"/>
                  </a:lnTo>
                  <a:lnTo>
                    <a:pt x="92" y="585"/>
                  </a:lnTo>
                  <a:lnTo>
                    <a:pt x="92" y="585"/>
                  </a:lnTo>
                  <a:lnTo>
                    <a:pt x="88" y="596"/>
                  </a:lnTo>
                  <a:lnTo>
                    <a:pt x="88" y="596"/>
                  </a:lnTo>
                  <a:lnTo>
                    <a:pt x="84" y="602"/>
                  </a:lnTo>
                  <a:lnTo>
                    <a:pt x="81" y="608"/>
                  </a:lnTo>
                  <a:lnTo>
                    <a:pt x="81" y="608"/>
                  </a:lnTo>
                  <a:lnTo>
                    <a:pt x="75" y="631"/>
                  </a:lnTo>
                  <a:lnTo>
                    <a:pt x="75" y="631"/>
                  </a:lnTo>
                  <a:lnTo>
                    <a:pt x="71" y="646"/>
                  </a:lnTo>
                  <a:lnTo>
                    <a:pt x="67" y="657"/>
                  </a:lnTo>
                  <a:lnTo>
                    <a:pt x="67" y="657"/>
                  </a:lnTo>
                  <a:lnTo>
                    <a:pt x="64" y="667"/>
                  </a:lnTo>
                  <a:lnTo>
                    <a:pt x="62" y="671"/>
                  </a:lnTo>
                  <a:lnTo>
                    <a:pt x="60" y="673"/>
                  </a:lnTo>
                  <a:lnTo>
                    <a:pt x="60" y="673"/>
                  </a:lnTo>
                  <a:lnTo>
                    <a:pt x="60" y="673"/>
                  </a:lnTo>
                  <a:lnTo>
                    <a:pt x="60" y="673"/>
                  </a:lnTo>
                  <a:lnTo>
                    <a:pt x="59" y="672"/>
                  </a:lnTo>
                  <a:lnTo>
                    <a:pt x="59" y="669"/>
                  </a:lnTo>
                  <a:lnTo>
                    <a:pt x="60" y="665"/>
                  </a:lnTo>
                  <a:lnTo>
                    <a:pt x="60" y="665"/>
                  </a:lnTo>
                  <a:lnTo>
                    <a:pt x="63" y="656"/>
                  </a:lnTo>
                  <a:lnTo>
                    <a:pt x="63" y="656"/>
                  </a:lnTo>
                  <a:lnTo>
                    <a:pt x="66" y="644"/>
                  </a:lnTo>
                  <a:lnTo>
                    <a:pt x="71" y="630"/>
                  </a:lnTo>
                  <a:lnTo>
                    <a:pt x="71" y="630"/>
                  </a:lnTo>
                  <a:lnTo>
                    <a:pt x="75" y="617"/>
                  </a:lnTo>
                  <a:lnTo>
                    <a:pt x="76" y="613"/>
                  </a:lnTo>
                  <a:lnTo>
                    <a:pt x="76" y="610"/>
                  </a:lnTo>
                  <a:lnTo>
                    <a:pt x="76" y="610"/>
                  </a:lnTo>
                  <a:lnTo>
                    <a:pt x="76" y="610"/>
                  </a:lnTo>
                  <a:lnTo>
                    <a:pt x="76" y="610"/>
                  </a:lnTo>
                  <a:lnTo>
                    <a:pt x="74" y="614"/>
                  </a:lnTo>
                  <a:lnTo>
                    <a:pt x="71" y="621"/>
                  </a:lnTo>
                  <a:lnTo>
                    <a:pt x="71" y="621"/>
                  </a:lnTo>
                  <a:lnTo>
                    <a:pt x="58" y="661"/>
                  </a:lnTo>
                  <a:lnTo>
                    <a:pt x="58" y="661"/>
                  </a:lnTo>
                  <a:lnTo>
                    <a:pt x="51" y="686"/>
                  </a:lnTo>
                  <a:lnTo>
                    <a:pt x="47" y="699"/>
                  </a:lnTo>
                  <a:lnTo>
                    <a:pt x="45" y="709"/>
                  </a:lnTo>
                  <a:lnTo>
                    <a:pt x="45" y="709"/>
                  </a:lnTo>
                  <a:lnTo>
                    <a:pt x="41" y="720"/>
                  </a:lnTo>
                  <a:lnTo>
                    <a:pt x="35" y="738"/>
                  </a:lnTo>
                  <a:lnTo>
                    <a:pt x="29" y="761"/>
                  </a:lnTo>
                  <a:lnTo>
                    <a:pt x="29" y="761"/>
                  </a:lnTo>
                  <a:lnTo>
                    <a:pt x="28" y="765"/>
                  </a:lnTo>
                  <a:lnTo>
                    <a:pt x="25" y="766"/>
                  </a:lnTo>
                  <a:lnTo>
                    <a:pt x="25" y="766"/>
                  </a:lnTo>
                  <a:lnTo>
                    <a:pt x="24" y="766"/>
                  </a:lnTo>
                  <a:lnTo>
                    <a:pt x="24" y="766"/>
                  </a:lnTo>
                  <a:lnTo>
                    <a:pt x="24" y="766"/>
                  </a:lnTo>
                  <a:lnTo>
                    <a:pt x="24" y="766"/>
                  </a:lnTo>
                  <a:lnTo>
                    <a:pt x="22" y="766"/>
                  </a:lnTo>
                  <a:lnTo>
                    <a:pt x="22" y="769"/>
                  </a:lnTo>
                  <a:lnTo>
                    <a:pt x="21" y="777"/>
                  </a:lnTo>
                  <a:lnTo>
                    <a:pt x="21" y="777"/>
                  </a:lnTo>
                  <a:lnTo>
                    <a:pt x="16" y="797"/>
                  </a:lnTo>
                  <a:lnTo>
                    <a:pt x="8" y="824"/>
                  </a:lnTo>
                  <a:lnTo>
                    <a:pt x="8" y="824"/>
                  </a:lnTo>
                  <a:lnTo>
                    <a:pt x="3" y="848"/>
                  </a:lnTo>
                  <a:lnTo>
                    <a:pt x="0" y="866"/>
                  </a:lnTo>
                  <a:lnTo>
                    <a:pt x="0" y="866"/>
                  </a:lnTo>
                  <a:lnTo>
                    <a:pt x="0" y="874"/>
                  </a:lnTo>
                  <a:lnTo>
                    <a:pt x="3" y="882"/>
                  </a:lnTo>
                  <a:lnTo>
                    <a:pt x="7" y="888"/>
                  </a:lnTo>
                  <a:lnTo>
                    <a:pt x="12" y="892"/>
                  </a:lnTo>
                  <a:lnTo>
                    <a:pt x="12" y="892"/>
                  </a:lnTo>
                  <a:lnTo>
                    <a:pt x="29" y="899"/>
                  </a:lnTo>
                  <a:lnTo>
                    <a:pt x="45" y="904"/>
                  </a:lnTo>
                  <a:lnTo>
                    <a:pt x="45" y="904"/>
                  </a:lnTo>
                  <a:lnTo>
                    <a:pt x="50" y="906"/>
                  </a:lnTo>
                  <a:lnTo>
                    <a:pt x="50" y="906"/>
                  </a:lnTo>
                  <a:lnTo>
                    <a:pt x="56" y="904"/>
                  </a:lnTo>
                  <a:lnTo>
                    <a:pt x="62" y="900"/>
                  </a:lnTo>
                  <a:lnTo>
                    <a:pt x="62" y="900"/>
                  </a:lnTo>
                  <a:lnTo>
                    <a:pt x="64" y="896"/>
                  </a:lnTo>
                  <a:lnTo>
                    <a:pt x="66" y="894"/>
                  </a:lnTo>
                  <a:lnTo>
                    <a:pt x="66" y="886"/>
                  </a:lnTo>
                  <a:lnTo>
                    <a:pt x="66" y="886"/>
                  </a:lnTo>
                  <a:lnTo>
                    <a:pt x="67" y="866"/>
                  </a:lnTo>
                  <a:lnTo>
                    <a:pt x="70" y="835"/>
                  </a:lnTo>
                  <a:lnTo>
                    <a:pt x="70" y="835"/>
                  </a:lnTo>
                  <a:lnTo>
                    <a:pt x="76" y="789"/>
                  </a:lnTo>
                  <a:lnTo>
                    <a:pt x="85" y="752"/>
                  </a:lnTo>
                  <a:lnTo>
                    <a:pt x="85" y="752"/>
                  </a:lnTo>
                  <a:lnTo>
                    <a:pt x="92" y="720"/>
                  </a:lnTo>
                  <a:lnTo>
                    <a:pt x="98" y="698"/>
                  </a:lnTo>
                  <a:lnTo>
                    <a:pt x="105" y="676"/>
                  </a:lnTo>
                  <a:lnTo>
                    <a:pt x="105" y="676"/>
                  </a:lnTo>
                  <a:lnTo>
                    <a:pt x="134" y="594"/>
                  </a:lnTo>
                  <a:lnTo>
                    <a:pt x="134" y="594"/>
                  </a:lnTo>
                  <a:lnTo>
                    <a:pt x="140" y="576"/>
                  </a:lnTo>
                  <a:lnTo>
                    <a:pt x="148" y="556"/>
                  </a:lnTo>
                  <a:lnTo>
                    <a:pt x="161" y="527"/>
                  </a:lnTo>
                  <a:lnTo>
                    <a:pt x="161" y="527"/>
                  </a:lnTo>
                  <a:lnTo>
                    <a:pt x="194" y="457"/>
                  </a:lnTo>
                  <a:lnTo>
                    <a:pt x="234" y="374"/>
                  </a:lnTo>
                  <a:lnTo>
                    <a:pt x="234" y="374"/>
                  </a:lnTo>
                  <a:lnTo>
                    <a:pt x="274" y="299"/>
                  </a:lnTo>
                  <a:lnTo>
                    <a:pt x="299" y="254"/>
                  </a:lnTo>
                  <a:lnTo>
                    <a:pt x="319" y="222"/>
                  </a:lnTo>
                  <a:lnTo>
                    <a:pt x="319" y="222"/>
                  </a:lnTo>
                  <a:lnTo>
                    <a:pt x="368" y="149"/>
                  </a:lnTo>
                  <a:lnTo>
                    <a:pt x="406" y="96"/>
                  </a:lnTo>
                  <a:lnTo>
                    <a:pt x="406" y="96"/>
                  </a:lnTo>
                  <a:lnTo>
                    <a:pt x="425" y="72"/>
                  </a:lnTo>
                  <a:lnTo>
                    <a:pt x="425" y="72"/>
                  </a:lnTo>
                  <a:lnTo>
                    <a:pt x="433" y="23"/>
                  </a:lnTo>
                  <a:lnTo>
                    <a:pt x="433" y="23"/>
                  </a:lnTo>
                  <a:lnTo>
                    <a:pt x="44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900" dirty="0">
                <a:latin typeface="Century Gothic" panose="020B0502020202020204" pitchFamily="34" charset="0"/>
              </a:endParaRPr>
            </a:p>
          </p:txBody>
        </p:sp>
        <p:grpSp>
          <p:nvGrpSpPr>
            <p:cNvPr id="42" name="Group 805">
              <a:extLst>
                <a:ext uri="{FF2B5EF4-FFF2-40B4-BE49-F238E27FC236}">
                  <a16:creationId xmlns:a16="http://schemas.microsoft.com/office/drawing/2014/main" id="{C47C3F4C-3AFB-4A1E-B747-7EB62B1456B2}"/>
                </a:ext>
              </a:extLst>
            </p:cNvPr>
            <p:cNvGrpSpPr/>
            <p:nvPr/>
          </p:nvGrpSpPr>
          <p:grpSpPr>
            <a:xfrm>
              <a:off x="1568450" y="311447"/>
              <a:ext cx="804863" cy="1519239"/>
              <a:chOff x="1568450" y="311447"/>
              <a:chExt cx="804863" cy="1519239"/>
            </a:xfrm>
            <a:grpFill/>
          </p:grpSpPr>
          <p:sp>
            <p:nvSpPr>
              <p:cNvPr id="43" name="Freeform 20">
                <a:extLst>
                  <a:ext uri="{FF2B5EF4-FFF2-40B4-BE49-F238E27FC236}">
                    <a16:creationId xmlns:a16="http://schemas.microsoft.com/office/drawing/2014/main" id="{EC191C59-9856-42A3-95CD-D3A0F6CFC9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7500" y="311448"/>
                <a:ext cx="785813" cy="673100"/>
              </a:xfrm>
              <a:custGeom>
                <a:avLst/>
                <a:gdLst/>
                <a:ahLst/>
                <a:cxnLst>
                  <a:cxn ang="0">
                    <a:pos x="459" y="0"/>
                  </a:cxn>
                  <a:cxn ang="0">
                    <a:pos x="451" y="1"/>
                  </a:cxn>
                  <a:cxn ang="0">
                    <a:pos x="446" y="3"/>
                  </a:cxn>
                  <a:cxn ang="0">
                    <a:pos x="438" y="7"/>
                  </a:cxn>
                  <a:cxn ang="0">
                    <a:pos x="429" y="11"/>
                  </a:cxn>
                  <a:cxn ang="0">
                    <a:pos x="413" y="17"/>
                  </a:cxn>
                  <a:cxn ang="0">
                    <a:pos x="377" y="34"/>
                  </a:cxn>
                  <a:cxn ang="0">
                    <a:pos x="358" y="44"/>
                  </a:cxn>
                  <a:cxn ang="0">
                    <a:pos x="316" y="70"/>
                  </a:cxn>
                  <a:cxn ang="0">
                    <a:pos x="298" y="85"/>
                  </a:cxn>
                  <a:cxn ang="0">
                    <a:pos x="197" y="165"/>
                  </a:cxn>
                  <a:cxn ang="0">
                    <a:pos x="178" y="182"/>
                  </a:cxn>
                  <a:cxn ang="0">
                    <a:pos x="111" y="249"/>
                  </a:cxn>
                  <a:cxn ang="0">
                    <a:pos x="86" y="275"/>
                  </a:cxn>
                  <a:cxn ang="0">
                    <a:pos x="17" y="358"/>
                  </a:cxn>
                  <a:cxn ang="0">
                    <a:pos x="2" y="376"/>
                  </a:cxn>
                  <a:cxn ang="0">
                    <a:pos x="0" y="379"/>
                  </a:cxn>
                  <a:cxn ang="0">
                    <a:pos x="0" y="385"/>
                  </a:cxn>
                  <a:cxn ang="0">
                    <a:pos x="0" y="388"/>
                  </a:cxn>
                  <a:cxn ang="0">
                    <a:pos x="26" y="422"/>
                  </a:cxn>
                  <a:cxn ang="0">
                    <a:pos x="27" y="424"/>
                  </a:cxn>
                  <a:cxn ang="0">
                    <a:pos x="34" y="421"/>
                  </a:cxn>
                  <a:cxn ang="0">
                    <a:pos x="50" y="409"/>
                  </a:cxn>
                  <a:cxn ang="0">
                    <a:pos x="56" y="399"/>
                  </a:cxn>
                  <a:cxn ang="0">
                    <a:pos x="72" y="367"/>
                  </a:cxn>
                  <a:cxn ang="0">
                    <a:pos x="86" y="341"/>
                  </a:cxn>
                  <a:cxn ang="0">
                    <a:pos x="96" y="329"/>
                  </a:cxn>
                  <a:cxn ang="0">
                    <a:pos x="143" y="269"/>
                  </a:cxn>
                  <a:cxn ang="0">
                    <a:pos x="161" y="248"/>
                  </a:cxn>
                  <a:cxn ang="0">
                    <a:pos x="219" y="194"/>
                  </a:cxn>
                  <a:cxn ang="0">
                    <a:pos x="243" y="173"/>
                  </a:cxn>
                  <a:cxn ang="0">
                    <a:pos x="315" y="115"/>
                  </a:cxn>
                  <a:cxn ang="0">
                    <a:pos x="341" y="95"/>
                  </a:cxn>
                  <a:cxn ang="0">
                    <a:pos x="386" y="68"/>
                  </a:cxn>
                  <a:cxn ang="0">
                    <a:pos x="398" y="61"/>
                  </a:cxn>
                  <a:cxn ang="0">
                    <a:pos x="426" y="51"/>
                  </a:cxn>
                  <a:cxn ang="0">
                    <a:pos x="429" y="48"/>
                  </a:cxn>
                  <a:cxn ang="0">
                    <a:pos x="436" y="28"/>
                  </a:cxn>
                  <a:cxn ang="0">
                    <a:pos x="442" y="15"/>
                  </a:cxn>
                  <a:cxn ang="0">
                    <a:pos x="453" y="5"/>
                  </a:cxn>
                  <a:cxn ang="0">
                    <a:pos x="463" y="1"/>
                  </a:cxn>
                  <a:cxn ang="0">
                    <a:pos x="465" y="1"/>
                  </a:cxn>
                  <a:cxn ang="0">
                    <a:pos x="470" y="2"/>
                  </a:cxn>
                  <a:cxn ang="0">
                    <a:pos x="476" y="6"/>
                  </a:cxn>
                  <a:cxn ang="0">
                    <a:pos x="479" y="9"/>
                  </a:cxn>
                  <a:cxn ang="0">
                    <a:pos x="484" y="13"/>
                  </a:cxn>
                  <a:cxn ang="0">
                    <a:pos x="484" y="21"/>
                  </a:cxn>
                  <a:cxn ang="0">
                    <a:pos x="479" y="38"/>
                  </a:cxn>
                  <a:cxn ang="0">
                    <a:pos x="489" y="35"/>
                  </a:cxn>
                  <a:cxn ang="0">
                    <a:pos x="493" y="32"/>
                  </a:cxn>
                  <a:cxn ang="0">
                    <a:pos x="493" y="23"/>
                  </a:cxn>
                  <a:cxn ang="0">
                    <a:pos x="492" y="19"/>
                  </a:cxn>
                  <a:cxn ang="0">
                    <a:pos x="478" y="6"/>
                  </a:cxn>
                  <a:cxn ang="0">
                    <a:pos x="471" y="2"/>
                  </a:cxn>
                  <a:cxn ang="0">
                    <a:pos x="459" y="0"/>
                  </a:cxn>
                </a:cxnLst>
                <a:rect l="0" t="0" r="r" b="b"/>
                <a:pathLst>
                  <a:path w="495" h="424">
                    <a:moveTo>
                      <a:pt x="459" y="0"/>
                    </a:moveTo>
                    <a:lnTo>
                      <a:pt x="459" y="0"/>
                    </a:lnTo>
                    <a:lnTo>
                      <a:pt x="455" y="0"/>
                    </a:lnTo>
                    <a:lnTo>
                      <a:pt x="451" y="1"/>
                    </a:lnTo>
                    <a:lnTo>
                      <a:pt x="451" y="1"/>
                    </a:lnTo>
                    <a:lnTo>
                      <a:pt x="446" y="3"/>
                    </a:lnTo>
                    <a:lnTo>
                      <a:pt x="438" y="7"/>
                    </a:lnTo>
                    <a:lnTo>
                      <a:pt x="438" y="7"/>
                    </a:lnTo>
                    <a:lnTo>
                      <a:pt x="429" y="11"/>
                    </a:lnTo>
                    <a:lnTo>
                      <a:pt x="429" y="11"/>
                    </a:lnTo>
                    <a:lnTo>
                      <a:pt x="413" y="17"/>
                    </a:lnTo>
                    <a:lnTo>
                      <a:pt x="413" y="17"/>
                    </a:lnTo>
                    <a:lnTo>
                      <a:pt x="400" y="22"/>
                    </a:lnTo>
                    <a:lnTo>
                      <a:pt x="377" y="34"/>
                    </a:lnTo>
                    <a:lnTo>
                      <a:pt x="377" y="34"/>
                    </a:lnTo>
                    <a:lnTo>
                      <a:pt x="358" y="44"/>
                    </a:lnTo>
                    <a:lnTo>
                      <a:pt x="337" y="57"/>
                    </a:lnTo>
                    <a:lnTo>
                      <a:pt x="316" y="70"/>
                    </a:lnTo>
                    <a:lnTo>
                      <a:pt x="298" y="85"/>
                    </a:lnTo>
                    <a:lnTo>
                      <a:pt x="298" y="85"/>
                    </a:lnTo>
                    <a:lnTo>
                      <a:pt x="247" y="126"/>
                    </a:lnTo>
                    <a:lnTo>
                      <a:pt x="197" y="165"/>
                    </a:lnTo>
                    <a:lnTo>
                      <a:pt x="197" y="165"/>
                    </a:lnTo>
                    <a:lnTo>
                      <a:pt x="178" y="182"/>
                    </a:lnTo>
                    <a:lnTo>
                      <a:pt x="155" y="206"/>
                    </a:lnTo>
                    <a:lnTo>
                      <a:pt x="111" y="249"/>
                    </a:lnTo>
                    <a:lnTo>
                      <a:pt x="111" y="249"/>
                    </a:lnTo>
                    <a:lnTo>
                      <a:pt x="86" y="275"/>
                    </a:lnTo>
                    <a:lnTo>
                      <a:pt x="56" y="311"/>
                    </a:lnTo>
                    <a:lnTo>
                      <a:pt x="17" y="358"/>
                    </a:lnTo>
                    <a:lnTo>
                      <a:pt x="17" y="358"/>
                    </a:lnTo>
                    <a:lnTo>
                      <a:pt x="2" y="376"/>
                    </a:lnTo>
                    <a:lnTo>
                      <a:pt x="2" y="376"/>
                    </a:lnTo>
                    <a:lnTo>
                      <a:pt x="0" y="379"/>
                    </a:lnTo>
                    <a:lnTo>
                      <a:pt x="0" y="383"/>
                    </a:lnTo>
                    <a:lnTo>
                      <a:pt x="0" y="385"/>
                    </a:lnTo>
                    <a:lnTo>
                      <a:pt x="0" y="388"/>
                    </a:lnTo>
                    <a:lnTo>
                      <a:pt x="0" y="388"/>
                    </a:lnTo>
                    <a:lnTo>
                      <a:pt x="13" y="404"/>
                    </a:lnTo>
                    <a:lnTo>
                      <a:pt x="26" y="422"/>
                    </a:lnTo>
                    <a:lnTo>
                      <a:pt x="26" y="422"/>
                    </a:lnTo>
                    <a:lnTo>
                      <a:pt x="27" y="424"/>
                    </a:lnTo>
                    <a:lnTo>
                      <a:pt x="27" y="424"/>
                    </a:lnTo>
                    <a:lnTo>
                      <a:pt x="34" y="421"/>
                    </a:lnTo>
                    <a:lnTo>
                      <a:pt x="42" y="417"/>
                    </a:lnTo>
                    <a:lnTo>
                      <a:pt x="50" y="409"/>
                    </a:lnTo>
                    <a:lnTo>
                      <a:pt x="54" y="404"/>
                    </a:lnTo>
                    <a:lnTo>
                      <a:pt x="56" y="399"/>
                    </a:lnTo>
                    <a:lnTo>
                      <a:pt x="56" y="399"/>
                    </a:lnTo>
                    <a:lnTo>
                      <a:pt x="72" y="367"/>
                    </a:lnTo>
                    <a:lnTo>
                      <a:pt x="80" y="353"/>
                    </a:lnTo>
                    <a:lnTo>
                      <a:pt x="86" y="341"/>
                    </a:lnTo>
                    <a:lnTo>
                      <a:pt x="86" y="341"/>
                    </a:lnTo>
                    <a:lnTo>
                      <a:pt x="96" y="329"/>
                    </a:lnTo>
                    <a:lnTo>
                      <a:pt x="107" y="312"/>
                    </a:lnTo>
                    <a:lnTo>
                      <a:pt x="143" y="269"/>
                    </a:lnTo>
                    <a:lnTo>
                      <a:pt x="143" y="269"/>
                    </a:lnTo>
                    <a:lnTo>
                      <a:pt x="161" y="248"/>
                    </a:lnTo>
                    <a:lnTo>
                      <a:pt x="178" y="231"/>
                    </a:lnTo>
                    <a:lnTo>
                      <a:pt x="219" y="194"/>
                    </a:lnTo>
                    <a:lnTo>
                      <a:pt x="219" y="194"/>
                    </a:lnTo>
                    <a:lnTo>
                      <a:pt x="243" y="173"/>
                    </a:lnTo>
                    <a:lnTo>
                      <a:pt x="266" y="153"/>
                    </a:lnTo>
                    <a:lnTo>
                      <a:pt x="315" y="115"/>
                    </a:lnTo>
                    <a:lnTo>
                      <a:pt x="315" y="115"/>
                    </a:lnTo>
                    <a:lnTo>
                      <a:pt x="341" y="95"/>
                    </a:lnTo>
                    <a:lnTo>
                      <a:pt x="366" y="80"/>
                    </a:lnTo>
                    <a:lnTo>
                      <a:pt x="386" y="68"/>
                    </a:lnTo>
                    <a:lnTo>
                      <a:pt x="398" y="61"/>
                    </a:lnTo>
                    <a:lnTo>
                      <a:pt x="398" y="61"/>
                    </a:lnTo>
                    <a:lnTo>
                      <a:pt x="409" y="57"/>
                    </a:lnTo>
                    <a:lnTo>
                      <a:pt x="426" y="51"/>
                    </a:lnTo>
                    <a:lnTo>
                      <a:pt x="426" y="51"/>
                    </a:lnTo>
                    <a:lnTo>
                      <a:pt x="429" y="48"/>
                    </a:lnTo>
                    <a:lnTo>
                      <a:pt x="429" y="48"/>
                    </a:lnTo>
                    <a:lnTo>
                      <a:pt x="436" y="28"/>
                    </a:lnTo>
                    <a:lnTo>
                      <a:pt x="442" y="15"/>
                    </a:lnTo>
                    <a:lnTo>
                      <a:pt x="442" y="15"/>
                    </a:lnTo>
                    <a:lnTo>
                      <a:pt x="447" y="10"/>
                    </a:lnTo>
                    <a:lnTo>
                      <a:pt x="453" y="5"/>
                    </a:lnTo>
                    <a:lnTo>
                      <a:pt x="458" y="2"/>
                    </a:lnTo>
                    <a:lnTo>
                      <a:pt x="463" y="1"/>
                    </a:lnTo>
                    <a:lnTo>
                      <a:pt x="463" y="1"/>
                    </a:lnTo>
                    <a:lnTo>
                      <a:pt x="465" y="1"/>
                    </a:lnTo>
                    <a:lnTo>
                      <a:pt x="465" y="1"/>
                    </a:lnTo>
                    <a:lnTo>
                      <a:pt x="470" y="2"/>
                    </a:lnTo>
                    <a:lnTo>
                      <a:pt x="472" y="5"/>
                    </a:lnTo>
                    <a:lnTo>
                      <a:pt x="476" y="6"/>
                    </a:lnTo>
                    <a:lnTo>
                      <a:pt x="479" y="9"/>
                    </a:lnTo>
                    <a:lnTo>
                      <a:pt x="479" y="9"/>
                    </a:lnTo>
                    <a:lnTo>
                      <a:pt x="482" y="10"/>
                    </a:lnTo>
                    <a:lnTo>
                      <a:pt x="484" y="13"/>
                    </a:lnTo>
                    <a:lnTo>
                      <a:pt x="486" y="17"/>
                    </a:lnTo>
                    <a:lnTo>
                      <a:pt x="484" y="21"/>
                    </a:lnTo>
                    <a:lnTo>
                      <a:pt x="484" y="21"/>
                    </a:lnTo>
                    <a:lnTo>
                      <a:pt x="479" y="38"/>
                    </a:lnTo>
                    <a:lnTo>
                      <a:pt x="479" y="38"/>
                    </a:lnTo>
                    <a:lnTo>
                      <a:pt x="489" y="35"/>
                    </a:lnTo>
                    <a:lnTo>
                      <a:pt x="489" y="35"/>
                    </a:lnTo>
                    <a:lnTo>
                      <a:pt x="493" y="32"/>
                    </a:lnTo>
                    <a:lnTo>
                      <a:pt x="495" y="28"/>
                    </a:lnTo>
                    <a:lnTo>
                      <a:pt x="493" y="23"/>
                    </a:lnTo>
                    <a:lnTo>
                      <a:pt x="492" y="19"/>
                    </a:lnTo>
                    <a:lnTo>
                      <a:pt x="492" y="19"/>
                    </a:lnTo>
                    <a:lnTo>
                      <a:pt x="483" y="10"/>
                    </a:lnTo>
                    <a:lnTo>
                      <a:pt x="478" y="6"/>
                    </a:lnTo>
                    <a:lnTo>
                      <a:pt x="471" y="2"/>
                    </a:lnTo>
                    <a:lnTo>
                      <a:pt x="471" y="2"/>
                    </a:lnTo>
                    <a:lnTo>
                      <a:pt x="465" y="0"/>
                    </a:lnTo>
                    <a:lnTo>
                      <a:pt x="45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44" name="Freeform 21">
                <a:extLst>
                  <a:ext uri="{FF2B5EF4-FFF2-40B4-BE49-F238E27FC236}">
                    <a16:creationId xmlns:a16="http://schemas.microsoft.com/office/drawing/2014/main" id="{23E91AED-D3A8-4300-863C-12A84F9EF7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7500" y="311447"/>
                <a:ext cx="785813" cy="673099"/>
              </a:xfrm>
              <a:custGeom>
                <a:avLst/>
                <a:gdLst/>
                <a:ahLst/>
                <a:cxnLst>
                  <a:cxn ang="0">
                    <a:pos x="459" y="0"/>
                  </a:cxn>
                  <a:cxn ang="0">
                    <a:pos x="451" y="1"/>
                  </a:cxn>
                  <a:cxn ang="0">
                    <a:pos x="446" y="3"/>
                  </a:cxn>
                  <a:cxn ang="0">
                    <a:pos x="438" y="7"/>
                  </a:cxn>
                  <a:cxn ang="0">
                    <a:pos x="429" y="11"/>
                  </a:cxn>
                  <a:cxn ang="0">
                    <a:pos x="413" y="17"/>
                  </a:cxn>
                  <a:cxn ang="0">
                    <a:pos x="377" y="34"/>
                  </a:cxn>
                  <a:cxn ang="0">
                    <a:pos x="358" y="44"/>
                  </a:cxn>
                  <a:cxn ang="0">
                    <a:pos x="316" y="70"/>
                  </a:cxn>
                  <a:cxn ang="0">
                    <a:pos x="298" y="85"/>
                  </a:cxn>
                  <a:cxn ang="0">
                    <a:pos x="197" y="165"/>
                  </a:cxn>
                  <a:cxn ang="0">
                    <a:pos x="178" y="182"/>
                  </a:cxn>
                  <a:cxn ang="0">
                    <a:pos x="111" y="249"/>
                  </a:cxn>
                  <a:cxn ang="0">
                    <a:pos x="86" y="275"/>
                  </a:cxn>
                  <a:cxn ang="0">
                    <a:pos x="17" y="358"/>
                  </a:cxn>
                  <a:cxn ang="0">
                    <a:pos x="2" y="376"/>
                  </a:cxn>
                  <a:cxn ang="0">
                    <a:pos x="0" y="379"/>
                  </a:cxn>
                  <a:cxn ang="0">
                    <a:pos x="0" y="385"/>
                  </a:cxn>
                  <a:cxn ang="0">
                    <a:pos x="0" y="388"/>
                  </a:cxn>
                  <a:cxn ang="0">
                    <a:pos x="26" y="422"/>
                  </a:cxn>
                  <a:cxn ang="0">
                    <a:pos x="27" y="424"/>
                  </a:cxn>
                  <a:cxn ang="0">
                    <a:pos x="34" y="421"/>
                  </a:cxn>
                  <a:cxn ang="0">
                    <a:pos x="50" y="409"/>
                  </a:cxn>
                  <a:cxn ang="0">
                    <a:pos x="56" y="399"/>
                  </a:cxn>
                  <a:cxn ang="0">
                    <a:pos x="72" y="367"/>
                  </a:cxn>
                  <a:cxn ang="0">
                    <a:pos x="86" y="341"/>
                  </a:cxn>
                  <a:cxn ang="0">
                    <a:pos x="96" y="329"/>
                  </a:cxn>
                  <a:cxn ang="0">
                    <a:pos x="143" y="269"/>
                  </a:cxn>
                  <a:cxn ang="0">
                    <a:pos x="161" y="248"/>
                  </a:cxn>
                  <a:cxn ang="0">
                    <a:pos x="219" y="194"/>
                  </a:cxn>
                  <a:cxn ang="0">
                    <a:pos x="243" y="173"/>
                  </a:cxn>
                  <a:cxn ang="0">
                    <a:pos x="315" y="115"/>
                  </a:cxn>
                  <a:cxn ang="0">
                    <a:pos x="341" y="95"/>
                  </a:cxn>
                  <a:cxn ang="0">
                    <a:pos x="386" y="68"/>
                  </a:cxn>
                  <a:cxn ang="0">
                    <a:pos x="398" y="61"/>
                  </a:cxn>
                  <a:cxn ang="0">
                    <a:pos x="426" y="51"/>
                  </a:cxn>
                  <a:cxn ang="0">
                    <a:pos x="429" y="48"/>
                  </a:cxn>
                  <a:cxn ang="0">
                    <a:pos x="436" y="28"/>
                  </a:cxn>
                  <a:cxn ang="0">
                    <a:pos x="442" y="15"/>
                  </a:cxn>
                  <a:cxn ang="0">
                    <a:pos x="453" y="5"/>
                  </a:cxn>
                  <a:cxn ang="0">
                    <a:pos x="463" y="1"/>
                  </a:cxn>
                  <a:cxn ang="0">
                    <a:pos x="465" y="1"/>
                  </a:cxn>
                  <a:cxn ang="0">
                    <a:pos x="470" y="2"/>
                  </a:cxn>
                  <a:cxn ang="0">
                    <a:pos x="476" y="6"/>
                  </a:cxn>
                  <a:cxn ang="0">
                    <a:pos x="479" y="9"/>
                  </a:cxn>
                  <a:cxn ang="0">
                    <a:pos x="484" y="13"/>
                  </a:cxn>
                  <a:cxn ang="0">
                    <a:pos x="484" y="21"/>
                  </a:cxn>
                  <a:cxn ang="0">
                    <a:pos x="479" y="38"/>
                  </a:cxn>
                  <a:cxn ang="0">
                    <a:pos x="489" y="35"/>
                  </a:cxn>
                  <a:cxn ang="0">
                    <a:pos x="493" y="32"/>
                  </a:cxn>
                  <a:cxn ang="0">
                    <a:pos x="493" y="23"/>
                  </a:cxn>
                  <a:cxn ang="0">
                    <a:pos x="492" y="19"/>
                  </a:cxn>
                  <a:cxn ang="0">
                    <a:pos x="478" y="6"/>
                  </a:cxn>
                  <a:cxn ang="0">
                    <a:pos x="471" y="2"/>
                  </a:cxn>
                  <a:cxn ang="0">
                    <a:pos x="459" y="0"/>
                  </a:cxn>
                </a:cxnLst>
                <a:rect l="0" t="0" r="r" b="b"/>
                <a:pathLst>
                  <a:path w="495" h="424">
                    <a:moveTo>
                      <a:pt x="459" y="0"/>
                    </a:moveTo>
                    <a:lnTo>
                      <a:pt x="459" y="0"/>
                    </a:lnTo>
                    <a:lnTo>
                      <a:pt x="455" y="0"/>
                    </a:lnTo>
                    <a:lnTo>
                      <a:pt x="451" y="1"/>
                    </a:lnTo>
                    <a:lnTo>
                      <a:pt x="451" y="1"/>
                    </a:lnTo>
                    <a:lnTo>
                      <a:pt x="446" y="3"/>
                    </a:lnTo>
                    <a:lnTo>
                      <a:pt x="438" y="7"/>
                    </a:lnTo>
                    <a:lnTo>
                      <a:pt x="438" y="7"/>
                    </a:lnTo>
                    <a:lnTo>
                      <a:pt x="429" y="11"/>
                    </a:lnTo>
                    <a:lnTo>
                      <a:pt x="429" y="11"/>
                    </a:lnTo>
                    <a:lnTo>
                      <a:pt x="413" y="17"/>
                    </a:lnTo>
                    <a:lnTo>
                      <a:pt x="413" y="17"/>
                    </a:lnTo>
                    <a:lnTo>
                      <a:pt x="400" y="22"/>
                    </a:lnTo>
                    <a:lnTo>
                      <a:pt x="377" y="34"/>
                    </a:lnTo>
                    <a:lnTo>
                      <a:pt x="377" y="34"/>
                    </a:lnTo>
                    <a:lnTo>
                      <a:pt x="358" y="44"/>
                    </a:lnTo>
                    <a:lnTo>
                      <a:pt x="337" y="57"/>
                    </a:lnTo>
                    <a:lnTo>
                      <a:pt x="316" y="70"/>
                    </a:lnTo>
                    <a:lnTo>
                      <a:pt x="298" y="85"/>
                    </a:lnTo>
                    <a:lnTo>
                      <a:pt x="298" y="85"/>
                    </a:lnTo>
                    <a:lnTo>
                      <a:pt x="247" y="126"/>
                    </a:lnTo>
                    <a:lnTo>
                      <a:pt x="197" y="165"/>
                    </a:lnTo>
                    <a:lnTo>
                      <a:pt x="197" y="165"/>
                    </a:lnTo>
                    <a:lnTo>
                      <a:pt x="178" y="182"/>
                    </a:lnTo>
                    <a:lnTo>
                      <a:pt x="155" y="206"/>
                    </a:lnTo>
                    <a:lnTo>
                      <a:pt x="111" y="249"/>
                    </a:lnTo>
                    <a:lnTo>
                      <a:pt x="111" y="249"/>
                    </a:lnTo>
                    <a:lnTo>
                      <a:pt x="86" y="275"/>
                    </a:lnTo>
                    <a:lnTo>
                      <a:pt x="56" y="311"/>
                    </a:lnTo>
                    <a:lnTo>
                      <a:pt x="17" y="358"/>
                    </a:lnTo>
                    <a:lnTo>
                      <a:pt x="17" y="358"/>
                    </a:lnTo>
                    <a:lnTo>
                      <a:pt x="2" y="376"/>
                    </a:lnTo>
                    <a:lnTo>
                      <a:pt x="2" y="376"/>
                    </a:lnTo>
                    <a:lnTo>
                      <a:pt x="0" y="379"/>
                    </a:lnTo>
                    <a:lnTo>
                      <a:pt x="0" y="383"/>
                    </a:lnTo>
                    <a:lnTo>
                      <a:pt x="0" y="385"/>
                    </a:lnTo>
                    <a:lnTo>
                      <a:pt x="0" y="388"/>
                    </a:lnTo>
                    <a:lnTo>
                      <a:pt x="0" y="388"/>
                    </a:lnTo>
                    <a:lnTo>
                      <a:pt x="13" y="404"/>
                    </a:lnTo>
                    <a:lnTo>
                      <a:pt x="26" y="422"/>
                    </a:lnTo>
                    <a:lnTo>
                      <a:pt x="26" y="422"/>
                    </a:lnTo>
                    <a:lnTo>
                      <a:pt x="27" y="424"/>
                    </a:lnTo>
                    <a:lnTo>
                      <a:pt x="27" y="424"/>
                    </a:lnTo>
                    <a:lnTo>
                      <a:pt x="34" y="421"/>
                    </a:lnTo>
                    <a:lnTo>
                      <a:pt x="42" y="417"/>
                    </a:lnTo>
                    <a:lnTo>
                      <a:pt x="50" y="409"/>
                    </a:lnTo>
                    <a:lnTo>
                      <a:pt x="54" y="404"/>
                    </a:lnTo>
                    <a:lnTo>
                      <a:pt x="56" y="399"/>
                    </a:lnTo>
                    <a:lnTo>
                      <a:pt x="56" y="399"/>
                    </a:lnTo>
                    <a:lnTo>
                      <a:pt x="72" y="367"/>
                    </a:lnTo>
                    <a:lnTo>
                      <a:pt x="80" y="353"/>
                    </a:lnTo>
                    <a:lnTo>
                      <a:pt x="86" y="341"/>
                    </a:lnTo>
                    <a:lnTo>
                      <a:pt x="86" y="341"/>
                    </a:lnTo>
                    <a:lnTo>
                      <a:pt x="96" y="329"/>
                    </a:lnTo>
                    <a:lnTo>
                      <a:pt x="107" y="312"/>
                    </a:lnTo>
                    <a:lnTo>
                      <a:pt x="143" y="269"/>
                    </a:lnTo>
                    <a:lnTo>
                      <a:pt x="143" y="269"/>
                    </a:lnTo>
                    <a:lnTo>
                      <a:pt x="161" y="248"/>
                    </a:lnTo>
                    <a:lnTo>
                      <a:pt x="178" y="231"/>
                    </a:lnTo>
                    <a:lnTo>
                      <a:pt x="219" y="194"/>
                    </a:lnTo>
                    <a:lnTo>
                      <a:pt x="219" y="194"/>
                    </a:lnTo>
                    <a:lnTo>
                      <a:pt x="243" y="173"/>
                    </a:lnTo>
                    <a:lnTo>
                      <a:pt x="266" y="153"/>
                    </a:lnTo>
                    <a:lnTo>
                      <a:pt x="315" y="115"/>
                    </a:lnTo>
                    <a:lnTo>
                      <a:pt x="315" y="115"/>
                    </a:lnTo>
                    <a:lnTo>
                      <a:pt x="341" y="95"/>
                    </a:lnTo>
                    <a:lnTo>
                      <a:pt x="366" y="80"/>
                    </a:lnTo>
                    <a:lnTo>
                      <a:pt x="386" y="68"/>
                    </a:lnTo>
                    <a:lnTo>
                      <a:pt x="398" y="61"/>
                    </a:lnTo>
                    <a:lnTo>
                      <a:pt x="398" y="61"/>
                    </a:lnTo>
                    <a:lnTo>
                      <a:pt x="409" y="57"/>
                    </a:lnTo>
                    <a:lnTo>
                      <a:pt x="426" y="51"/>
                    </a:lnTo>
                    <a:lnTo>
                      <a:pt x="426" y="51"/>
                    </a:lnTo>
                    <a:lnTo>
                      <a:pt x="429" y="48"/>
                    </a:lnTo>
                    <a:lnTo>
                      <a:pt x="429" y="48"/>
                    </a:lnTo>
                    <a:lnTo>
                      <a:pt x="436" y="28"/>
                    </a:lnTo>
                    <a:lnTo>
                      <a:pt x="442" y="15"/>
                    </a:lnTo>
                    <a:lnTo>
                      <a:pt x="442" y="15"/>
                    </a:lnTo>
                    <a:lnTo>
                      <a:pt x="447" y="10"/>
                    </a:lnTo>
                    <a:lnTo>
                      <a:pt x="453" y="5"/>
                    </a:lnTo>
                    <a:lnTo>
                      <a:pt x="458" y="2"/>
                    </a:lnTo>
                    <a:lnTo>
                      <a:pt x="463" y="1"/>
                    </a:lnTo>
                    <a:lnTo>
                      <a:pt x="463" y="1"/>
                    </a:lnTo>
                    <a:lnTo>
                      <a:pt x="465" y="1"/>
                    </a:lnTo>
                    <a:lnTo>
                      <a:pt x="465" y="1"/>
                    </a:lnTo>
                    <a:lnTo>
                      <a:pt x="470" y="2"/>
                    </a:lnTo>
                    <a:lnTo>
                      <a:pt x="472" y="5"/>
                    </a:lnTo>
                    <a:lnTo>
                      <a:pt x="476" y="6"/>
                    </a:lnTo>
                    <a:lnTo>
                      <a:pt x="479" y="9"/>
                    </a:lnTo>
                    <a:lnTo>
                      <a:pt x="479" y="9"/>
                    </a:lnTo>
                    <a:lnTo>
                      <a:pt x="482" y="10"/>
                    </a:lnTo>
                    <a:lnTo>
                      <a:pt x="484" y="13"/>
                    </a:lnTo>
                    <a:lnTo>
                      <a:pt x="486" y="17"/>
                    </a:lnTo>
                    <a:lnTo>
                      <a:pt x="484" y="21"/>
                    </a:lnTo>
                    <a:lnTo>
                      <a:pt x="484" y="21"/>
                    </a:lnTo>
                    <a:lnTo>
                      <a:pt x="479" y="38"/>
                    </a:lnTo>
                    <a:lnTo>
                      <a:pt x="479" y="38"/>
                    </a:lnTo>
                    <a:lnTo>
                      <a:pt x="489" y="35"/>
                    </a:lnTo>
                    <a:lnTo>
                      <a:pt x="489" y="35"/>
                    </a:lnTo>
                    <a:lnTo>
                      <a:pt x="493" y="32"/>
                    </a:lnTo>
                    <a:lnTo>
                      <a:pt x="495" y="28"/>
                    </a:lnTo>
                    <a:lnTo>
                      <a:pt x="493" y="23"/>
                    </a:lnTo>
                    <a:lnTo>
                      <a:pt x="492" y="19"/>
                    </a:lnTo>
                    <a:lnTo>
                      <a:pt x="492" y="19"/>
                    </a:lnTo>
                    <a:lnTo>
                      <a:pt x="483" y="10"/>
                    </a:lnTo>
                    <a:lnTo>
                      <a:pt x="478" y="6"/>
                    </a:lnTo>
                    <a:lnTo>
                      <a:pt x="471" y="2"/>
                    </a:lnTo>
                    <a:lnTo>
                      <a:pt x="471" y="2"/>
                    </a:lnTo>
                    <a:lnTo>
                      <a:pt x="465" y="0"/>
                    </a:lnTo>
                    <a:lnTo>
                      <a:pt x="459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45" name="Freeform 22">
                <a:extLst>
                  <a:ext uri="{FF2B5EF4-FFF2-40B4-BE49-F238E27FC236}">
                    <a16:creationId xmlns:a16="http://schemas.microsoft.com/office/drawing/2014/main" id="{6407E3F2-2631-435B-94D6-5CC8DEA57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7250" y="371773"/>
                <a:ext cx="220663" cy="846138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138" y="0"/>
                  </a:cxn>
                  <a:cxn ang="0">
                    <a:pos x="123" y="22"/>
                  </a:cxn>
                  <a:cxn ang="0">
                    <a:pos x="73" y="85"/>
                  </a:cxn>
                  <a:cxn ang="0">
                    <a:pos x="71" y="97"/>
                  </a:cxn>
                  <a:cxn ang="0">
                    <a:pos x="63" y="127"/>
                  </a:cxn>
                  <a:cxn ang="0">
                    <a:pos x="55" y="172"/>
                  </a:cxn>
                  <a:cxn ang="0">
                    <a:pos x="51" y="191"/>
                  </a:cxn>
                  <a:cxn ang="0">
                    <a:pos x="35" y="266"/>
                  </a:cxn>
                  <a:cxn ang="0">
                    <a:pos x="17" y="370"/>
                  </a:cxn>
                  <a:cxn ang="0">
                    <a:pos x="14" y="380"/>
                  </a:cxn>
                  <a:cxn ang="0">
                    <a:pos x="16" y="387"/>
                  </a:cxn>
                  <a:cxn ang="0">
                    <a:pos x="16" y="388"/>
                  </a:cxn>
                  <a:cxn ang="0">
                    <a:pos x="13" y="393"/>
                  </a:cxn>
                  <a:cxn ang="0">
                    <a:pos x="12" y="395"/>
                  </a:cxn>
                  <a:cxn ang="0">
                    <a:pos x="14" y="400"/>
                  </a:cxn>
                  <a:cxn ang="0">
                    <a:pos x="14" y="403"/>
                  </a:cxn>
                  <a:cxn ang="0">
                    <a:pos x="10" y="408"/>
                  </a:cxn>
                  <a:cxn ang="0">
                    <a:pos x="9" y="410"/>
                  </a:cxn>
                  <a:cxn ang="0">
                    <a:pos x="10" y="418"/>
                  </a:cxn>
                  <a:cxn ang="0">
                    <a:pos x="10" y="421"/>
                  </a:cxn>
                  <a:cxn ang="0">
                    <a:pos x="9" y="426"/>
                  </a:cxn>
                  <a:cxn ang="0">
                    <a:pos x="9" y="429"/>
                  </a:cxn>
                  <a:cxn ang="0">
                    <a:pos x="8" y="429"/>
                  </a:cxn>
                  <a:cxn ang="0">
                    <a:pos x="6" y="429"/>
                  </a:cxn>
                  <a:cxn ang="0">
                    <a:pos x="6" y="429"/>
                  </a:cxn>
                  <a:cxn ang="0">
                    <a:pos x="5" y="430"/>
                  </a:cxn>
                  <a:cxn ang="0">
                    <a:pos x="4" y="441"/>
                  </a:cxn>
                  <a:cxn ang="0">
                    <a:pos x="2" y="483"/>
                  </a:cxn>
                  <a:cxn ang="0">
                    <a:pos x="2" y="498"/>
                  </a:cxn>
                  <a:cxn ang="0">
                    <a:pos x="0" y="510"/>
                  </a:cxn>
                  <a:cxn ang="0">
                    <a:pos x="1" y="517"/>
                  </a:cxn>
                  <a:cxn ang="0">
                    <a:pos x="4" y="522"/>
                  </a:cxn>
                  <a:cxn ang="0">
                    <a:pos x="12" y="527"/>
                  </a:cxn>
                  <a:cxn ang="0">
                    <a:pos x="21" y="531"/>
                  </a:cxn>
                  <a:cxn ang="0">
                    <a:pos x="30" y="533"/>
                  </a:cxn>
                  <a:cxn ang="0">
                    <a:pos x="38" y="533"/>
                  </a:cxn>
                  <a:cxn ang="0">
                    <a:pos x="39" y="533"/>
                  </a:cxn>
                  <a:cxn ang="0">
                    <a:pos x="46" y="529"/>
                  </a:cxn>
                  <a:cxn ang="0">
                    <a:pos x="48" y="521"/>
                  </a:cxn>
                  <a:cxn ang="0">
                    <a:pos x="50" y="512"/>
                  </a:cxn>
                  <a:cxn ang="0">
                    <a:pos x="51" y="498"/>
                  </a:cxn>
                  <a:cxn ang="0">
                    <a:pos x="51" y="493"/>
                  </a:cxn>
                  <a:cxn ang="0">
                    <a:pos x="48" y="484"/>
                  </a:cxn>
                  <a:cxn ang="0">
                    <a:pos x="47" y="476"/>
                  </a:cxn>
                  <a:cxn ang="0">
                    <a:pos x="46" y="466"/>
                  </a:cxn>
                  <a:cxn ang="0">
                    <a:pos x="48" y="412"/>
                  </a:cxn>
                  <a:cxn ang="0">
                    <a:pos x="52" y="371"/>
                  </a:cxn>
                  <a:cxn ang="0">
                    <a:pos x="58" y="325"/>
                  </a:cxn>
                  <a:cxn ang="0">
                    <a:pos x="76" y="228"/>
                  </a:cxn>
                  <a:cxn ang="0">
                    <a:pos x="83" y="204"/>
                  </a:cxn>
                  <a:cxn ang="0">
                    <a:pos x="92" y="164"/>
                  </a:cxn>
                  <a:cxn ang="0">
                    <a:pos x="98" y="128"/>
                  </a:cxn>
                  <a:cxn ang="0">
                    <a:pos x="111" y="76"/>
                  </a:cxn>
                  <a:cxn ang="0">
                    <a:pos x="115" y="63"/>
                  </a:cxn>
                  <a:cxn ang="0">
                    <a:pos x="126" y="35"/>
                  </a:cxn>
                  <a:cxn ang="0">
                    <a:pos x="134" y="10"/>
                  </a:cxn>
                  <a:cxn ang="0">
                    <a:pos x="139" y="0"/>
                  </a:cxn>
                </a:cxnLst>
                <a:rect l="0" t="0" r="r" b="b"/>
                <a:pathLst>
                  <a:path w="139" h="533">
                    <a:moveTo>
                      <a:pt x="139" y="0"/>
                    </a:moveTo>
                    <a:lnTo>
                      <a:pt x="139" y="0"/>
                    </a:lnTo>
                    <a:lnTo>
                      <a:pt x="138" y="0"/>
                    </a:lnTo>
                    <a:lnTo>
                      <a:pt x="138" y="0"/>
                    </a:lnTo>
                    <a:lnTo>
                      <a:pt x="130" y="13"/>
                    </a:lnTo>
                    <a:lnTo>
                      <a:pt x="123" y="22"/>
                    </a:lnTo>
                    <a:lnTo>
                      <a:pt x="123" y="22"/>
                    </a:lnTo>
                    <a:lnTo>
                      <a:pt x="73" y="85"/>
                    </a:lnTo>
                    <a:lnTo>
                      <a:pt x="73" y="85"/>
                    </a:lnTo>
                    <a:lnTo>
                      <a:pt x="71" y="97"/>
                    </a:lnTo>
                    <a:lnTo>
                      <a:pt x="71" y="97"/>
                    </a:lnTo>
                    <a:lnTo>
                      <a:pt x="63" y="127"/>
                    </a:lnTo>
                    <a:lnTo>
                      <a:pt x="58" y="152"/>
                    </a:lnTo>
                    <a:lnTo>
                      <a:pt x="55" y="172"/>
                    </a:lnTo>
                    <a:lnTo>
                      <a:pt x="55" y="172"/>
                    </a:lnTo>
                    <a:lnTo>
                      <a:pt x="51" y="191"/>
                    </a:lnTo>
                    <a:lnTo>
                      <a:pt x="44" y="220"/>
                    </a:lnTo>
                    <a:lnTo>
                      <a:pt x="35" y="266"/>
                    </a:lnTo>
                    <a:lnTo>
                      <a:pt x="35" y="266"/>
                    </a:lnTo>
                    <a:lnTo>
                      <a:pt x="17" y="370"/>
                    </a:lnTo>
                    <a:lnTo>
                      <a:pt x="17" y="370"/>
                    </a:lnTo>
                    <a:lnTo>
                      <a:pt x="14" y="380"/>
                    </a:lnTo>
                    <a:lnTo>
                      <a:pt x="14" y="384"/>
                    </a:lnTo>
                    <a:lnTo>
                      <a:pt x="16" y="387"/>
                    </a:lnTo>
                    <a:lnTo>
                      <a:pt x="16" y="387"/>
                    </a:lnTo>
                    <a:lnTo>
                      <a:pt x="16" y="388"/>
                    </a:lnTo>
                    <a:lnTo>
                      <a:pt x="16" y="389"/>
                    </a:lnTo>
                    <a:lnTo>
                      <a:pt x="13" y="393"/>
                    </a:lnTo>
                    <a:lnTo>
                      <a:pt x="13" y="393"/>
                    </a:lnTo>
                    <a:lnTo>
                      <a:pt x="12" y="395"/>
                    </a:lnTo>
                    <a:lnTo>
                      <a:pt x="12" y="396"/>
                    </a:lnTo>
                    <a:lnTo>
                      <a:pt x="14" y="400"/>
                    </a:lnTo>
                    <a:lnTo>
                      <a:pt x="14" y="400"/>
                    </a:lnTo>
                    <a:lnTo>
                      <a:pt x="14" y="403"/>
                    </a:lnTo>
                    <a:lnTo>
                      <a:pt x="14" y="405"/>
                    </a:lnTo>
                    <a:lnTo>
                      <a:pt x="10" y="408"/>
                    </a:lnTo>
                    <a:lnTo>
                      <a:pt x="10" y="408"/>
                    </a:lnTo>
                    <a:lnTo>
                      <a:pt x="9" y="410"/>
                    </a:lnTo>
                    <a:lnTo>
                      <a:pt x="9" y="413"/>
                    </a:lnTo>
                    <a:lnTo>
                      <a:pt x="10" y="418"/>
                    </a:lnTo>
                    <a:lnTo>
                      <a:pt x="10" y="418"/>
                    </a:lnTo>
                    <a:lnTo>
                      <a:pt x="10" y="421"/>
                    </a:lnTo>
                    <a:lnTo>
                      <a:pt x="10" y="422"/>
                    </a:lnTo>
                    <a:lnTo>
                      <a:pt x="9" y="426"/>
                    </a:lnTo>
                    <a:lnTo>
                      <a:pt x="9" y="426"/>
                    </a:lnTo>
                    <a:lnTo>
                      <a:pt x="9" y="429"/>
                    </a:lnTo>
                    <a:lnTo>
                      <a:pt x="8" y="429"/>
                    </a:lnTo>
                    <a:lnTo>
                      <a:pt x="8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5" y="430"/>
                    </a:lnTo>
                    <a:lnTo>
                      <a:pt x="5" y="430"/>
                    </a:lnTo>
                    <a:lnTo>
                      <a:pt x="4" y="441"/>
                    </a:lnTo>
                    <a:lnTo>
                      <a:pt x="4" y="441"/>
                    </a:lnTo>
                    <a:lnTo>
                      <a:pt x="2" y="460"/>
                    </a:lnTo>
                    <a:lnTo>
                      <a:pt x="2" y="483"/>
                    </a:lnTo>
                    <a:lnTo>
                      <a:pt x="2" y="483"/>
                    </a:lnTo>
                    <a:lnTo>
                      <a:pt x="2" y="498"/>
                    </a:lnTo>
                    <a:lnTo>
                      <a:pt x="0" y="510"/>
                    </a:lnTo>
                    <a:lnTo>
                      <a:pt x="0" y="510"/>
                    </a:lnTo>
                    <a:lnTo>
                      <a:pt x="0" y="513"/>
                    </a:lnTo>
                    <a:lnTo>
                      <a:pt x="1" y="517"/>
                    </a:lnTo>
                    <a:lnTo>
                      <a:pt x="4" y="522"/>
                    </a:lnTo>
                    <a:lnTo>
                      <a:pt x="4" y="522"/>
                    </a:lnTo>
                    <a:lnTo>
                      <a:pt x="8" y="525"/>
                    </a:lnTo>
                    <a:lnTo>
                      <a:pt x="12" y="527"/>
                    </a:lnTo>
                    <a:lnTo>
                      <a:pt x="21" y="531"/>
                    </a:lnTo>
                    <a:lnTo>
                      <a:pt x="21" y="531"/>
                    </a:lnTo>
                    <a:lnTo>
                      <a:pt x="25" y="531"/>
                    </a:lnTo>
                    <a:lnTo>
                      <a:pt x="30" y="533"/>
                    </a:lnTo>
                    <a:lnTo>
                      <a:pt x="38" y="533"/>
                    </a:lnTo>
                    <a:lnTo>
                      <a:pt x="38" y="533"/>
                    </a:lnTo>
                    <a:lnTo>
                      <a:pt x="39" y="533"/>
                    </a:lnTo>
                    <a:lnTo>
                      <a:pt x="39" y="533"/>
                    </a:lnTo>
                    <a:lnTo>
                      <a:pt x="43" y="531"/>
                    </a:lnTo>
                    <a:lnTo>
                      <a:pt x="46" y="529"/>
                    </a:lnTo>
                    <a:lnTo>
                      <a:pt x="48" y="525"/>
                    </a:lnTo>
                    <a:lnTo>
                      <a:pt x="48" y="521"/>
                    </a:lnTo>
                    <a:lnTo>
                      <a:pt x="48" y="521"/>
                    </a:lnTo>
                    <a:lnTo>
                      <a:pt x="50" y="512"/>
                    </a:lnTo>
                    <a:lnTo>
                      <a:pt x="50" y="505"/>
                    </a:lnTo>
                    <a:lnTo>
                      <a:pt x="51" y="498"/>
                    </a:lnTo>
                    <a:lnTo>
                      <a:pt x="51" y="498"/>
                    </a:lnTo>
                    <a:lnTo>
                      <a:pt x="51" y="493"/>
                    </a:lnTo>
                    <a:lnTo>
                      <a:pt x="51" y="489"/>
                    </a:lnTo>
                    <a:lnTo>
                      <a:pt x="48" y="484"/>
                    </a:lnTo>
                    <a:lnTo>
                      <a:pt x="48" y="484"/>
                    </a:lnTo>
                    <a:lnTo>
                      <a:pt x="47" y="476"/>
                    </a:lnTo>
                    <a:lnTo>
                      <a:pt x="46" y="466"/>
                    </a:lnTo>
                    <a:lnTo>
                      <a:pt x="46" y="466"/>
                    </a:lnTo>
                    <a:lnTo>
                      <a:pt x="46" y="441"/>
                    </a:lnTo>
                    <a:lnTo>
                      <a:pt x="48" y="412"/>
                    </a:lnTo>
                    <a:lnTo>
                      <a:pt x="48" y="412"/>
                    </a:lnTo>
                    <a:lnTo>
                      <a:pt x="52" y="371"/>
                    </a:lnTo>
                    <a:lnTo>
                      <a:pt x="58" y="325"/>
                    </a:lnTo>
                    <a:lnTo>
                      <a:pt x="58" y="325"/>
                    </a:lnTo>
                    <a:lnTo>
                      <a:pt x="69" y="263"/>
                    </a:lnTo>
                    <a:lnTo>
                      <a:pt x="76" y="228"/>
                    </a:lnTo>
                    <a:lnTo>
                      <a:pt x="83" y="204"/>
                    </a:lnTo>
                    <a:lnTo>
                      <a:pt x="83" y="204"/>
                    </a:lnTo>
                    <a:lnTo>
                      <a:pt x="86" y="186"/>
                    </a:lnTo>
                    <a:lnTo>
                      <a:pt x="92" y="164"/>
                    </a:lnTo>
                    <a:lnTo>
                      <a:pt x="98" y="128"/>
                    </a:lnTo>
                    <a:lnTo>
                      <a:pt x="98" y="128"/>
                    </a:lnTo>
                    <a:lnTo>
                      <a:pt x="106" y="95"/>
                    </a:lnTo>
                    <a:lnTo>
                      <a:pt x="111" y="76"/>
                    </a:lnTo>
                    <a:lnTo>
                      <a:pt x="115" y="63"/>
                    </a:lnTo>
                    <a:lnTo>
                      <a:pt x="115" y="63"/>
                    </a:lnTo>
                    <a:lnTo>
                      <a:pt x="121" y="51"/>
                    </a:lnTo>
                    <a:lnTo>
                      <a:pt x="126" y="35"/>
                    </a:lnTo>
                    <a:lnTo>
                      <a:pt x="131" y="19"/>
                    </a:lnTo>
                    <a:lnTo>
                      <a:pt x="134" y="10"/>
                    </a:lnTo>
                    <a:lnTo>
                      <a:pt x="134" y="10"/>
                    </a:lnTo>
                    <a:lnTo>
                      <a:pt x="13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46" name="Freeform 23">
                <a:extLst>
                  <a:ext uri="{FF2B5EF4-FFF2-40B4-BE49-F238E27FC236}">
                    <a16:creationId xmlns:a16="http://schemas.microsoft.com/office/drawing/2014/main" id="{5C7F379C-C4F1-474E-BB52-E4EF6E1533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7250" y="371773"/>
                <a:ext cx="220663" cy="846138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138" y="0"/>
                  </a:cxn>
                  <a:cxn ang="0">
                    <a:pos x="123" y="22"/>
                  </a:cxn>
                  <a:cxn ang="0">
                    <a:pos x="73" y="85"/>
                  </a:cxn>
                  <a:cxn ang="0">
                    <a:pos x="71" y="97"/>
                  </a:cxn>
                  <a:cxn ang="0">
                    <a:pos x="63" y="127"/>
                  </a:cxn>
                  <a:cxn ang="0">
                    <a:pos x="55" y="172"/>
                  </a:cxn>
                  <a:cxn ang="0">
                    <a:pos x="51" y="191"/>
                  </a:cxn>
                  <a:cxn ang="0">
                    <a:pos x="35" y="266"/>
                  </a:cxn>
                  <a:cxn ang="0">
                    <a:pos x="17" y="370"/>
                  </a:cxn>
                  <a:cxn ang="0">
                    <a:pos x="14" y="380"/>
                  </a:cxn>
                  <a:cxn ang="0">
                    <a:pos x="16" y="387"/>
                  </a:cxn>
                  <a:cxn ang="0">
                    <a:pos x="16" y="388"/>
                  </a:cxn>
                  <a:cxn ang="0">
                    <a:pos x="13" y="393"/>
                  </a:cxn>
                  <a:cxn ang="0">
                    <a:pos x="12" y="395"/>
                  </a:cxn>
                  <a:cxn ang="0">
                    <a:pos x="14" y="400"/>
                  </a:cxn>
                  <a:cxn ang="0">
                    <a:pos x="14" y="403"/>
                  </a:cxn>
                  <a:cxn ang="0">
                    <a:pos x="10" y="408"/>
                  </a:cxn>
                  <a:cxn ang="0">
                    <a:pos x="9" y="410"/>
                  </a:cxn>
                  <a:cxn ang="0">
                    <a:pos x="10" y="418"/>
                  </a:cxn>
                  <a:cxn ang="0">
                    <a:pos x="10" y="421"/>
                  </a:cxn>
                  <a:cxn ang="0">
                    <a:pos x="9" y="426"/>
                  </a:cxn>
                  <a:cxn ang="0">
                    <a:pos x="9" y="429"/>
                  </a:cxn>
                  <a:cxn ang="0">
                    <a:pos x="8" y="429"/>
                  </a:cxn>
                  <a:cxn ang="0">
                    <a:pos x="6" y="429"/>
                  </a:cxn>
                  <a:cxn ang="0">
                    <a:pos x="6" y="429"/>
                  </a:cxn>
                  <a:cxn ang="0">
                    <a:pos x="5" y="430"/>
                  </a:cxn>
                  <a:cxn ang="0">
                    <a:pos x="4" y="441"/>
                  </a:cxn>
                  <a:cxn ang="0">
                    <a:pos x="2" y="483"/>
                  </a:cxn>
                  <a:cxn ang="0">
                    <a:pos x="2" y="498"/>
                  </a:cxn>
                  <a:cxn ang="0">
                    <a:pos x="0" y="510"/>
                  </a:cxn>
                  <a:cxn ang="0">
                    <a:pos x="1" y="517"/>
                  </a:cxn>
                  <a:cxn ang="0">
                    <a:pos x="4" y="522"/>
                  </a:cxn>
                  <a:cxn ang="0">
                    <a:pos x="12" y="527"/>
                  </a:cxn>
                  <a:cxn ang="0">
                    <a:pos x="21" y="531"/>
                  </a:cxn>
                  <a:cxn ang="0">
                    <a:pos x="30" y="533"/>
                  </a:cxn>
                  <a:cxn ang="0">
                    <a:pos x="38" y="533"/>
                  </a:cxn>
                  <a:cxn ang="0">
                    <a:pos x="39" y="533"/>
                  </a:cxn>
                  <a:cxn ang="0">
                    <a:pos x="46" y="529"/>
                  </a:cxn>
                  <a:cxn ang="0">
                    <a:pos x="48" y="521"/>
                  </a:cxn>
                  <a:cxn ang="0">
                    <a:pos x="50" y="512"/>
                  </a:cxn>
                  <a:cxn ang="0">
                    <a:pos x="51" y="498"/>
                  </a:cxn>
                  <a:cxn ang="0">
                    <a:pos x="51" y="493"/>
                  </a:cxn>
                  <a:cxn ang="0">
                    <a:pos x="48" y="484"/>
                  </a:cxn>
                  <a:cxn ang="0">
                    <a:pos x="47" y="476"/>
                  </a:cxn>
                  <a:cxn ang="0">
                    <a:pos x="46" y="466"/>
                  </a:cxn>
                  <a:cxn ang="0">
                    <a:pos x="48" y="412"/>
                  </a:cxn>
                  <a:cxn ang="0">
                    <a:pos x="52" y="371"/>
                  </a:cxn>
                  <a:cxn ang="0">
                    <a:pos x="58" y="325"/>
                  </a:cxn>
                  <a:cxn ang="0">
                    <a:pos x="76" y="228"/>
                  </a:cxn>
                  <a:cxn ang="0">
                    <a:pos x="83" y="204"/>
                  </a:cxn>
                  <a:cxn ang="0">
                    <a:pos x="92" y="164"/>
                  </a:cxn>
                  <a:cxn ang="0">
                    <a:pos x="98" y="128"/>
                  </a:cxn>
                  <a:cxn ang="0">
                    <a:pos x="111" y="76"/>
                  </a:cxn>
                  <a:cxn ang="0">
                    <a:pos x="115" y="63"/>
                  </a:cxn>
                  <a:cxn ang="0">
                    <a:pos x="126" y="35"/>
                  </a:cxn>
                  <a:cxn ang="0">
                    <a:pos x="134" y="10"/>
                  </a:cxn>
                  <a:cxn ang="0">
                    <a:pos x="139" y="0"/>
                  </a:cxn>
                </a:cxnLst>
                <a:rect l="0" t="0" r="r" b="b"/>
                <a:pathLst>
                  <a:path w="139" h="533">
                    <a:moveTo>
                      <a:pt x="139" y="0"/>
                    </a:moveTo>
                    <a:lnTo>
                      <a:pt x="139" y="0"/>
                    </a:lnTo>
                    <a:lnTo>
                      <a:pt x="138" y="0"/>
                    </a:lnTo>
                    <a:lnTo>
                      <a:pt x="138" y="0"/>
                    </a:lnTo>
                    <a:lnTo>
                      <a:pt x="130" y="13"/>
                    </a:lnTo>
                    <a:lnTo>
                      <a:pt x="123" y="22"/>
                    </a:lnTo>
                    <a:lnTo>
                      <a:pt x="123" y="22"/>
                    </a:lnTo>
                    <a:lnTo>
                      <a:pt x="73" y="85"/>
                    </a:lnTo>
                    <a:lnTo>
                      <a:pt x="73" y="85"/>
                    </a:lnTo>
                    <a:lnTo>
                      <a:pt x="71" y="97"/>
                    </a:lnTo>
                    <a:lnTo>
                      <a:pt x="71" y="97"/>
                    </a:lnTo>
                    <a:lnTo>
                      <a:pt x="63" y="127"/>
                    </a:lnTo>
                    <a:lnTo>
                      <a:pt x="58" y="152"/>
                    </a:lnTo>
                    <a:lnTo>
                      <a:pt x="55" y="172"/>
                    </a:lnTo>
                    <a:lnTo>
                      <a:pt x="55" y="172"/>
                    </a:lnTo>
                    <a:lnTo>
                      <a:pt x="51" y="191"/>
                    </a:lnTo>
                    <a:lnTo>
                      <a:pt x="44" y="220"/>
                    </a:lnTo>
                    <a:lnTo>
                      <a:pt x="35" y="266"/>
                    </a:lnTo>
                    <a:lnTo>
                      <a:pt x="35" y="266"/>
                    </a:lnTo>
                    <a:lnTo>
                      <a:pt x="17" y="370"/>
                    </a:lnTo>
                    <a:lnTo>
                      <a:pt x="17" y="370"/>
                    </a:lnTo>
                    <a:lnTo>
                      <a:pt x="14" y="380"/>
                    </a:lnTo>
                    <a:lnTo>
                      <a:pt x="14" y="384"/>
                    </a:lnTo>
                    <a:lnTo>
                      <a:pt x="16" y="387"/>
                    </a:lnTo>
                    <a:lnTo>
                      <a:pt x="16" y="387"/>
                    </a:lnTo>
                    <a:lnTo>
                      <a:pt x="16" y="388"/>
                    </a:lnTo>
                    <a:lnTo>
                      <a:pt x="16" y="389"/>
                    </a:lnTo>
                    <a:lnTo>
                      <a:pt x="13" y="393"/>
                    </a:lnTo>
                    <a:lnTo>
                      <a:pt x="13" y="393"/>
                    </a:lnTo>
                    <a:lnTo>
                      <a:pt x="12" y="395"/>
                    </a:lnTo>
                    <a:lnTo>
                      <a:pt x="12" y="396"/>
                    </a:lnTo>
                    <a:lnTo>
                      <a:pt x="14" y="400"/>
                    </a:lnTo>
                    <a:lnTo>
                      <a:pt x="14" y="400"/>
                    </a:lnTo>
                    <a:lnTo>
                      <a:pt x="14" y="403"/>
                    </a:lnTo>
                    <a:lnTo>
                      <a:pt x="14" y="405"/>
                    </a:lnTo>
                    <a:lnTo>
                      <a:pt x="10" y="408"/>
                    </a:lnTo>
                    <a:lnTo>
                      <a:pt x="10" y="408"/>
                    </a:lnTo>
                    <a:lnTo>
                      <a:pt x="9" y="410"/>
                    </a:lnTo>
                    <a:lnTo>
                      <a:pt x="9" y="413"/>
                    </a:lnTo>
                    <a:lnTo>
                      <a:pt x="10" y="418"/>
                    </a:lnTo>
                    <a:lnTo>
                      <a:pt x="10" y="418"/>
                    </a:lnTo>
                    <a:lnTo>
                      <a:pt x="10" y="421"/>
                    </a:lnTo>
                    <a:lnTo>
                      <a:pt x="10" y="422"/>
                    </a:lnTo>
                    <a:lnTo>
                      <a:pt x="9" y="426"/>
                    </a:lnTo>
                    <a:lnTo>
                      <a:pt x="9" y="426"/>
                    </a:lnTo>
                    <a:lnTo>
                      <a:pt x="9" y="429"/>
                    </a:lnTo>
                    <a:lnTo>
                      <a:pt x="8" y="429"/>
                    </a:lnTo>
                    <a:lnTo>
                      <a:pt x="8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6" y="429"/>
                    </a:lnTo>
                    <a:lnTo>
                      <a:pt x="5" y="430"/>
                    </a:lnTo>
                    <a:lnTo>
                      <a:pt x="5" y="430"/>
                    </a:lnTo>
                    <a:lnTo>
                      <a:pt x="4" y="441"/>
                    </a:lnTo>
                    <a:lnTo>
                      <a:pt x="4" y="441"/>
                    </a:lnTo>
                    <a:lnTo>
                      <a:pt x="2" y="460"/>
                    </a:lnTo>
                    <a:lnTo>
                      <a:pt x="2" y="483"/>
                    </a:lnTo>
                    <a:lnTo>
                      <a:pt x="2" y="483"/>
                    </a:lnTo>
                    <a:lnTo>
                      <a:pt x="2" y="498"/>
                    </a:lnTo>
                    <a:lnTo>
                      <a:pt x="0" y="510"/>
                    </a:lnTo>
                    <a:lnTo>
                      <a:pt x="0" y="510"/>
                    </a:lnTo>
                    <a:lnTo>
                      <a:pt x="0" y="513"/>
                    </a:lnTo>
                    <a:lnTo>
                      <a:pt x="1" y="517"/>
                    </a:lnTo>
                    <a:lnTo>
                      <a:pt x="4" y="522"/>
                    </a:lnTo>
                    <a:lnTo>
                      <a:pt x="4" y="522"/>
                    </a:lnTo>
                    <a:lnTo>
                      <a:pt x="8" y="525"/>
                    </a:lnTo>
                    <a:lnTo>
                      <a:pt x="12" y="527"/>
                    </a:lnTo>
                    <a:lnTo>
                      <a:pt x="21" y="531"/>
                    </a:lnTo>
                    <a:lnTo>
                      <a:pt x="21" y="531"/>
                    </a:lnTo>
                    <a:lnTo>
                      <a:pt x="25" y="531"/>
                    </a:lnTo>
                    <a:lnTo>
                      <a:pt x="30" y="533"/>
                    </a:lnTo>
                    <a:lnTo>
                      <a:pt x="38" y="533"/>
                    </a:lnTo>
                    <a:lnTo>
                      <a:pt x="38" y="533"/>
                    </a:lnTo>
                    <a:lnTo>
                      <a:pt x="39" y="533"/>
                    </a:lnTo>
                    <a:lnTo>
                      <a:pt x="39" y="533"/>
                    </a:lnTo>
                    <a:lnTo>
                      <a:pt x="43" y="531"/>
                    </a:lnTo>
                    <a:lnTo>
                      <a:pt x="46" y="529"/>
                    </a:lnTo>
                    <a:lnTo>
                      <a:pt x="48" y="525"/>
                    </a:lnTo>
                    <a:lnTo>
                      <a:pt x="48" y="521"/>
                    </a:lnTo>
                    <a:lnTo>
                      <a:pt x="48" y="521"/>
                    </a:lnTo>
                    <a:lnTo>
                      <a:pt x="50" y="512"/>
                    </a:lnTo>
                    <a:lnTo>
                      <a:pt x="50" y="505"/>
                    </a:lnTo>
                    <a:lnTo>
                      <a:pt x="51" y="498"/>
                    </a:lnTo>
                    <a:lnTo>
                      <a:pt x="51" y="498"/>
                    </a:lnTo>
                    <a:lnTo>
                      <a:pt x="51" y="493"/>
                    </a:lnTo>
                    <a:lnTo>
                      <a:pt x="51" y="489"/>
                    </a:lnTo>
                    <a:lnTo>
                      <a:pt x="48" y="484"/>
                    </a:lnTo>
                    <a:lnTo>
                      <a:pt x="48" y="484"/>
                    </a:lnTo>
                    <a:lnTo>
                      <a:pt x="47" y="476"/>
                    </a:lnTo>
                    <a:lnTo>
                      <a:pt x="46" y="466"/>
                    </a:lnTo>
                    <a:lnTo>
                      <a:pt x="46" y="466"/>
                    </a:lnTo>
                    <a:lnTo>
                      <a:pt x="46" y="441"/>
                    </a:lnTo>
                    <a:lnTo>
                      <a:pt x="48" y="412"/>
                    </a:lnTo>
                    <a:lnTo>
                      <a:pt x="48" y="412"/>
                    </a:lnTo>
                    <a:lnTo>
                      <a:pt x="52" y="371"/>
                    </a:lnTo>
                    <a:lnTo>
                      <a:pt x="58" y="325"/>
                    </a:lnTo>
                    <a:lnTo>
                      <a:pt x="58" y="325"/>
                    </a:lnTo>
                    <a:lnTo>
                      <a:pt x="69" y="263"/>
                    </a:lnTo>
                    <a:lnTo>
                      <a:pt x="76" y="228"/>
                    </a:lnTo>
                    <a:lnTo>
                      <a:pt x="83" y="204"/>
                    </a:lnTo>
                    <a:lnTo>
                      <a:pt x="83" y="204"/>
                    </a:lnTo>
                    <a:lnTo>
                      <a:pt x="86" y="186"/>
                    </a:lnTo>
                    <a:lnTo>
                      <a:pt x="92" y="164"/>
                    </a:lnTo>
                    <a:lnTo>
                      <a:pt x="98" y="128"/>
                    </a:lnTo>
                    <a:lnTo>
                      <a:pt x="98" y="128"/>
                    </a:lnTo>
                    <a:lnTo>
                      <a:pt x="106" y="95"/>
                    </a:lnTo>
                    <a:lnTo>
                      <a:pt x="111" y="76"/>
                    </a:lnTo>
                    <a:lnTo>
                      <a:pt x="115" y="63"/>
                    </a:lnTo>
                    <a:lnTo>
                      <a:pt x="115" y="63"/>
                    </a:lnTo>
                    <a:lnTo>
                      <a:pt x="121" y="51"/>
                    </a:lnTo>
                    <a:lnTo>
                      <a:pt x="126" y="35"/>
                    </a:lnTo>
                    <a:lnTo>
                      <a:pt x="131" y="19"/>
                    </a:lnTo>
                    <a:lnTo>
                      <a:pt x="134" y="10"/>
                    </a:lnTo>
                    <a:lnTo>
                      <a:pt x="134" y="10"/>
                    </a:lnTo>
                    <a:lnTo>
                      <a:pt x="139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47" name="Freeform 24">
                <a:extLst>
                  <a:ext uri="{FF2B5EF4-FFF2-40B4-BE49-F238E27FC236}">
                    <a16:creationId xmlns:a16="http://schemas.microsoft.com/office/drawing/2014/main" id="{66A0EC03-BBA2-420B-901B-AE6068E13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8538" y="313036"/>
                <a:ext cx="90488" cy="746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29" y="1"/>
                  </a:cxn>
                  <a:cxn ang="0">
                    <a:pos x="24" y="4"/>
                  </a:cxn>
                  <a:cxn ang="0">
                    <a:pos x="18" y="9"/>
                  </a:cxn>
                  <a:cxn ang="0">
                    <a:pos x="13" y="14"/>
                  </a:cxn>
                  <a:cxn ang="0">
                    <a:pos x="13" y="14"/>
                  </a:cxn>
                  <a:cxn ang="0">
                    <a:pos x="7" y="27"/>
                  </a:cxn>
                  <a:cxn ang="0">
                    <a:pos x="0" y="47"/>
                  </a:cxn>
                  <a:cxn ang="0">
                    <a:pos x="0" y="47"/>
                  </a:cxn>
                  <a:cxn ang="0">
                    <a:pos x="11" y="34"/>
                  </a:cxn>
                  <a:cxn ang="0">
                    <a:pos x="11" y="34"/>
                  </a:cxn>
                  <a:cxn ang="0">
                    <a:pos x="16" y="27"/>
                  </a:cxn>
                  <a:cxn ang="0">
                    <a:pos x="18" y="25"/>
                  </a:cxn>
                  <a:cxn ang="0">
                    <a:pos x="21" y="23"/>
                  </a:cxn>
                  <a:cxn ang="0">
                    <a:pos x="21" y="23"/>
                  </a:cxn>
                  <a:cxn ang="0">
                    <a:pos x="24" y="22"/>
                  </a:cxn>
                  <a:cxn ang="0">
                    <a:pos x="24" y="22"/>
                  </a:cxn>
                  <a:cxn ang="0">
                    <a:pos x="28" y="23"/>
                  </a:cxn>
                  <a:cxn ang="0">
                    <a:pos x="33" y="25"/>
                  </a:cxn>
                  <a:cxn ang="0">
                    <a:pos x="39" y="27"/>
                  </a:cxn>
                  <a:cxn ang="0">
                    <a:pos x="39" y="27"/>
                  </a:cxn>
                  <a:cxn ang="0">
                    <a:pos x="47" y="30"/>
                  </a:cxn>
                  <a:cxn ang="0">
                    <a:pos x="50" y="31"/>
                  </a:cxn>
                  <a:cxn ang="0">
                    <a:pos x="50" y="33"/>
                  </a:cxn>
                  <a:cxn ang="0">
                    <a:pos x="50" y="35"/>
                  </a:cxn>
                  <a:cxn ang="0">
                    <a:pos x="50" y="35"/>
                  </a:cxn>
                  <a:cxn ang="0">
                    <a:pos x="49" y="37"/>
                  </a:cxn>
                  <a:cxn ang="0">
                    <a:pos x="49" y="37"/>
                  </a:cxn>
                  <a:cxn ang="0">
                    <a:pos x="50" y="37"/>
                  </a:cxn>
                  <a:cxn ang="0">
                    <a:pos x="50" y="37"/>
                  </a:cxn>
                  <a:cxn ang="0">
                    <a:pos x="55" y="20"/>
                  </a:cxn>
                  <a:cxn ang="0">
                    <a:pos x="55" y="20"/>
                  </a:cxn>
                  <a:cxn ang="0">
                    <a:pos x="57" y="16"/>
                  </a:cxn>
                  <a:cxn ang="0">
                    <a:pos x="55" y="12"/>
                  </a:cxn>
                  <a:cxn ang="0">
                    <a:pos x="53" y="9"/>
                  </a:cxn>
                  <a:cxn ang="0">
                    <a:pos x="50" y="8"/>
                  </a:cxn>
                  <a:cxn ang="0">
                    <a:pos x="50" y="8"/>
                  </a:cxn>
                  <a:cxn ang="0">
                    <a:pos x="47" y="5"/>
                  </a:cxn>
                  <a:cxn ang="0">
                    <a:pos x="43" y="4"/>
                  </a:cxn>
                  <a:cxn ang="0">
                    <a:pos x="41" y="1"/>
                  </a:cxn>
                  <a:cxn ang="0">
                    <a:pos x="36" y="0"/>
                  </a:cxn>
                  <a:cxn ang="0">
                    <a:pos x="36" y="0"/>
                  </a:cxn>
                  <a:cxn ang="0">
                    <a:pos x="34" y="0"/>
                  </a:cxn>
                </a:cxnLst>
                <a:rect l="0" t="0" r="r" b="b"/>
                <a:pathLst>
                  <a:path w="57" h="47">
                    <a:moveTo>
                      <a:pt x="34" y="0"/>
                    </a:moveTo>
                    <a:lnTo>
                      <a:pt x="34" y="0"/>
                    </a:lnTo>
                    <a:lnTo>
                      <a:pt x="29" y="1"/>
                    </a:lnTo>
                    <a:lnTo>
                      <a:pt x="24" y="4"/>
                    </a:lnTo>
                    <a:lnTo>
                      <a:pt x="18" y="9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7" y="27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11" y="34"/>
                    </a:lnTo>
                    <a:lnTo>
                      <a:pt x="11" y="34"/>
                    </a:lnTo>
                    <a:lnTo>
                      <a:pt x="16" y="27"/>
                    </a:lnTo>
                    <a:lnTo>
                      <a:pt x="18" y="25"/>
                    </a:lnTo>
                    <a:lnTo>
                      <a:pt x="21" y="23"/>
                    </a:lnTo>
                    <a:lnTo>
                      <a:pt x="21" y="23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28" y="23"/>
                    </a:lnTo>
                    <a:lnTo>
                      <a:pt x="33" y="25"/>
                    </a:lnTo>
                    <a:lnTo>
                      <a:pt x="39" y="27"/>
                    </a:lnTo>
                    <a:lnTo>
                      <a:pt x="39" y="27"/>
                    </a:lnTo>
                    <a:lnTo>
                      <a:pt x="47" y="30"/>
                    </a:lnTo>
                    <a:lnTo>
                      <a:pt x="50" y="31"/>
                    </a:lnTo>
                    <a:lnTo>
                      <a:pt x="50" y="33"/>
                    </a:lnTo>
                    <a:lnTo>
                      <a:pt x="50" y="35"/>
                    </a:lnTo>
                    <a:lnTo>
                      <a:pt x="50" y="35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50" y="37"/>
                    </a:lnTo>
                    <a:lnTo>
                      <a:pt x="50" y="37"/>
                    </a:lnTo>
                    <a:lnTo>
                      <a:pt x="55" y="20"/>
                    </a:lnTo>
                    <a:lnTo>
                      <a:pt x="55" y="20"/>
                    </a:lnTo>
                    <a:lnTo>
                      <a:pt x="57" y="16"/>
                    </a:lnTo>
                    <a:lnTo>
                      <a:pt x="55" y="12"/>
                    </a:lnTo>
                    <a:lnTo>
                      <a:pt x="53" y="9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47" y="5"/>
                    </a:lnTo>
                    <a:lnTo>
                      <a:pt x="43" y="4"/>
                    </a:lnTo>
                    <a:lnTo>
                      <a:pt x="41" y="1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48" name="Freeform 25">
                <a:extLst>
                  <a:ext uri="{FF2B5EF4-FFF2-40B4-BE49-F238E27FC236}">
                    <a16:creationId xmlns:a16="http://schemas.microsoft.com/office/drawing/2014/main" id="{8FEFE684-2ACC-45CA-9684-3D75D76C6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8538" y="313036"/>
                <a:ext cx="90488" cy="746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0"/>
                  </a:cxn>
                  <a:cxn ang="0">
                    <a:pos x="29" y="1"/>
                  </a:cxn>
                  <a:cxn ang="0">
                    <a:pos x="24" y="4"/>
                  </a:cxn>
                  <a:cxn ang="0">
                    <a:pos x="18" y="9"/>
                  </a:cxn>
                  <a:cxn ang="0">
                    <a:pos x="13" y="14"/>
                  </a:cxn>
                  <a:cxn ang="0">
                    <a:pos x="13" y="14"/>
                  </a:cxn>
                  <a:cxn ang="0">
                    <a:pos x="7" y="27"/>
                  </a:cxn>
                  <a:cxn ang="0">
                    <a:pos x="0" y="47"/>
                  </a:cxn>
                  <a:cxn ang="0">
                    <a:pos x="0" y="47"/>
                  </a:cxn>
                  <a:cxn ang="0">
                    <a:pos x="11" y="34"/>
                  </a:cxn>
                  <a:cxn ang="0">
                    <a:pos x="11" y="34"/>
                  </a:cxn>
                  <a:cxn ang="0">
                    <a:pos x="16" y="27"/>
                  </a:cxn>
                  <a:cxn ang="0">
                    <a:pos x="18" y="25"/>
                  </a:cxn>
                  <a:cxn ang="0">
                    <a:pos x="21" y="23"/>
                  </a:cxn>
                  <a:cxn ang="0">
                    <a:pos x="21" y="23"/>
                  </a:cxn>
                  <a:cxn ang="0">
                    <a:pos x="24" y="22"/>
                  </a:cxn>
                  <a:cxn ang="0">
                    <a:pos x="24" y="22"/>
                  </a:cxn>
                  <a:cxn ang="0">
                    <a:pos x="28" y="23"/>
                  </a:cxn>
                  <a:cxn ang="0">
                    <a:pos x="33" y="25"/>
                  </a:cxn>
                  <a:cxn ang="0">
                    <a:pos x="39" y="27"/>
                  </a:cxn>
                  <a:cxn ang="0">
                    <a:pos x="39" y="27"/>
                  </a:cxn>
                  <a:cxn ang="0">
                    <a:pos x="47" y="30"/>
                  </a:cxn>
                  <a:cxn ang="0">
                    <a:pos x="50" y="31"/>
                  </a:cxn>
                  <a:cxn ang="0">
                    <a:pos x="50" y="33"/>
                  </a:cxn>
                  <a:cxn ang="0">
                    <a:pos x="50" y="35"/>
                  </a:cxn>
                  <a:cxn ang="0">
                    <a:pos x="50" y="35"/>
                  </a:cxn>
                  <a:cxn ang="0">
                    <a:pos x="49" y="37"/>
                  </a:cxn>
                  <a:cxn ang="0">
                    <a:pos x="49" y="37"/>
                  </a:cxn>
                  <a:cxn ang="0">
                    <a:pos x="50" y="37"/>
                  </a:cxn>
                  <a:cxn ang="0">
                    <a:pos x="50" y="37"/>
                  </a:cxn>
                  <a:cxn ang="0">
                    <a:pos x="55" y="20"/>
                  </a:cxn>
                  <a:cxn ang="0">
                    <a:pos x="55" y="20"/>
                  </a:cxn>
                  <a:cxn ang="0">
                    <a:pos x="57" y="16"/>
                  </a:cxn>
                  <a:cxn ang="0">
                    <a:pos x="55" y="12"/>
                  </a:cxn>
                  <a:cxn ang="0">
                    <a:pos x="53" y="9"/>
                  </a:cxn>
                  <a:cxn ang="0">
                    <a:pos x="50" y="8"/>
                  </a:cxn>
                  <a:cxn ang="0">
                    <a:pos x="50" y="8"/>
                  </a:cxn>
                  <a:cxn ang="0">
                    <a:pos x="47" y="5"/>
                  </a:cxn>
                  <a:cxn ang="0">
                    <a:pos x="43" y="4"/>
                  </a:cxn>
                  <a:cxn ang="0">
                    <a:pos x="41" y="1"/>
                  </a:cxn>
                  <a:cxn ang="0">
                    <a:pos x="36" y="0"/>
                  </a:cxn>
                  <a:cxn ang="0">
                    <a:pos x="36" y="0"/>
                  </a:cxn>
                  <a:cxn ang="0">
                    <a:pos x="34" y="0"/>
                  </a:cxn>
                </a:cxnLst>
                <a:rect l="0" t="0" r="r" b="b"/>
                <a:pathLst>
                  <a:path w="57" h="47">
                    <a:moveTo>
                      <a:pt x="34" y="0"/>
                    </a:moveTo>
                    <a:lnTo>
                      <a:pt x="34" y="0"/>
                    </a:lnTo>
                    <a:lnTo>
                      <a:pt x="29" y="1"/>
                    </a:lnTo>
                    <a:lnTo>
                      <a:pt x="24" y="4"/>
                    </a:lnTo>
                    <a:lnTo>
                      <a:pt x="18" y="9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7" y="27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11" y="34"/>
                    </a:lnTo>
                    <a:lnTo>
                      <a:pt x="11" y="34"/>
                    </a:lnTo>
                    <a:lnTo>
                      <a:pt x="16" y="27"/>
                    </a:lnTo>
                    <a:lnTo>
                      <a:pt x="18" y="25"/>
                    </a:lnTo>
                    <a:lnTo>
                      <a:pt x="21" y="23"/>
                    </a:lnTo>
                    <a:lnTo>
                      <a:pt x="21" y="23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28" y="23"/>
                    </a:lnTo>
                    <a:lnTo>
                      <a:pt x="33" y="25"/>
                    </a:lnTo>
                    <a:lnTo>
                      <a:pt x="39" y="27"/>
                    </a:lnTo>
                    <a:lnTo>
                      <a:pt x="39" y="27"/>
                    </a:lnTo>
                    <a:lnTo>
                      <a:pt x="47" y="30"/>
                    </a:lnTo>
                    <a:lnTo>
                      <a:pt x="50" y="31"/>
                    </a:lnTo>
                    <a:lnTo>
                      <a:pt x="50" y="33"/>
                    </a:lnTo>
                    <a:lnTo>
                      <a:pt x="50" y="35"/>
                    </a:lnTo>
                    <a:lnTo>
                      <a:pt x="50" y="35"/>
                    </a:lnTo>
                    <a:lnTo>
                      <a:pt x="49" y="37"/>
                    </a:lnTo>
                    <a:lnTo>
                      <a:pt x="49" y="37"/>
                    </a:lnTo>
                    <a:lnTo>
                      <a:pt x="50" y="37"/>
                    </a:lnTo>
                    <a:lnTo>
                      <a:pt x="50" y="37"/>
                    </a:lnTo>
                    <a:lnTo>
                      <a:pt x="55" y="20"/>
                    </a:lnTo>
                    <a:lnTo>
                      <a:pt x="55" y="20"/>
                    </a:lnTo>
                    <a:lnTo>
                      <a:pt x="57" y="16"/>
                    </a:lnTo>
                    <a:lnTo>
                      <a:pt x="55" y="12"/>
                    </a:lnTo>
                    <a:lnTo>
                      <a:pt x="53" y="9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47" y="5"/>
                    </a:lnTo>
                    <a:lnTo>
                      <a:pt x="43" y="4"/>
                    </a:lnTo>
                    <a:lnTo>
                      <a:pt x="41" y="1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4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49" name="Freeform 27">
                <a:extLst>
                  <a:ext uri="{FF2B5EF4-FFF2-40B4-BE49-F238E27FC236}">
                    <a16:creationId xmlns:a16="http://schemas.microsoft.com/office/drawing/2014/main" id="{52CCDF4A-1343-435F-9BFB-04FF2B826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8450" y="392411"/>
                <a:ext cx="698500" cy="1438275"/>
              </a:xfrm>
              <a:custGeom>
                <a:avLst/>
                <a:gdLst/>
                <a:ahLst/>
                <a:cxnLst>
                  <a:cxn ang="0">
                    <a:pos x="438" y="0"/>
                  </a:cxn>
                  <a:cxn ang="0">
                    <a:pos x="408" y="39"/>
                  </a:cxn>
                  <a:cxn ang="0">
                    <a:pos x="310" y="178"/>
                  </a:cxn>
                  <a:cxn ang="0">
                    <a:pos x="223" y="312"/>
                  </a:cxn>
                  <a:cxn ang="0">
                    <a:pos x="190" y="369"/>
                  </a:cxn>
                  <a:cxn ang="0">
                    <a:pos x="189" y="378"/>
                  </a:cxn>
                  <a:cxn ang="0">
                    <a:pos x="184" y="384"/>
                  </a:cxn>
                  <a:cxn ang="0">
                    <a:pos x="181" y="395"/>
                  </a:cxn>
                  <a:cxn ang="0">
                    <a:pos x="179" y="399"/>
                  </a:cxn>
                  <a:cxn ang="0">
                    <a:pos x="180" y="394"/>
                  </a:cxn>
                  <a:cxn ang="0">
                    <a:pos x="180" y="391"/>
                  </a:cxn>
                  <a:cxn ang="0">
                    <a:pos x="177" y="394"/>
                  </a:cxn>
                  <a:cxn ang="0">
                    <a:pos x="172" y="404"/>
                  </a:cxn>
                  <a:cxn ang="0">
                    <a:pos x="154" y="442"/>
                  </a:cxn>
                  <a:cxn ang="0">
                    <a:pos x="138" y="474"/>
                  </a:cxn>
                  <a:cxn ang="0">
                    <a:pos x="106" y="547"/>
                  </a:cxn>
                  <a:cxn ang="0">
                    <a:pos x="92" y="585"/>
                  </a:cxn>
                  <a:cxn ang="0">
                    <a:pos x="84" y="602"/>
                  </a:cxn>
                  <a:cxn ang="0">
                    <a:pos x="75" y="631"/>
                  </a:cxn>
                  <a:cxn ang="0">
                    <a:pos x="67" y="657"/>
                  </a:cxn>
                  <a:cxn ang="0">
                    <a:pos x="62" y="671"/>
                  </a:cxn>
                  <a:cxn ang="0">
                    <a:pos x="60" y="673"/>
                  </a:cxn>
                  <a:cxn ang="0">
                    <a:pos x="59" y="669"/>
                  </a:cxn>
                  <a:cxn ang="0">
                    <a:pos x="63" y="656"/>
                  </a:cxn>
                  <a:cxn ang="0">
                    <a:pos x="71" y="630"/>
                  </a:cxn>
                  <a:cxn ang="0">
                    <a:pos x="76" y="613"/>
                  </a:cxn>
                  <a:cxn ang="0">
                    <a:pos x="76" y="610"/>
                  </a:cxn>
                  <a:cxn ang="0">
                    <a:pos x="71" y="621"/>
                  </a:cxn>
                  <a:cxn ang="0">
                    <a:pos x="58" y="661"/>
                  </a:cxn>
                  <a:cxn ang="0">
                    <a:pos x="45" y="709"/>
                  </a:cxn>
                  <a:cxn ang="0">
                    <a:pos x="35" y="738"/>
                  </a:cxn>
                  <a:cxn ang="0">
                    <a:pos x="28" y="765"/>
                  </a:cxn>
                  <a:cxn ang="0">
                    <a:pos x="24" y="766"/>
                  </a:cxn>
                  <a:cxn ang="0">
                    <a:pos x="24" y="766"/>
                  </a:cxn>
                  <a:cxn ang="0">
                    <a:pos x="21" y="777"/>
                  </a:cxn>
                  <a:cxn ang="0">
                    <a:pos x="8" y="824"/>
                  </a:cxn>
                  <a:cxn ang="0">
                    <a:pos x="0" y="866"/>
                  </a:cxn>
                  <a:cxn ang="0">
                    <a:pos x="3" y="882"/>
                  </a:cxn>
                  <a:cxn ang="0">
                    <a:pos x="12" y="892"/>
                  </a:cxn>
                  <a:cxn ang="0">
                    <a:pos x="45" y="904"/>
                  </a:cxn>
                  <a:cxn ang="0">
                    <a:pos x="56" y="904"/>
                  </a:cxn>
                  <a:cxn ang="0">
                    <a:pos x="64" y="896"/>
                  </a:cxn>
                  <a:cxn ang="0">
                    <a:pos x="66" y="886"/>
                  </a:cxn>
                  <a:cxn ang="0">
                    <a:pos x="70" y="835"/>
                  </a:cxn>
                  <a:cxn ang="0">
                    <a:pos x="85" y="752"/>
                  </a:cxn>
                  <a:cxn ang="0">
                    <a:pos x="105" y="676"/>
                  </a:cxn>
                  <a:cxn ang="0">
                    <a:pos x="134" y="594"/>
                  </a:cxn>
                  <a:cxn ang="0">
                    <a:pos x="161" y="527"/>
                  </a:cxn>
                  <a:cxn ang="0">
                    <a:pos x="234" y="374"/>
                  </a:cxn>
                  <a:cxn ang="0">
                    <a:pos x="299" y="254"/>
                  </a:cxn>
                  <a:cxn ang="0">
                    <a:pos x="368" y="149"/>
                  </a:cxn>
                  <a:cxn ang="0">
                    <a:pos x="425" y="72"/>
                  </a:cxn>
                  <a:cxn ang="0">
                    <a:pos x="433" y="23"/>
                  </a:cxn>
                </a:cxnLst>
                <a:rect l="0" t="0" r="r" b="b"/>
                <a:pathLst>
                  <a:path w="440" h="906">
                    <a:moveTo>
                      <a:pt x="440" y="0"/>
                    </a:moveTo>
                    <a:lnTo>
                      <a:pt x="440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08" y="39"/>
                    </a:lnTo>
                    <a:lnTo>
                      <a:pt x="408" y="39"/>
                    </a:lnTo>
                    <a:lnTo>
                      <a:pt x="361" y="106"/>
                    </a:lnTo>
                    <a:lnTo>
                      <a:pt x="331" y="147"/>
                    </a:lnTo>
                    <a:lnTo>
                      <a:pt x="310" y="178"/>
                    </a:lnTo>
                    <a:lnTo>
                      <a:pt x="310" y="178"/>
                    </a:lnTo>
                    <a:lnTo>
                      <a:pt x="263" y="252"/>
                    </a:lnTo>
                    <a:lnTo>
                      <a:pt x="223" y="312"/>
                    </a:lnTo>
                    <a:lnTo>
                      <a:pt x="223" y="312"/>
                    </a:lnTo>
                    <a:lnTo>
                      <a:pt x="203" y="345"/>
                    </a:lnTo>
                    <a:lnTo>
                      <a:pt x="190" y="369"/>
                    </a:lnTo>
                    <a:lnTo>
                      <a:pt x="190" y="369"/>
                    </a:lnTo>
                    <a:lnTo>
                      <a:pt x="189" y="378"/>
                    </a:lnTo>
                    <a:lnTo>
                      <a:pt x="189" y="378"/>
                    </a:lnTo>
                    <a:lnTo>
                      <a:pt x="186" y="382"/>
                    </a:lnTo>
                    <a:lnTo>
                      <a:pt x="184" y="384"/>
                    </a:lnTo>
                    <a:lnTo>
                      <a:pt x="184" y="384"/>
                    </a:lnTo>
                    <a:lnTo>
                      <a:pt x="184" y="391"/>
                    </a:lnTo>
                    <a:lnTo>
                      <a:pt x="184" y="391"/>
                    </a:lnTo>
                    <a:lnTo>
                      <a:pt x="181" y="395"/>
                    </a:lnTo>
                    <a:lnTo>
                      <a:pt x="180" y="399"/>
                    </a:lnTo>
                    <a:lnTo>
                      <a:pt x="180" y="399"/>
                    </a:lnTo>
                    <a:lnTo>
                      <a:pt x="179" y="399"/>
                    </a:lnTo>
                    <a:lnTo>
                      <a:pt x="179" y="399"/>
                    </a:lnTo>
                    <a:lnTo>
                      <a:pt x="179" y="396"/>
                    </a:lnTo>
                    <a:lnTo>
                      <a:pt x="180" y="394"/>
                    </a:lnTo>
                    <a:lnTo>
                      <a:pt x="180" y="394"/>
                    </a:lnTo>
                    <a:lnTo>
                      <a:pt x="180" y="392"/>
                    </a:lnTo>
                    <a:lnTo>
                      <a:pt x="180" y="391"/>
                    </a:lnTo>
                    <a:lnTo>
                      <a:pt x="180" y="391"/>
                    </a:lnTo>
                    <a:lnTo>
                      <a:pt x="179" y="392"/>
                    </a:lnTo>
                    <a:lnTo>
                      <a:pt x="177" y="394"/>
                    </a:lnTo>
                    <a:lnTo>
                      <a:pt x="177" y="394"/>
                    </a:lnTo>
                    <a:lnTo>
                      <a:pt x="172" y="404"/>
                    </a:lnTo>
                    <a:lnTo>
                      <a:pt x="172" y="404"/>
                    </a:lnTo>
                    <a:lnTo>
                      <a:pt x="160" y="426"/>
                    </a:lnTo>
                    <a:lnTo>
                      <a:pt x="160" y="426"/>
                    </a:lnTo>
                    <a:lnTo>
                      <a:pt x="154" y="442"/>
                    </a:lnTo>
                    <a:lnTo>
                      <a:pt x="154" y="442"/>
                    </a:lnTo>
                    <a:lnTo>
                      <a:pt x="138" y="474"/>
                    </a:lnTo>
                    <a:lnTo>
                      <a:pt x="138" y="474"/>
                    </a:lnTo>
                    <a:lnTo>
                      <a:pt x="119" y="521"/>
                    </a:lnTo>
                    <a:lnTo>
                      <a:pt x="119" y="521"/>
                    </a:lnTo>
                    <a:lnTo>
                      <a:pt x="106" y="547"/>
                    </a:lnTo>
                    <a:lnTo>
                      <a:pt x="106" y="547"/>
                    </a:lnTo>
                    <a:lnTo>
                      <a:pt x="92" y="585"/>
                    </a:lnTo>
                    <a:lnTo>
                      <a:pt x="92" y="585"/>
                    </a:lnTo>
                    <a:lnTo>
                      <a:pt x="88" y="596"/>
                    </a:lnTo>
                    <a:lnTo>
                      <a:pt x="88" y="596"/>
                    </a:lnTo>
                    <a:lnTo>
                      <a:pt x="84" y="602"/>
                    </a:lnTo>
                    <a:lnTo>
                      <a:pt x="81" y="608"/>
                    </a:lnTo>
                    <a:lnTo>
                      <a:pt x="81" y="608"/>
                    </a:lnTo>
                    <a:lnTo>
                      <a:pt x="75" y="631"/>
                    </a:lnTo>
                    <a:lnTo>
                      <a:pt x="75" y="631"/>
                    </a:lnTo>
                    <a:lnTo>
                      <a:pt x="71" y="646"/>
                    </a:lnTo>
                    <a:lnTo>
                      <a:pt x="67" y="657"/>
                    </a:lnTo>
                    <a:lnTo>
                      <a:pt x="67" y="657"/>
                    </a:lnTo>
                    <a:lnTo>
                      <a:pt x="64" y="667"/>
                    </a:lnTo>
                    <a:lnTo>
                      <a:pt x="62" y="671"/>
                    </a:lnTo>
                    <a:lnTo>
                      <a:pt x="60" y="673"/>
                    </a:lnTo>
                    <a:lnTo>
                      <a:pt x="60" y="673"/>
                    </a:lnTo>
                    <a:lnTo>
                      <a:pt x="60" y="673"/>
                    </a:lnTo>
                    <a:lnTo>
                      <a:pt x="60" y="673"/>
                    </a:lnTo>
                    <a:lnTo>
                      <a:pt x="59" y="672"/>
                    </a:lnTo>
                    <a:lnTo>
                      <a:pt x="59" y="669"/>
                    </a:lnTo>
                    <a:lnTo>
                      <a:pt x="60" y="665"/>
                    </a:lnTo>
                    <a:lnTo>
                      <a:pt x="60" y="665"/>
                    </a:lnTo>
                    <a:lnTo>
                      <a:pt x="63" y="656"/>
                    </a:lnTo>
                    <a:lnTo>
                      <a:pt x="63" y="656"/>
                    </a:lnTo>
                    <a:lnTo>
                      <a:pt x="66" y="644"/>
                    </a:lnTo>
                    <a:lnTo>
                      <a:pt x="71" y="630"/>
                    </a:lnTo>
                    <a:lnTo>
                      <a:pt x="71" y="630"/>
                    </a:lnTo>
                    <a:lnTo>
                      <a:pt x="75" y="617"/>
                    </a:lnTo>
                    <a:lnTo>
                      <a:pt x="76" y="613"/>
                    </a:lnTo>
                    <a:lnTo>
                      <a:pt x="76" y="610"/>
                    </a:lnTo>
                    <a:lnTo>
                      <a:pt x="76" y="610"/>
                    </a:lnTo>
                    <a:lnTo>
                      <a:pt x="76" y="610"/>
                    </a:lnTo>
                    <a:lnTo>
                      <a:pt x="76" y="610"/>
                    </a:lnTo>
                    <a:lnTo>
                      <a:pt x="74" y="614"/>
                    </a:lnTo>
                    <a:lnTo>
                      <a:pt x="71" y="621"/>
                    </a:lnTo>
                    <a:lnTo>
                      <a:pt x="71" y="621"/>
                    </a:lnTo>
                    <a:lnTo>
                      <a:pt x="58" y="661"/>
                    </a:lnTo>
                    <a:lnTo>
                      <a:pt x="58" y="661"/>
                    </a:lnTo>
                    <a:lnTo>
                      <a:pt x="51" y="686"/>
                    </a:lnTo>
                    <a:lnTo>
                      <a:pt x="47" y="699"/>
                    </a:lnTo>
                    <a:lnTo>
                      <a:pt x="45" y="709"/>
                    </a:lnTo>
                    <a:lnTo>
                      <a:pt x="45" y="709"/>
                    </a:lnTo>
                    <a:lnTo>
                      <a:pt x="41" y="720"/>
                    </a:lnTo>
                    <a:lnTo>
                      <a:pt x="35" y="738"/>
                    </a:lnTo>
                    <a:lnTo>
                      <a:pt x="29" y="761"/>
                    </a:lnTo>
                    <a:lnTo>
                      <a:pt x="29" y="761"/>
                    </a:lnTo>
                    <a:lnTo>
                      <a:pt x="28" y="765"/>
                    </a:lnTo>
                    <a:lnTo>
                      <a:pt x="25" y="766"/>
                    </a:lnTo>
                    <a:lnTo>
                      <a:pt x="25" y="766"/>
                    </a:lnTo>
                    <a:lnTo>
                      <a:pt x="24" y="766"/>
                    </a:lnTo>
                    <a:lnTo>
                      <a:pt x="24" y="766"/>
                    </a:lnTo>
                    <a:lnTo>
                      <a:pt x="24" y="766"/>
                    </a:lnTo>
                    <a:lnTo>
                      <a:pt x="24" y="766"/>
                    </a:lnTo>
                    <a:lnTo>
                      <a:pt x="22" y="766"/>
                    </a:lnTo>
                    <a:lnTo>
                      <a:pt x="22" y="769"/>
                    </a:lnTo>
                    <a:lnTo>
                      <a:pt x="21" y="777"/>
                    </a:lnTo>
                    <a:lnTo>
                      <a:pt x="21" y="777"/>
                    </a:lnTo>
                    <a:lnTo>
                      <a:pt x="16" y="797"/>
                    </a:lnTo>
                    <a:lnTo>
                      <a:pt x="8" y="824"/>
                    </a:lnTo>
                    <a:lnTo>
                      <a:pt x="8" y="824"/>
                    </a:lnTo>
                    <a:lnTo>
                      <a:pt x="3" y="848"/>
                    </a:lnTo>
                    <a:lnTo>
                      <a:pt x="0" y="866"/>
                    </a:lnTo>
                    <a:lnTo>
                      <a:pt x="0" y="866"/>
                    </a:lnTo>
                    <a:lnTo>
                      <a:pt x="0" y="874"/>
                    </a:lnTo>
                    <a:lnTo>
                      <a:pt x="3" y="882"/>
                    </a:lnTo>
                    <a:lnTo>
                      <a:pt x="7" y="888"/>
                    </a:lnTo>
                    <a:lnTo>
                      <a:pt x="12" y="892"/>
                    </a:lnTo>
                    <a:lnTo>
                      <a:pt x="12" y="892"/>
                    </a:lnTo>
                    <a:lnTo>
                      <a:pt x="29" y="899"/>
                    </a:lnTo>
                    <a:lnTo>
                      <a:pt x="45" y="904"/>
                    </a:lnTo>
                    <a:lnTo>
                      <a:pt x="45" y="904"/>
                    </a:lnTo>
                    <a:lnTo>
                      <a:pt x="50" y="906"/>
                    </a:lnTo>
                    <a:lnTo>
                      <a:pt x="50" y="906"/>
                    </a:lnTo>
                    <a:lnTo>
                      <a:pt x="56" y="904"/>
                    </a:lnTo>
                    <a:lnTo>
                      <a:pt x="62" y="900"/>
                    </a:lnTo>
                    <a:lnTo>
                      <a:pt x="62" y="900"/>
                    </a:lnTo>
                    <a:lnTo>
                      <a:pt x="64" y="896"/>
                    </a:lnTo>
                    <a:lnTo>
                      <a:pt x="66" y="894"/>
                    </a:lnTo>
                    <a:lnTo>
                      <a:pt x="66" y="886"/>
                    </a:lnTo>
                    <a:lnTo>
                      <a:pt x="66" y="886"/>
                    </a:lnTo>
                    <a:lnTo>
                      <a:pt x="67" y="866"/>
                    </a:lnTo>
                    <a:lnTo>
                      <a:pt x="70" y="835"/>
                    </a:lnTo>
                    <a:lnTo>
                      <a:pt x="70" y="835"/>
                    </a:lnTo>
                    <a:lnTo>
                      <a:pt x="76" y="789"/>
                    </a:lnTo>
                    <a:lnTo>
                      <a:pt x="85" y="752"/>
                    </a:lnTo>
                    <a:lnTo>
                      <a:pt x="85" y="752"/>
                    </a:lnTo>
                    <a:lnTo>
                      <a:pt x="92" y="720"/>
                    </a:lnTo>
                    <a:lnTo>
                      <a:pt x="98" y="698"/>
                    </a:lnTo>
                    <a:lnTo>
                      <a:pt x="105" y="676"/>
                    </a:lnTo>
                    <a:lnTo>
                      <a:pt x="105" y="676"/>
                    </a:lnTo>
                    <a:lnTo>
                      <a:pt x="134" y="594"/>
                    </a:lnTo>
                    <a:lnTo>
                      <a:pt x="134" y="594"/>
                    </a:lnTo>
                    <a:lnTo>
                      <a:pt x="140" y="576"/>
                    </a:lnTo>
                    <a:lnTo>
                      <a:pt x="148" y="556"/>
                    </a:lnTo>
                    <a:lnTo>
                      <a:pt x="161" y="527"/>
                    </a:lnTo>
                    <a:lnTo>
                      <a:pt x="161" y="527"/>
                    </a:lnTo>
                    <a:lnTo>
                      <a:pt x="194" y="457"/>
                    </a:lnTo>
                    <a:lnTo>
                      <a:pt x="234" y="374"/>
                    </a:lnTo>
                    <a:lnTo>
                      <a:pt x="234" y="374"/>
                    </a:lnTo>
                    <a:lnTo>
                      <a:pt x="274" y="299"/>
                    </a:lnTo>
                    <a:lnTo>
                      <a:pt x="299" y="254"/>
                    </a:lnTo>
                    <a:lnTo>
                      <a:pt x="319" y="222"/>
                    </a:lnTo>
                    <a:lnTo>
                      <a:pt x="319" y="222"/>
                    </a:lnTo>
                    <a:lnTo>
                      <a:pt x="368" y="149"/>
                    </a:lnTo>
                    <a:lnTo>
                      <a:pt x="406" y="96"/>
                    </a:lnTo>
                    <a:lnTo>
                      <a:pt x="406" y="96"/>
                    </a:lnTo>
                    <a:lnTo>
                      <a:pt x="425" y="72"/>
                    </a:lnTo>
                    <a:lnTo>
                      <a:pt x="425" y="72"/>
                    </a:lnTo>
                    <a:lnTo>
                      <a:pt x="433" y="23"/>
                    </a:lnTo>
                    <a:lnTo>
                      <a:pt x="433" y="23"/>
                    </a:lnTo>
                    <a:lnTo>
                      <a:pt x="44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50" name="Freeform 28">
                <a:extLst>
                  <a:ext uri="{FF2B5EF4-FFF2-40B4-BE49-F238E27FC236}">
                    <a16:creationId xmlns:a16="http://schemas.microsoft.com/office/drawing/2014/main" id="{F55E6C0E-DB17-4D3C-A4E8-3300467702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3775" y="387648"/>
                <a:ext cx="4763" cy="476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3"/>
                  </a:cxn>
                  <a:cxn ang="0">
                    <a:pos x="2" y="3"/>
                  </a:cxn>
                  <a:cxn ang="0">
                    <a:pos x="3" y="0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51" name="Freeform 29">
                <a:extLst>
                  <a:ext uri="{FF2B5EF4-FFF2-40B4-BE49-F238E27FC236}">
                    <a16:creationId xmlns:a16="http://schemas.microsoft.com/office/drawing/2014/main" id="{60E01A38-AC52-498B-A95E-C9A43925BA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3775" y="387648"/>
                <a:ext cx="4763" cy="476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3"/>
                  </a:cxn>
                  <a:cxn ang="0">
                    <a:pos x="2" y="3"/>
                  </a:cxn>
                  <a:cxn ang="0">
                    <a:pos x="3" y="0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52" name="Freeform 30">
                <a:extLst>
                  <a:ext uri="{FF2B5EF4-FFF2-40B4-BE49-F238E27FC236}">
                    <a16:creationId xmlns:a16="http://schemas.microsoft.com/office/drawing/2014/main" id="{8852EBF5-52FB-410D-A992-3B68CE7A7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138" y="371773"/>
                <a:ext cx="103188" cy="134938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65" y="0"/>
                  </a:cxn>
                  <a:cxn ang="0">
                    <a:pos x="48" y="2"/>
                  </a:cxn>
                  <a:cxn ang="0">
                    <a:pos x="48" y="2"/>
                  </a:cxn>
                  <a:cxn ang="0">
                    <a:pos x="34" y="6"/>
                  </a:cxn>
                  <a:cxn ang="0">
                    <a:pos x="15" y="13"/>
                  </a:cxn>
                  <a:cxn ang="0">
                    <a:pos x="15" y="13"/>
                  </a:cxn>
                  <a:cxn ang="0">
                    <a:pos x="8" y="36"/>
                  </a:cxn>
                  <a:cxn ang="0">
                    <a:pos x="8" y="36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50" y="22"/>
                  </a:cxn>
                  <a:cxn ang="0">
                    <a:pos x="50" y="22"/>
                  </a:cxn>
                  <a:cxn ang="0">
                    <a:pos x="57" y="13"/>
                  </a:cxn>
                  <a:cxn ang="0">
                    <a:pos x="65" y="0"/>
                  </a:cxn>
                </a:cxnLst>
                <a:rect l="0" t="0" r="r" b="b"/>
                <a:pathLst>
                  <a:path w="65" h="85">
                    <a:moveTo>
                      <a:pt x="65" y="0"/>
                    </a:moveTo>
                    <a:lnTo>
                      <a:pt x="65" y="0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34" y="6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57" y="13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53" name="Freeform 31">
                <a:extLst>
                  <a:ext uri="{FF2B5EF4-FFF2-40B4-BE49-F238E27FC236}">
                    <a16:creationId xmlns:a16="http://schemas.microsoft.com/office/drawing/2014/main" id="{923F2048-69DF-48FD-8C14-7C1F09412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138" y="371773"/>
                <a:ext cx="103188" cy="134938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65" y="0"/>
                  </a:cxn>
                  <a:cxn ang="0">
                    <a:pos x="48" y="2"/>
                  </a:cxn>
                  <a:cxn ang="0">
                    <a:pos x="48" y="2"/>
                  </a:cxn>
                  <a:cxn ang="0">
                    <a:pos x="34" y="6"/>
                  </a:cxn>
                  <a:cxn ang="0">
                    <a:pos x="15" y="13"/>
                  </a:cxn>
                  <a:cxn ang="0">
                    <a:pos x="15" y="13"/>
                  </a:cxn>
                  <a:cxn ang="0">
                    <a:pos x="8" y="36"/>
                  </a:cxn>
                  <a:cxn ang="0">
                    <a:pos x="8" y="36"/>
                  </a:cxn>
                  <a:cxn ang="0">
                    <a:pos x="0" y="85"/>
                  </a:cxn>
                  <a:cxn ang="0">
                    <a:pos x="0" y="85"/>
                  </a:cxn>
                  <a:cxn ang="0">
                    <a:pos x="50" y="22"/>
                  </a:cxn>
                  <a:cxn ang="0">
                    <a:pos x="50" y="22"/>
                  </a:cxn>
                  <a:cxn ang="0">
                    <a:pos x="57" y="13"/>
                  </a:cxn>
                  <a:cxn ang="0">
                    <a:pos x="65" y="0"/>
                  </a:cxn>
                </a:cxnLst>
                <a:rect l="0" t="0" r="r" b="b"/>
                <a:pathLst>
                  <a:path w="65" h="85">
                    <a:moveTo>
                      <a:pt x="65" y="0"/>
                    </a:moveTo>
                    <a:lnTo>
                      <a:pt x="65" y="0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34" y="6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57" y="13"/>
                    </a:lnTo>
                    <a:lnTo>
                      <a:pt x="65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54" name="Freeform 32">
                <a:extLst>
                  <a:ext uri="{FF2B5EF4-FFF2-40B4-BE49-F238E27FC236}">
                    <a16:creationId xmlns:a16="http://schemas.microsoft.com/office/drawing/2014/main" id="{B1A261E8-89FB-4282-B862-B0CC17E3C5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6950" y="347961"/>
                <a:ext cx="80963" cy="444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5" y="0"/>
                  </a:cxn>
                  <a:cxn ang="0">
                    <a:pos x="22" y="1"/>
                  </a:cxn>
                  <a:cxn ang="0">
                    <a:pos x="22" y="1"/>
                  </a:cxn>
                  <a:cxn ang="0">
                    <a:pos x="19" y="3"/>
                  </a:cxn>
                  <a:cxn ang="0">
                    <a:pos x="17" y="5"/>
                  </a:cxn>
                  <a:cxn ang="0">
                    <a:pos x="12" y="12"/>
                  </a:cxn>
                  <a:cxn ang="0">
                    <a:pos x="12" y="12"/>
                  </a:cxn>
                  <a:cxn ang="0">
                    <a:pos x="1" y="25"/>
                  </a:cxn>
                  <a:cxn ang="0">
                    <a:pos x="1" y="25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19" y="21"/>
                  </a:cxn>
                  <a:cxn ang="0">
                    <a:pos x="33" y="17"/>
                  </a:cxn>
                  <a:cxn ang="0">
                    <a:pos x="33" y="17"/>
                  </a:cxn>
                  <a:cxn ang="0">
                    <a:pos x="50" y="15"/>
                  </a:cxn>
                  <a:cxn ang="0">
                    <a:pos x="50" y="15"/>
                  </a:cxn>
                  <a:cxn ang="0">
                    <a:pos x="51" y="13"/>
                  </a:cxn>
                  <a:cxn ang="0">
                    <a:pos x="51" y="13"/>
                  </a:cxn>
                  <a:cxn ang="0">
                    <a:pos x="51" y="11"/>
                  </a:cxn>
                  <a:cxn ang="0">
                    <a:pos x="51" y="9"/>
                  </a:cxn>
                  <a:cxn ang="0">
                    <a:pos x="48" y="8"/>
                  </a:cxn>
                  <a:cxn ang="0">
                    <a:pos x="40" y="5"/>
                  </a:cxn>
                  <a:cxn ang="0">
                    <a:pos x="40" y="5"/>
                  </a:cxn>
                  <a:cxn ang="0">
                    <a:pos x="34" y="3"/>
                  </a:cxn>
                  <a:cxn ang="0">
                    <a:pos x="29" y="1"/>
                  </a:cxn>
                  <a:cxn ang="0">
                    <a:pos x="25" y="0"/>
                  </a:cxn>
                </a:cxnLst>
                <a:rect l="0" t="0" r="r" b="b"/>
                <a:pathLst>
                  <a:path w="51" h="28">
                    <a:moveTo>
                      <a:pt x="25" y="0"/>
                    </a:moveTo>
                    <a:lnTo>
                      <a:pt x="25" y="0"/>
                    </a:lnTo>
                    <a:lnTo>
                      <a:pt x="22" y="1"/>
                    </a:lnTo>
                    <a:lnTo>
                      <a:pt x="22" y="1"/>
                    </a:lnTo>
                    <a:lnTo>
                      <a:pt x="19" y="3"/>
                    </a:lnTo>
                    <a:lnTo>
                      <a:pt x="17" y="5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" y="25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19" y="21"/>
                    </a:lnTo>
                    <a:lnTo>
                      <a:pt x="33" y="17"/>
                    </a:lnTo>
                    <a:lnTo>
                      <a:pt x="33" y="17"/>
                    </a:lnTo>
                    <a:lnTo>
                      <a:pt x="50" y="15"/>
                    </a:lnTo>
                    <a:lnTo>
                      <a:pt x="50" y="15"/>
                    </a:lnTo>
                    <a:lnTo>
                      <a:pt x="51" y="13"/>
                    </a:lnTo>
                    <a:lnTo>
                      <a:pt x="51" y="13"/>
                    </a:lnTo>
                    <a:lnTo>
                      <a:pt x="51" y="11"/>
                    </a:lnTo>
                    <a:lnTo>
                      <a:pt x="51" y="9"/>
                    </a:lnTo>
                    <a:lnTo>
                      <a:pt x="48" y="8"/>
                    </a:lnTo>
                    <a:lnTo>
                      <a:pt x="40" y="5"/>
                    </a:lnTo>
                    <a:lnTo>
                      <a:pt x="40" y="5"/>
                    </a:lnTo>
                    <a:lnTo>
                      <a:pt x="34" y="3"/>
                    </a:lnTo>
                    <a:lnTo>
                      <a:pt x="29" y="1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55" name="Freeform 33">
                <a:extLst>
                  <a:ext uri="{FF2B5EF4-FFF2-40B4-BE49-F238E27FC236}">
                    <a16:creationId xmlns:a16="http://schemas.microsoft.com/office/drawing/2014/main" id="{5709D42E-06C7-48A6-B1EC-A2647A8E45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6950" y="347961"/>
                <a:ext cx="80963" cy="4445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5" y="0"/>
                  </a:cxn>
                  <a:cxn ang="0">
                    <a:pos x="22" y="1"/>
                  </a:cxn>
                  <a:cxn ang="0">
                    <a:pos x="22" y="1"/>
                  </a:cxn>
                  <a:cxn ang="0">
                    <a:pos x="19" y="3"/>
                  </a:cxn>
                  <a:cxn ang="0">
                    <a:pos x="17" y="5"/>
                  </a:cxn>
                  <a:cxn ang="0">
                    <a:pos x="12" y="12"/>
                  </a:cxn>
                  <a:cxn ang="0">
                    <a:pos x="12" y="12"/>
                  </a:cxn>
                  <a:cxn ang="0">
                    <a:pos x="1" y="25"/>
                  </a:cxn>
                  <a:cxn ang="0">
                    <a:pos x="1" y="25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19" y="21"/>
                  </a:cxn>
                  <a:cxn ang="0">
                    <a:pos x="33" y="17"/>
                  </a:cxn>
                  <a:cxn ang="0">
                    <a:pos x="33" y="17"/>
                  </a:cxn>
                  <a:cxn ang="0">
                    <a:pos x="50" y="15"/>
                  </a:cxn>
                  <a:cxn ang="0">
                    <a:pos x="50" y="15"/>
                  </a:cxn>
                  <a:cxn ang="0">
                    <a:pos x="51" y="13"/>
                  </a:cxn>
                  <a:cxn ang="0">
                    <a:pos x="51" y="13"/>
                  </a:cxn>
                  <a:cxn ang="0">
                    <a:pos x="51" y="11"/>
                  </a:cxn>
                  <a:cxn ang="0">
                    <a:pos x="51" y="9"/>
                  </a:cxn>
                  <a:cxn ang="0">
                    <a:pos x="48" y="8"/>
                  </a:cxn>
                  <a:cxn ang="0">
                    <a:pos x="40" y="5"/>
                  </a:cxn>
                  <a:cxn ang="0">
                    <a:pos x="40" y="5"/>
                  </a:cxn>
                  <a:cxn ang="0">
                    <a:pos x="34" y="3"/>
                  </a:cxn>
                  <a:cxn ang="0">
                    <a:pos x="29" y="1"/>
                  </a:cxn>
                  <a:cxn ang="0">
                    <a:pos x="25" y="0"/>
                  </a:cxn>
                </a:cxnLst>
                <a:rect l="0" t="0" r="r" b="b"/>
                <a:pathLst>
                  <a:path w="51" h="28">
                    <a:moveTo>
                      <a:pt x="25" y="0"/>
                    </a:moveTo>
                    <a:lnTo>
                      <a:pt x="25" y="0"/>
                    </a:lnTo>
                    <a:lnTo>
                      <a:pt x="22" y="1"/>
                    </a:lnTo>
                    <a:lnTo>
                      <a:pt x="22" y="1"/>
                    </a:lnTo>
                    <a:lnTo>
                      <a:pt x="19" y="3"/>
                    </a:lnTo>
                    <a:lnTo>
                      <a:pt x="17" y="5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" y="25"/>
                    </a:lnTo>
                    <a:lnTo>
                      <a:pt x="1" y="25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19" y="21"/>
                    </a:lnTo>
                    <a:lnTo>
                      <a:pt x="33" y="17"/>
                    </a:lnTo>
                    <a:lnTo>
                      <a:pt x="33" y="17"/>
                    </a:lnTo>
                    <a:lnTo>
                      <a:pt x="50" y="15"/>
                    </a:lnTo>
                    <a:lnTo>
                      <a:pt x="50" y="15"/>
                    </a:lnTo>
                    <a:lnTo>
                      <a:pt x="51" y="13"/>
                    </a:lnTo>
                    <a:lnTo>
                      <a:pt x="51" y="13"/>
                    </a:lnTo>
                    <a:lnTo>
                      <a:pt x="51" y="11"/>
                    </a:lnTo>
                    <a:lnTo>
                      <a:pt x="51" y="9"/>
                    </a:lnTo>
                    <a:lnTo>
                      <a:pt x="48" y="8"/>
                    </a:lnTo>
                    <a:lnTo>
                      <a:pt x="40" y="5"/>
                    </a:lnTo>
                    <a:lnTo>
                      <a:pt x="40" y="5"/>
                    </a:lnTo>
                    <a:lnTo>
                      <a:pt x="34" y="3"/>
                    </a:lnTo>
                    <a:lnTo>
                      <a:pt x="29" y="1"/>
                    </a:lnTo>
                    <a:lnTo>
                      <a:pt x="25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900" dirty="0">
                  <a:latin typeface="Century Gothic" panose="020B0502020202020204" pitchFamily="34" charset="0"/>
                </a:endParaRPr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035982C-E841-4F54-868D-EF548E91AE54}"/>
              </a:ext>
            </a:extLst>
          </p:cNvPr>
          <p:cNvGrpSpPr/>
          <p:nvPr/>
        </p:nvGrpSpPr>
        <p:grpSpPr>
          <a:xfrm>
            <a:off x="336661" y="2639481"/>
            <a:ext cx="8585474" cy="2835483"/>
            <a:chOff x="354232" y="1020116"/>
            <a:chExt cx="8682163" cy="4128792"/>
          </a:xfrm>
          <a:solidFill>
            <a:srgbClr val="208CA6"/>
          </a:solidFill>
        </p:grpSpPr>
        <p:grpSp>
          <p:nvGrpSpPr>
            <p:cNvPr id="33" name="Gruppo 25">
              <a:extLst>
                <a:ext uri="{FF2B5EF4-FFF2-40B4-BE49-F238E27FC236}">
                  <a16:creationId xmlns:a16="http://schemas.microsoft.com/office/drawing/2014/main" id="{84246B92-028C-4FCB-9728-A1B013FB4C6D}"/>
                </a:ext>
              </a:extLst>
            </p:cNvPr>
            <p:cNvGrpSpPr/>
            <p:nvPr/>
          </p:nvGrpSpPr>
          <p:grpSpPr>
            <a:xfrm rot="21322289">
              <a:off x="2330056" y="3080141"/>
              <a:ext cx="6706339" cy="2048477"/>
              <a:chOff x="2421662" y="2430838"/>
              <a:chExt cx="2638360" cy="2716939"/>
            </a:xfrm>
            <a:grpFill/>
          </p:grpSpPr>
          <p:sp>
            <p:nvSpPr>
              <p:cNvPr id="37" name="Freeform 138">
                <a:extLst>
                  <a:ext uri="{FF2B5EF4-FFF2-40B4-BE49-F238E27FC236}">
                    <a16:creationId xmlns:a16="http://schemas.microsoft.com/office/drawing/2014/main" id="{FE749785-A6BA-4956-A811-D97A146AA9E2}"/>
                  </a:ext>
                </a:extLst>
              </p:cNvPr>
              <p:cNvSpPr>
                <a:spLocks/>
              </p:cNvSpPr>
              <p:nvPr/>
            </p:nvSpPr>
            <p:spPr bwMode="auto">
              <a:xfrm rot="16477711" flipH="1">
                <a:off x="3951143" y="1410255"/>
                <a:ext cx="88296" cy="2129462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3" y="10"/>
                  </a:cxn>
                  <a:cxn ang="0">
                    <a:pos x="3" y="10"/>
                  </a:cxn>
                  <a:cxn ang="0">
                    <a:pos x="3" y="15"/>
                  </a:cxn>
                  <a:cxn ang="0">
                    <a:pos x="3" y="15"/>
                  </a:cxn>
                  <a:cxn ang="0">
                    <a:pos x="0" y="35"/>
                  </a:cxn>
                  <a:cxn ang="0">
                    <a:pos x="0" y="47"/>
                  </a:cxn>
                  <a:cxn ang="0">
                    <a:pos x="0" y="53"/>
                  </a:cxn>
                  <a:cxn ang="0">
                    <a:pos x="2" y="57"/>
                  </a:cxn>
                  <a:cxn ang="0">
                    <a:pos x="2" y="57"/>
                  </a:cxn>
                  <a:cxn ang="0">
                    <a:pos x="4" y="71"/>
                  </a:cxn>
                  <a:cxn ang="0">
                    <a:pos x="7" y="89"/>
                  </a:cxn>
                  <a:cxn ang="0">
                    <a:pos x="10" y="119"/>
                  </a:cxn>
                  <a:cxn ang="0">
                    <a:pos x="10" y="119"/>
                  </a:cxn>
                  <a:cxn ang="0">
                    <a:pos x="11" y="127"/>
                  </a:cxn>
                  <a:cxn ang="0">
                    <a:pos x="14" y="135"/>
                  </a:cxn>
                  <a:cxn ang="0">
                    <a:pos x="15" y="144"/>
                  </a:cxn>
                  <a:cxn ang="0">
                    <a:pos x="14" y="148"/>
                  </a:cxn>
                  <a:cxn ang="0">
                    <a:pos x="12" y="153"/>
                  </a:cxn>
                  <a:cxn ang="0">
                    <a:pos x="12" y="153"/>
                  </a:cxn>
                  <a:cxn ang="0">
                    <a:pos x="10" y="161"/>
                  </a:cxn>
                  <a:cxn ang="0">
                    <a:pos x="10" y="166"/>
                  </a:cxn>
                  <a:cxn ang="0">
                    <a:pos x="11" y="170"/>
                  </a:cxn>
                  <a:cxn ang="0">
                    <a:pos x="12" y="176"/>
                  </a:cxn>
                  <a:cxn ang="0">
                    <a:pos x="12" y="176"/>
                  </a:cxn>
                  <a:cxn ang="0">
                    <a:pos x="15" y="203"/>
                  </a:cxn>
                  <a:cxn ang="0">
                    <a:pos x="15" y="203"/>
                  </a:cxn>
                  <a:cxn ang="0">
                    <a:pos x="32" y="202"/>
                  </a:cxn>
                  <a:cxn ang="0">
                    <a:pos x="32" y="202"/>
                  </a:cxn>
                  <a:cxn ang="0">
                    <a:pos x="37" y="202"/>
                  </a:cxn>
                  <a:cxn ang="0">
                    <a:pos x="41" y="201"/>
                  </a:cxn>
                  <a:cxn ang="0">
                    <a:pos x="41" y="201"/>
                  </a:cxn>
                  <a:cxn ang="0">
                    <a:pos x="48" y="202"/>
                  </a:cxn>
                  <a:cxn ang="0">
                    <a:pos x="48" y="202"/>
                  </a:cxn>
                  <a:cxn ang="0">
                    <a:pos x="49" y="203"/>
                  </a:cxn>
                  <a:cxn ang="0">
                    <a:pos x="49" y="203"/>
                  </a:cxn>
                  <a:cxn ang="0">
                    <a:pos x="52" y="197"/>
                  </a:cxn>
                  <a:cxn ang="0">
                    <a:pos x="52" y="197"/>
                  </a:cxn>
                  <a:cxn ang="0">
                    <a:pos x="53" y="185"/>
                  </a:cxn>
                  <a:cxn ang="0">
                    <a:pos x="54" y="169"/>
                  </a:cxn>
                  <a:cxn ang="0">
                    <a:pos x="56" y="148"/>
                  </a:cxn>
                  <a:cxn ang="0">
                    <a:pos x="56" y="148"/>
                  </a:cxn>
                  <a:cxn ang="0">
                    <a:pos x="56" y="127"/>
                  </a:cxn>
                  <a:cxn ang="0">
                    <a:pos x="54" y="113"/>
                  </a:cxn>
                  <a:cxn ang="0">
                    <a:pos x="53" y="103"/>
                  </a:cxn>
                  <a:cxn ang="0">
                    <a:pos x="53" y="103"/>
                  </a:cxn>
                  <a:cxn ang="0">
                    <a:pos x="45" y="73"/>
                  </a:cxn>
                  <a:cxn ang="0">
                    <a:pos x="40" y="53"/>
                  </a:cxn>
                  <a:cxn ang="0">
                    <a:pos x="39" y="43"/>
                  </a:cxn>
                  <a:cxn ang="0">
                    <a:pos x="39" y="43"/>
                  </a:cxn>
                  <a:cxn ang="0">
                    <a:pos x="41" y="0"/>
                  </a:cxn>
                </a:cxnLst>
                <a:rect l="0" t="0" r="r" b="b"/>
                <a:pathLst>
                  <a:path w="56" h="203">
                    <a:moveTo>
                      <a:pt x="41" y="0"/>
                    </a:moveTo>
                    <a:lnTo>
                      <a:pt x="41" y="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0" y="35"/>
                    </a:lnTo>
                    <a:lnTo>
                      <a:pt x="0" y="47"/>
                    </a:lnTo>
                    <a:lnTo>
                      <a:pt x="0" y="53"/>
                    </a:lnTo>
                    <a:lnTo>
                      <a:pt x="2" y="57"/>
                    </a:lnTo>
                    <a:lnTo>
                      <a:pt x="2" y="57"/>
                    </a:lnTo>
                    <a:lnTo>
                      <a:pt x="4" y="71"/>
                    </a:lnTo>
                    <a:lnTo>
                      <a:pt x="7" y="89"/>
                    </a:lnTo>
                    <a:lnTo>
                      <a:pt x="10" y="119"/>
                    </a:lnTo>
                    <a:lnTo>
                      <a:pt x="10" y="119"/>
                    </a:lnTo>
                    <a:lnTo>
                      <a:pt x="11" y="127"/>
                    </a:lnTo>
                    <a:lnTo>
                      <a:pt x="14" y="135"/>
                    </a:lnTo>
                    <a:lnTo>
                      <a:pt x="15" y="144"/>
                    </a:lnTo>
                    <a:lnTo>
                      <a:pt x="14" y="148"/>
                    </a:lnTo>
                    <a:lnTo>
                      <a:pt x="12" y="153"/>
                    </a:lnTo>
                    <a:lnTo>
                      <a:pt x="12" y="153"/>
                    </a:lnTo>
                    <a:lnTo>
                      <a:pt x="10" y="161"/>
                    </a:lnTo>
                    <a:lnTo>
                      <a:pt x="10" y="166"/>
                    </a:lnTo>
                    <a:lnTo>
                      <a:pt x="11" y="170"/>
                    </a:lnTo>
                    <a:lnTo>
                      <a:pt x="12" y="176"/>
                    </a:lnTo>
                    <a:lnTo>
                      <a:pt x="12" y="176"/>
                    </a:lnTo>
                    <a:lnTo>
                      <a:pt x="15" y="203"/>
                    </a:lnTo>
                    <a:lnTo>
                      <a:pt x="15" y="203"/>
                    </a:lnTo>
                    <a:lnTo>
                      <a:pt x="32" y="202"/>
                    </a:lnTo>
                    <a:lnTo>
                      <a:pt x="32" y="202"/>
                    </a:lnTo>
                    <a:lnTo>
                      <a:pt x="37" y="202"/>
                    </a:lnTo>
                    <a:lnTo>
                      <a:pt x="41" y="201"/>
                    </a:lnTo>
                    <a:lnTo>
                      <a:pt x="41" y="201"/>
                    </a:lnTo>
                    <a:lnTo>
                      <a:pt x="48" y="202"/>
                    </a:lnTo>
                    <a:lnTo>
                      <a:pt x="48" y="202"/>
                    </a:lnTo>
                    <a:lnTo>
                      <a:pt x="49" y="203"/>
                    </a:lnTo>
                    <a:lnTo>
                      <a:pt x="49" y="203"/>
                    </a:lnTo>
                    <a:lnTo>
                      <a:pt x="52" y="197"/>
                    </a:lnTo>
                    <a:lnTo>
                      <a:pt x="52" y="197"/>
                    </a:lnTo>
                    <a:lnTo>
                      <a:pt x="53" y="185"/>
                    </a:lnTo>
                    <a:lnTo>
                      <a:pt x="54" y="169"/>
                    </a:lnTo>
                    <a:lnTo>
                      <a:pt x="56" y="148"/>
                    </a:lnTo>
                    <a:lnTo>
                      <a:pt x="56" y="148"/>
                    </a:lnTo>
                    <a:lnTo>
                      <a:pt x="56" y="127"/>
                    </a:lnTo>
                    <a:lnTo>
                      <a:pt x="54" y="113"/>
                    </a:lnTo>
                    <a:lnTo>
                      <a:pt x="53" y="103"/>
                    </a:lnTo>
                    <a:lnTo>
                      <a:pt x="53" y="103"/>
                    </a:lnTo>
                    <a:lnTo>
                      <a:pt x="45" y="73"/>
                    </a:lnTo>
                    <a:lnTo>
                      <a:pt x="40" y="53"/>
                    </a:lnTo>
                    <a:lnTo>
                      <a:pt x="39" y="43"/>
                    </a:lnTo>
                    <a:lnTo>
                      <a:pt x="39" y="43"/>
                    </a:lnTo>
                    <a:lnTo>
                      <a:pt x="4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35" name="Freeform 138">
                <a:extLst>
                  <a:ext uri="{FF2B5EF4-FFF2-40B4-BE49-F238E27FC236}">
                    <a16:creationId xmlns:a16="http://schemas.microsoft.com/office/drawing/2014/main" id="{62710C10-22A4-4E65-A6A3-1AD40A5C148F}"/>
                  </a:ext>
                </a:extLst>
              </p:cNvPr>
              <p:cNvSpPr>
                <a:spLocks/>
              </p:cNvSpPr>
              <p:nvPr/>
            </p:nvSpPr>
            <p:spPr bwMode="auto">
              <a:xfrm rot="5677711">
                <a:off x="3694362" y="3786781"/>
                <a:ext cx="88296" cy="263369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3" y="10"/>
                  </a:cxn>
                  <a:cxn ang="0">
                    <a:pos x="3" y="10"/>
                  </a:cxn>
                  <a:cxn ang="0">
                    <a:pos x="3" y="15"/>
                  </a:cxn>
                  <a:cxn ang="0">
                    <a:pos x="3" y="15"/>
                  </a:cxn>
                  <a:cxn ang="0">
                    <a:pos x="0" y="35"/>
                  </a:cxn>
                  <a:cxn ang="0">
                    <a:pos x="0" y="47"/>
                  </a:cxn>
                  <a:cxn ang="0">
                    <a:pos x="0" y="53"/>
                  </a:cxn>
                  <a:cxn ang="0">
                    <a:pos x="2" y="57"/>
                  </a:cxn>
                  <a:cxn ang="0">
                    <a:pos x="2" y="57"/>
                  </a:cxn>
                  <a:cxn ang="0">
                    <a:pos x="4" y="71"/>
                  </a:cxn>
                  <a:cxn ang="0">
                    <a:pos x="7" y="89"/>
                  </a:cxn>
                  <a:cxn ang="0">
                    <a:pos x="10" y="119"/>
                  </a:cxn>
                  <a:cxn ang="0">
                    <a:pos x="10" y="119"/>
                  </a:cxn>
                  <a:cxn ang="0">
                    <a:pos x="11" y="127"/>
                  </a:cxn>
                  <a:cxn ang="0">
                    <a:pos x="14" y="135"/>
                  </a:cxn>
                  <a:cxn ang="0">
                    <a:pos x="15" y="144"/>
                  </a:cxn>
                  <a:cxn ang="0">
                    <a:pos x="14" y="148"/>
                  </a:cxn>
                  <a:cxn ang="0">
                    <a:pos x="12" y="153"/>
                  </a:cxn>
                  <a:cxn ang="0">
                    <a:pos x="12" y="153"/>
                  </a:cxn>
                  <a:cxn ang="0">
                    <a:pos x="10" y="161"/>
                  </a:cxn>
                  <a:cxn ang="0">
                    <a:pos x="10" y="166"/>
                  </a:cxn>
                  <a:cxn ang="0">
                    <a:pos x="11" y="170"/>
                  </a:cxn>
                  <a:cxn ang="0">
                    <a:pos x="12" y="176"/>
                  </a:cxn>
                  <a:cxn ang="0">
                    <a:pos x="12" y="176"/>
                  </a:cxn>
                  <a:cxn ang="0">
                    <a:pos x="15" y="203"/>
                  </a:cxn>
                  <a:cxn ang="0">
                    <a:pos x="15" y="203"/>
                  </a:cxn>
                  <a:cxn ang="0">
                    <a:pos x="32" y="202"/>
                  </a:cxn>
                  <a:cxn ang="0">
                    <a:pos x="32" y="202"/>
                  </a:cxn>
                  <a:cxn ang="0">
                    <a:pos x="37" y="202"/>
                  </a:cxn>
                  <a:cxn ang="0">
                    <a:pos x="41" y="201"/>
                  </a:cxn>
                  <a:cxn ang="0">
                    <a:pos x="41" y="201"/>
                  </a:cxn>
                  <a:cxn ang="0">
                    <a:pos x="48" y="202"/>
                  </a:cxn>
                  <a:cxn ang="0">
                    <a:pos x="48" y="202"/>
                  </a:cxn>
                  <a:cxn ang="0">
                    <a:pos x="49" y="203"/>
                  </a:cxn>
                  <a:cxn ang="0">
                    <a:pos x="49" y="203"/>
                  </a:cxn>
                  <a:cxn ang="0">
                    <a:pos x="52" y="197"/>
                  </a:cxn>
                  <a:cxn ang="0">
                    <a:pos x="52" y="197"/>
                  </a:cxn>
                  <a:cxn ang="0">
                    <a:pos x="53" y="185"/>
                  </a:cxn>
                  <a:cxn ang="0">
                    <a:pos x="54" y="169"/>
                  </a:cxn>
                  <a:cxn ang="0">
                    <a:pos x="56" y="148"/>
                  </a:cxn>
                  <a:cxn ang="0">
                    <a:pos x="56" y="148"/>
                  </a:cxn>
                  <a:cxn ang="0">
                    <a:pos x="56" y="127"/>
                  </a:cxn>
                  <a:cxn ang="0">
                    <a:pos x="54" y="113"/>
                  </a:cxn>
                  <a:cxn ang="0">
                    <a:pos x="53" y="103"/>
                  </a:cxn>
                  <a:cxn ang="0">
                    <a:pos x="53" y="103"/>
                  </a:cxn>
                  <a:cxn ang="0">
                    <a:pos x="45" y="73"/>
                  </a:cxn>
                  <a:cxn ang="0">
                    <a:pos x="40" y="53"/>
                  </a:cxn>
                  <a:cxn ang="0">
                    <a:pos x="39" y="43"/>
                  </a:cxn>
                  <a:cxn ang="0">
                    <a:pos x="39" y="43"/>
                  </a:cxn>
                  <a:cxn ang="0">
                    <a:pos x="41" y="0"/>
                  </a:cxn>
                </a:cxnLst>
                <a:rect l="0" t="0" r="r" b="b"/>
                <a:pathLst>
                  <a:path w="56" h="203">
                    <a:moveTo>
                      <a:pt x="41" y="0"/>
                    </a:moveTo>
                    <a:lnTo>
                      <a:pt x="41" y="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0" y="35"/>
                    </a:lnTo>
                    <a:lnTo>
                      <a:pt x="0" y="47"/>
                    </a:lnTo>
                    <a:lnTo>
                      <a:pt x="0" y="53"/>
                    </a:lnTo>
                    <a:lnTo>
                      <a:pt x="2" y="57"/>
                    </a:lnTo>
                    <a:lnTo>
                      <a:pt x="2" y="57"/>
                    </a:lnTo>
                    <a:lnTo>
                      <a:pt x="4" y="71"/>
                    </a:lnTo>
                    <a:lnTo>
                      <a:pt x="7" y="89"/>
                    </a:lnTo>
                    <a:lnTo>
                      <a:pt x="10" y="119"/>
                    </a:lnTo>
                    <a:lnTo>
                      <a:pt x="10" y="119"/>
                    </a:lnTo>
                    <a:lnTo>
                      <a:pt x="11" y="127"/>
                    </a:lnTo>
                    <a:lnTo>
                      <a:pt x="14" y="135"/>
                    </a:lnTo>
                    <a:lnTo>
                      <a:pt x="15" y="144"/>
                    </a:lnTo>
                    <a:lnTo>
                      <a:pt x="14" y="148"/>
                    </a:lnTo>
                    <a:lnTo>
                      <a:pt x="12" y="153"/>
                    </a:lnTo>
                    <a:lnTo>
                      <a:pt x="12" y="153"/>
                    </a:lnTo>
                    <a:lnTo>
                      <a:pt x="10" y="161"/>
                    </a:lnTo>
                    <a:lnTo>
                      <a:pt x="10" y="166"/>
                    </a:lnTo>
                    <a:lnTo>
                      <a:pt x="11" y="170"/>
                    </a:lnTo>
                    <a:lnTo>
                      <a:pt x="12" y="176"/>
                    </a:lnTo>
                    <a:lnTo>
                      <a:pt x="12" y="176"/>
                    </a:lnTo>
                    <a:lnTo>
                      <a:pt x="15" y="203"/>
                    </a:lnTo>
                    <a:lnTo>
                      <a:pt x="15" y="203"/>
                    </a:lnTo>
                    <a:lnTo>
                      <a:pt x="32" y="202"/>
                    </a:lnTo>
                    <a:lnTo>
                      <a:pt x="32" y="202"/>
                    </a:lnTo>
                    <a:lnTo>
                      <a:pt x="37" y="202"/>
                    </a:lnTo>
                    <a:lnTo>
                      <a:pt x="41" y="201"/>
                    </a:lnTo>
                    <a:lnTo>
                      <a:pt x="41" y="201"/>
                    </a:lnTo>
                    <a:lnTo>
                      <a:pt x="48" y="202"/>
                    </a:lnTo>
                    <a:lnTo>
                      <a:pt x="48" y="202"/>
                    </a:lnTo>
                    <a:lnTo>
                      <a:pt x="49" y="203"/>
                    </a:lnTo>
                    <a:lnTo>
                      <a:pt x="49" y="203"/>
                    </a:lnTo>
                    <a:lnTo>
                      <a:pt x="52" y="197"/>
                    </a:lnTo>
                    <a:lnTo>
                      <a:pt x="52" y="197"/>
                    </a:lnTo>
                    <a:lnTo>
                      <a:pt x="53" y="185"/>
                    </a:lnTo>
                    <a:lnTo>
                      <a:pt x="54" y="169"/>
                    </a:lnTo>
                    <a:lnTo>
                      <a:pt x="56" y="148"/>
                    </a:lnTo>
                    <a:lnTo>
                      <a:pt x="56" y="148"/>
                    </a:lnTo>
                    <a:lnTo>
                      <a:pt x="56" y="127"/>
                    </a:lnTo>
                    <a:lnTo>
                      <a:pt x="54" y="113"/>
                    </a:lnTo>
                    <a:lnTo>
                      <a:pt x="53" y="103"/>
                    </a:lnTo>
                    <a:lnTo>
                      <a:pt x="53" y="103"/>
                    </a:lnTo>
                    <a:lnTo>
                      <a:pt x="45" y="73"/>
                    </a:lnTo>
                    <a:lnTo>
                      <a:pt x="40" y="53"/>
                    </a:lnTo>
                    <a:lnTo>
                      <a:pt x="39" y="43"/>
                    </a:lnTo>
                    <a:lnTo>
                      <a:pt x="39" y="43"/>
                    </a:lnTo>
                    <a:lnTo>
                      <a:pt x="4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</p:grpSp>
        <p:sp>
          <p:nvSpPr>
            <p:cNvPr id="38" name="Freeform 138">
              <a:extLst>
                <a:ext uri="{FF2B5EF4-FFF2-40B4-BE49-F238E27FC236}">
                  <a16:creationId xmlns:a16="http://schemas.microsoft.com/office/drawing/2014/main" id="{42AE9551-5884-4F8A-AA0A-AB01FFC21B0B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8944831" y="3008218"/>
              <a:ext cx="62764" cy="2140690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1" y="0"/>
                </a:cxn>
                <a:cxn ang="0">
                  <a:pos x="3" y="10"/>
                </a:cxn>
                <a:cxn ang="0">
                  <a:pos x="3" y="10"/>
                </a:cxn>
                <a:cxn ang="0">
                  <a:pos x="3" y="15"/>
                </a:cxn>
                <a:cxn ang="0">
                  <a:pos x="3" y="15"/>
                </a:cxn>
                <a:cxn ang="0">
                  <a:pos x="0" y="35"/>
                </a:cxn>
                <a:cxn ang="0">
                  <a:pos x="0" y="47"/>
                </a:cxn>
                <a:cxn ang="0">
                  <a:pos x="0" y="53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4" y="71"/>
                </a:cxn>
                <a:cxn ang="0">
                  <a:pos x="7" y="89"/>
                </a:cxn>
                <a:cxn ang="0">
                  <a:pos x="10" y="119"/>
                </a:cxn>
                <a:cxn ang="0">
                  <a:pos x="10" y="119"/>
                </a:cxn>
                <a:cxn ang="0">
                  <a:pos x="11" y="127"/>
                </a:cxn>
                <a:cxn ang="0">
                  <a:pos x="14" y="135"/>
                </a:cxn>
                <a:cxn ang="0">
                  <a:pos x="15" y="144"/>
                </a:cxn>
                <a:cxn ang="0">
                  <a:pos x="14" y="148"/>
                </a:cxn>
                <a:cxn ang="0">
                  <a:pos x="12" y="153"/>
                </a:cxn>
                <a:cxn ang="0">
                  <a:pos x="12" y="153"/>
                </a:cxn>
                <a:cxn ang="0">
                  <a:pos x="10" y="161"/>
                </a:cxn>
                <a:cxn ang="0">
                  <a:pos x="10" y="166"/>
                </a:cxn>
                <a:cxn ang="0">
                  <a:pos x="11" y="170"/>
                </a:cxn>
                <a:cxn ang="0">
                  <a:pos x="12" y="176"/>
                </a:cxn>
                <a:cxn ang="0">
                  <a:pos x="12" y="176"/>
                </a:cxn>
                <a:cxn ang="0">
                  <a:pos x="15" y="203"/>
                </a:cxn>
                <a:cxn ang="0">
                  <a:pos x="15" y="203"/>
                </a:cxn>
                <a:cxn ang="0">
                  <a:pos x="32" y="202"/>
                </a:cxn>
                <a:cxn ang="0">
                  <a:pos x="32" y="202"/>
                </a:cxn>
                <a:cxn ang="0">
                  <a:pos x="37" y="202"/>
                </a:cxn>
                <a:cxn ang="0">
                  <a:pos x="41" y="201"/>
                </a:cxn>
                <a:cxn ang="0">
                  <a:pos x="41" y="201"/>
                </a:cxn>
                <a:cxn ang="0">
                  <a:pos x="48" y="202"/>
                </a:cxn>
                <a:cxn ang="0">
                  <a:pos x="48" y="202"/>
                </a:cxn>
                <a:cxn ang="0">
                  <a:pos x="49" y="203"/>
                </a:cxn>
                <a:cxn ang="0">
                  <a:pos x="49" y="203"/>
                </a:cxn>
                <a:cxn ang="0">
                  <a:pos x="52" y="197"/>
                </a:cxn>
                <a:cxn ang="0">
                  <a:pos x="52" y="197"/>
                </a:cxn>
                <a:cxn ang="0">
                  <a:pos x="53" y="185"/>
                </a:cxn>
                <a:cxn ang="0">
                  <a:pos x="54" y="169"/>
                </a:cxn>
                <a:cxn ang="0">
                  <a:pos x="56" y="148"/>
                </a:cxn>
                <a:cxn ang="0">
                  <a:pos x="56" y="148"/>
                </a:cxn>
                <a:cxn ang="0">
                  <a:pos x="56" y="127"/>
                </a:cxn>
                <a:cxn ang="0">
                  <a:pos x="54" y="113"/>
                </a:cxn>
                <a:cxn ang="0">
                  <a:pos x="53" y="103"/>
                </a:cxn>
                <a:cxn ang="0">
                  <a:pos x="53" y="103"/>
                </a:cxn>
                <a:cxn ang="0">
                  <a:pos x="45" y="73"/>
                </a:cxn>
                <a:cxn ang="0">
                  <a:pos x="40" y="53"/>
                </a:cxn>
                <a:cxn ang="0">
                  <a:pos x="39" y="43"/>
                </a:cxn>
                <a:cxn ang="0">
                  <a:pos x="39" y="43"/>
                </a:cxn>
                <a:cxn ang="0">
                  <a:pos x="41" y="0"/>
                </a:cxn>
              </a:cxnLst>
              <a:rect l="0" t="0" r="r" b="b"/>
              <a:pathLst>
                <a:path w="56" h="203">
                  <a:moveTo>
                    <a:pt x="41" y="0"/>
                  </a:moveTo>
                  <a:lnTo>
                    <a:pt x="41" y="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0" y="35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4" y="71"/>
                  </a:lnTo>
                  <a:lnTo>
                    <a:pt x="7" y="8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1" y="127"/>
                  </a:lnTo>
                  <a:lnTo>
                    <a:pt x="14" y="135"/>
                  </a:lnTo>
                  <a:lnTo>
                    <a:pt x="15" y="144"/>
                  </a:lnTo>
                  <a:lnTo>
                    <a:pt x="14" y="148"/>
                  </a:lnTo>
                  <a:lnTo>
                    <a:pt x="12" y="153"/>
                  </a:lnTo>
                  <a:lnTo>
                    <a:pt x="12" y="153"/>
                  </a:lnTo>
                  <a:lnTo>
                    <a:pt x="10" y="161"/>
                  </a:lnTo>
                  <a:lnTo>
                    <a:pt x="10" y="166"/>
                  </a:lnTo>
                  <a:lnTo>
                    <a:pt x="11" y="170"/>
                  </a:lnTo>
                  <a:lnTo>
                    <a:pt x="12" y="176"/>
                  </a:lnTo>
                  <a:lnTo>
                    <a:pt x="12" y="176"/>
                  </a:lnTo>
                  <a:lnTo>
                    <a:pt x="15" y="203"/>
                  </a:lnTo>
                  <a:lnTo>
                    <a:pt x="15" y="203"/>
                  </a:lnTo>
                  <a:lnTo>
                    <a:pt x="32" y="202"/>
                  </a:lnTo>
                  <a:lnTo>
                    <a:pt x="32" y="202"/>
                  </a:lnTo>
                  <a:lnTo>
                    <a:pt x="37" y="202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8" y="202"/>
                  </a:lnTo>
                  <a:lnTo>
                    <a:pt x="48" y="202"/>
                  </a:lnTo>
                  <a:lnTo>
                    <a:pt x="49" y="203"/>
                  </a:lnTo>
                  <a:lnTo>
                    <a:pt x="49" y="203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3" y="185"/>
                  </a:lnTo>
                  <a:lnTo>
                    <a:pt x="54" y="169"/>
                  </a:lnTo>
                  <a:lnTo>
                    <a:pt x="56" y="148"/>
                  </a:lnTo>
                  <a:lnTo>
                    <a:pt x="56" y="148"/>
                  </a:lnTo>
                  <a:lnTo>
                    <a:pt x="56" y="127"/>
                  </a:lnTo>
                  <a:lnTo>
                    <a:pt x="54" y="113"/>
                  </a:lnTo>
                  <a:lnTo>
                    <a:pt x="53" y="103"/>
                  </a:lnTo>
                  <a:lnTo>
                    <a:pt x="53" y="103"/>
                  </a:lnTo>
                  <a:lnTo>
                    <a:pt x="45" y="73"/>
                  </a:lnTo>
                  <a:lnTo>
                    <a:pt x="40" y="5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58" name="Freeform 138">
              <a:extLst>
                <a:ext uri="{FF2B5EF4-FFF2-40B4-BE49-F238E27FC236}">
                  <a16:creationId xmlns:a16="http://schemas.microsoft.com/office/drawing/2014/main" id="{F57A8144-3FBA-4969-BD91-5C9CAB0014FA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54232" y="1020116"/>
              <a:ext cx="59420" cy="2742333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1" y="0"/>
                </a:cxn>
                <a:cxn ang="0">
                  <a:pos x="3" y="10"/>
                </a:cxn>
                <a:cxn ang="0">
                  <a:pos x="3" y="10"/>
                </a:cxn>
                <a:cxn ang="0">
                  <a:pos x="3" y="15"/>
                </a:cxn>
                <a:cxn ang="0">
                  <a:pos x="3" y="15"/>
                </a:cxn>
                <a:cxn ang="0">
                  <a:pos x="0" y="35"/>
                </a:cxn>
                <a:cxn ang="0">
                  <a:pos x="0" y="47"/>
                </a:cxn>
                <a:cxn ang="0">
                  <a:pos x="0" y="53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4" y="71"/>
                </a:cxn>
                <a:cxn ang="0">
                  <a:pos x="7" y="89"/>
                </a:cxn>
                <a:cxn ang="0">
                  <a:pos x="10" y="119"/>
                </a:cxn>
                <a:cxn ang="0">
                  <a:pos x="10" y="119"/>
                </a:cxn>
                <a:cxn ang="0">
                  <a:pos x="11" y="127"/>
                </a:cxn>
                <a:cxn ang="0">
                  <a:pos x="14" y="135"/>
                </a:cxn>
                <a:cxn ang="0">
                  <a:pos x="15" y="144"/>
                </a:cxn>
                <a:cxn ang="0">
                  <a:pos x="14" y="148"/>
                </a:cxn>
                <a:cxn ang="0">
                  <a:pos x="12" y="153"/>
                </a:cxn>
                <a:cxn ang="0">
                  <a:pos x="12" y="153"/>
                </a:cxn>
                <a:cxn ang="0">
                  <a:pos x="10" y="161"/>
                </a:cxn>
                <a:cxn ang="0">
                  <a:pos x="10" y="166"/>
                </a:cxn>
                <a:cxn ang="0">
                  <a:pos x="11" y="170"/>
                </a:cxn>
                <a:cxn ang="0">
                  <a:pos x="12" y="176"/>
                </a:cxn>
                <a:cxn ang="0">
                  <a:pos x="12" y="176"/>
                </a:cxn>
                <a:cxn ang="0">
                  <a:pos x="15" y="203"/>
                </a:cxn>
                <a:cxn ang="0">
                  <a:pos x="15" y="203"/>
                </a:cxn>
                <a:cxn ang="0">
                  <a:pos x="32" y="202"/>
                </a:cxn>
                <a:cxn ang="0">
                  <a:pos x="32" y="202"/>
                </a:cxn>
                <a:cxn ang="0">
                  <a:pos x="37" y="202"/>
                </a:cxn>
                <a:cxn ang="0">
                  <a:pos x="41" y="201"/>
                </a:cxn>
                <a:cxn ang="0">
                  <a:pos x="41" y="201"/>
                </a:cxn>
                <a:cxn ang="0">
                  <a:pos x="48" y="202"/>
                </a:cxn>
                <a:cxn ang="0">
                  <a:pos x="48" y="202"/>
                </a:cxn>
                <a:cxn ang="0">
                  <a:pos x="49" y="203"/>
                </a:cxn>
                <a:cxn ang="0">
                  <a:pos x="49" y="203"/>
                </a:cxn>
                <a:cxn ang="0">
                  <a:pos x="52" y="197"/>
                </a:cxn>
                <a:cxn ang="0">
                  <a:pos x="52" y="197"/>
                </a:cxn>
                <a:cxn ang="0">
                  <a:pos x="53" y="185"/>
                </a:cxn>
                <a:cxn ang="0">
                  <a:pos x="54" y="169"/>
                </a:cxn>
                <a:cxn ang="0">
                  <a:pos x="56" y="148"/>
                </a:cxn>
                <a:cxn ang="0">
                  <a:pos x="56" y="148"/>
                </a:cxn>
                <a:cxn ang="0">
                  <a:pos x="56" y="127"/>
                </a:cxn>
                <a:cxn ang="0">
                  <a:pos x="54" y="113"/>
                </a:cxn>
                <a:cxn ang="0">
                  <a:pos x="53" y="103"/>
                </a:cxn>
                <a:cxn ang="0">
                  <a:pos x="53" y="103"/>
                </a:cxn>
                <a:cxn ang="0">
                  <a:pos x="45" y="73"/>
                </a:cxn>
                <a:cxn ang="0">
                  <a:pos x="40" y="53"/>
                </a:cxn>
                <a:cxn ang="0">
                  <a:pos x="39" y="43"/>
                </a:cxn>
                <a:cxn ang="0">
                  <a:pos x="39" y="43"/>
                </a:cxn>
                <a:cxn ang="0">
                  <a:pos x="41" y="0"/>
                </a:cxn>
              </a:cxnLst>
              <a:rect l="0" t="0" r="r" b="b"/>
              <a:pathLst>
                <a:path w="56" h="203">
                  <a:moveTo>
                    <a:pt x="41" y="0"/>
                  </a:moveTo>
                  <a:lnTo>
                    <a:pt x="41" y="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0" y="35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4" y="71"/>
                  </a:lnTo>
                  <a:lnTo>
                    <a:pt x="7" y="8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1" y="127"/>
                  </a:lnTo>
                  <a:lnTo>
                    <a:pt x="14" y="135"/>
                  </a:lnTo>
                  <a:lnTo>
                    <a:pt x="15" y="144"/>
                  </a:lnTo>
                  <a:lnTo>
                    <a:pt x="14" y="148"/>
                  </a:lnTo>
                  <a:lnTo>
                    <a:pt x="12" y="153"/>
                  </a:lnTo>
                  <a:lnTo>
                    <a:pt x="12" y="153"/>
                  </a:lnTo>
                  <a:lnTo>
                    <a:pt x="10" y="161"/>
                  </a:lnTo>
                  <a:lnTo>
                    <a:pt x="10" y="166"/>
                  </a:lnTo>
                  <a:lnTo>
                    <a:pt x="11" y="170"/>
                  </a:lnTo>
                  <a:lnTo>
                    <a:pt x="12" y="176"/>
                  </a:lnTo>
                  <a:lnTo>
                    <a:pt x="12" y="176"/>
                  </a:lnTo>
                  <a:lnTo>
                    <a:pt x="15" y="203"/>
                  </a:lnTo>
                  <a:lnTo>
                    <a:pt x="15" y="203"/>
                  </a:lnTo>
                  <a:lnTo>
                    <a:pt x="32" y="202"/>
                  </a:lnTo>
                  <a:lnTo>
                    <a:pt x="32" y="202"/>
                  </a:lnTo>
                  <a:lnTo>
                    <a:pt x="37" y="202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8" y="202"/>
                  </a:lnTo>
                  <a:lnTo>
                    <a:pt x="48" y="202"/>
                  </a:lnTo>
                  <a:lnTo>
                    <a:pt x="49" y="203"/>
                  </a:lnTo>
                  <a:lnTo>
                    <a:pt x="49" y="203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3" y="185"/>
                  </a:lnTo>
                  <a:lnTo>
                    <a:pt x="54" y="169"/>
                  </a:lnTo>
                  <a:lnTo>
                    <a:pt x="56" y="148"/>
                  </a:lnTo>
                  <a:lnTo>
                    <a:pt x="56" y="148"/>
                  </a:lnTo>
                  <a:lnTo>
                    <a:pt x="56" y="127"/>
                  </a:lnTo>
                  <a:lnTo>
                    <a:pt x="54" y="113"/>
                  </a:lnTo>
                  <a:lnTo>
                    <a:pt x="53" y="103"/>
                  </a:lnTo>
                  <a:lnTo>
                    <a:pt x="53" y="103"/>
                  </a:lnTo>
                  <a:lnTo>
                    <a:pt x="45" y="73"/>
                  </a:lnTo>
                  <a:lnTo>
                    <a:pt x="40" y="5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92FDED32-337D-48C9-BF0D-BD4694674E3C}"/>
              </a:ext>
            </a:extLst>
          </p:cNvPr>
          <p:cNvSpPr/>
          <p:nvPr/>
        </p:nvSpPr>
        <p:spPr>
          <a:xfrm>
            <a:off x="3728249" y="5756681"/>
            <a:ext cx="499168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it-IT" sz="1000" spc="-15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Sono illustrati gli strumenti adottati dal Gruppo per assicurare la qualità delle relazioni con i Clienti che rappresenta il punto focale per la gestione del business in modo corretto e trasparente.</a:t>
            </a:r>
            <a:endParaRPr lang="it-IT" sz="1000" dirty="0">
              <a:solidFill>
                <a:srgbClr val="000000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68" name="Freeform 138">
            <a:extLst>
              <a:ext uri="{FF2B5EF4-FFF2-40B4-BE49-F238E27FC236}">
                <a16:creationId xmlns:a16="http://schemas.microsoft.com/office/drawing/2014/main" id="{94B6B72E-C1CD-4FD5-BAF5-EEE2C04041C5}"/>
              </a:ext>
            </a:extLst>
          </p:cNvPr>
          <p:cNvSpPr>
            <a:spLocks/>
          </p:cNvSpPr>
          <p:nvPr/>
        </p:nvSpPr>
        <p:spPr bwMode="auto">
          <a:xfrm rot="10800000">
            <a:off x="2326332" y="4462548"/>
            <a:ext cx="45719" cy="969385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41" y="0"/>
              </a:cxn>
              <a:cxn ang="0">
                <a:pos x="3" y="10"/>
              </a:cxn>
              <a:cxn ang="0">
                <a:pos x="3" y="10"/>
              </a:cxn>
              <a:cxn ang="0">
                <a:pos x="3" y="15"/>
              </a:cxn>
              <a:cxn ang="0">
                <a:pos x="3" y="15"/>
              </a:cxn>
              <a:cxn ang="0">
                <a:pos x="0" y="35"/>
              </a:cxn>
              <a:cxn ang="0">
                <a:pos x="0" y="47"/>
              </a:cxn>
              <a:cxn ang="0">
                <a:pos x="0" y="53"/>
              </a:cxn>
              <a:cxn ang="0">
                <a:pos x="2" y="57"/>
              </a:cxn>
              <a:cxn ang="0">
                <a:pos x="2" y="57"/>
              </a:cxn>
              <a:cxn ang="0">
                <a:pos x="4" y="71"/>
              </a:cxn>
              <a:cxn ang="0">
                <a:pos x="7" y="89"/>
              </a:cxn>
              <a:cxn ang="0">
                <a:pos x="10" y="119"/>
              </a:cxn>
              <a:cxn ang="0">
                <a:pos x="10" y="119"/>
              </a:cxn>
              <a:cxn ang="0">
                <a:pos x="11" y="127"/>
              </a:cxn>
              <a:cxn ang="0">
                <a:pos x="14" y="135"/>
              </a:cxn>
              <a:cxn ang="0">
                <a:pos x="15" y="144"/>
              </a:cxn>
              <a:cxn ang="0">
                <a:pos x="14" y="148"/>
              </a:cxn>
              <a:cxn ang="0">
                <a:pos x="12" y="153"/>
              </a:cxn>
              <a:cxn ang="0">
                <a:pos x="12" y="153"/>
              </a:cxn>
              <a:cxn ang="0">
                <a:pos x="10" y="161"/>
              </a:cxn>
              <a:cxn ang="0">
                <a:pos x="10" y="166"/>
              </a:cxn>
              <a:cxn ang="0">
                <a:pos x="11" y="170"/>
              </a:cxn>
              <a:cxn ang="0">
                <a:pos x="12" y="176"/>
              </a:cxn>
              <a:cxn ang="0">
                <a:pos x="12" y="176"/>
              </a:cxn>
              <a:cxn ang="0">
                <a:pos x="15" y="203"/>
              </a:cxn>
              <a:cxn ang="0">
                <a:pos x="15" y="203"/>
              </a:cxn>
              <a:cxn ang="0">
                <a:pos x="32" y="202"/>
              </a:cxn>
              <a:cxn ang="0">
                <a:pos x="32" y="202"/>
              </a:cxn>
              <a:cxn ang="0">
                <a:pos x="37" y="202"/>
              </a:cxn>
              <a:cxn ang="0">
                <a:pos x="41" y="201"/>
              </a:cxn>
              <a:cxn ang="0">
                <a:pos x="41" y="201"/>
              </a:cxn>
              <a:cxn ang="0">
                <a:pos x="48" y="202"/>
              </a:cxn>
              <a:cxn ang="0">
                <a:pos x="48" y="202"/>
              </a:cxn>
              <a:cxn ang="0">
                <a:pos x="49" y="203"/>
              </a:cxn>
              <a:cxn ang="0">
                <a:pos x="49" y="203"/>
              </a:cxn>
              <a:cxn ang="0">
                <a:pos x="52" y="197"/>
              </a:cxn>
              <a:cxn ang="0">
                <a:pos x="52" y="197"/>
              </a:cxn>
              <a:cxn ang="0">
                <a:pos x="53" y="185"/>
              </a:cxn>
              <a:cxn ang="0">
                <a:pos x="54" y="169"/>
              </a:cxn>
              <a:cxn ang="0">
                <a:pos x="56" y="148"/>
              </a:cxn>
              <a:cxn ang="0">
                <a:pos x="56" y="148"/>
              </a:cxn>
              <a:cxn ang="0">
                <a:pos x="56" y="127"/>
              </a:cxn>
              <a:cxn ang="0">
                <a:pos x="54" y="113"/>
              </a:cxn>
              <a:cxn ang="0">
                <a:pos x="53" y="103"/>
              </a:cxn>
              <a:cxn ang="0">
                <a:pos x="53" y="103"/>
              </a:cxn>
              <a:cxn ang="0">
                <a:pos x="45" y="73"/>
              </a:cxn>
              <a:cxn ang="0">
                <a:pos x="40" y="53"/>
              </a:cxn>
              <a:cxn ang="0">
                <a:pos x="39" y="43"/>
              </a:cxn>
              <a:cxn ang="0">
                <a:pos x="39" y="43"/>
              </a:cxn>
              <a:cxn ang="0">
                <a:pos x="41" y="0"/>
              </a:cxn>
            </a:cxnLst>
            <a:rect l="0" t="0" r="r" b="b"/>
            <a:pathLst>
              <a:path w="56" h="203">
                <a:moveTo>
                  <a:pt x="41" y="0"/>
                </a:moveTo>
                <a:lnTo>
                  <a:pt x="41" y="0"/>
                </a:lnTo>
                <a:lnTo>
                  <a:pt x="3" y="10"/>
                </a:lnTo>
                <a:lnTo>
                  <a:pt x="3" y="10"/>
                </a:lnTo>
                <a:lnTo>
                  <a:pt x="3" y="15"/>
                </a:lnTo>
                <a:lnTo>
                  <a:pt x="3" y="15"/>
                </a:lnTo>
                <a:lnTo>
                  <a:pt x="0" y="35"/>
                </a:lnTo>
                <a:lnTo>
                  <a:pt x="0" y="47"/>
                </a:lnTo>
                <a:lnTo>
                  <a:pt x="0" y="53"/>
                </a:lnTo>
                <a:lnTo>
                  <a:pt x="2" y="57"/>
                </a:lnTo>
                <a:lnTo>
                  <a:pt x="2" y="57"/>
                </a:lnTo>
                <a:lnTo>
                  <a:pt x="4" y="71"/>
                </a:lnTo>
                <a:lnTo>
                  <a:pt x="7" y="89"/>
                </a:lnTo>
                <a:lnTo>
                  <a:pt x="10" y="119"/>
                </a:lnTo>
                <a:lnTo>
                  <a:pt x="10" y="119"/>
                </a:lnTo>
                <a:lnTo>
                  <a:pt x="11" y="127"/>
                </a:lnTo>
                <a:lnTo>
                  <a:pt x="14" y="135"/>
                </a:lnTo>
                <a:lnTo>
                  <a:pt x="15" y="144"/>
                </a:lnTo>
                <a:lnTo>
                  <a:pt x="14" y="148"/>
                </a:lnTo>
                <a:lnTo>
                  <a:pt x="12" y="153"/>
                </a:lnTo>
                <a:lnTo>
                  <a:pt x="12" y="153"/>
                </a:lnTo>
                <a:lnTo>
                  <a:pt x="10" y="161"/>
                </a:lnTo>
                <a:lnTo>
                  <a:pt x="10" y="166"/>
                </a:lnTo>
                <a:lnTo>
                  <a:pt x="11" y="170"/>
                </a:lnTo>
                <a:lnTo>
                  <a:pt x="12" y="176"/>
                </a:lnTo>
                <a:lnTo>
                  <a:pt x="12" y="176"/>
                </a:lnTo>
                <a:lnTo>
                  <a:pt x="15" y="203"/>
                </a:lnTo>
                <a:lnTo>
                  <a:pt x="15" y="203"/>
                </a:lnTo>
                <a:lnTo>
                  <a:pt x="32" y="202"/>
                </a:lnTo>
                <a:lnTo>
                  <a:pt x="32" y="202"/>
                </a:lnTo>
                <a:lnTo>
                  <a:pt x="37" y="202"/>
                </a:lnTo>
                <a:lnTo>
                  <a:pt x="41" y="201"/>
                </a:lnTo>
                <a:lnTo>
                  <a:pt x="41" y="201"/>
                </a:lnTo>
                <a:lnTo>
                  <a:pt x="48" y="202"/>
                </a:lnTo>
                <a:lnTo>
                  <a:pt x="48" y="202"/>
                </a:lnTo>
                <a:lnTo>
                  <a:pt x="49" y="203"/>
                </a:lnTo>
                <a:lnTo>
                  <a:pt x="49" y="203"/>
                </a:lnTo>
                <a:lnTo>
                  <a:pt x="52" y="197"/>
                </a:lnTo>
                <a:lnTo>
                  <a:pt x="52" y="197"/>
                </a:lnTo>
                <a:lnTo>
                  <a:pt x="53" y="185"/>
                </a:lnTo>
                <a:lnTo>
                  <a:pt x="54" y="169"/>
                </a:lnTo>
                <a:lnTo>
                  <a:pt x="56" y="148"/>
                </a:lnTo>
                <a:lnTo>
                  <a:pt x="56" y="148"/>
                </a:lnTo>
                <a:lnTo>
                  <a:pt x="56" y="127"/>
                </a:lnTo>
                <a:lnTo>
                  <a:pt x="54" y="113"/>
                </a:lnTo>
                <a:lnTo>
                  <a:pt x="53" y="103"/>
                </a:lnTo>
                <a:lnTo>
                  <a:pt x="53" y="103"/>
                </a:lnTo>
                <a:lnTo>
                  <a:pt x="45" y="73"/>
                </a:lnTo>
                <a:lnTo>
                  <a:pt x="40" y="53"/>
                </a:lnTo>
                <a:lnTo>
                  <a:pt x="39" y="43"/>
                </a:lnTo>
                <a:lnTo>
                  <a:pt x="39" y="43"/>
                </a:lnTo>
                <a:lnTo>
                  <a:pt x="41" y="0"/>
                </a:lnTo>
                <a:close/>
              </a:path>
            </a:pathLst>
          </a:custGeom>
          <a:solidFill>
            <a:srgbClr val="208CA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169" name="Freeform 138">
            <a:extLst>
              <a:ext uri="{FF2B5EF4-FFF2-40B4-BE49-F238E27FC236}">
                <a16:creationId xmlns:a16="http://schemas.microsoft.com/office/drawing/2014/main" id="{4E11B7B6-6FD3-4A57-83B6-78D27FDDEE97}"/>
              </a:ext>
            </a:extLst>
          </p:cNvPr>
          <p:cNvSpPr>
            <a:spLocks/>
          </p:cNvSpPr>
          <p:nvPr/>
        </p:nvSpPr>
        <p:spPr bwMode="auto">
          <a:xfrm rot="5400000">
            <a:off x="1335695" y="3481369"/>
            <a:ext cx="45722" cy="2008086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41" y="0"/>
              </a:cxn>
              <a:cxn ang="0">
                <a:pos x="3" y="10"/>
              </a:cxn>
              <a:cxn ang="0">
                <a:pos x="3" y="10"/>
              </a:cxn>
              <a:cxn ang="0">
                <a:pos x="3" y="15"/>
              </a:cxn>
              <a:cxn ang="0">
                <a:pos x="3" y="15"/>
              </a:cxn>
              <a:cxn ang="0">
                <a:pos x="0" y="35"/>
              </a:cxn>
              <a:cxn ang="0">
                <a:pos x="0" y="47"/>
              </a:cxn>
              <a:cxn ang="0">
                <a:pos x="0" y="53"/>
              </a:cxn>
              <a:cxn ang="0">
                <a:pos x="2" y="57"/>
              </a:cxn>
              <a:cxn ang="0">
                <a:pos x="2" y="57"/>
              </a:cxn>
              <a:cxn ang="0">
                <a:pos x="4" y="71"/>
              </a:cxn>
              <a:cxn ang="0">
                <a:pos x="7" y="89"/>
              </a:cxn>
              <a:cxn ang="0">
                <a:pos x="10" y="119"/>
              </a:cxn>
              <a:cxn ang="0">
                <a:pos x="10" y="119"/>
              </a:cxn>
              <a:cxn ang="0">
                <a:pos x="11" y="127"/>
              </a:cxn>
              <a:cxn ang="0">
                <a:pos x="14" y="135"/>
              </a:cxn>
              <a:cxn ang="0">
                <a:pos x="15" y="144"/>
              </a:cxn>
              <a:cxn ang="0">
                <a:pos x="14" y="148"/>
              </a:cxn>
              <a:cxn ang="0">
                <a:pos x="12" y="153"/>
              </a:cxn>
              <a:cxn ang="0">
                <a:pos x="12" y="153"/>
              </a:cxn>
              <a:cxn ang="0">
                <a:pos x="10" y="161"/>
              </a:cxn>
              <a:cxn ang="0">
                <a:pos x="10" y="166"/>
              </a:cxn>
              <a:cxn ang="0">
                <a:pos x="11" y="170"/>
              </a:cxn>
              <a:cxn ang="0">
                <a:pos x="12" y="176"/>
              </a:cxn>
              <a:cxn ang="0">
                <a:pos x="12" y="176"/>
              </a:cxn>
              <a:cxn ang="0">
                <a:pos x="15" y="203"/>
              </a:cxn>
              <a:cxn ang="0">
                <a:pos x="15" y="203"/>
              </a:cxn>
              <a:cxn ang="0">
                <a:pos x="32" y="202"/>
              </a:cxn>
              <a:cxn ang="0">
                <a:pos x="32" y="202"/>
              </a:cxn>
              <a:cxn ang="0">
                <a:pos x="37" y="202"/>
              </a:cxn>
              <a:cxn ang="0">
                <a:pos x="41" y="201"/>
              </a:cxn>
              <a:cxn ang="0">
                <a:pos x="41" y="201"/>
              </a:cxn>
              <a:cxn ang="0">
                <a:pos x="48" y="202"/>
              </a:cxn>
              <a:cxn ang="0">
                <a:pos x="48" y="202"/>
              </a:cxn>
              <a:cxn ang="0">
                <a:pos x="49" y="203"/>
              </a:cxn>
              <a:cxn ang="0">
                <a:pos x="49" y="203"/>
              </a:cxn>
              <a:cxn ang="0">
                <a:pos x="52" y="197"/>
              </a:cxn>
              <a:cxn ang="0">
                <a:pos x="52" y="197"/>
              </a:cxn>
              <a:cxn ang="0">
                <a:pos x="53" y="185"/>
              </a:cxn>
              <a:cxn ang="0">
                <a:pos x="54" y="169"/>
              </a:cxn>
              <a:cxn ang="0">
                <a:pos x="56" y="148"/>
              </a:cxn>
              <a:cxn ang="0">
                <a:pos x="56" y="148"/>
              </a:cxn>
              <a:cxn ang="0">
                <a:pos x="56" y="127"/>
              </a:cxn>
              <a:cxn ang="0">
                <a:pos x="54" y="113"/>
              </a:cxn>
              <a:cxn ang="0">
                <a:pos x="53" y="103"/>
              </a:cxn>
              <a:cxn ang="0">
                <a:pos x="53" y="103"/>
              </a:cxn>
              <a:cxn ang="0">
                <a:pos x="45" y="73"/>
              </a:cxn>
              <a:cxn ang="0">
                <a:pos x="40" y="53"/>
              </a:cxn>
              <a:cxn ang="0">
                <a:pos x="39" y="43"/>
              </a:cxn>
              <a:cxn ang="0">
                <a:pos x="39" y="43"/>
              </a:cxn>
              <a:cxn ang="0">
                <a:pos x="41" y="0"/>
              </a:cxn>
            </a:cxnLst>
            <a:rect l="0" t="0" r="r" b="b"/>
            <a:pathLst>
              <a:path w="56" h="203">
                <a:moveTo>
                  <a:pt x="41" y="0"/>
                </a:moveTo>
                <a:lnTo>
                  <a:pt x="41" y="0"/>
                </a:lnTo>
                <a:lnTo>
                  <a:pt x="3" y="10"/>
                </a:lnTo>
                <a:lnTo>
                  <a:pt x="3" y="10"/>
                </a:lnTo>
                <a:lnTo>
                  <a:pt x="3" y="15"/>
                </a:lnTo>
                <a:lnTo>
                  <a:pt x="3" y="15"/>
                </a:lnTo>
                <a:lnTo>
                  <a:pt x="0" y="35"/>
                </a:lnTo>
                <a:lnTo>
                  <a:pt x="0" y="47"/>
                </a:lnTo>
                <a:lnTo>
                  <a:pt x="0" y="53"/>
                </a:lnTo>
                <a:lnTo>
                  <a:pt x="2" y="57"/>
                </a:lnTo>
                <a:lnTo>
                  <a:pt x="2" y="57"/>
                </a:lnTo>
                <a:lnTo>
                  <a:pt x="4" y="71"/>
                </a:lnTo>
                <a:lnTo>
                  <a:pt x="7" y="89"/>
                </a:lnTo>
                <a:lnTo>
                  <a:pt x="10" y="119"/>
                </a:lnTo>
                <a:lnTo>
                  <a:pt x="10" y="119"/>
                </a:lnTo>
                <a:lnTo>
                  <a:pt x="11" y="127"/>
                </a:lnTo>
                <a:lnTo>
                  <a:pt x="14" y="135"/>
                </a:lnTo>
                <a:lnTo>
                  <a:pt x="15" y="144"/>
                </a:lnTo>
                <a:lnTo>
                  <a:pt x="14" y="148"/>
                </a:lnTo>
                <a:lnTo>
                  <a:pt x="12" y="153"/>
                </a:lnTo>
                <a:lnTo>
                  <a:pt x="12" y="153"/>
                </a:lnTo>
                <a:lnTo>
                  <a:pt x="10" y="161"/>
                </a:lnTo>
                <a:lnTo>
                  <a:pt x="10" y="166"/>
                </a:lnTo>
                <a:lnTo>
                  <a:pt x="11" y="170"/>
                </a:lnTo>
                <a:lnTo>
                  <a:pt x="12" y="176"/>
                </a:lnTo>
                <a:lnTo>
                  <a:pt x="12" y="176"/>
                </a:lnTo>
                <a:lnTo>
                  <a:pt x="15" y="203"/>
                </a:lnTo>
                <a:lnTo>
                  <a:pt x="15" y="203"/>
                </a:lnTo>
                <a:lnTo>
                  <a:pt x="32" y="202"/>
                </a:lnTo>
                <a:lnTo>
                  <a:pt x="32" y="202"/>
                </a:lnTo>
                <a:lnTo>
                  <a:pt x="37" y="202"/>
                </a:lnTo>
                <a:lnTo>
                  <a:pt x="41" y="201"/>
                </a:lnTo>
                <a:lnTo>
                  <a:pt x="41" y="201"/>
                </a:lnTo>
                <a:lnTo>
                  <a:pt x="48" y="202"/>
                </a:lnTo>
                <a:lnTo>
                  <a:pt x="48" y="202"/>
                </a:lnTo>
                <a:lnTo>
                  <a:pt x="49" y="203"/>
                </a:lnTo>
                <a:lnTo>
                  <a:pt x="49" y="203"/>
                </a:lnTo>
                <a:lnTo>
                  <a:pt x="52" y="197"/>
                </a:lnTo>
                <a:lnTo>
                  <a:pt x="52" y="197"/>
                </a:lnTo>
                <a:lnTo>
                  <a:pt x="53" y="185"/>
                </a:lnTo>
                <a:lnTo>
                  <a:pt x="54" y="169"/>
                </a:lnTo>
                <a:lnTo>
                  <a:pt x="56" y="148"/>
                </a:lnTo>
                <a:lnTo>
                  <a:pt x="56" y="148"/>
                </a:lnTo>
                <a:lnTo>
                  <a:pt x="56" y="127"/>
                </a:lnTo>
                <a:lnTo>
                  <a:pt x="54" y="113"/>
                </a:lnTo>
                <a:lnTo>
                  <a:pt x="53" y="103"/>
                </a:lnTo>
                <a:lnTo>
                  <a:pt x="53" y="103"/>
                </a:lnTo>
                <a:lnTo>
                  <a:pt x="45" y="73"/>
                </a:lnTo>
                <a:lnTo>
                  <a:pt x="40" y="53"/>
                </a:lnTo>
                <a:lnTo>
                  <a:pt x="39" y="43"/>
                </a:lnTo>
                <a:lnTo>
                  <a:pt x="39" y="43"/>
                </a:lnTo>
                <a:lnTo>
                  <a:pt x="41" y="0"/>
                </a:lnTo>
                <a:close/>
              </a:path>
            </a:pathLst>
          </a:custGeom>
          <a:solidFill>
            <a:srgbClr val="208CA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 dirty="0"/>
          </a:p>
        </p:txBody>
      </p:sp>
      <p:pic>
        <p:nvPicPr>
          <p:cNvPr id="9" name="Picture 8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C26C7CB2-86CC-403E-866D-720CFEF0DE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2825" y="5673284"/>
            <a:ext cx="1057275" cy="38648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543B7C9C-5B37-4DF5-BB54-7A78B87E1514}"/>
              </a:ext>
            </a:extLst>
          </p:cNvPr>
          <p:cNvGrpSpPr/>
          <p:nvPr/>
        </p:nvGrpSpPr>
        <p:grpSpPr>
          <a:xfrm>
            <a:off x="300296" y="4562478"/>
            <a:ext cx="3309419" cy="1679408"/>
            <a:chOff x="300296" y="4562478"/>
            <a:chExt cx="3309419" cy="1679408"/>
          </a:xfrm>
          <a:solidFill>
            <a:srgbClr val="208CA6"/>
          </a:solidFill>
        </p:grpSpPr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0288DBB4-8A01-4E5E-ACB5-A87F786F613E}"/>
                </a:ext>
              </a:extLst>
            </p:cNvPr>
            <p:cNvGrpSpPr/>
            <p:nvPr/>
          </p:nvGrpSpPr>
          <p:grpSpPr>
            <a:xfrm>
              <a:off x="300296" y="4562478"/>
              <a:ext cx="3245342" cy="1679408"/>
              <a:chOff x="187739" y="2947809"/>
              <a:chExt cx="14714148" cy="2531948"/>
            </a:xfrm>
            <a:grpFill/>
          </p:grpSpPr>
          <p:grpSp>
            <p:nvGrpSpPr>
              <p:cNvPr id="171" name="Gruppo 25">
                <a:extLst>
                  <a:ext uri="{FF2B5EF4-FFF2-40B4-BE49-F238E27FC236}">
                    <a16:creationId xmlns:a16="http://schemas.microsoft.com/office/drawing/2014/main" id="{4BFC0F19-9462-4802-BF1B-67754C8E7B5D}"/>
                  </a:ext>
                </a:extLst>
              </p:cNvPr>
              <p:cNvGrpSpPr/>
              <p:nvPr/>
            </p:nvGrpSpPr>
            <p:grpSpPr>
              <a:xfrm rot="21322289">
                <a:off x="187739" y="2947809"/>
                <a:ext cx="14714148" cy="2488176"/>
                <a:chOff x="1573684" y="2454183"/>
                <a:chExt cx="5788740" cy="3300119"/>
              </a:xfrm>
              <a:grpFill/>
            </p:grpSpPr>
            <p:sp>
              <p:nvSpPr>
                <p:cNvPr id="174" name="Freeform 138">
                  <a:extLst>
                    <a:ext uri="{FF2B5EF4-FFF2-40B4-BE49-F238E27FC236}">
                      <a16:creationId xmlns:a16="http://schemas.microsoft.com/office/drawing/2014/main" id="{47EFFA06-A6CD-421D-AE4D-CE22CF8E6D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677711">
                  <a:off x="4422167" y="2814045"/>
                  <a:ext cx="91774" cy="5788740"/>
                </a:xfrm>
                <a:custGeom>
                  <a:avLst/>
                  <a:gdLst/>
                  <a:ahLst/>
                  <a:cxnLst>
                    <a:cxn ang="0">
                      <a:pos x="41" y="0"/>
                    </a:cxn>
                    <a:cxn ang="0">
                      <a:pos x="41" y="0"/>
                    </a:cxn>
                    <a:cxn ang="0">
                      <a:pos x="3" y="10"/>
                    </a:cxn>
                    <a:cxn ang="0">
                      <a:pos x="3" y="10"/>
                    </a:cxn>
                    <a:cxn ang="0">
                      <a:pos x="3" y="15"/>
                    </a:cxn>
                    <a:cxn ang="0">
                      <a:pos x="3" y="15"/>
                    </a:cxn>
                    <a:cxn ang="0">
                      <a:pos x="0" y="35"/>
                    </a:cxn>
                    <a:cxn ang="0">
                      <a:pos x="0" y="47"/>
                    </a:cxn>
                    <a:cxn ang="0">
                      <a:pos x="0" y="53"/>
                    </a:cxn>
                    <a:cxn ang="0">
                      <a:pos x="2" y="57"/>
                    </a:cxn>
                    <a:cxn ang="0">
                      <a:pos x="2" y="57"/>
                    </a:cxn>
                    <a:cxn ang="0">
                      <a:pos x="4" y="71"/>
                    </a:cxn>
                    <a:cxn ang="0">
                      <a:pos x="7" y="89"/>
                    </a:cxn>
                    <a:cxn ang="0">
                      <a:pos x="10" y="119"/>
                    </a:cxn>
                    <a:cxn ang="0">
                      <a:pos x="10" y="119"/>
                    </a:cxn>
                    <a:cxn ang="0">
                      <a:pos x="11" y="127"/>
                    </a:cxn>
                    <a:cxn ang="0">
                      <a:pos x="14" y="135"/>
                    </a:cxn>
                    <a:cxn ang="0">
                      <a:pos x="15" y="144"/>
                    </a:cxn>
                    <a:cxn ang="0">
                      <a:pos x="14" y="148"/>
                    </a:cxn>
                    <a:cxn ang="0">
                      <a:pos x="12" y="153"/>
                    </a:cxn>
                    <a:cxn ang="0">
                      <a:pos x="12" y="153"/>
                    </a:cxn>
                    <a:cxn ang="0">
                      <a:pos x="10" y="161"/>
                    </a:cxn>
                    <a:cxn ang="0">
                      <a:pos x="10" y="166"/>
                    </a:cxn>
                    <a:cxn ang="0">
                      <a:pos x="11" y="170"/>
                    </a:cxn>
                    <a:cxn ang="0">
                      <a:pos x="12" y="176"/>
                    </a:cxn>
                    <a:cxn ang="0">
                      <a:pos x="12" y="176"/>
                    </a:cxn>
                    <a:cxn ang="0">
                      <a:pos x="15" y="203"/>
                    </a:cxn>
                    <a:cxn ang="0">
                      <a:pos x="15" y="203"/>
                    </a:cxn>
                    <a:cxn ang="0">
                      <a:pos x="32" y="202"/>
                    </a:cxn>
                    <a:cxn ang="0">
                      <a:pos x="32" y="202"/>
                    </a:cxn>
                    <a:cxn ang="0">
                      <a:pos x="37" y="202"/>
                    </a:cxn>
                    <a:cxn ang="0">
                      <a:pos x="41" y="201"/>
                    </a:cxn>
                    <a:cxn ang="0">
                      <a:pos x="41" y="201"/>
                    </a:cxn>
                    <a:cxn ang="0">
                      <a:pos x="48" y="202"/>
                    </a:cxn>
                    <a:cxn ang="0">
                      <a:pos x="48" y="202"/>
                    </a:cxn>
                    <a:cxn ang="0">
                      <a:pos x="49" y="203"/>
                    </a:cxn>
                    <a:cxn ang="0">
                      <a:pos x="49" y="203"/>
                    </a:cxn>
                    <a:cxn ang="0">
                      <a:pos x="52" y="197"/>
                    </a:cxn>
                    <a:cxn ang="0">
                      <a:pos x="52" y="197"/>
                    </a:cxn>
                    <a:cxn ang="0">
                      <a:pos x="53" y="185"/>
                    </a:cxn>
                    <a:cxn ang="0">
                      <a:pos x="54" y="169"/>
                    </a:cxn>
                    <a:cxn ang="0">
                      <a:pos x="56" y="148"/>
                    </a:cxn>
                    <a:cxn ang="0">
                      <a:pos x="56" y="148"/>
                    </a:cxn>
                    <a:cxn ang="0">
                      <a:pos x="56" y="127"/>
                    </a:cxn>
                    <a:cxn ang="0">
                      <a:pos x="54" y="113"/>
                    </a:cxn>
                    <a:cxn ang="0">
                      <a:pos x="53" y="103"/>
                    </a:cxn>
                    <a:cxn ang="0">
                      <a:pos x="53" y="103"/>
                    </a:cxn>
                    <a:cxn ang="0">
                      <a:pos x="45" y="73"/>
                    </a:cxn>
                    <a:cxn ang="0">
                      <a:pos x="40" y="53"/>
                    </a:cxn>
                    <a:cxn ang="0">
                      <a:pos x="39" y="43"/>
                    </a:cxn>
                    <a:cxn ang="0">
                      <a:pos x="39" y="43"/>
                    </a:cxn>
                    <a:cxn ang="0">
                      <a:pos x="41" y="0"/>
                    </a:cxn>
                  </a:cxnLst>
                  <a:rect l="0" t="0" r="r" b="b"/>
                  <a:pathLst>
                    <a:path w="56" h="203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3" y="10"/>
                      </a:lnTo>
                      <a:lnTo>
                        <a:pt x="3" y="10"/>
                      </a:lnTo>
                      <a:lnTo>
                        <a:pt x="3" y="15"/>
                      </a:lnTo>
                      <a:lnTo>
                        <a:pt x="3" y="15"/>
                      </a:lnTo>
                      <a:lnTo>
                        <a:pt x="0" y="35"/>
                      </a:lnTo>
                      <a:lnTo>
                        <a:pt x="0" y="47"/>
                      </a:lnTo>
                      <a:lnTo>
                        <a:pt x="0" y="53"/>
                      </a:lnTo>
                      <a:lnTo>
                        <a:pt x="2" y="57"/>
                      </a:lnTo>
                      <a:lnTo>
                        <a:pt x="2" y="57"/>
                      </a:lnTo>
                      <a:lnTo>
                        <a:pt x="4" y="71"/>
                      </a:lnTo>
                      <a:lnTo>
                        <a:pt x="7" y="89"/>
                      </a:lnTo>
                      <a:lnTo>
                        <a:pt x="10" y="119"/>
                      </a:lnTo>
                      <a:lnTo>
                        <a:pt x="10" y="119"/>
                      </a:lnTo>
                      <a:lnTo>
                        <a:pt x="11" y="127"/>
                      </a:lnTo>
                      <a:lnTo>
                        <a:pt x="14" y="135"/>
                      </a:lnTo>
                      <a:lnTo>
                        <a:pt x="15" y="144"/>
                      </a:lnTo>
                      <a:lnTo>
                        <a:pt x="14" y="148"/>
                      </a:lnTo>
                      <a:lnTo>
                        <a:pt x="12" y="153"/>
                      </a:lnTo>
                      <a:lnTo>
                        <a:pt x="12" y="153"/>
                      </a:lnTo>
                      <a:lnTo>
                        <a:pt x="10" y="161"/>
                      </a:lnTo>
                      <a:lnTo>
                        <a:pt x="10" y="166"/>
                      </a:lnTo>
                      <a:lnTo>
                        <a:pt x="11" y="170"/>
                      </a:lnTo>
                      <a:lnTo>
                        <a:pt x="12" y="176"/>
                      </a:lnTo>
                      <a:lnTo>
                        <a:pt x="12" y="176"/>
                      </a:lnTo>
                      <a:lnTo>
                        <a:pt x="15" y="203"/>
                      </a:lnTo>
                      <a:lnTo>
                        <a:pt x="15" y="203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37" y="202"/>
                      </a:lnTo>
                      <a:lnTo>
                        <a:pt x="41" y="201"/>
                      </a:lnTo>
                      <a:lnTo>
                        <a:pt x="41" y="201"/>
                      </a:lnTo>
                      <a:lnTo>
                        <a:pt x="48" y="202"/>
                      </a:lnTo>
                      <a:lnTo>
                        <a:pt x="48" y="202"/>
                      </a:lnTo>
                      <a:lnTo>
                        <a:pt x="49" y="203"/>
                      </a:lnTo>
                      <a:lnTo>
                        <a:pt x="49" y="203"/>
                      </a:lnTo>
                      <a:lnTo>
                        <a:pt x="52" y="197"/>
                      </a:lnTo>
                      <a:lnTo>
                        <a:pt x="52" y="197"/>
                      </a:lnTo>
                      <a:lnTo>
                        <a:pt x="53" y="185"/>
                      </a:lnTo>
                      <a:lnTo>
                        <a:pt x="54" y="169"/>
                      </a:lnTo>
                      <a:lnTo>
                        <a:pt x="56" y="148"/>
                      </a:lnTo>
                      <a:lnTo>
                        <a:pt x="56" y="148"/>
                      </a:lnTo>
                      <a:lnTo>
                        <a:pt x="56" y="127"/>
                      </a:lnTo>
                      <a:lnTo>
                        <a:pt x="54" y="113"/>
                      </a:lnTo>
                      <a:lnTo>
                        <a:pt x="53" y="103"/>
                      </a:lnTo>
                      <a:lnTo>
                        <a:pt x="53" y="103"/>
                      </a:lnTo>
                      <a:lnTo>
                        <a:pt x="45" y="73"/>
                      </a:lnTo>
                      <a:lnTo>
                        <a:pt x="40" y="53"/>
                      </a:lnTo>
                      <a:lnTo>
                        <a:pt x="39" y="43"/>
                      </a:lnTo>
                      <a:lnTo>
                        <a:pt x="39" y="43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75" name="Freeform 138">
                  <a:extLst>
                    <a:ext uri="{FF2B5EF4-FFF2-40B4-BE49-F238E27FC236}">
                      <a16:creationId xmlns:a16="http://schemas.microsoft.com/office/drawing/2014/main" id="{F979235C-68B6-4BC2-8D60-AB54147F41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477711" flipH="1">
                  <a:off x="3388450" y="794011"/>
                  <a:ext cx="82642" cy="3402985"/>
                </a:xfrm>
                <a:custGeom>
                  <a:avLst/>
                  <a:gdLst/>
                  <a:ahLst/>
                  <a:cxnLst>
                    <a:cxn ang="0">
                      <a:pos x="41" y="0"/>
                    </a:cxn>
                    <a:cxn ang="0">
                      <a:pos x="41" y="0"/>
                    </a:cxn>
                    <a:cxn ang="0">
                      <a:pos x="3" y="10"/>
                    </a:cxn>
                    <a:cxn ang="0">
                      <a:pos x="3" y="10"/>
                    </a:cxn>
                    <a:cxn ang="0">
                      <a:pos x="3" y="15"/>
                    </a:cxn>
                    <a:cxn ang="0">
                      <a:pos x="3" y="15"/>
                    </a:cxn>
                    <a:cxn ang="0">
                      <a:pos x="0" y="35"/>
                    </a:cxn>
                    <a:cxn ang="0">
                      <a:pos x="0" y="47"/>
                    </a:cxn>
                    <a:cxn ang="0">
                      <a:pos x="0" y="53"/>
                    </a:cxn>
                    <a:cxn ang="0">
                      <a:pos x="2" y="57"/>
                    </a:cxn>
                    <a:cxn ang="0">
                      <a:pos x="2" y="57"/>
                    </a:cxn>
                    <a:cxn ang="0">
                      <a:pos x="4" y="71"/>
                    </a:cxn>
                    <a:cxn ang="0">
                      <a:pos x="7" y="89"/>
                    </a:cxn>
                    <a:cxn ang="0">
                      <a:pos x="10" y="119"/>
                    </a:cxn>
                    <a:cxn ang="0">
                      <a:pos x="10" y="119"/>
                    </a:cxn>
                    <a:cxn ang="0">
                      <a:pos x="11" y="127"/>
                    </a:cxn>
                    <a:cxn ang="0">
                      <a:pos x="14" y="135"/>
                    </a:cxn>
                    <a:cxn ang="0">
                      <a:pos x="15" y="144"/>
                    </a:cxn>
                    <a:cxn ang="0">
                      <a:pos x="14" y="148"/>
                    </a:cxn>
                    <a:cxn ang="0">
                      <a:pos x="12" y="153"/>
                    </a:cxn>
                    <a:cxn ang="0">
                      <a:pos x="12" y="153"/>
                    </a:cxn>
                    <a:cxn ang="0">
                      <a:pos x="10" y="161"/>
                    </a:cxn>
                    <a:cxn ang="0">
                      <a:pos x="10" y="166"/>
                    </a:cxn>
                    <a:cxn ang="0">
                      <a:pos x="11" y="170"/>
                    </a:cxn>
                    <a:cxn ang="0">
                      <a:pos x="12" y="176"/>
                    </a:cxn>
                    <a:cxn ang="0">
                      <a:pos x="12" y="176"/>
                    </a:cxn>
                    <a:cxn ang="0">
                      <a:pos x="15" y="203"/>
                    </a:cxn>
                    <a:cxn ang="0">
                      <a:pos x="15" y="203"/>
                    </a:cxn>
                    <a:cxn ang="0">
                      <a:pos x="32" y="202"/>
                    </a:cxn>
                    <a:cxn ang="0">
                      <a:pos x="32" y="202"/>
                    </a:cxn>
                    <a:cxn ang="0">
                      <a:pos x="37" y="202"/>
                    </a:cxn>
                    <a:cxn ang="0">
                      <a:pos x="41" y="201"/>
                    </a:cxn>
                    <a:cxn ang="0">
                      <a:pos x="41" y="201"/>
                    </a:cxn>
                    <a:cxn ang="0">
                      <a:pos x="48" y="202"/>
                    </a:cxn>
                    <a:cxn ang="0">
                      <a:pos x="48" y="202"/>
                    </a:cxn>
                    <a:cxn ang="0">
                      <a:pos x="49" y="203"/>
                    </a:cxn>
                    <a:cxn ang="0">
                      <a:pos x="49" y="203"/>
                    </a:cxn>
                    <a:cxn ang="0">
                      <a:pos x="52" y="197"/>
                    </a:cxn>
                    <a:cxn ang="0">
                      <a:pos x="52" y="197"/>
                    </a:cxn>
                    <a:cxn ang="0">
                      <a:pos x="53" y="185"/>
                    </a:cxn>
                    <a:cxn ang="0">
                      <a:pos x="54" y="169"/>
                    </a:cxn>
                    <a:cxn ang="0">
                      <a:pos x="56" y="148"/>
                    </a:cxn>
                    <a:cxn ang="0">
                      <a:pos x="56" y="148"/>
                    </a:cxn>
                    <a:cxn ang="0">
                      <a:pos x="56" y="127"/>
                    </a:cxn>
                    <a:cxn ang="0">
                      <a:pos x="54" y="113"/>
                    </a:cxn>
                    <a:cxn ang="0">
                      <a:pos x="53" y="103"/>
                    </a:cxn>
                    <a:cxn ang="0">
                      <a:pos x="53" y="103"/>
                    </a:cxn>
                    <a:cxn ang="0">
                      <a:pos x="45" y="73"/>
                    </a:cxn>
                    <a:cxn ang="0">
                      <a:pos x="40" y="53"/>
                    </a:cxn>
                    <a:cxn ang="0">
                      <a:pos x="39" y="43"/>
                    </a:cxn>
                    <a:cxn ang="0">
                      <a:pos x="39" y="43"/>
                    </a:cxn>
                    <a:cxn ang="0">
                      <a:pos x="41" y="0"/>
                    </a:cxn>
                  </a:cxnLst>
                  <a:rect l="0" t="0" r="r" b="b"/>
                  <a:pathLst>
                    <a:path w="56" h="203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3" y="10"/>
                      </a:lnTo>
                      <a:lnTo>
                        <a:pt x="3" y="10"/>
                      </a:lnTo>
                      <a:lnTo>
                        <a:pt x="3" y="15"/>
                      </a:lnTo>
                      <a:lnTo>
                        <a:pt x="3" y="15"/>
                      </a:lnTo>
                      <a:lnTo>
                        <a:pt x="0" y="35"/>
                      </a:lnTo>
                      <a:lnTo>
                        <a:pt x="0" y="47"/>
                      </a:lnTo>
                      <a:lnTo>
                        <a:pt x="0" y="53"/>
                      </a:lnTo>
                      <a:lnTo>
                        <a:pt x="2" y="57"/>
                      </a:lnTo>
                      <a:lnTo>
                        <a:pt x="2" y="57"/>
                      </a:lnTo>
                      <a:lnTo>
                        <a:pt x="4" y="71"/>
                      </a:lnTo>
                      <a:lnTo>
                        <a:pt x="7" y="89"/>
                      </a:lnTo>
                      <a:lnTo>
                        <a:pt x="10" y="119"/>
                      </a:lnTo>
                      <a:lnTo>
                        <a:pt x="10" y="119"/>
                      </a:lnTo>
                      <a:lnTo>
                        <a:pt x="11" y="127"/>
                      </a:lnTo>
                      <a:lnTo>
                        <a:pt x="14" y="135"/>
                      </a:lnTo>
                      <a:lnTo>
                        <a:pt x="15" y="144"/>
                      </a:lnTo>
                      <a:lnTo>
                        <a:pt x="14" y="148"/>
                      </a:lnTo>
                      <a:lnTo>
                        <a:pt x="12" y="153"/>
                      </a:lnTo>
                      <a:lnTo>
                        <a:pt x="12" y="153"/>
                      </a:lnTo>
                      <a:lnTo>
                        <a:pt x="10" y="161"/>
                      </a:lnTo>
                      <a:lnTo>
                        <a:pt x="10" y="166"/>
                      </a:lnTo>
                      <a:lnTo>
                        <a:pt x="11" y="170"/>
                      </a:lnTo>
                      <a:lnTo>
                        <a:pt x="12" y="176"/>
                      </a:lnTo>
                      <a:lnTo>
                        <a:pt x="12" y="176"/>
                      </a:lnTo>
                      <a:lnTo>
                        <a:pt x="15" y="203"/>
                      </a:lnTo>
                      <a:lnTo>
                        <a:pt x="15" y="203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37" y="202"/>
                      </a:lnTo>
                      <a:lnTo>
                        <a:pt x="41" y="201"/>
                      </a:lnTo>
                      <a:lnTo>
                        <a:pt x="41" y="201"/>
                      </a:lnTo>
                      <a:lnTo>
                        <a:pt x="48" y="202"/>
                      </a:lnTo>
                      <a:lnTo>
                        <a:pt x="48" y="202"/>
                      </a:lnTo>
                      <a:lnTo>
                        <a:pt x="49" y="203"/>
                      </a:lnTo>
                      <a:lnTo>
                        <a:pt x="49" y="203"/>
                      </a:lnTo>
                      <a:lnTo>
                        <a:pt x="52" y="197"/>
                      </a:lnTo>
                      <a:lnTo>
                        <a:pt x="52" y="197"/>
                      </a:lnTo>
                      <a:lnTo>
                        <a:pt x="53" y="185"/>
                      </a:lnTo>
                      <a:lnTo>
                        <a:pt x="54" y="169"/>
                      </a:lnTo>
                      <a:lnTo>
                        <a:pt x="56" y="148"/>
                      </a:lnTo>
                      <a:lnTo>
                        <a:pt x="56" y="148"/>
                      </a:lnTo>
                      <a:lnTo>
                        <a:pt x="56" y="127"/>
                      </a:lnTo>
                      <a:lnTo>
                        <a:pt x="54" y="113"/>
                      </a:lnTo>
                      <a:lnTo>
                        <a:pt x="53" y="103"/>
                      </a:lnTo>
                      <a:lnTo>
                        <a:pt x="53" y="103"/>
                      </a:lnTo>
                      <a:lnTo>
                        <a:pt x="45" y="73"/>
                      </a:lnTo>
                      <a:lnTo>
                        <a:pt x="40" y="53"/>
                      </a:lnTo>
                      <a:lnTo>
                        <a:pt x="39" y="43"/>
                      </a:lnTo>
                      <a:lnTo>
                        <a:pt x="39" y="43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</p:grpSp>
          <p:sp>
            <p:nvSpPr>
              <p:cNvPr id="172" name="Freeform 138">
                <a:extLst>
                  <a:ext uri="{FF2B5EF4-FFF2-40B4-BE49-F238E27FC236}">
                    <a16:creationId xmlns:a16="http://schemas.microsoft.com/office/drawing/2014/main" id="{4E02F2BD-1F93-4D3C-8B13-3CDD5639B35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8933285" y="3018794"/>
                <a:ext cx="207287" cy="1497710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3" y="10"/>
                  </a:cxn>
                  <a:cxn ang="0">
                    <a:pos x="3" y="10"/>
                  </a:cxn>
                  <a:cxn ang="0">
                    <a:pos x="3" y="15"/>
                  </a:cxn>
                  <a:cxn ang="0">
                    <a:pos x="3" y="15"/>
                  </a:cxn>
                  <a:cxn ang="0">
                    <a:pos x="0" y="35"/>
                  </a:cxn>
                  <a:cxn ang="0">
                    <a:pos x="0" y="47"/>
                  </a:cxn>
                  <a:cxn ang="0">
                    <a:pos x="0" y="53"/>
                  </a:cxn>
                  <a:cxn ang="0">
                    <a:pos x="2" y="57"/>
                  </a:cxn>
                  <a:cxn ang="0">
                    <a:pos x="2" y="57"/>
                  </a:cxn>
                  <a:cxn ang="0">
                    <a:pos x="4" y="71"/>
                  </a:cxn>
                  <a:cxn ang="0">
                    <a:pos x="7" y="89"/>
                  </a:cxn>
                  <a:cxn ang="0">
                    <a:pos x="10" y="119"/>
                  </a:cxn>
                  <a:cxn ang="0">
                    <a:pos x="10" y="119"/>
                  </a:cxn>
                  <a:cxn ang="0">
                    <a:pos x="11" y="127"/>
                  </a:cxn>
                  <a:cxn ang="0">
                    <a:pos x="14" y="135"/>
                  </a:cxn>
                  <a:cxn ang="0">
                    <a:pos x="15" y="144"/>
                  </a:cxn>
                  <a:cxn ang="0">
                    <a:pos x="14" y="148"/>
                  </a:cxn>
                  <a:cxn ang="0">
                    <a:pos x="12" y="153"/>
                  </a:cxn>
                  <a:cxn ang="0">
                    <a:pos x="12" y="153"/>
                  </a:cxn>
                  <a:cxn ang="0">
                    <a:pos x="10" y="161"/>
                  </a:cxn>
                  <a:cxn ang="0">
                    <a:pos x="10" y="166"/>
                  </a:cxn>
                  <a:cxn ang="0">
                    <a:pos x="11" y="170"/>
                  </a:cxn>
                  <a:cxn ang="0">
                    <a:pos x="12" y="176"/>
                  </a:cxn>
                  <a:cxn ang="0">
                    <a:pos x="12" y="176"/>
                  </a:cxn>
                  <a:cxn ang="0">
                    <a:pos x="15" y="203"/>
                  </a:cxn>
                  <a:cxn ang="0">
                    <a:pos x="15" y="203"/>
                  </a:cxn>
                  <a:cxn ang="0">
                    <a:pos x="32" y="202"/>
                  </a:cxn>
                  <a:cxn ang="0">
                    <a:pos x="32" y="202"/>
                  </a:cxn>
                  <a:cxn ang="0">
                    <a:pos x="37" y="202"/>
                  </a:cxn>
                  <a:cxn ang="0">
                    <a:pos x="41" y="201"/>
                  </a:cxn>
                  <a:cxn ang="0">
                    <a:pos x="41" y="201"/>
                  </a:cxn>
                  <a:cxn ang="0">
                    <a:pos x="48" y="202"/>
                  </a:cxn>
                  <a:cxn ang="0">
                    <a:pos x="48" y="202"/>
                  </a:cxn>
                  <a:cxn ang="0">
                    <a:pos x="49" y="203"/>
                  </a:cxn>
                  <a:cxn ang="0">
                    <a:pos x="49" y="203"/>
                  </a:cxn>
                  <a:cxn ang="0">
                    <a:pos x="52" y="197"/>
                  </a:cxn>
                  <a:cxn ang="0">
                    <a:pos x="52" y="197"/>
                  </a:cxn>
                  <a:cxn ang="0">
                    <a:pos x="53" y="185"/>
                  </a:cxn>
                  <a:cxn ang="0">
                    <a:pos x="54" y="169"/>
                  </a:cxn>
                  <a:cxn ang="0">
                    <a:pos x="56" y="148"/>
                  </a:cxn>
                  <a:cxn ang="0">
                    <a:pos x="56" y="148"/>
                  </a:cxn>
                  <a:cxn ang="0">
                    <a:pos x="56" y="127"/>
                  </a:cxn>
                  <a:cxn ang="0">
                    <a:pos x="54" y="113"/>
                  </a:cxn>
                  <a:cxn ang="0">
                    <a:pos x="53" y="103"/>
                  </a:cxn>
                  <a:cxn ang="0">
                    <a:pos x="53" y="103"/>
                  </a:cxn>
                  <a:cxn ang="0">
                    <a:pos x="45" y="73"/>
                  </a:cxn>
                  <a:cxn ang="0">
                    <a:pos x="40" y="53"/>
                  </a:cxn>
                  <a:cxn ang="0">
                    <a:pos x="39" y="43"/>
                  </a:cxn>
                  <a:cxn ang="0">
                    <a:pos x="39" y="43"/>
                  </a:cxn>
                  <a:cxn ang="0">
                    <a:pos x="41" y="0"/>
                  </a:cxn>
                </a:cxnLst>
                <a:rect l="0" t="0" r="r" b="b"/>
                <a:pathLst>
                  <a:path w="56" h="203">
                    <a:moveTo>
                      <a:pt x="41" y="0"/>
                    </a:moveTo>
                    <a:lnTo>
                      <a:pt x="41" y="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0" y="35"/>
                    </a:lnTo>
                    <a:lnTo>
                      <a:pt x="0" y="47"/>
                    </a:lnTo>
                    <a:lnTo>
                      <a:pt x="0" y="53"/>
                    </a:lnTo>
                    <a:lnTo>
                      <a:pt x="2" y="57"/>
                    </a:lnTo>
                    <a:lnTo>
                      <a:pt x="2" y="57"/>
                    </a:lnTo>
                    <a:lnTo>
                      <a:pt x="4" y="71"/>
                    </a:lnTo>
                    <a:lnTo>
                      <a:pt x="7" y="89"/>
                    </a:lnTo>
                    <a:lnTo>
                      <a:pt x="10" y="119"/>
                    </a:lnTo>
                    <a:lnTo>
                      <a:pt x="10" y="119"/>
                    </a:lnTo>
                    <a:lnTo>
                      <a:pt x="11" y="127"/>
                    </a:lnTo>
                    <a:lnTo>
                      <a:pt x="14" y="135"/>
                    </a:lnTo>
                    <a:lnTo>
                      <a:pt x="15" y="144"/>
                    </a:lnTo>
                    <a:lnTo>
                      <a:pt x="14" y="148"/>
                    </a:lnTo>
                    <a:lnTo>
                      <a:pt x="12" y="153"/>
                    </a:lnTo>
                    <a:lnTo>
                      <a:pt x="12" y="153"/>
                    </a:lnTo>
                    <a:lnTo>
                      <a:pt x="10" y="161"/>
                    </a:lnTo>
                    <a:lnTo>
                      <a:pt x="10" y="166"/>
                    </a:lnTo>
                    <a:lnTo>
                      <a:pt x="11" y="170"/>
                    </a:lnTo>
                    <a:lnTo>
                      <a:pt x="12" y="176"/>
                    </a:lnTo>
                    <a:lnTo>
                      <a:pt x="12" y="176"/>
                    </a:lnTo>
                    <a:lnTo>
                      <a:pt x="15" y="203"/>
                    </a:lnTo>
                    <a:lnTo>
                      <a:pt x="15" y="203"/>
                    </a:lnTo>
                    <a:lnTo>
                      <a:pt x="32" y="202"/>
                    </a:lnTo>
                    <a:lnTo>
                      <a:pt x="32" y="202"/>
                    </a:lnTo>
                    <a:lnTo>
                      <a:pt x="37" y="202"/>
                    </a:lnTo>
                    <a:lnTo>
                      <a:pt x="41" y="201"/>
                    </a:lnTo>
                    <a:lnTo>
                      <a:pt x="41" y="201"/>
                    </a:lnTo>
                    <a:lnTo>
                      <a:pt x="48" y="202"/>
                    </a:lnTo>
                    <a:lnTo>
                      <a:pt x="48" y="202"/>
                    </a:lnTo>
                    <a:lnTo>
                      <a:pt x="49" y="203"/>
                    </a:lnTo>
                    <a:lnTo>
                      <a:pt x="49" y="203"/>
                    </a:lnTo>
                    <a:lnTo>
                      <a:pt x="52" y="197"/>
                    </a:lnTo>
                    <a:lnTo>
                      <a:pt x="52" y="197"/>
                    </a:lnTo>
                    <a:lnTo>
                      <a:pt x="53" y="185"/>
                    </a:lnTo>
                    <a:lnTo>
                      <a:pt x="54" y="169"/>
                    </a:lnTo>
                    <a:lnTo>
                      <a:pt x="56" y="148"/>
                    </a:lnTo>
                    <a:lnTo>
                      <a:pt x="56" y="148"/>
                    </a:lnTo>
                    <a:lnTo>
                      <a:pt x="56" y="127"/>
                    </a:lnTo>
                    <a:lnTo>
                      <a:pt x="54" y="113"/>
                    </a:lnTo>
                    <a:lnTo>
                      <a:pt x="53" y="103"/>
                    </a:lnTo>
                    <a:lnTo>
                      <a:pt x="53" y="103"/>
                    </a:lnTo>
                    <a:lnTo>
                      <a:pt x="45" y="73"/>
                    </a:lnTo>
                    <a:lnTo>
                      <a:pt x="40" y="53"/>
                    </a:lnTo>
                    <a:lnTo>
                      <a:pt x="39" y="43"/>
                    </a:lnTo>
                    <a:lnTo>
                      <a:pt x="39" y="43"/>
                    </a:lnTo>
                    <a:lnTo>
                      <a:pt x="4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73" name="Freeform 138">
                <a:extLst>
                  <a:ext uri="{FF2B5EF4-FFF2-40B4-BE49-F238E27FC236}">
                    <a16:creationId xmlns:a16="http://schemas.microsoft.com/office/drawing/2014/main" id="{95D3AD84-78A7-4437-86A5-51CD56AE170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355693" y="3011555"/>
                <a:ext cx="266414" cy="2468202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41" y="0"/>
                  </a:cxn>
                  <a:cxn ang="0">
                    <a:pos x="3" y="10"/>
                  </a:cxn>
                  <a:cxn ang="0">
                    <a:pos x="3" y="10"/>
                  </a:cxn>
                  <a:cxn ang="0">
                    <a:pos x="3" y="15"/>
                  </a:cxn>
                  <a:cxn ang="0">
                    <a:pos x="3" y="15"/>
                  </a:cxn>
                  <a:cxn ang="0">
                    <a:pos x="0" y="35"/>
                  </a:cxn>
                  <a:cxn ang="0">
                    <a:pos x="0" y="47"/>
                  </a:cxn>
                  <a:cxn ang="0">
                    <a:pos x="0" y="53"/>
                  </a:cxn>
                  <a:cxn ang="0">
                    <a:pos x="2" y="57"/>
                  </a:cxn>
                  <a:cxn ang="0">
                    <a:pos x="2" y="57"/>
                  </a:cxn>
                  <a:cxn ang="0">
                    <a:pos x="4" y="71"/>
                  </a:cxn>
                  <a:cxn ang="0">
                    <a:pos x="7" y="89"/>
                  </a:cxn>
                  <a:cxn ang="0">
                    <a:pos x="10" y="119"/>
                  </a:cxn>
                  <a:cxn ang="0">
                    <a:pos x="10" y="119"/>
                  </a:cxn>
                  <a:cxn ang="0">
                    <a:pos x="11" y="127"/>
                  </a:cxn>
                  <a:cxn ang="0">
                    <a:pos x="14" y="135"/>
                  </a:cxn>
                  <a:cxn ang="0">
                    <a:pos x="15" y="144"/>
                  </a:cxn>
                  <a:cxn ang="0">
                    <a:pos x="14" y="148"/>
                  </a:cxn>
                  <a:cxn ang="0">
                    <a:pos x="12" y="153"/>
                  </a:cxn>
                  <a:cxn ang="0">
                    <a:pos x="12" y="153"/>
                  </a:cxn>
                  <a:cxn ang="0">
                    <a:pos x="10" y="161"/>
                  </a:cxn>
                  <a:cxn ang="0">
                    <a:pos x="10" y="166"/>
                  </a:cxn>
                  <a:cxn ang="0">
                    <a:pos x="11" y="170"/>
                  </a:cxn>
                  <a:cxn ang="0">
                    <a:pos x="12" y="176"/>
                  </a:cxn>
                  <a:cxn ang="0">
                    <a:pos x="12" y="176"/>
                  </a:cxn>
                  <a:cxn ang="0">
                    <a:pos x="15" y="203"/>
                  </a:cxn>
                  <a:cxn ang="0">
                    <a:pos x="15" y="203"/>
                  </a:cxn>
                  <a:cxn ang="0">
                    <a:pos x="32" y="202"/>
                  </a:cxn>
                  <a:cxn ang="0">
                    <a:pos x="32" y="202"/>
                  </a:cxn>
                  <a:cxn ang="0">
                    <a:pos x="37" y="202"/>
                  </a:cxn>
                  <a:cxn ang="0">
                    <a:pos x="41" y="201"/>
                  </a:cxn>
                  <a:cxn ang="0">
                    <a:pos x="41" y="201"/>
                  </a:cxn>
                  <a:cxn ang="0">
                    <a:pos x="48" y="202"/>
                  </a:cxn>
                  <a:cxn ang="0">
                    <a:pos x="48" y="202"/>
                  </a:cxn>
                  <a:cxn ang="0">
                    <a:pos x="49" y="203"/>
                  </a:cxn>
                  <a:cxn ang="0">
                    <a:pos x="49" y="203"/>
                  </a:cxn>
                  <a:cxn ang="0">
                    <a:pos x="52" y="197"/>
                  </a:cxn>
                  <a:cxn ang="0">
                    <a:pos x="52" y="197"/>
                  </a:cxn>
                  <a:cxn ang="0">
                    <a:pos x="53" y="185"/>
                  </a:cxn>
                  <a:cxn ang="0">
                    <a:pos x="54" y="169"/>
                  </a:cxn>
                  <a:cxn ang="0">
                    <a:pos x="56" y="148"/>
                  </a:cxn>
                  <a:cxn ang="0">
                    <a:pos x="56" y="148"/>
                  </a:cxn>
                  <a:cxn ang="0">
                    <a:pos x="56" y="127"/>
                  </a:cxn>
                  <a:cxn ang="0">
                    <a:pos x="54" y="113"/>
                  </a:cxn>
                  <a:cxn ang="0">
                    <a:pos x="53" y="103"/>
                  </a:cxn>
                  <a:cxn ang="0">
                    <a:pos x="53" y="103"/>
                  </a:cxn>
                  <a:cxn ang="0">
                    <a:pos x="45" y="73"/>
                  </a:cxn>
                  <a:cxn ang="0">
                    <a:pos x="40" y="53"/>
                  </a:cxn>
                  <a:cxn ang="0">
                    <a:pos x="39" y="43"/>
                  </a:cxn>
                  <a:cxn ang="0">
                    <a:pos x="39" y="43"/>
                  </a:cxn>
                  <a:cxn ang="0">
                    <a:pos x="41" y="0"/>
                  </a:cxn>
                </a:cxnLst>
                <a:rect l="0" t="0" r="r" b="b"/>
                <a:pathLst>
                  <a:path w="56" h="203">
                    <a:moveTo>
                      <a:pt x="41" y="0"/>
                    </a:moveTo>
                    <a:lnTo>
                      <a:pt x="41" y="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0" y="35"/>
                    </a:lnTo>
                    <a:lnTo>
                      <a:pt x="0" y="47"/>
                    </a:lnTo>
                    <a:lnTo>
                      <a:pt x="0" y="53"/>
                    </a:lnTo>
                    <a:lnTo>
                      <a:pt x="2" y="57"/>
                    </a:lnTo>
                    <a:lnTo>
                      <a:pt x="2" y="57"/>
                    </a:lnTo>
                    <a:lnTo>
                      <a:pt x="4" y="71"/>
                    </a:lnTo>
                    <a:lnTo>
                      <a:pt x="7" y="89"/>
                    </a:lnTo>
                    <a:lnTo>
                      <a:pt x="10" y="119"/>
                    </a:lnTo>
                    <a:lnTo>
                      <a:pt x="10" y="119"/>
                    </a:lnTo>
                    <a:lnTo>
                      <a:pt x="11" y="127"/>
                    </a:lnTo>
                    <a:lnTo>
                      <a:pt x="14" y="135"/>
                    </a:lnTo>
                    <a:lnTo>
                      <a:pt x="15" y="144"/>
                    </a:lnTo>
                    <a:lnTo>
                      <a:pt x="14" y="148"/>
                    </a:lnTo>
                    <a:lnTo>
                      <a:pt x="12" y="153"/>
                    </a:lnTo>
                    <a:lnTo>
                      <a:pt x="12" y="153"/>
                    </a:lnTo>
                    <a:lnTo>
                      <a:pt x="10" y="161"/>
                    </a:lnTo>
                    <a:lnTo>
                      <a:pt x="10" y="166"/>
                    </a:lnTo>
                    <a:lnTo>
                      <a:pt x="11" y="170"/>
                    </a:lnTo>
                    <a:lnTo>
                      <a:pt x="12" y="176"/>
                    </a:lnTo>
                    <a:lnTo>
                      <a:pt x="12" y="176"/>
                    </a:lnTo>
                    <a:lnTo>
                      <a:pt x="15" y="203"/>
                    </a:lnTo>
                    <a:lnTo>
                      <a:pt x="15" y="203"/>
                    </a:lnTo>
                    <a:lnTo>
                      <a:pt x="32" y="202"/>
                    </a:lnTo>
                    <a:lnTo>
                      <a:pt x="32" y="202"/>
                    </a:lnTo>
                    <a:lnTo>
                      <a:pt x="37" y="202"/>
                    </a:lnTo>
                    <a:lnTo>
                      <a:pt x="41" y="201"/>
                    </a:lnTo>
                    <a:lnTo>
                      <a:pt x="41" y="201"/>
                    </a:lnTo>
                    <a:lnTo>
                      <a:pt x="48" y="202"/>
                    </a:lnTo>
                    <a:lnTo>
                      <a:pt x="48" y="202"/>
                    </a:lnTo>
                    <a:lnTo>
                      <a:pt x="49" y="203"/>
                    </a:lnTo>
                    <a:lnTo>
                      <a:pt x="49" y="203"/>
                    </a:lnTo>
                    <a:lnTo>
                      <a:pt x="52" y="197"/>
                    </a:lnTo>
                    <a:lnTo>
                      <a:pt x="52" y="197"/>
                    </a:lnTo>
                    <a:lnTo>
                      <a:pt x="53" y="185"/>
                    </a:lnTo>
                    <a:lnTo>
                      <a:pt x="54" y="169"/>
                    </a:lnTo>
                    <a:lnTo>
                      <a:pt x="56" y="148"/>
                    </a:lnTo>
                    <a:lnTo>
                      <a:pt x="56" y="148"/>
                    </a:lnTo>
                    <a:lnTo>
                      <a:pt x="56" y="127"/>
                    </a:lnTo>
                    <a:lnTo>
                      <a:pt x="54" y="113"/>
                    </a:lnTo>
                    <a:lnTo>
                      <a:pt x="53" y="103"/>
                    </a:lnTo>
                    <a:lnTo>
                      <a:pt x="53" y="103"/>
                    </a:lnTo>
                    <a:lnTo>
                      <a:pt x="45" y="73"/>
                    </a:lnTo>
                    <a:lnTo>
                      <a:pt x="40" y="53"/>
                    </a:lnTo>
                    <a:lnTo>
                      <a:pt x="39" y="43"/>
                    </a:lnTo>
                    <a:lnTo>
                      <a:pt x="39" y="43"/>
                    </a:lnTo>
                    <a:lnTo>
                      <a:pt x="4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</p:grpSp>
        <p:sp>
          <p:nvSpPr>
            <p:cNvPr id="176" name="Freeform 138">
              <a:extLst>
                <a:ext uri="{FF2B5EF4-FFF2-40B4-BE49-F238E27FC236}">
                  <a16:creationId xmlns:a16="http://schemas.microsoft.com/office/drawing/2014/main" id="{2ACFD674-C135-45AB-A3D2-47C8B24A4A3B}"/>
                </a:ext>
              </a:extLst>
            </p:cNvPr>
            <p:cNvSpPr>
              <a:spLocks/>
            </p:cNvSpPr>
            <p:nvPr/>
          </p:nvSpPr>
          <p:spPr bwMode="auto">
            <a:xfrm rot="10800000" flipH="1">
              <a:off x="3547533" y="5566402"/>
              <a:ext cx="62182" cy="627661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1" y="0"/>
                </a:cxn>
                <a:cxn ang="0">
                  <a:pos x="3" y="10"/>
                </a:cxn>
                <a:cxn ang="0">
                  <a:pos x="3" y="10"/>
                </a:cxn>
                <a:cxn ang="0">
                  <a:pos x="3" y="15"/>
                </a:cxn>
                <a:cxn ang="0">
                  <a:pos x="3" y="15"/>
                </a:cxn>
                <a:cxn ang="0">
                  <a:pos x="0" y="35"/>
                </a:cxn>
                <a:cxn ang="0">
                  <a:pos x="0" y="47"/>
                </a:cxn>
                <a:cxn ang="0">
                  <a:pos x="0" y="53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4" y="71"/>
                </a:cxn>
                <a:cxn ang="0">
                  <a:pos x="7" y="89"/>
                </a:cxn>
                <a:cxn ang="0">
                  <a:pos x="10" y="119"/>
                </a:cxn>
                <a:cxn ang="0">
                  <a:pos x="10" y="119"/>
                </a:cxn>
                <a:cxn ang="0">
                  <a:pos x="11" y="127"/>
                </a:cxn>
                <a:cxn ang="0">
                  <a:pos x="14" y="135"/>
                </a:cxn>
                <a:cxn ang="0">
                  <a:pos x="15" y="144"/>
                </a:cxn>
                <a:cxn ang="0">
                  <a:pos x="14" y="148"/>
                </a:cxn>
                <a:cxn ang="0">
                  <a:pos x="12" y="153"/>
                </a:cxn>
                <a:cxn ang="0">
                  <a:pos x="12" y="153"/>
                </a:cxn>
                <a:cxn ang="0">
                  <a:pos x="10" y="161"/>
                </a:cxn>
                <a:cxn ang="0">
                  <a:pos x="10" y="166"/>
                </a:cxn>
                <a:cxn ang="0">
                  <a:pos x="11" y="170"/>
                </a:cxn>
                <a:cxn ang="0">
                  <a:pos x="12" y="176"/>
                </a:cxn>
                <a:cxn ang="0">
                  <a:pos x="12" y="176"/>
                </a:cxn>
                <a:cxn ang="0">
                  <a:pos x="15" y="203"/>
                </a:cxn>
                <a:cxn ang="0">
                  <a:pos x="15" y="203"/>
                </a:cxn>
                <a:cxn ang="0">
                  <a:pos x="32" y="202"/>
                </a:cxn>
                <a:cxn ang="0">
                  <a:pos x="32" y="202"/>
                </a:cxn>
                <a:cxn ang="0">
                  <a:pos x="37" y="202"/>
                </a:cxn>
                <a:cxn ang="0">
                  <a:pos x="41" y="201"/>
                </a:cxn>
                <a:cxn ang="0">
                  <a:pos x="41" y="201"/>
                </a:cxn>
                <a:cxn ang="0">
                  <a:pos x="48" y="202"/>
                </a:cxn>
                <a:cxn ang="0">
                  <a:pos x="48" y="202"/>
                </a:cxn>
                <a:cxn ang="0">
                  <a:pos x="49" y="203"/>
                </a:cxn>
                <a:cxn ang="0">
                  <a:pos x="49" y="203"/>
                </a:cxn>
                <a:cxn ang="0">
                  <a:pos x="52" y="197"/>
                </a:cxn>
                <a:cxn ang="0">
                  <a:pos x="52" y="197"/>
                </a:cxn>
                <a:cxn ang="0">
                  <a:pos x="53" y="185"/>
                </a:cxn>
                <a:cxn ang="0">
                  <a:pos x="54" y="169"/>
                </a:cxn>
                <a:cxn ang="0">
                  <a:pos x="56" y="148"/>
                </a:cxn>
                <a:cxn ang="0">
                  <a:pos x="56" y="148"/>
                </a:cxn>
                <a:cxn ang="0">
                  <a:pos x="56" y="127"/>
                </a:cxn>
                <a:cxn ang="0">
                  <a:pos x="54" y="113"/>
                </a:cxn>
                <a:cxn ang="0">
                  <a:pos x="53" y="103"/>
                </a:cxn>
                <a:cxn ang="0">
                  <a:pos x="53" y="103"/>
                </a:cxn>
                <a:cxn ang="0">
                  <a:pos x="45" y="73"/>
                </a:cxn>
                <a:cxn ang="0">
                  <a:pos x="40" y="53"/>
                </a:cxn>
                <a:cxn ang="0">
                  <a:pos x="39" y="43"/>
                </a:cxn>
                <a:cxn ang="0">
                  <a:pos x="39" y="43"/>
                </a:cxn>
                <a:cxn ang="0">
                  <a:pos x="41" y="0"/>
                </a:cxn>
              </a:cxnLst>
              <a:rect l="0" t="0" r="r" b="b"/>
              <a:pathLst>
                <a:path w="56" h="203">
                  <a:moveTo>
                    <a:pt x="41" y="0"/>
                  </a:moveTo>
                  <a:lnTo>
                    <a:pt x="41" y="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0" y="35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4" y="71"/>
                  </a:lnTo>
                  <a:lnTo>
                    <a:pt x="7" y="8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1" y="127"/>
                  </a:lnTo>
                  <a:lnTo>
                    <a:pt x="14" y="135"/>
                  </a:lnTo>
                  <a:lnTo>
                    <a:pt x="15" y="144"/>
                  </a:lnTo>
                  <a:lnTo>
                    <a:pt x="14" y="148"/>
                  </a:lnTo>
                  <a:lnTo>
                    <a:pt x="12" y="153"/>
                  </a:lnTo>
                  <a:lnTo>
                    <a:pt x="12" y="153"/>
                  </a:lnTo>
                  <a:lnTo>
                    <a:pt x="10" y="161"/>
                  </a:lnTo>
                  <a:lnTo>
                    <a:pt x="10" y="166"/>
                  </a:lnTo>
                  <a:lnTo>
                    <a:pt x="11" y="170"/>
                  </a:lnTo>
                  <a:lnTo>
                    <a:pt x="12" y="176"/>
                  </a:lnTo>
                  <a:lnTo>
                    <a:pt x="12" y="176"/>
                  </a:lnTo>
                  <a:lnTo>
                    <a:pt x="15" y="203"/>
                  </a:lnTo>
                  <a:lnTo>
                    <a:pt x="15" y="203"/>
                  </a:lnTo>
                  <a:lnTo>
                    <a:pt x="32" y="202"/>
                  </a:lnTo>
                  <a:lnTo>
                    <a:pt x="32" y="202"/>
                  </a:lnTo>
                  <a:lnTo>
                    <a:pt x="37" y="202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8" y="202"/>
                  </a:lnTo>
                  <a:lnTo>
                    <a:pt x="48" y="202"/>
                  </a:lnTo>
                  <a:lnTo>
                    <a:pt x="49" y="203"/>
                  </a:lnTo>
                  <a:lnTo>
                    <a:pt x="49" y="203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3" y="185"/>
                  </a:lnTo>
                  <a:lnTo>
                    <a:pt x="54" y="169"/>
                  </a:lnTo>
                  <a:lnTo>
                    <a:pt x="56" y="148"/>
                  </a:lnTo>
                  <a:lnTo>
                    <a:pt x="56" y="148"/>
                  </a:lnTo>
                  <a:lnTo>
                    <a:pt x="56" y="127"/>
                  </a:lnTo>
                  <a:lnTo>
                    <a:pt x="54" y="113"/>
                  </a:lnTo>
                  <a:lnTo>
                    <a:pt x="53" y="103"/>
                  </a:lnTo>
                  <a:lnTo>
                    <a:pt x="53" y="103"/>
                  </a:lnTo>
                  <a:lnTo>
                    <a:pt x="45" y="73"/>
                  </a:lnTo>
                  <a:lnTo>
                    <a:pt x="40" y="5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177" name="Freeform 138">
              <a:extLst>
                <a:ext uri="{FF2B5EF4-FFF2-40B4-BE49-F238E27FC236}">
                  <a16:creationId xmlns:a16="http://schemas.microsoft.com/office/drawing/2014/main" id="{24FD57FD-3045-4E02-B7D7-1B1B00D9C85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2905095" y="4897799"/>
              <a:ext cx="45719" cy="1351779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1" y="0"/>
                </a:cxn>
                <a:cxn ang="0">
                  <a:pos x="3" y="10"/>
                </a:cxn>
                <a:cxn ang="0">
                  <a:pos x="3" y="10"/>
                </a:cxn>
                <a:cxn ang="0">
                  <a:pos x="3" y="15"/>
                </a:cxn>
                <a:cxn ang="0">
                  <a:pos x="3" y="15"/>
                </a:cxn>
                <a:cxn ang="0">
                  <a:pos x="0" y="35"/>
                </a:cxn>
                <a:cxn ang="0">
                  <a:pos x="0" y="47"/>
                </a:cxn>
                <a:cxn ang="0">
                  <a:pos x="0" y="53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4" y="71"/>
                </a:cxn>
                <a:cxn ang="0">
                  <a:pos x="7" y="89"/>
                </a:cxn>
                <a:cxn ang="0">
                  <a:pos x="10" y="119"/>
                </a:cxn>
                <a:cxn ang="0">
                  <a:pos x="10" y="119"/>
                </a:cxn>
                <a:cxn ang="0">
                  <a:pos x="11" y="127"/>
                </a:cxn>
                <a:cxn ang="0">
                  <a:pos x="14" y="135"/>
                </a:cxn>
                <a:cxn ang="0">
                  <a:pos x="15" y="144"/>
                </a:cxn>
                <a:cxn ang="0">
                  <a:pos x="14" y="148"/>
                </a:cxn>
                <a:cxn ang="0">
                  <a:pos x="12" y="153"/>
                </a:cxn>
                <a:cxn ang="0">
                  <a:pos x="12" y="153"/>
                </a:cxn>
                <a:cxn ang="0">
                  <a:pos x="10" y="161"/>
                </a:cxn>
                <a:cxn ang="0">
                  <a:pos x="10" y="166"/>
                </a:cxn>
                <a:cxn ang="0">
                  <a:pos x="11" y="170"/>
                </a:cxn>
                <a:cxn ang="0">
                  <a:pos x="12" y="176"/>
                </a:cxn>
                <a:cxn ang="0">
                  <a:pos x="12" y="176"/>
                </a:cxn>
                <a:cxn ang="0">
                  <a:pos x="15" y="203"/>
                </a:cxn>
                <a:cxn ang="0">
                  <a:pos x="15" y="203"/>
                </a:cxn>
                <a:cxn ang="0">
                  <a:pos x="32" y="202"/>
                </a:cxn>
                <a:cxn ang="0">
                  <a:pos x="32" y="202"/>
                </a:cxn>
                <a:cxn ang="0">
                  <a:pos x="37" y="202"/>
                </a:cxn>
                <a:cxn ang="0">
                  <a:pos x="41" y="201"/>
                </a:cxn>
                <a:cxn ang="0">
                  <a:pos x="41" y="201"/>
                </a:cxn>
                <a:cxn ang="0">
                  <a:pos x="48" y="202"/>
                </a:cxn>
                <a:cxn ang="0">
                  <a:pos x="48" y="202"/>
                </a:cxn>
                <a:cxn ang="0">
                  <a:pos x="49" y="203"/>
                </a:cxn>
                <a:cxn ang="0">
                  <a:pos x="49" y="203"/>
                </a:cxn>
                <a:cxn ang="0">
                  <a:pos x="52" y="197"/>
                </a:cxn>
                <a:cxn ang="0">
                  <a:pos x="52" y="197"/>
                </a:cxn>
                <a:cxn ang="0">
                  <a:pos x="53" y="185"/>
                </a:cxn>
                <a:cxn ang="0">
                  <a:pos x="54" y="169"/>
                </a:cxn>
                <a:cxn ang="0">
                  <a:pos x="56" y="148"/>
                </a:cxn>
                <a:cxn ang="0">
                  <a:pos x="56" y="148"/>
                </a:cxn>
                <a:cxn ang="0">
                  <a:pos x="56" y="127"/>
                </a:cxn>
                <a:cxn ang="0">
                  <a:pos x="54" y="113"/>
                </a:cxn>
                <a:cxn ang="0">
                  <a:pos x="53" y="103"/>
                </a:cxn>
                <a:cxn ang="0">
                  <a:pos x="53" y="103"/>
                </a:cxn>
                <a:cxn ang="0">
                  <a:pos x="45" y="73"/>
                </a:cxn>
                <a:cxn ang="0">
                  <a:pos x="40" y="53"/>
                </a:cxn>
                <a:cxn ang="0">
                  <a:pos x="39" y="43"/>
                </a:cxn>
                <a:cxn ang="0">
                  <a:pos x="39" y="43"/>
                </a:cxn>
                <a:cxn ang="0">
                  <a:pos x="41" y="0"/>
                </a:cxn>
              </a:cxnLst>
              <a:rect l="0" t="0" r="r" b="b"/>
              <a:pathLst>
                <a:path w="56" h="203">
                  <a:moveTo>
                    <a:pt x="41" y="0"/>
                  </a:moveTo>
                  <a:lnTo>
                    <a:pt x="41" y="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0" y="35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4" y="71"/>
                  </a:lnTo>
                  <a:lnTo>
                    <a:pt x="7" y="8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1" y="127"/>
                  </a:lnTo>
                  <a:lnTo>
                    <a:pt x="14" y="135"/>
                  </a:lnTo>
                  <a:lnTo>
                    <a:pt x="15" y="144"/>
                  </a:lnTo>
                  <a:lnTo>
                    <a:pt x="14" y="148"/>
                  </a:lnTo>
                  <a:lnTo>
                    <a:pt x="12" y="153"/>
                  </a:lnTo>
                  <a:lnTo>
                    <a:pt x="12" y="153"/>
                  </a:lnTo>
                  <a:lnTo>
                    <a:pt x="10" y="161"/>
                  </a:lnTo>
                  <a:lnTo>
                    <a:pt x="10" y="166"/>
                  </a:lnTo>
                  <a:lnTo>
                    <a:pt x="11" y="170"/>
                  </a:lnTo>
                  <a:lnTo>
                    <a:pt x="12" y="176"/>
                  </a:lnTo>
                  <a:lnTo>
                    <a:pt x="12" y="176"/>
                  </a:lnTo>
                  <a:lnTo>
                    <a:pt x="15" y="203"/>
                  </a:lnTo>
                  <a:lnTo>
                    <a:pt x="15" y="203"/>
                  </a:lnTo>
                  <a:lnTo>
                    <a:pt x="32" y="202"/>
                  </a:lnTo>
                  <a:lnTo>
                    <a:pt x="32" y="202"/>
                  </a:lnTo>
                  <a:lnTo>
                    <a:pt x="37" y="202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8" y="202"/>
                  </a:lnTo>
                  <a:lnTo>
                    <a:pt x="48" y="202"/>
                  </a:lnTo>
                  <a:lnTo>
                    <a:pt x="49" y="203"/>
                  </a:lnTo>
                  <a:lnTo>
                    <a:pt x="49" y="203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3" y="185"/>
                  </a:lnTo>
                  <a:lnTo>
                    <a:pt x="54" y="169"/>
                  </a:lnTo>
                  <a:lnTo>
                    <a:pt x="56" y="148"/>
                  </a:lnTo>
                  <a:lnTo>
                    <a:pt x="56" y="148"/>
                  </a:lnTo>
                  <a:lnTo>
                    <a:pt x="56" y="127"/>
                  </a:lnTo>
                  <a:lnTo>
                    <a:pt x="54" y="113"/>
                  </a:lnTo>
                  <a:lnTo>
                    <a:pt x="53" y="103"/>
                  </a:lnTo>
                  <a:lnTo>
                    <a:pt x="53" y="103"/>
                  </a:lnTo>
                  <a:lnTo>
                    <a:pt x="45" y="73"/>
                  </a:lnTo>
                  <a:lnTo>
                    <a:pt x="40" y="5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45651355-2813-49D2-86D9-50687057B5A9}"/>
              </a:ext>
            </a:extLst>
          </p:cNvPr>
          <p:cNvSpPr/>
          <p:nvPr/>
        </p:nvSpPr>
        <p:spPr>
          <a:xfrm>
            <a:off x="437853" y="4718331"/>
            <a:ext cx="17706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0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 comparti </a:t>
            </a:r>
            <a:r>
              <a:rPr lang="it-IT" sz="1000" spc="-15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etici della gamma NEF sono </a:t>
            </a:r>
            <a:r>
              <a:rPr lang="it-IT" sz="10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 i 34 </a:t>
            </a:r>
            <a:r>
              <a:rPr lang="it-IT" sz="1000" spc="-15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fondi </a:t>
            </a:r>
            <a:r>
              <a:rPr lang="it-IT" sz="10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 </a:t>
            </a:r>
            <a:r>
              <a:rPr lang="it-IT" sz="1000" spc="-15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mondo </a:t>
            </a:r>
            <a:r>
              <a:rPr lang="it-IT" sz="10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 </a:t>
            </a:r>
            <a:r>
              <a:rPr lang="it-IT" sz="1000" spc="-15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aver ricevuto </a:t>
            </a:r>
            <a:r>
              <a:rPr lang="it-IT" sz="10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</a:t>
            </a:r>
            <a:r>
              <a:rPr lang="it-IT" sz="1000" b="1" spc="-15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certificazione </a:t>
            </a:r>
            <a:r>
              <a:rPr lang="it-IT" sz="1000" b="1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 il </a:t>
            </a:r>
            <a:r>
              <a:rPr lang="it-IT" sz="1000" b="1" spc="-15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rispetto </a:t>
            </a:r>
            <a:r>
              <a:rPr lang="it-IT" sz="1000" b="1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dei </a:t>
            </a:r>
            <a:r>
              <a:rPr lang="it-IT" sz="1000" b="1" spc="-15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criteri sulla finanza etica </a:t>
            </a:r>
            <a:r>
              <a:rPr lang="it-IT" sz="10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 parte </a:t>
            </a:r>
            <a:r>
              <a:rPr lang="it-IT" sz="1000" spc="-15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della Luxembourg Finance Labelling </a:t>
            </a:r>
            <a:r>
              <a:rPr lang="it-IT" sz="1000" spc="-3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Agency.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0E3CF5B-77C1-4F25-8AD2-063086E74E3C}"/>
              </a:ext>
            </a:extLst>
          </p:cNvPr>
          <p:cNvSpPr txBox="1"/>
          <p:nvPr/>
        </p:nvSpPr>
        <p:spPr>
          <a:xfrm>
            <a:off x="2428626" y="4560189"/>
            <a:ext cx="2847730" cy="874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>
                <a:latin typeface="Century Gothic" panose="020B0502020202020204" pitchFamily="34" charset="0"/>
              </a:rPr>
              <a:t>VALORE MONETARIO DI PRODOTTI E SERVIZI CON FINALITÀ AMBIENTALE E SOCIALE </a:t>
            </a:r>
            <a:r>
              <a:rPr lang="it-IT" sz="1000" b="1" baseline="30000" dirty="0">
                <a:latin typeface="Century Gothic" panose="020B0502020202020204" pitchFamily="34" charset="0"/>
              </a:rPr>
              <a:t>(*)</a:t>
            </a:r>
          </a:p>
          <a:p>
            <a:pPr algn="ctr">
              <a:lnSpc>
                <a:spcPts val="500"/>
              </a:lnSpc>
            </a:pPr>
            <a:endParaRPr lang="it-IT" sz="800" b="1" dirty="0">
              <a:latin typeface="Century Gothic" panose="020B0502020202020204" pitchFamily="34" charset="0"/>
            </a:endParaRPr>
          </a:p>
          <a:p>
            <a:pPr algn="ctr"/>
            <a:r>
              <a:rPr lang="it-IT" sz="800" b="1" dirty="0">
                <a:latin typeface="Century Gothic" panose="020B0502020202020204" pitchFamily="34" charset="0"/>
              </a:rPr>
              <a:t>(milioni di Euro)</a:t>
            </a:r>
          </a:p>
          <a:p>
            <a:endParaRPr lang="it-IT" sz="800" b="1" baseline="30000" dirty="0">
              <a:latin typeface="Century Gothic" panose="020B0502020202020204" pitchFamily="34" charset="0"/>
            </a:endParaRPr>
          </a:p>
          <a:p>
            <a:endParaRPr lang="it-IT" sz="800" b="1" baseline="30000" dirty="0">
              <a:latin typeface="Century Gothic" panose="020B0502020202020204" pitchFamily="34" charset="0"/>
            </a:endParaRPr>
          </a:p>
          <a:p>
            <a:r>
              <a:rPr lang="it-IT" sz="700" b="1" baseline="30000" dirty="0">
                <a:latin typeface="Century Gothic" panose="020B0502020202020204" pitchFamily="34" charset="0"/>
              </a:rPr>
              <a:t>(*) </a:t>
            </a:r>
            <a:r>
              <a:rPr lang="it-IT" sz="700" b="1" dirty="0">
                <a:latin typeface="Century Gothic" panose="020B0502020202020204" pitchFamily="34" charset="0"/>
              </a:rPr>
              <a:t>I dati si riferiscono a Cassa Centrale Banca.</a:t>
            </a:r>
          </a:p>
        </p:txBody>
      </p:sp>
    </p:spTree>
    <p:extLst>
      <p:ext uri="{BB962C8B-B14F-4D97-AF65-F5344CB8AC3E}">
        <p14:creationId xmlns:p14="http://schemas.microsoft.com/office/powerpoint/2010/main" val="2656286410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egnaposto contenuto 1"/>
          <p:cNvSpPr>
            <a:spLocks noGrp="1"/>
          </p:cNvSpPr>
          <p:nvPr>
            <p:ph idx="4294967295"/>
          </p:nvPr>
        </p:nvSpPr>
        <p:spPr>
          <a:xfrm>
            <a:off x="461963" y="1368425"/>
            <a:ext cx="8115300" cy="4103688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</a:pPr>
            <a:r>
              <a:rPr lang="it-IT" altLang="it-IT" sz="1600" b="1" dirty="0">
                <a:solidFill>
                  <a:srgbClr val="000000"/>
                </a:solidFill>
              </a:rPr>
              <a:t>NEF</a:t>
            </a:r>
            <a:r>
              <a:rPr lang="it-IT" altLang="it-IT" sz="1600" dirty="0">
                <a:solidFill>
                  <a:srgbClr val="000000"/>
                </a:solidFill>
              </a:rPr>
              <a:t>, grazie ai </a:t>
            </a:r>
            <a:r>
              <a:rPr lang="it-IT" altLang="it-IT" sz="1600" b="1" dirty="0">
                <a:solidFill>
                  <a:srgbClr val="000000"/>
                </a:solidFill>
              </a:rPr>
              <a:t>Comparti </a:t>
            </a:r>
            <a:r>
              <a:rPr lang="it-IT" altLang="it-IT" sz="1600" b="1" dirty="0" err="1">
                <a:solidFill>
                  <a:srgbClr val="000000"/>
                </a:solidFill>
              </a:rPr>
              <a:t>Ethical</a:t>
            </a:r>
            <a:r>
              <a:rPr lang="it-IT" altLang="it-IT" sz="1600" dirty="0">
                <a:solidFill>
                  <a:srgbClr val="000000"/>
                </a:solidFill>
              </a:rPr>
              <a:t>, consente di puntare a far crescere i risparmi degli investitori, scegliendo di investire in titoli di aziende e Stati che rispettano principi di responsabilità sociale e ambientale, attraverso 4 comparti specializzati che hanno ottenuto la certificazione </a:t>
            </a:r>
            <a:r>
              <a:rPr lang="it-IT" altLang="it-IT" sz="1600" b="1" dirty="0" err="1">
                <a:solidFill>
                  <a:srgbClr val="000000"/>
                </a:solidFill>
              </a:rPr>
              <a:t>Luxflag</a:t>
            </a:r>
            <a:r>
              <a:rPr lang="it-IT" altLang="it-IT" sz="1600" dirty="0">
                <a:solidFill>
                  <a:srgbClr val="000000"/>
                </a:solidFill>
              </a:rPr>
              <a:t>. </a:t>
            </a:r>
          </a:p>
          <a:p>
            <a:pPr marL="0" indent="0" algn="l" eaLnBrk="1" hangingPunct="1">
              <a:lnSpc>
                <a:spcPct val="150000"/>
              </a:lnSpc>
            </a:pPr>
            <a:endParaRPr lang="it-IT" altLang="it-IT" sz="1600" b="1" dirty="0">
              <a:solidFill>
                <a:srgbClr val="000000"/>
              </a:solidFill>
            </a:endParaRPr>
          </a:p>
          <a:p>
            <a:pPr marL="0" indent="0" algn="l" eaLnBrk="1" hangingPunct="1">
              <a:lnSpc>
                <a:spcPct val="150000"/>
              </a:lnSpc>
            </a:pPr>
            <a:endParaRPr lang="it-IT" altLang="it-IT" sz="1600" dirty="0"/>
          </a:p>
        </p:txBody>
      </p:sp>
      <p:sp>
        <p:nvSpPr>
          <p:cNvPr id="32771" name="Rectangle 3"/>
          <p:cNvSpPr txBox="1">
            <a:spLocks/>
          </p:cNvSpPr>
          <p:nvPr/>
        </p:nvSpPr>
        <p:spPr bwMode="auto">
          <a:xfrm>
            <a:off x="461963" y="355600"/>
            <a:ext cx="82296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defTabSz="685800">
              <a:lnSpc>
                <a:spcPct val="130000"/>
              </a:lnSpc>
              <a:spcBef>
                <a:spcPts val="750"/>
              </a:spcBef>
              <a:buFont typeface="Arial" panose="020B0604020202020204" pitchFamily="34" charset="0"/>
              <a:defRPr sz="9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4763" indent="452438" algn="ctr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defRPr sz="1200" b="1">
                <a:solidFill>
                  <a:srgbClr val="005366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2pPr>
            <a:lvl3pPr marL="4763" indent="909638" algn="ctr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defRPr sz="900" b="1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3pPr>
            <a:lvl4pPr marL="266700" indent="-174625" algn="ctr" defTabSz="685800">
              <a:lnSpc>
                <a:spcPct val="90000"/>
              </a:lnSpc>
              <a:spcBef>
                <a:spcPts val="375"/>
              </a:spcBef>
              <a:buClr>
                <a:srgbClr val="005366"/>
              </a:buClr>
              <a:buFont typeface="Wingdings" panose="05000000000000000000" pitchFamily="2" charset="2"/>
              <a:buChar char="§"/>
              <a:defRPr sz="9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4pPr>
            <a:lvl5pPr marL="468313" indent="-174625" algn="ctr" defTabSz="685800">
              <a:lnSpc>
                <a:spcPct val="90000"/>
              </a:lnSpc>
              <a:spcBef>
                <a:spcPts val="375"/>
              </a:spcBef>
              <a:buClr>
                <a:srgbClr val="999999"/>
              </a:buClr>
              <a:buFont typeface="Wingdings" panose="05000000000000000000" pitchFamily="2" charset="2"/>
              <a:buChar char="§"/>
              <a:defRPr sz="9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5pPr>
            <a:lvl6pPr marL="925513" indent="-174625" algn="ctr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999999"/>
              </a:buClr>
              <a:buFont typeface="Wingdings" panose="05000000000000000000" pitchFamily="2" charset="2"/>
              <a:buChar char="§"/>
              <a:defRPr sz="9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6pPr>
            <a:lvl7pPr marL="1382713" indent="-174625" algn="ctr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999999"/>
              </a:buClr>
              <a:buFont typeface="Wingdings" panose="05000000000000000000" pitchFamily="2" charset="2"/>
              <a:buChar char="§"/>
              <a:defRPr sz="9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7pPr>
            <a:lvl8pPr marL="1839913" indent="-174625" algn="ctr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999999"/>
              </a:buClr>
              <a:buFont typeface="Wingdings" panose="05000000000000000000" pitchFamily="2" charset="2"/>
              <a:buChar char="§"/>
              <a:defRPr sz="9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8pPr>
            <a:lvl9pPr marL="2297113" indent="-174625" algn="ctr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>
                <a:srgbClr val="999999"/>
              </a:buClr>
              <a:buFont typeface="Wingdings" panose="05000000000000000000" pitchFamily="2" charset="2"/>
              <a:buChar char="§"/>
              <a:defRPr sz="9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it-IT" altLang="it-IT" sz="2800" b="1" cap="all" dirty="0">
                <a:solidFill>
                  <a:srgbClr val="005366"/>
                </a:solidFill>
                <a:ea typeface="+mj-ea"/>
                <a:cs typeface="+mj-cs"/>
              </a:rPr>
              <a:t>Una buona pratica: L’ESPERIENZA DI NEF</a:t>
            </a:r>
          </a:p>
        </p:txBody>
      </p:sp>
      <p:sp>
        <p:nvSpPr>
          <p:cNvPr id="4" name="Text Placeholder 20">
            <a:extLst>
              <a:ext uri="{FF2B5EF4-FFF2-40B4-BE49-F238E27FC236}">
                <a16:creationId xmlns:a16="http://schemas.microsoft.com/office/drawing/2014/main" id="{9BACD214-76EE-BF4D-A9AD-488660C2CA8F}"/>
              </a:ext>
            </a:extLst>
          </p:cNvPr>
          <p:cNvSpPr txBox="1">
            <a:spLocks/>
          </p:cNvSpPr>
          <p:nvPr/>
        </p:nvSpPr>
        <p:spPr bwMode="auto">
          <a:xfrm>
            <a:off x="967929" y="3165995"/>
            <a:ext cx="7398641" cy="2306118"/>
          </a:xfrm>
          <a:prstGeom prst="rect">
            <a:avLst/>
          </a:prstGeom>
          <a:solidFill>
            <a:srgbClr val="005366"/>
          </a:solidFill>
          <a:ln>
            <a:noFill/>
          </a:ln>
        </p:spPr>
        <p:txBody>
          <a:bodyPr vert="horz" wrap="square" lIns="360000" tIns="0" rIns="360000" bIns="0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1100" kern="12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  <a:cs typeface="MS PGothic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1" hangingPunct="1">
              <a:lnSpc>
                <a:spcPct val="150000"/>
              </a:lnSpc>
            </a:pPr>
            <a:r>
              <a:rPr lang="it-IT" altLang="it-IT" sz="1600" dirty="0">
                <a:solidFill>
                  <a:schemeClr val="bg1"/>
                </a:solidFill>
              </a:rPr>
              <a:t>Le </a:t>
            </a:r>
            <a:r>
              <a:rPr lang="it-IT" altLang="it-IT" sz="1600" b="1" dirty="0">
                <a:solidFill>
                  <a:schemeClr val="bg1"/>
                </a:solidFill>
              </a:rPr>
              <a:t>masse complessive </a:t>
            </a:r>
            <a:r>
              <a:rPr lang="it-IT" altLang="it-IT" sz="1600" dirty="0">
                <a:solidFill>
                  <a:schemeClr val="bg1"/>
                </a:solidFill>
              </a:rPr>
              <a:t>oggi investite nei </a:t>
            </a:r>
            <a:r>
              <a:rPr lang="it-IT" altLang="it-IT" sz="1600" b="1" dirty="0">
                <a:solidFill>
                  <a:schemeClr val="bg1"/>
                </a:solidFill>
              </a:rPr>
              <a:t>fondi </a:t>
            </a:r>
            <a:r>
              <a:rPr lang="it-IT" altLang="it-IT" sz="1600" b="1" dirty="0" err="1">
                <a:solidFill>
                  <a:schemeClr val="bg1"/>
                </a:solidFill>
              </a:rPr>
              <a:t>Ethical</a:t>
            </a:r>
            <a:r>
              <a:rPr lang="it-IT" altLang="it-IT" sz="1600" b="1" dirty="0">
                <a:solidFill>
                  <a:schemeClr val="bg1"/>
                </a:solidFill>
              </a:rPr>
              <a:t> </a:t>
            </a:r>
            <a:r>
              <a:rPr lang="it-IT" altLang="it-IT" sz="1600" dirty="0">
                <a:solidFill>
                  <a:schemeClr val="bg1"/>
                </a:solidFill>
              </a:rPr>
              <a:t>superano i </a:t>
            </a:r>
            <a:r>
              <a:rPr lang="it-IT" altLang="it-IT" sz="1600" b="1" dirty="0">
                <a:solidFill>
                  <a:schemeClr val="bg1"/>
                </a:solidFill>
              </a:rPr>
              <a:t>750 milioni di Euro</a:t>
            </a:r>
            <a:r>
              <a:rPr lang="it-IT" altLang="it-IT" sz="1600" dirty="0">
                <a:solidFill>
                  <a:schemeClr val="bg1"/>
                </a:solidFill>
              </a:rPr>
              <a:t>. Valori che aumentano ulteriormente, tenendo conto che buona parte delle strategie di gestione applicate al resto della gamma NEF, integra processi di selezione coerenti con i criteri ESG.</a:t>
            </a:r>
          </a:p>
        </p:txBody>
      </p:sp>
    </p:spTree>
    <p:extLst>
      <p:ext uri="{BB962C8B-B14F-4D97-AF65-F5344CB8AC3E}">
        <p14:creationId xmlns:p14="http://schemas.microsoft.com/office/powerpoint/2010/main" val="1449634052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1_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 base 16-9</Template>
  <TotalTime>7028</TotalTime>
  <Words>2160</Words>
  <Application>Microsoft Office PowerPoint</Application>
  <PresentationFormat>Presentazione su schermo (4:3)</PresentationFormat>
  <Paragraphs>347</Paragraphs>
  <Slides>14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Century Gothic</vt:lpstr>
      <vt:lpstr>1_Tema di Office</vt:lpstr>
      <vt:lpstr>Dichiarazione Consolidata di carattere Non Finanziario 2019   ex D. Lgs. 254/2016  </vt:lpstr>
      <vt:lpstr>Agenda</vt:lpstr>
      <vt:lpstr>Presentazione standard di PowerPoint</vt:lpstr>
      <vt:lpstr>Presentazione standard di PowerPoint</vt:lpstr>
      <vt:lpstr>Linee narrative DNF consolidata</vt:lpstr>
      <vt:lpstr>Struttura DNF - Il Gruppo Cassa Centrale</vt:lpstr>
      <vt:lpstr>Struttura DNF - Value creation e sostenibilità del business</vt:lpstr>
      <vt:lpstr>Struttura DNF - Offerta di prodotti e servizi alla clientela</vt:lpstr>
      <vt:lpstr>Presentazione standard di PowerPoint</vt:lpstr>
      <vt:lpstr>Struttura DNF - Attenzione al territorio e all'ambiente</vt:lpstr>
      <vt:lpstr>Struttura DNF - L'attenzione verso i Collaboratori</vt:lpstr>
      <vt:lpstr>La valorizzazione verso l’esterno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Michela</dc:creator>
  <cp:lastModifiedBy>Lorenzo Kasperkovitz</cp:lastModifiedBy>
  <cp:revision>620</cp:revision>
  <cp:lastPrinted>2019-03-22T14:33:54Z</cp:lastPrinted>
  <dcterms:created xsi:type="dcterms:W3CDTF">2011-05-26T09:19:20Z</dcterms:created>
  <dcterms:modified xsi:type="dcterms:W3CDTF">2020-10-10T11:38:54Z</dcterms:modified>
</cp:coreProperties>
</file>