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0"/>
  </p:notesMasterIdLst>
  <p:sldIdLst>
    <p:sldId id="319" r:id="rId2"/>
    <p:sldId id="318" r:id="rId3"/>
    <p:sldId id="305" r:id="rId4"/>
    <p:sldId id="306" r:id="rId5"/>
    <p:sldId id="307" r:id="rId6"/>
    <p:sldId id="308" r:id="rId7"/>
    <p:sldId id="309" r:id="rId8"/>
    <p:sldId id="320" r:id="rId9"/>
  </p:sldIdLst>
  <p:sldSz cx="9144000" cy="6858000" type="screen4x3"/>
  <p:notesSz cx="68119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A778F"/>
    <a:srgbClr val="9CAF7D"/>
    <a:srgbClr val="DFE8BA"/>
    <a:srgbClr val="CC9EB7"/>
    <a:srgbClr val="E2B5CF"/>
    <a:srgbClr val="B5E2E1"/>
    <a:srgbClr val="9BCCCC"/>
    <a:srgbClr val="BFCEA1"/>
    <a:srgbClr val="EFD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/>
    <p:restoredTop sz="94694"/>
  </p:normalViewPr>
  <p:slideViewPr>
    <p:cSldViewPr snapToGrid="0" snapToObjects="1" showGuides="1">
      <p:cViewPr varScale="1">
        <p:scale>
          <a:sx n="59" d="100"/>
          <a:sy n="59" d="100"/>
        </p:scale>
        <p:origin x="17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930D-5120-CE42-BDEF-B9A783117663}" type="datetimeFigureOut">
              <a:rPr lang="it-IT" smtClean="0"/>
              <a:t>07/10/2020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3460B-22FF-8E47-AD59-062E2717DF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4212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9988" y="1243013"/>
            <a:ext cx="4471987" cy="3355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13460B-22FF-8E47-AD59-062E2717DF5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889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54289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75176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48672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48594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78173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24393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m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1">
            <a:extLst>
              <a:ext uri="{FF2B5EF4-FFF2-40B4-BE49-F238E27FC236}">
                <a16:creationId xmlns:a16="http://schemas.microsoft.com/office/drawing/2014/main" id="{1DDD8190-7FEE-8C4E-82E4-CAC4FA50240E}"/>
              </a:ext>
            </a:extLst>
          </p:cNvPr>
          <p:cNvSpPr/>
          <p:nvPr userDrawn="1"/>
        </p:nvSpPr>
        <p:spPr>
          <a:xfrm>
            <a:off x="0" y="6194372"/>
            <a:ext cx="9144000" cy="6636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" name="Rettangolo 10">
            <a:extLst>
              <a:ext uri="{FF2B5EF4-FFF2-40B4-BE49-F238E27FC236}">
                <a16:creationId xmlns:a16="http://schemas.microsoft.com/office/drawing/2014/main" id="{1F216E11-0AE2-5749-BB31-B5D041221EF4}"/>
              </a:ext>
            </a:extLst>
          </p:cNvPr>
          <p:cNvSpPr/>
          <p:nvPr userDrawn="1"/>
        </p:nvSpPr>
        <p:spPr>
          <a:xfrm>
            <a:off x="0" y="6194372"/>
            <a:ext cx="9144000" cy="2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BC98B-19AA-5A4C-90C2-1AA27504E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Nome Documento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20DE0-573D-6543-AB6A-3C32DCF5B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2650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C8155-E213-974C-8D1F-5DE65A0229BD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8E089EA-97F4-9E40-90C4-7965F99279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526" y="6379203"/>
            <a:ext cx="1982015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4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504" userDrawn="1">
          <p15:clr>
            <a:srgbClr val="FBAE40"/>
          </p15:clr>
        </p15:guide>
        <p15:guide id="4" orient="horz" pos="4065" userDrawn="1">
          <p15:clr>
            <a:srgbClr val="FBAE40"/>
          </p15:clr>
        </p15:guide>
        <p15:guide id="5" pos="193" userDrawn="1">
          <p15:clr>
            <a:srgbClr val="FBAE40"/>
          </p15:clr>
        </p15:guide>
        <p15:guide id="6" pos="55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orient="horz" pos="346" userDrawn="1">
          <p15:clr>
            <a:srgbClr val="FBAE40"/>
          </p15:clr>
        </p15:guide>
        <p15:guide id="9" orient="horz" pos="84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a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11">
            <a:extLst>
              <a:ext uri="{FF2B5EF4-FFF2-40B4-BE49-F238E27FC236}">
                <a16:creationId xmlns:a16="http://schemas.microsoft.com/office/drawing/2014/main" id="{E5592BF4-EE35-2B43-9A79-8E4B0876E737}"/>
              </a:ext>
            </a:extLst>
          </p:cNvPr>
          <p:cNvSpPr/>
          <p:nvPr userDrawn="1"/>
        </p:nvSpPr>
        <p:spPr>
          <a:xfrm>
            <a:off x="0" y="6194372"/>
            <a:ext cx="9144000" cy="6636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D15FB9F9-E6F0-D440-9802-98C3E9AC755B}"/>
              </a:ext>
            </a:extLst>
          </p:cNvPr>
          <p:cNvSpPr/>
          <p:nvPr userDrawn="1"/>
        </p:nvSpPr>
        <p:spPr>
          <a:xfrm>
            <a:off x="0" y="6194372"/>
            <a:ext cx="9144000" cy="2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16C39731-FA6B-BD47-ADAA-2BF228D1E4A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5672" y="618974"/>
            <a:ext cx="7692656" cy="2810026"/>
          </a:xfrm>
          <a:prstGeom prst="rect">
            <a:avLst/>
          </a:prstGeom>
        </p:spPr>
        <p:txBody>
          <a:bodyPr anchor="b"/>
          <a:lstStyle>
            <a:lvl1pPr algn="ctr">
              <a:defRPr sz="4500" b="0" i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Titolo documento</a:t>
            </a:r>
          </a:p>
        </p:txBody>
      </p:sp>
      <p:sp>
        <p:nvSpPr>
          <p:cNvPr id="10" name="Sottotitolo 2">
            <a:extLst>
              <a:ext uri="{FF2B5EF4-FFF2-40B4-BE49-F238E27FC236}">
                <a16:creationId xmlns:a16="http://schemas.microsoft.com/office/drawing/2014/main" id="{FF656255-69BD-854B-923E-8CCF12D08B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5672" y="3645001"/>
            <a:ext cx="7692656" cy="199722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spcBef>
                <a:spcPts val="375"/>
              </a:spcBef>
              <a:buNone/>
              <a:defRPr sz="1200" b="0" i="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/>
              <a:t>Sottotitolo documento</a:t>
            </a:r>
          </a:p>
        </p:txBody>
      </p:sp>
      <p:pic>
        <p:nvPicPr>
          <p:cNvPr id="12" name="Immagine 6">
            <a:extLst>
              <a:ext uri="{FF2B5EF4-FFF2-40B4-BE49-F238E27FC236}">
                <a16:creationId xmlns:a16="http://schemas.microsoft.com/office/drawing/2014/main" id="{223C141F-30F9-FD48-A492-92D16A0223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0992" y="6402230"/>
            <a:ext cx="1982015" cy="2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193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255">
          <p15:clr>
            <a:srgbClr val="FBAE40"/>
          </p15:clr>
        </p15:guide>
        <p15:guide id="4" orient="horz" pos="4065">
          <p15:clr>
            <a:srgbClr val="FBAE40"/>
          </p15:clr>
        </p15:guide>
        <p15:guide id="5" pos="193">
          <p15:clr>
            <a:srgbClr val="FBAE40"/>
          </p15:clr>
        </p15:guide>
        <p15:guide id="6" pos="55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 userDrawn="1"/>
        </p:nvSpPr>
        <p:spPr>
          <a:xfrm>
            <a:off x="0" y="6137275"/>
            <a:ext cx="9144000" cy="222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3" name="Slide Number Placeholder 3"/>
          <p:cNvSpPr txBox="1">
            <a:spLocks/>
          </p:cNvSpPr>
          <p:nvPr userDrawn="1"/>
        </p:nvSpPr>
        <p:spPr>
          <a:xfrm>
            <a:off x="8355013" y="6159500"/>
            <a:ext cx="482600" cy="698500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914400" eaLnBrk="1" hangingPunct="1">
              <a:defRPr/>
            </a:pPr>
            <a:fld id="{0AD64098-0A20-4C33-99A2-2C5233F13A54}" type="slidenum">
              <a:rPr lang="it-IT" altLang="it-IT" sz="600" b="1" smtClean="0">
                <a:solidFill>
                  <a:srgbClr val="999999"/>
                </a:solidFill>
                <a:latin typeface="Century Gothic" panose="020B0502020202020204" pitchFamily="34" charset="0"/>
              </a:rPr>
              <a:pPr algn="r" defTabSz="914400" eaLnBrk="1" hangingPunct="1">
                <a:defRPr/>
              </a:pPr>
              <a:t>‹N›</a:t>
            </a:fld>
            <a:endParaRPr lang="it-IT" altLang="it-IT" sz="600" b="1">
              <a:solidFill>
                <a:srgbClr val="99999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Immagin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6396038"/>
            <a:ext cx="19812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078467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96" y="365126"/>
            <a:ext cx="8423808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96" y="1825625"/>
            <a:ext cx="8423808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/>
              <a:t>Nome Documento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650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C8155-E213-974C-8D1F-5DE65A0229BD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320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06" r:id="rId2"/>
    <p:sldLayoutId id="2147483709" r:id="rId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30000"/>
        </a:lnSpc>
        <a:spcBef>
          <a:spcPts val="1000"/>
        </a:spcBef>
        <a:spcAft>
          <a:spcPts val="0"/>
        </a:spcAft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938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8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-17145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Wingdings" pitchFamily="2" charset="2"/>
        <a:buChar char="§"/>
        <a:tabLst/>
        <a:defRPr sz="11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401638" indent="-22225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Clr>
          <a:schemeClr val="tx1"/>
        </a:buClr>
        <a:buFont typeface="Wingdings" pitchFamily="2" charset="2"/>
        <a:buChar char="§"/>
        <a:tabLst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623888" indent="-22225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Clr>
          <a:schemeClr val="bg1">
            <a:lumMod val="75000"/>
          </a:schemeClr>
        </a:buClr>
        <a:buFont typeface="Wingdings" pitchFamily="2" charset="2"/>
        <a:buChar char="§"/>
        <a:tabLst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llitude.it/" TargetMode="External"/><Relationship Id="rId3" Type="http://schemas.openxmlformats.org/officeDocument/2006/relationships/hyperlink" Target="http://www.cassacentrale.it/" TargetMode="External"/><Relationship Id="rId7" Type="http://schemas.openxmlformats.org/officeDocument/2006/relationships/hyperlink" Target="http://www.clarisleasing.i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ssicura.si/" TargetMode="External"/><Relationship Id="rId5" Type="http://schemas.openxmlformats.org/officeDocument/2006/relationships/hyperlink" Target="http://www.prestipay.it/" TargetMode="External"/><Relationship Id="rId4" Type="http://schemas.openxmlformats.org/officeDocument/2006/relationships/hyperlink" Target="http://www.nef.l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F21DF5-7960-4A46-AF78-B5031FBB6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372" y="1775459"/>
            <a:ext cx="7692656" cy="2810026"/>
          </a:xfrm>
        </p:spPr>
        <p:txBody>
          <a:bodyPr>
            <a:normAutofit/>
          </a:bodyPr>
          <a:lstStyle/>
          <a:p>
            <a:r>
              <a:rPr lang="it-IT" altLang="it-IT" sz="3100" b="1" dirty="0"/>
              <a:t>Il Gruppo Cassa Centrale – Credito Cooperativo Italiano</a:t>
            </a:r>
            <a:br>
              <a:rPr lang="it-IT" altLang="it-IT" sz="3100" b="1" dirty="0"/>
            </a:br>
            <a:br>
              <a:rPr lang="it-IT" altLang="it-IT" sz="3100" b="1" dirty="0"/>
            </a:br>
            <a:r>
              <a:rPr lang="it-IT" altLang="it-IT" sz="2700" b="1" dirty="0"/>
              <a:t>Sostenibilità e valori della Cooperazione di Credito</a:t>
            </a:r>
            <a:br>
              <a:rPr lang="it-IT" altLang="it-IT" sz="4800" b="1" dirty="0"/>
            </a:br>
            <a:endParaRPr lang="it-IT" sz="28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DE50E19-00F5-F545-9D53-86A39FA74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1372" y="4959452"/>
            <a:ext cx="7692656" cy="726974"/>
          </a:xfrm>
        </p:spPr>
        <p:txBody>
          <a:bodyPr>
            <a:normAutofit/>
          </a:bodyPr>
          <a:lstStyle/>
          <a:p>
            <a:r>
              <a:rPr lang="it-IT" sz="1600" dirty="0">
                <a:solidFill>
                  <a:schemeClr val="accent1"/>
                </a:solidFill>
              </a:rPr>
              <a:t>Lorenzo Kasperkovitz</a:t>
            </a:r>
          </a:p>
          <a:p>
            <a:r>
              <a:rPr lang="it-IT" sz="1600" dirty="0">
                <a:solidFill>
                  <a:schemeClr val="accent1"/>
                </a:solidFill>
              </a:rPr>
              <a:t>Responsabile Servizio Relazioni Esterne, Eventi e Media Relations</a:t>
            </a:r>
          </a:p>
        </p:txBody>
      </p:sp>
    </p:spTree>
    <p:extLst>
      <p:ext uri="{BB962C8B-B14F-4D97-AF65-F5344CB8AC3E}">
        <p14:creationId xmlns:p14="http://schemas.microsoft.com/office/powerpoint/2010/main" val="219051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758D12-0FB7-9346-8354-9599DEECAF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C8155-E213-974C-8D1F-5DE65A0229BD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7" name="Titolo 3">
            <a:extLst>
              <a:ext uri="{FF2B5EF4-FFF2-40B4-BE49-F238E27FC236}">
                <a16:creationId xmlns:a16="http://schemas.microsoft.com/office/drawing/2014/main" id="{CFAF830D-77B7-3F4D-8C40-C6E62249B2DA}"/>
              </a:ext>
            </a:extLst>
          </p:cNvPr>
          <p:cNvSpPr txBox="1">
            <a:spLocks/>
          </p:cNvSpPr>
          <p:nvPr/>
        </p:nvSpPr>
        <p:spPr>
          <a:xfrm>
            <a:off x="95251" y="527050"/>
            <a:ext cx="4171950" cy="6000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2800" b="1" dirty="0">
                <a:solidFill>
                  <a:srgbClr val="005366"/>
                </a:solidFill>
              </a:rPr>
              <a:t>La Nostra Storia</a:t>
            </a:r>
            <a:endParaRPr lang="it-IT" sz="2800" dirty="0"/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D38F03C0-5B1E-474B-9C4A-388DBBCD80D7}"/>
              </a:ext>
            </a:extLst>
          </p:cNvPr>
          <p:cNvSpPr txBox="1">
            <a:spLocks/>
          </p:cNvSpPr>
          <p:nvPr/>
        </p:nvSpPr>
        <p:spPr>
          <a:xfrm>
            <a:off x="400050" y="1476846"/>
            <a:ext cx="4171949" cy="4567237"/>
          </a:xfrm>
          <a:prstGeom prst="rect">
            <a:avLst/>
          </a:prstGeom>
        </p:spPr>
        <p:txBody>
          <a:bodyPr vert="horz" lIns="0" tIns="0" rIns="360000" bIns="0" rtlCol="0">
            <a:normAutofit/>
          </a:bodyPr>
          <a:lstStyle>
            <a:lvl1pPr marL="0" indent="0" algn="ctr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38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500"/>
              </a:spcAft>
              <a:buFont typeface="Arial" panose="020B0604020202020204" pitchFamily="34" charset="0"/>
              <a:buNone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7938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tabLst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5425" indent="-217488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3225" indent="-225425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tabLst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t-IT" altLang="it-IT" b="1" dirty="0"/>
              <a:t>Cassa Centrale </a:t>
            </a:r>
            <a:r>
              <a:rPr lang="it-IT" altLang="it-IT" dirty="0"/>
              <a:t>da oltre 40 anni è Partner di riferimento del </a:t>
            </a:r>
            <a:r>
              <a:rPr lang="it-IT" altLang="it-IT" b="1" dirty="0"/>
              <a:t>credito cooperativo</a:t>
            </a:r>
            <a:r>
              <a:rPr lang="it-IT" altLang="it-IT" dirty="0"/>
              <a:t>, con il quale condivide i </a:t>
            </a:r>
            <a:r>
              <a:rPr lang="it-IT" altLang="it-IT" b="1" dirty="0"/>
              <a:t>valori</a:t>
            </a:r>
            <a:r>
              <a:rPr lang="it-IT" altLang="it-IT" dirty="0"/>
              <a:t>, la </a:t>
            </a:r>
            <a:r>
              <a:rPr lang="it-IT" altLang="it-IT" b="1" dirty="0"/>
              <a:t>cultura</a:t>
            </a:r>
            <a:r>
              <a:rPr lang="it-IT" altLang="it-IT" dirty="0"/>
              <a:t>, le </a:t>
            </a:r>
            <a:r>
              <a:rPr lang="it-IT" altLang="it-IT" b="1" dirty="0"/>
              <a:t>strategie</a:t>
            </a:r>
            <a:r>
              <a:rPr lang="it-IT" altLang="it-IT" dirty="0"/>
              <a:t> e il </a:t>
            </a:r>
            <a:r>
              <a:rPr lang="it-IT" altLang="it-IT" b="1" dirty="0"/>
              <a:t>modello</a:t>
            </a:r>
            <a:r>
              <a:rPr lang="it-IT" altLang="it-IT" dirty="0"/>
              <a:t> di riferimento.</a:t>
            </a:r>
          </a:p>
          <a:p>
            <a:pPr algn="just">
              <a:lnSpc>
                <a:spcPct val="150000"/>
              </a:lnSpc>
            </a:pPr>
            <a:r>
              <a:rPr lang="it-IT" altLang="it-IT" dirty="0"/>
              <a:t>Ha operato per anni in qualità di Banca di secondo livello, fornendo sostegno ed impulso all’attività delle BCC/CR/</a:t>
            </a:r>
            <a:r>
              <a:rPr lang="it-IT" altLang="it-IT" dirty="0" err="1"/>
              <a:t>Raika</a:t>
            </a:r>
            <a:r>
              <a:rPr lang="it-IT" altLang="it-IT" dirty="0"/>
              <a:t> Socie e Clienti con un’offerta che si è sempre contraddistinta per affidabilità e innovazione di prodotti e servizi, e da una consulenza altamente specializzata.</a:t>
            </a:r>
          </a:p>
          <a:p>
            <a:pPr algn="just">
              <a:lnSpc>
                <a:spcPct val="150000"/>
              </a:lnSpc>
            </a:pPr>
            <a:r>
              <a:rPr lang="it-IT" altLang="it-IT" dirty="0">
                <a:solidFill>
                  <a:srgbClr val="000000"/>
                </a:solidFill>
              </a:rPr>
              <a:t>Partendo nel 2016 dalla riforma del Credito Cooperativo, abbiamo costituito un Gruppo per continuare a fare quello che abbiamo sempre fatto: </a:t>
            </a:r>
            <a:r>
              <a:rPr lang="it-IT" altLang="it-IT" b="1" dirty="0">
                <a:solidFill>
                  <a:srgbClr val="000000"/>
                </a:solidFill>
              </a:rPr>
              <a:t>contribuire al benessere dei territori preservando la coesione sociale, lo sviluppo partecipato, il progresso delle Comunità</a:t>
            </a:r>
            <a:r>
              <a:rPr lang="it-IT" altLang="it-IT" dirty="0">
                <a:solidFill>
                  <a:srgbClr val="000000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endParaRPr lang="it-IT" altLang="it-IT" i="1" dirty="0"/>
          </a:p>
          <a:p>
            <a:pPr algn="just">
              <a:lnSpc>
                <a:spcPct val="150000"/>
              </a:lnSpc>
            </a:pPr>
            <a:endParaRPr lang="it-IT" altLang="it-IT" dirty="0"/>
          </a:p>
          <a:p>
            <a:endParaRPr lang="it-IT" altLang="it-IT" sz="1000" dirty="0"/>
          </a:p>
          <a:p>
            <a:endParaRPr lang="it-IT" altLang="it-IT" sz="1000" dirty="0"/>
          </a:p>
          <a:p>
            <a:endParaRPr lang="it-IT" altLang="it-IT" dirty="0"/>
          </a:p>
          <a:p>
            <a:endParaRPr lang="it-IT" altLang="it-IT" dirty="0"/>
          </a:p>
        </p:txBody>
      </p:sp>
      <p:pic>
        <p:nvPicPr>
          <p:cNvPr id="9" name="Picture Placeholder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8" r="20489"/>
          <a:stretch/>
        </p:blipFill>
        <p:spPr>
          <a:xfrm>
            <a:off x="4534119" y="0"/>
            <a:ext cx="4600590" cy="6192000"/>
          </a:xfrm>
          <a:prstGeom prst="rect">
            <a:avLst/>
          </a:prstGeom>
          <a:ln w="762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260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egnaposto contenuto 1"/>
          <p:cNvSpPr>
            <a:spLocks noGrp="1"/>
          </p:cNvSpPr>
          <p:nvPr>
            <p:ph idx="4294967295"/>
          </p:nvPr>
        </p:nvSpPr>
        <p:spPr>
          <a:xfrm>
            <a:off x="604393" y="676006"/>
            <a:ext cx="7993063" cy="152792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</a:pPr>
            <a:r>
              <a:rPr lang="it-IT" altLang="it-IT" sz="1600" dirty="0">
                <a:solidFill>
                  <a:srgbClr val="000000"/>
                </a:solidFill>
              </a:rPr>
              <a:t>Il </a:t>
            </a:r>
            <a:r>
              <a:rPr lang="it-IT" altLang="it-IT" sz="1600" b="1" dirty="0">
                <a:solidFill>
                  <a:srgbClr val="000000"/>
                </a:solidFill>
              </a:rPr>
              <a:t>Gruppo Bancario Cooperativo </a:t>
            </a:r>
            <a:r>
              <a:rPr lang="it-IT" altLang="it-IT" sz="1600" dirty="0">
                <a:solidFill>
                  <a:srgbClr val="000000"/>
                </a:solidFill>
              </a:rPr>
              <a:t>nasce dall’esperienza virtuosa delle Casse Rurali e, dal 1993, Banche di Credito Cooperativo, Cooperative di Credito a mutualità prevalente con molti tratti distintivi rispetto all’industria bancaria.</a:t>
            </a:r>
          </a:p>
        </p:txBody>
      </p:sp>
      <p:sp>
        <p:nvSpPr>
          <p:cNvPr id="4" name="Text Placeholder 20">
            <a:extLst>
              <a:ext uri="{FF2B5EF4-FFF2-40B4-BE49-F238E27FC236}">
                <a16:creationId xmlns:a16="http://schemas.microsoft.com/office/drawing/2014/main" id="{9BACD214-76EE-BF4D-A9AD-488660C2CA8F}"/>
              </a:ext>
            </a:extLst>
          </p:cNvPr>
          <p:cNvSpPr txBox="1">
            <a:spLocks/>
          </p:cNvSpPr>
          <p:nvPr/>
        </p:nvSpPr>
        <p:spPr bwMode="auto">
          <a:xfrm>
            <a:off x="606354" y="2111483"/>
            <a:ext cx="8021492" cy="1439862"/>
          </a:xfrm>
          <a:prstGeom prst="rect">
            <a:avLst/>
          </a:prstGeom>
          <a:solidFill>
            <a:srgbClr val="005366"/>
          </a:solidFill>
          <a:ln>
            <a:noFill/>
          </a:ln>
        </p:spPr>
        <p:txBody>
          <a:bodyPr vert="horz" wrap="square" lIns="360000" tIns="0" rIns="360000" bIns="0" numCol="1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defRPr sz="1100" kern="12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  <a:cs typeface="MS PGothic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just" defTabSz="914400">
              <a:spcBef>
                <a:spcPts val="0"/>
              </a:spcBef>
            </a:pPr>
            <a:r>
              <a:rPr lang="it-IT" altLang="it-IT" sz="1600" dirty="0">
                <a:solidFill>
                  <a:schemeClr val="bg1"/>
                </a:solidFill>
              </a:rPr>
              <a:t>Abbiamo scelto il nome partendo da Cassa Centrale, la Capogruppo, attorno cui si sono unite le BCC/CR/</a:t>
            </a:r>
            <a:r>
              <a:rPr lang="it-IT" altLang="it-IT" sz="1600" dirty="0" err="1">
                <a:solidFill>
                  <a:schemeClr val="bg1"/>
                </a:solidFill>
              </a:rPr>
              <a:t>Raika</a:t>
            </a:r>
            <a:r>
              <a:rPr lang="it-IT" altLang="it-IT" sz="1600" dirty="0">
                <a:solidFill>
                  <a:schemeClr val="bg1"/>
                </a:solidFill>
              </a:rPr>
              <a:t> e le Società Strumentali che compongono il Gruppo Bancario Cooperativo.</a:t>
            </a:r>
            <a:endParaRPr lang="it-IT" sz="1600" dirty="0">
              <a:solidFill>
                <a:schemeClr val="bg1"/>
              </a:solidFill>
            </a:endParaRPr>
          </a:p>
        </p:txBody>
      </p:sp>
      <p:grpSp>
        <p:nvGrpSpPr>
          <p:cNvPr id="5" name="Group 1">
            <a:extLst>
              <a:ext uri="{FF2B5EF4-FFF2-40B4-BE49-F238E27FC236}">
                <a16:creationId xmlns:a16="http://schemas.microsoft.com/office/drawing/2014/main" id="{E7C11DE5-E85F-FA49-8186-268C4F47F6A4}"/>
              </a:ext>
            </a:extLst>
          </p:cNvPr>
          <p:cNvGrpSpPr/>
          <p:nvPr/>
        </p:nvGrpSpPr>
        <p:grpSpPr>
          <a:xfrm>
            <a:off x="1801438" y="4196383"/>
            <a:ext cx="5553823" cy="2311900"/>
            <a:chOff x="442435" y="1961967"/>
            <a:chExt cx="8246474" cy="3668775"/>
          </a:xfrm>
        </p:grpSpPr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79027E04-944F-A542-BC6F-1E6D03708663}"/>
                </a:ext>
              </a:extLst>
            </p:cNvPr>
            <p:cNvGrpSpPr/>
            <p:nvPr/>
          </p:nvGrpSpPr>
          <p:grpSpPr>
            <a:xfrm>
              <a:off x="442435" y="1961967"/>
              <a:ext cx="2586515" cy="3668775"/>
              <a:chOff x="-182729" y="1961967"/>
              <a:chExt cx="2586515" cy="3668775"/>
            </a:xfrm>
          </p:grpSpPr>
          <p:sp>
            <p:nvSpPr>
              <p:cNvPr id="15" name="Rectangle 11">
                <a:extLst>
                  <a:ext uri="{FF2B5EF4-FFF2-40B4-BE49-F238E27FC236}">
                    <a16:creationId xmlns:a16="http://schemas.microsoft.com/office/drawing/2014/main" id="{2BBA37AD-75FB-B34E-A251-C1C404A87D46}"/>
                  </a:ext>
                </a:extLst>
              </p:cNvPr>
              <p:cNvSpPr/>
              <p:nvPr/>
            </p:nvSpPr>
            <p:spPr>
              <a:xfrm>
                <a:off x="-34926" y="1961967"/>
                <a:ext cx="2290909" cy="2290909"/>
              </a:xfrm>
              <a:prstGeom prst="rect">
                <a:avLst/>
              </a:prstGeom>
              <a:solidFill>
                <a:srgbClr val="005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6" name="Picture Placeholder 12">
                <a:extLst>
                  <a:ext uri="{FF2B5EF4-FFF2-40B4-BE49-F238E27FC236}">
                    <a16:creationId xmlns:a16="http://schemas.microsoft.com/office/drawing/2014/main" id="{D621CC9A-E0FF-4242-AE5B-9E3166C751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327930" y="2306313"/>
                <a:ext cx="1565196" cy="1565195"/>
              </a:xfrm>
              <a:prstGeom prst="rect">
                <a:avLst/>
              </a:prstGeom>
            </p:spPr>
          </p:pic>
          <p:sp>
            <p:nvSpPr>
              <p:cNvPr id="17" name="Text Placeholder 5">
                <a:extLst>
                  <a:ext uri="{FF2B5EF4-FFF2-40B4-BE49-F238E27FC236}">
                    <a16:creationId xmlns:a16="http://schemas.microsoft.com/office/drawing/2014/main" id="{2A9EFD22-1629-B94E-BD7A-2CAC641D21C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82729" y="4524155"/>
                <a:ext cx="2586515" cy="1106587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1pPr>
                <a:lvl2pPr marL="7938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500"/>
                  </a:spcAft>
                  <a:buFont typeface="Arial" panose="020B0604020202020204" pitchFamily="34" charset="0"/>
                  <a:buNone/>
                  <a:tabLst/>
                  <a:defRPr sz="2000" b="0" kern="1200" cap="none" baseline="0">
                    <a:solidFill>
                      <a:srgbClr val="005366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2pPr>
                <a:lvl3pPr marL="7938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anose="020B0604020202020204" pitchFamily="34" charset="0"/>
                  <a:buNone/>
                  <a:tabLst/>
                  <a:defRPr sz="1300" b="1" i="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3pPr>
                <a:lvl4pPr marL="357188" indent="-233363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005366"/>
                  </a:buClr>
                  <a:buFont typeface="Wingdings" pitchFamily="2" charset="2"/>
                  <a:buChar char="§"/>
                  <a:tabLst/>
                  <a:defRPr sz="13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4pPr>
                <a:lvl5pPr marL="625475" indent="-233363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999999"/>
                  </a:buClr>
                  <a:buFont typeface="Wingdings" pitchFamily="2" charset="2"/>
                  <a:buChar char="§"/>
                  <a:tabLst/>
                  <a:defRPr sz="12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it-IT" dirty="0"/>
                  <a:t>Solido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A80B3A9-365C-6741-9C54-CB4A009CDC86}"/>
                </a:ext>
              </a:extLst>
            </p:cNvPr>
            <p:cNvGrpSpPr/>
            <p:nvPr/>
          </p:nvGrpSpPr>
          <p:grpSpPr>
            <a:xfrm>
              <a:off x="3292874" y="1961967"/>
              <a:ext cx="2586515" cy="3668775"/>
              <a:chOff x="3362563" y="1961967"/>
              <a:chExt cx="2586515" cy="3668775"/>
            </a:xfrm>
          </p:grpSpPr>
          <p:sp>
            <p:nvSpPr>
              <p:cNvPr id="12" name="Rectangle 13">
                <a:extLst>
                  <a:ext uri="{FF2B5EF4-FFF2-40B4-BE49-F238E27FC236}">
                    <a16:creationId xmlns:a16="http://schemas.microsoft.com/office/drawing/2014/main" id="{9B94D3DB-0C81-A746-9E31-96CFCBC72908}"/>
                  </a:ext>
                </a:extLst>
              </p:cNvPr>
              <p:cNvSpPr/>
              <p:nvPr/>
            </p:nvSpPr>
            <p:spPr>
              <a:xfrm>
                <a:off x="3523428" y="1961967"/>
                <a:ext cx="2290909" cy="2290909"/>
              </a:xfrm>
              <a:prstGeom prst="rect">
                <a:avLst/>
              </a:prstGeom>
              <a:solidFill>
                <a:srgbClr val="FFB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3" name="Picture Placeholder 24">
                <a:extLst>
                  <a:ext uri="{FF2B5EF4-FFF2-40B4-BE49-F238E27FC236}">
                    <a16:creationId xmlns:a16="http://schemas.microsoft.com/office/drawing/2014/main" id="{69509B5F-C9B6-FD42-A0AD-7AE724D289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42" r="42"/>
              <a:stretch>
                <a:fillRect/>
              </a:stretch>
            </p:blipFill>
            <p:spPr>
              <a:xfrm>
                <a:off x="3886940" y="2303612"/>
                <a:ext cx="1563885" cy="1565196"/>
              </a:xfrm>
              <a:prstGeom prst="rect">
                <a:avLst/>
              </a:prstGeom>
            </p:spPr>
          </p:pic>
          <p:sp>
            <p:nvSpPr>
              <p:cNvPr id="14" name="Text Placeholder 5">
                <a:extLst>
                  <a:ext uri="{FF2B5EF4-FFF2-40B4-BE49-F238E27FC236}">
                    <a16:creationId xmlns:a16="http://schemas.microsoft.com/office/drawing/2014/main" id="{29911163-75F5-E041-8F6E-6B44E2F419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62563" y="4524155"/>
                <a:ext cx="2586515" cy="1106587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1pPr>
                <a:lvl2pPr marL="7938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500"/>
                  </a:spcAft>
                  <a:buFont typeface="Arial" panose="020B0604020202020204" pitchFamily="34" charset="0"/>
                  <a:buNone/>
                  <a:tabLst/>
                  <a:defRPr sz="2000" b="0" kern="1200" cap="none" baseline="0">
                    <a:solidFill>
                      <a:srgbClr val="005366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2pPr>
                <a:lvl3pPr marL="7938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anose="020B0604020202020204" pitchFamily="34" charset="0"/>
                  <a:buNone/>
                  <a:tabLst/>
                  <a:defRPr sz="1300" b="1" i="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3pPr>
                <a:lvl4pPr marL="357188" indent="-233363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005366"/>
                  </a:buClr>
                  <a:buFont typeface="Wingdings" pitchFamily="2" charset="2"/>
                  <a:buChar char="§"/>
                  <a:tabLst/>
                  <a:defRPr sz="13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4pPr>
                <a:lvl5pPr marL="625475" indent="-233363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999999"/>
                  </a:buClr>
                  <a:buFont typeface="Wingdings" pitchFamily="2" charset="2"/>
                  <a:buChar char="§"/>
                  <a:tabLst/>
                  <a:defRPr sz="12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it-IT" dirty="0"/>
                  <a:t>Vicino</a:t>
                </a:r>
              </a:p>
              <a:p>
                <a:endParaRPr lang="it-IT" dirty="0"/>
              </a:p>
            </p:txBody>
          </p:sp>
        </p:grpSp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id="{462A6DAC-9464-504F-BE67-7015EE5D24FC}"/>
                </a:ext>
              </a:extLst>
            </p:cNvPr>
            <p:cNvGrpSpPr/>
            <p:nvPr/>
          </p:nvGrpSpPr>
          <p:grpSpPr>
            <a:xfrm>
              <a:off x="6102394" y="1961967"/>
              <a:ext cx="2586515" cy="3668774"/>
              <a:chOff x="6907855" y="1961967"/>
              <a:chExt cx="2586515" cy="3668774"/>
            </a:xfrm>
          </p:grpSpPr>
          <p:sp>
            <p:nvSpPr>
              <p:cNvPr id="9" name="Rectangle 14">
                <a:extLst>
                  <a:ext uri="{FF2B5EF4-FFF2-40B4-BE49-F238E27FC236}">
                    <a16:creationId xmlns:a16="http://schemas.microsoft.com/office/drawing/2014/main" id="{7898BE1D-8559-F649-91AB-A8940AA9B678}"/>
                  </a:ext>
                </a:extLst>
              </p:cNvPr>
              <p:cNvSpPr/>
              <p:nvPr/>
            </p:nvSpPr>
            <p:spPr>
              <a:xfrm>
                <a:off x="7055656" y="1961967"/>
                <a:ext cx="2290909" cy="22909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0" name="Picture Placeholder 26">
                <a:extLst>
                  <a:ext uri="{FF2B5EF4-FFF2-40B4-BE49-F238E27FC236}">
                    <a16:creationId xmlns:a16="http://schemas.microsoft.com/office/drawing/2014/main" id="{0C3092FD-110C-CF4D-9C06-C1553192F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7418515" y="2303612"/>
                <a:ext cx="1565195" cy="1565196"/>
              </a:xfrm>
              <a:prstGeom prst="rect">
                <a:avLst/>
              </a:prstGeom>
            </p:spPr>
          </p:pic>
          <p:sp>
            <p:nvSpPr>
              <p:cNvPr id="11" name="Text Placeholder 5">
                <a:extLst>
                  <a:ext uri="{FF2B5EF4-FFF2-40B4-BE49-F238E27FC236}">
                    <a16:creationId xmlns:a16="http://schemas.microsoft.com/office/drawing/2014/main" id="{7DC554BE-AE4B-D648-8F9A-D56F94F3687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07855" y="4524154"/>
                <a:ext cx="2586515" cy="1106587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13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1pPr>
                <a:lvl2pPr marL="7938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500"/>
                  </a:spcAft>
                  <a:buFont typeface="Arial" panose="020B0604020202020204" pitchFamily="34" charset="0"/>
                  <a:buNone/>
                  <a:tabLst/>
                  <a:defRPr sz="2000" b="0" kern="1200" cap="none" baseline="0">
                    <a:solidFill>
                      <a:srgbClr val="005366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2pPr>
                <a:lvl3pPr marL="7938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Font typeface="Arial" panose="020B0604020202020204" pitchFamily="34" charset="0"/>
                  <a:buNone/>
                  <a:tabLst/>
                  <a:defRPr sz="1300" b="1" i="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3pPr>
                <a:lvl4pPr marL="357188" indent="-233363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005366"/>
                  </a:buClr>
                  <a:buFont typeface="Wingdings" pitchFamily="2" charset="2"/>
                  <a:buChar char="§"/>
                  <a:tabLst/>
                  <a:defRPr sz="13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4pPr>
                <a:lvl5pPr marL="625475" indent="-233363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500"/>
                  </a:spcAft>
                  <a:buClr>
                    <a:srgbClr val="999999"/>
                  </a:buClr>
                  <a:buFont typeface="Wingdings" pitchFamily="2" charset="2"/>
                  <a:buChar char="§"/>
                  <a:tabLst/>
                  <a:defRPr sz="120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it-IT" dirty="0"/>
                  <a:t>Nostro</a:t>
                </a:r>
              </a:p>
              <a:p>
                <a:endParaRPr lang="it-IT" dirty="0"/>
              </a:p>
            </p:txBody>
          </p:sp>
        </p:grpSp>
      </p:grpSp>
      <p:sp>
        <p:nvSpPr>
          <p:cNvPr id="18" name="Segnaposto contenuto 1"/>
          <p:cNvSpPr txBox="1">
            <a:spLocks/>
          </p:cNvSpPr>
          <p:nvPr/>
        </p:nvSpPr>
        <p:spPr>
          <a:xfrm>
            <a:off x="412094" y="3636741"/>
            <a:ext cx="7993063" cy="4741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938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8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Font typeface="Wingdings" pitchFamily="2" charset="2"/>
              <a:buChar char="§"/>
              <a:tabLst/>
              <a:defRPr sz="1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01638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Font typeface="Wingdings" pitchFamily="2" charset="2"/>
              <a:buChar char="§"/>
              <a:tabLst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3888" indent="-22225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bg1">
                  <a:lumMod val="75000"/>
                </a:schemeClr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t-IT" altLang="it-IT" sz="1600" dirty="0">
                <a:solidFill>
                  <a:srgbClr val="000000"/>
                </a:solidFill>
              </a:rPr>
              <a:t>Un Gruppo bancario</a:t>
            </a:r>
          </a:p>
        </p:txBody>
      </p:sp>
      <p:sp>
        <p:nvSpPr>
          <p:cNvPr id="19" name="Titolo 3">
            <a:extLst>
              <a:ext uri="{FF2B5EF4-FFF2-40B4-BE49-F238E27FC236}">
                <a16:creationId xmlns:a16="http://schemas.microsoft.com/office/drawing/2014/main" id="{CFAF830D-77B7-3F4D-8C40-C6E62249B2DA}"/>
              </a:ext>
            </a:extLst>
          </p:cNvPr>
          <p:cNvSpPr txBox="1">
            <a:spLocks/>
          </p:cNvSpPr>
          <p:nvPr/>
        </p:nvSpPr>
        <p:spPr>
          <a:xfrm>
            <a:off x="2672419" y="75931"/>
            <a:ext cx="4171950" cy="6000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altLang="it-IT" sz="2800" b="1" dirty="0">
                <a:solidFill>
                  <a:srgbClr val="005366"/>
                </a:solidFill>
              </a:rPr>
              <a:t>La Nostra Storia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8837689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type="title" idx="4294967295"/>
          </p:nvPr>
        </p:nvSpPr>
        <p:spPr>
          <a:xfrm>
            <a:off x="428625" y="241300"/>
            <a:ext cx="8210550" cy="731838"/>
          </a:xfrm>
        </p:spPr>
        <p:txBody>
          <a:bodyPr/>
          <a:lstStyle/>
          <a:p>
            <a:pPr algn="ctr" eaLnBrk="1" hangingPunct="1"/>
            <a:r>
              <a:rPr lang="it-IT" altLang="it-IT" sz="3200" b="1" dirty="0"/>
              <a:t> </a:t>
            </a:r>
            <a:r>
              <a:rPr lang="it-IT" altLang="it-IT" sz="2800" b="1" dirty="0">
                <a:solidFill>
                  <a:srgbClr val="005366"/>
                </a:solidFill>
              </a:rPr>
              <a:t>La Nostra Identità</a:t>
            </a:r>
          </a:p>
        </p:txBody>
      </p:sp>
      <p:sp>
        <p:nvSpPr>
          <p:cNvPr id="18435" name="Segnaposto contenuto 1"/>
          <p:cNvSpPr>
            <a:spLocks noGrp="1"/>
          </p:cNvSpPr>
          <p:nvPr>
            <p:ph idx="4294967295"/>
          </p:nvPr>
        </p:nvSpPr>
        <p:spPr>
          <a:xfrm>
            <a:off x="428624" y="2697975"/>
            <a:ext cx="8210550" cy="3136768"/>
          </a:xfrm>
        </p:spPr>
        <p:txBody>
          <a:bodyPr/>
          <a:lstStyle/>
          <a:p>
            <a:pPr marL="293688" lvl="1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it-IT" sz="1600" dirty="0">
                <a:solidFill>
                  <a:srgbClr val="000000"/>
                </a:solidFill>
              </a:rPr>
              <a:t>La </a:t>
            </a:r>
            <a:r>
              <a:rPr lang="it-IT" altLang="it-IT" sz="1600" b="1" dirty="0">
                <a:solidFill>
                  <a:srgbClr val="000000"/>
                </a:solidFill>
              </a:rPr>
              <a:t>base del Gruppo è contrattuale </a:t>
            </a:r>
            <a:r>
              <a:rPr lang="it-IT" altLang="it-IT" sz="1600" dirty="0">
                <a:solidFill>
                  <a:srgbClr val="000000"/>
                </a:solidFill>
              </a:rPr>
              <a:t>e non proprietaria;</a:t>
            </a:r>
          </a:p>
          <a:p>
            <a:pPr marL="293688" lvl="1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it-IT" sz="1600" dirty="0">
                <a:solidFill>
                  <a:srgbClr val="000000"/>
                </a:solidFill>
              </a:rPr>
              <a:t>La </a:t>
            </a:r>
            <a:r>
              <a:rPr lang="it-IT" altLang="it-IT" sz="1600" b="1" dirty="0">
                <a:solidFill>
                  <a:srgbClr val="000000"/>
                </a:solidFill>
              </a:rPr>
              <a:t>forza del Gruppo </a:t>
            </a:r>
            <a:r>
              <a:rPr lang="it-IT" altLang="it-IT" sz="1600" dirty="0">
                <a:solidFill>
                  <a:srgbClr val="000000"/>
                </a:solidFill>
              </a:rPr>
              <a:t>è frutto della </a:t>
            </a:r>
            <a:r>
              <a:rPr lang="it-IT" altLang="it-IT" sz="1600" b="1" dirty="0">
                <a:solidFill>
                  <a:srgbClr val="000000"/>
                </a:solidFill>
              </a:rPr>
              <a:t>sinergia</a:t>
            </a:r>
            <a:r>
              <a:rPr lang="it-IT" altLang="it-IT" sz="1600" dirty="0">
                <a:solidFill>
                  <a:srgbClr val="000000"/>
                </a:solidFill>
              </a:rPr>
              <a:t> tra le economie di scala e di scopo derivanti dall’articolazione a Gruppo, e la solidità e redditività delle banche;</a:t>
            </a:r>
          </a:p>
          <a:p>
            <a:pPr marL="293688" lvl="1" indent="-285750" algn="just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altLang="it-IT" sz="1600" dirty="0">
                <a:solidFill>
                  <a:srgbClr val="000000"/>
                </a:solidFill>
              </a:rPr>
              <a:t>I </a:t>
            </a:r>
            <a:r>
              <a:rPr lang="it-IT" altLang="it-IT" sz="1600" b="1" dirty="0">
                <a:solidFill>
                  <a:srgbClr val="000000"/>
                </a:solidFill>
              </a:rPr>
              <a:t>Valori identitari </a:t>
            </a:r>
            <a:r>
              <a:rPr lang="it-IT" altLang="it-IT" sz="1600" dirty="0">
                <a:solidFill>
                  <a:srgbClr val="000000"/>
                </a:solidFill>
              </a:rPr>
              <a:t>del Gruppo (Statuto, Carta dei Valori del Credito Cooperativo) sono diretta espressione delle caratteristiche proprie della Cooperazione mutualistica di Credito e hanno ispirato costantemente una serie di comportamenti coerenti (funzione anticiclica propria delle Cooperative)</a:t>
            </a:r>
          </a:p>
          <a:p>
            <a:pPr marL="293688" lvl="1" indent="-285750" algn="just" eaLnBrk="1" hangingPunct="1">
              <a:buFont typeface="Arial" panose="020B0604020202020204" pitchFamily="34" charset="0"/>
              <a:buChar char="•"/>
            </a:pPr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5" name="CasellaDiTesto 27">
            <a:extLst>
              <a:ext uri="{FF2B5EF4-FFF2-40B4-BE49-F238E27FC236}">
                <a16:creationId xmlns:a16="http://schemas.microsoft.com/office/drawing/2014/main" id="{AD242F71-1BE4-684B-9E9D-DDE2F8D8FFCE}"/>
              </a:ext>
            </a:extLst>
          </p:cNvPr>
          <p:cNvSpPr txBox="1"/>
          <p:nvPr/>
        </p:nvSpPr>
        <p:spPr>
          <a:xfrm>
            <a:off x="3242224" y="1195559"/>
            <a:ext cx="2583351" cy="1218858"/>
          </a:xfrm>
          <a:prstGeom prst="rect">
            <a:avLst/>
          </a:prstGeom>
          <a:solidFill>
            <a:srgbClr val="005366"/>
          </a:solidFill>
        </p:spPr>
        <p:txBody>
          <a:bodyPr wrap="square" lIns="0" tIns="0" rIns="0" bIns="0" numCol="1" spcCol="360000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  <a:ea typeface="Century Gothic Normale" charset="0"/>
                <a:cs typeface="Century Gothic Normale" charset="0"/>
              </a:rPr>
              <a:t>SINERGIA, SOLIDITA’,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  <a:ea typeface="Century Gothic Normale" charset="0"/>
                <a:cs typeface="Century Gothic Normale" charset="0"/>
              </a:rPr>
              <a:t>ECONOMIE DI SCALA</a:t>
            </a:r>
            <a:endParaRPr lang="it-IT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asellaDiTesto 27">
            <a:extLst>
              <a:ext uri="{FF2B5EF4-FFF2-40B4-BE49-F238E27FC236}">
                <a16:creationId xmlns:a16="http://schemas.microsoft.com/office/drawing/2014/main" id="{AD242F71-1BE4-684B-9E9D-DDE2F8D8FFCE}"/>
              </a:ext>
            </a:extLst>
          </p:cNvPr>
          <p:cNvSpPr txBox="1"/>
          <p:nvPr/>
        </p:nvSpPr>
        <p:spPr>
          <a:xfrm>
            <a:off x="6168535" y="1195559"/>
            <a:ext cx="2583351" cy="1218858"/>
          </a:xfrm>
          <a:prstGeom prst="rect">
            <a:avLst/>
          </a:prstGeom>
          <a:solidFill>
            <a:srgbClr val="005366"/>
          </a:solidFill>
        </p:spPr>
        <p:txBody>
          <a:bodyPr wrap="square" lIns="0" tIns="0" rIns="0" bIns="0" numCol="1" spcCol="360000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  <a:ea typeface="Century Gothic Normale" charset="0"/>
                <a:cs typeface="Century Gothic Normale" charset="0"/>
              </a:rPr>
              <a:t>I NOSTRI VALORI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IDENTITARI</a:t>
            </a:r>
          </a:p>
        </p:txBody>
      </p:sp>
      <p:sp>
        <p:nvSpPr>
          <p:cNvPr id="7" name="CasellaDiTesto 27">
            <a:extLst>
              <a:ext uri="{FF2B5EF4-FFF2-40B4-BE49-F238E27FC236}">
                <a16:creationId xmlns:a16="http://schemas.microsoft.com/office/drawing/2014/main" id="{AD242F71-1BE4-684B-9E9D-DDE2F8D8FFCE}"/>
              </a:ext>
            </a:extLst>
          </p:cNvPr>
          <p:cNvSpPr txBox="1"/>
          <p:nvPr/>
        </p:nvSpPr>
        <p:spPr>
          <a:xfrm>
            <a:off x="315913" y="1195559"/>
            <a:ext cx="2583351" cy="1218858"/>
          </a:xfrm>
          <a:prstGeom prst="rect">
            <a:avLst/>
          </a:prstGeom>
          <a:solidFill>
            <a:srgbClr val="005366"/>
          </a:solidFill>
        </p:spPr>
        <p:txBody>
          <a:bodyPr wrap="square" lIns="0" tIns="0" rIns="0" bIns="0" numCol="1" spcCol="360000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  <a:ea typeface="Century Gothic Normale" charset="0"/>
                <a:cs typeface="Century Gothic Normale" charset="0"/>
              </a:rPr>
              <a:t>LA BASE CONTRATTUALE </a:t>
            </a:r>
          </a:p>
          <a:p>
            <a:pPr algn="ctr">
              <a:lnSpc>
                <a:spcPct val="150000"/>
              </a:lnSpc>
            </a:pPr>
            <a:r>
              <a:rPr lang="it-IT" sz="1200" dirty="0">
                <a:solidFill>
                  <a:schemeClr val="bg1"/>
                </a:solidFill>
                <a:latin typeface="Century Gothic" panose="020B0502020202020204" pitchFamily="34" charset="0"/>
                <a:ea typeface="Century Gothic Normale" charset="0"/>
                <a:cs typeface="Century Gothic Normale" charset="0"/>
              </a:rPr>
              <a:t>DEL GRUPPO</a:t>
            </a:r>
            <a:endParaRPr lang="it-IT" sz="1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2599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title" idx="4294967295"/>
          </p:nvPr>
        </p:nvSpPr>
        <p:spPr>
          <a:xfrm>
            <a:off x="917575" y="349250"/>
            <a:ext cx="7204075" cy="63122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it-IT" altLang="it-IT" sz="2800" b="1" dirty="0">
                <a:solidFill>
                  <a:srgbClr val="005366"/>
                </a:solidFill>
              </a:rPr>
              <a:t>I Nostri Obiettivi</a:t>
            </a:r>
          </a:p>
        </p:txBody>
      </p:sp>
      <p:sp>
        <p:nvSpPr>
          <p:cNvPr id="30723" name="Segnaposto contenuto 1"/>
          <p:cNvSpPr>
            <a:spLocks noGrp="1"/>
          </p:cNvSpPr>
          <p:nvPr>
            <p:ph idx="4294967295"/>
          </p:nvPr>
        </p:nvSpPr>
        <p:spPr>
          <a:xfrm>
            <a:off x="619124" y="1089025"/>
            <a:ext cx="7800975" cy="3149600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defRPr/>
            </a:pPr>
            <a:r>
              <a:rPr lang="it-IT" altLang="it-IT" sz="1600" dirty="0">
                <a:solidFill>
                  <a:srgbClr val="000000"/>
                </a:solidFill>
              </a:rPr>
              <a:t>In uno con le Banche e le Società del Gruppo, Cassa Centrale: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b="1" dirty="0">
                <a:solidFill>
                  <a:srgbClr val="000000"/>
                </a:solidFill>
              </a:rPr>
              <a:t>Si fa carico </a:t>
            </a:r>
            <a:r>
              <a:rPr lang="it-IT" altLang="it-IT" sz="1600" dirty="0">
                <a:solidFill>
                  <a:srgbClr val="000000"/>
                </a:solidFill>
              </a:rPr>
              <a:t>dei</a:t>
            </a:r>
            <a:r>
              <a:rPr lang="it-IT" altLang="it-IT" sz="1600" b="1" dirty="0">
                <a:solidFill>
                  <a:srgbClr val="000000"/>
                </a:solidFill>
              </a:rPr>
              <a:t> </a:t>
            </a:r>
            <a:r>
              <a:rPr lang="it-IT" altLang="it-IT" sz="1600" dirty="0">
                <a:solidFill>
                  <a:srgbClr val="000000"/>
                </a:solidFill>
              </a:rPr>
              <a:t>bisogni dei Soci e Clienti, aiutandoli nella gestione dei risparmi in un contesto caratterizzato da crescente incertezza;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b="1" dirty="0">
                <a:solidFill>
                  <a:srgbClr val="000000"/>
                </a:solidFill>
              </a:rPr>
              <a:t>Favorisce</a:t>
            </a:r>
            <a:r>
              <a:rPr lang="it-IT" altLang="it-IT" sz="1600" dirty="0">
                <a:solidFill>
                  <a:srgbClr val="000000"/>
                </a:solidFill>
              </a:rPr>
              <a:t> lo sviluppo delle capacità imprenditoriali dei Soci e Clienti, sostenendoli nella creazione e nella crescita delle loro  imprese;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b="1" dirty="0">
                <a:solidFill>
                  <a:srgbClr val="000000"/>
                </a:solidFill>
              </a:rPr>
              <a:t>Sostiene </a:t>
            </a:r>
            <a:r>
              <a:rPr lang="it-IT" altLang="it-IT" sz="1600" dirty="0">
                <a:solidFill>
                  <a:srgbClr val="000000"/>
                </a:solidFill>
              </a:rPr>
              <a:t>le Comunità, orientandone lo sviluppo in senso sostenibile attraverso iniziative che ne favoriscono la coesione;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it-IT" altLang="it-IT" sz="1600" b="1" dirty="0">
                <a:solidFill>
                  <a:srgbClr val="000000"/>
                </a:solidFill>
              </a:rPr>
              <a:t>Aiuta</a:t>
            </a:r>
            <a:r>
              <a:rPr lang="it-IT" altLang="it-IT" sz="1600" dirty="0">
                <a:solidFill>
                  <a:srgbClr val="000000"/>
                </a:solidFill>
              </a:rPr>
              <a:t> la crescita delle Persone che vivono il territorio, con particolare attenzione ai giovani. </a:t>
            </a:r>
          </a:p>
          <a:p>
            <a:pPr algn="just" eaLnBrk="1" hangingPunct="1">
              <a:defRPr/>
            </a:pPr>
            <a:endParaRPr lang="it-IT" altLang="it-IT" sz="1000" dirty="0"/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endParaRPr lang="it-IT" altLang="it-IT" sz="1600" dirty="0"/>
          </a:p>
        </p:txBody>
      </p:sp>
      <p:sp>
        <p:nvSpPr>
          <p:cNvPr id="4" name="CasellaDiTesto 30">
            <a:extLst>
              <a:ext uri="{FF2B5EF4-FFF2-40B4-BE49-F238E27FC236}">
                <a16:creationId xmlns:a16="http://schemas.microsoft.com/office/drawing/2014/main" id="{D7DFE448-C92D-0C4E-A0F0-36E63D7ADEFE}"/>
              </a:ext>
            </a:extLst>
          </p:cNvPr>
          <p:cNvSpPr txBox="1"/>
          <p:nvPr/>
        </p:nvSpPr>
        <p:spPr>
          <a:xfrm>
            <a:off x="291859" y="4658665"/>
            <a:ext cx="8455506" cy="121885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numCol="1" spcCol="360000" rtlCol="0" anchor="ctr">
            <a:noAutofit/>
          </a:bodyPr>
          <a:lstStyle/>
          <a:p>
            <a:pPr marL="0" indent="0" algn="ctr" eaLnBrk="1" hangingPunct="1">
              <a:defRPr/>
            </a:pPr>
            <a:r>
              <a:rPr lang="it-IT" altLang="it-IT" sz="1700" b="1" dirty="0">
                <a:solidFill>
                  <a:srgbClr val="005366"/>
                </a:solidFill>
                <a:latin typeface="Century Gothic" panose="020B0502020202020204" pitchFamily="34" charset="0"/>
                <a:cs typeface="MS PGothic" charset="0"/>
              </a:rPr>
              <a:t>La</a:t>
            </a:r>
            <a:r>
              <a:rPr lang="it-IT" altLang="it-IT" sz="1700" b="1" dirty="0">
                <a:solidFill>
                  <a:srgbClr val="005366"/>
                </a:solidFill>
              </a:rPr>
              <a:t> </a:t>
            </a:r>
            <a:r>
              <a:rPr lang="it-IT" altLang="it-IT" sz="1700" b="1" dirty="0">
                <a:solidFill>
                  <a:srgbClr val="005366"/>
                </a:solidFill>
                <a:latin typeface="Century Gothic" panose="020B0502020202020204" pitchFamily="34" charset="0"/>
                <a:cs typeface="MS PGothic" charset="0"/>
              </a:rPr>
              <a:t>nuova articolazione a Gruppo non cambia i nostri fondamentali, </a:t>
            </a:r>
          </a:p>
          <a:p>
            <a:pPr marL="0" indent="0" algn="ctr" eaLnBrk="1" hangingPunct="1">
              <a:defRPr/>
            </a:pPr>
            <a:r>
              <a:rPr lang="it-IT" altLang="it-IT" sz="1700" b="1" dirty="0">
                <a:solidFill>
                  <a:srgbClr val="005366"/>
                </a:solidFill>
                <a:latin typeface="Century Gothic" panose="020B0502020202020204" pitchFamily="34" charset="0"/>
                <a:cs typeface="MS PGothic" charset="0"/>
              </a:rPr>
              <a:t>e ci permette di affrontare le nuove sfide meglio equipaggiati, coniugando la forza del Gruppo e l’autonomia delle banche</a:t>
            </a:r>
          </a:p>
        </p:txBody>
      </p:sp>
    </p:spTree>
    <p:extLst>
      <p:ext uri="{BB962C8B-B14F-4D97-AF65-F5344CB8AC3E}">
        <p14:creationId xmlns:p14="http://schemas.microsoft.com/office/powerpoint/2010/main" val="2553296920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Segnaposto contenuto 1"/>
          <p:cNvSpPr>
            <a:spLocks noGrp="1"/>
          </p:cNvSpPr>
          <p:nvPr>
            <p:ph idx="4294967295"/>
          </p:nvPr>
        </p:nvSpPr>
        <p:spPr>
          <a:xfrm>
            <a:off x="561975" y="1057275"/>
            <a:ext cx="8308975" cy="4783138"/>
          </a:xfrm>
        </p:spPr>
        <p:txBody>
          <a:bodyPr/>
          <a:lstStyle/>
          <a:p>
            <a:pPr>
              <a:defRPr/>
            </a:pPr>
            <a:r>
              <a:rPr lang="it-IT" sz="1800" b="1" dirty="0">
                <a:solidFill>
                  <a:srgbClr val="000000"/>
                </a:solidFill>
              </a:rPr>
              <a:t>Principi ispiratori – Art. 2 Statuto Banche del Gruppo </a:t>
            </a:r>
            <a:endParaRPr lang="it-IT" sz="1400" i="1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it-IT" sz="1400" i="1" dirty="0">
                <a:solidFill>
                  <a:srgbClr val="000000"/>
                </a:solidFill>
              </a:rPr>
              <a:t>«Nell'esercizio della sua attività, la Società si ispira (ai princìpi dell’insegnamento sociale cristiano e) ai princìpi cooperativi della mutualità senza fini di speculazione privata.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it-IT" sz="1400" i="1" dirty="0">
                <a:solidFill>
                  <a:srgbClr val="000000"/>
                </a:solidFill>
              </a:rPr>
              <a:t>Essa ha lo scopo di favorire i Soci Cooperatori e gli appartenenti alle Comunità locali nelle operazioni e nei servizi di banca, perseguendo il </a:t>
            </a:r>
            <a:r>
              <a:rPr lang="it-IT" sz="1400" b="1" i="1" dirty="0">
                <a:solidFill>
                  <a:srgbClr val="000000"/>
                </a:solidFill>
              </a:rPr>
              <a:t>miglioramento delle condizioni morali, culturali ed economiche degli stessi </a:t>
            </a:r>
            <a:r>
              <a:rPr lang="it-IT" sz="1400" i="1" dirty="0">
                <a:solidFill>
                  <a:srgbClr val="000000"/>
                </a:solidFill>
              </a:rPr>
              <a:t>e promuovendo lo </a:t>
            </a:r>
            <a:r>
              <a:rPr lang="it-IT" sz="1400" b="1" i="1" dirty="0">
                <a:solidFill>
                  <a:srgbClr val="000000"/>
                </a:solidFill>
              </a:rPr>
              <a:t>sviluppo della cooperazione e l’educazione al risparmio </a:t>
            </a:r>
            <a:r>
              <a:rPr lang="it-IT" sz="1400" i="1" dirty="0">
                <a:solidFill>
                  <a:srgbClr val="000000"/>
                </a:solidFill>
              </a:rPr>
              <a:t>e alla </a:t>
            </a:r>
            <a:r>
              <a:rPr lang="it-IT" sz="1400" b="1" i="1" dirty="0">
                <a:solidFill>
                  <a:srgbClr val="000000"/>
                </a:solidFill>
              </a:rPr>
              <a:t>previdenza</a:t>
            </a:r>
            <a:r>
              <a:rPr lang="it-IT" sz="1400" i="1" dirty="0">
                <a:solidFill>
                  <a:srgbClr val="000000"/>
                </a:solidFill>
              </a:rPr>
              <a:t> nonché la </a:t>
            </a:r>
            <a:r>
              <a:rPr lang="it-IT" sz="1400" b="1" i="1" dirty="0">
                <a:solidFill>
                  <a:srgbClr val="000000"/>
                </a:solidFill>
              </a:rPr>
              <a:t>coesione sociale </a:t>
            </a:r>
            <a:r>
              <a:rPr lang="it-IT" sz="1400" i="1" dirty="0">
                <a:solidFill>
                  <a:srgbClr val="000000"/>
                </a:solidFill>
              </a:rPr>
              <a:t>e la crescita responsabile e sostenibile del territorio nel quale opera.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it-IT" sz="1400" i="1" dirty="0">
                <a:solidFill>
                  <a:srgbClr val="000000"/>
                </a:solidFill>
              </a:rPr>
              <a:t>La Società si distingue per il proprio orientamento sociale e per la scelta di costruire il </a:t>
            </a:r>
            <a:r>
              <a:rPr lang="it-IT" sz="1400" b="1" i="1" dirty="0">
                <a:solidFill>
                  <a:srgbClr val="000000"/>
                </a:solidFill>
              </a:rPr>
              <a:t>bene comune</a:t>
            </a:r>
            <a:r>
              <a:rPr lang="it-IT" sz="1400" i="1" dirty="0">
                <a:solidFill>
                  <a:srgbClr val="000000"/>
                </a:solidFill>
              </a:rPr>
              <a:t>. È altresì impegnata ad agire in coerenza con la Carta dei Valori del Credito Cooperativo e a rendere effettive forme adeguate di democrazia economico-finanziaria e lo scambio mutualistico tra i Soci Cooperatori nonché la partecipazione degli stessi alla vita sociale.»</a:t>
            </a:r>
          </a:p>
        </p:txBody>
      </p:sp>
      <p:sp>
        <p:nvSpPr>
          <p:cNvPr id="22531" name="Rectangle 3"/>
          <p:cNvSpPr txBox="1">
            <a:spLocks/>
          </p:cNvSpPr>
          <p:nvPr/>
        </p:nvSpPr>
        <p:spPr bwMode="auto">
          <a:xfrm>
            <a:off x="0" y="165100"/>
            <a:ext cx="89725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2800" b="1" cap="all" dirty="0">
                <a:solidFill>
                  <a:srgbClr val="005366"/>
                </a:solidFill>
                <a:latin typeface="+mj-lt"/>
                <a:ea typeface="+mj-ea"/>
                <a:cs typeface="+mj-cs"/>
              </a:rPr>
              <a:t>Gruppo, sostenibilità, Valori Cooperativi</a:t>
            </a:r>
          </a:p>
        </p:txBody>
      </p:sp>
    </p:spTree>
    <p:extLst>
      <p:ext uri="{BB962C8B-B14F-4D97-AF65-F5344CB8AC3E}">
        <p14:creationId xmlns:p14="http://schemas.microsoft.com/office/powerpoint/2010/main" val="28958225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Immagine 3"/>
          <p:cNvPicPr>
            <a:picLocks noChangeAspect="1" noChangeArrowheads="1"/>
          </p:cNvPicPr>
          <p:nvPr/>
        </p:nvPicPr>
        <p:blipFill rotWithShape="1">
          <a:blip r:embed="rId3"/>
          <a:srcRect t="15850"/>
          <a:stretch/>
        </p:blipFill>
        <p:spPr bwMode="auto">
          <a:xfrm>
            <a:off x="654050" y="1404938"/>
            <a:ext cx="7842250" cy="3870325"/>
          </a:xfrm>
          <a:prstGeom prst="rect">
            <a:avLst/>
          </a:prstGeom>
          <a:solidFill>
            <a:schemeClr val="tx1"/>
          </a:solidFill>
          <a:ln w="19050">
            <a:solidFill>
              <a:srgbClr val="00666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pic>
      <p:sp>
        <p:nvSpPr>
          <p:cNvPr id="24579" name="Rectangle 3"/>
          <p:cNvSpPr txBox="1">
            <a:spLocks/>
          </p:cNvSpPr>
          <p:nvPr/>
        </p:nvSpPr>
        <p:spPr bwMode="auto">
          <a:xfrm>
            <a:off x="177800" y="165100"/>
            <a:ext cx="87947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3200" dirty="0"/>
              <a:t> </a:t>
            </a:r>
            <a:r>
              <a:rPr lang="it-IT" altLang="it-IT" sz="2800" b="1" cap="all" dirty="0">
                <a:solidFill>
                  <a:srgbClr val="005366"/>
                </a:solidFill>
                <a:latin typeface="+mj-lt"/>
                <a:ea typeface="+mj-ea"/>
                <a:cs typeface="+mj-cs"/>
              </a:rPr>
              <a:t>Lo Statuto delle BCC e l’Agenda 2030</a:t>
            </a:r>
          </a:p>
        </p:txBody>
      </p:sp>
    </p:spTree>
    <p:extLst>
      <p:ext uri="{BB962C8B-B14F-4D97-AF65-F5344CB8AC3E}">
        <p14:creationId xmlns:p14="http://schemas.microsoft.com/office/powerpoint/2010/main" val="232179810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 txBox="1">
            <a:spLocks/>
          </p:cNvSpPr>
          <p:nvPr/>
        </p:nvSpPr>
        <p:spPr bwMode="auto">
          <a:xfrm>
            <a:off x="177800" y="165100"/>
            <a:ext cx="87947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Century Gothic" panose="020B0502020202020204" pitchFamily="34" charset="0"/>
                <a:ea typeface="ＭＳ Ｐゴシック" panose="020B0600070205080204" pitchFamily="34" charset="-12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2800" b="1" cap="all" dirty="0">
                <a:solidFill>
                  <a:srgbClr val="005366"/>
                </a:solidFill>
                <a:latin typeface="+mj-lt"/>
                <a:ea typeface="+mj-ea"/>
                <a:cs typeface="+mj-cs"/>
              </a:rPr>
              <a:t>DOVE TROVARCI SUL WEB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7946D61-6829-4777-BF25-F4817D34F82A}"/>
              </a:ext>
            </a:extLst>
          </p:cNvPr>
          <p:cNvSpPr txBox="1"/>
          <p:nvPr/>
        </p:nvSpPr>
        <p:spPr>
          <a:xfrm>
            <a:off x="1415143" y="1545771"/>
            <a:ext cx="656408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hlinkClick r:id="rId3"/>
              </a:rPr>
              <a:t>www.cassacentrale.it</a:t>
            </a:r>
            <a:endParaRPr lang="it-IT" dirty="0"/>
          </a:p>
          <a:p>
            <a:r>
              <a:rPr lang="it-IT" dirty="0">
                <a:hlinkClick r:id="rId4"/>
              </a:rPr>
              <a:t>www.nef.lu</a:t>
            </a:r>
            <a:endParaRPr lang="it-IT" dirty="0"/>
          </a:p>
          <a:p>
            <a:r>
              <a:rPr lang="it-IT" dirty="0">
                <a:hlinkClick r:id="rId5"/>
              </a:rPr>
              <a:t>www.prestipay.it</a:t>
            </a:r>
            <a:endParaRPr lang="it-IT" dirty="0"/>
          </a:p>
          <a:p>
            <a:r>
              <a:rPr lang="it-IT" dirty="0">
                <a:hlinkClick r:id="rId6"/>
              </a:rPr>
              <a:t>www.assicura.si</a:t>
            </a:r>
            <a:endParaRPr lang="it-IT" dirty="0"/>
          </a:p>
          <a:p>
            <a:r>
              <a:rPr lang="it-IT" dirty="0">
                <a:hlinkClick r:id="rId7"/>
              </a:rPr>
              <a:t>www.clarisleasing.it</a:t>
            </a:r>
            <a:endParaRPr lang="it-IT" dirty="0"/>
          </a:p>
          <a:p>
            <a:r>
              <a:rPr lang="it-IT" dirty="0">
                <a:hlinkClick r:id="rId8"/>
              </a:rPr>
              <a:t>www.allitude.it</a:t>
            </a:r>
            <a:endParaRPr lang="it-IT" dirty="0"/>
          </a:p>
          <a:p>
            <a:endParaRPr lang="it-IT" dirty="0"/>
          </a:p>
          <a:p>
            <a:r>
              <a:rPr lang="it-IT" dirty="0"/>
              <a:t>LinkedIn:</a:t>
            </a:r>
          </a:p>
          <a:p>
            <a:endParaRPr lang="it-IT" dirty="0"/>
          </a:p>
          <a:p>
            <a:r>
              <a:rPr lang="it-IT" dirty="0"/>
              <a:t>#cassacentralebanca</a:t>
            </a:r>
          </a:p>
          <a:p>
            <a:r>
              <a:rPr lang="it-IT" dirty="0"/>
              <a:t>#gruppocassacentrale</a:t>
            </a:r>
          </a:p>
          <a:p>
            <a:r>
              <a:rPr lang="it-IT" dirty="0"/>
              <a:t>#creditocooperativoitaliano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7679519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Tema di Office">
  <a:themeElements>
    <a:clrScheme name="CCB">
      <a:dk1>
        <a:srgbClr val="454545"/>
      </a:dk1>
      <a:lt1>
        <a:srgbClr val="FFFFFF"/>
      </a:lt1>
      <a:dk2>
        <a:srgbClr val="005366"/>
      </a:dk2>
      <a:lt2>
        <a:srgbClr val="FFBA3A"/>
      </a:lt2>
      <a:accent1>
        <a:srgbClr val="005366"/>
      </a:accent1>
      <a:accent2>
        <a:srgbClr val="004453"/>
      </a:accent2>
      <a:accent3>
        <a:srgbClr val="0D8AA7"/>
      </a:accent3>
      <a:accent4>
        <a:srgbClr val="FFB93A"/>
      </a:accent4>
      <a:accent5>
        <a:srgbClr val="DBAA47"/>
      </a:accent5>
      <a:accent6>
        <a:srgbClr val="FFCD73"/>
      </a:accent6>
      <a:hlink>
        <a:srgbClr val="005366"/>
      </a:hlink>
      <a:folHlink>
        <a:srgbClr val="FFBA3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1090</TotalTime>
  <Words>680</Words>
  <Application>Microsoft Office PowerPoint</Application>
  <PresentationFormat>Presentazione su schermo (4:3)</PresentationFormat>
  <Paragraphs>57</Paragraphs>
  <Slides>8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</vt:lpstr>
      <vt:lpstr>Tema di Office</vt:lpstr>
      <vt:lpstr>Il Gruppo Cassa Centrale – Credito Cooperativo Italiano  Sostenibilità e valori della Cooperazione di Credito </vt:lpstr>
      <vt:lpstr>Presentazione standard di PowerPoint</vt:lpstr>
      <vt:lpstr>Presentazione standard di PowerPoint</vt:lpstr>
      <vt:lpstr> La Nostra Identità</vt:lpstr>
      <vt:lpstr>I Nostri Obiettivi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 Chiara De Santis</dc:creator>
  <cp:lastModifiedBy>Lorenzo Kasperkovitz</cp:lastModifiedBy>
  <cp:revision>121</cp:revision>
  <cp:lastPrinted>2020-02-05T09:44:27Z</cp:lastPrinted>
  <dcterms:created xsi:type="dcterms:W3CDTF">2018-12-20T10:30:25Z</dcterms:created>
  <dcterms:modified xsi:type="dcterms:W3CDTF">2020-10-07T06:30:28Z</dcterms:modified>
</cp:coreProperties>
</file>