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tif" ContentType="image/ti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sldIdLst>
    <p:sldId id="287" r:id="rId2"/>
    <p:sldId id="256" r:id="rId3"/>
    <p:sldId id="257" r:id="rId4"/>
    <p:sldId id="258" r:id="rId5"/>
    <p:sldId id="260"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97" r:id="rId33"/>
    <p:sldId id="322" r:id="rId34"/>
    <p:sldId id="323" r:id="rId35"/>
    <p:sldId id="324" r:id="rId36"/>
    <p:sldId id="298" r:id="rId37"/>
    <p:sldId id="299" r:id="rId38"/>
    <p:sldId id="300" r:id="rId39"/>
    <p:sldId id="325" r:id="rId40"/>
    <p:sldId id="301" r:id="rId41"/>
    <p:sldId id="302" r:id="rId42"/>
    <p:sldId id="303" r:id="rId43"/>
    <p:sldId id="304" r:id="rId44"/>
    <p:sldId id="305" r:id="rId45"/>
    <p:sldId id="321" r:id="rId46"/>
    <p:sldId id="326" r:id="rId47"/>
    <p:sldId id="327" r:id="rId48"/>
    <p:sldId id="328" r:id="rId49"/>
    <p:sldId id="330" r:id="rId50"/>
    <p:sldId id="358" r:id="rId51"/>
    <p:sldId id="329" r:id="rId52"/>
    <p:sldId id="339" r:id="rId53"/>
    <p:sldId id="340" r:id="rId54"/>
    <p:sldId id="341" r:id="rId55"/>
    <p:sldId id="342" r:id="rId56"/>
    <p:sldId id="343" r:id="rId57"/>
    <p:sldId id="344" r:id="rId58"/>
    <p:sldId id="345" r:id="rId59"/>
    <p:sldId id="346" r:id="rId60"/>
    <p:sldId id="331" r:id="rId61"/>
    <p:sldId id="332" r:id="rId62"/>
    <p:sldId id="333" r:id="rId63"/>
    <p:sldId id="334" r:id="rId64"/>
    <p:sldId id="335" r:id="rId65"/>
    <p:sldId id="336" r:id="rId66"/>
    <p:sldId id="337" r:id="rId67"/>
    <p:sldId id="338" r:id="rId68"/>
    <p:sldId id="357" r:id="rId69"/>
    <p:sldId id="306" r:id="rId70"/>
    <p:sldId id="307" r:id="rId71"/>
    <p:sldId id="308" r:id="rId72"/>
    <p:sldId id="309" r:id="rId73"/>
    <p:sldId id="347" r:id="rId74"/>
    <p:sldId id="310" r:id="rId75"/>
    <p:sldId id="311" r:id="rId76"/>
    <p:sldId id="312" r:id="rId77"/>
    <p:sldId id="313" r:id="rId78"/>
    <p:sldId id="348" r:id="rId79"/>
    <p:sldId id="314" r:id="rId80"/>
    <p:sldId id="349" r:id="rId81"/>
    <p:sldId id="315" r:id="rId82"/>
    <p:sldId id="350" r:id="rId83"/>
    <p:sldId id="316" r:id="rId84"/>
    <p:sldId id="317" r:id="rId85"/>
    <p:sldId id="318" r:id="rId86"/>
    <p:sldId id="319" r:id="rId87"/>
    <p:sldId id="320" r:id="rId88"/>
    <p:sldId id="351" r:id="rId89"/>
    <p:sldId id="352" r:id="rId90"/>
    <p:sldId id="353" r:id="rId91"/>
    <p:sldId id="355" r:id="rId92"/>
    <p:sldId id="354" r:id="rId93"/>
    <p:sldId id="356" r:id="rId9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2"/>
    <p:restoredTop sz="94351"/>
  </p:normalViewPr>
  <p:slideViewPr>
    <p:cSldViewPr snapToGrid="0" snapToObjects="1">
      <p:cViewPr varScale="1">
        <p:scale>
          <a:sx n="73" d="100"/>
          <a:sy n="73" d="100"/>
        </p:scale>
        <p:origin x="19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08FDDE-D434-5648-8261-0464F8641FE5}" type="datetimeFigureOut">
              <a:rPr lang="it-IT" smtClean="0"/>
              <a:t>09/11/18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0E691-C840-1D42-B672-D4B555617AB6}" type="slidenum">
              <a:rPr lang="it-IT" smtClean="0"/>
              <a:t>‹N›</a:t>
            </a:fld>
            <a:endParaRPr lang="it-IT"/>
          </a:p>
        </p:txBody>
      </p:sp>
    </p:spTree>
    <p:extLst>
      <p:ext uri="{BB962C8B-B14F-4D97-AF65-F5344CB8AC3E}">
        <p14:creationId xmlns:p14="http://schemas.microsoft.com/office/powerpoint/2010/main" val="532759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err="1">
                <a:solidFill>
                  <a:schemeClr val="tx1"/>
                </a:solidFill>
                <a:effectLst/>
                <a:latin typeface="+mn-lt"/>
                <a:ea typeface="+mn-ea"/>
                <a:cs typeface="+mn-cs"/>
              </a:rPr>
              <a:t>Lega</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Ricotta (</a:t>
            </a:r>
            <a:r>
              <a:rPr lang="en-US" sz="1200" kern="1200" dirty="0" err="1">
                <a:solidFill>
                  <a:schemeClr val="tx1"/>
                </a:solidFill>
                <a:effectLst/>
                <a:latin typeface="+mn-lt"/>
                <a:ea typeface="+mn-ea"/>
                <a:cs typeface="+mn-cs"/>
              </a:rPr>
              <a:t>s</a:t>
            </a:r>
            <a:r>
              <a:rPr lang="en-US" sz="1200" kern="1200" baseline="-25000" dirty="0" err="1">
                <a:solidFill>
                  <a:schemeClr val="tx1"/>
                </a:solidFill>
                <a:effectLst/>
                <a:latin typeface="+mn-lt"/>
                <a:ea typeface="+mn-ea"/>
                <a:cs typeface="+mn-cs"/>
              </a:rPr>
              <a:t>y</a:t>
            </a:r>
            <a:r>
              <a:rPr lang="en-US" sz="1200" kern="1200" dirty="0">
                <a:solidFill>
                  <a:schemeClr val="tx1"/>
                </a:solidFill>
                <a:effectLst/>
                <a:latin typeface="+mn-lt"/>
                <a:ea typeface="+mn-ea"/>
                <a:cs typeface="+mn-cs"/>
              </a:rPr>
              <a:t> in MPa)</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"half hard"</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"hard"</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1100</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35</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115</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145</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3005</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65</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140</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185</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5456</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140</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300</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370</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D350E691-C840-1D42-B672-D4B555617AB6}" type="slidenum">
              <a:rPr lang="it-IT" smtClean="0"/>
              <a:t>19</a:t>
            </a:fld>
            <a:endParaRPr lang="it-IT"/>
          </a:p>
        </p:txBody>
      </p:sp>
    </p:spTree>
    <p:extLst>
      <p:ext uri="{BB962C8B-B14F-4D97-AF65-F5344CB8AC3E}">
        <p14:creationId xmlns:p14="http://schemas.microsoft.com/office/powerpoint/2010/main" val="152604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50E691-C840-1D42-B672-D4B555617AB6}" type="slidenum">
              <a:rPr lang="it-IT" smtClean="0"/>
              <a:t>31</a:t>
            </a:fld>
            <a:endParaRPr lang="it-IT"/>
          </a:p>
        </p:txBody>
      </p:sp>
    </p:spTree>
    <p:extLst>
      <p:ext uri="{BB962C8B-B14F-4D97-AF65-F5344CB8AC3E}">
        <p14:creationId xmlns:p14="http://schemas.microsoft.com/office/powerpoint/2010/main" val="1605506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50E691-C840-1D42-B672-D4B555617AB6}" type="slidenum">
              <a:rPr lang="it-IT" smtClean="0"/>
              <a:t>48</a:t>
            </a:fld>
            <a:endParaRPr lang="it-IT"/>
          </a:p>
        </p:txBody>
      </p:sp>
    </p:spTree>
    <p:extLst>
      <p:ext uri="{BB962C8B-B14F-4D97-AF65-F5344CB8AC3E}">
        <p14:creationId xmlns:p14="http://schemas.microsoft.com/office/powerpoint/2010/main" val="201903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E5B512C-C61A-5840-BDC8-E8C3058AF646}" type="datetimeFigureOut">
              <a:rPr lang="it-IT" smtClean="0"/>
              <a:t>09/11/18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1397AA-A77E-AD4E-B1AE-EE2A91DC5DE8}" type="slidenum">
              <a:rPr lang="it-IT" smtClean="0"/>
              <a:t>‹N›</a:t>
            </a:fld>
            <a:endParaRPr lang="it-IT"/>
          </a:p>
        </p:txBody>
      </p:sp>
    </p:spTree>
    <p:extLst>
      <p:ext uri="{BB962C8B-B14F-4D97-AF65-F5344CB8AC3E}">
        <p14:creationId xmlns:p14="http://schemas.microsoft.com/office/powerpoint/2010/main" val="208327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E5B512C-C61A-5840-BDC8-E8C3058AF646}" type="datetimeFigureOut">
              <a:rPr lang="it-IT" smtClean="0"/>
              <a:t>09/11/18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1397AA-A77E-AD4E-B1AE-EE2A91DC5DE8}" type="slidenum">
              <a:rPr lang="it-IT" smtClean="0"/>
              <a:t>‹N›</a:t>
            </a:fld>
            <a:endParaRPr lang="it-IT"/>
          </a:p>
        </p:txBody>
      </p:sp>
    </p:spTree>
    <p:extLst>
      <p:ext uri="{BB962C8B-B14F-4D97-AF65-F5344CB8AC3E}">
        <p14:creationId xmlns:p14="http://schemas.microsoft.com/office/powerpoint/2010/main" val="53521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E5B512C-C61A-5840-BDC8-E8C3058AF646}" type="datetimeFigureOut">
              <a:rPr lang="it-IT" smtClean="0"/>
              <a:t>09/11/18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1397AA-A77E-AD4E-B1AE-EE2A91DC5DE8}" type="slidenum">
              <a:rPr lang="it-IT" smtClean="0"/>
              <a:t>‹N›</a:t>
            </a:fld>
            <a:endParaRPr lang="it-IT"/>
          </a:p>
        </p:txBody>
      </p:sp>
    </p:spTree>
    <p:extLst>
      <p:ext uri="{BB962C8B-B14F-4D97-AF65-F5344CB8AC3E}">
        <p14:creationId xmlns:p14="http://schemas.microsoft.com/office/powerpoint/2010/main" val="1726470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olo e sottotitolo - Foto">
    <p:spTree>
      <p:nvGrpSpPr>
        <p:cNvPr id="1" name=""/>
        <p:cNvGrpSpPr/>
        <p:nvPr/>
      </p:nvGrpSpPr>
      <p:grpSpPr>
        <a:xfrm>
          <a:off x="0" y="0"/>
          <a:ext cx="0" cy="0"/>
          <a:chOff x="0" y="0"/>
          <a:chExt cx="0" cy="0"/>
        </a:xfrm>
      </p:grpSpPr>
      <p:sp>
        <p:nvSpPr>
          <p:cNvPr id="20" name="Immagine"/>
          <p:cNvSpPr>
            <a:spLocks noGrp="1"/>
          </p:cNvSpPr>
          <p:nvPr>
            <p:ph type="pic" idx="13"/>
          </p:nvPr>
        </p:nvSpPr>
        <p:spPr>
          <a:xfrm>
            <a:off x="1224991" y="375047"/>
            <a:ext cx="9739313" cy="4120478"/>
          </a:xfrm>
          <a:prstGeom prst="rect">
            <a:avLst/>
          </a:prstGeom>
        </p:spPr>
        <p:txBody>
          <a:bodyPr lIns="91439" tIns="45719" rIns="91439" bIns="45719" anchor="t"/>
          <a:lstStyle/>
          <a:p>
            <a:endParaRPr/>
          </a:p>
        </p:txBody>
      </p:sp>
      <p:sp>
        <p:nvSpPr>
          <p:cNvPr id="21" name="Titolo Testo"/>
          <p:cNvSpPr txBox="1">
            <a:spLocks noGrp="1"/>
          </p:cNvSpPr>
          <p:nvPr>
            <p:ph type="title"/>
          </p:nvPr>
        </p:nvSpPr>
        <p:spPr>
          <a:xfrm>
            <a:off x="333375" y="4804172"/>
            <a:ext cx="11525250" cy="884039"/>
          </a:xfrm>
          <a:prstGeom prst="rect">
            <a:avLst/>
          </a:prstGeom>
        </p:spPr>
        <p:txBody>
          <a:bodyPr anchor="b"/>
          <a:lstStyle/>
          <a:p>
            <a:r>
              <a:t>Titolo Testo</a:t>
            </a:r>
          </a:p>
        </p:txBody>
      </p:sp>
      <p:sp>
        <p:nvSpPr>
          <p:cNvPr id="22" name="Corpo livello uno…"/>
          <p:cNvSpPr txBox="1">
            <a:spLocks noGrp="1"/>
          </p:cNvSpPr>
          <p:nvPr>
            <p:ph type="body" sz="quarter" idx="1"/>
          </p:nvPr>
        </p:nvSpPr>
        <p:spPr>
          <a:xfrm>
            <a:off x="333375" y="5679281"/>
            <a:ext cx="11525250" cy="848320"/>
          </a:xfrm>
          <a:prstGeom prst="rect">
            <a:avLst/>
          </a:prstGeom>
        </p:spPr>
        <p:txBody>
          <a:bodyPr anchor="t"/>
          <a:lstStyle>
            <a:lvl1pPr marL="0" indent="0" algn="ctr">
              <a:lnSpc>
                <a:spcPct val="100000"/>
              </a:lnSpc>
              <a:spcBef>
                <a:spcPts val="0"/>
              </a:spcBef>
              <a:buSzTx/>
              <a:buNone/>
              <a:defRPr sz="2672"/>
            </a:lvl1pPr>
            <a:lvl2pPr marL="0" indent="0" algn="ctr">
              <a:lnSpc>
                <a:spcPct val="100000"/>
              </a:lnSpc>
              <a:spcBef>
                <a:spcPts val="0"/>
              </a:spcBef>
              <a:buSzTx/>
              <a:buNone/>
              <a:defRPr sz="2672"/>
            </a:lvl2pPr>
            <a:lvl3pPr marL="0" indent="0" algn="ctr">
              <a:lnSpc>
                <a:spcPct val="100000"/>
              </a:lnSpc>
              <a:spcBef>
                <a:spcPts val="0"/>
              </a:spcBef>
              <a:buSzTx/>
              <a:buNone/>
              <a:defRPr sz="2672"/>
            </a:lvl3pPr>
            <a:lvl4pPr marL="0" indent="0" algn="ctr">
              <a:lnSpc>
                <a:spcPct val="100000"/>
              </a:lnSpc>
              <a:spcBef>
                <a:spcPts val="0"/>
              </a:spcBef>
              <a:buSzTx/>
              <a:buNone/>
              <a:defRPr sz="2672"/>
            </a:lvl4pPr>
            <a:lvl5pPr marL="0" indent="0" algn="ctr">
              <a:lnSpc>
                <a:spcPct val="100000"/>
              </a:lnSpc>
              <a:spcBef>
                <a:spcPts val="0"/>
              </a:spcBef>
              <a:buSzTx/>
              <a:buNone/>
              <a:defRPr sz="2672"/>
            </a:lvl5pPr>
          </a:lstStyle>
          <a:p>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8773060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6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1090164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80" name="Titolo Testo"/>
          <p:cNvSpPr txBox="1">
            <a:spLocks noGrp="1"/>
          </p:cNvSpPr>
          <p:nvPr>
            <p:ph type="title"/>
          </p:nvPr>
        </p:nvSpPr>
        <p:spPr>
          <a:prstGeom prst="rect">
            <a:avLst/>
          </a:prstGeom>
        </p:spPr>
        <p:txBody>
          <a:bodyPr/>
          <a:lstStyle/>
          <a:p>
            <a:r>
              <a:t>Titolo Testo</a:t>
            </a: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1794779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E5B512C-C61A-5840-BDC8-E8C3058AF646}" type="datetimeFigureOut">
              <a:rPr lang="it-IT" smtClean="0"/>
              <a:t>09/11/18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1397AA-A77E-AD4E-B1AE-EE2A91DC5DE8}" type="slidenum">
              <a:rPr lang="it-IT" smtClean="0"/>
              <a:t>‹N›</a:t>
            </a:fld>
            <a:endParaRPr lang="it-IT"/>
          </a:p>
        </p:txBody>
      </p:sp>
    </p:spTree>
    <p:extLst>
      <p:ext uri="{BB962C8B-B14F-4D97-AF65-F5344CB8AC3E}">
        <p14:creationId xmlns:p14="http://schemas.microsoft.com/office/powerpoint/2010/main" val="949761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5E5B512C-C61A-5840-BDC8-E8C3058AF646}" type="datetimeFigureOut">
              <a:rPr lang="it-IT" smtClean="0"/>
              <a:t>09/11/18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1397AA-A77E-AD4E-B1AE-EE2A91DC5DE8}" type="slidenum">
              <a:rPr lang="it-IT" smtClean="0"/>
              <a:t>‹N›</a:t>
            </a:fld>
            <a:endParaRPr lang="it-IT"/>
          </a:p>
        </p:txBody>
      </p:sp>
    </p:spTree>
    <p:extLst>
      <p:ext uri="{BB962C8B-B14F-4D97-AF65-F5344CB8AC3E}">
        <p14:creationId xmlns:p14="http://schemas.microsoft.com/office/powerpoint/2010/main" val="395296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E5B512C-C61A-5840-BDC8-E8C3058AF646}" type="datetimeFigureOut">
              <a:rPr lang="it-IT" smtClean="0"/>
              <a:t>09/11/18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21397AA-A77E-AD4E-B1AE-EE2A91DC5DE8}" type="slidenum">
              <a:rPr lang="it-IT" smtClean="0"/>
              <a:t>‹N›</a:t>
            </a:fld>
            <a:endParaRPr lang="it-IT"/>
          </a:p>
        </p:txBody>
      </p:sp>
    </p:spTree>
    <p:extLst>
      <p:ext uri="{BB962C8B-B14F-4D97-AF65-F5344CB8AC3E}">
        <p14:creationId xmlns:p14="http://schemas.microsoft.com/office/powerpoint/2010/main" val="1583540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E5B512C-C61A-5840-BDC8-E8C3058AF646}" type="datetimeFigureOut">
              <a:rPr lang="it-IT" smtClean="0"/>
              <a:t>09/11/18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21397AA-A77E-AD4E-B1AE-EE2A91DC5DE8}" type="slidenum">
              <a:rPr lang="it-IT" smtClean="0"/>
              <a:t>‹N›</a:t>
            </a:fld>
            <a:endParaRPr lang="it-IT"/>
          </a:p>
        </p:txBody>
      </p:sp>
    </p:spTree>
    <p:extLst>
      <p:ext uri="{BB962C8B-B14F-4D97-AF65-F5344CB8AC3E}">
        <p14:creationId xmlns:p14="http://schemas.microsoft.com/office/powerpoint/2010/main" val="795959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2"/>
          <p:cNvSpPr>
            <a:spLocks noGrp="1"/>
          </p:cNvSpPr>
          <p:nvPr>
            <p:ph type="dt" sz="half" idx="10"/>
          </p:nvPr>
        </p:nvSpPr>
        <p:spPr/>
        <p:txBody>
          <a:bodyPr/>
          <a:lstStyle/>
          <a:p>
            <a:fld id="{5E5B512C-C61A-5840-BDC8-E8C3058AF646}" type="datetimeFigureOut">
              <a:rPr lang="it-IT" smtClean="0"/>
              <a:t>09/11/18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21397AA-A77E-AD4E-B1AE-EE2A91DC5DE8}" type="slidenum">
              <a:rPr lang="it-IT" smtClean="0"/>
              <a:t>‹N›</a:t>
            </a:fld>
            <a:endParaRPr lang="it-IT"/>
          </a:p>
        </p:txBody>
      </p:sp>
    </p:spTree>
    <p:extLst>
      <p:ext uri="{BB962C8B-B14F-4D97-AF65-F5344CB8AC3E}">
        <p14:creationId xmlns:p14="http://schemas.microsoft.com/office/powerpoint/2010/main" val="1017393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E5B512C-C61A-5840-BDC8-E8C3058AF646}" type="datetimeFigureOut">
              <a:rPr lang="it-IT" smtClean="0"/>
              <a:t>09/11/18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21397AA-A77E-AD4E-B1AE-EE2A91DC5DE8}" type="slidenum">
              <a:rPr lang="it-IT" smtClean="0"/>
              <a:t>‹N›</a:t>
            </a:fld>
            <a:endParaRPr lang="it-IT"/>
          </a:p>
        </p:txBody>
      </p:sp>
    </p:spTree>
    <p:extLst>
      <p:ext uri="{BB962C8B-B14F-4D97-AF65-F5344CB8AC3E}">
        <p14:creationId xmlns:p14="http://schemas.microsoft.com/office/powerpoint/2010/main" val="1070294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5E5B512C-C61A-5840-BDC8-E8C3058AF646}" type="datetimeFigureOut">
              <a:rPr lang="it-IT" smtClean="0"/>
              <a:t>09/11/18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21397AA-A77E-AD4E-B1AE-EE2A91DC5DE8}" type="slidenum">
              <a:rPr lang="it-IT" smtClean="0"/>
              <a:t>‹N›</a:t>
            </a:fld>
            <a:endParaRPr lang="it-IT"/>
          </a:p>
        </p:txBody>
      </p:sp>
    </p:spTree>
    <p:extLst>
      <p:ext uri="{BB962C8B-B14F-4D97-AF65-F5344CB8AC3E}">
        <p14:creationId xmlns:p14="http://schemas.microsoft.com/office/powerpoint/2010/main" val="1124079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5E5B512C-C61A-5840-BDC8-E8C3058AF646}" type="datetimeFigureOut">
              <a:rPr lang="it-IT" smtClean="0"/>
              <a:t>09/11/18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21397AA-A77E-AD4E-B1AE-EE2A91DC5DE8}" type="slidenum">
              <a:rPr lang="it-IT" smtClean="0"/>
              <a:t>‹N›</a:t>
            </a:fld>
            <a:endParaRPr lang="it-IT"/>
          </a:p>
        </p:txBody>
      </p:sp>
    </p:spTree>
    <p:extLst>
      <p:ext uri="{BB962C8B-B14F-4D97-AF65-F5344CB8AC3E}">
        <p14:creationId xmlns:p14="http://schemas.microsoft.com/office/powerpoint/2010/main" val="994362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B512C-C61A-5840-BDC8-E8C3058AF646}" type="datetimeFigureOut">
              <a:rPr lang="it-IT" smtClean="0"/>
              <a:t>09/11/18</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397AA-A77E-AD4E-B1AE-EE2A91DC5DE8}" type="slidenum">
              <a:rPr lang="it-IT" smtClean="0"/>
              <a:t>‹N›</a:t>
            </a:fld>
            <a:endParaRPr lang="it-IT"/>
          </a:p>
        </p:txBody>
      </p:sp>
    </p:spTree>
    <p:extLst>
      <p:ext uri="{BB962C8B-B14F-4D97-AF65-F5344CB8AC3E}">
        <p14:creationId xmlns:p14="http://schemas.microsoft.com/office/powerpoint/2010/main" val="63502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emf"/></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1.png"/><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hyperlink" Target="https://it.wikipedia.org/wiki/Radiazione_infrarossa" TargetMode="External"/><Relationship Id="rId3" Type="http://schemas.openxmlformats.org/officeDocument/2006/relationships/image" Target="../media/image60.emf"/><Relationship Id="rId7" Type="http://schemas.openxmlformats.org/officeDocument/2006/relationships/hyperlink" Target="https://it.wikipedia.org/wiki/Materie_plastiche" TargetMode="External"/><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hyperlink" Target="https://it.wikipedia.org/wiki/Cemento" TargetMode="External"/><Relationship Id="rId5" Type="http://schemas.openxmlformats.org/officeDocument/2006/relationships/hyperlink" Target="https://it.wikipedia.org/wiki/Carta" TargetMode="External"/><Relationship Id="rId4" Type="http://schemas.openxmlformats.org/officeDocument/2006/relationships/hyperlink" Target="https://it.wikipedia.org/wiki/Vernic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6.emf"/></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droppedImage.pdf" descr="droppedImage.pdf"/>
          <p:cNvPicPr>
            <a:picLocks noChangeAspect="1"/>
          </p:cNvPicPr>
          <p:nvPr/>
        </p:nvPicPr>
        <p:blipFill>
          <a:blip r:embed="rId2">
            <a:extLst/>
          </a:blip>
          <a:stretch>
            <a:fillRect/>
          </a:stretch>
        </p:blipFill>
        <p:spPr>
          <a:xfrm>
            <a:off x="3363516" y="1401961"/>
            <a:ext cx="5464969" cy="4054078"/>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2758191" y="25333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6" name="Rettangolo 5"/>
          <p:cNvSpPr/>
          <p:nvPr/>
        </p:nvSpPr>
        <p:spPr>
          <a:xfrm>
            <a:off x="149903" y="769952"/>
            <a:ext cx="11971710" cy="6162264"/>
          </a:xfrm>
          <a:prstGeom prst="rect">
            <a:avLst/>
          </a:prstGeom>
        </p:spPr>
        <p:txBody>
          <a:bodyPr wrap="square">
            <a:spAutoFit/>
          </a:bodyPr>
          <a:lstStyle/>
          <a:p>
            <a:pPr marL="342900" indent="-342900">
              <a:lnSpc>
                <a:spcPct val="200000"/>
              </a:lnSpc>
              <a:buFont typeface="Arial" charset="0"/>
              <a:buChar char="•"/>
            </a:pPr>
            <a:r>
              <a:rPr lang="it-IT" sz="2000" dirty="0">
                <a:latin typeface="Palatino Linotype" charset="0"/>
                <a:ea typeface="Palatino Linotype" charset="0"/>
                <a:cs typeface="Palatino Linotype" charset="0"/>
              </a:rPr>
              <a:t>L'alluminio ha </a:t>
            </a:r>
            <a:r>
              <a:rPr lang="it-IT" sz="2000" dirty="0" err="1">
                <a:latin typeface="Palatino Linotype" charset="0"/>
                <a:ea typeface="Palatino Linotype" charset="0"/>
                <a:cs typeface="Palatino Linotype" charset="0"/>
              </a:rPr>
              <a:t>densita'</a:t>
            </a:r>
            <a:r>
              <a:rPr lang="it-IT" sz="2000" dirty="0">
                <a:latin typeface="Palatino Linotype" charset="0"/>
                <a:ea typeface="Palatino Linotype" charset="0"/>
                <a:cs typeface="Palatino Linotype" charset="0"/>
              </a:rPr>
              <a:t> bassa 2,7 g/cm</a:t>
            </a:r>
            <a:r>
              <a:rPr lang="it-IT" sz="2000" baseline="30000" dirty="0">
                <a:latin typeface="Palatino Linotype" charset="0"/>
                <a:ea typeface="Palatino Linotype" charset="0"/>
                <a:cs typeface="Palatino Linotype" charset="0"/>
              </a:rPr>
              <a:t>3</a:t>
            </a:r>
            <a:r>
              <a:rPr lang="it-IT" sz="2000" dirty="0">
                <a:latin typeface="Palatino Linotype" charset="0"/>
                <a:ea typeface="Palatino Linotype" charset="0"/>
                <a:cs typeface="Palatino Linotype" charset="0"/>
              </a:rPr>
              <a:t>, un terzo di quella dell' acciaio</a:t>
            </a:r>
          </a:p>
          <a:p>
            <a:pPr marL="342900" lvl="0" indent="-342900">
              <a:lnSpc>
                <a:spcPct val="200000"/>
              </a:lnSpc>
              <a:buFont typeface="Arial" charset="0"/>
              <a:buChar char="•"/>
            </a:pPr>
            <a:r>
              <a:rPr lang="it-IT" sz="2000" dirty="0">
                <a:latin typeface="Palatino Linotype" charset="0"/>
                <a:ea typeface="Palatino Linotype" charset="0"/>
                <a:cs typeface="Palatino Linotype" charset="0"/>
              </a:rPr>
              <a:t>Cristallizza nel reticolo CFC e quindi presenta un comportamento duttile (profilati di ogni forma) e non infragilisce alle basse temperature</a:t>
            </a:r>
          </a:p>
          <a:p>
            <a:pPr marL="342900" lvl="0" indent="-342900">
              <a:lnSpc>
                <a:spcPct val="200000"/>
              </a:lnSpc>
              <a:buFont typeface="Arial" charset="0"/>
              <a:buChar char="•"/>
            </a:pPr>
            <a:r>
              <a:rPr lang="it-IT" sz="2000" dirty="0">
                <a:latin typeface="Palatino Linotype" charset="0"/>
                <a:ea typeface="Palatino Linotype" charset="0"/>
                <a:cs typeface="Palatino Linotype" charset="0"/>
              </a:rPr>
              <a:t>La </a:t>
            </a:r>
            <a:r>
              <a:rPr lang="it-IT" sz="2000" dirty="0" err="1">
                <a:latin typeface="Palatino Linotype" charset="0"/>
                <a:ea typeface="Palatino Linotype" charset="0"/>
                <a:cs typeface="Palatino Linotype" charset="0"/>
              </a:rPr>
              <a:t>conducibilita'</a:t>
            </a:r>
            <a:r>
              <a:rPr lang="it-IT" sz="2000" dirty="0">
                <a:latin typeface="Palatino Linotype" charset="0"/>
                <a:ea typeface="Palatino Linotype" charset="0"/>
                <a:cs typeface="Palatino Linotype" charset="0"/>
              </a:rPr>
              <a:t> elettrica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buona (37,7 m/</a:t>
            </a:r>
            <a:r>
              <a:rPr lang="en-US" sz="2000" dirty="0">
                <a:latin typeface="Palatino Linotype" charset="0"/>
                <a:ea typeface="Palatino Linotype" charset="0"/>
                <a:cs typeface="Palatino Linotype" charset="0"/>
              </a:rPr>
              <a:t>W</a:t>
            </a:r>
            <a:r>
              <a:rPr lang="it-IT" sz="2000" dirty="0">
                <a:latin typeface="Palatino Linotype" charset="0"/>
                <a:ea typeface="Palatino Linotype" charset="0"/>
                <a:cs typeface="Palatino Linotype" charset="0"/>
              </a:rPr>
              <a:t> mm</a:t>
            </a:r>
            <a:r>
              <a:rPr lang="it-IT" sz="2000" baseline="30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 E' pari al 65% di quella del Cu a </a:t>
            </a:r>
            <a:r>
              <a:rPr lang="it-IT" sz="2000" dirty="0" err="1">
                <a:latin typeface="Palatino Linotype" charset="0"/>
                <a:ea typeface="Palatino Linotype" charset="0"/>
                <a:cs typeface="Palatino Linotype" charset="0"/>
              </a:rPr>
              <a:t>parita'</a:t>
            </a:r>
            <a:r>
              <a:rPr lang="it-IT" sz="2000" dirty="0">
                <a:latin typeface="Palatino Linotype" charset="0"/>
                <a:ea typeface="Palatino Linotype" charset="0"/>
                <a:cs typeface="Palatino Linotype" charset="0"/>
              </a:rPr>
              <a:t> di volume </a:t>
            </a:r>
            <a:r>
              <a:rPr lang="it-IT" sz="2000" b="1" dirty="0">
                <a:solidFill>
                  <a:srgbClr val="FF0000"/>
                </a:solidFill>
                <a:latin typeface="Palatino Linotype" charset="0"/>
                <a:ea typeface="Palatino Linotype" charset="0"/>
                <a:cs typeface="Palatino Linotype" charset="0"/>
              </a:rPr>
              <a:t>ma </a:t>
            </a:r>
            <a:r>
              <a:rPr lang="it-IT" sz="2000" b="1" dirty="0" err="1">
                <a:solidFill>
                  <a:srgbClr val="FF0000"/>
                </a:solidFill>
                <a:latin typeface="Palatino Linotype" charset="0"/>
                <a:ea typeface="Palatino Linotype" charset="0"/>
                <a:cs typeface="Palatino Linotype" charset="0"/>
              </a:rPr>
              <a:t>e'</a:t>
            </a:r>
            <a:r>
              <a:rPr lang="it-IT" sz="2000" b="1" dirty="0">
                <a:solidFill>
                  <a:srgbClr val="FF0000"/>
                </a:solidFill>
                <a:latin typeface="Palatino Linotype" charset="0"/>
                <a:ea typeface="Palatino Linotype" charset="0"/>
                <a:cs typeface="Palatino Linotype" charset="0"/>
              </a:rPr>
              <a:t> il 200% in peso</a:t>
            </a:r>
            <a:r>
              <a:rPr lang="it-IT" sz="2000" dirty="0">
                <a:latin typeface="Palatino Linotype" charset="0"/>
                <a:ea typeface="Palatino Linotype" charset="0"/>
                <a:cs typeface="Palatino Linotype" charset="0"/>
              </a:rPr>
              <a:t>. </a:t>
            </a:r>
          </a:p>
          <a:p>
            <a:pPr marL="342900" lvl="0" indent="-342900">
              <a:lnSpc>
                <a:spcPct val="200000"/>
              </a:lnSpc>
              <a:buFont typeface="Arial" charset="0"/>
              <a:buChar char="•"/>
            </a:pPr>
            <a:r>
              <a:rPr lang="it-IT" sz="2000" dirty="0">
                <a:latin typeface="Palatino Linotype" charset="0"/>
                <a:ea typeface="Palatino Linotype" charset="0"/>
                <a:cs typeface="Palatino Linotype" charset="0"/>
              </a:rPr>
              <a:t>La </a:t>
            </a:r>
            <a:r>
              <a:rPr lang="it-IT" sz="2000" dirty="0" err="1">
                <a:latin typeface="Palatino Linotype" charset="0"/>
                <a:ea typeface="Palatino Linotype" charset="0"/>
                <a:cs typeface="Palatino Linotype" charset="0"/>
              </a:rPr>
              <a:t>conducibilita'</a:t>
            </a:r>
            <a:r>
              <a:rPr lang="it-IT" sz="2000" dirty="0">
                <a:latin typeface="Palatino Linotype" charset="0"/>
                <a:ea typeface="Palatino Linotype" charset="0"/>
                <a:cs typeface="Palatino Linotype" charset="0"/>
              </a:rPr>
              <a:t> termica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ottima (242 </a:t>
            </a:r>
            <a:r>
              <a:rPr lang="it-IT" sz="2000" dirty="0" err="1">
                <a:latin typeface="Palatino Linotype" charset="0"/>
                <a:ea typeface="Palatino Linotype" charset="0"/>
                <a:cs typeface="Palatino Linotype" charset="0"/>
              </a:rPr>
              <a:t>W</a:t>
            </a:r>
            <a:r>
              <a:rPr lang="it-IT" sz="2000" dirty="0">
                <a:latin typeface="Palatino Linotype" charset="0"/>
                <a:ea typeface="Palatino Linotype" charset="0"/>
                <a:cs typeface="Palatino Linotype" charset="0"/>
              </a:rPr>
              <a:t>/m K), superata solo da Ag, </a:t>
            </a:r>
            <a:r>
              <a:rPr lang="it-IT" sz="2000" dirty="0" err="1">
                <a:latin typeface="Palatino Linotype" charset="0"/>
                <a:ea typeface="Palatino Linotype" charset="0"/>
                <a:cs typeface="Palatino Linotype" charset="0"/>
              </a:rPr>
              <a:t>Au</a:t>
            </a:r>
            <a:r>
              <a:rPr lang="it-IT" sz="2000" dirty="0">
                <a:latin typeface="Palatino Linotype" charset="0"/>
                <a:ea typeface="Palatino Linotype" charset="0"/>
                <a:cs typeface="Palatino Linotype" charset="0"/>
              </a:rPr>
              <a:t> e Cu (Fe=79 </a:t>
            </a:r>
            <a:r>
              <a:rPr lang="it-IT" sz="2000" dirty="0" err="1">
                <a:latin typeface="Palatino Linotype" charset="0"/>
                <a:ea typeface="Palatino Linotype" charset="0"/>
                <a:cs typeface="Palatino Linotype" charset="0"/>
              </a:rPr>
              <a:t>W</a:t>
            </a:r>
            <a:r>
              <a:rPr lang="it-IT" sz="2000" dirty="0">
                <a:latin typeface="Palatino Linotype" charset="0"/>
                <a:ea typeface="Palatino Linotype" charset="0"/>
                <a:cs typeface="Palatino Linotype" charset="0"/>
              </a:rPr>
              <a:t>/m K)</a:t>
            </a:r>
          </a:p>
          <a:p>
            <a:pPr marL="342900" lvl="0" indent="-342900">
              <a:lnSpc>
                <a:spcPct val="200000"/>
              </a:lnSpc>
              <a:buFont typeface="Arial" charset="0"/>
              <a:buChar char="•"/>
            </a:pPr>
            <a:r>
              <a:rPr lang="it-IT" sz="2000" dirty="0">
                <a:latin typeface="Palatino Linotype" charset="0"/>
                <a:ea typeface="Palatino Linotype" charset="0"/>
                <a:cs typeface="Palatino Linotype" charset="0"/>
              </a:rPr>
              <a:t>Il coefficiente di dilatazione, (23x10</a:t>
            </a:r>
            <a:r>
              <a:rPr lang="it-IT" sz="2000" baseline="30000" dirty="0">
                <a:latin typeface="Palatino Linotype" charset="0"/>
                <a:ea typeface="Palatino Linotype" charset="0"/>
                <a:cs typeface="Palatino Linotype" charset="0"/>
              </a:rPr>
              <a:t>-6</a:t>
            </a:r>
            <a:r>
              <a:rPr lang="it-IT" sz="2000" dirty="0">
                <a:latin typeface="Palatino Linotype" charset="0"/>
                <a:ea typeface="Palatino Linotype" charset="0"/>
                <a:cs typeface="Palatino Linotype" charset="0"/>
              </a:rPr>
              <a:t> /K) due volte quello del ferro, da' inconvenienti durante la fusione e le saldature. </a:t>
            </a:r>
          </a:p>
          <a:p>
            <a:pPr marL="342900" lvl="0" indent="-342900">
              <a:lnSpc>
                <a:spcPct val="200000"/>
              </a:lnSpc>
              <a:buFont typeface="Arial" charset="0"/>
              <a:buChar char="•"/>
            </a:pPr>
            <a:r>
              <a:rPr lang="it-IT" sz="2000" dirty="0">
                <a:latin typeface="Palatino Linotype" charset="0"/>
                <a:ea typeface="Palatino Linotype" charset="0"/>
                <a:cs typeface="Palatino Linotype" charset="0"/>
              </a:rPr>
              <a:t>Il punto di fusione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di 660° C il che rende l'alluminio e ancora di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le sue leghe lavorabili per fusione. </a:t>
            </a:r>
          </a:p>
        </p:txBody>
      </p:sp>
      <p:sp>
        <p:nvSpPr>
          <p:cNvPr id="7" name="Rettangolo 6"/>
          <p:cNvSpPr/>
          <p:nvPr/>
        </p:nvSpPr>
        <p:spPr>
          <a:xfrm>
            <a:off x="439711" y="246732"/>
            <a:ext cx="5805757" cy="523220"/>
          </a:xfrm>
          <a:prstGeom prst="rect">
            <a:avLst/>
          </a:prstGeom>
        </p:spPr>
        <p:txBody>
          <a:bodyPr wrap="none">
            <a:spAutoFit/>
          </a:bodyPr>
          <a:lstStyle/>
          <a:p>
            <a:r>
              <a:rPr lang="en-US" sz="2800" b="1" dirty="0">
                <a:solidFill>
                  <a:srgbClr val="FF0000"/>
                </a:solidFill>
                <a:latin typeface="Palatino Linotype" charset="0"/>
                <a:ea typeface="Palatino Linotype" charset="0"/>
                <a:cs typeface="Palatino Linotype" charset="0"/>
              </a:rPr>
              <a:t>PROPRIETA' DELL'ALLUMINIO</a:t>
            </a:r>
            <a:r>
              <a:rPr lang="it-IT" sz="2800" b="1" dirty="0">
                <a:latin typeface="Palatino Linotype" charset="0"/>
                <a:ea typeface="Palatino Linotype" charset="0"/>
                <a:cs typeface="Palatino Linotype" charset="0"/>
              </a:rPr>
              <a:t> </a:t>
            </a:r>
          </a:p>
        </p:txBody>
      </p:sp>
    </p:spTree>
    <p:extLst>
      <p:ext uri="{BB962C8B-B14F-4D97-AF65-F5344CB8AC3E}">
        <p14:creationId xmlns:p14="http://schemas.microsoft.com/office/powerpoint/2010/main" val="78308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047345" y="15589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2049" name="Picture 1"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3503" y="1215558"/>
            <a:ext cx="3619500"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0" y="173984"/>
            <a:ext cx="8529403" cy="3785652"/>
          </a:xfrm>
          <a:prstGeom prst="rect">
            <a:avLst/>
          </a:prstGeom>
        </p:spPr>
        <p:txBody>
          <a:bodyPr wrap="square">
            <a:spAutoFit/>
          </a:bodyPr>
          <a:lstStyle/>
          <a:p>
            <a:pPr marL="342900" lvl="0" indent="-342900">
              <a:lnSpc>
                <a:spcPct val="150000"/>
              </a:lnSpc>
              <a:buFont typeface="Arial" charset="0"/>
              <a:buChar char="•"/>
            </a:pPr>
            <a:r>
              <a:rPr lang="it-IT" sz="2000" dirty="0">
                <a:latin typeface="Palatino Linotype" charset="0"/>
                <a:ea typeface="Palatino Linotype" charset="0"/>
                <a:cs typeface="Palatino Linotype" charset="0"/>
              </a:rPr>
              <a:t>E' molto resistente alla corrosione dovuta ai normali agenti perché si ricopre di uno strato di ossido aderente e non poroso (protettivo). </a:t>
            </a:r>
            <a:r>
              <a:rPr lang="en-US" sz="2000" dirty="0">
                <a:latin typeface="Palatino Linotype" charset="0"/>
                <a:ea typeface="Palatino Linotype" charset="0"/>
                <a:cs typeface="Palatino Linotype" charset="0"/>
              </a:rPr>
              <a:t>L'Al</a:t>
            </a:r>
            <a:r>
              <a:rPr lang="en-US" sz="2000" baseline="-25000" dirty="0">
                <a:latin typeface="Palatino Linotype" charset="0"/>
                <a:ea typeface="Palatino Linotype" charset="0"/>
                <a:cs typeface="Palatino Linotype" charset="0"/>
              </a:rPr>
              <a:t>2</a:t>
            </a:r>
            <a:r>
              <a:rPr lang="en-US" sz="2000" dirty="0">
                <a:latin typeface="Palatino Linotype" charset="0"/>
                <a:ea typeface="Palatino Linotype" charset="0"/>
                <a:cs typeface="Palatino Linotype" charset="0"/>
              </a:rPr>
              <a:t>O</a:t>
            </a:r>
            <a:r>
              <a:rPr lang="en-US" sz="2000" baseline="-25000" dirty="0">
                <a:latin typeface="Palatino Linotype" charset="0"/>
                <a:ea typeface="Palatino Linotype" charset="0"/>
                <a:cs typeface="Palatino Linotype" charset="0"/>
              </a:rPr>
              <a:t>3</a:t>
            </a:r>
            <a:r>
              <a:rPr lang="en-US" sz="2000" dirty="0">
                <a:latin typeface="Palatino Linotype" charset="0"/>
                <a:ea typeface="Palatino Linotype" charset="0"/>
                <a:cs typeface="Palatino Linotype" charset="0"/>
              </a:rPr>
              <a:t> e' </a:t>
            </a:r>
            <a:r>
              <a:rPr lang="en-US" sz="2000" dirty="0" err="1">
                <a:latin typeface="Palatino Linotype" charset="0"/>
                <a:ea typeface="Palatino Linotype" charset="0"/>
                <a:cs typeface="Palatino Linotype" charset="0"/>
              </a:rPr>
              <a:t>chimicamente</a:t>
            </a:r>
            <a:r>
              <a:rPr lang="en-US" sz="2000" dirty="0">
                <a:latin typeface="Palatino Linotype" charset="0"/>
                <a:ea typeface="Palatino Linotype" charset="0"/>
                <a:cs typeface="Palatino Linotype" charset="0"/>
              </a:rPr>
              <a:t> stabile </a:t>
            </a:r>
            <a:r>
              <a:rPr lang="en-US" sz="2000" dirty="0" err="1">
                <a:latin typeface="Palatino Linotype" charset="0"/>
                <a:ea typeface="Palatino Linotype" charset="0"/>
                <a:cs typeface="Palatino Linotype" charset="0"/>
              </a:rPr>
              <a:t>tra</a:t>
            </a:r>
            <a:r>
              <a:rPr lang="en-US" sz="2000" dirty="0">
                <a:latin typeface="Palatino Linotype" charset="0"/>
                <a:ea typeface="Palatino Linotype" charset="0"/>
                <a:cs typeface="Palatino Linotype" charset="0"/>
              </a:rPr>
              <a:t> pH = 4 - 8</a:t>
            </a:r>
            <a:endParaRPr lang="it-IT" sz="2000" dirty="0">
              <a:latin typeface="Palatino Linotype" charset="0"/>
              <a:ea typeface="Palatino Linotype" charset="0"/>
              <a:cs typeface="Palatino Linotype" charset="0"/>
            </a:endParaRPr>
          </a:p>
          <a:p>
            <a:pPr marL="342900" lvl="0" indent="-342900">
              <a:lnSpc>
                <a:spcPct val="150000"/>
              </a:lnSpc>
              <a:buFont typeface="Arial" charset="0"/>
              <a:buChar char="•"/>
            </a:pPr>
            <a:r>
              <a:rPr lang="it-IT" sz="2000" dirty="0">
                <a:latin typeface="Palatino Linotype" charset="0"/>
                <a:ea typeface="Palatino Linotype" charset="0"/>
                <a:cs typeface="Palatino Linotype" charset="0"/>
              </a:rPr>
              <a:t>Non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magnetico (sopporta elevati voltaggi ed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ottimo quindi in elettronica) </a:t>
            </a:r>
          </a:p>
          <a:p>
            <a:pPr marL="342900" indent="-342900">
              <a:lnSpc>
                <a:spcPct val="150000"/>
              </a:lnSpc>
              <a:buFont typeface="Arial" charset="0"/>
              <a:buChar char="•"/>
            </a:pPr>
            <a:r>
              <a:rPr lang="it-IT" sz="2000" dirty="0">
                <a:latin typeface="Palatino Linotype" charset="0"/>
                <a:ea typeface="Palatino Linotype" charset="0"/>
                <a:cs typeface="Palatino Linotype" charset="0"/>
              </a:rPr>
              <a:t>Modulo di Young 66,6 </a:t>
            </a:r>
            <a:r>
              <a:rPr lang="it-IT" sz="2000" dirty="0" err="1">
                <a:latin typeface="Palatino Linotype" charset="0"/>
                <a:ea typeface="Palatino Linotype" charset="0"/>
                <a:cs typeface="Palatino Linotype" charset="0"/>
              </a:rPr>
              <a:t>GPa</a:t>
            </a:r>
            <a:r>
              <a:rPr lang="it-IT" sz="2000" dirty="0">
                <a:latin typeface="Palatino Linotype" charset="0"/>
                <a:ea typeface="Palatino Linotype" charset="0"/>
                <a:cs typeface="Palatino Linotype" charset="0"/>
              </a:rPr>
              <a:t>.  Allungamento a rottura 55 %</a:t>
            </a:r>
          </a:p>
          <a:p>
            <a:pPr marL="342900" indent="-342900">
              <a:lnSpc>
                <a:spcPct val="150000"/>
              </a:lnSpc>
              <a:buFont typeface="Arial" charset="0"/>
              <a:buChar char="•"/>
            </a:pPr>
            <a:r>
              <a:rPr lang="it-IT" sz="2000" dirty="0">
                <a:latin typeface="Palatino Linotype" charset="0"/>
                <a:ea typeface="Palatino Linotype" charset="0"/>
                <a:cs typeface="Palatino Linotype" charset="0"/>
              </a:rPr>
              <a:t>Elevata </a:t>
            </a:r>
            <a:r>
              <a:rPr lang="it-IT" sz="2000" dirty="0" err="1">
                <a:latin typeface="Palatino Linotype" charset="0"/>
                <a:ea typeface="Palatino Linotype" charset="0"/>
                <a:cs typeface="Palatino Linotype" charset="0"/>
              </a:rPr>
              <a:t>plasticita</a:t>
            </a:r>
            <a:r>
              <a:rPr lang="it-IT" sz="2000" dirty="0">
                <a:latin typeface="Palatino Linotype" charset="0"/>
                <a:ea typeface="Palatino Linotype" charset="0"/>
                <a:cs typeface="Palatino Linotype" charset="0"/>
              </a:rPr>
              <a:t>̀</a:t>
            </a:r>
            <a:br>
              <a:rPr lang="it-IT" sz="2000" dirty="0"/>
            </a:br>
            <a:endParaRPr lang="it-IT" sz="2000" dirty="0"/>
          </a:p>
        </p:txBody>
      </p:sp>
      <p:sp>
        <p:nvSpPr>
          <p:cNvPr id="4" name="Rettangolo 3"/>
          <p:cNvSpPr/>
          <p:nvPr/>
        </p:nvSpPr>
        <p:spPr>
          <a:xfrm>
            <a:off x="0" y="3497971"/>
            <a:ext cx="12037102" cy="3323987"/>
          </a:xfrm>
          <a:prstGeom prst="rect">
            <a:avLst/>
          </a:prstGeom>
        </p:spPr>
        <p:txBody>
          <a:bodyPr wrap="square">
            <a:spAutoFit/>
          </a:bodyPr>
          <a:lstStyle/>
          <a:p>
            <a:pPr marL="342900" lvl="0" indent="-342900">
              <a:lnSpc>
                <a:spcPct val="150000"/>
              </a:lnSpc>
              <a:buFont typeface="Arial" charset="0"/>
              <a:buChar char="•"/>
            </a:pPr>
            <a:r>
              <a:rPr lang="it-IT" sz="2000" dirty="0">
                <a:latin typeface="Palatino Linotype" charset="0"/>
                <a:ea typeface="Palatino Linotype" charset="0"/>
                <a:cs typeface="Palatino Linotype" charset="0"/>
              </a:rPr>
              <a:t>Il rapporto </a:t>
            </a:r>
            <a:r>
              <a:rPr lang="en-US" sz="2000" dirty="0" err="1">
                <a:latin typeface="Palatino Linotype" charset="0"/>
                <a:ea typeface="Palatino Linotype" charset="0"/>
                <a:cs typeface="Palatino Linotype" charset="0"/>
              </a:rPr>
              <a:t>resistenza</a:t>
            </a:r>
            <a:r>
              <a:rPr lang="it-IT" sz="2000" dirty="0">
                <a:latin typeface="Palatino Linotype" charset="0"/>
                <a:ea typeface="Palatino Linotype" charset="0"/>
                <a:cs typeface="Palatino Linotype" charset="0"/>
              </a:rPr>
              <a:t>/</a:t>
            </a:r>
            <a:r>
              <a:rPr lang="en-US" sz="2000" dirty="0" err="1">
                <a:latin typeface="Palatino Linotype" charset="0"/>
                <a:ea typeface="Palatino Linotype" charset="0"/>
                <a:cs typeface="Palatino Linotype" charset="0"/>
              </a:rPr>
              <a:t>densita</a:t>
            </a:r>
            <a:r>
              <a:rPr lang="en-US"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superiore a quello dell' acciaio. </a:t>
            </a:r>
          </a:p>
          <a:p>
            <a:pPr marL="342900" indent="-342900">
              <a:lnSpc>
                <a:spcPct val="150000"/>
              </a:lnSpc>
              <a:buFont typeface="Arial" charset="0"/>
              <a:buChar char="•"/>
            </a:pPr>
            <a:r>
              <a:rPr lang="en-US" sz="2000" b="1" dirty="0">
                <a:solidFill>
                  <a:srgbClr val="FF0000"/>
                </a:solidFill>
                <a:latin typeface="Palatino Linotype" charset="0"/>
                <a:ea typeface="Palatino Linotype" charset="0"/>
                <a:cs typeface="Palatino Linotype" charset="0"/>
              </a:rPr>
              <a:t>La </a:t>
            </a:r>
            <a:r>
              <a:rPr lang="en-US" sz="2000" b="1" dirty="0" err="1">
                <a:solidFill>
                  <a:srgbClr val="FF0000"/>
                </a:solidFill>
                <a:latin typeface="Palatino Linotype" charset="0"/>
                <a:ea typeface="Palatino Linotype" charset="0"/>
                <a:cs typeface="Palatino Linotype" charset="0"/>
              </a:rPr>
              <a:t>durezza</a:t>
            </a:r>
            <a:r>
              <a:rPr lang="en-US" sz="2000" b="1" dirty="0">
                <a:solidFill>
                  <a:srgbClr val="FF0000"/>
                </a:solidFill>
                <a:latin typeface="Palatino Linotype" charset="0"/>
                <a:ea typeface="Palatino Linotype" charset="0"/>
                <a:cs typeface="Palatino Linotype" charset="0"/>
              </a:rPr>
              <a:t> </a:t>
            </a:r>
            <a:r>
              <a:rPr lang="en-US" sz="2000" b="1" dirty="0" err="1">
                <a:solidFill>
                  <a:srgbClr val="FF0000"/>
                </a:solidFill>
                <a:latin typeface="Palatino Linotype" charset="0"/>
                <a:ea typeface="Palatino Linotype" charset="0"/>
                <a:cs typeface="Palatino Linotype" charset="0"/>
              </a:rPr>
              <a:t>pero</a:t>
            </a:r>
            <a:r>
              <a:rPr lang="en-US" sz="2000" b="1" dirty="0">
                <a:solidFill>
                  <a:srgbClr val="FF0000"/>
                </a:solidFill>
                <a:latin typeface="Palatino Linotype" charset="0"/>
                <a:ea typeface="Palatino Linotype" charset="0"/>
                <a:cs typeface="Palatino Linotype" charset="0"/>
              </a:rPr>
              <a:t>' e' </a:t>
            </a:r>
            <a:r>
              <a:rPr lang="en-US" sz="2000" b="1" dirty="0" err="1">
                <a:solidFill>
                  <a:srgbClr val="FF0000"/>
                </a:solidFill>
                <a:latin typeface="Palatino Linotype" charset="0"/>
                <a:ea typeface="Palatino Linotype" charset="0"/>
                <a:cs typeface="Palatino Linotype" charset="0"/>
              </a:rPr>
              <a:t>bassa</a:t>
            </a:r>
            <a:r>
              <a:rPr lang="en-US" sz="2000" b="1" dirty="0">
                <a:solidFill>
                  <a:srgbClr val="FF0000"/>
                </a:solidFill>
                <a:latin typeface="Palatino Linotype" charset="0"/>
                <a:ea typeface="Palatino Linotype" charset="0"/>
                <a:cs typeface="Palatino Linotype" charset="0"/>
              </a:rPr>
              <a:t> </a:t>
            </a:r>
            <a:r>
              <a:rPr lang="en-US" sz="2000" dirty="0" err="1">
                <a:latin typeface="Palatino Linotype" charset="0"/>
                <a:ea typeface="Palatino Linotype" charset="0"/>
                <a:cs typeface="Palatino Linotype" charset="0"/>
              </a:rPr>
              <a:t>Durezza</a:t>
            </a:r>
            <a:r>
              <a:rPr lang="en-US" sz="2000" dirty="0">
                <a:latin typeface="Palatino Linotype" charset="0"/>
                <a:ea typeface="Palatino Linotype" charset="0"/>
                <a:cs typeface="Palatino Linotype" charset="0"/>
              </a:rPr>
              <a:t> </a:t>
            </a:r>
            <a:r>
              <a:rPr lang="en-US" sz="2000" dirty="0" err="1">
                <a:latin typeface="Palatino Linotype" charset="0"/>
                <a:ea typeface="Palatino Linotype" charset="0"/>
                <a:cs typeface="Palatino Linotype" charset="0"/>
              </a:rPr>
              <a:t>brinell</a:t>
            </a:r>
            <a:r>
              <a:rPr lang="en-US" sz="2000" dirty="0">
                <a:latin typeface="Palatino Linotype" charset="0"/>
                <a:ea typeface="Palatino Linotype" charset="0"/>
                <a:cs typeface="Palatino Linotype" charset="0"/>
              </a:rPr>
              <a:t> (HB) 2,75</a:t>
            </a:r>
            <a:r>
              <a:rPr lang="en-US" sz="2000" dirty="0"/>
              <a:t>; </a:t>
            </a:r>
            <a:r>
              <a:rPr lang="it-IT" sz="2000" dirty="0">
                <a:latin typeface="Palatino Linotype" charset="0"/>
                <a:ea typeface="Palatino Linotype" charset="0"/>
                <a:cs typeface="Palatino Linotype" charset="0"/>
              </a:rPr>
              <a:t>resistenza all'abrasione e all'usura sono basse</a:t>
            </a:r>
          </a:p>
          <a:p>
            <a:pPr marL="342900" lvl="0" indent="-342900">
              <a:lnSpc>
                <a:spcPct val="150000"/>
              </a:lnSpc>
              <a:buFont typeface="Arial" charset="0"/>
              <a:buChar char="•"/>
            </a:pPr>
            <a:r>
              <a:rPr lang="it-IT" sz="2000" dirty="0">
                <a:latin typeface="Palatino Linotype" charset="0"/>
                <a:ea typeface="Palatino Linotype" charset="0"/>
                <a:cs typeface="Palatino Linotype" charset="0"/>
              </a:rPr>
              <a:t>Non presenta limite di fatica (quindi da questo punto di vista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peggio dell'acciaio)</a:t>
            </a:r>
          </a:p>
          <a:p>
            <a:pPr marL="342900" lvl="0" indent="-342900">
              <a:lnSpc>
                <a:spcPct val="150000"/>
              </a:lnSpc>
              <a:buFont typeface="Arial" charset="0"/>
              <a:buChar char="•"/>
            </a:pPr>
            <a:r>
              <a:rPr lang="it-IT" sz="2000" dirty="0">
                <a:latin typeface="Palatino Linotype" charset="0"/>
                <a:ea typeface="Palatino Linotype" charset="0"/>
                <a:cs typeface="Palatino Linotype" charset="0"/>
              </a:rPr>
              <a:t>E' </a:t>
            </a:r>
            <a:r>
              <a:rPr lang="it-IT" sz="2000" dirty="0" err="1">
                <a:latin typeface="Palatino Linotype" charset="0"/>
                <a:ea typeface="Palatino Linotype" charset="0"/>
                <a:cs typeface="Palatino Linotype" charset="0"/>
              </a:rPr>
              <a:t>aspinterogeno</a:t>
            </a:r>
            <a:r>
              <a:rPr lang="it-IT" sz="2000" dirty="0">
                <a:latin typeface="Palatino Linotype" charset="0"/>
                <a:ea typeface="Palatino Linotype" charset="0"/>
                <a:cs typeface="Palatino Linotype" charset="0"/>
              </a:rPr>
              <a:t>, quindi se urtato non provoca scintille</a:t>
            </a:r>
          </a:p>
          <a:p>
            <a:pPr marL="342900" lvl="0" indent="-342900">
              <a:lnSpc>
                <a:spcPct val="150000"/>
              </a:lnSpc>
              <a:buFont typeface="Arial" charset="0"/>
              <a:buChar char="•"/>
            </a:pPr>
            <a:r>
              <a:rPr lang="it-IT" sz="2000" dirty="0">
                <a:latin typeface="Palatino Linotype" charset="0"/>
                <a:ea typeface="Palatino Linotype" charset="0"/>
                <a:cs typeface="Palatino Linotype" charset="0"/>
              </a:rPr>
              <a:t>Non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combustibile e non produce fumi tossici</a:t>
            </a:r>
          </a:p>
          <a:p>
            <a:pPr marL="342900" lvl="0" indent="-342900">
              <a:lnSpc>
                <a:spcPct val="150000"/>
              </a:lnSpc>
              <a:buFont typeface="Arial" charset="0"/>
              <a:buChar char="•"/>
            </a:pPr>
            <a:r>
              <a:rPr lang="it-IT" sz="2000" dirty="0">
                <a:latin typeface="Palatino Linotype" charset="0"/>
                <a:ea typeface="Palatino Linotype" charset="0"/>
                <a:cs typeface="Palatino Linotype" charset="0"/>
              </a:rPr>
              <a:t>Sulla base del solo criterio di resistenza, la sostituzione di una lamiera di acciaio E24 con una 5086 H111 richiede uno spessore 1.5 volte maggiore</a:t>
            </a:r>
          </a:p>
        </p:txBody>
      </p:sp>
    </p:spTree>
    <p:extLst>
      <p:ext uri="{BB962C8B-B14F-4D97-AF65-F5344CB8AC3E}">
        <p14:creationId xmlns:p14="http://schemas.microsoft.com/office/powerpoint/2010/main" val="660224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624061" y="216321"/>
            <a:ext cx="4763996" cy="461665"/>
          </a:xfrm>
          <a:prstGeom prst="rect">
            <a:avLst/>
          </a:prstGeom>
        </p:spPr>
        <p:txBody>
          <a:bodyPr wrap="none">
            <a:spAutoFit/>
          </a:bodyPr>
          <a:lstStyle/>
          <a:p>
            <a:pPr marL="25400" marR="11430" algn="ctr">
              <a:spcAft>
                <a:spcPts val="0"/>
              </a:spcAft>
            </a:pPr>
            <a:r>
              <a:rPr lang="it-IT" sz="2400" b="1">
                <a:solidFill>
                  <a:srgbClr val="FF0000"/>
                </a:solidFill>
                <a:latin typeface="Palatino Linotype" charset="0"/>
                <a:ea typeface="Palatino Linotype" charset="0"/>
                <a:cs typeface="Palatino Linotype" charset="0"/>
              </a:rPr>
              <a:t>INDURIMENTO DEI METALLI</a:t>
            </a:r>
            <a:endParaRPr lang="it-IT" sz="2400">
              <a:effectLst/>
              <a:latin typeface="Palatino Linotype" charset="0"/>
              <a:ea typeface="Palatino Linotype" charset="0"/>
              <a:cs typeface="Palatino Linotype" charset="0"/>
            </a:endParaRPr>
          </a:p>
        </p:txBody>
      </p:sp>
      <p:sp>
        <p:nvSpPr>
          <p:cNvPr id="3" name="Rettangolo 2"/>
          <p:cNvSpPr/>
          <p:nvPr/>
        </p:nvSpPr>
        <p:spPr>
          <a:xfrm>
            <a:off x="92439" y="753936"/>
            <a:ext cx="11827239" cy="1430200"/>
          </a:xfrm>
          <a:prstGeom prst="rect">
            <a:avLst/>
          </a:prstGeom>
        </p:spPr>
        <p:txBody>
          <a:bodyPr wrap="square">
            <a:spAutoFit/>
          </a:bodyPr>
          <a:lstStyle/>
          <a:p>
            <a:pPr marL="25400" marR="11430" algn="just">
              <a:lnSpc>
                <a:spcPct val="150000"/>
              </a:lnSpc>
              <a:spcAft>
                <a:spcPts val="0"/>
              </a:spcAft>
            </a:pPr>
            <a:r>
              <a:rPr lang="it-IT" sz="2000" dirty="0">
                <a:latin typeface="Palatino Linotype" charset="0"/>
                <a:ea typeface="Palatino Linotype" charset="0"/>
                <a:cs typeface="Palatino Linotype" charset="0"/>
              </a:rPr>
              <a:t>La deformazione plastica dei metalli inizia quando si raggiunge il loro limite di snervamento. Per "indurire" i metalli (in </a:t>
            </a:r>
            <a:r>
              <a:rPr lang="it-IT" sz="2000" dirty="0" err="1">
                <a:latin typeface="Palatino Linotype" charset="0"/>
                <a:ea typeface="Palatino Linotype" charset="0"/>
                <a:cs typeface="Palatino Linotype" charset="0"/>
              </a:rPr>
              <a:t>realta'</a:t>
            </a:r>
            <a:r>
              <a:rPr lang="it-IT" sz="2000" dirty="0">
                <a:latin typeface="Palatino Linotype" charset="0"/>
                <a:ea typeface="Palatino Linotype" charset="0"/>
                <a:cs typeface="Palatino Linotype" charset="0"/>
              </a:rPr>
              <a:t> aumentare il loro limite di snervamento)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quindi necessario bloccare o rallentare il moto delle loro dislocazioni.</a:t>
            </a:r>
            <a:endParaRPr lang="it-IT" sz="2000" dirty="0">
              <a:effectLst/>
              <a:latin typeface="Palatino Linotype" charset="0"/>
              <a:ea typeface="Palatino Linotype" charset="0"/>
              <a:cs typeface="Palatino Linotype" charset="0"/>
            </a:endParaRPr>
          </a:p>
        </p:txBody>
      </p:sp>
      <p:sp>
        <p:nvSpPr>
          <p:cNvPr id="4" name="Rectangle 2"/>
          <p:cNvSpPr>
            <a:spLocks noChangeArrowheads="1"/>
          </p:cNvSpPr>
          <p:nvPr/>
        </p:nvSpPr>
        <p:spPr bwMode="auto">
          <a:xfrm>
            <a:off x="976111" y="14690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3073" name="Picture 1" descr="f7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573" y="1778959"/>
            <a:ext cx="5295900" cy="1473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387473" y="22600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3075" name="Picture 3" descr="f6_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74" y="2260086"/>
            <a:ext cx="3999894" cy="2501174"/>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451996" y="4723581"/>
            <a:ext cx="6096000" cy="1569660"/>
          </a:xfrm>
          <a:prstGeom prst="rect">
            <a:avLst/>
          </a:prstGeom>
        </p:spPr>
        <p:txBody>
          <a:bodyPr>
            <a:spAutoFit/>
          </a:bodyPr>
          <a:lstStyle/>
          <a:p>
            <a:pPr marL="25400" marR="11430" algn="just">
              <a:lnSpc>
                <a:spcPct val="150000"/>
              </a:lnSpc>
              <a:spcAft>
                <a:spcPts val="0"/>
              </a:spcAft>
            </a:pPr>
            <a:r>
              <a:rPr lang="it-IT" sz="2400" dirty="0">
                <a:latin typeface="Palatino Linotype" charset="0"/>
                <a:ea typeface="Palatino Linotype" charset="0"/>
                <a:cs typeface="Palatino Linotype" charset="0"/>
              </a:rPr>
              <a:t>I metalli possono quindi venir induriti per:</a:t>
            </a:r>
          </a:p>
          <a:p>
            <a:pPr marL="25400" marR="11430" algn="just">
              <a:lnSpc>
                <a:spcPct val="150000"/>
              </a:lnSpc>
              <a:spcAft>
                <a:spcPts val="0"/>
              </a:spcAft>
            </a:pPr>
            <a:r>
              <a:rPr lang="it-IT" sz="2400" dirty="0">
                <a:latin typeface="Palatino Linotype" charset="0"/>
                <a:ea typeface="Palatino Linotype" charset="0"/>
                <a:cs typeface="Palatino Linotype" charset="0"/>
              </a:rPr>
              <a:t>- </a:t>
            </a:r>
            <a:r>
              <a:rPr lang="it-IT" sz="2400" b="1" i="1" dirty="0">
                <a:solidFill>
                  <a:srgbClr val="800080"/>
                </a:solidFill>
                <a:latin typeface="Palatino Linotype" charset="0"/>
                <a:ea typeface="Palatino Linotype" charset="0"/>
                <a:cs typeface="Palatino Linotype" charset="0"/>
              </a:rPr>
              <a:t>Riduzione delle dimensioni del grano</a:t>
            </a:r>
            <a:endParaRPr lang="it-IT" sz="2400" b="1" i="1" dirty="0">
              <a:latin typeface="Palatino Linotype" charset="0"/>
              <a:ea typeface="Palatino Linotype" charset="0"/>
              <a:cs typeface="Palatino Linotype" charset="0"/>
            </a:endParaRPr>
          </a:p>
          <a:p>
            <a:pPr marL="25400" marR="11430" algn="ctr">
              <a:spcAft>
                <a:spcPts val="0"/>
              </a:spcAft>
            </a:pPr>
            <a:r>
              <a:rPr lang="it-IT" sz="2400" dirty="0">
                <a:latin typeface="Palatino Linotype" charset="0"/>
                <a:ea typeface="Palatino Linotype" charset="0"/>
                <a:cs typeface="Palatino Linotype" charset="0"/>
              </a:rPr>
              <a:t>Legge di Hall-</a:t>
            </a:r>
            <a:r>
              <a:rPr lang="it-IT" sz="2400" dirty="0" err="1">
                <a:latin typeface="Palatino Linotype" charset="0"/>
                <a:ea typeface="Palatino Linotype" charset="0"/>
                <a:cs typeface="Palatino Linotype" charset="0"/>
              </a:rPr>
              <a:t>Petch</a:t>
            </a:r>
            <a:r>
              <a:rPr lang="it-IT" sz="2400" dirty="0">
                <a:latin typeface="Palatino Linotype" charset="0"/>
                <a:ea typeface="Palatino Linotype" charset="0"/>
                <a:cs typeface="Palatino Linotype" charset="0"/>
              </a:rPr>
              <a:t>   (</a:t>
            </a:r>
            <a:r>
              <a:rPr lang="en-US" sz="2400" dirty="0">
                <a:latin typeface="Symbol" charset="2"/>
                <a:ea typeface="Symbol" charset="2"/>
                <a:cs typeface="Symbol" charset="2"/>
              </a:rPr>
              <a:t>s</a:t>
            </a:r>
            <a:r>
              <a:rPr lang="it-IT" sz="2400" dirty="0">
                <a:latin typeface="Palatino Linotype" charset="0"/>
                <a:ea typeface="Palatino Linotype" charset="0"/>
                <a:cs typeface="Palatino Linotype" charset="0"/>
              </a:rPr>
              <a:t> = </a:t>
            </a:r>
            <a:r>
              <a:rPr lang="en-US" sz="2400" dirty="0">
                <a:latin typeface="Symbol" charset="2"/>
                <a:ea typeface="Symbol" charset="2"/>
                <a:cs typeface="Symbol" charset="2"/>
              </a:rPr>
              <a:t>s</a:t>
            </a:r>
            <a:r>
              <a:rPr lang="it-IT" sz="2400" baseline="-25000" dirty="0">
                <a:latin typeface="Palatino Linotype" charset="0"/>
                <a:ea typeface="Palatino Linotype" charset="0"/>
                <a:cs typeface="Palatino Linotype" charset="0"/>
              </a:rPr>
              <a:t>0</a:t>
            </a:r>
            <a:r>
              <a:rPr lang="it-IT" sz="2400" dirty="0">
                <a:latin typeface="Palatino Linotype" charset="0"/>
                <a:ea typeface="Palatino Linotype" charset="0"/>
                <a:cs typeface="Palatino Linotype" charset="0"/>
              </a:rPr>
              <a:t> + 1/√d)</a:t>
            </a:r>
            <a:endParaRPr lang="it-IT" sz="2400" dirty="0">
              <a:effectLst/>
              <a:latin typeface="Palatino Linotype" charset="0"/>
              <a:ea typeface="Palatino Linotype" charset="0"/>
              <a:cs typeface="Palatino Linotype" charset="0"/>
            </a:endParaRPr>
          </a:p>
        </p:txBody>
      </p:sp>
      <p:sp>
        <p:nvSpPr>
          <p:cNvPr id="7" name="Rectangle 6"/>
          <p:cNvSpPr>
            <a:spLocks noChangeArrowheads="1"/>
          </p:cNvSpPr>
          <p:nvPr/>
        </p:nvSpPr>
        <p:spPr bwMode="auto">
          <a:xfrm>
            <a:off x="3220178" y="5530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8" name="Oggetto 7"/>
          <p:cNvGraphicFramePr>
            <a:graphicFrameLocks noChangeAspect="1"/>
          </p:cNvGraphicFramePr>
          <p:nvPr>
            <p:extLst>
              <p:ext uri="{D42A27DB-BD31-4B8C-83A1-F6EECF244321}">
                <p14:modId xmlns:p14="http://schemas.microsoft.com/office/powerpoint/2010/main" val="2069906073"/>
              </p:ext>
            </p:extLst>
          </p:nvPr>
        </p:nvGraphicFramePr>
        <p:xfrm>
          <a:off x="6547996" y="3717597"/>
          <a:ext cx="5511591" cy="2809567"/>
        </p:xfrm>
        <a:graphic>
          <a:graphicData uri="http://schemas.openxmlformats.org/presentationml/2006/ole">
            <mc:AlternateContent xmlns:mc="http://schemas.openxmlformats.org/markup-compatibility/2006">
              <mc:Choice xmlns:v="urn:schemas-microsoft-com:vml" Requires="v">
                <p:oleObj spid="_x0000_s3160" name="Immagine" r:id="rId5" imgW="1" imgH="1" progId="Word.Picture.8">
                  <p:embed/>
                </p:oleObj>
              </mc:Choice>
              <mc:Fallback>
                <p:oleObj name="Immagine" r:id="rId5" imgW="1" imgH="1" progId="Word.Picture.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7996" y="3717597"/>
                        <a:ext cx="5511591" cy="2809567"/>
                      </a:xfrm>
                      <a:prstGeom prst="rect">
                        <a:avLst/>
                      </a:prstGeom>
                      <a:noFill/>
                    </p:spPr>
                  </p:pic>
                </p:oleObj>
              </mc:Fallback>
            </mc:AlternateContent>
          </a:graphicData>
        </a:graphic>
      </p:graphicFrame>
    </p:spTree>
    <p:extLst>
      <p:ext uri="{BB962C8B-B14F-4D97-AF65-F5344CB8AC3E}">
        <p14:creationId xmlns:p14="http://schemas.microsoft.com/office/powerpoint/2010/main" val="1965882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4899" y="183391"/>
            <a:ext cx="6096000" cy="2031325"/>
          </a:xfrm>
          <a:prstGeom prst="rect">
            <a:avLst/>
          </a:prstGeom>
        </p:spPr>
        <p:txBody>
          <a:bodyPr>
            <a:spAutoFit/>
          </a:bodyPr>
          <a:lstStyle/>
          <a:p>
            <a:pPr marL="25400" marR="11430" algn="just">
              <a:lnSpc>
                <a:spcPct val="150000"/>
              </a:lnSpc>
              <a:spcAft>
                <a:spcPts val="0"/>
              </a:spcAft>
            </a:pPr>
            <a:r>
              <a:rPr lang="it-IT" dirty="0">
                <a:latin typeface="Palatino Linotype" charset="0"/>
                <a:ea typeface="Palatino Linotype" charset="0"/>
                <a:cs typeface="Palatino Linotype" charset="0"/>
              </a:rPr>
              <a:t>- </a:t>
            </a:r>
            <a:r>
              <a:rPr lang="it-IT" sz="2400" b="1" dirty="0">
                <a:solidFill>
                  <a:srgbClr val="800080"/>
                </a:solidFill>
                <a:latin typeface="Palatino Linotype" charset="0"/>
                <a:ea typeface="Palatino Linotype" charset="0"/>
                <a:cs typeface="Palatino Linotype" charset="0"/>
              </a:rPr>
              <a:t>Soluzione solida</a:t>
            </a:r>
            <a:endParaRPr lang="it-IT" sz="2400" b="1" dirty="0">
              <a:latin typeface="Palatino Linotype" charset="0"/>
              <a:ea typeface="Palatino Linotype" charset="0"/>
              <a:cs typeface="Palatino Linotype" charset="0"/>
            </a:endParaRPr>
          </a:p>
          <a:p>
            <a:pPr marL="25400" marR="11430" algn="just">
              <a:lnSpc>
                <a:spcPct val="150000"/>
              </a:lnSpc>
              <a:spcAft>
                <a:spcPts val="0"/>
              </a:spcAft>
            </a:pPr>
            <a:r>
              <a:rPr lang="it-IT" sz="2000" dirty="0">
                <a:latin typeface="Palatino Linotype" charset="0"/>
                <a:ea typeface="Palatino Linotype" charset="0"/>
                <a:cs typeface="Palatino Linotype" charset="0"/>
              </a:rPr>
              <a:t>Ogni atomo (</a:t>
            </a:r>
            <a:r>
              <a:rPr lang="it-IT" sz="2000" u="sng" dirty="0">
                <a:latin typeface="Palatino Linotype" charset="0"/>
                <a:ea typeface="Palatino Linotype" charset="0"/>
                <a:cs typeface="Palatino Linotype" charset="0"/>
              </a:rPr>
              <a:t>in soluzione solida</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grande o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piccolo di quello del solvente crea un campo di stress nel reticolo cristallino della matrice stessa.</a:t>
            </a:r>
            <a:endParaRPr lang="it-IT" sz="2000" dirty="0">
              <a:effectLst/>
              <a:latin typeface="Palatino Linotype" charset="0"/>
              <a:ea typeface="Palatino Linotype" charset="0"/>
              <a:cs typeface="Palatino Linotype" charset="0"/>
            </a:endParaRPr>
          </a:p>
        </p:txBody>
      </p:sp>
      <p:sp>
        <p:nvSpPr>
          <p:cNvPr id="5" name="Rectangle 4"/>
          <p:cNvSpPr>
            <a:spLocks noChangeArrowheads="1"/>
          </p:cNvSpPr>
          <p:nvPr/>
        </p:nvSpPr>
        <p:spPr bwMode="auto">
          <a:xfrm>
            <a:off x="6670623" y="391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099" name="Picture 3" descr="f7_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856" y="183391"/>
            <a:ext cx="5916049" cy="20313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6265329" y="2214716"/>
            <a:ext cx="13280962" cy="4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4103" name="Picture 7" descr="f7_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328" y="2214716"/>
            <a:ext cx="5817179" cy="2012509"/>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178856" y="2509469"/>
            <a:ext cx="6096000" cy="2000548"/>
          </a:xfrm>
          <a:prstGeom prst="rect">
            <a:avLst/>
          </a:prstGeom>
        </p:spPr>
        <p:txBody>
          <a:bodyPr>
            <a:spAutoFit/>
          </a:bodyPr>
          <a:lstStyle/>
          <a:p>
            <a:pPr marL="25400" marR="11430" algn="just">
              <a:spcAft>
                <a:spcPts val="0"/>
              </a:spcAft>
            </a:pPr>
            <a:r>
              <a:rPr lang="it-IT" sz="2000" dirty="0">
                <a:latin typeface="Palatino Linotype" charset="0"/>
                <a:ea typeface="Palatino Linotype" charset="0"/>
                <a:cs typeface="Palatino Linotype" charset="0"/>
              </a:rPr>
              <a:t>Il meccanismo di rafforzamento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quantizzabile con:</a:t>
            </a:r>
          </a:p>
          <a:p>
            <a:pPr marL="25400" marR="11430" algn="just">
              <a:spcAft>
                <a:spcPts val="0"/>
              </a:spcAft>
            </a:pPr>
            <a:r>
              <a:rPr lang="it-IT" sz="2000" dirty="0">
                <a:latin typeface="Palatino Linotype" charset="0"/>
                <a:ea typeface="Palatino Linotype" charset="0"/>
                <a:cs typeface="Palatino Linotype" charset="0"/>
              </a:rPr>
              <a:t> </a:t>
            </a:r>
          </a:p>
          <a:p>
            <a:pPr marL="25400" marR="11430" algn="ctr">
              <a:spcAft>
                <a:spcPts val="0"/>
              </a:spcAft>
            </a:pPr>
            <a:r>
              <a:rPr lang="en-US" sz="2000" b="1" dirty="0">
                <a:latin typeface="Symbol" charset="2"/>
                <a:ea typeface="Times" charset="0"/>
                <a:cs typeface="Times New Roman" charset="0"/>
              </a:rPr>
              <a:t>s</a:t>
            </a:r>
            <a:r>
              <a:rPr lang="it-IT" sz="2000" b="1" baseline="-25000" dirty="0">
                <a:latin typeface="Arial" charset="0"/>
                <a:ea typeface="Times" charset="0"/>
                <a:cs typeface="Times New Roman" charset="0"/>
              </a:rPr>
              <a:t>y</a:t>
            </a:r>
            <a:r>
              <a:rPr lang="it-IT" sz="2000" b="1" dirty="0">
                <a:latin typeface="Arial" charset="0"/>
                <a:ea typeface="Times" charset="0"/>
                <a:cs typeface="Times New Roman" charset="0"/>
              </a:rPr>
              <a:t> = </a:t>
            </a:r>
            <a:r>
              <a:rPr lang="en-US" sz="2000" b="1" dirty="0">
                <a:latin typeface="Symbol" charset="2"/>
                <a:ea typeface="Times" charset="0"/>
                <a:cs typeface="Times New Roman" charset="0"/>
              </a:rPr>
              <a:t>e</a:t>
            </a:r>
            <a:r>
              <a:rPr lang="it-IT" sz="2000" b="1" baseline="-25000" dirty="0">
                <a:latin typeface="Arial" charset="0"/>
                <a:ea typeface="Times" charset="0"/>
                <a:cs typeface="Times New Roman" charset="0"/>
              </a:rPr>
              <a:t>s</a:t>
            </a:r>
            <a:r>
              <a:rPr lang="it-IT" sz="2000" b="1" baseline="30000" dirty="0">
                <a:latin typeface="Arial" charset="0"/>
                <a:ea typeface="Times" charset="0"/>
                <a:cs typeface="Times New Roman" charset="0"/>
              </a:rPr>
              <a:t>3/2  </a:t>
            </a:r>
            <a:r>
              <a:rPr lang="it-IT" sz="2000" b="1" dirty="0">
                <a:latin typeface="Arial" charset="0"/>
                <a:ea typeface="Times" charset="0"/>
                <a:cs typeface="Times New Roman" charset="0"/>
              </a:rPr>
              <a:t>C</a:t>
            </a:r>
            <a:r>
              <a:rPr lang="it-IT" sz="2000" b="1" baseline="30000" dirty="0">
                <a:latin typeface="Arial" charset="0"/>
                <a:ea typeface="Times" charset="0"/>
                <a:cs typeface="Times New Roman" charset="0"/>
              </a:rPr>
              <a:t>1/2</a:t>
            </a:r>
            <a:endParaRPr lang="it-IT" sz="2000" b="1" dirty="0">
              <a:latin typeface="Times" charset="0"/>
              <a:ea typeface="Times" charset="0"/>
              <a:cs typeface="Times New Roman" charset="0"/>
            </a:endParaRPr>
          </a:p>
          <a:p>
            <a:pPr marL="25400" marR="11430" algn="just">
              <a:spcAft>
                <a:spcPts val="0"/>
              </a:spcAft>
            </a:pPr>
            <a:r>
              <a:rPr lang="it-IT" b="1" kern="0" baseline="30000" dirty="0">
                <a:latin typeface="Arial" charset="0"/>
                <a:cs typeface="Times New Roman" charset="0"/>
              </a:rPr>
              <a:t> </a:t>
            </a:r>
          </a:p>
          <a:p>
            <a:pPr marL="25400" marR="11430" algn="just">
              <a:spcAft>
                <a:spcPts val="0"/>
              </a:spcAft>
            </a:pPr>
            <a:r>
              <a:rPr lang="it-IT" sz="2400" b="1" kern="0" baseline="30000" dirty="0">
                <a:latin typeface="Palatino Linotype" charset="0"/>
                <a:ea typeface="Palatino Linotype" charset="0"/>
                <a:cs typeface="Palatino Linotype" charset="0"/>
              </a:rPr>
              <a:t>C = </a:t>
            </a:r>
            <a:r>
              <a:rPr lang="it-IT" sz="2400" b="1" kern="0" baseline="30000" dirty="0" err="1">
                <a:latin typeface="Palatino Linotype" charset="0"/>
                <a:ea typeface="Palatino Linotype" charset="0"/>
                <a:cs typeface="Palatino Linotype" charset="0"/>
              </a:rPr>
              <a:t>conc</a:t>
            </a:r>
            <a:r>
              <a:rPr lang="it-IT" sz="2400" b="1" kern="0" baseline="30000" dirty="0">
                <a:latin typeface="Palatino Linotype" charset="0"/>
                <a:ea typeface="Palatino Linotype" charset="0"/>
                <a:cs typeface="Palatino Linotype" charset="0"/>
              </a:rPr>
              <a:t>. del soluto, </a:t>
            </a:r>
            <a:r>
              <a:rPr lang="en-US" sz="2400" b="1" kern="0" baseline="30000" dirty="0">
                <a:latin typeface="Symbol" charset="2"/>
                <a:ea typeface="Symbol" charset="2"/>
                <a:cs typeface="Symbol" charset="2"/>
              </a:rPr>
              <a:t>e</a:t>
            </a:r>
            <a:r>
              <a:rPr lang="it-IT" sz="2400" b="1" kern="0" baseline="30000" dirty="0">
                <a:latin typeface="Palatino Linotype" charset="0"/>
                <a:ea typeface="Palatino Linotype" charset="0"/>
                <a:cs typeface="Palatino Linotype" charset="0"/>
              </a:rPr>
              <a:t> tiene conto della differenza delle dimensioni tra soluto e solvente</a:t>
            </a:r>
          </a:p>
        </p:txBody>
      </p:sp>
      <p:graphicFrame>
        <p:nvGraphicFramePr>
          <p:cNvPr id="9" name="Tabella 8"/>
          <p:cNvGraphicFramePr>
            <a:graphicFrameLocks noGrp="1"/>
          </p:cNvGraphicFramePr>
          <p:nvPr>
            <p:extLst>
              <p:ext uri="{D42A27DB-BD31-4B8C-83A1-F6EECF244321}">
                <p14:modId xmlns:p14="http://schemas.microsoft.com/office/powerpoint/2010/main" val="782437636"/>
              </p:ext>
            </p:extLst>
          </p:nvPr>
        </p:nvGraphicFramePr>
        <p:xfrm>
          <a:off x="4325533" y="4294194"/>
          <a:ext cx="3904067" cy="2244088"/>
        </p:xfrm>
        <a:graphic>
          <a:graphicData uri="http://schemas.openxmlformats.org/drawingml/2006/table">
            <a:tbl>
              <a:tblPr>
                <a:tableStyleId>{5C22544A-7EE6-4342-B048-85BDC9FD1C3A}</a:tableStyleId>
              </a:tblPr>
              <a:tblGrid>
                <a:gridCol w="916717">
                  <a:extLst>
                    <a:ext uri="{9D8B030D-6E8A-4147-A177-3AD203B41FA5}">
                      <a16:colId xmlns:a16="http://schemas.microsoft.com/office/drawing/2014/main" val="20000"/>
                    </a:ext>
                  </a:extLst>
                </a:gridCol>
                <a:gridCol w="1325011">
                  <a:extLst>
                    <a:ext uri="{9D8B030D-6E8A-4147-A177-3AD203B41FA5}">
                      <a16:colId xmlns:a16="http://schemas.microsoft.com/office/drawing/2014/main" val="20001"/>
                    </a:ext>
                  </a:extLst>
                </a:gridCol>
                <a:gridCol w="1662339">
                  <a:extLst>
                    <a:ext uri="{9D8B030D-6E8A-4147-A177-3AD203B41FA5}">
                      <a16:colId xmlns:a16="http://schemas.microsoft.com/office/drawing/2014/main" val="20002"/>
                    </a:ext>
                  </a:extLst>
                </a:gridCol>
              </a:tblGrid>
              <a:tr h="561022">
                <a:tc>
                  <a:txBody>
                    <a:bodyPr/>
                    <a:lstStyle/>
                    <a:p>
                      <a:pPr algn="ctr">
                        <a:spcAft>
                          <a:spcPts val="0"/>
                        </a:spcAft>
                      </a:pPr>
                      <a:r>
                        <a:rPr lang="en-US" sz="1800">
                          <a:effectLst/>
                        </a:rPr>
                        <a:t>Lega</a:t>
                      </a:r>
                      <a:endParaRPr lang="it-IT" sz="1800">
                        <a:effectLst/>
                        <a:latin typeface="Times" charset="0"/>
                        <a:ea typeface="Times" charset="0"/>
                        <a:cs typeface="Times New Roman" charset="0"/>
                      </a:endParaRPr>
                    </a:p>
                  </a:txBody>
                  <a:tcPr marL="104990" marR="104990" marT="0" marB="0"/>
                </a:tc>
                <a:tc>
                  <a:txBody>
                    <a:bodyPr/>
                    <a:lstStyle/>
                    <a:p>
                      <a:pPr algn="ctr">
                        <a:spcAft>
                          <a:spcPts val="0"/>
                        </a:spcAft>
                      </a:pPr>
                      <a:r>
                        <a:rPr lang="en-US" sz="1800">
                          <a:effectLst/>
                        </a:rPr>
                        <a:t>% peso Mg</a:t>
                      </a:r>
                      <a:endParaRPr lang="it-IT" sz="1800">
                        <a:effectLst/>
                        <a:latin typeface="Times" charset="0"/>
                        <a:ea typeface="Times" charset="0"/>
                        <a:cs typeface="Times New Roman" charset="0"/>
                      </a:endParaRPr>
                    </a:p>
                  </a:txBody>
                  <a:tcPr marL="104990" marR="104990" marT="0" marB="0"/>
                </a:tc>
                <a:tc>
                  <a:txBody>
                    <a:bodyPr/>
                    <a:lstStyle/>
                    <a:p>
                      <a:pPr algn="ctr">
                        <a:spcAft>
                          <a:spcPts val="0"/>
                        </a:spcAft>
                      </a:pPr>
                      <a:r>
                        <a:rPr lang="en-US" sz="1800">
                          <a:effectLst/>
                        </a:rPr>
                        <a:t>Snervamento (MPa)</a:t>
                      </a:r>
                      <a:endParaRPr lang="it-IT" sz="1800">
                        <a:effectLst/>
                        <a:latin typeface="Times" charset="0"/>
                        <a:ea typeface="Times" charset="0"/>
                        <a:cs typeface="Times New Roman" charset="0"/>
                      </a:endParaRPr>
                    </a:p>
                  </a:txBody>
                  <a:tcPr marL="104990" marR="104990" marT="0" marB="0"/>
                </a:tc>
                <a:extLst>
                  <a:ext uri="{0D108BD9-81ED-4DB2-BD59-A6C34878D82A}">
                    <a16:rowId xmlns:a16="http://schemas.microsoft.com/office/drawing/2014/main" val="10000"/>
                  </a:ext>
                </a:extLst>
              </a:tr>
              <a:tr h="280511">
                <a:tc>
                  <a:txBody>
                    <a:bodyPr/>
                    <a:lstStyle/>
                    <a:p>
                      <a:pPr algn="ctr">
                        <a:spcAft>
                          <a:spcPts val="0"/>
                        </a:spcAft>
                      </a:pPr>
                      <a:r>
                        <a:rPr lang="en-US" sz="1800">
                          <a:effectLst/>
                        </a:rPr>
                        <a:t>5005</a:t>
                      </a:r>
                      <a:endParaRPr lang="it-IT" sz="1800">
                        <a:effectLst/>
                        <a:latin typeface="Times" charset="0"/>
                        <a:ea typeface="Times" charset="0"/>
                        <a:cs typeface="Times New Roman" charset="0"/>
                      </a:endParaRPr>
                    </a:p>
                  </a:txBody>
                  <a:tcPr marL="104990" marR="104990" marT="0" marB="0"/>
                </a:tc>
                <a:tc>
                  <a:txBody>
                    <a:bodyPr/>
                    <a:lstStyle/>
                    <a:p>
                      <a:pPr algn="ctr">
                        <a:spcAft>
                          <a:spcPts val="0"/>
                        </a:spcAft>
                      </a:pPr>
                      <a:r>
                        <a:rPr lang="en-US" sz="1800">
                          <a:effectLst/>
                        </a:rPr>
                        <a:t>0.8</a:t>
                      </a:r>
                      <a:endParaRPr lang="it-IT" sz="1800">
                        <a:effectLst/>
                        <a:latin typeface="Times" charset="0"/>
                        <a:ea typeface="Times" charset="0"/>
                        <a:cs typeface="Times New Roman" charset="0"/>
                      </a:endParaRPr>
                    </a:p>
                  </a:txBody>
                  <a:tcPr marL="104990" marR="104990" marT="0" marB="0"/>
                </a:tc>
                <a:tc>
                  <a:txBody>
                    <a:bodyPr/>
                    <a:lstStyle/>
                    <a:p>
                      <a:pPr algn="ctr">
                        <a:spcAft>
                          <a:spcPts val="0"/>
                        </a:spcAft>
                      </a:pPr>
                      <a:r>
                        <a:rPr lang="en-US" sz="1800">
                          <a:effectLst/>
                        </a:rPr>
                        <a:t>40</a:t>
                      </a:r>
                      <a:endParaRPr lang="it-IT" sz="1800">
                        <a:effectLst/>
                        <a:latin typeface="Times" charset="0"/>
                        <a:ea typeface="Times" charset="0"/>
                        <a:cs typeface="Times New Roman" charset="0"/>
                      </a:endParaRPr>
                    </a:p>
                  </a:txBody>
                  <a:tcPr marL="104990" marR="104990" marT="0" marB="0"/>
                </a:tc>
                <a:extLst>
                  <a:ext uri="{0D108BD9-81ED-4DB2-BD59-A6C34878D82A}">
                    <a16:rowId xmlns:a16="http://schemas.microsoft.com/office/drawing/2014/main" val="10001"/>
                  </a:ext>
                </a:extLst>
              </a:tr>
              <a:tr h="280511">
                <a:tc>
                  <a:txBody>
                    <a:bodyPr/>
                    <a:lstStyle/>
                    <a:p>
                      <a:pPr algn="ctr">
                        <a:spcAft>
                          <a:spcPts val="0"/>
                        </a:spcAft>
                      </a:pPr>
                      <a:r>
                        <a:rPr lang="en-US" sz="1800">
                          <a:effectLst/>
                        </a:rPr>
                        <a:t>5050</a:t>
                      </a:r>
                      <a:endParaRPr lang="it-IT" sz="1800">
                        <a:effectLst/>
                        <a:latin typeface="Times" charset="0"/>
                        <a:ea typeface="Times" charset="0"/>
                        <a:cs typeface="Times New Roman" charset="0"/>
                      </a:endParaRPr>
                    </a:p>
                  </a:txBody>
                  <a:tcPr marL="104990" marR="104990" marT="0" marB="0"/>
                </a:tc>
                <a:tc>
                  <a:txBody>
                    <a:bodyPr/>
                    <a:lstStyle/>
                    <a:p>
                      <a:pPr algn="ctr">
                        <a:spcAft>
                          <a:spcPts val="0"/>
                        </a:spcAft>
                      </a:pPr>
                      <a:r>
                        <a:rPr lang="en-US" sz="1800">
                          <a:effectLst/>
                        </a:rPr>
                        <a:t>1.5</a:t>
                      </a:r>
                      <a:endParaRPr lang="it-IT" sz="1800">
                        <a:effectLst/>
                        <a:latin typeface="Times" charset="0"/>
                        <a:ea typeface="Times" charset="0"/>
                        <a:cs typeface="Times New Roman" charset="0"/>
                      </a:endParaRPr>
                    </a:p>
                  </a:txBody>
                  <a:tcPr marL="104990" marR="104990" marT="0" marB="0"/>
                </a:tc>
                <a:tc>
                  <a:txBody>
                    <a:bodyPr/>
                    <a:lstStyle/>
                    <a:p>
                      <a:pPr algn="ctr">
                        <a:spcAft>
                          <a:spcPts val="0"/>
                        </a:spcAft>
                      </a:pPr>
                      <a:r>
                        <a:rPr lang="en-US" sz="1800" dirty="0">
                          <a:effectLst/>
                        </a:rPr>
                        <a:t>55</a:t>
                      </a:r>
                      <a:endParaRPr lang="it-IT" sz="1800" dirty="0">
                        <a:effectLst/>
                        <a:latin typeface="Times" charset="0"/>
                        <a:ea typeface="Times" charset="0"/>
                        <a:cs typeface="Times New Roman" charset="0"/>
                      </a:endParaRPr>
                    </a:p>
                  </a:txBody>
                  <a:tcPr marL="104990" marR="104990" marT="0" marB="0"/>
                </a:tc>
                <a:extLst>
                  <a:ext uri="{0D108BD9-81ED-4DB2-BD59-A6C34878D82A}">
                    <a16:rowId xmlns:a16="http://schemas.microsoft.com/office/drawing/2014/main" val="10002"/>
                  </a:ext>
                </a:extLst>
              </a:tr>
              <a:tr h="280511">
                <a:tc>
                  <a:txBody>
                    <a:bodyPr/>
                    <a:lstStyle/>
                    <a:p>
                      <a:pPr algn="ctr">
                        <a:spcAft>
                          <a:spcPts val="0"/>
                        </a:spcAft>
                      </a:pPr>
                      <a:r>
                        <a:rPr lang="en-US" sz="1800">
                          <a:effectLst/>
                        </a:rPr>
                        <a:t>5022</a:t>
                      </a:r>
                      <a:endParaRPr lang="it-IT" sz="1800">
                        <a:effectLst/>
                        <a:latin typeface="Times" charset="0"/>
                        <a:ea typeface="Times" charset="0"/>
                        <a:cs typeface="Times New Roman" charset="0"/>
                      </a:endParaRPr>
                    </a:p>
                  </a:txBody>
                  <a:tcPr marL="104990" marR="104990" marT="0" marB="0"/>
                </a:tc>
                <a:tc>
                  <a:txBody>
                    <a:bodyPr/>
                    <a:lstStyle/>
                    <a:p>
                      <a:pPr algn="ctr">
                        <a:spcAft>
                          <a:spcPts val="0"/>
                        </a:spcAft>
                      </a:pPr>
                      <a:r>
                        <a:rPr lang="en-US" sz="1800">
                          <a:effectLst/>
                        </a:rPr>
                        <a:t>2.5</a:t>
                      </a:r>
                      <a:endParaRPr lang="it-IT" sz="1800">
                        <a:effectLst/>
                        <a:latin typeface="Times" charset="0"/>
                        <a:ea typeface="Times" charset="0"/>
                        <a:cs typeface="Times New Roman" charset="0"/>
                      </a:endParaRPr>
                    </a:p>
                  </a:txBody>
                  <a:tcPr marL="104990" marR="104990" marT="0" marB="0"/>
                </a:tc>
                <a:tc>
                  <a:txBody>
                    <a:bodyPr/>
                    <a:lstStyle/>
                    <a:p>
                      <a:pPr algn="ctr">
                        <a:spcAft>
                          <a:spcPts val="0"/>
                        </a:spcAft>
                      </a:pPr>
                      <a:r>
                        <a:rPr lang="en-US" sz="1800" dirty="0">
                          <a:effectLst/>
                        </a:rPr>
                        <a:t>90</a:t>
                      </a:r>
                      <a:endParaRPr lang="it-IT" sz="1800" dirty="0">
                        <a:effectLst/>
                        <a:latin typeface="Times" charset="0"/>
                        <a:ea typeface="Times" charset="0"/>
                        <a:cs typeface="Times New Roman" charset="0"/>
                      </a:endParaRPr>
                    </a:p>
                  </a:txBody>
                  <a:tcPr marL="104990" marR="104990" marT="0" marB="0"/>
                </a:tc>
                <a:extLst>
                  <a:ext uri="{0D108BD9-81ED-4DB2-BD59-A6C34878D82A}">
                    <a16:rowId xmlns:a16="http://schemas.microsoft.com/office/drawing/2014/main" val="10003"/>
                  </a:ext>
                </a:extLst>
              </a:tr>
              <a:tr h="280511">
                <a:tc>
                  <a:txBody>
                    <a:bodyPr/>
                    <a:lstStyle/>
                    <a:p>
                      <a:pPr algn="ctr">
                        <a:spcAft>
                          <a:spcPts val="0"/>
                        </a:spcAft>
                      </a:pPr>
                      <a:r>
                        <a:rPr lang="en-US" sz="1800">
                          <a:effectLst/>
                        </a:rPr>
                        <a:t>5454</a:t>
                      </a:r>
                      <a:endParaRPr lang="it-IT" sz="1800">
                        <a:effectLst/>
                        <a:latin typeface="Times" charset="0"/>
                        <a:ea typeface="Times" charset="0"/>
                        <a:cs typeface="Times New Roman" charset="0"/>
                      </a:endParaRPr>
                    </a:p>
                  </a:txBody>
                  <a:tcPr marL="104990" marR="104990" marT="0" marB="0"/>
                </a:tc>
                <a:tc>
                  <a:txBody>
                    <a:bodyPr/>
                    <a:lstStyle/>
                    <a:p>
                      <a:pPr algn="ctr">
                        <a:spcAft>
                          <a:spcPts val="0"/>
                        </a:spcAft>
                      </a:pPr>
                      <a:r>
                        <a:rPr lang="en-US" sz="1800">
                          <a:effectLst/>
                        </a:rPr>
                        <a:t>2.7</a:t>
                      </a:r>
                      <a:endParaRPr lang="it-IT" sz="1800">
                        <a:effectLst/>
                        <a:latin typeface="Times" charset="0"/>
                        <a:ea typeface="Times" charset="0"/>
                        <a:cs typeface="Times New Roman" charset="0"/>
                      </a:endParaRPr>
                    </a:p>
                  </a:txBody>
                  <a:tcPr marL="104990" marR="104990" marT="0" marB="0"/>
                </a:tc>
                <a:tc>
                  <a:txBody>
                    <a:bodyPr/>
                    <a:lstStyle/>
                    <a:p>
                      <a:pPr algn="ctr">
                        <a:spcAft>
                          <a:spcPts val="0"/>
                        </a:spcAft>
                      </a:pPr>
                      <a:r>
                        <a:rPr lang="en-US" sz="1800">
                          <a:effectLst/>
                        </a:rPr>
                        <a:t>120</a:t>
                      </a:r>
                      <a:endParaRPr lang="it-IT" sz="1800">
                        <a:effectLst/>
                        <a:latin typeface="Times" charset="0"/>
                        <a:ea typeface="Times" charset="0"/>
                        <a:cs typeface="Times New Roman" charset="0"/>
                      </a:endParaRPr>
                    </a:p>
                  </a:txBody>
                  <a:tcPr marL="104990" marR="104990" marT="0" marB="0"/>
                </a:tc>
                <a:extLst>
                  <a:ext uri="{0D108BD9-81ED-4DB2-BD59-A6C34878D82A}">
                    <a16:rowId xmlns:a16="http://schemas.microsoft.com/office/drawing/2014/main" val="10004"/>
                  </a:ext>
                </a:extLst>
              </a:tr>
              <a:tr h="280511">
                <a:tc>
                  <a:txBody>
                    <a:bodyPr/>
                    <a:lstStyle/>
                    <a:p>
                      <a:pPr algn="ctr">
                        <a:spcAft>
                          <a:spcPts val="0"/>
                        </a:spcAft>
                      </a:pPr>
                      <a:r>
                        <a:rPr lang="en-US" sz="1800">
                          <a:effectLst/>
                        </a:rPr>
                        <a:t>5083</a:t>
                      </a:r>
                      <a:endParaRPr lang="it-IT" sz="1800">
                        <a:effectLst/>
                        <a:latin typeface="Times" charset="0"/>
                        <a:ea typeface="Times" charset="0"/>
                        <a:cs typeface="Times New Roman" charset="0"/>
                      </a:endParaRPr>
                    </a:p>
                  </a:txBody>
                  <a:tcPr marL="104990" marR="104990" marT="0" marB="0"/>
                </a:tc>
                <a:tc>
                  <a:txBody>
                    <a:bodyPr/>
                    <a:lstStyle/>
                    <a:p>
                      <a:pPr algn="ctr">
                        <a:spcAft>
                          <a:spcPts val="0"/>
                        </a:spcAft>
                      </a:pPr>
                      <a:r>
                        <a:rPr lang="en-US" sz="1800">
                          <a:effectLst/>
                        </a:rPr>
                        <a:t>4.5</a:t>
                      </a:r>
                      <a:endParaRPr lang="it-IT" sz="1800">
                        <a:effectLst/>
                        <a:latin typeface="Times" charset="0"/>
                        <a:ea typeface="Times" charset="0"/>
                        <a:cs typeface="Times New Roman" charset="0"/>
                      </a:endParaRPr>
                    </a:p>
                  </a:txBody>
                  <a:tcPr marL="104990" marR="104990" marT="0" marB="0"/>
                </a:tc>
                <a:tc>
                  <a:txBody>
                    <a:bodyPr/>
                    <a:lstStyle/>
                    <a:p>
                      <a:pPr algn="ctr">
                        <a:spcAft>
                          <a:spcPts val="0"/>
                        </a:spcAft>
                      </a:pPr>
                      <a:r>
                        <a:rPr lang="en-US" sz="1800">
                          <a:effectLst/>
                        </a:rPr>
                        <a:t>145</a:t>
                      </a:r>
                      <a:endParaRPr lang="it-IT" sz="1800">
                        <a:effectLst/>
                        <a:latin typeface="Times" charset="0"/>
                        <a:ea typeface="Times" charset="0"/>
                        <a:cs typeface="Times New Roman" charset="0"/>
                      </a:endParaRPr>
                    </a:p>
                  </a:txBody>
                  <a:tcPr marL="104990" marR="104990" marT="0" marB="0"/>
                </a:tc>
                <a:extLst>
                  <a:ext uri="{0D108BD9-81ED-4DB2-BD59-A6C34878D82A}">
                    <a16:rowId xmlns:a16="http://schemas.microsoft.com/office/drawing/2014/main" val="10005"/>
                  </a:ext>
                </a:extLst>
              </a:tr>
              <a:tr h="280511">
                <a:tc>
                  <a:txBody>
                    <a:bodyPr/>
                    <a:lstStyle/>
                    <a:p>
                      <a:pPr algn="ctr">
                        <a:spcAft>
                          <a:spcPts val="0"/>
                        </a:spcAft>
                      </a:pPr>
                      <a:r>
                        <a:rPr lang="en-US" sz="1800">
                          <a:effectLst/>
                        </a:rPr>
                        <a:t>5456</a:t>
                      </a:r>
                      <a:endParaRPr lang="it-IT" sz="1800">
                        <a:effectLst/>
                        <a:latin typeface="Times" charset="0"/>
                        <a:ea typeface="Times" charset="0"/>
                        <a:cs typeface="Times New Roman" charset="0"/>
                      </a:endParaRPr>
                    </a:p>
                  </a:txBody>
                  <a:tcPr marL="104990" marR="104990" marT="0" marB="0"/>
                </a:tc>
                <a:tc>
                  <a:txBody>
                    <a:bodyPr/>
                    <a:lstStyle/>
                    <a:p>
                      <a:pPr algn="ctr">
                        <a:spcAft>
                          <a:spcPts val="0"/>
                        </a:spcAft>
                      </a:pPr>
                      <a:r>
                        <a:rPr lang="en-US" sz="1800" dirty="0">
                          <a:effectLst/>
                        </a:rPr>
                        <a:t>5.1</a:t>
                      </a:r>
                      <a:endParaRPr lang="it-IT" sz="1800" dirty="0">
                        <a:effectLst/>
                        <a:latin typeface="Times" charset="0"/>
                        <a:ea typeface="Times" charset="0"/>
                        <a:cs typeface="Times New Roman" charset="0"/>
                      </a:endParaRPr>
                    </a:p>
                  </a:txBody>
                  <a:tcPr marL="104990" marR="104990" marT="0" marB="0"/>
                </a:tc>
                <a:tc>
                  <a:txBody>
                    <a:bodyPr/>
                    <a:lstStyle/>
                    <a:p>
                      <a:pPr algn="ctr">
                        <a:spcAft>
                          <a:spcPts val="0"/>
                        </a:spcAft>
                      </a:pPr>
                      <a:r>
                        <a:rPr lang="en-US" sz="1800" dirty="0">
                          <a:effectLst/>
                        </a:rPr>
                        <a:t>160</a:t>
                      </a:r>
                      <a:endParaRPr lang="it-IT" sz="1800" dirty="0">
                        <a:effectLst/>
                        <a:latin typeface="Times" charset="0"/>
                        <a:ea typeface="Times" charset="0"/>
                        <a:cs typeface="Times New Roman" charset="0"/>
                      </a:endParaRPr>
                    </a:p>
                  </a:txBody>
                  <a:tcPr marL="104990" marR="10499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51823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5121" name="Picture 1"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549" y="635000"/>
            <a:ext cx="4646642" cy="45205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5141627" y="635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5125" name="Picture 5"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627" y="635000"/>
            <a:ext cx="7082083" cy="432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73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89612" y="213372"/>
            <a:ext cx="11282597" cy="2308324"/>
          </a:xfrm>
          <a:prstGeom prst="rect">
            <a:avLst/>
          </a:prstGeom>
        </p:spPr>
        <p:txBody>
          <a:bodyPr wrap="square">
            <a:spAutoFit/>
          </a:bodyPr>
          <a:lstStyle/>
          <a:p>
            <a:pPr marL="342900" marR="11430" lvl="0" indent="-342900" algn="just">
              <a:lnSpc>
                <a:spcPct val="150000"/>
              </a:lnSpc>
              <a:spcAft>
                <a:spcPts val="0"/>
              </a:spcAft>
              <a:buFont typeface="Symbol" charset="2"/>
              <a:buChar char="-"/>
              <a:tabLst>
                <a:tab pos="254000" algn="l"/>
              </a:tabLst>
            </a:pPr>
            <a:r>
              <a:rPr lang="en-US" sz="2400" b="1" dirty="0" err="1">
                <a:solidFill>
                  <a:srgbClr val="800080"/>
                </a:solidFill>
                <a:latin typeface="Palatino Linotype" charset="0"/>
                <a:ea typeface="Palatino Linotype" charset="0"/>
                <a:cs typeface="Palatino Linotype" charset="0"/>
              </a:rPr>
              <a:t>Invecchiamento</a:t>
            </a:r>
            <a:r>
              <a:rPr lang="en-US" sz="2400" b="1" dirty="0">
                <a:solidFill>
                  <a:srgbClr val="800080"/>
                </a:solidFill>
                <a:latin typeface="Palatino Linotype" charset="0"/>
                <a:ea typeface="Palatino Linotype" charset="0"/>
                <a:cs typeface="Palatino Linotype" charset="0"/>
              </a:rPr>
              <a:t> (age hardening)</a:t>
            </a:r>
            <a:endParaRPr lang="it-IT" sz="2400" b="1" dirty="0">
              <a:latin typeface="Palatino Linotype" charset="0"/>
              <a:ea typeface="Palatino Linotype" charset="0"/>
              <a:cs typeface="Palatino Linotype" charset="0"/>
            </a:endParaRPr>
          </a:p>
          <a:p>
            <a:pPr marR="11430" algn="just">
              <a:lnSpc>
                <a:spcPct val="150000"/>
              </a:lnSpc>
              <a:spcAft>
                <a:spcPts val="0"/>
              </a:spcAft>
            </a:pPr>
            <a:r>
              <a:rPr lang="it-IT" sz="2400" dirty="0">
                <a:latin typeface="Palatino Linotype" charset="0"/>
                <a:ea typeface="Palatino Linotype" charset="0"/>
                <a:cs typeface="Palatino Linotype" charset="0"/>
              </a:rPr>
              <a:t>Quando il diagramma di stato di una lega ha una zona di </a:t>
            </a:r>
            <a:r>
              <a:rPr lang="it-IT" sz="2400" dirty="0" err="1">
                <a:latin typeface="Palatino Linotype" charset="0"/>
                <a:ea typeface="Palatino Linotype" charset="0"/>
                <a:cs typeface="Palatino Linotype" charset="0"/>
              </a:rPr>
              <a:t>solubilita’</a:t>
            </a:r>
            <a:r>
              <a:rPr lang="it-IT" sz="2400" dirty="0">
                <a:latin typeface="Palatino Linotype" charset="0"/>
                <a:ea typeface="Palatino Linotype" charset="0"/>
                <a:cs typeface="Palatino Linotype" charset="0"/>
              </a:rPr>
              <a:t> che decresce </a:t>
            </a:r>
            <a:r>
              <a:rPr lang="it-IT" sz="2400" u="sng" dirty="0">
                <a:latin typeface="Palatino Linotype" charset="0"/>
                <a:ea typeface="Palatino Linotype" charset="0"/>
                <a:cs typeface="Palatino Linotype" charset="0"/>
              </a:rPr>
              <a:t>marcatamente</a:t>
            </a:r>
            <a:r>
              <a:rPr lang="it-IT" sz="2400" dirty="0">
                <a:latin typeface="Palatino Linotype" charset="0"/>
                <a:ea typeface="Palatino Linotype" charset="0"/>
                <a:cs typeface="Palatino Linotype" charset="0"/>
              </a:rPr>
              <a:t> con la temperatura vi sono le </a:t>
            </a:r>
            <a:r>
              <a:rPr lang="it-IT" sz="2400" dirty="0">
                <a:solidFill>
                  <a:srgbClr val="FF0000"/>
                </a:solidFill>
                <a:latin typeface="Palatino Linotype" charset="0"/>
                <a:ea typeface="Palatino Linotype" charset="0"/>
                <a:cs typeface="Palatino Linotype" charset="0"/>
              </a:rPr>
              <a:t>premesse </a:t>
            </a:r>
            <a:r>
              <a:rPr lang="it-IT" sz="2400" dirty="0">
                <a:latin typeface="Palatino Linotype" charset="0"/>
                <a:ea typeface="Palatino Linotype" charset="0"/>
                <a:cs typeface="Palatino Linotype" charset="0"/>
              </a:rPr>
              <a:t>per un possibile invecchiamento</a:t>
            </a:r>
            <a:endParaRPr lang="it-IT" sz="2400" dirty="0">
              <a:effectLst/>
              <a:latin typeface="Palatino Linotype" charset="0"/>
              <a:ea typeface="Palatino Linotype" charset="0"/>
              <a:cs typeface="Palatino Linotype" charset="0"/>
            </a:endParaRPr>
          </a:p>
        </p:txBody>
      </p:sp>
      <p:sp>
        <p:nvSpPr>
          <p:cNvPr id="3" name="Rectangle 2"/>
          <p:cNvSpPr>
            <a:spLocks noChangeArrowheads="1"/>
          </p:cNvSpPr>
          <p:nvPr/>
        </p:nvSpPr>
        <p:spPr bwMode="auto">
          <a:xfrm>
            <a:off x="314794" y="269822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6145" name="Picture 1" descr="F11_14.jpg"/>
          <p:cNvPicPr>
            <a:picLocks noChangeAspect="1" noChangeArrowheads="1"/>
          </p:cNvPicPr>
          <p:nvPr/>
        </p:nvPicPr>
        <p:blipFill rotWithShape="1">
          <a:blip r:embed="rId2">
            <a:extLst>
              <a:ext uri="{28A0092B-C50C-407E-A947-70E740481C1C}">
                <a14:useLocalDpi xmlns:a14="http://schemas.microsoft.com/office/drawing/2010/main" val="0"/>
              </a:ext>
            </a:extLst>
          </a:blip>
          <a:srcRect l="22845"/>
          <a:stretch/>
        </p:blipFill>
        <p:spPr bwMode="auto">
          <a:xfrm>
            <a:off x="194871" y="2592539"/>
            <a:ext cx="4252627" cy="29972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4567421" y="2067727"/>
            <a:ext cx="7304788" cy="4555093"/>
          </a:xfrm>
          <a:prstGeom prst="rect">
            <a:avLst/>
          </a:prstGeom>
        </p:spPr>
        <p:txBody>
          <a:bodyPr wrap="square">
            <a:spAutoFit/>
          </a:bodyPr>
          <a:lstStyle/>
          <a:p>
            <a:pPr algn="just">
              <a:lnSpc>
                <a:spcPct val="150000"/>
              </a:lnSpc>
              <a:spcAft>
                <a:spcPts val="0"/>
              </a:spcAft>
            </a:pPr>
            <a:r>
              <a:rPr lang="it-IT" sz="2000" dirty="0">
                <a:latin typeface="Palatino Linotype" charset="0"/>
                <a:ea typeface="Palatino Linotype" charset="0"/>
                <a:cs typeface="Palatino Linotype" charset="0"/>
              </a:rPr>
              <a:t>Il classico esempio sono le leghe DURALLUMINIO     (o serie 2000) che contengono circa il 4% di Cu.</a:t>
            </a:r>
          </a:p>
          <a:p>
            <a:pPr algn="just">
              <a:lnSpc>
                <a:spcPct val="150000"/>
              </a:lnSpc>
              <a:spcAft>
                <a:spcPts val="0"/>
              </a:spcAft>
            </a:pPr>
            <a:r>
              <a:rPr lang="it-IT" sz="2000" dirty="0">
                <a:latin typeface="Palatino Linotype" charset="0"/>
                <a:ea typeface="Palatino Linotype" charset="0"/>
                <a:cs typeface="Palatino Linotype" charset="0"/>
              </a:rPr>
              <a:t>Tra i 500 e i 580 C il Cu si scioglie in Al e la lega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monofasica, raffreddando </a:t>
            </a:r>
            <a:r>
              <a:rPr lang="it-IT" sz="2000" dirty="0" err="1">
                <a:latin typeface="Palatino Linotype" charset="0"/>
                <a:ea typeface="Palatino Linotype" charset="0"/>
                <a:cs typeface="Palatino Linotype" charset="0"/>
              </a:rPr>
              <a:t>pero’</a:t>
            </a:r>
            <a:r>
              <a:rPr lang="it-IT" sz="2000" dirty="0">
                <a:latin typeface="Palatino Linotype" charset="0"/>
                <a:ea typeface="Palatino Linotype" charset="0"/>
                <a:cs typeface="Palatino Linotype" charset="0"/>
              </a:rPr>
              <a:t> il Cu forma il composto </a:t>
            </a:r>
            <a:r>
              <a:rPr lang="it-IT" sz="2000" b="1" dirty="0">
                <a:solidFill>
                  <a:srgbClr val="C00000"/>
                </a:solidFill>
                <a:latin typeface="Palatino Linotype" charset="0"/>
                <a:ea typeface="Palatino Linotype" charset="0"/>
                <a:cs typeface="Palatino Linotype" charset="0"/>
              </a:rPr>
              <a:t>CuAl</a:t>
            </a:r>
            <a:r>
              <a:rPr lang="it-IT" sz="2000" b="1" baseline="-25000" dirty="0">
                <a:solidFill>
                  <a:srgbClr val="C00000"/>
                </a:solidFill>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 (partendo dal 4% di Cu a R.T. abbiamo il 93% di fase </a:t>
            </a:r>
            <a:r>
              <a:rPr lang="en-US" sz="2000" dirty="0">
                <a:latin typeface="Palatino Linotype" charset="0"/>
                <a:ea typeface="Palatino Linotype" charset="0"/>
                <a:cs typeface="Palatino Linotype" charset="0"/>
              </a:rPr>
              <a:t>a</a:t>
            </a:r>
            <a:r>
              <a:rPr lang="it-IT" sz="2000" dirty="0">
                <a:latin typeface="Palatino Linotype" charset="0"/>
                <a:ea typeface="Palatino Linotype" charset="0"/>
                <a:cs typeface="Palatino Linotype" charset="0"/>
              </a:rPr>
              <a:t> e il 7% di CuAl</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a:t>
            </a:r>
          </a:p>
          <a:p>
            <a:endParaRPr lang="it-IT" sz="2000" dirty="0">
              <a:latin typeface="Palatino Linotype" charset="0"/>
              <a:ea typeface="Palatino Linotype" charset="0"/>
              <a:cs typeface="Palatino Linotype" charset="0"/>
            </a:endParaRPr>
          </a:p>
          <a:p>
            <a:pPr>
              <a:lnSpc>
                <a:spcPct val="150000"/>
              </a:lnSpc>
            </a:pPr>
            <a:r>
              <a:rPr lang="it-IT" sz="2000" b="1" dirty="0">
                <a:latin typeface="Palatino Linotype" charset="0"/>
                <a:ea typeface="Palatino Linotype" charset="0"/>
                <a:cs typeface="Palatino Linotype" charset="0"/>
              </a:rPr>
              <a:t>Se si raffredda </a:t>
            </a:r>
            <a:r>
              <a:rPr lang="it-IT" sz="2000" b="1" dirty="0">
                <a:solidFill>
                  <a:srgbClr val="FF0000"/>
                </a:solidFill>
                <a:latin typeface="Palatino Linotype" charset="0"/>
                <a:ea typeface="Palatino Linotype" charset="0"/>
                <a:cs typeface="Palatino Linotype" charset="0"/>
              </a:rPr>
              <a:t>lentamente</a:t>
            </a:r>
            <a:r>
              <a:rPr lang="it-IT" sz="2000" b="1" dirty="0">
                <a:latin typeface="Palatino Linotype" charset="0"/>
                <a:ea typeface="Palatino Linotype" charset="0"/>
                <a:cs typeface="Palatino Linotype" charset="0"/>
              </a:rPr>
              <a:t> la </a:t>
            </a:r>
            <a:r>
              <a:rPr lang="it-IT" sz="2000" b="1" dirty="0" err="1">
                <a:latin typeface="Palatino Linotype" charset="0"/>
                <a:ea typeface="Palatino Linotype" charset="0"/>
                <a:cs typeface="Palatino Linotype" charset="0"/>
              </a:rPr>
              <a:t>velocita’</a:t>
            </a:r>
            <a:r>
              <a:rPr lang="it-IT" sz="2000" b="1" dirty="0">
                <a:latin typeface="Palatino Linotype" charset="0"/>
                <a:ea typeface="Palatino Linotype" charset="0"/>
                <a:cs typeface="Palatino Linotype" charset="0"/>
              </a:rPr>
              <a:t> di nucleazione di CuAl</a:t>
            </a:r>
            <a:r>
              <a:rPr lang="it-IT" sz="2000" b="1" baseline="-25000" dirty="0">
                <a:latin typeface="Palatino Linotype" charset="0"/>
                <a:ea typeface="Palatino Linotype" charset="0"/>
                <a:cs typeface="Palatino Linotype" charset="0"/>
              </a:rPr>
              <a:t>2 </a:t>
            </a:r>
            <a:r>
              <a:rPr lang="it-IT" sz="2000" b="1" dirty="0" err="1">
                <a:latin typeface="Palatino Linotype" charset="0"/>
                <a:ea typeface="Palatino Linotype" charset="0"/>
                <a:cs typeface="Palatino Linotype" charset="0"/>
              </a:rPr>
              <a:t>e’</a:t>
            </a:r>
            <a:r>
              <a:rPr lang="it-IT" sz="2000" b="1" dirty="0">
                <a:latin typeface="Palatino Linotype" charset="0"/>
                <a:ea typeface="Palatino Linotype" charset="0"/>
                <a:cs typeface="Palatino Linotype" charset="0"/>
              </a:rPr>
              <a:t> bassa, la </a:t>
            </a:r>
            <a:r>
              <a:rPr lang="it-IT" sz="2000" b="1" dirty="0" err="1">
                <a:latin typeface="Palatino Linotype" charset="0"/>
                <a:ea typeface="Palatino Linotype" charset="0"/>
                <a:cs typeface="Palatino Linotype" charset="0"/>
              </a:rPr>
              <a:t>velocita’</a:t>
            </a:r>
            <a:r>
              <a:rPr lang="it-IT" sz="2000" b="1" dirty="0">
                <a:latin typeface="Palatino Linotype" charset="0"/>
                <a:ea typeface="Palatino Linotype" charset="0"/>
                <a:cs typeface="Palatino Linotype" charset="0"/>
              </a:rPr>
              <a:t> di crescita invece </a:t>
            </a:r>
            <a:r>
              <a:rPr lang="it-IT" sz="2000" b="1" dirty="0" err="1">
                <a:latin typeface="Palatino Linotype" charset="0"/>
                <a:ea typeface="Palatino Linotype" charset="0"/>
                <a:cs typeface="Palatino Linotype" charset="0"/>
              </a:rPr>
              <a:t>e’</a:t>
            </a:r>
            <a:r>
              <a:rPr lang="it-IT" sz="2000" b="1" dirty="0">
                <a:latin typeface="Palatino Linotype" charset="0"/>
                <a:ea typeface="Palatino Linotype" charset="0"/>
                <a:cs typeface="Palatino Linotype" charset="0"/>
              </a:rPr>
              <a:t> alta e </a:t>
            </a:r>
            <a:r>
              <a:rPr lang="it-IT" sz="2000" b="1" dirty="0">
                <a:solidFill>
                  <a:srgbClr val="FF0000"/>
                </a:solidFill>
                <a:latin typeface="Palatino Linotype" charset="0"/>
                <a:ea typeface="Palatino Linotype" charset="0"/>
                <a:cs typeface="Palatino Linotype" charset="0"/>
              </a:rPr>
              <a:t>quindi si formano pochi precipitati e ai bordi dei grani </a:t>
            </a:r>
            <a:r>
              <a:rPr lang="it-IT" sz="2000" dirty="0">
                <a:latin typeface="Palatino Linotype" charset="0"/>
                <a:ea typeface="Palatino Linotype" charset="0"/>
                <a:cs typeface="Palatino Linotype" charset="0"/>
              </a:rPr>
              <a:t>(le dislocazioni riescono a muoversi agilmente tra di loro) </a:t>
            </a:r>
            <a:endParaRPr lang="it-IT" sz="2000" b="1"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1599989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7169" name="Picture 1" descr="4"/>
          <p:cNvPicPr>
            <a:picLocks noChangeAspect="1" noChangeArrowheads="1"/>
          </p:cNvPicPr>
          <p:nvPr/>
        </p:nvPicPr>
        <p:blipFill rotWithShape="1">
          <a:blip r:embed="rId2">
            <a:extLst>
              <a:ext uri="{28A0092B-C50C-407E-A947-70E740481C1C}">
                <a14:useLocalDpi xmlns:a14="http://schemas.microsoft.com/office/drawing/2010/main" val="0"/>
              </a:ext>
            </a:extLst>
          </a:blip>
          <a:srcRect l="36051" r="15347" b="10574"/>
          <a:stretch/>
        </p:blipFill>
        <p:spPr bwMode="auto">
          <a:xfrm>
            <a:off x="674558" y="66467"/>
            <a:ext cx="2728210" cy="397496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402768" y="216959"/>
            <a:ext cx="8789232" cy="2308324"/>
          </a:xfrm>
          <a:prstGeom prst="rect">
            <a:avLst/>
          </a:prstGeom>
        </p:spPr>
        <p:txBody>
          <a:bodyPr wrap="square">
            <a:spAutoFit/>
          </a:bodyPr>
          <a:lstStyle/>
          <a:p>
            <a:pPr>
              <a:lnSpc>
                <a:spcPct val="150000"/>
              </a:lnSpc>
            </a:pPr>
            <a:r>
              <a:rPr lang="it-IT" sz="2400" dirty="0">
                <a:latin typeface="Palatino Linotype" charset="0"/>
                <a:ea typeface="Palatino Linotype" charset="0"/>
                <a:cs typeface="Palatino Linotype" charset="0"/>
              </a:rPr>
              <a:t>Se invece si raffredda </a:t>
            </a:r>
            <a:r>
              <a:rPr lang="it-IT" sz="2400" dirty="0">
                <a:solidFill>
                  <a:srgbClr val="FF0000"/>
                </a:solidFill>
                <a:latin typeface="Palatino Linotype" charset="0"/>
                <a:ea typeface="Palatino Linotype" charset="0"/>
                <a:cs typeface="Palatino Linotype" charset="0"/>
              </a:rPr>
              <a:t>velocemente</a:t>
            </a:r>
            <a:r>
              <a:rPr lang="it-IT" sz="2400" dirty="0">
                <a:latin typeface="Palatino Linotype" charset="0"/>
                <a:ea typeface="Palatino Linotype" charset="0"/>
                <a:cs typeface="Palatino Linotype" charset="0"/>
              </a:rPr>
              <a:t> la </a:t>
            </a:r>
            <a:r>
              <a:rPr lang="it-IT" sz="2400" dirty="0" err="1">
                <a:latin typeface="Palatino Linotype" charset="0"/>
                <a:ea typeface="Palatino Linotype" charset="0"/>
                <a:cs typeface="Palatino Linotype" charset="0"/>
              </a:rPr>
              <a:t>velocita’</a:t>
            </a:r>
            <a:r>
              <a:rPr lang="it-IT" sz="2400" dirty="0">
                <a:latin typeface="Palatino Linotype" charset="0"/>
                <a:ea typeface="Palatino Linotype" charset="0"/>
                <a:cs typeface="Palatino Linotype" charset="0"/>
              </a:rPr>
              <a:t> di nucleazione di CuAl</a:t>
            </a:r>
            <a:r>
              <a:rPr lang="it-IT" sz="2400" baseline="-25000" dirty="0">
                <a:latin typeface="Palatino Linotype" charset="0"/>
                <a:ea typeface="Palatino Linotype" charset="0"/>
                <a:cs typeface="Palatino Linotype" charset="0"/>
              </a:rPr>
              <a:t>2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alta, la </a:t>
            </a:r>
            <a:r>
              <a:rPr lang="it-IT" sz="2400" dirty="0" err="1">
                <a:latin typeface="Palatino Linotype" charset="0"/>
                <a:ea typeface="Palatino Linotype" charset="0"/>
                <a:cs typeface="Palatino Linotype" charset="0"/>
              </a:rPr>
              <a:t>velocita’</a:t>
            </a:r>
            <a:r>
              <a:rPr lang="it-IT" sz="2400" dirty="0">
                <a:latin typeface="Palatino Linotype" charset="0"/>
                <a:ea typeface="Palatino Linotype" charset="0"/>
                <a:cs typeface="Palatino Linotype" charset="0"/>
              </a:rPr>
              <a:t> di crescita invece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bassa e </a:t>
            </a:r>
            <a:r>
              <a:rPr lang="it-IT" sz="2400" b="1" dirty="0">
                <a:solidFill>
                  <a:srgbClr val="FF0000"/>
                </a:solidFill>
                <a:latin typeface="Palatino Linotype" charset="0"/>
                <a:ea typeface="Palatino Linotype" charset="0"/>
                <a:cs typeface="Palatino Linotype" charset="0"/>
              </a:rPr>
              <a:t>quindi si formano molti precipitati e non obbligatoriamente ai bordi di grano </a:t>
            </a:r>
            <a:r>
              <a:rPr lang="it-IT" sz="2400" dirty="0">
                <a:latin typeface="Palatino Linotype" charset="0"/>
                <a:ea typeface="Palatino Linotype" charset="0"/>
                <a:cs typeface="Palatino Linotype" charset="0"/>
              </a:rPr>
              <a:t>(adesso si che le dislocazioni hanno problemi ad evitarli) </a:t>
            </a:r>
          </a:p>
        </p:txBody>
      </p:sp>
      <p:sp>
        <p:nvSpPr>
          <p:cNvPr id="5" name="Rectangle 7"/>
          <p:cNvSpPr>
            <a:spLocks noChangeArrowheads="1"/>
          </p:cNvSpPr>
          <p:nvPr/>
        </p:nvSpPr>
        <p:spPr bwMode="auto">
          <a:xfrm>
            <a:off x="5426778" y="3444175"/>
            <a:ext cx="1357400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7174" name="Picture 6"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373" y="2930013"/>
            <a:ext cx="6888242" cy="39126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p:cNvSpPr>
            <a:spLocks noChangeArrowheads="1"/>
          </p:cNvSpPr>
          <p:nvPr/>
        </p:nvSpPr>
        <p:spPr bwMode="auto">
          <a:xfrm>
            <a:off x="0" y="49467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7176" name="Picture 8" descr="F11_15.jpg"/>
          <p:cNvPicPr>
            <a:picLocks noChangeAspect="1" noChangeArrowheads="1"/>
          </p:cNvPicPr>
          <p:nvPr/>
        </p:nvPicPr>
        <p:blipFill rotWithShape="1">
          <a:blip r:embed="rId4">
            <a:extLst>
              <a:ext uri="{28A0092B-C50C-407E-A947-70E740481C1C}">
                <a14:useLocalDpi xmlns:a14="http://schemas.microsoft.com/office/drawing/2010/main" val="0"/>
              </a:ext>
            </a:extLst>
          </a:blip>
          <a:srcRect b="22591"/>
          <a:stretch/>
        </p:blipFill>
        <p:spPr bwMode="auto">
          <a:xfrm>
            <a:off x="344772" y="3951496"/>
            <a:ext cx="6041037" cy="226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777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74557" y="8994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8193" name="Picture 1"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56" y="2083633"/>
            <a:ext cx="5194300" cy="45593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874426" y="22246"/>
            <a:ext cx="11042754" cy="1754326"/>
          </a:xfrm>
          <a:prstGeom prst="rect">
            <a:avLst/>
          </a:prstGeom>
        </p:spPr>
        <p:txBody>
          <a:bodyPr wrap="square">
            <a:spAutoFit/>
          </a:bodyPr>
          <a:lstStyle/>
          <a:p>
            <a:pPr algn="just">
              <a:lnSpc>
                <a:spcPct val="150000"/>
              </a:lnSpc>
              <a:spcAft>
                <a:spcPts val="0"/>
              </a:spcAft>
            </a:pPr>
            <a:r>
              <a:rPr lang="it-IT" sz="2400" dirty="0">
                <a:latin typeface="Palatino Linotype" charset="0"/>
                <a:ea typeface="Palatino Linotype" charset="0"/>
                <a:cs typeface="Palatino Linotype" charset="0"/>
              </a:rPr>
              <a:t>L’invecchiamento si ottiene a bassa temperatura (120 -180 C) quindi con una </a:t>
            </a:r>
            <a:r>
              <a:rPr lang="it-IT" sz="2400" dirty="0" err="1">
                <a:latin typeface="Palatino Linotype" charset="0"/>
                <a:ea typeface="Palatino Linotype" charset="0"/>
                <a:cs typeface="Palatino Linotype" charset="0"/>
              </a:rPr>
              <a:t>mobilita’</a:t>
            </a:r>
            <a:r>
              <a:rPr lang="it-IT" sz="2400" dirty="0">
                <a:latin typeface="Palatino Linotype" charset="0"/>
                <a:ea typeface="Palatino Linotype" charset="0"/>
                <a:cs typeface="Palatino Linotype" charset="0"/>
              </a:rPr>
              <a:t> degli atomi ridottissima.  Le curve (tempo - durezza) che si ottengono sono in </a:t>
            </a:r>
            <a:r>
              <a:rPr lang="it-IT" sz="2400" dirty="0" err="1">
                <a:latin typeface="Palatino Linotype" charset="0"/>
                <a:ea typeface="Palatino Linotype" charset="0"/>
                <a:cs typeface="Palatino Linotype" charset="0"/>
              </a:rPr>
              <a:t>realta’</a:t>
            </a:r>
            <a:r>
              <a:rPr lang="it-IT" sz="2400" dirty="0">
                <a:latin typeface="Palatino Linotype" charset="0"/>
                <a:ea typeface="Palatino Linotype" charset="0"/>
                <a:cs typeface="Palatino Linotype" charset="0"/>
              </a:rPr>
              <a:t> la “somma” di quattro distinti fenomeni:</a:t>
            </a:r>
          </a:p>
        </p:txBody>
      </p:sp>
      <p:sp>
        <p:nvSpPr>
          <p:cNvPr id="4" name="Rettangolo 3"/>
          <p:cNvSpPr/>
          <p:nvPr/>
        </p:nvSpPr>
        <p:spPr>
          <a:xfrm>
            <a:off x="5356484" y="2121344"/>
            <a:ext cx="6560695" cy="4158767"/>
          </a:xfrm>
          <a:prstGeom prst="rect">
            <a:avLst/>
          </a:prstGeom>
        </p:spPr>
        <p:txBody>
          <a:bodyPr wrap="square">
            <a:spAutoFit/>
          </a:bodyPr>
          <a:lstStyle/>
          <a:p>
            <a:pPr lvl="0" algn="just">
              <a:lnSpc>
                <a:spcPct val="150000"/>
              </a:lnSpc>
              <a:spcAft>
                <a:spcPts val="0"/>
              </a:spcAft>
              <a:tabLst>
                <a:tab pos="254000" algn="l"/>
              </a:tabLst>
            </a:pPr>
            <a:r>
              <a:rPr lang="en-US" sz="2000" b="1" dirty="0" err="1">
                <a:solidFill>
                  <a:srgbClr val="FF0000"/>
                </a:solidFill>
                <a:latin typeface="Palatino Linotype" charset="0"/>
                <a:ea typeface="Palatino Linotype" charset="0"/>
                <a:cs typeface="Palatino Linotype" charset="0"/>
              </a:rPr>
              <a:t>Indurimento</a:t>
            </a:r>
            <a:r>
              <a:rPr lang="en-US" sz="2000" b="1" dirty="0">
                <a:solidFill>
                  <a:srgbClr val="FF0000"/>
                </a:solidFill>
                <a:latin typeface="Palatino Linotype" charset="0"/>
                <a:ea typeface="Palatino Linotype" charset="0"/>
                <a:cs typeface="Palatino Linotype" charset="0"/>
              </a:rPr>
              <a:t> per </a:t>
            </a:r>
            <a:r>
              <a:rPr lang="en-US" sz="2000" b="1" dirty="0" err="1">
                <a:solidFill>
                  <a:srgbClr val="FF0000"/>
                </a:solidFill>
                <a:latin typeface="Palatino Linotype" charset="0"/>
                <a:ea typeface="Palatino Linotype" charset="0"/>
                <a:cs typeface="Palatino Linotype" charset="0"/>
              </a:rPr>
              <a:t>soluzione</a:t>
            </a:r>
            <a:r>
              <a:rPr lang="en-US" sz="2000" b="1" dirty="0">
                <a:solidFill>
                  <a:srgbClr val="FF0000"/>
                </a:solidFill>
                <a:latin typeface="Palatino Linotype" charset="0"/>
                <a:ea typeface="Palatino Linotype" charset="0"/>
                <a:cs typeface="Palatino Linotype" charset="0"/>
              </a:rPr>
              <a:t> </a:t>
            </a:r>
            <a:r>
              <a:rPr lang="en-US" sz="2000" b="1" dirty="0" err="1">
                <a:solidFill>
                  <a:srgbClr val="FF0000"/>
                </a:solidFill>
                <a:latin typeface="Palatino Linotype" charset="0"/>
                <a:ea typeface="Palatino Linotype" charset="0"/>
                <a:cs typeface="Palatino Linotype" charset="0"/>
              </a:rPr>
              <a:t>solida</a:t>
            </a:r>
            <a:r>
              <a:rPr lang="it-IT" sz="2000" b="1" dirty="0">
                <a:solidFill>
                  <a:srgbClr val="FF0000"/>
                </a:solidFill>
                <a:latin typeface="Palatino Linotype" charset="0"/>
                <a:ea typeface="Palatino Linotype" charset="0"/>
                <a:cs typeface="Palatino Linotype" charset="0"/>
              </a:rPr>
              <a:t> </a:t>
            </a:r>
            <a:r>
              <a:rPr lang="it-IT" sz="2000" dirty="0">
                <a:latin typeface="Palatino Linotype" charset="0"/>
                <a:ea typeface="Palatino Linotype" charset="0"/>
                <a:cs typeface="Palatino Linotype" charset="0"/>
              </a:rPr>
              <a:t>All’inizio la lega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indurita dalla semplice presenza del rame, intrappolato in </a:t>
            </a:r>
            <a:r>
              <a:rPr lang="it-IT" sz="2000" dirty="0" err="1">
                <a:latin typeface="Palatino Linotype" charset="0"/>
                <a:ea typeface="Palatino Linotype" charset="0"/>
                <a:cs typeface="Palatino Linotype" charset="0"/>
              </a:rPr>
              <a:t>s.s.</a:t>
            </a:r>
            <a:r>
              <a:rPr lang="it-IT" sz="2000" dirty="0">
                <a:latin typeface="Palatino Linotype" charset="0"/>
                <a:ea typeface="Palatino Linotype" charset="0"/>
                <a:cs typeface="Palatino Linotype" charset="0"/>
              </a:rPr>
              <a:t> dal brusco raffreddamento. Quando </a:t>
            </a:r>
            <a:r>
              <a:rPr lang="it-IT" sz="2000" dirty="0" err="1">
                <a:latin typeface="Palatino Linotype" charset="0"/>
                <a:ea typeface="Palatino Linotype" charset="0"/>
                <a:cs typeface="Palatino Linotype" charset="0"/>
              </a:rPr>
              <a:t>pero’</a:t>
            </a:r>
            <a:r>
              <a:rPr lang="it-IT" sz="2000" dirty="0">
                <a:latin typeface="Palatino Linotype" charset="0"/>
                <a:ea typeface="Palatino Linotype" charset="0"/>
                <a:cs typeface="Palatino Linotype" charset="0"/>
              </a:rPr>
              <a:t> iniziano a formarsi i primi precipitati (zone di </a:t>
            </a:r>
            <a:r>
              <a:rPr lang="it-IT" sz="2000" dirty="0" err="1">
                <a:latin typeface="Palatino Linotype" charset="0"/>
                <a:ea typeface="Palatino Linotype" charset="0"/>
                <a:cs typeface="Palatino Linotype" charset="0"/>
              </a:rPr>
              <a:t>Guinier</a:t>
            </a:r>
            <a:r>
              <a:rPr lang="it-IT" sz="2000" dirty="0">
                <a:latin typeface="Palatino Linotype" charset="0"/>
                <a:ea typeface="Palatino Linotype" charset="0"/>
                <a:cs typeface="Palatino Linotype" charset="0"/>
              </a:rPr>
              <a:t>-Preston </a:t>
            </a:r>
            <a:r>
              <a:rPr lang="it-IT" sz="2000" dirty="0">
                <a:solidFill>
                  <a:srgbClr val="800000"/>
                </a:solidFill>
                <a:latin typeface="Palatino Linotype" charset="0"/>
                <a:ea typeface="Palatino Linotype" charset="0"/>
                <a:cs typeface="Palatino Linotype" charset="0"/>
              </a:rPr>
              <a:t>GP</a:t>
            </a:r>
            <a:r>
              <a:rPr lang="it-IT" sz="2000" dirty="0">
                <a:latin typeface="Palatino Linotype" charset="0"/>
                <a:ea typeface="Palatino Linotype" charset="0"/>
                <a:cs typeface="Palatino Linotype" charset="0"/>
              </a:rPr>
              <a:t>) tutto il rame viene rimosso dalla </a:t>
            </a:r>
            <a:r>
              <a:rPr lang="it-IT" sz="2000" dirty="0" err="1">
                <a:latin typeface="Palatino Linotype" charset="0"/>
                <a:ea typeface="Palatino Linotype" charset="0"/>
                <a:cs typeface="Palatino Linotype" charset="0"/>
              </a:rPr>
              <a:t>s.s.</a:t>
            </a:r>
            <a:endParaRPr lang="it-IT" sz="2000" dirty="0">
              <a:latin typeface="Palatino Linotype" charset="0"/>
              <a:ea typeface="Palatino Linotype" charset="0"/>
              <a:cs typeface="Palatino Linotype" charset="0"/>
            </a:endParaRPr>
          </a:p>
          <a:p>
            <a:pPr lvl="0" algn="just">
              <a:lnSpc>
                <a:spcPct val="150000"/>
              </a:lnSpc>
              <a:spcAft>
                <a:spcPts val="0"/>
              </a:spcAft>
              <a:tabLst>
                <a:tab pos="254000" algn="l"/>
              </a:tabLst>
            </a:pPr>
            <a:endParaRPr lang="it-IT" sz="2000" dirty="0">
              <a:latin typeface="Palatino Linotype" charset="0"/>
              <a:ea typeface="Palatino Linotype" charset="0"/>
              <a:cs typeface="Palatino Linotype" charset="0"/>
            </a:endParaRPr>
          </a:p>
          <a:p>
            <a:pPr lvl="0"/>
            <a:r>
              <a:rPr lang="en-US" sz="2000" b="1" dirty="0" err="1">
                <a:solidFill>
                  <a:srgbClr val="FF0000"/>
                </a:solidFill>
                <a:latin typeface="Palatino Linotype" charset="0"/>
                <a:ea typeface="Palatino Linotype" charset="0"/>
                <a:cs typeface="Palatino Linotype" charset="0"/>
              </a:rPr>
              <a:t>Indurimento</a:t>
            </a:r>
            <a:r>
              <a:rPr lang="en-US" sz="2000" b="1" dirty="0">
                <a:solidFill>
                  <a:srgbClr val="FF0000"/>
                </a:solidFill>
                <a:latin typeface="Palatino Linotype" charset="0"/>
                <a:ea typeface="Palatino Linotype" charset="0"/>
                <a:cs typeface="Palatino Linotype" charset="0"/>
              </a:rPr>
              <a:t> per “</a:t>
            </a:r>
            <a:r>
              <a:rPr lang="en-US" sz="2000" b="1" dirty="0" err="1">
                <a:solidFill>
                  <a:srgbClr val="FF0000"/>
                </a:solidFill>
                <a:latin typeface="Palatino Linotype" charset="0"/>
                <a:ea typeface="Palatino Linotype" charset="0"/>
                <a:cs typeface="Palatino Linotype" charset="0"/>
              </a:rPr>
              <a:t>precipitati</a:t>
            </a:r>
            <a:r>
              <a:rPr lang="en-US" sz="2000" b="1" dirty="0">
                <a:solidFill>
                  <a:srgbClr val="FF0000"/>
                </a:solidFill>
                <a:latin typeface="Palatino Linotype" charset="0"/>
                <a:ea typeface="Palatino Linotype" charset="0"/>
                <a:cs typeface="Palatino Linotype" charset="0"/>
              </a:rPr>
              <a:t> </a:t>
            </a:r>
            <a:r>
              <a:rPr lang="en-US" sz="2000" b="1" dirty="0" err="1">
                <a:solidFill>
                  <a:srgbClr val="FF0000"/>
                </a:solidFill>
                <a:latin typeface="Palatino Linotype" charset="0"/>
                <a:ea typeface="Palatino Linotype" charset="0"/>
                <a:cs typeface="Palatino Linotype" charset="0"/>
              </a:rPr>
              <a:t>coerenti</a:t>
            </a:r>
            <a:r>
              <a:rPr lang="en-US" sz="2000" dirty="0">
                <a:solidFill>
                  <a:schemeClr val="accent1">
                    <a:lumMod val="50000"/>
                  </a:schemeClr>
                </a:solidFill>
                <a:latin typeface="Palatino Linotype" charset="0"/>
                <a:ea typeface="Palatino Linotype" charset="0"/>
                <a:cs typeface="Palatino Linotype" charset="0"/>
              </a:rPr>
              <a:t>”</a:t>
            </a:r>
            <a:endParaRPr lang="it-IT" sz="2000" dirty="0">
              <a:solidFill>
                <a:schemeClr val="accent1">
                  <a:lumMod val="50000"/>
                </a:schemeClr>
              </a:solidFill>
              <a:latin typeface="Palatino Linotype" charset="0"/>
              <a:ea typeface="Palatino Linotype" charset="0"/>
              <a:cs typeface="Palatino Linotype" charset="0"/>
            </a:endParaRPr>
          </a:p>
          <a:p>
            <a:r>
              <a:rPr lang="it-IT" sz="2000" dirty="0">
                <a:latin typeface="Palatino Linotype" charset="0"/>
                <a:ea typeface="Palatino Linotype" charset="0"/>
                <a:cs typeface="Palatino Linotype" charset="0"/>
              </a:rPr>
              <a:t>Lo stress prodotto dai precipitati “coerenti” ovviamente viene meno quando la coerenza sparisce</a:t>
            </a:r>
          </a:p>
          <a:p>
            <a:pPr lvl="0" algn="just">
              <a:lnSpc>
                <a:spcPct val="150000"/>
              </a:lnSpc>
              <a:spcAft>
                <a:spcPts val="0"/>
              </a:spcAft>
              <a:tabLst>
                <a:tab pos="254000" algn="l"/>
              </a:tabLst>
            </a:pPr>
            <a:endParaRPr lang="it-IT"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2140373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74819" y="37717"/>
            <a:ext cx="11312578" cy="1938992"/>
          </a:xfrm>
          <a:prstGeom prst="rect">
            <a:avLst/>
          </a:prstGeom>
        </p:spPr>
        <p:txBody>
          <a:bodyPr wrap="square">
            <a:spAutoFit/>
          </a:bodyPr>
          <a:lstStyle/>
          <a:p>
            <a:pPr lvl="0" algn="just">
              <a:lnSpc>
                <a:spcPct val="150000"/>
              </a:lnSpc>
              <a:spcAft>
                <a:spcPts val="0"/>
              </a:spcAft>
              <a:tabLst>
                <a:tab pos="254000" algn="l"/>
              </a:tabLst>
            </a:pPr>
            <a:r>
              <a:rPr lang="en-US" sz="2400" b="1" dirty="0" err="1">
                <a:solidFill>
                  <a:srgbClr val="FF0000"/>
                </a:solidFill>
                <a:latin typeface="Palatino Linotype" charset="0"/>
                <a:ea typeface="Palatino Linotype" charset="0"/>
                <a:cs typeface="Palatino Linotype" charset="0"/>
              </a:rPr>
              <a:t>Indurimento</a:t>
            </a:r>
            <a:r>
              <a:rPr lang="en-US" sz="2400" b="1" dirty="0">
                <a:solidFill>
                  <a:srgbClr val="FF0000"/>
                </a:solidFill>
                <a:latin typeface="Palatino Linotype" charset="0"/>
                <a:ea typeface="Palatino Linotype" charset="0"/>
                <a:cs typeface="Palatino Linotype" charset="0"/>
              </a:rPr>
              <a:t> per “</a:t>
            </a:r>
            <a:r>
              <a:rPr lang="en-US" sz="2400" b="1" dirty="0" err="1">
                <a:solidFill>
                  <a:srgbClr val="FF0000"/>
                </a:solidFill>
                <a:latin typeface="Palatino Linotype" charset="0"/>
                <a:ea typeface="Palatino Linotype" charset="0"/>
                <a:cs typeface="Palatino Linotype" charset="0"/>
              </a:rPr>
              <a:t>precipitazione</a:t>
            </a:r>
            <a:r>
              <a:rPr lang="en-US" sz="2400" b="1" dirty="0">
                <a:solidFill>
                  <a:srgbClr val="FF0000"/>
                </a:solidFill>
                <a:latin typeface="Palatino Linotype" charset="0"/>
                <a:ea typeface="Palatino Linotype" charset="0"/>
                <a:cs typeface="Palatino Linotype" charset="0"/>
              </a:rPr>
              <a:t>”</a:t>
            </a:r>
            <a:r>
              <a:rPr lang="it-IT" sz="2400" dirty="0">
                <a:latin typeface="Palatino Linotype" charset="0"/>
                <a:ea typeface="Palatino Linotype" charset="0"/>
                <a:cs typeface="Palatino Linotype" charset="0"/>
              </a:rPr>
              <a:t>I precipitati rallentano il moto delle dislocazioni. La loro efficacia </a:t>
            </a:r>
            <a:r>
              <a:rPr lang="it-IT" sz="2400" dirty="0" err="1">
                <a:latin typeface="Palatino Linotype" charset="0"/>
                <a:ea typeface="Palatino Linotype" charset="0"/>
                <a:cs typeface="Palatino Linotype" charset="0"/>
              </a:rPr>
              <a:t>pero’</a:t>
            </a:r>
            <a:r>
              <a:rPr lang="it-IT" sz="2400" dirty="0">
                <a:latin typeface="Palatino Linotype" charset="0"/>
                <a:ea typeface="Palatino Linotype" charset="0"/>
                <a:cs typeface="Palatino Linotype" charset="0"/>
              </a:rPr>
              <a:t>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limitata da due fenomeni:</a:t>
            </a:r>
          </a:p>
          <a:p>
            <a:pPr lvl="0" algn="just">
              <a:spcAft>
                <a:spcPts val="0"/>
              </a:spcAft>
              <a:tabLst>
                <a:tab pos="254000" algn="l"/>
              </a:tabLst>
            </a:pPr>
            <a:r>
              <a:rPr lang="it-IT" sz="2400" b="1" dirty="0">
                <a:solidFill>
                  <a:srgbClr val="808000"/>
                </a:solidFill>
                <a:latin typeface="Palatino Linotype" charset="0"/>
                <a:ea typeface="Palatino Linotype" charset="0"/>
                <a:cs typeface="Palatino Linotype" charset="0"/>
              </a:rPr>
              <a:t>Le dislocazioni tagliano i precipitati</a:t>
            </a:r>
            <a:endParaRPr lang="it-IT" sz="2400" b="1" dirty="0">
              <a:latin typeface="Palatino Linotype" charset="0"/>
              <a:ea typeface="Palatino Linotype" charset="0"/>
              <a:cs typeface="Palatino Linotype" charset="0"/>
            </a:endParaRPr>
          </a:p>
          <a:p>
            <a:pPr lvl="0" algn="just">
              <a:spcAft>
                <a:spcPts val="0"/>
              </a:spcAft>
              <a:tabLst>
                <a:tab pos="254000" algn="l"/>
              </a:tabLst>
            </a:pPr>
            <a:r>
              <a:rPr lang="it-IT" sz="2400" b="1" dirty="0">
                <a:solidFill>
                  <a:srgbClr val="808000"/>
                </a:solidFill>
                <a:latin typeface="Palatino Linotype" charset="0"/>
                <a:ea typeface="Palatino Linotype" charset="0"/>
                <a:cs typeface="Palatino Linotype" charset="0"/>
              </a:rPr>
              <a:t>Le dislocazioni si piegano attorno ai precipitati</a:t>
            </a:r>
            <a:endParaRPr lang="it-IT" sz="2400" b="1" dirty="0">
              <a:latin typeface="Palatino Linotype" charset="0"/>
              <a:ea typeface="Palatino Linotype" charset="0"/>
              <a:cs typeface="Palatino Linotype" charset="0"/>
            </a:endParaRPr>
          </a:p>
        </p:txBody>
      </p:sp>
      <p:sp>
        <p:nvSpPr>
          <p:cNvPr id="3" name="Rectangle 2"/>
          <p:cNvSpPr>
            <a:spLocks noChangeArrowheads="1"/>
          </p:cNvSpPr>
          <p:nvPr/>
        </p:nvSpPr>
        <p:spPr bwMode="auto">
          <a:xfrm>
            <a:off x="274819" y="248852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9217" name="Picture 1" descr="8"/>
          <p:cNvPicPr>
            <a:picLocks noChangeAspect="1" noChangeArrowheads="1"/>
          </p:cNvPicPr>
          <p:nvPr/>
        </p:nvPicPr>
        <p:blipFill rotWithShape="1">
          <a:blip r:embed="rId2">
            <a:extLst>
              <a:ext uri="{28A0092B-C50C-407E-A947-70E740481C1C}">
                <a14:useLocalDpi xmlns:a14="http://schemas.microsoft.com/office/drawing/2010/main" val="0"/>
              </a:ext>
            </a:extLst>
          </a:blip>
          <a:srcRect l="5803" r="12098" b="9653"/>
          <a:stretch/>
        </p:blipFill>
        <p:spPr bwMode="auto">
          <a:xfrm>
            <a:off x="164890" y="2134687"/>
            <a:ext cx="4170597" cy="352253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4200579" y="1997201"/>
            <a:ext cx="7206937" cy="1569660"/>
          </a:xfrm>
          <a:prstGeom prst="rect">
            <a:avLst/>
          </a:prstGeom>
        </p:spPr>
        <p:txBody>
          <a:bodyPr wrap="square">
            <a:spAutoFit/>
          </a:bodyPr>
          <a:lstStyle/>
          <a:p>
            <a:pPr algn="just">
              <a:spcAft>
                <a:spcPts val="0"/>
              </a:spcAft>
            </a:pPr>
            <a:r>
              <a:rPr lang="it-IT" sz="2400" b="1" i="1" dirty="0">
                <a:latin typeface="Palatino Linotype" charset="0"/>
                <a:ea typeface="Palatino Linotype" charset="0"/>
                <a:cs typeface="Palatino Linotype" charset="0"/>
              </a:rPr>
              <a:t>Il precipitato resiste al suo taglio con una forza tanto maggiore quanto </a:t>
            </a:r>
            <a:r>
              <a:rPr lang="it-IT" sz="2400" b="1" i="1" dirty="0" err="1">
                <a:latin typeface="Palatino Linotype" charset="0"/>
                <a:ea typeface="Palatino Linotype" charset="0"/>
                <a:cs typeface="Palatino Linotype" charset="0"/>
              </a:rPr>
              <a:t>piu’</a:t>
            </a:r>
            <a:r>
              <a:rPr lang="it-IT" sz="2400" b="1" i="1" dirty="0">
                <a:latin typeface="Palatino Linotype" charset="0"/>
                <a:ea typeface="Palatino Linotype" charset="0"/>
                <a:cs typeface="Palatino Linotype" charset="0"/>
              </a:rPr>
              <a:t> grande </a:t>
            </a:r>
            <a:r>
              <a:rPr lang="it-IT" sz="2400" b="1" i="1" dirty="0" err="1">
                <a:latin typeface="Palatino Linotype" charset="0"/>
                <a:ea typeface="Palatino Linotype" charset="0"/>
                <a:cs typeface="Palatino Linotype" charset="0"/>
              </a:rPr>
              <a:t>e’</a:t>
            </a:r>
            <a:r>
              <a:rPr lang="it-IT" sz="2400" b="1" i="1" dirty="0">
                <a:latin typeface="Palatino Linotype" charset="0"/>
                <a:ea typeface="Palatino Linotype" charset="0"/>
                <a:cs typeface="Palatino Linotype" charset="0"/>
              </a:rPr>
              <a:t> la dimensione del precipitato stesso e </a:t>
            </a:r>
            <a:r>
              <a:rPr lang="it-IT" sz="2400" b="1" i="1" dirty="0">
                <a:solidFill>
                  <a:srgbClr val="FF0000"/>
                </a:solidFill>
                <a:latin typeface="Palatino Linotype" charset="0"/>
                <a:ea typeface="Palatino Linotype" charset="0"/>
                <a:cs typeface="Palatino Linotype" charset="0"/>
              </a:rPr>
              <a:t>quindi quanto maggiore </a:t>
            </a:r>
            <a:r>
              <a:rPr lang="it-IT" sz="2400" b="1" i="1" dirty="0" err="1">
                <a:solidFill>
                  <a:srgbClr val="FF0000"/>
                </a:solidFill>
                <a:latin typeface="Palatino Linotype" charset="0"/>
                <a:ea typeface="Palatino Linotype" charset="0"/>
                <a:cs typeface="Palatino Linotype" charset="0"/>
              </a:rPr>
              <a:t>e’</a:t>
            </a:r>
            <a:r>
              <a:rPr lang="it-IT" sz="2400" b="1" i="1" dirty="0">
                <a:solidFill>
                  <a:srgbClr val="FF0000"/>
                </a:solidFill>
                <a:latin typeface="Palatino Linotype" charset="0"/>
                <a:ea typeface="Palatino Linotype" charset="0"/>
                <a:cs typeface="Palatino Linotype" charset="0"/>
              </a:rPr>
              <a:t> il tempo di invecchiamento</a:t>
            </a:r>
          </a:p>
        </p:txBody>
      </p:sp>
      <p:sp>
        <p:nvSpPr>
          <p:cNvPr id="5" name="Rettangolo 4"/>
          <p:cNvSpPr/>
          <p:nvPr/>
        </p:nvSpPr>
        <p:spPr>
          <a:xfrm>
            <a:off x="4200578" y="3761984"/>
            <a:ext cx="4118965" cy="3046988"/>
          </a:xfrm>
          <a:prstGeom prst="rect">
            <a:avLst/>
          </a:prstGeom>
        </p:spPr>
        <p:txBody>
          <a:bodyPr wrap="square">
            <a:spAutoFit/>
          </a:bodyPr>
          <a:lstStyle/>
          <a:p>
            <a:pPr algn="just">
              <a:spcAft>
                <a:spcPts val="0"/>
              </a:spcAft>
            </a:pPr>
            <a:r>
              <a:rPr lang="it-IT" sz="2400" b="1" i="1" dirty="0">
                <a:latin typeface="Palatino Linotype" charset="0"/>
                <a:ea typeface="Palatino Linotype" charset="0"/>
                <a:cs typeface="Palatino Linotype" charset="0"/>
              </a:rPr>
              <a:t>Il piegarsi attorno ai precipitati </a:t>
            </a:r>
            <a:r>
              <a:rPr lang="it-IT" sz="2400" b="1" i="1" dirty="0" err="1">
                <a:latin typeface="Palatino Linotype" charset="0"/>
                <a:ea typeface="Palatino Linotype" charset="0"/>
                <a:cs typeface="Palatino Linotype" charset="0"/>
              </a:rPr>
              <a:t>e’</a:t>
            </a:r>
            <a:r>
              <a:rPr lang="it-IT" sz="2400" b="1" i="1" dirty="0">
                <a:latin typeface="Palatino Linotype" charset="0"/>
                <a:ea typeface="Palatino Linotype" charset="0"/>
                <a:cs typeface="Palatino Linotype" charset="0"/>
              </a:rPr>
              <a:t> tanto </a:t>
            </a:r>
            <a:r>
              <a:rPr lang="it-IT" sz="2400" b="1" i="1" dirty="0" err="1">
                <a:latin typeface="Palatino Linotype" charset="0"/>
                <a:ea typeface="Palatino Linotype" charset="0"/>
                <a:cs typeface="Palatino Linotype" charset="0"/>
              </a:rPr>
              <a:t>piu’</a:t>
            </a:r>
            <a:r>
              <a:rPr lang="it-IT" sz="2400" b="1" i="1" dirty="0">
                <a:latin typeface="Palatino Linotype" charset="0"/>
                <a:ea typeface="Palatino Linotype" charset="0"/>
                <a:cs typeface="Palatino Linotype" charset="0"/>
              </a:rPr>
              <a:t> facile quanto </a:t>
            </a:r>
            <a:r>
              <a:rPr lang="it-IT" sz="2400" b="1" i="1" dirty="0" err="1">
                <a:latin typeface="Palatino Linotype" charset="0"/>
                <a:ea typeface="Palatino Linotype" charset="0"/>
                <a:cs typeface="Palatino Linotype" charset="0"/>
              </a:rPr>
              <a:t>piu’</a:t>
            </a:r>
            <a:r>
              <a:rPr lang="it-IT" sz="2400" b="1" i="1" dirty="0">
                <a:latin typeface="Palatino Linotype" charset="0"/>
                <a:ea typeface="Palatino Linotype" charset="0"/>
                <a:cs typeface="Palatino Linotype" charset="0"/>
              </a:rPr>
              <a:t> distanziati sono i precipitati stessi. </a:t>
            </a:r>
            <a:r>
              <a:rPr lang="it-IT" sz="2400" b="1" i="1" dirty="0">
                <a:solidFill>
                  <a:srgbClr val="FF0000"/>
                </a:solidFill>
                <a:latin typeface="Palatino Linotype" charset="0"/>
                <a:ea typeface="Palatino Linotype" charset="0"/>
                <a:cs typeface="Palatino Linotype" charset="0"/>
              </a:rPr>
              <a:t>Quindi lo stress per piegarsi </a:t>
            </a:r>
            <a:r>
              <a:rPr lang="it-IT" sz="2400" b="1" i="1" dirty="0" err="1">
                <a:solidFill>
                  <a:srgbClr val="FF0000"/>
                </a:solidFill>
                <a:latin typeface="Palatino Linotype" charset="0"/>
                <a:ea typeface="Palatino Linotype" charset="0"/>
                <a:cs typeface="Palatino Linotype" charset="0"/>
              </a:rPr>
              <a:t>e’</a:t>
            </a:r>
            <a:r>
              <a:rPr lang="it-IT" sz="2400" b="1" i="1" dirty="0">
                <a:solidFill>
                  <a:srgbClr val="FF0000"/>
                </a:solidFill>
                <a:latin typeface="Palatino Linotype" charset="0"/>
                <a:ea typeface="Palatino Linotype" charset="0"/>
                <a:cs typeface="Palatino Linotype" charset="0"/>
              </a:rPr>
              <a:t> inversamente proporzionale al tempo di invecchiamento</a:t>
            </a:r>
          </a:p>
        </p:txBody>
      </p:sp>
      <p:sp>
        <p:nvSpPr>
          <p:cNvPr id="6" name="Rectangle 4"/>
          <p:cNvSpPr>
            <a:spLocks noChangeArrowheads="1"/>
          </p:cNvSpPr>
          <p:nvPr/>
        </p:nvSpPr>
        <p:spPr bwMode="auto">
          <a:xfrm>
            <a:off x="10315638" y="3731406"/>
            <a:ext cx="980095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9219" name="Picture 3"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1515" y="3566861"/>
            <a:ext cx="3773157" cy="272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919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355974584"/>
              </p:ext>
            </p:extLst>
          </p:nvPr>
        </p:nvGraphicFramePr>
        <p:xfrm>
          <a:off x="530039" y="283733"/>
          <a:ext cx="7661753" cy="1463040"/>
        </p:xfrm>
        <a:graphic>
          <a:graphicData uri="http://schemas.openxmlformats.org/drawingml/2006/table">
            <a:tbl>
              <a:tblPr>
                <a:tableStyleId>{5C22544A-7EE6-4342-B048-85BDC9FD1C3A}</a:tableStyleId>
              </a:tblPr>
              <a:tblGrid>
                <a:gridCol w="928108">
                  <a:extLst>
                    <a:ext uri="{9D8B030D-6E8A-4147-A177-3AD203B41FA5}">
                      <a16:colId xmlns:a16="http://schemas.microsoft.com/office/drawing/2014/main" val="20000"/>
                    </a:ext>
                  </a:extLst>
                </a:gridCol>
                <a:gridCol w="2284312">
                  <a:extLst>
                    <a:ext uri="{9D8B030D-6E8A-4147-A177-3AD203B41FA5}">
                      <a16:colId xmlns:a16="http://schemas.microsoft.com/office/drawing/2014/main" val="20001"/>
                    </a:ext>
                  </a:extLst>
                </a:gridCol>
                <a:gridCol w="2665031">
                  <a:extLst>
                    <a:ext uri="{9D8B030D-6E8A-4147-A177-3AD203B41FA5}">
                      <a16:colId xmlns:a16="http://schemas.microsoft.com/office/drawing/2014/main" val="20002"/>
                    </a:ext>
                  </a:extLst>
                </a:gridCol>
                <a:gridCol w="1784302">
                  <a:extLst>
                    <a:ext uri="{9D8B030D-6E8A-4147-A177-3AD203B41FA5}">
                      <a16:colId xmlns:a16="http://schemas.microsoft.com/office/drawing/2014/main" val="20003"/>
                    </a:ext>
                  </a:extLst>
                </a:gridCol>
              </a:tblGrid>
              <a:tr h="365490">
                <a:tc>
                  <a:txBody>
                    <a:bodyPr/>
                    <a:lstStyle/>
                    <a:p>
                      <a:pPr algn="just">
                        <a:spcAft>
                          <a:spcPts val="0"/>
                        </a:spcAft>
                      </a:pPr>
                      <a:r>
                        <a:rPr lang="en-US" sz="2400">
                          <a:effectLst/>
                        </a:rPr>
                        <a:t>Lega</a:t>
                      </a:r>
                      <a:endParaRPr lang="it-IT" sz="1600">
                        <a:effectLst/>
                        <a:latin typeface="Times" charset="0"/>
                        <a:ea typeface="Times" charset="0"/>
                        <a:cs typeface="Times New Roman" charset="0"/>
                      </a:endParaRPr>
                    </a:p>
                  </a:txBody>
                  <a:tcPr marL="91372" marR="91372" marT="0" marB="0"/>
                </a:tc>
                <a:tc>
                  <a:txBody>
                    <a:bodyPr/>
                    <a:lstStyle/>
                    <a:p>
                      <a:pPr algn="ctr">
                        <a:spcAft>
                          <a:spcPts val="0"/>
                        </a:spcAft>
                      </a:pPr>
                      <a:r>
                        <a:rPr lang="en-US" sz="2400">
                          <a:effectLst/>
                        </a:rPr>
                        <a:t>Compos.</a:t>
                      </a:r>
                      <a:endParaRPr lang="it-IT" sz="1600">
                        <a:effectLst/>
                        <a:latin typeface="Times" charset="0"/>
                        <a:ea typeface="Times" charset="0"/>
                        <a:cs typeface="Times New Roman" charset="0"/>
                      </a:endParaRPr>
                    </a:p>
                  </a:txBody>
                  <a:tcPr marL="91372" marR="91372" marT="0" marB="0"/>
                </a:tc>
                <a:tc>
                  <a:txBody>
                    <a:bodyPr/>
                    <a:lstStyle/>
                    <a:p>
                      <a:pPr algn="just">
                        <a:spcAft>
                          <a:spcPts val="0"/>
                        </a:spcAft>
                      </a:pPr>
                      <a:r>
                        <a:rPr lang="en-US" sz="2400">
                          <a:effectLst/>
                        </a:rPr>
                        <a:t>Raffredd. Lentam.</a:t>
                      </a:r>
                      <a:endParaRPr lang="it-IT" sz="1600">
                        <a:effectLst/>
                        <a:latin typeface="Times" charset="0"/>
                        <a:ea typeface="Times" charset="0"/>
                        <a:cs typeface="Times New Roman" charset="0"/>
                      </a:endParaRPr>
                    </a:p>
                  </a:txBody>
                  <a:tcPr marL="91372" marR="91372" marT="0" marB="0"/>
                </a:tc>
                <a:tc>
                  <a:txBody>
                    <a:bodyPr/>
                    <a:lstStyle/>
                    <a:p>
                      <a:pPr algn="just">
                        <a:spcAft>
                          <a:spcPts val="0"/>
                        </a:spcAft>
                      </a:pPr>
                      <a:r>
                        <a:rPr lang="en-US" sz="2400">
                          <a:effectLst/>
                        </a:rPr>
                        <a:t>Invecchiata</a:t>
                      </a:r>
                      <a:endParaRPr lang="it-IT" sz="1600">
                        <a:effectLst/>
                        <a:latin typeface="Times" charset="0"/>
                        <a:ea typeface="Times" charset="0"/>
                        <a:cs typeface="Times New Roman" charset="0"/>
                      </a:endParaRPr>
                    </a:p>
                  </a:txBody>
                  <a:tcPr marL="91372" marR="91372" marT="0" marB="0"/>
                </a:tc>
                <a:extLst>
                  <a:ext uri="{0D108BD9-81ED-4DB2-BD59-A6C34878D82A}">
                    <a16:rowId xmlns:a16="http://schemas.microsoft.com/office/drawing/2014/main" val="10000"/>
                  </a:ext>
                </a:extLst>
              </a:tr>
              <a:tr h="365490">
                <a:tc>
                  <a:txBody>
                    <a:bodyPr/>
                    <a:lstStyle/>
                    <a:p>
                      <a:pPr algn="ctr">
                        <a:spcAft>
                          <a:spcPts val="0"/>
                        </a:spcAft>
                      </a:pPr>
                      <a:r>
                        <a:rPr lang="en-US" sz="2400">
                          <a:effectLst/>
                        </a:rPr>
                        <a:t>2000</a:t>
                      </a:r>
                      <a:endParaRPr lang="it-IT" sz="1600">
                        <a:effectLst/>
                        <a:latin typeface="Times" charset="0"/>
                        <a:ea typeface="Times" charset="0"/>
                        <a:cs typeface="Times New Roman" charset="0"/>
                      </a:endParaRPr>
                    </a:p>
                  </a:txBody>
                  <a:tcPr marL="91372" marR="91372" marT="0" marB="0"/>
                </a:tc>
                <a:tc>
                  <a:txBody>
                    <a:bodyPr/>
                    <a:lstStyle/>
                    <a:p>
                      <a:pPr algn="ctr">
                        <a:spcAft>
                          <a:spcPts val="0"/>
                        </a:spcAft>
                      </a:pPr>
                      <a:r>
                        <a:rPr lang="en-US" sz="2400">
                          <a:effectLst/>
                        </a:rPr>
                        <a:t>4% Cu</a:t>
                      </a:r>
                      <a:endParaRPr lang="it-IT" sz="1600">
                        <a:effectLst/>
                        <a:latin typeface="Times" charset="0"/>
                        <a:ea typeface="Times" charset="0"/>
                        <a:cs typeface="Times New Roman" charset="0"/>
                      </a:endParaRPr>
                    </a:p>
                  </a:txBody>
                  <a:tcPr marL="91372" marR="91372" marT="0" marB="0"/>
                </a:tc>
                <a:tc>
                  <a:txBody>
                    <a:bodyPr/>
                    <a:lstStyle/>
                    <a:p>
                      <a:pPr algn="ctr">
                        <a:spcAft>
                          <a:spcPts val="0"/>
                        </a:spcAft>
                      </a:pPr>
                      <a:r>
                        <a:rPr lang="en-US" sz="2400">
                          <a:effectLst/>
                        </a:rPr>
                        <a:t>130 MPa</a:t>
                      </a:r>
                      <a:endParaRPr lang="it-IT" sz="1600">
                        <a:effectLst/>
                        <a:latin typeface="Times" charset="0"/>
                        <a:ea typeface="Times" charset="0"/>
                        <a:cs typeface="Times New Roman" charset="0"/>
                      </a:endParaRPr>
                    </a:p>
                  </a:txBody>
                  <a:tcPr marL="91372" marR="91372" marT="0" marB="0"/>
                </a:tc>
                <a:tc>
                  <a:txBody>
                    <a:bodyPr/>
                    <a:lstStyle/>
                    <a:p>
                      <a:pPr algn="ctr">
                        <a:spcAft>
                          <a:spcPts val="0"/>
                        </a:spcAft>
                      </a:pPr>
                      <a:r>
                        <a:rPr lang="en-US" sz="2400">
                          <a:effectLst/>
                        </a:rPr>
                        <a:t>465 MPa</a:t>
                      </a:r>
                      <a:endParaRPr lang="it-IT" sz="1600">
                        <a:effectLst/>
                        <a:latin typeface="Times" charset="0"/>
                        <a:ea typeface="Times" charset="0"/>
                        <a:cs typeface="Times New Roman" charset="0"/>
                      </a:endParaRPr>
                    </a:p>
                  </a:txBody>
                  <a:tcPr marL="91372" marR="91372" marT="0" marB="0"/>
                </a:tc>
                <a:extLst>
                  <a:ext uri="{0D108BD9-81ED-4DB2-BD59-A6C34878D82A}">
                    <a16:rowId xmlns:a16="http://schemas.microsoft.com/office/drawing/2014/main" val="10001"/>
                  </a:ext>
                </a:extLst>
              </a:tr>
              <a:tr h="365490">
                <a:tc>
                  <a:txBody>
                    <a:bodyPr/>
                    <a:lstStyle/>
                    <a:p>
                      <a:pPr algn="ctr">
                        <a:spcAft>
                          <a:spcPts val="0"/>
                        </a:spcAft>
                      </a:pPr>
                      <a:r>
                        <a:rPr lang="en-US" sz="2400">
                          <a:effectLst/>
                        </a:rPr>
                        <a:t>6000</a:t>
                      </a:r>
                      <a:endParaRPr lang="it-IT" sz="1600">
                        <a:effectLst/>
                        <a:latin typeface="Times" charset="0"/>
                        <a:ea typeface="Times" charset="0"/>
                        <a:cs typeface="Times New Roman" charset="0"/>
                      </a:endParaRPr>
                    </a:p>
                  </a:txBody>
                  <a:tcPr marL="91372" marR="91372" marT="0" marB="0"/>
                </a:tc>
                <a:tc>
                  <a:txBody>
                    <a:bodyPr/>
                    <a:lstStyle/>
                    <a:p>
                      <a:pPr algn="ctr">
                        <a:spcAft>
                          <a:spcPts val="0"/>
                        </a:spcAft>
                      </a:pPr>
                      <a:r>
                        <a:rPr lang="en-US" sz="2400">
                          <a:effectLst/>
                        </a:rPr>
                        <a:t>0.5 Mg, 0.5 Si</a:t>
                      </a:r>
                      <a:endParaRPr lang="it-IT" sz="1600">
                        <a:effectLst/>
                        <a:latin typeface="Times" charset="0"/>
                        <a:ea typeface="Times" charset="0"/>
                        <a:cs typeface="Times New Roman" charset="0"/>
                      </a:endParaRPr>
                    </a:p>
                  </a:txBody>
                  <a:tcPr marL="91372" marR="91372" marT="0" marB="0"/>
                </a:tc>
                <a:tc>
                  <a:txBody>
                    <a:bodyPr/>
                    <a:lstStyle/>
                    <a:p>
                      <a:pPr algn="ctr">
                        <a:spcAft>
                          <a:spcPts val="0"/>
                        </a:spcAft>
                      </a:pPr>
                      <a:r>
                        <a:rPr lang="en-US" sz="2400" dirty="0">
                          <a:effectLst/>
                        </a:rPr>
                        <a:t>  85 MPa</a:t>
                      </a:r>
                      <a:endParaRPr lang="it-IT" sz="1600" dirty="0">
                        <a:effectLst/>
                        <a:latin typeface="Times" charset="0"/>
                        <a:ea typeface="Times" charset="0"/>
                        <a:cs typeface="Times New Roman" charset="0"/>
                      </a:endParaRPr>
                    </a:p>
                  </a:txBody>
                  <a:tcPr marL="91372" marR="91372" marT="0" marB="0"/>
                </a:tc>
                <a:tc>
                  <a:txBody>
                    <a:bodyPr/>
                    <a:lstStyle/>
                    <a:p>
                      <a:pPr algn="ctr">
                        <a:spcAft>
                          <a:spcPts val="0"/>
                        </a:spcAft>
                      </a:pPr>
                      <a:r>
                        <a:rPr lang="en-US" sz="2400">
                          <a:effectLst/>
                        </a:rPr>
                        <a:t>210 MPa</a:t>
                      </a:r>
                      <a:endParaRPr lang="it-IT" sz="1600">
                        <a:effectLst/>
                        <a:latin typeface="Times" charset="0"/>
                        <a:ea typeface="Times" charset="0"/>
                        <a:cs typeface="Times New Roman" charset="0"/>
                      </a:endParaRPr>
                    </a:p>
                  </a:txBody>
                  <a:tcPr marL="91372" marR="91372" marT="0" marB="0"/>
                </a:tc>
                <a:extLst>
                  <a:ext uri="{0D108BD9-81ED-4DB2-BD59-A6C34878D82A}">
                    <a16:rowId xmlns:a16="http://schemas.microsoft.com/office/drawing/2014/main" val="10002"/>
                  </a:ext>
                </a:extLst>
              </a:tr>
              <a:tr h="365490">
                <a:tc>
                  <a:txBody>
                    <a:bodyPr/>
                    <a:lstStyle/>
                    <a:p>
                      <a:pPr algn="ctr">
                        <a:spcAft>
                          <a:spcPts val="0"/>
                        </a:spcAft>
                      </a:pPr>
                      <a:r>
                        <a:rPr lang="en-US" sz="2400">
                          <a:effectLst/>
                        </a:rPr>
                        <a:t>7000</a:t>
                      </a:r>
                      <a:endParaRPr lang="it-IT" sz="1600">
                        <a:effectLst/>
                        <a:latin typeface="Times" charset="0"/>
                        <a:ea typeface="Times" charset="0"/>
                        <a:cs typeface="Times New Roman" charset="0"/>
                      </a:endParaRPr>
                    </a:p>
                  </a:txBody>
                  <a:tcPr marL="91372" marR="91372" marT="0" marB="0"/>
                </a:tc>
                <a:tc>
                  <a:txBody>
                    <a:bodyPr/>
                    <a:lstStyle/>
                    <a:p>
                      <a:pPr algn="ctr">
                        <a:spcAft>
                          <a:spcPts val="0"/>
                        </a:spcAft>
                      </a:pPr>
                      <a:r>
                        <a:rPr lang="en-US" sz="2400">
                          <a:effectLst/>
                        </a:rPr>
                        <a:t>6% Zn</a:t>
                      </a:r>
                      <a:endParaRPr lang="it-IT" sz="1600">
                        <a:effectLst/>
                        <a:latin typeface="Times" charset="0"/>
                        <a:ea typeface="Times" charset="0"/>
                        <a:cs typeface="Times New Roman" charset="0"/>
                      </a:endParaRPr>
                    </a:p>
                  </a:txBody>
                  <a:tcPr marL="91372" marR="91372" marT="0" marB="0"/>
                </a:tc>
                <a:tc>
                  <a:txBody>
                    <a:bodyPr/>
                    <a:lstStyle/>
                    <a:p>
                      <a:pPr algn="ctr">
                        <a:spcAft>
                          <a:spcPts val="0"/>
                        </a:spcAft>
                      </a:pPr>
                      <a:r>
                        <a:rPr lang="en-US" sz="2400">
                          <a:effectLst/>
                        </a:rPr>
                        <a:t>300 MPa</a:t>
                      </a:r>
                      <a:endParaRPr lang="it-IT" sz="1600">
                        <a:effectLst/>
                        <a:latin typeface="Times" charset="0"/>
                        <a:ea typeface="Times" charset="0"/>
                        <a:cs typeface="Times New Roman" charset="0"/>
                      </a:endParaRPr>
                    </a:p>
                  </a:txBody>
                  <a:tcPr marL="91372" marR="91372" marT="0" marB="0"/>
                </a:tc>
                <a:tc>
                  <a:txBody>
                    <a:bodyPr/>
                    <a:lstStyle/>
                    <a:p>
                      <a:pPr algn="ctr">
                        <a:spcAft>
                          <a:spcPts val="0"/>
                        </a:spcAft>
                      </a:pPr>
                      <a:r>
                        <a:rPr lang="en-US" sz="2400" dirty="0">
                          <a:effectLst/>
                        </a:rPr>
                        <a:t>570 MPa</a:t>
                      </a:r>
                      <a:endParaRPr lang="it-IT" sz="1600" dirty="0">
                        <a:effectLst/>
                        <a:latin typeface="Times" charset="0"/>
                        <a:ea typeface="Times" charset="0"/>
                        <a:cs typeface="Times New Roman" charset="0"/>
                      </a:endParaRPr>
                    </a:p>
                  </a:txBody>
                  <a:tcPr marL="91372" marR="91372" marT="0" marB="0"/>
                </a:tc>
                <a:extLst>
                  <a:ext uri="{0D108BD9-81ED-4DB2-BD59-A6C34878D82A}">
                    <a16:rowId xmlns:a16="http://schemas.microsoft.com/office/drawing/2014/main" val="10003"/>
                  </a:ext>
                </a:extLst>
              </a:tr>
            </a:tbl>
          </a:graphicData>
        </a:graphic>
      </p:graphicFrame>
      <p:sp>
        <p:nvSpPr>
          <p:cNvPr id="5" name="Rettangolo 4"/>
          <p:cNvSpPr/>
          <p:nvPr/>
        </p:nvSpPr>
        <p:spPr>
          <a:xfrm>
            <a:off x="633747" y="2011075"/>
            <a:ext cx="10983630" cy="3046988"/>
          </a:xfrm>
          <a:prstGeom prst="rect">
            <a:avLst/>
          </a:prstGeom>
        </p:spPr>
        <p:txBody>
          <a:bodyPr wrap="square">
            <a:spAutoFit/>
          </a:bodyPr>
          <a:lstStyle/>
          <a:p>
            <a:pPr marL="342900" marR="11430" lvl="0" indent="-342900" algn="just">
              <a:lnSpc>
                <a:spcPct val="150000"/>
              </a:lnSpc>
              <a:spcAft>
                <a:spcPts val="0"/>
              </a:spcAft>
              <a:buFont typeface="Symbol" charset="2"/>
              <a:buChar char="-"/>
              <a:tabLst>
                <a:tab pos="254000" algn="l"/>
              </a:tabLst>
            </a:pPr>
            <a:r>
              <a:rPr lang="en-US" sz="2400" b="1" dirty="0" err="1">
                <a:solidFill>
                  <a:srgbClr val="800080"/>
                </a:solidFill>
                <a:latin typeface="Palatino Linotype" charset="0"/>
                <a:ea typeface="Palatino Linotype" charset="0"/>
                <a:cs typeface="Palatino Linotype" charset="0"/>
              </a:rPr>
              <a:t>Incrudimento</a:t>
            </a:r>
            <a:r>
              <a:rPr lang="en-US" sz="2400" b="1" dirty="0">
                <a:solidFill>
                  <a:srgbClr val="800080"/>
                </a:solidFill>
                <a:latin typeface="Palatino Linotype" charset="0"/>
                <a:ea typeface="Palatino Linotype" charset="0"/>
                <a:cs typeface="Palatino Linotype" charset="0"/>
              </a:rPr>
              <a:t> per </a:t>
            </a:r>
            <a:r>
              <a:rPr lang="en-US" sz="2400" b="1" dirty="0" err="1">
                <a:solidFill>
                  <a:srgbClr val="800080"/>
                </a:solidFill>
                <a:latin typeface="Palatino Linotype" charset="0"/>
                <a:ea typeface="Palatino Linotype" charset="0"/>
                <a:cs typeface="Palatino Linotype" charset="0"/>
              </a:rPr>
              <a:t>lavorazione</a:t>
            </a:r>
            <a:r>
              <a:rPr lang="en-US" sz="2400" b="1" dirty="0">
                <a:solidFill>
                  <a:srgbClr val="800080"/>
                </a:solidFill>
                <a:latin typeface="Palatino Linotype" charset="0"/>
                <a:ea typeface="Palatino Linotype" charset="0"/>
                <a:cs typeface="Palatino Linotype" charset="0"/>
              </a:rPr>
              <a:t> </a:t>
            </a:r>
            <a:r>
              <a:rPr lang="en-US" sz="2400" b="1" dirty="0" err="1">
                <a:solidFill>
                  <a:srgbClr val="800080"/>
                </a:solidFill>
                <a:latin typeface="Palatino Linotype" charset="0"/>
                <a:ea typeface="Palatino Linotype" charset="0"/>
                <a:cs typeface="Palatino Linotype" charset="0"/>
              </a:rPr>
              <a:t>meccanica</a:t>
            </a:r>
            <a:endParaRPr lang="it-IT" sz="2400" b="1" dirty="0">
              <a:latin typeface="Palatino Linotype" charset="0"/>
              <a:ea typeface="Palatino Linotype" charset="0"/>
              <a:cs typeface="Palatino Linotype" charset="0"/>
            </a:endParaRPr>
          </a:p>
          <a:p>
            <a:pPr marR="11430" algn="just">
              <a:spcAft>
                <a:spcPts val="0"/>
              </a:spcAft>
            </a:pPr>
            <a:r>
              <a:rPr lang="it-IT" sz="2400" dirty="0">
                <a:latin typeface="Palatino Linotype" charset="0"/>
                <a:ea typeface="Palatino Linotype" charset="0"/>
                <a:cs typeface="Palatino Linotype" charset="0"/>
              </a:rPr>
              <a:t>Le leghe 1000, 3000 e 5000 dell’ alluminio non possono venir invecchiate, pertanto la loro resistenza meccanica si </a:t>
            </a:r>
            <a:r>
              <a:rPr lang="it-IT" sz="2400" dirty="0" err="1">
                <a:latin typeface="Palatino Linotype" charset="0"/>
                <a:ea typeface="Palatino Linotype" charset="0"/>
                <a:cs typeface="Palatino Linotype" charset="0"/>
              </a:rPr>
              <a:t>puo’</a:t>
            </a:r>
            <a:r>
              <a:rPr lang="it-IT" sz="2400" dirty="0">
                <a:latin typeface="Palatino Linotype" charset="0"/>
                <a:ea typeface="Palatino Linotype" charset="0"/>
                <a:cs typeface="Palatino Linotype" charset="0"/>
              </a:rPr>
              <a:t> aumentare (ovviamente per </a:t>
            </a:r>
            <a:r>
              <a:rPr lang="it-IT" sz="2400" dirty="0" err="1">
                <a:latin typeface="Palatino Linotype" charset="0"/>
                <a:ea typeface="Palatino Linotype" charset="0"/>
                <a:cs typeface="Palatino Linotype" charset="0"/>
              </a:rPr>
              <a:t>s.s.</a:t>
            </a:r>
            <a:r>
              <a:rPr lang="it-IT" sz="2400" dirty="0">
                <a:latin typeface="Palatino Linotype" charset="0"/>
                <a:ea typeface="Palatino Linotype" charset="0"/>
                <a:cs typeface="Palatino Linotype" charset="0"/>
              </a:rPr>
              <a:t>) ma </a:t>
            </a:r>
            <a:r>
              <a:rPr lang="it-IT" sz="2400" dirty="0" err="1">
                <a:latin typeface="Palatino Linotype" charset="0"/>
                <a:ea typeface="Palatino Linotype" charset="0"/>
                <a:cs typeface="Palatino Linotype" charset="0"/>
              </a:rPr>
              <a:t>sopprattutto</a:t>
            </a:r>
            <a:r>
              <a:rPr lang="it-IT" sz="2400" dirty="0">
                <a:latin typeface="Palatino Linotype" charset="0"/>
                <a:ea typeface="Palatino Linotype" charset="0"/>
                <a:cs typeface="Palatino Linotype" charset="0"/>
              </a:rPr>
              <a:t> per </a:t>
            </a:r>
            <a:r>
              <a:rPr lang="it-IT" sz="2400" dirty="0">
                <a:solidFill>
                  <a:srgbClr val="FF0000"/>
                </a:solidFill>
                <a:latin typeface="Palatino Linotype" charset="0"/>
                <a:ea typeface="Palatino Linotype" charset="0"/>
                <a:cs typeface="Palatino Linotype" charset="0"/>
              </a:rPr>
              <a:t>incrudimento</a:t>
            </a:r>
            <a:r>
              <a:rPr lang="it-IT" sz="2400" dirty="0">
                <a:latin typeface="Palatino Linotype" charset="0"/>
                <a:ea typeface="Palatino Linotype" charset="0"/>
                <a:cs typeface="Palatino Linotype" charset="0"/>
              </a:rPr>
              <a:t>.</a:t>
            </a:r>
          </a:p>
          <a:p>
            <a:pPr marR="11430" algn="just">
              <a:spcAft>
                <a:spcPts val="0"/>
              </a:spcAft>
            </a:pPr>
            <a:r>
              <a:rPr lang="it-IT" sz="2400" dirty="0">
                <a:latin typeface="Palatino Linotype" charset="0"/>
                <a:ea typeface="Palatino Linotype" charset="0"/>
                <a:cs typeface="Palatino Linotype" charset="0"/>
              </a:rPr>
              <a:t>L’incrudimento effettuato mediante laminazione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decritto dalla relazione:</a:t>
            </a:r>
          </a:p>
          <a:p>
            <a:pPr marR="11430" algn="ctr">
              <a:lnSpc>
                <a:spcPct val="150000"/>
              </a:lnSpc>
              <a:spcAft>
                <a:spcPts val="0"/>
              </a:spcAft>
            </a:pPr>
            <a:r>
              <a:rPr lang="en-US" sz="2400" dirty="0">
                <a:latin typeface="Symbol" charset="2"/>
                <a:ea typeface="Symbol" charset="2"/>
                <a:cs typeface="Symbol" charset="2"/>
              </a:rPr>
              <a:t>s</a:t>
            </a:r>
            <a:r>
              <a:rPr lang="it-IT" sz="2400" baseline="-25000" dirty="0">
                <a:latin typeface="Palatino Linotype" charset="0"/>
                <a:ea typeface="Palatino Linotype" charset="0"/>
                <a:cs typeface="Palatino Linotype" charset="0"/>
              </a:rPr>
              <a:t>y</a:t>
            </a:r>
            <a:r>
              <a:rPr lang="it-IT" sz="2400" dirty="0">
                <a:latin typeface="Palatino Linotype" charset="0"/>
                <a:ea typeface="Palatino Linotype" charset="0"/>
                <a:cs typeface="Palatino Linotype" charset="0"/>
              </a:rPr>
              <a:t> = A </a:t>
            </a:r>
            <a:r>
              <a:rPr lang="en-US" sz="2400" dirty="0">
                <a:latin typeface="Symbol" charset="2"/>
                <a:ea typeface="Symbol" charset="2"/>
                <a:cs typeface="Symbol" charset="2"/>
              </a:rPr>
              <a:t>e</a:t>
            </a:r>
            <a:r>
              <a:rPr lang="it-IT" sz="2400" baseline="30000" dirty="0" err="1">
                <a:latin typeface="Palatino Linotype" charset="0"/>
                <a:ea typeface="Palatino Linotype" charset="0"/>
                <a:cs typeface="Palatino Linotype" charset="0"/>
              </a:rPr>
              <a:t>n</a:t>
            </a:r>
            <a:r>
              <a:rPr lang="it-IT" sz="2400" baseline="30000" dirty="0">
                <a:latin typeface="Palatino Linotype" charset="0"/>
                <a:ea typeface="Palatino Linotype" charset="0"/>
                <a:cs typeface="Palatino Linotype" charset="0"/>
              </a:rPr>
              <a:t> </a:t>
            </a:r>
            <a:endParaRPr lang="it-IT" sz="2400" dirty="0">
              <a:latin typeface="Palatino Linotype" charset="0"/>
              <a:ea typeface="Palatino Linotype" charset="0"/>
              <a:cs typeface="Palatino Linotype" charset="0"/>
            </a:endParaRPr>
          </a:p>
          <a:p>
            <a:pPr marR="11430" algn="just">
              <a:lnSpc>
                <a:spcPct val="150000"/>
              </a:lnSpc>
              <a:spcAft>
                <a:spcPts val="0"/>
              </a:spcAft>
            </a:pPr>
            <a:r>
              <a:rPr lang="it-IT" sz="2400" b="1" baseline="30000" dirty="0">
                <a:latin typeface="Palatino Linotype" charset="0"/>
                <a:ea typeface="Palatino Linotype" charset="0"/>
                <a:cs typeface="Palatino Linotype" charset="0"/>
              </a:rPr>
              <a:t>A e </a:t>
            </a:r>
            <a:r>
              <a:rPr lang="it-IT" sz="2400" b="1" baseline="30000" dirty="0" err="1">
                <a:latin typeface="Palatino Linotype" charset="0"/>
                <a:ea typeface="Palatino Linotype" charset="0"/>
                <a:cs typeface="Palatino Linotype" charset="0"/>
              </a:rPr>
              <a:t>n</a:t>
            </a:r>
            <a:r>
              <a:rPr lang="it-IT" sz="2400" b="1" baseline="30000" dirty="0">
                <a:latin typeface="Palatino Linotype" charset="0"/>
                <a:ea typeface="Palatino Linotype" charset="0"/>
                <a:cs typeface="Palatino Linotype" charset="0"/>
              </a:rPr>
              <a:t> sono costanti. </a:t>
            </a:r>
            <a:r>
              <a:rPr lang="en-US" sz="2400" b="1" baseline="30000" dirty="0">
                <a:latin typeface="Palatino Linotype" charset="0"/>
                <a:ea typeface="Palatino Linotype" charset="0"/>
                <a:cs typeface="Palatino Linotype" charset="0"/>
              </a:rPr>
              <a:t>Per </a:t>
            </a:r>
            <a:r>
              <a:rPr lang="en-US" sz="2400" b="1" baseline="30000" dirty="0" err="1">
                <a:latin typeface="Palatino Linotype" charset="0"/>
                <a:ea typeface="Palatino Linotype" charset="0"/>
                <a:cs typeface="Palatino Linotype" charset="0"/>
              </a:rPr>
              <a:t>l’alluminio</a:t>
            </a:r>
            <a:r>
              <a:rPr lang="en-US" sz="2400" b="1" baseline="30000" dirty="0">
                <a:latin typeface="Palatino Linotype" charset="0"/>
                <a:ea typeface="Palatino Linotype" charset="0"/>
                <a:cs typeface="Palatino Linotype" charset="0"/>
              </a:rPr>
              <a:t> 1/6 &lt; n &lt; 1/3</a:t>
            </a:r>
            <a:endParaRPr lang="it-IT" sz="2400" b="1" baseline="30000" dirty="0">
              <a:latin typeface="Palatino Linotype" charset="0"/>
              <a:ea typeface="Palatino Linotype" charset="0"/>
              <a:cs typeface="Palatino Linotype" charset="0"/>
            </a:endParaRPr>
          </a:p>
        </p:txBody>
      </p:sp>
      <p:graphicFrame>
        <p:nvGraphicFramePr>
          <p:cNvPr id="6" name="Tabella 5"/>
          <p:cNvGraphicFramePr>
            <a:graphicFrameLocks noGrp="1"/>
          </p:cNvGraphicFramePr>
          <p:nvPr>
            <p:extLst>
              <p:ext uri="{D42A27DB-BD31-4B8C-83A1-F6EECF244321}">
                <p14:modId xmlns:p14="http://schemas.microsoft.com/office/powerpoint/2010/main" val="844432703"/>
              </p:ext>
            </p:extLst>
          </p:nvPr>
        </p:nvGraphicFramePr>
        <p:xfrm>
          <a:off x="4168869" y="5058062"/>
          <a:ext cx="7785451" cy="1485564"/>
        </p:xfrm>
        <a:graphic>
          <a:graphicData uri="http://schemas.openxmlformats.org/drawingml/2006/table">
            <a:tbl>
              <a:tblPr>
                <a:tableStyleId>{5C22544A-7EE6-4342-B048-85BDC9FD1C3A}</a:tableStyleId>
              </a:tblPr>
              <a:tblGrid>
                <a:gridCol w="1252584">
                  <a:extLst>
                    <a:ext uri="{9D8B030D-6E8A-4147-A177-3AD203B41FA5}">
                      <a16:colId xmlns:a16="http://schemas.microsoft.com/office/drawing/2014/main" val="20000"/>
                    </a:ext>
                  </a:extLst>
                </a:gridCol>
                <a:gridCol w="2785431">
                  <a:extLst>
                    <a:ext uri="{9D8B030D-6E8A-4147-A177-3AD203B41FA5}">
                      <a16:colId xmlns:a16="http://schemas.microsoft.com/office/drawing/2014/main" val="20001"/>
                    </a:ext>
                  </a:extLst>
                </a:gridCol>
                <a:gridCol w="1801073">
                  <a:extLst>
                    <a:ext uri="{9D8B030D-6E8A-4147-A177-3AD203B41FA5}">
                      <a16:colId xmlns:a16="http://schemas.microsoft.com/office/drawing/2014/main" val="20002"/>
                    </a:ext>
                  </a:extLst>
                </a:gridCol>
                <a:gridCol w="1946363">
                  <a:extLst>
                    <a:ext uri="{9D8B030D-6E8A-4147-A177-3AD203B41FA5}">
                      <a16:colId xmlns:a16="http://schemas.microsoft.com/office/drawing/2014/main" val="20003"/>
                    </a:ext>
                  </a:extLst>
                </a:gridCol>
              </a:tblGrid>
              <a:tr h="371391">
                <a:tc>
                  <a:txBody>
                    <a:bodyPr/>
                    <a:lstStyle/>
                    <a:p>
                      <a:pPr algn="ctr">
                        <a:spcAft>
                          <a:spcPts val="0"/>
                        </a:spcAft>
                      </a:pPr>
                      <a:r>
                        <a:rPr lang="en-US" sz="2400">
                          <a:effectLst/>
                        </a:rPr>
                        <a:t>Lega</a:t>
                      </a:r>
                      <a:endParaRPr lang="it-IT" sz="1600">
                        <a:effectLst/>
                        <a:latin typeface="Times" charset="0"/>
                        <a:ea typeface="Times" charset="0"/>
                        <a:cs typeface="Times New Roman" charset="0"/>
                      </a:endParaRPr>
                    </a:p>
                  </a:txBody>
                  <a:tcPr marL="92848" marR="92848" marT="0" marB="0"/>
                </a:tc>
                <a:tc>
                  <a:txBody>
                    <a:bodyPr/>
                    <a:lstStyle/>
                    <a:p>
                      <a:pPr algn="ctr">
                        <a:spcAft>
                          <a:spcPts val="0"/>
                        </a:spcAft>
                      </a:pPr>
                      <a:r>
                        <a:rPr lang="en-US" sz="2400" dirty="0">
                          <a:effectLst/>
                        </a:rPr>
                        <a:t>Ricotta (</a:t>
                      </a:r>
                      <a:r>
                        <a:rPr lang="en-US" sz="2400" dirty="0" err="1">
                          <a:effectLst/>
                          <a:latin typeface="Symbol" charset="2"/>
                          <a:ea typeface="Symbol" charset="2"/>
                          <a:cs typeface="Symbol" charset="2"/>
                        </a:rPr>
                        <a:t>s</a:t>
                      </a:r>
                      <a:r>
                        <a:rPr lang="en-US" sz="2400" baseline="-25000" dirty="0" err="1">
                          <a:effectLst/>
                        </a:rPr>
                        <a:t>y</a:t>
                      </a:r>
                      <a:r>
                        <a:rPr lang="en-US" sz="2400" dirty="0">
                          <a:effectLst/>
                        </a:rPr>
                        <a:t> in MPa)</a:t>
                      </a:r>
                      <a:endParaRPr lang="it-IT" sz="1600" dirty="0">
                        <a:effectLst/>
                        <a:latin typeface="Times" charset="0"/>
                        <a:ea typeface="Times" charset="0"/>
                        <a:cs typeface="Times New Roman" charset="0"/>
                      </a:endParaRPr>
                    </a:p>
                  </a:txBody>
                  <a:tcPr marL="92848" marR="92848" marT="0" marB="0"/>
                </a:tc>
                <a:tc>
                  <a:txBody>
                    <a:bodyPr/>
                    <a:lstStyle/>
                    <a:p>
                      <a:pPr algn="ctr">
                        <a:spcAft>
                          <a:spcPts val="0"/>
                        </a:spcAft>
                      </a:pPr>
                      <a:r>
                        <a:rPr lang="en-US" sz="2400">
                          <a:effectLst/>
                        </a:rPr>
                        <a:t>"half hard"</a:t>
                      </a:r>
                      <a:endParaRPr lang="it-IT" sz="1600">
                        <a:effectLst/>
                        <a:latin typeface="Times" charset="0"/>
                        <a:ea typeface="Times" charset="0"/>
                        <a:cs typeface="Times New Roman" charset="0"/>
                      </a:endParaRPr>
                    </a:p>
                  </a:txBody>
                  <a:tcPr marL="92848" marR="92848" marT="0" marB="0"/>
                </a:tc>
                <a:tc>
                  <a:txBody>
                    <a:bodyPr/>
                    <a:lstStyle/>
                    <a:p>
                      <a:pPr algn="ctr">
                        <a:spcAft>
                          <a:spcPts val="0"/>
                        </a:spcAft>
                      </a:pPr>
                      <a:r>
                        <a:rPr lang="en-US" sz="2400">
                          <a:effectLst/>
                        </a:rPr>
                        <a:t>"hard"</a:t>
                      </a:r>
                      <a:endParaRPr lang="it-IT" sz="1600">
                        <a:effectLst/>
                        <a:latin typeface="Times" charset="0"/>
                        <a:ea typeface="Times" charset="0"/>
                        <a:cs typeface="Times New Roman" charset="0"/>
                      </a:endParaRPr>
                    </a:p>
                  </a:txBody>
                  <a:tcPr marL="92848" marR="92848" marT="0" marB="0"/>
                </a:tc>
                <a:extLst>
                  <a:ext uri="{0D108BD9-81ED-4DB2-BD59-A6C34878D82A}">
                    <a16:rowId xmlns:a16="http://schemas.microsoft.com/office/drawing/2014/main" val="10000"/>
                  </a:ext>
                </a:extLst>
              </a:tr>
              <a:tr h="371391">
                <a:tc>
                  <a:txBody>
                    <a:bodyPr/>
                    <a:lstStyle/>
                    <a:p>
                      <a:pPr algn="ctr">
                        <a:spcAft>
                          <a:spcPts val="0"/>
                        </a:spcAft>
                      </a:pPr>
                      <a:r>
                        <a:rPr lang="en-US" sz="2400">
                          <a:effectLst/>
                        </a:rPr>
                        <a:t>1100</a:t>
                      </a:r>
                      <a:endParaRPr lang="it-IT" sz="1600">
                        <a:effectLst/>
                        <a:latin typeface="Times" charset="0"/>
                        <a:ea typeface="Times" charset="0"/>
                        <a:cs typeface="Times New Roman" charset="0"/>
                      </a:endParaRPr>
                    </a:p>
                  </a:txBody>
                  <a:tcPr marL="92848" marR="92848" marT="0" marB="0"/>
                </a:tc>
                <a:tc>
                  <a:txBody>
                    <a:bodyPr/>
                    <a:lstStyle/>
                    <a:p>
                      <a:pPr algn="ctr">
                        <a:spcAft>
                          <a:spcPts val="0"/>
                        </a:spcAft>
                      </a:pPr>
                      <a:r>
                        <a:rPr lang="en-US" sz="2400">
                          <a:effectLst/>
                        </a:rPr>
                        <a:t>35</a:t>
                      </a:r>
                      <a:endParaRPr lang="it-IT" sz="1600">
                        <a:effectLst/>
                        <a:latin typeface="Times" charset="0"/>
                        <a:ea typeface="Times" charset="0"/>
                        <a:cs typeface="Times New Roman" charset="0"/>
                      </a:endParaRPr>
                    </a:p>
                  </a:txBody>
                  <a:tcPr marL="92848" marR="92848" marT="0" marB="0"/>
                </a:tc>
                <a:tc>
                  <a:txBody>
                    <a:bodyPr/>
                    <a:lstStyle/>
                    <a:p>
                      <a:pPr algn="ctr">
                        <a:spcAft>
                          <a:spcPts val="0"/>
                        </a:spcAft>
                      </a:pPr>
                      <a:r>
                        <a:rPr lang="en-US" sz="2400">
                          <a:effectLst/>
                        </a:rPr>
                        <a:t>115</a:t>
                      </a:r>
                      <a:endParaRPr lang="it-IT" sz="1600">
                        <a:effectLst/>
                        <a:latin typeface="Times" charset="0"/>
                        <a:ea typeface="Times" charset="0"/>
                        <a:cs typeface="Times New Roman" charset="0"/>
                      </a:endParaRPr>
                    </a:p>
                  </a:txBody>
                  <a:tcPr marL="92848" marR="92848" marT="0" marB="0"/>
                </a:tc>
                <a:tc>
                  <a:txBody>
                    <a:bodyPr/>
                    <a:lstStyle/>
                    <a:p>
                      <a:pPr algn="ctr">
                        <a:spcAft>
                          <a:spcPts val="0"/>
                        </a:spcAft>
                      </a:pPr>
                      <a:r>
                        <a:rPr lang="en-US" sz="2400">
                          <a:effectLst/>
                        </a:rPr>
                        <a:t>145</a:t>
                      </a:r>
                      <a:endParaRPr lang="it-IT" sz="1600">
                        <a:effectLst/>
                        <a:latin typeface="Times" charset="0"/>
                        <a:ea typeface="Times" charset="0"/>
                        <a:cs typeface="Times New Roman" charset="0"/>
                      </a:endParaRPr>
                    </a:p>
                  </a:txBody>
                  <a:tcPr marL="92848" marR="92848" marT="0" marB="0"/>
                </a:tc>
                <a:extLst>
                  <a:ext uri="{0D108BD9-81ED-4DB2-BD59-A6C34878D82A}">
                    <a16:rowId xmlns:a16="http://schemas.microsoft.com/office/drawing/2014/main" val="10001"/>
                  </a:ext>
                </a:extLst>
              </a:tr>
              <a:tr h="371391">
                <a:tc>
                  <a:txBody>
                    <a:bodyPr/>
                    <a:lstStyle/>
                    <a:p>
                      <a:pPr algn="ctr">
                        <a:spcAft>
                          <a:spcPts val="0"/>
                        </a:spcAft>
                      </a:pPr>
                      <a:r>
                        <a:rPr lang="en-US" sz="2400">
                          <a:effectLst/>
                        </a:rPr>
                        <a:t>3005</a:t>
                      </a:r>
                      <a:endParaRPr lang="it-IT" sz="1600">
                        <a:effectLst/>
                        <a:latin typeface="Times" charset="0"/>
                        <a:ea typeface="Times" charset="0"/>
                        <a:cs typeface="Times New Roman" charset="0"/>
                      </a:endParaRPr>
                    </a:p>
                  </a:txBody>
                  <a:tcPr marL="92848" marR="92848" marT="0" marB="0"/>
                </a:tc>
                <a:tc>
                  <a:txBody>
                    <a:bodyPr/>
                    <a:lstStyle/>
                    <a:p>
                      <a:pPr algn="ctr">
                        <a:spcAft>
                          <a:spcPts val="0"/>
                        </a:spcAft>
                      </a:pPr>
                      <a:r>
                        <a:rPr lang="en-US" sz="2400">
                          <a:effectLst/>
                        </a:rPr>
                        <a:t>65</a:t>
                      </a:r>
                      <a:endParaRPr lang="it-IT" sz="1600">
                        <a:effectLst/>
                        <a:latin typeface="Times" charset="0"/>
                        <a:ea typeface="Times" charset="0"/>
                        <a:cs typeface="Times New Roman" charset="0"/>
                      </a:endParaRPr>
                    </a:p>
                  </a:txBody>
                  <a:tcPr marL="92848" marR="92848" marT="0" marB="0"/>
                </a:tc>
                <a:tc>
                  <a:txBody>
                    <a:bodyPr/>
                    <a:lstStyle/>
                    <a:p>
                      <a:pPr algn="ctr">
                        <a:spcAft>
                          <a:spcPts val="0"/>
                        </a:spcAft>
                      </a:pPr>
                      <a:r>
                        <a:rPr lang="en-US" sz="2400">
                          <a:effectLst/>
                        </a:rPr>
                        <a:t>140</a:t>
                      </a:r>
                      <a:endParaRPr lang="it-IT" sz="1600">
                        <a:effectLst/>
                        <a:latin typeface="Times" charset="0"/>
                        <a:ea typeface="Times" charset="0"/>
                        <a:cs typeface="Times New Roman" charset="0"/>
                      </a:endParaRPr>
                    </a:p>
                  </a:txBody>
                  <a:tcPr marL="92848" marR="92848" marT="0" marB="0"/>
                </a:tc>
                <a:tc>
                  <a:txBody>
                    <a:bodyPr/>
                    <a:lstStyle/>
                    <a:p>
                      <a:pPr algn="ctr">
                        <a:spcAft>
                          <a:spcPts val="0"/>
                        </a:spcAft>
                      </a:pPr>
                      <a:r>
                        <a:rPr lang="en-US" sz="2400">
                          <a:effectLst/>
                        </a:rPr>
                        <a:t>185</a:t>
                      </a:r>
                      <a:endParaRPr lang="it-IT" sz="1600">
                        <a:effectLst/>
                        <a:latin typeface="Times" charset="0"/>
                        <a:ea typeface="Times" charset="0"/>
                        <a:cs typeface="Times New Roman" charset="0"/>
                      </a:endParaRPr>
                    </a:p>
                  </a:txBody>
                  <a:tcPr marL="92848" marR="92848" marT="0" marB="0"/>
                </a:tc>
                <a:extLst>
                  <a:ext uri="{0D108BD9-81ED-4DB2-BD59-A6C34878D82A}">
                    <a16:rowId xmlns:a16="http://schemas.microsoft.com/office/drawing/2014/main" val="10002"/>
                  </a:ext>
                </a:extLst>
              </a:tr>
              <a:tr h="371391">
                <a:tc>
                  <a:txBody>
                    <a:bodyPr/>
                    <a:lstStyle/>
                    <a:p>
                      <a:pPr algn="ctr">
                        <a:spcAft>
                          <a:spcPts val="0"/>
                        </a:spcAft>
                      </a:pPr>
                      <a:r>
                        <a:rPr lang="en-US" sz="2400">
                          <a:effectLst/>
                        </a:rPr>
                        <a:t>5456</a:t>
                      </a:r>
                      <a:endParaRPr lang="it-IT" sz="1600">
                        <a:effectLst/>
                        <a:latin typeface="Times" charset="0"/>
                        <a:ea typeface="Times" charset="0"/>
                        <a:cs typeface="Times New Roman" charset="0"/>
                      </a:endParaRPr>
                    </a:p>
                  </a:txBody>
                  <a:tcPr marL="92848" marR="92848" marT="0" marB="0"/>
                </a:tc>
                <a:tc>
                  <a:txBody>
                    <a:bodyPr/>
                    <a:lstStyle/>
                    <a:p>
                      <a:pPr algn="ctr">
                        <a:spcAft>
                          <a:spcPts val="0"/>
                        </a:spcAft>
                      </a:pPr>
                      <a:r>
                        <a:rPr lang="en-US" sz="2400">
                          <a:effectLst/>
                        </a:rPr>
                        <a:t>140</a:t>
                      </a:r>
                      <a:endParaRPr lang="it-IT" sz="1600">
                        <a:effectLst/>
                        <a:latin typeface="Times" charset="0"/>
                        <a:ea typeface="Times" charset="0"/>
                        <a:cs typeface="Times New Roman" charset="0"/>
                      </a:endParaRPr>
                    </a:p>
                  </a:txBody>
                  <a:tcPr marL="92848" marR="92848" marT="0" marB="0"/>
                </a:tc>
                <a:tc>
                  <a:txBody>
                    <a:bodyPr/>
                    <a:lstStyle/>
                    <a:p>
                      <a:pPr algn="ctr">
                        <a:spcAft>
                          <a:spcPts val="0"/>
                        </a:spcAft>
                      </a:pPr>
                      <a:r>
                        <a:rPr lang="en-US" sz="2400">
                          <a:effectLst/>
                        </a:rPr>
                        <a:t>300</a:t>
                      </a:r>
                      <a:endParaRPr lang="it-IT" sz="1600">
                        <a:effectLst/>
                        <a:latin typeface="Times" charset="0"/>
                        <a:ea typeface="Times" charset="0"/>
                        <a:cs typeface="Times New Roman" charset="0"/>
                      </a:endParaRPr>
                    </a:p>
                  </a:txBody>
                  <a:tcPr marL="92848" marR="92848" marT="0" marB="0"/>
                </a:tc>
                <a:tc>
                  <a:txBody>
                    <a:bodyPr/>
                    <a:lstStyle/>
                    <a:p>
                      <a:pPr algn="ctr">
                        <a:spcAft>
                          <a:spcPts val="0"/>
                        </a:spcAft>
                      </a:pPr>
                      <a:r>
                        <a:rPr lang="en-US" sz="2400" dirty="0">
                          <a:effectLst/>
                        </a:rPr>
                        <a:t>370</a:t>
                      </a:r>
                      <a:endParaRPr lang="it-IT" sz="1600" dirty="0">
                        <a:effectLst/>
                        <a:latin typeface="Times" charset="0"/>
                        <a:ea typeface="Times" charset="0"/>
                        <a:cs typeface="Times New Roman" charset="0"/>
                      </a:endParaRPr>
                    </a:p>
                  </a:txBody>
                  <a:tcPr marL="92848" marR="92848"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0486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3826" y="114461"/>
            <a:ext cx="11370365" cy="6278642"/>
          </a:xfrm>
          <a:prstGeom prst="rect">
            <a:avLst/>
          </a:prstGeom>
        </p:spPr>
        <p:txBody>
          <a:bodyPr wrap="square">
            <a:spAutoFit/>
          </a:bodyPr>
          <a:lstStyle/>
          <a:p>
            <a:pPr marR="11430" algn="ctr">
              <a:spcAft>
                <a:spcPts val="0"/>
              </a:spcAft>
            </a:pPr>
            <a:r>
              <a:rPr lang="it-IT" sz="2400" b="1" dirty="0">
                <a:solidFill>
                  <a:srgbClr val="000080"/>
                </a:solidFill>
                <a:effectLst/>
                <a:latin typeface="Arial" charset="0"/>
                <a:ea typeface="Times New Roman" charset="0"/>
                <a:cs typeface="Times New Roman" charset="0"/>
              </a:rPr>
              <a:t>LEGHE STRUTTURALI  NON FERROSE</a:t>
            </a:r>
            <a:endParaRPr lang="it-IT" sz="1200" dirty="0">
              <a:effectLst/>
              <a:latin typeface="New York" charset="0"/>
              <a:ea typeface="Times New Roman" charset="0"/>
              <a:cs typeface="Times New Roman" charset="0"/>
            </a:endParaRPr>
          </a:p>
          <a:p>
            <a:pPr marL="12700" algn="just">
              <a:spcAft>
                <a:spcPts val="0"/>
              </a:spcAft>
            </a:pPr>
            <a:r>
              <a:rPr lang="it-IT" b="1" dirty="0">
                <a:latin typeface="Arial" charset="0"/>
                <a:ea typeface="Times New Roman" charset="0"/>
                <a:cs typeface="Times New Roman" charset="0"/>
              </a:rPr>
              <a:t> </a:t>
            </a:r>
            <a:r>
              <a:rPr lang="it-IT" sz="1400" b="1" dirty="0">
                <a:effectLst/>
                <a:latin typeface="Arial" charset="0"/>
                <a:ea typeface="Times New Roman" charset="0"/>
                <a:cs typeface="Times New Roman" charset="0"/>
              </a:rPr>
              <a:t> </a:t>
            </a:r>
            <a:endParaRPr lang="it-IT" sz="1200" dirty="0">
              <a:effectLst/>
              <a:latin typeface="New York" charset="0"/>
              <a:ea typeface="Times New Roman" charset="0"/>
              <a:cs typeface="Times New Roman" charset="0"/>
            </a:endParaRPr>
          </a:p>
          <a:p>
            <a:pPr marL="12700" algn="just">
              <a:lnSpc>
                <a:spcPct val="150000"/>
              </a:lnSpc>
              <a:spcAft>
                <a:spcPts val="0"/>
              </a:spcAft>
            </a:pPr>
            <a:r>
              <a:rPr lang="it-IT" sz="2000" dirty="0">
                <a:latin typeface="Palatino Linotype" charset="0"/>
                <a:ea typeface="Palatino Linotype" charset="0"/>
                <a:cs typeface="Palatino Linotype" charset="0"/>
              </a:rPr>
              <a:t>I metalli non ferrosi sono usati in misura molto minore rispetto all' acciaio. Il loro impiego cresce continuamente </a:t>
            </a:r>
            <a:r>
              <a:rPr lang="it-IT" sz="2000" dirty="0" err="1">
                <a:latin typeface="Palatino Linotype" charset="0"/>
                <a:ea typeface="Palatino Linotype" charset="0"/>
                <a:cs typeface="Palatino Linotype" charset="0"/>
              </a:rPr>
              <a:t>perche</a:t>
            </a:r>
            <a:r>
              <a:rPr lang="it-IT" sz="2000" dirty="0">
                <a:latin typeface="Palatino Linotype" charset="0"/>
                <a:ea typeface="Palatino Linotype" charset="0"/>
                <a:cs typeface="Palatino Linotype" charset="0"/>
              </a:rPr>
              <a:t>' offrono </a:t>
            </a:r>
            <a:r>
              <a:rPr lang="it-IT" sz="2000" dirty="0" err="1">
                <a:latin typeface="Palatino Linotype" charset="0"/>
                <a:ea typeface="Palatino Linotype" charset="0"/>
                <a:cs typeface="Palatino Linotype" charset="0"/>
              </a:rPr>
              <a:t>proprieta'</a:t>
            </a:r>
            <a:r>
              <a:rPr lang="it-IT" sz="2000" dirty="0">
                <a:latin typeface="Palatino Linotype" charset="0"/>
                <a:ea typeface="Palatino Linotype" charset="0"/>
                <a:cs typeface="Palatino Linotype" charset="0"/>
              </a:rPr>
              <a:t> diverse dagli acciai quali: </a:t>
            </a:r>
          </a:p>
          <a:p>
            <a:pPr marL="342900" lvl="0" indent="-342900" algn="just">
              <a:lnSpc>
                <a:spcPct val="150000"/>
              </a:lnSpc>
              <a:spcAft>
                <a:spcPts val="0"/>
              </a:spcAft>
              <a:buFont typeface="Times New Roman" charset="0"/>
              <a:buChar char="-"/>
              <a:tabLst>
                <a:tab pos="266700" algn="l"/>
              </a:tabLst>
            </a:pPr>
            <a:r>
              <a:rPr lang="en-US" sz="2000" dirty="0">
                <a:solidFill>
                  <a:srgbClr val="FF0000"/>
                </a:solidFill>
                <a:latin typeface="Palatino Linotype" charset="0"/>
                <a:ea typeface="Palatino Linotype" charset="0"/>
                <a:cs typeface="Palatino Linotype" charset="0"/>
              </a:rPr>
              <a:t>facile </a:t>
            </a:r>
            <a:r>
              <a:rPr lang="en-US" sz="2000" dirty="0" err="1">
                <a:solidFill>
                  <a:srgbClr val="FF0000"/>
                </a:solidFill>
                <a:latin typeface="Palatino Linotype" charset="0"/>
                <a:ea typeface="Palatino Linotype" charset="0"/>
                <a:cs typeface="Palatino Linotype" charset="0"/>
              </a:rPr>
              <a:t>ed</a:t>
            </a:r>
            <a:r>
              <a:rPr lang="en-US" sz="2000" dirty="0">
                <a:solidFill>
                  <a:srgbClr val="FF0000"/>
                </a:solidFill>
                <a:latin typeface="Palatino Linotype" charset="0"/>
                <a:ea typeface="Palatino Linotype" charset="0"/>
                <a:cs typeface="Palatino Linotype" charset="0"/>
              </a:rPr>
              <a:t> </a:t>
            </a:r>
            <a:r>
              <a:rPr lang="en-US" sz="2000" dirty="0" err="1">
                <a:solidFill>
                  <a:srgbClr val="FF0000"/>
                </a:solidFill>
                <a:latin typeface="Palatino Linotype" charset="0"/>
                <a:ea typeface="Palatino Linotype" charset="0"/>
                <a:cs typeface="Palatino Linotype" charset="0"/>
              </a:rPr>
              <a:t>economica</a:t>
            </a:r>
            <a:r>
              <a:rPr lang="en-US" sz="2000" dirty="0">
                <a:solidFill>
                  <a:srgbClr val="FF0000"/>
                </a:solidFill>
                <a:latin typeface="Palatino Linotype" charset="0"/>
                <a:ea typeface="Palatino Linotype" charset="0"/>
                <a:cs typeface="Palatino Linotype" charset="0"/>
              </a:rPr>
              <a:t> </a:t>
            </a:r>
            <a:r>
              <a:rPr lang="en-US" sz="2000" dirty="0" err="1">
                <a:solidFill>
                  <a:srgbClr val="FF0000"/>
                </a:solidFill>
                <a:latin typeface="Palatino Linotype" charset="0"/>
                <a:ea typeface="Palatino Linotype" charset="0"/>
                <a:cs typeface="Palatino Linotype" charset="0"/>
              </a:rPr>
              <a:t>formatura</a:t>
            </a:r>
            <a:r>
              <a:rPr lang="en-US" sz="2000" dirty="0">
                <a:solidFill>
                  <a:srgbClr val="FF0000"/>
                </a:solidFill>
                <a:latin typeface="Palatino Linotype" charset="0"/>
                <a:ea typeface="Palatino Linotype" charset="0"/>
                <a:cs typeface="Palatino Linotype" charset="0"/>
              </a:rPr>
              <a:t> </a:t>
            </a:r>
            <a:endParaRPr lang="it-IT" sz="2000" dirty="0">
              <a:solidFill>
                <a:srgbClr val="FF0000"/>
              </a:solidFill>
              <a:effectLst/>
              <a:latin typeface="Palatino Linotype" charset="0"/>
              <a:ea typeface="Palatino Linotype" charset="0"/>
              <a:cs typeface="Palatino Linotype" charset="0"/>
            </a:endParaRPr>
          </a:p>
          <a:p>
            <a:pPr marL="342900" lvl="0" indent="-342900" algn="just">
              <a:lnSpc>
                <a:spcPct val="150000"/>
              </a:lnSpc>
              <a:spcAft>
                <a:spcPts val="0"/>
              </a:spcAft>
              <a:buFont typeface="Times New Roman" charset="0"/>
              <a:buChar char="-"/>
              <a:tabLst>
                <a:tab pos="266700" algn="l"/>
              </a:tabLst>
            </a:pPr>
            <a:r>
              <a:rPr lang="en-US" sz="2000" dirty="0" err="1">
                <a:solidFill>
                  <a:srgbClr val="FF0000"/>
                </a:solidFill>
                <a:latin typeface="Palatino Linotype" charset="0"/>
                <a:ea typeface="Palatino Linotype" charset="0"/>
                <a:cs typeface="Palatino Linotype" charset="0"/>
              </a:rPr>
              <a:t>buona</a:t>
            </a:r>
            <a:r>
              <a:rPr lang="en-US" sz="2000" dirty="0">
                <a:solidFill>
                  <a:srgbClr val="FF0000"/>
                </a:solidFill>
                <a:latin typeface="Palatino Linotype" charset="0"/>
                <a:ea typeface="Palatino Linotype" charset="0"/>
                <a:cs typeface="Palatino Linotype" charset="0"/>
              </a:rPr>
              <a:t> </a:t>
            </a:r>
            <a:r>
              <a:rPr lang="en-US" sz="2000" dirty="0" err="1">
                <a:solidFill>
                  <a:srgbClr val="FF0000"/>
                </a:solidFill>
                <a:latin typeface="Palatino Linotype" charset="0"/>
                <a:ea typeface="Palatino Linotype" charset="0"/>
                <a:cs typeface="Palatino Linotype" charset="0"/>
              </a:rPr>
              <a:t>resistenza</a:t>
            </a:r>
            <a:r>
              <a:rPr lang="en-US" sz="2000" dirty="0">
                <a:solidFill>
                  <a:srgbClr val="FF0000"/>
                </a:solidFill>
                <a:latin typeface="Palatino Linotype" charset="0"/>
                <a:ea typeface="Palatino Linotype" charset="0"/>
                <a:cs typeface="Palatino Linotype" charset="0"/>
              </a:rPr>
              <a:t> </a:t>
            </a:r>
            <a:r>
              <a:rPr lang="en-US" sz="2000" dirty="0" err="1">
                <a:solidFill>
                  <a:srgbClr val="FF0000"/>
                </a:solidFill>
                <a:latin typeface="Palatino Linotype" charset="0"/>
                <a:ea typeface="Palatino Linotype" charset="0"/>
                <a:cs typeface="Palatino Linotype" charset="0"/>
              </a:rPr>
              <a:t>alla</a:t>
            </a:r>
            <a:r>
              <a:rPr lang="en-US" sz="2000" dirty="0">
                <a:solidFill>
                  <a:srgbClr val="FF0000"/>
                </a:solidFill>
                <a:latin typeface="Palatino Linotype" charset="0"/>
                <a:ea typeface="Palatino Linotype" charset="0"/>
                <a:cs typeface="Palatino Linotype" charset="0"/>
              </a:rPr>
              <a:t> </a:t>
            </a:r>
            <a:r>
              <a:rPr lang="en-US" sz="2000" dirty="0" err="1">
                <a:solidFill>
                  <a:srgbClr val="FF0000"/>
                </a:solidFill>
                <a:latin typeface="Palatino Linotype" charset="0"/>
                <a:ea typeface="Palatino Linotype" charset="0"/>
                <a:cs typeface="Palatino Linotype" charset="0"/>
              </a:rPr>
              <a:t>corrosione</a:t>
            </a:r>
            <a:r>
              <a:rPr lang="en-US" sz="2000" dirty="0">
                <a:solidFill>
                  <a:srgbClr val="FF0000"/>
                </a:solidFill>
                <a:latin typeface="Palatino Linotype" charset="0"/>
                <a:ea typeface="Palatino Linotype" charset="0"/>
                <a:cs typeface="Palatino Linotype" charset="0"/>
              </a:rPr>
              <a:t>, </a:t>
            </a:r>
            <a:endParaRPr lang="it-IT" sz="2000" dirty="0">
              <a:solidFill>
                <a:srgbClr val="FF0000"/>
              </a:solidFill>
              <a:effectLst/>
              <a:latin typeface="Palatino Linotype" charset="0"/>
              <a:ea typeface="Palatino Linotype" charset="0"/>
              <a:cs typeface="Palatino Linotype" charset="0"/>
            </a:endParaRPr>
          </a:p>
          <a:p>
            <a:pPr marL="342900" lvl="0" indent="-342900" algn="just">
              <a:lnSpc>
                <a:spcPct val="150000"/>
              </a:lnSpc>
              <a:spcAft>
                <a:spcPts val="0"/>
              </a:spcAft>
              <a:buFont typeface="Times New Roman" charset="0"/>
              <a:buChar char="-"/>
              <a:tabLst>
                <a:tab pos="266700" algn="l"/>
              </a:tabLst>
            </a:pPr>
            <a:r>
              <a:rPr lang="it-IT" sz="2000" dirty="0">
                <a:solidFill>
                  <a:srgbClr val="FF0000"/>
                </a:solidFill>
                <a:latin typeface="Palatino Linotype" charset="0"/>
                <a:ea typeface="Palatino Linotype" charset="0"/>
                <a:cs typeface="Palatino Linotype" charset="0"/>
              </a:rPr>
              <a:t>alta </a:t>
            </a:r>
            <a:r>
              <a:rPr lang="it-IT" sz="2000" dirty="0" err="1">
                <a:solidFill>
                  <a:srgbClr val="FF0000"/>
                </a:solidFill>
                <a:latin typeface="Palatino Linotype" charset="0"/>
                <a:ea typeface="Palatino Linotype" charset="0"/>
                <a:cs typeface="Palatino Linotype" charset="0"/>
              </a:rPr>
              <a:t>conducibilita'</a:t>
            </a:r>
            <a:r>
              <a:rPr lang="it-IT" sz="2000" dirty="0">
                <a:solidFill>
                  <a:srgbClr val="FF0000"/>
                </a:solidFill>
                <a:latin typeface="Palatino Linotype" charset="0"/>
                <a:ea typeface="Palatino Linotype" charset="0"/>
                <a:cs typeface="Palatino Linotype" charset="0"/>
              </a:rPr>
              <a:t> termica ed elettrica, </a:t>
            </a:r>
            <a:endParaRPr lang="it-IT" sz="2000" dirty="0">
              <a:solidFill>
                <a:srgbClr val="FF0000"/>
              </a:solidFill>
              <a:effectLst/>
              <a:latin typeface="Palatino Linotype" charset="0"/>
              <a:ea typeface="Palatino Linotype" charset="0"/>
              <a:cs typeface="Palatino Linotype" charset="0"/>
            </a:endParaRPr>
          </a:p>
          <a:p>
            <a:pPr marL="342900" lvl="0" indent="-342900" algn="just">
              <a:lnSpc>
                <a:spcPct val="150000"/>
              </a:lnSpc>
              <a:spcAft>
                <a:spcPts val="0"/>
              </a:spcAft>
              <a:buFont typeface="Times New Roman" charset="0"/>
              <a:buChar char="-"/>
              <a:tabLst>
                <a:tab pos="266700" algn="l"/>
              </a:tabLst>
            </a:pPr>
            <a:r>
              <a:rPr lang="en-US" sz="2000" dirty="0" err="1">
                <a:solidFill>
                  <a:srgbClr val="FF0000"/>
                </a:solidFill>
                <a:latin typeface="Palatino Linotype" charset="0"/>
                <a:ea typeface="Palatino Linotype" charset="0"/>
                <a:cs typeface="Palatino Linotype" charset="0"/>
              </a:rPr>
              <a:t>ridotto</a:t>
            </a:r>
            <a:r>
              <a:rPr lang="en-US" sz="2000" dirty="0">
                <a:solidFill>
                  <a:srgbClr val="FF0000"/>
                </a:solidFill>
                <a:latin typeface="Palatino Linotype" charset="0"/>
                <a:ea typeface="Palatino Linotype" charset="0"/>
                <a:cs typeface="Palatino Linotype" charset="0"/>
              </a:rPr>
              <a:t> peso </a:t>
            </a:r>
            <a:r>
              <a:rPr lang="en-US" sz="2000" dirty="0" err="1">
                <a:solidFill>
                  <a:srgbClr val="FF0000"/>
                </a:solidFill>
                <a:latin typeface="Palatino Linotype" charset="0"/>
                <a:ea typeface="Palatino Linotype" charset="0"/>
                <a:cs typeface="Palatino Linotype" charset="0"/>
              </a:rPr>
              <a:t>specifico</a:t>
            </a:r>
            <a:r>
              <a:rPr lang="en-US" sz="2000" dirty="0">
                <a:latin typeface="Palatino Linotype" charset="0"/>
                <a:ea typeface="Palatino Linotype" charset="0"/>
                <a:cs typeface="Palatino Linotype" charset="0"/>
              </a:rPr>
              <a:t>.</a:t>
            </a:r>
            <a:endParaRPr lang="it-IT" sz="2000" dirty="0">
              <a:effectLst/>
              <a:latin typeface="Palatino Linotype" charset="0"/>
              <a:ea typeface="Palatino Linotype" charset="0"/>
              <a:cs typeface="Palatino Linotype" charset="0"/>
            </a:endParaRPr>
          </a:p>
          <a:p>
            <a:pPr marL="12700" algn="just">
              <a:lnSpc>
                <a:spcPct val="150000"/>
              </a:lnSpc>
              <a:spcAft>
                <a:spcPts val="0"/>
              </a:spcAft>
            </a:pPr>
            <a:r>
              <a:rPr lang="it-IT" sz="2000" dirty="0">
                <a:solidFill>
                  <a:srgbClr val="000080"/>
                </a:solidFill>
                <a:latin typeface="Palatino Linotype" charset="0"/>
                <a:ea typeface="Palatino Linotype" charset="0"/>
                <a:cs typeface="Palatino Linotype" charset="0"/>
              </a:rPr>
              <a:t>Le </a:t>
            </a:r>
            <a:r>
              <a:rPr lang="it-IT" sz="2000" dirty="0" err="1">
                <a:solidFill>
                  <a:srgbClr val="000080"/>
                </a:solidFill>
                <a:latin typeface="Palatino Linotype" charset="0"/>
                <a:ea typeface="Palatino Linotype" charset="0"/>
                <a:cs typeface="Palatino Linotype" charset="0"/>
              </a:rPr>
              <a:t>proprieta'</a:t>
            </a:r>
            <a:r>
              <a:rPr lang="it-IT" sz="2000" dirty="0">
                <a:solidFill>
                  <a:srgbClr val="000080"/>
                </a:solidFill>
                <a:latin typeface="Palatino Linotype" charset="0"/>
                <a:ea typeface="Palatino Linotype" charset="0"/>
                <a:cs typeface="Palatino Linotype" charset="0"/>
              </a:rPr>
              <a:t> meccaniche e, in alcuni casi, la </a:t>
            </a:r>
            <a:r>
              <a:rPr lang="it-IT" sz="2000" dirty="0" err="1">
                <a:solidFill>
                  <a:srgbClr val="000080"/>
                </a:solidFill>
                <a:latin typeface="Palatino Linotype" charset="0"/>
                <a:ea typeface="Palatino Linotype" charset="0"/>
                <a:cs typeface="Palatino Linotype" charset="0"/>
              </a:rPr>
              <a:t>saldabilita'</a:t>
            </a:r>
            <a:r>
              <a:rPr lang="it-IT" sz="2000" dirty="0">
                <a:solidFill>
                  <a:srgbClr val="000080"/>
                </a:solidFill>
                <a:latin typeface="Palatino Linotype" charset="0"/>
                <a:ea typeface="Palatino Linotype" charset="0"/>
                <a:cs typeface="Palatino Linotype" charset="0"/>
              </a:rPr>
              <a:t> sono </a:t>
            </a:r>
            <a:r>
              <a:rPr lang="it-IT" sz="2000" dirty="0" err="1">
                <a:solidFill>
                  <a:srgbClr val="000080"/>
                </a:solidFill>
                <a:latin typeface="Palatino Linotype" charset="0"/>
                <a:ea typeface="Palatino Linotype" charset="0"/>
                <a:cs typeface="Palatino Linotype" charset="0"/>
              </a:rPr>
              <a:t>pero'</a:t>
            </a:r>
            <a:r>
              <a:rPr lang="it-IT" sz="2000" dirty="0">
                <a:solidFill>
                  <a:srgbClr val="000080"/>
                </a:solidFill>
                <a:latin typeface="Palatino Linotype" charset="0"/>
                <a:ea typeface="Palatino Linotype" charset="0"/>
                <a:cs typeface="Palatino Linotype" charset="0"/>
              </a:rPr>
              <a:t> inferiori.</a:t>
            </a:r>
            <a:endParaRPr lang="it-IT" sz="2000" dirty="0">
              <a:effectLst/>
              <a:latin typeface="Palatino Linotype" charset="0"/>
              <a:ea typeface="Palatino Linotype" charset="0"/>
              <a:cs typeface="Palatino Linotype" charset="0"/>
            </a:endParaRPr>
          </a:p>
          <a:p>
            <a:pPr marL="12700" algn="just">
              <a:lnSpc>
                <a:spcPct val="150000"/>
              </a:lnSpc>
              <a:spcAft>
                <a:spcPts val="0"/>
              </a:spcAft>
            </a:pPr>
            <a:r>
              <a:rPr lang="it-IT" sz="2000" dirty="0">
                <a:latin typeface="Palatino Linotype" charset="0"/>
                <a:ea typeface="Palatino Linotype" charset="0"/>
                <a:cs typeface="Palatino Linotype" charset="0"/>
              </a:rPr>
              <a:t>Come per il ferro anche per i metalli non ferrosi esistono varie leghe che ne migliorano le caratteristiche.</a:t>
            </a:r>
            <a:endParaRPr lang="it-IT" sz="2000" dirty="0">
              <a:effectLst/>
              <a:latin typeface="Palatino Linotype" charset="0"/>
              <a:ea typeface="Palatino Linotype" charset="0"/>
              <a:cs typeface="Palatino Linotype" charset="0"/>
            </a:endParaRPr>
          </a:p>
          <a:p>
            <a:pPr marL="12700" algn="just">
              <a:lnSpc>
                <a:spcPct val="150000"/>
              </a:lnSpc>
              <a:spcAft>
                <a:spcPts val="0"/>
              </a:spcAft>
            </a:pPr>
            <a:r>
              <a:rPr lang="it-IT" sz="2000" dirty="0">
                <a:latin typeface="Palatino Linotype" charset="0"/>
                <a:ea typeface="Palatino Linotype" charset="0"/>
                <a:cs typeface="Palatino Linotype" charset="0"/>
              </a:rPr>
              <a:t>Tra le leghe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a:t>
            </a:r>
            <a:r>
              <a:rPr lang="it-IT" sz="2000" u="sng" dirty="0">
                <a:solidFill>
                  <a:srgbClr val="FF0000"/>
                </a:solidFill>
                <a:latin typeface="Palatino Linotype" charset="0"/>
                <a:ea typeface="Palatino Linotype" charset="0"/>
                <a:cs typeface="Palatino Linotype" charset="0"/>
              </a:rPr>
              <a:t>pesanti</a:t>
            </a:r>
            <a:r>
              <a:rPr lang="it-IT" sz="2000" dirty="0">
                <a:latin typeface="Palatino Linotype" charset="0"/>
                <a:ea typeface="Palatino Linotype" charset="0"/>
                <a:cs typeface="Palatino Linotype" charset="0"/>
              </a:rPr>
              <a:t> degli acciai quelle di Cu e di Ni sono le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usate.</a:t>
            </a:r>
            <a:endParaRPr lang="it-IT" sz="2000" dirty="0">
              <a:effectLst/>
              <a:latin typeface="Palatino Linotype" charset="0"/>
              <a:ea typeface="Palatino Linotype" charset="0"/>
              <a:cs typeface="Palatino Linotype" charset="0"/>
            </a:endParaRPr>
          </a:p>
          <a:p>
            <a:pPr marL="12700" algn="just">
              <a:lnSpc>
                <a:spcPct val="150000"/>
              </a:lnSpc>
              <a:spcAft>
                <a:spcPts val="0"/>
              </a:spcAft>
            </a:pPr>
            <a:r>
              <a:rPr lang="it-IT" sz="2000" dirty="0">
                <a:latin typeface="Palatino Linotype" charset="0"/>
                <a:ea typeface="Palatino Linotype" charset="0"/>
                <a:cs typeface="Palatino Linotype" charset="0"/>
              </a:rPr>
              <a:t>Tra le leghe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a:t>
            </a:r>
            <a:r>
              <a:rPr lang="it-IT" sz="2000" u="sng" dirty="0">
                <a:solidFill>
                  <a:srgbClr val="FF0000"/>
                </a:solidFill>
                <a:latin typeface="Palatino Linotype" charset="0"/>
                <a:ea typeface="Palatino Linotype" charset="0"/>
                <a:cs typeface="Palatino Linotype" charset="0"/>
              </a:rPr>
              <a:t>leggere</a:t>
            </a:r>
            <a:r>
              <a:rPr lang="it-IT" sz="2000" dirty="0">
                <a:latin typeface="Palatino Linotype" charset="0"/>
                <a:ea typeface="Palatino Linotype" charset="0"/>
                <a:cs typeface="Palatino Linotype" charset="0"/>
              </a:rPr>
              <a:t> utilizzabili come strutturali, le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importanti sono quelle di Al, Mg, Be e Ti.</a:t>
            </a:r>
            <a:endParaRPr lang="it-IT" sz="2000" dirty="0">
              <a:effectLst/>
              <a:latin typeface="Palatino Linotype" charset="0"/>
              <a:ea typeface="Palatino Linotype" charset="0"/>
              <a:cs typeface="Palatino Linotype" charset="0"/>
            </a:endParaRPr>
          </a:p>
        </p:txBody>
      </p:sp>
    </p:spTree>
    <p:extLst>
      <p:ext uri="{BB962C8B-B14F-4D97-AF65-F5344CB8AC3E}">
        <p14:creationId xmlns:p14="http://schemas.microsoft.com/office/powerpoint/2010/main" val="2143886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04734" y="269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1265" name="Picture 1" descr="f7_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734" y="269823"/>
            <a:ext cx="5943600" cy="2425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6655633" y="6745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1267" name="Picture 3" descr="f7_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752" y="674557"/>
            <a:ext cx="5663621" cy="4691921"/>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199867" y="3133662"/>
            <a:ext cx="4896786" cy="3416320"/>
          </a:xfrm>
          <a:prstGeom prst="rect">
            <a:avLst/>
          </a:prstGeom>
        </p:spPr>
        <p:txBody>
          <a:bodyPr wrap="square">
            <a:spAutoFit/>
          </a:bodyPr>
          <a:lstStyle/>
          <a:p>
            <a:pPr algn="just">
              <a:spcAft>
                <a:spcPts val="0"/>
              </a:spcAft>
            </a:pPr>
            <a:r>
              <a:rPr lang="it-IT" sz="2400" i="1" dirty="0">
                <a:latin typeface="Palatino Linotype" charset="0"/>
                <a:ea typeface="Palatino Linotype" charset="0"/>
                <a:cs typeface="Palatino Linotype" charset="0"/>
              </a:rPr>
              <a:t>In particolare per le leghe di alluminio l’estrusione non solo ha la convenienza di aumentare la resistenza della lega ma anche quella di produrre trafilati con forme e geometrie complesse che ben si adattano alle varie esigenze progettuali, riducendo inoltre i costi di lavorazione</a:t>
            </a:r>
          </a:p>
        </p:txBody>
      </p:sp>
      <p:sp>
        <p:nvSpPr>
          <p:cNvPr id="6" name="Rectangle 8"/>
          <p:cNvSpPr>
            <a:spLocks noChangeArrowheads="1"/>
          </p:cNvSpPr>
          <p:nvPr/>
        </p:nvSpPr>
        <p:spPr bwMode="auto">
          <a:xfrm>
            <a:off x="4826833" y="29812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1271" name="Picture 7" descr="Symme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6653" y="2981272"/>
            <a:ext cx="3657600" cy="372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371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24711" y="162062"/>
            <a:ext cx="6142580" cy="589777"/>
          </a:xfrm>
          <a:prstGeom prst="rect">
            <a:avLst/>
          </a:prstGeom>
        </p:spPr>
        <p:txBody>
          <a:bodyPr wrap="none">
            <a:spAutoFit/>
          </a:bodyPr>
          <a:lstStyle/>
          <a:p>
            <a:pPr marL="25400" marR="11430" algn="ctr">
              <a:lnSpc>
                <a:spcPct val="150000"/>
              </a:lnSpc>
              <a:spcAft>
                <a:spcPts val="0"/>
              </a:spcAft>
            </a:pPr>
            <a:r>
              <a:rPr lang="it-IT" sz="2400" b="1" dirty="0">
                <a:solidFill>
                  <a:srgbClr val="FF0000"/>
                </a:solidFill>
                <a:latin typeface="Palatino Linotype" charset="0"/>
                <a:ea typeface="Palatino Linotype" charset="0"/>
                <a:cs typeface="Palatino Linotype" charset="0"/>
              </a:rPr>
              <a:t>NOMENCLATURA LEGHE ALLUMINIO</a:t>
            </a:r>
            <a:endParaRPr lang="it-IT" sz="2400" b="1" dirty="0">
              <a:solidFill>
                <a:srgbClr val="FF0000"/>
              </a:solidFill>
              <a:effectLst/>
              <a:latin typeface="Palatino Linotype" charset="0"/>
              <a:ea typeface="Palatino Linotype" charset="0"/>
              <a:cs typeface="Palatino Linotype" charset="0"/>
            </a:endParaRPr>
          </a:p>
        </p:txBody>
      </p:sp>
      <p:sp>
        <p:nvSpPr>
          <p:cNvPr id="3" name="Rettangolo 2"/>
          <p:cNvSpPr/>
          <p:nvPr/>
        </p:nvSpPr>
        <p:spPr>
          <a:xfrm>
            <a:off x="229849" y="898693"/>
            <a:ext cx="10623030" cy="506870"/>
          </a:xfrm>
          <a:prstGeom prst="rect">
            <a:avLst/>
          </a:prstGeom>
        </p:spPr>
        <p:txBody>
          <a:bodyPr wrap="square">
            <a:spAutoFit/>
          </a:bodyPr>
          <a:lstStyle/>
          <a:p>
            <a:pPr marL="25400" marR="11430" algn="just">
              <a:lnSpc>
                <a:spcPct val="150000"/>
              </a:lnSpc>
              <a:spcBef>
                <a:spcPts val="1200"/>
              </a:spcBef>
              <a:spcAft>
                <a:spcPts val="0"/>
              </a:spcAft>
            </a:pPr>
            <a:r>
              <a:rPr lang="it-IT" sz="2000" dirty="0">
                <a:solidFill>
                  <a:srgbClr val="800000"/>
                </a:solidFill>
                <a:latin typeface="Palatino Linotype" charset="0"/>
                <a:ea typeface="Palatino Linotype" charset="0"/>
                <a:cs typeface="Palatino Linotype" charset="0"/>
              </a:rPr>
              <a:t>La classificazione </a:t>
            </a:r>
            <a:r>
              <a:rPr lang="it-IT" sz="2000" dirty="0" err="1">
                <a:solidFill>
                  <a:srgbClr val="800000"/>
                </a:solidFill>
                <a:latin typeface="Palatino Linotype" charset="0"/>
                <a:ea typeface="Palatino Linotype" charset="0"/>
                <a:cs typeface="Palatino Linotype" charset="0"/>
              </a:rPr>
              <a:t>e’</a:t>
            </a:r>
            <a:r>
              <a:rPr lang="it-IT" sz="2000" dirty="0">
                <a:solidFill>
                  <a:srgbClr val="800000"/>
                </a:solidFill>
                <a:latin typeface="Palatino Linotype" charset="0"/>
                <a:ea typeface="Palatino Linotype" charset="0"/>
                <a:cs typeface="Palatino Linotype" charset="0"/>
              </a:rPr>
              <a:t> dell’ American National </a:t>
            </a:r>
            <a:r>
              <a:rPr lang="it-IT" sz="2000" dirty="0" err="1">
                <a:solidFill>
                  <a:srgbClr val="800000"/>
                </a:solidFill>
                <a:latin typeface="Palatino Linotype" charset="0"/>
                <a:ea typeface="Palatino Linotype" charset="0"/>
                <a:cs typeface="Palatino Linotype" charset="0"/>
              </a:rPr>
              <a:t>Standards</a:t>
            </a:r>
            <a:r>
              <a:rPr lang="it-IT" sz="2000" dirty="0">
                <a:solidFill>
                  <a:srgbClr val="800000"/>
                </a:solidFill>
                <a:latin typeface="Palatino Linotype" charset="0"/>
                <a:ea typeface="Palatino Linotype" charset="0"/>
                <a:cs typeface="Palatino Linotype" charset="0"/>
              </a:rPr>
              <a:t> </a:t>
            </a:r>
            <a:r>
              <a:rPr lang="it-IT" sz="2000" dirty="0" err="1">
                <a:solidFill>
                  <a:srgbClr val="800000"/>
                </a:solidFill>
                <a:latin typeface="Palatino Linotype" charset="0"/>
                <a:ea typeface="Palatino Linotype" charset="0"/>
                <a:cs typeface="Palatino Linotype" charset="0"/>
              </a:rPr>
              <a:t>Institute</a:t>
            </a:r>
            <a:r>
              <a:rPr lang="it-IT" sz="2000" dirty="0">
                <a:solidFill>
                  <a:srgbClr val="800000"/>
                </a:solidFill>
                <a:latin typeface="Palatino Linotype" charset="0"/>
                <a:ea typeface="Palatino Linotype" charset="0"/>
                <a:cs typeface="Palatino Linotype" charset="0"/>
              </a:rPr>
              <a:t> (ANSI) standard H35.1</a:t>
            </a:r>
          </a:p>
        </p:txBody>
      </p:sp>
      <p:sp>
        <p:nvSpPr>
          <p:cNvPr id="4" name="Rettangolo 3"/>
          <p:cNvSpPr/>
          <p:nvPr/>
        </p:nvSpPr>
        <p:spPr>
          <a:xfrm>
            <a:off x="349771" y="1665106"/>
            <a:ext cx="5706255" cy="4247317"/>
          </a:xfrm>
          <a:prstGeom prst="rect">
            <a:avLst/>
          </a:prstGeom>
        </p:spPr>
        <p:txBody>
          <a:bodyPr wrap="square">
            <a:spAutoFit/>
          </a:bodyPr>
          <a:lstStyle/>
          <a:p>
            <a:pPr marL="25400" marR="11430" algn="just">
              <a:spcAft>
                <a:spcPts val="0"/>
              </a:spcAft>
              <a:tabLst>
                <a:tab pos="1600200" algn="l"/>
                <a:tab pos="2057400" algn="l"/>
                <a:tab pos="2514600" algn="l"/>
              </a:tabLst>
            </a:pPr>
            <a:r>
              <a:rPr lang="it-IT" dirty="0">
                <a:latin typeface="Arial" charset="0"/>
                <a:ea typeface="Times" charset="0"/>
                <a:cs typeface="Times New Roman" charset="0"/>
              </a:rPr>
              <a:t>Sigla	Elemento presente  </a:t>
            </a:r>
            <a:endParaRPr lang="it-IT" sz="1200" dirty="0">
              <a:latin typeface="Times" charset="0"/>
              <a:ea typeface="Times" charset="0"/>
              <a:cs typeface="Times New Roman" charset="0"/>
            </a:endParaRPr>
          </a:p>
          <a:p>
            <a:pPr marL="25400" marR="11430" algn="just">
              <a:spcAft>
                <a:spcPts val="0"/>
              </a:spcAft>
              <a:tabLst>
                <a:tab pos="1600200" algn="l"/>
                <a:tab pos="2057400" algn="l"/>
                <a:tab pos="2514600" algn="l"/>
              </a:tabLst>
            </a:pPr>
            <a:r>
              <a:rPr lang="it-IT" dirty="0">
                <a:latin typeface="Arial" charset="0"/>
                <a:ea typeface="Times" charset="0"/>
                <a:cs typeface="Times New Roman" charset="0"/>
              </a:rPr>
              <a:t>numerica	in maggiore </a:t>
            </a:r>
            <a:r>
              <a:rPr lang="it-IT" dirty="0" err="1">
                <a:latin typeface="Arial" charset="0"/>
                <a:ea typeface="Times" charset="0"/>
                <a:cs typeface="Times New Roman" charset="0"/>
              </a:rPr>
              <a:t>quantita'</a:t>
            </a:r>
            <a:endParaRPr lang="it-IT" sz="1200" dirty="0">
              <a:latin typeface="Times" charset="0"/>
              <a:ea typeface="Times" charset="0"/>
              <a:cs typeface="Times New Roman" charset="0"/>
            </a:endParaRPr>
          </a:p>
          <a:p>
            <a:pPr marL="25400" marR="11430" algn="just">
              <a:spcAft>
                <a:spcPts val="0"/>
              </a:spcAft>
              <a:tabLst>
                <a:tab pos="1435100" algn="l"/>
                <a:tab pos="2514600" algn="l"/>
              </a:tabLst>
            </a:pPr>
            <a:r>
              <a:rPr lang="it-IT" dirty="0">
                <a:latin typeface="Arial" charset="0"/>
                <a:ea typeface="Times" charset="0"/>
                <a:cs typeface="Times New Roman" charset="0"/>
              </a:rPr>
              <a:t> __________________________________________</a:t>
            </a:r>
            <a:endParaRPr lang="it-IT" sz="1200" dirty="0">
              <a:latin typeface="Times" charset="0"/>
              <a:ea typeface="Times" charset="0"/>
              <a:cs typeface="Times New Roman" charset="0"/>
            </a:endParaRPr>
          </a:p>
          <a:p>
            <a:pPr marL="25400" marR="11430" algn="just">
              <a:lnSpc>
                <a:spcPct val="150000"/>
              </a:lnSpc>
              <a:spcAft>
                <a:spcPts val="0"/>
              </a:spcAft>
              <a:tabLst>
                <a:tab pos="2286000" algn="l"/>
                <a:tab pos="2641600" algn="l"/>
                <a:tab pos="4000500" algn="l"/>
                <a:tab pos="4229100" algn="l"/>
                <a:tab pos="2286000" algn="l"/>
                <a:tab pos="4000500" algn="l"/>
                <a:tab pos="4229100" algn="l"/>
              </a:tabLst>
            </a:pPr>
            <a:r>
              <a:rPr lang="it-IT" b="1" dirty="0">
                <a:latin typeface="Arial" charset="0"/>
                <a:ea typeface="Times" charset="0"/>
                <a:cs typeface="Times New Roman" charset="0"/>
              </a:rPr>
              <a:t>1XXX            Al quasi puro</a:t>
            </a:r>
            <a:endParaRPr lang="it-IT" b="1" dirty="0">
              <a:latin typeface="Arial" charset="0"/>
              <a:ea typeface="Times New Roman" charset="0"/>
              <a:cs typeface="Times New Roman" charset="0"/>
            </a:endParaRPr>
          </a:p>
          <a:p>
            <a:pPr marL="25400" marR="11430" algn="just">
              <a:lnSpc>
                <a:spcPct val="150000"/>
              </a:lnSpc>
              <a:spcAft>
                <a:spcPts val="0"/>
              </a:spcAft>
              <a:tabLst>
                <a:tab pos="2286000" algn="l"/>
                <a:tab pos="4000500" algn="l"/>
                <a:tab pos="4229100" algn="l"/>
              </a:tabLst>
            </a:pPr>
            <a:r>
              <a:rPr lang="it-IT" dirty="0">
                <a:solidFill>
                  <a:srgbClr val="FF0000"/>
                </a:solidFill>
                <a:latin typeface="Arial" charset="0"/>
                <a:ea typeface="Times" charset="0"/>
                <a:cs typeface="Times New Roman" charset="0"/>
              </a:rPr>
              <a:t>2XXX           Cu	Lega bifasica</a:t>
            </a:r>
            <a:endParaRPr lang="it-IT" sz="1200" dirty="0">
              <a:latin typeface="Times" charset="0"/>
              <a:ea typeface="Times" charset="0"/>
              <a:cs typeface="Times New Roman" charset="0"/>
            </a:endParaRPr>
          </a:p>
          <a:p>
            <a:pPr marL="25400" marR="11430" algn="just">
              <a:lnSpc>
                <a:spcPct val="150000"/>
              </a:lnSpc>
              <a:spcAft>
                <a:spcPts val="0"/>
              </a:spcAft>
              <a:tabLst>
                <a:tab pos="2286000" algn="l"/>
                <a:tab pos="2641600" algn="l"/>
                <a:tab pos="4000500" algn="l"/>
                <a:tab pos="4229100" algn="l"/>
              </a:tabLst>
            </a:pPr>
            <a:r>
              <a:rPr lang="it-IT" b="1" dirty="0">
                <a:latin typeface="Arial" charset="0"/>
                <a:ea typeface="Times New Roman" charset="0"/>
                <a:cs typeface="Times New Roman" charset="0"/>
              </a:rPr>
              <a:t>3XXX           Mn	Monofasica</a:t>
            </a:r>
          </a:p>
          <a:p>
            <a:pPr marL="25400" marR="11430" algn="just">
              <a:lnSpc>
                <a:spcPct val="150000"/>
              </a:lnSpc>
              <a:spcAft>
                <a:spcPts val="0"/>
              </a:spcAft>
              <a:tabLst>
                <a:tab pos="2286000" algn="l"/>
                <a:tab pos="2641600" algn="l"/>
                <a:tab pos="4000500" algn="l"/>
                <a:tab pos="4229100" algn="l"/>
              </a:tabLst>
            </a:pPr>
            <a:r>
              <a:rPr lang="it-IT" dirty="0">
                <a:latin typeface="Arial" charset="0"/>
                <a:ea typeface="Times" charset="0"/>
                <a:cs typeface="Times New Roman" charset="0"/>
              </a:rPr>
              <a:t>4XXX           Si	Bifasica</a:t>
            </a:r>
            <a:endParaRPr lang="it-IT" sz="1200" dirty="0">
              <a:latin typeface="Times" charset="0"/>
              <a:ea typeface="Times" charset="0"/>
              <a:cs typeface="Times New Roman" charset="0"/>
            </a:endParaRPr>
          </a:p>
          <a:p>
            <a:pPr marL="25400" marR="11430" algn="just">
              <a:lnSpc>
                <a:spcPct val="150000"/>
              </a:lnSpc>
              <a:spcAft>
                <a:spcPts val="0"/>
              </a:spcAft>
              <a:tabLst>
                <a:tab pos="2286000" algn="l"/>
                <a:tab pos="2641600" algn="l"/>
                <a:tab pos="4000500" algn="l"/>
                <a:tab pos="4229100" algn="l"/>
              </a:tabLst>
            </a:pPr>
            <a:r>
              <a:rPr lang="it-IT" dirty="0">
                <a:latin typeface="Arial" charset="0"/>
                <a:ea typeface="Times" charset="0"/>
                <a:cs typeface="Times New Roman" charset="0"/>
              </a:rPr>
              <a:t>5XXX           Mg	Monofasica</a:t>
            </a:r>
            <a:endParaRPr lang="it-IT" sz="1200" dirty="0">
              <a:latin typeface="Times" charset="0"/>
              <a:ea typeface="Times" charset="0"/>
              <a:cs typeface="Times New Roman" charset="0"/>
            </a:endParaRPr>
          </a:p>
          <a:p>
            <a:pPr marL="25400" marR="11430" algn="just">
              <a:lnSpc>
                <a:spcPct val="150000"/>
              </a:lnSpc>
              <a:spcAft>
                <a:spcPts val="0"/>
              </a:spcAft>
              <a:tabLst>
                <a:tab pos="2286000" algn="l"/>
                <a:tab pos="2641600" algn="l"/>
                <a:tab pos="4000500" algn="l"/>
                <a:tab pos="4229100" algn="l"/>
              </a:tabLst>
            </a:pPr>
            <a:r>
              <a:rPr lang="it-IT" dirty="0">
                <a:solidFill>
                  <a:srgbClr val="FF0000"/>
                </a:solidFill>
                <a:latin typeface="Arial" charset="0"/>
                <a:ea typeface="Times" charset="0"/>
                <a:cs typeface="Times New Roman" charset="0"/>
              </a:rPr>
              <a:t>6XXX           Mg e Si	Bifasica</a:t>
            </a:r>
            <a:endParaRPr lang="it-IT" sz="1200" dirty="0">
              <a:latin typeface="Times" charset="0"/>
              <a:ea typeface="Times" charset="0"/>
              <a:cs typeface="Times New Roman" charset="0"/>
            </a:endParaRPr>
          </a:p>
          <a:p>
            <a:pPr marL="25400" marR="11430" algn="just">
              <a:lnSpc>
                <a:spcPct val="150000"/>
              </a:lnSpc>
              <a:spcAft>
                <a:spcPts val="0"/>
              </a:spcAft>
              <a:tabLst>
                <a:tab pos="2286000" algn="l"/>
                <a:tab pos="2641600" algn="l"/>
                <a:tab pos="4000500" algn="l"/>
                <a:tab pos="4229100" algn="l"/>
              </a:tabLst>
            </a:pPr>
            <a:r>
              <a:rPr lang="it-IT" dirty="0">
                <a:solidFill>
                  <a:srgbClr val="FF0000"/>
                </a:solidFill>
                <a:latin typeface="Arial" charset="0"/>
                <a:ea typeface="Times" charset="0"/>
                <a:cs typeface="Times New Roman" charset="0"/>
              </a:rPr>
              <a:t>7XXX           Zn	Bifasica</a:t>
            </a:r>
            <a:endParaRPr lang="it-IT" sz="1200" dirty="0">
              <a:latin typeface="Times" charset="0"/>
              <a:ea typeface="Times" charset="0"/>
              <a:cs typeface="Times New Roman" charset="0"/>
            </a:endParaRPr>
          </a:p>
          <a:p>
            <a:pPr marL="25400" marR="11430" algn="just">
              <a:lnSpc>
                <a:spcPct val="150000"/>
              </a:lnSpc>
              <a:spcAft>
                <a:spcPts val="0"/>
              </a:spcAft>
              <a:tabLst>
                <a:tab pos="2286000" algn="l"/>
                <a:tab pos="2641600" algn="l"/>
                <a:tab pos="4000500" algn="l"/>
                <a:tab pos="4229100" algn="l"/>
                <a:tab pos="1714500" algn="l"/>
                <a:tab pos="2000250" algn="l"/>
                <a:tab pos="4000500" algn="l"/>
                <a:tab pos="4229100" algn="l"/>
              </a:tabLst>
            </a:pPr>
            <a:r>
              <a:rPr lang="it-IT" b="1" dirty="0">
                <a:latin typeface="Arial" charset="0"/>
                <a:ea typeface="Times" charset="0"/>
                <a:cs typeface="Times New Roman" charset="0"/>
              </a:rPr>
              <a:t>8XXX          in via di sviluppo</a:t>
            </a:r>
            <a:endParaRPr lang="it-IT" b="1" dirty="0">
              <a:latin typeface="Arial" charset="0"/>
              <a:ea typeface="Times New Roman" charset="0"/>
              <a:cs typeface="Times New Roman" charset="0"/>
            </a:endParaRPr>
          </a:p>
        </p:txBody>
      </p:sp>
      <p:sp>
        <p:nvSpPr>
          <p:cNvPr id="5" name="Rettangolo 4"/>
          <p:cNvSpPr/>
          <p:nvPr/>
        </p:nvSpPr>
        <p:spPr>
          <a:xfrm>
            <a:off x="5836170" y="1552417"/>
            <a:ext cx="6096000" cy="5016758"/>
          </a:xfrm>
          <a:prstGeom prst="rect">
            <a:avLst/>
          </a:prstGeom>
        </p:spPr>
        <p:txBody>
          <a:bodyPr>
            <a:spAutoFit/>
          </a:bodyPr>
          <a:lstStyle/>
          <a:p>
            <a:pPr marL="533400" marR="11430" indent="-508000" algn="just">
              <a:spcAft>
                <a:spcPts val="0"/>
              </a:spcAft>
              <a:tabLst>
                <a:tab pos="533400" algn="l"/>
              </a:tabLst>
            </a:pPr>
            <a:r>
              <a:rPr lang="it-IT" sz="2000" dirty="0">
                <a:latin typeface="Palatino Linotype" charset="0"/>
                <a:ea typeface="Palatino Linotype" charset="0"/>
                <a:cs typeface="Palatino Linotype" charset="0"/>
              </a:rPr>
              <a:t>O = 	nessun trattamento termico, grezzo di fabbricazione</a:t>
            </a:r>
          </a:p>
          <a:p>
            <a:pPr marL="533400" marR="11430" indent="-508000" algn="just">
              <a:spcAft>
                <a:spcPts val="0"/>
              </a:spcAft>
              <a:tabLst>
                <a:tab pos="533400" algn="l"/>
              </a:tabLst>
            </a:pPr>
            <a:r>
              <a:rPr lang="it-IT" sz="2000" dirty="0">
                <a:latin typeface="Palatino Linotype" charset="0"/>
                <a:ea typeface="Palatino Linotype" charset="0"/>
                <a:cs typeface="Palatino Linotype" charset="0"/>
              </a:rPr>
              <a:t>T = 	tempra con raffreddamento in H</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O fredda</a:t>
            </a:r>
          </a:p>
          <a:p>
            <a:pPr marL="450215" marR="11430" indent="-424815" algn="just">
              <a:spcAft>
                <a:spcPts val="0"/>
              </a:spcAft>
              <a:tabLst>
                <a:tab pos="533400" algn="l"/>
              </a:tabLst>
            </a:pPr>
            <a:r>
              <a:rPr lang="it-IT" sz="2000" dirty="0" err="1">
                <a:latin typeface="Palatino Linotype" charset="0"/>
                <a:ea typeface="Palatino Linotype" charset="0"/>
                <a:cs typeface="Palatino Linotype" charset="0"/>
              </a:rPr>
              <a:t>T</a:t>
            </a:r>
            <a:r>
              <a:rPr lang="it-IT" sz="2000" baseline="-25000" dirty="0" err="1">
                <a:latin typeface="Palatino Linotype" charset="0"/>
                <a:ea typeface="Palatino Linotype" charset="0"/>
                <a:cs typeface="Palatino Linotype" charset="0"/>
              </a:rPr>
              <a:t>b</a:t>
            </a:r>
            <a:r>
              <a:rPr lang="it-IT" sz="2000" dirty="0">
                <a:latin typeface="Palatino Linotype" charset="0"/>
                <a:ea typeface="Palatino Linotype" charset="0"/>
                <a:cs typeface="Palatino Linotype" charset="0"/>
              </a:rPr>
              <a:t> =    bollente</a:t>
            </a:r>
          </a:p>
          <a:p>
            <a:pPr marL="25400" marR="11430" algn="just">
              <a:spcAft>
                <a:spcPts val="0"/>
              </a:spcAft>
              <a:tabLst>
                <a:tab pos="533400" algn="l"/>
              </a:tabLst>
            </a:pPr>
            <a:r>
              <a:rPr lang="it-IT" sz="2000" dirty="0">
                <a:latin typeface="Palatino Linotype" charset="0"/>
                <a:ea typeface="Palatino Linotype" charset="0"/>
                <a:cs typeface="Palatino Linotype" charset="0"/>
              </a:rPr>
              <a:t>T</a:t>
            </a:r>
            <a:r>
              <a:rPr lang="it-IT" sz="2000" baseline="-25000" dirty="0">
                <a:latin typeface="Palatino Linotype" charset="0"/>
                <a:ea typeface="Palatino Linotype" charset="0"/>
                <a:cs typeface="Palatino Linotype" charset="0"/>
              </a:rPr>
              <a:t>o</a:t>
            </a:r>
            <a:r>
              <a:rPr lang="it-IT" sz="2000" dirty="0">
                <a:latin typeface="Palatino Linotype" charset="0"/>
                <a:ea typeface="Palatino Linotype" charset="0"/>
                <a:cs typeface="Palatino Linotype" charset="0"/>
              </a:rPr>
              <a:t> =    olio</a:t>
            </a:r>
          </a:p>
          <a:p>
            <a:pPr marL="25400" marR="11430" algn="just">
              <a:spcAft>
                <a:spcPts val="0"/>
              </a:spcAft>
              <a:tabLst>
                <a:tab pos="533400" algn="l"/>
              </a:tabLst>
            </a:pPr>
            <a:r>
              <a:rPr lang="it-IT" sz="2000" dirty="0" err="1">
                <a:latin typeface="Palatino Linotype" charset="0"/>
                <a:ea typeface="Palatino Linotype" charset="0"/>
                <a:cs typeface="Palatino Linotype" charset="0"/>
              </a:rPr>
              <a:t>T</a:t>
            </a:r>
            <a:r>
              <a:rPr lang="it-IT" sz="2000" baseline="-25000" dirty="0" err="1">
                <a:latin typeface="Palatino Linotype" charset="0"/>
                <a:ea typeface="Palatino Linotype" charset="0"/>
                <a:cs typeface="Palatino Linotype" charset="0"/>
              </a:rPr>
              <a:t>a</a:t>
            </a:r>
            <a:r>
              <a:rPr lang="it-IT" sz="2000" dirty="0">
                <a:latin typeface="Palatino Linotype" charset="0"/>
                <a:ea typeface="Palatino Linotype" charset="0"/>
                <a:cs typeface="Palatino Linotype" charset="0"/>
              </a:rPr>
              <a:t> =    aria</a:t>
            </a:r>
          </a:p>
          <a:p>
            <a:pPr marL="25400" marR="11430" algn="just">
              <a:spcAft>
                <a:spcPts val="0"/>
              </a:spcAft>
              <a:tabLst>
                <a:tab pos="533400" algn="l"/>
              </a:tabLst>
            </a:pPr>
            <a:r>
              <a:rPr lang="it-IT" sz="2000" dirty="0" err="1">
                <a:latin typeface="Palatino Linotype" charset="0"/>
                <a:ea typeface="Palatino Linotype" charset="0"/>
                <a:cs typeface="Palatino Linotype" charset="0"/>
              </a:rPr>
              <a:t>N</a:t>
            </a:r>
            <a:r>
              <a:rPr lang="it-IT" sz="2000" dirty="0">
                <a:latin typeface="Palatino Linotype" charset="0"/>
                <a:ea typeface="Palatino Linotype" charset="0"/>
                <a:cs typeface="Palatino Linotype" charset="0"/>
              </a:rPr>
              <a:t> = 	invecchiamento naturale dopo tempra</a:t>
            </a:r>
          </a:p>
          <a:p>
            <a:r>
              <a:rPr lang="it-IT" sz="2000" dirty="0">
                <a:latin typeface="Palatino Linotype" charset="0"/>
                <a:ea typeface="Palatino Linotype" charset="0"/>
                <a:cs typeface="Palatino Linotype" charset="0"/>
              </a:rPr>
              <a:t>A =   invecchiamento artificiale a circa 50 C</a:t>
            </a:r>
          </a:p>
          <a:p>
            <a:r>
              <a:rPr lang="it-IT" sz="2000" dirty="0" err="1">
                <a:latin typeface="Palatino Linotype" charset="0"/>
                <a:ea typeface="Palatino Linotype" charset="0"/>
                <a:cs typeface="Palatino Linotype" charset="0"/>
              </a:rPr>
              <a:t>S</a:t>
            </a:r>
            <a:r>
              <a:rPr lang="it-IT" sz="2000" dirty="0">
                <a:latin typeface="Palatino Linotype" charset="0"/>
                <a:ea typeface="Palatino Linotype" charset="0"/>
                <a:cs typeface="Palatino Linotype" charset="0"/>
              </a:rPr>
              <a:t> =    stabilizzazione</a:t>
            </a:r>
          </a:p>
          <a:p>
            <a:r>
              <a:rPr lang="it-IT" sz="2000" dirty="0" err="1">
                <a:latin typeface="Palatino Linotype" charset="0"/>
                <a:ea typeface="Palatino Linotype" charset="0"/>
                <a:cs typeface="Palatino Linotype" charset="0"/>
              </a:rPr>
              <a:t>R</a:t>
            </a:r>
            <a:r>
              <a:rPr lang="it-IT" sz="2000" dirty="0">
                <a:latin typeface="Palatino Linotype" charset="0"/>
                <a:ea typeface="Palatino Linotype" charset="0"/>
                <a:cs typeface="Palatino Linotype" charset="0"/>
              </a:rPr>
              <a:t> =   ricottura</a:t>
            </a:r>
          </a:p>
          <a:p>
            <a:r>
              <a:rPr lang="it-IT" sz="2000" dirty="0">
                <a:latin typeface="Palatino Linotype" charset="0"/>
                <a:ea typeface="Palatino Linotype" charset="0"/>
                <a:cs typeface="Palatino Linotype" charset="0"/>
              </a:rPr>
              <a:t>B =   bonifica</a:t>
            </a:r>
          </a:p>
          <a:p>
            <a:r>
              <a:rPr lang="it-IT" sz="2000" dirty="0" err="1">
                <a:latin typeface="Palatino Linotype" charset="0"/>
                <a:ea typeface="Palatino Linotype" charset="0"/>
                <a:cs typeface="Palatino Linotype" charset="0"/>
              </a:rPr>
              <a:t>H</a:t>
            </a:r>
            <a:r>
              <a:rPr lang="it-IT" sz="2000" baseline="-25000" dirty="0" err="1">
                <a:latin typeface="Palatino Linotype" charset="0"/>
                <a:ea typeface="Palatino Linotype" charset="0"/>
                <a:cs typeface="Palatino Linotype" charset="0"/>
              </a:rPr>
              <a:t>p</a:t>
            </a:r>
            <a:r>
              <a:rPr lang="it-IT" sz="2000" dirty="0">
                <a:latin typeface="Palatino Linotype" charset="0"/>
                <a:ea typeface="Palatino Linotype" charset="0"/>
                <a:cs typeface="Palatino Linotype" charset="0"/>
              </a:rPr>
              <a:t>=  estrusione</a:t>
            </a:r>
          </a:p>
          <a:p>
            <a:r>
              <a:rPr lang="it-IT" sz="2000" dirty="0">
                <a:latin typeface="Palatino Linotype" charset="0"/>
                <a:ea typeface="Palatino Linotype" charset="0"/>
                <a:cs typeface="Palatino Linotype" charset="0"/>
              </a:rPr>
              <a:t>H1=  deformazione a freddo </a:t>
            </a:r>
          </a:p>
          <a:p>
            <a:r>
              <a:rPr lang="it-IT" sz="2000" dirty="0">
                <a:latin typeface="Palatino Linotype" charset="0"/>
                <a:ea typeface="Palatino Linotype" charset="0"/>
                <a:cs typeface="Palatino Linotype" charset="0"/>
              </a:rPr>
              <a:t>H2=  deformazione a freddo e parziale ricottura</a:t>
            </a:r>
          </a:p>
          <a:p>
            <a:r>
              <a:rPr lang="it-IT" sz="2000" dirty="0">
                <a:latin typeface="Palatino Linotype" charset="0"/>
                <a:ea typeface="Palatino Linotype" charset="0"/>
                <a:cs typeface="Palatino Linotype" charset="0"/>
              </a:rPr>
              <a:t>H3=  deformazione a freddo e stabilizzazione (trattamento termico a bassa temperatura)</a:t>
            </a:r>
          </a:p>
        </p:txBody>
      </p:sp>
    </p:spTree>
    <p:extLst>
      <p:ext uri="{BB962C8B-B14F-4D97-AF65-F5344CB8AC3E}">
        <p14:creationId xmlns:p14="http://schemas.microsoft.com/office/powerpoint/2010/main" val="1197673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259579" y="3612630"/>
            <a:ext cx="3792513" cy="30361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304799" y="234701"/>
            <a:ext cx="11282597" cy="1891865"/>
          </a:xfrm>
          <a:prstGeom prst="rect">
            <a:avLst/>
          </a:prstGeom>
        </p:spPr>
        <p:txBody>
          <a:bodyPr wrap="square">
            <a:spAutoFit/>
          </a:bodyPr>
          <a:lstStyle/>
          <a:p>
            <a:pPr marL="25400" marR="11430" algn="just">
              <a:lnSpc>
                <a:spcPct val="150000"/>
              </a:lnSpc>
              <a:spcAft>
                <a:spcPts val="0"/>
              </a:spcAft>
              <a:tabLst>
                <a:tab pos="533400" algn="l"/>
              </a:tabLst>
            </a:pPr>
            <a:r>
              <a:rPr lang="it-IT" sz="2000" dirty="0">
                <a:latin typeface="Palatino Linotype" charset="0"/>
                <a:ea typeface="Palatino Linotype" charset="0"/>
                <a:cs typeface="Palatino Linotype" charset="0"/>
              </a:rPr>
              <a:t>Per la serie da </a:t>
            </a:r>
            <a:r>
              <a:rPr lang="it-IT" sz="2000" b="1" dirty="0">
                <a:latin typeface="Palatino Linotype" charset="0"/>
                <a:ea typeface="Palatino Linotype" charset="0"/>
                <a:cs typeface="Palatino Linotype" charset="0"/>
              </a:rPr>
              <a:t>2000 a 7000</a:t>
            </a:r>
            <a:r>
              <a:rPr lang="it-IT" sz="2000" dirty="0">
                <a:latin typeface="Palatino Linotype" charset="0"/>
                <a:ea typeface="Palatino Linotype" charset="0"/>
                <a:cs typeface="Palatino Linotype" charset="0"/>
              </a:rPr>
              <a:t>, la prima cifra indica la serie di appartenenza e quindi la famiglia di leghe, la seconda specifica se si tratta di una lega di prima definizione (</a:t>
            </a:r>
            <a:r>
              <a:rPr lang="it-IT" sz="2000" b="1" dirty="0">
                <a:latin typeface="Palatino Linotype" charset="0"/>
                <a:ea typeface="Palatino Linotype" charset="0"/>
                <a:cs typeface="Palatino Linotype" charset="0"/>
              </a:rPr>
              <a:t>indicata con lo zero</a:t>
            </a:r>
            <a:r>
              <a:rPr lang="it-IT" sz="2000" dirty="0">
                <a:latin typeface="Palatino Linotype" charset="0"/>
                <a:ea typeface="Palatino Linotype" charset="0"/>
                <a:cs typeface="Palatino Linotype" charset="0"/>
              </a:rPr>
              <a:t>) o di una modifica successiva (</a:t>
            </a:r>
            <a:r>
              <a:rPr lang="it-IT" sz="2000" b="1" dirty="0">
                <a:latin typeface="Palatino Linotype" charset="0"/>
                <a:ea typeface="Palatino Linotype" charset="0"/>
                <a:cs typeface="Palatino Linotype" charset="0"/>
              </a:rPr>
              <a:t>lettera dall'1 al 9</a:t>
            </a:r>
            <a:r>
              <a:rPr lang="it-IT" sz="2000" dirty="0">
                <a:latin typeface="Palatino Linotype" charset="0"/>
                <a:ea typeface="Palatino Linotype" charset="0"/>
                <a:cs typeface="Palatino Linotype" charset="0"/>
              </a:rPr>
              <a:t>); le ultime due cifre non hanno un significato specifico ma servono per individuare ogni singola lega all'interno della serie.</a:t>
            </a:r>
            <a:endParaRPr lang="it-IT" sz="2000" dirty="0">
              <a:effectLst/>
              <a:latin typeface="Palatino Linotype" charset="0"/>
              <a:ea typeface="Palatino Linotype" charset="0"/>
              <a:cs typeface="Palatino Linotype" charset="0"/>
            </a:endParaRPr>
          </a:p>
        </p:txBody>
      </p:sp>
      <p:sp>
        <p:nvSpPr>
          <p:cNvPr id="3" name="Rettangolo 2"/>
          <p:cNvSpPr/>
          <p:nvPr/>
        </p:nvSpPr>
        <p:spPr>
          <a:xfrm>
            <a:off x="304798" y="2831104"/>
            <a:ext cx="11282597" cy="3785652"/>
          </a:xfrm>
          <a:prstGeom prst="rect">
            <a:avLst/>
          </a:prstGeom>
        </p:spPr>
        <p:txBody>
          <a:bodyPr wrap="square">
            <a:spAutoFit/>
          </a:bodyPr>
          <a:lstStyle/>
          <a:p>
            <a:pPr marL="25400" marR="11430" algn="just">
              <a:lnSpc>
                <a:spcPct val="150000"/>
              </a:lnSpc>
              <a:spcAft>
                <a:spcPts val="0"/>
              </a:spcAft>
              <a:tabLst>
                <a:tab pos="533400" algn="l"/>
              </a:tabLst>
            </a:pPr>
            <a:r>
              <a:rPr lang="it-IT" sz="2000" dirty="0">
                <a:latin typeface="Palatino Linotype" charset="0"/>
                <a:ea typeface="Palatino Linotype" charset="0"/>
                <a:cs typeface="Palatino Linotype" charset="0"/>
              </a:rPr>
              <a:t>Nel caso della serie </a:t>
            </a:r>
            <a:r>
              <a:rPr lang="it-IT" sz="2000" b="1" dirty="0">
                <a:latin typeface="Palatino Linotype" charset="0"/>
                <a:ea typeface="Palatino Linotype" charset="0"/>
                <a:cs typeface="Palatino Linotype" charset="0"/>
              </a:rPr>
              <a:t>1000</a:t>
            </a:r>
            <a:r>
              <a:rPr lang="it-IT" sz="2000" dirty="0">
                <a:latin typeface="Palatino Linotype" charset="0"/>
                <a:ea typeface="Palatino Linotype" charset="0"/>
                <a:cs typeface="Palatino Linotype" charset="0"/>
              </a:rPr>
              <a:t> le cifre specificano invece il livello o il controllo delle diverse </a:t>
            </a:r>
            <a:r>
              <a:rPr lang="it-IT" sz="2000" dirty="0" err="1">
                <a:latin typeface="Palatino Linotype" charset="0"/>
                <a:ea typeface="Palatino Linotype" charset="0"/>
                <a:cs typeface="Palatino Linotype" charset="0"/>
              </a:rPr>
              <a:t>impurezze</a:t>
            </a:r>
            <a:r>
              <a:rPr lang="it-IT" sz="2000" dirty="0">
                <a:latin typeface="Palatino Linotype" charset="0"/>
                <a:ea typeface="Palatino Linotype" charset="0"/>
                <a:cs typeface="Palatino Linotype" charset="0"/>
              </a:rPr>
              <a:t>.</a:t>
            </a:r>
          </a:p>
          <a:p>
            <a:pPr marL="25400" marR="11430" algn="just">
              <a:spcAft>
                <a:spcPts val="0"/>
              </a:spcAft>
              <a:tabLst>
                <a:tab pos="533400" algn="l"/>
              </a:tabLst>
            </a:pPr>
            <a:r>
              <a:rPr lang="it-IT" sz="2000" dirty="0">
                <a:latin typeface="Palatino Linotype" charset="0"/>
                <a:ea typeface="Palatino Linotype" charset="0"/>
                <a:cs typeface="Palatino Linotype" charset="0"/>
              </a:rPr>
              <a:t> </a:t>
            </a:r>
          </a:p>
          <a:p>
            <a:pPr marL="25400" algn="ctr">
              <a:spcAft>
                <a:spcPts val="0"/>
              </a:spcAft>
              <a:tabLst>
                <a:tab pos="1041400" algn="l"/>
                <a:tab pos="1219200" algn="l"/>
                <a:tab pos="1511300" algn="l"/>
              </a:tabLst>
            </a:pPr>
            <a:r>
              <a:rPr lang="it-IT" sz="2000" dirty="0">
                <a:solidFill>
                  <a:srgbClr val="FF0000"/>
                </a:solidFill>
                <a:latin typeface="Palatino Linotype" charset="0"/>
                <a:ea typeface="Palatino Linotype" charset="0"/>
                <a:cs typeface="Palatino Linotype" charset="0"/>
              </a:rPr>
              <a:t>Es: lega 1035-O</a:t>
            </a:r>
            <a:endParaRPr lang="it-IT" sz="2000" dirty="0">
              <a:latin typeface="Palatino Linotype" charset="0"/>
              <a:ea typeface="Palatino Linotype" charset="0"/>
              <a:cs typeface="Palatino Linotype" charset="0"/>
            </a:endParaRPr>
          </a:p>
          <a:p>
            <a:pPr marL="25400" algn="just">
              <a:spcAft>
                <a:spcPts val="0"/>
              </a:spcAft>
              <a:tabLst>
                <a:tab pos="1041400" algn="l"/>
                <a:tab pos="1219200" algn="l"/>
                <a:tab pos="1511300" algn="l"/>
              </a:tabLst>
            </a:pPr>
            <a:r>
              <a:rPr lang="it-IT" sz="2000" dirty="0">
                <a:solidFill>
                  <a:srgbClr val="FF0000"/>
                </a:solidFill>
                <a:latin typeface="Palatino Linotype" charset="0"/>
                <a:ea typeface="Palatino Linotype" charset="0"/>
                <a:cs typeface="Palatino Linotype" charset="0"/>
              </a:rPr>
              <a:t> </a:t>
            </a:r>
            <a:endParaRPr lang="it-IT" sz="2000" dirty="0">
              <a:latin typeface="Palatino Linotype" charset="0"/>
              <a:ea typeface="Palatino Linotype" charset="0"/>
              <a:cs typeface="Palatino Linotype" charset="0"/>
            </a:endParaRPr>
          </a:p>
          <a:p>
            <a:pPr marL="25400" algn="just">
              <a:lnSpc>
                <a:spcPct val="150000"/>
              </a:lnSpc>
              <a:spcAft>
                <a:spcPts val="0"/>
              </a:spcAft>
              <a:tabLst>
                <a:tab pos="571500" algn="l"/>
                <a:tab pos="1219200" algn="l"/>
                <a:tab pos="1511300" algn="l"/>
              </a:tabLst>
            </a:pPr>
            <a:r>
              <a:rPr lang="it-IT" sz="2000" dirty="0">
                <a:latin typeface="Palatino Linotype" charset="0"/>
                <a:ea typeface="Palatino Linotype" charset="0"/>
                <a:cs typeface="Palatino Linotype" charset="0"/>
              </a:rPr>
              <a:t>1 = 	percentuale minima di Al 99%</a:t>
            </a:r>
          </a:p>
          <a:p>
            <a:pPr marL="25400" algn="just">
              <a:lnSpc>
                <a:spcPct val="150000"/>
              </a:lnSpc>
              <a:spcAft>
                <a:spcPts val="0"/>
              </a:spcAft>
              <a:tabLst>
                <a:tab pos="571500" algn="l"/>
                <a:tab pos="1219200" algn="l"/>
                <a:tab pos="1511300" algn="l"/>
              </a:tabLst>
            </a:pPr>
            <a:r>
              <a:rPr lang="it-IT" sz="2000" dirty="0">
                <a:latin typeface="Palatino Linotype" charset="0"/>
                <a:ea typeface="Palatino Linotype" charset="0"/>
                <a:cs typeface="Palatino Linotype" charset="0"/>
              </a:rPr>
              <a:t>0 = 	non </a:t>
            </a:r>
            <a:r>
              <a:rPr lang="it-IT" sz="2000" dirty="0" err="1">
                <a:latin typeface="Palatino Linotype" charset="0"/>
                <a:ea typeface="Palatino Linotype" charset="0"/>
                <a:cs typeface="Palatino Linotype" charset="0"/>
              </a:rPr>
              <a:t>c'e'</a:t>
            </a:r>
            <a:r>
              <a:rPr lang="it-IT" sz="2000" dirty="0">
                <a:latin typeface="Palatino Linotype" charset="0"/>
                <a:ea typeface="Palatino Linotype" charset="0"/>
                <a:cs typeface="Palatino Linotype" charset="0"/>
              </a:rPr>
              <a:t> controllo particolare sul rimanente 0,65%</a:t>
            </a:r>
          </a:p>
          <a:p>
            <a:pPr marL="25400" algn="just">
              <a:lnSpc>
                <a:spcPct val="150000"/>
              </a:lnSpc>
              <a:spcAft>
                <a:spcPts val="0"/>
              </a:spcAft>
              <a:tabLst>
                <a:tab pos="571500" algn="l"/>
                <a:tab pos="1219200" algn="l"/>
                <a:tab pos="1511300" algn="l"/>
              </a:tabLst>
            </a:pPr>
            <a:r>
              <a:rPr lang="it-IT" sz="2000" dirty="0">
                <a:latin typeface="Palatino Linotype" charset="0"/>
                <a:ea typeface="Palatino Linotype" charset="0"/>
                <a:cs typeface="Palatino Linotype" charset="0"/>
              </a:rPr>
              <a:t>35 = 	in questa lega </a:t>
            </a:r>
            <a:r>
              <a:rPr lang="it-IT" sz="2000" dirty="0" err="1">
                <a:latin typeface="Palatino Linotype" charset="0"/>
                <a:ea typeface="Palatino Linotype" charset="0"/>
                <a:cs typeface="Palatino Linotype" charset="0"/>
              </a:rPr>
              <a:t>c'e'</a:t>
            </a:r>
            <a:r>
              <a:rPr lang="it-IT" sz="2000" dirty="0">
                <a:latin typeface="Palatino Linotype" charset="0"/>
                <a:ea typeface="Palatino Linotype" charset="0"/>
                <a:cs typeface="Palatino Linotype" charset="0"/>
              </a:rPr>
              <a:t> il 99,35% di Al</a:t>
            </a:r>
          </a:p>
          <a:p>
            <a:pPr marL="25400" algn="just">
              <a:lnSpc>
                <a:spcPct val="150000"/>
              </a:lnSpc>
              <a:spcAft>
                <a:spcPts val="0"/>
              </a:spcAft>
              <a:tabLst>
                <a:tab pos="571500" algn="l"/>
                <a:tab pos="1219200" algn="l"/>
                <a:tab pos="1511300" algn="l"/>
              </a:tabLst>
            </a:pPr>
            <a:r>
              <a:rPr lang="it-IT" sz="2000" dirty="0">
                <a:latin typeface="Palatino Linotype" charset="0"/>
                <a:ea typeface="Palatino Linotype" charset="0"/>
                <a:cs typeface="Palatino Linotype" charset="0"/>
              </a:rPr>
              <a:t>O = 	Nessun trattamento termico, grezzo di lavorazione</a:t>
            </a:r>
            <a:endParaRPr lang="it-IT" sz="2000" dirty="0">
              <a:effectLst/>
              <a:latin typeface="Palatino Linotype" charset="0"/>
              <a:ea typeface="Palatino Linotype" charset="0"/>
              <a:cs typeface="Palatino Linotype" charset="0"/>
            </a:endParaRPr>
          </a:p>
          <a:p>
            <a:pPr marL="25400" algn="just">
              <a:lnSpc>
                <a:spcPct val="150000"/>
              </a:lnSpc>
              <a:tabLst>
                <a:tab pos="571500" algn="l"/>
                <a:tab pos="1219200" algn="l"/>
                <a:tab pos="1511300" algn="l"/>
              </a:tabLst>
            </a:pPr>
            <a:r>
              <a:rPr lang="it-IT" sz="2000" dirty="0">
                <a:latin typeface="Palatino Linotype" charset="0"/>
                <a:ea typeface="Palatino Linotype" charset="0"/>
                <a:cs typeface="Palatino Linotype" charset="0"/>
              </a:rPr>
              <a:t>Altri Es. </a:t>
            </a:r>
            <a:r>
              <a:rPr lang="mr-IN" sz="2000" dirty="0">
                <a:latin typeface="Palatino Linotype" charset="0"/>
                <a:ea typeface="Palatino Linotype" charset="0"/>
                <a:cs typeface="Palatino Linotype" charset="0"/>
              </a:rPr>
              <a:t>1100 99.0%, 1050 99.5% 1070 99.7 % </a:t>
            </a:r>
          </a:p>
        </p:txBody>
      </p:sp>
      <p:sp>
        <p:nvSpPr>
          <p:cNvPr id="4" name="Rettangolo 3"/>
          <p:cNvSpPr/>
          <p:nvPr/>
        </p:nvSpPr>
        <p:spPr>
          <a:xfrm>
            <a:off x="8259579" y="3786454"/>
            <a:ext cx="3597639" cy="2862322"/>
          </a:xfrm>
          <a:prstGeom prst="rect">
            <a:avLst/>
          </a:prstGeom>
        </p:spPr>
        <p:txBody>
          <a:bodyPr wrap="square">
            <a:spAutoFit/>
          </a:bodyPr>
          <a:lstStyle/>
          <a:p>
            <a:pPr marL="25400" marR="11430" algn="just">
              <a:spcAft>
                <a:spcPts val="0"/>
              </a:spcAft>
            </a:pPr>
            <a:r>
              <a:rPr lang="it-IT" sz="2000" dirty="0">
                <a:latin typeface="Palatino Linotype" charset="0"/>
                <a:ea typeface="Palatino Linotype" charset="0"/>
                <a:cs typeface="Palatino Linotype" charset="0"/>
              </a:rPr>
              <a:t>Le</a:t>
            </a:r>
            <a:r>
              <a:rPr lang="it-IT" sz="2000" b="1" dirty="0">
                <a:latin typeface="Palatino Linotype" charset="0"/>
                <a:ea typeface="Palatino Linotype" charset="0"/>
                <a:cs typeface="Palatino Linotype" charset="0"/>
              </a:rPr>
              <a:t> </a:t>
            </a:r>
            <a:r>
              <a:rPr lang="it-IT" sz="2000" b="1" dirty="0">
                <a:solidFill>
                  <a:srgbClr val="0000FF"/>
                </a:solidFill>
                <a:latin typeface="Palatino Linotype" charset="0"/>
                <a:ea typeface="Palatino Linotype" charset="0"/>
                <a:cs typeface="Palatino Linotype" charset="0"/>
              </a:rPr>
              <a:t>leghe da fonderia</a:t>
            </a:r>
            <a:r>
              <a:rPr lang="it-IT" sz="2000" dirty="0">
                <a:latin typeface="Palatino Linotype" charset="0"/>
                <a:ea typeface="Palatino Linotype" charset="0"/>
                <a:cs typeface="Palatino Linotype" charset="0"/>
              </a:rPr>
              <a:t> possono </a:t>
            </a:r>
            <a:r>
              <a:rPr lang="it-IT" sz="2000">
                <a:latin typeface="Palatino Linotype" charset="0"/>
                <a:ea typeface="Palatino Linotype" charset="0"/>
                <a:cs typeface="Palatino Linotype" charset="0"/>
              </a:rPr>
              <a:t>venir suddivise </a:t>
            </a:r>
            <a:r>
              <a:rPr lang="it-IT" sz="2000" dirty="0">
                <a:latin typeface="Palatino Linotype" charset="0"/>
                <a:ea typeface="Palatino Linotype" charset="0"/>
                <a:cs typeface="Palatino Linotype" charset="0"/>
              </a:rPr>
              <a:t>in:</a:t>
            </a:r>
          </a:p>
          <a:p>
            <a:pPr marL="25400" marR="11430" algn="just">
              <a:spcAft>
                <a:spcPts val="0"/>
              </a:spcAft>
              <a:tabLst>
                <a:tab pos="628650" algn="l"/>
              </a:tabLst>
            </a:pPr>
            <a:r>
              <a:rPr lang="it-IT" sz="2000" dirty="0">
                <a:latin typeface="Palatino Linotype" charset="0"/>
                <a:ea typeface="Palatino Linotype" charset="0"/>
                <a:cs typeface="Palatino Linotype" charset="0"/>
              </a:rPr>
              <a:t>- </a:t>
            </a:r>
            <a:r>
              <a:rPr lang="it-IT" sz="2000" b="1" dirty="0">
                <a:solidFill>
                  <a:srgbClr val="0000FF"/>
                </a:solidFill>
                <a:latin typeface="Palatino Linotype" charset="0"/>
                <a:ea typeface="Palatino Linotype" charset="0"/>
                <a:cs typeface="Palatino Linotype" charset="0"/>
              </a:rPr>
              <a:t>primarie</a:t>
            </a:r>
            <a:r>
              <a:rPr lang="it-IT" sz="2000" dirty="0">
                <a:latin typeface="Palatino Linotype" charset="0"/>
                <a:ea typeface="Palatino Linotype" charset="0"/>
                <a:cs typeface="Palatino Linotype" charset="0"/>
              </a:rPr>
              <a:t> (si ottengono dai minerali)</a:t>
            </a:r>
          </a:p>
          <a:p>
            <a:pPr marL="25400" marR="11430" algn="just">
              <a:spcAft>
                <a:spcPts val="0"/>
              </a:spcAft>
              <a:tabLst>
                <a:tab pos="628650" algn="l"/>
              </a:tabLst>
            </a:pPr>
            <a:r>
              <a:rPr lang="it-IT" sz="2000" dirty="0">
                <a:latin typeface="Palatino Linotype" charset="0"/>
                <a:ea typeface="Palatino Linotype" charset="0"/>
                <a:cs typeface="Palatino Linotype" charset="0"/>
              </a:rPr>
              <a:t>- </a:t>
            </a:r>
            <a:r>
              <a:rPr lang="it-IT" sz="2000" b="1" dirty="0">
                <a:solidFill>
                  <a:srgbClr val="0000FF"/>
                </a:solidFill>
                <a:latin typeface="Palatino Linotype" charset="0"/>
                <a:ea typeface="Palatino Linotype" charset="0"/>
                <a:cs typeface="Palatino Linotype" charset="0"/>
              </a:rPr>
              <a:t>secondarie</a:t>
            </a:r>
            <a:r>
              <a:rPr lang="it-IT" sz="2000" dirty="0">
                <a:latin typeface="Palatino Linotype" charset="0"/>
                <a:ea typeface="Palatino Linotype" charset="0"/>
                <a:cs typeface="Palatino Linotype" charset="0"/>
              </a:rPr>
              <a:t> (si ottengono utilizzando rottami e quindi le tolleranze nella composizione chimica sono più ampie</a:t>
            </a:r>
            <a:endParaRPr lang="it-IT" sz="2000" dirty="0">
              <a:effectLst/>
              <a:latin typeface="Palatino Linotype" charset="0"/>
              <a:ea typeface="Palatino Linotype" charset="0"/>
              <a:cs typeface="Palatino Linotype" charset="0"/>
            </a:endParaRPr>
          </a:p>
        </p:txBody>
      </p:sp>
    </p:spTree>
    <p:extLst>
      <p:ext uri="{BB962C8B-B14F-4D97-AF65-F5344CB8AC3E}">
        <p14:creationId xmlns:p14="http://schemas.microsoft.com/office/powerpoint/2010/main" val="926845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69823" y="120524"/>
            <a:ext cx="11377534" cy="6740307"/>
          </a:xfrm>
          <a:prstGeom prst="rect">
            <a:avLst/>
          </a:prstGeom>
        </p:spPr>
        <p:txBody>
          <a:bodyPr wrap="square">
            <a:spAutoFit/>
          </a:bodyPr>
          <a:lstStyle/>
          <a:p>
            <a:pPr marL="25400" marR="11430" algn="just">
              <a:lnSpc>
                <a:spcPct val="150000"/>
              </a:lnSpc>
              <a:spcAft>
                <a:spcPts val="0"/>
              </a:spcAft>
            </a:pPr>
            <a:r>
              <a:rPr lang="it-IT" sz="2400" dirty="0">
                <a:latin typeface="Palatino Linotype" charset="0"/>
                <a:ea typeface="Palatino Linotype" charset="0"/>
                <a:cs typeface="Palatino Linotype" charset="0"/>
              </a:rPr>
              <a:t>- Una delle principali caratteristiche delle leghe di Al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l'elevata </a:t>
            </a:r>
            <a:r>
              <a:rPr lang="it-IT" sz="2400" b="1" dirty="0">
                <a:solidFill>
                  <a:srgbClr val="FF0000"/>
                </a:solidFill>
                <a:latin typeface="Palatino Linotype" charset="0"/>
                <a:ea typeface="Palatino Linotype" charset="0"/>
                <a:cs typeface="Palatino Linotype" charset="0"/>
              </a:rPr>
              <a:t>resistenza alla corrosione</a:t>
            </a:r>
            <a:r>
              <a:rPr lang="it-IT" sz="2400" dirty="0">
                <a:latin typeface="Palatino Linotype" charset="0"/>
                <a:ea typeface="Palatino Linotype" charset="0"/>
                <a:cs typeface="Palatino Linotype" charset="0"/>
              </a:rPr>
              <a:t> (presenza di uno strato di Al</a:t>
            </a:r>
            <a:r>
              <a:rPr lang="it-IT" sz="2400" baseline="-25000" dirty="0">
                <a:latin typeface="Palatino Linotype" charset="0"/>
                <a:ea typeface="Palatino Linotype" charset="0"/>
                <a:cs typeface="Palatino Linotype" charset="0"/>
              </a:rPr>
              <a:t>2</a:t>
            </a:r>
            <a:r>
              <a:rPr lang="it-IT" sz="2400" dirty="0">
                <a:latin typeface="Palatino Linotype" charset="0"/>
                <a:ea typeface="Palatino Linotype" charset="0"/>
                <a:cs typeface="Palatino Linotype" charset="0"/>
              </a:rPr>
              <a:t>O</a:t>
            </a:r>
            <a:r>
              <a:rPr lang="it-IT" sz="2400" baseline="-25000" dirty="0">
                <a:latin typeface="Palatino Linotype" charset="0"/>
                <a:ea typeface="Palatino Linotype" charset="0"/>
                <a:cs typeface="Palatino Linotype" charset="0"/>
              </a:rPr>
              <a:t>3</a:t>
            </a:r>
            <a:r>
              <a:rPr lang="it-IT" sz="2400" dirty="0">
                <a:latin typeface="Palatino Linotype" charset="0"/>
                <a:ea typeface="Palatino Linotype" charset="0"/>
                <a:cs typeface="Palatino Linotype" charset="0"/>
              </a:rPr>
              <a:t>) </a:t>
            </a:r>
          </a:p>
          <a:p>
            <a:pPr marL="25400" marR="11430" algn="just">
              <a:lnSpc>
                <a:spcPct val="150000"/>
              </a:lnSpc>
              <a:spcAft>
                <a:spcPts val="0"/>
              </a:spcAft>
            </a:pPr>
            <a:r>
              <a:rPr lang="it-IT" sz="2400" dirty="0">
                <a:latin typeface="Palatino Linotype" charset="0"/>
                <a:ea typeface="Palatino Linotype" charset="0"/>
                <a:cs typeface="Palatino Linotype" charset="0"/>
              </a:rPr>
              <a:t>Il metallo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tanto </a:t>
            </a:r>
            <a:r>
              <a:rPr lang="it-IT" sz="2400" dirty="0" err="1">
                <a:latin typeface="Palatino Linotype" charset="0"/>
                <a:ea typeface="Palatino Linotype" charset="0"/>
                <a:cs typeface="Palatino Linotype" charset="0"/>
              </a:rPr>
              <a:t>piu'</a:t>
            </a:r>
            <a:r>
              <a:rPr lang="it-IT" sz="2400" dirty="0">
                <a:latin typeface="Palatino Linotype" charset="0"/>
                <a:ea typeface="Palatino Linotype" charset="0"/>
                <a:cs typeface="Palatino Linotype" charset="0"/>
              </a:rPr>
              <a:t> resistente alla corrosione quanto </a:t>
            </a:r>
            <a:r>
              <a:rPr lang="it-IT" sz="2400" dirty="0" err="1">
                <a:latin typeface="Palatino Linotype" charset="0"/>
                <a:ea typeface="Palatino Linotype" charset="0"/>
                <a:cs typeface="Palatino Linotype" charset="0"/>
              </a:rPr>
              <a:t>piu'</a:t>
            </a:r>
            <a:r>
              <a:rPr lang="it-IT" sz="2400" dirty="0">
                <a:latin typeface="Palatino Linotype" charset="0"/>
                <a:ea typeface="Palatino Linotype" charset="0"/>
                <a:cs typeface="Palatino Linotype" charset="0"/>
              </a:rPr>
              <a:t>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puro. Ogni </a:t>
            </a:r>
            <a:r>
              <a:rPr lang="it-IT" sz="2400" dirty="0" err="1">
                <a:latin typeface="Palatino Linotype" charset="0"/>
                <a:ea typeface="Palatino Linotype" charset="0"/>
                <a:cs typeface="Palatino Linotype" charset="0"/>
              </a:rPr>
              <a:t>alligante</a:t>
            </a:r>
            <a:r>
              <a:rPr lang="it-IT" sz="2400" dirty="0">
                <a:latin typeface="Palatino Linotype" charset="0"/>
                <a:ea typeface="Palatino Linotype" charset="0"/>
                <a:cs typeface="Palatino Linotype" charset="0"/>
              </a:rPr>
              <a:t> ha </a:t>
            </a:r>
            <a:r>
              <a:rPr lang="it-IT" sz="2400" dirty="0" err="1">
                <a:latin typeface="Palatino Linotype" charset="0"/>
                <a:ea typeface="Palatino Linotype" charset="0"/>
                <a:cs typeface="Palatino Linotype" charset="0"/>
              </a:rPr>
              <a:t>pero'</a:t>
            </a:r>
            <a:r>
              <a:rPr lang="it-IT" sz="2400" dirty="0">
                <a:latin typeface="Palatino Linotype" charset="0"/>
                <a:ea typeface="Palatino Linotype" charset="0"/>
                <a:cs typeface="Palatino Linotype" charset="0"/>
              </a:rPr>
              <a:t> un suo effetto particolare:</a:t>
            </a:r>
          </a:p>
          <a:p>
            <a:pPr marL="25400" marR="11430" algn="just">
              <a:lnSpc>
                <a:spcPct val="150000"/>
              </a:lnSpc>
              <a:spcAft>
                <a:spcPts val="0"/>
              </a:spcAft>
              <a:tabLst>
                <a:tab pos="520700" algn="l"/>
                <a:tab pos="876300" algn="l"/>
              </a:tabLst>
            </a:pPr>
            <a:r>
              <a:rPr lang="it-IT" sz="2400" b="1" dirty="0">
                <a:latin typeface="Palatino Linotype" charset="0"/>
                <a:ea typeface="Palatino Linotype" charset="0"/>
                <a:cs typeface="Palatino Linotype" charset="0"/>
              </a:rPr>
              <a:t>Fe, Si, Mn</a:t>
            </a:r>
            <a:r>
              <a:rPr lang="it-IT" sz="2400" dirty="0">
                <a:latin typeface="Palatino Linotype" charset="0"/>
                <a:ea typeface="Palatino Linotype" charset="0"/>
                <a:cs typeface="Palatino Linotype" charset="0"/>
              </a:rPr>
              <a:t> effetti ridotti e al massimo favoriscono deboli fenomeni di alterazione localizzata</a:t>
            </a:r>
          </a:p>
          <a:p>
            <a:pPr marL="25400" marR="11430" algn="just">
              <a:lnSpc>
                <a:spcPct val="150000"/>
              </a:lnSpc>
              <a:spcAft>
                <a:spcPts val="0"/>
              </a:spcAft>
              <a:tabLst>
                <a:tab pos="520700" algn="l"/>
              </a:tabLst>
            </a:pPr>
            <a:r>
              <a:rPr lang="it-IT" sz="2400" b="1" dirty="0">
                <a:solidFill>
                  <a:schemeClr val="accent2"/>
                </a:solidFill>
                <a:latin typeface="Palatino Linotype" charset="0"/>
                <a:ea typeface="Palatino Linotype" charset="0"/>
                <a:cs typeface="Palatino Linotype" charset="0"/>
              </a:rPr>
              <a:t>Cu</a:t>
            </a:r>
            <a:r>
              <a:rPr lang="it-IT" sz="2400" dirty="0">
                <a:solidFill>
                  <a:schemeClr val="accent2"/>
                </a:solidFill>
                <a:latin typeface="Palatino Linotype" charset="0"/>
                <a:ea typeface="Palatino Linotype" charset="0"/>
                <a:cs typeface="Palatino Linotype" charset="0"/>
              </a:rPr>
              <a:t> esercita un effetto negativo </a:t>
            </a:r>
            <a:r>
              <a:rPr lang="it-IT" sz="2400" dirty="0">
                <a:latin typeface="Palatino Linotype" charset="0"/>
                <a:ea typeface="Palatino Linotype" charset="0"/>
                <a:cs typeface="Palatino Linotype" charset="0"/>
              </a:rPr>
              <a:t>se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l'</a:t>
            </a:r>
            <a:r>
              <a:rPr lang="it-IT" sz="2400" dirty="0" err="1">
                <a:latin typeface="Palatino Linotype" charset="0"/>
                <a:ea typeface="Palatino Linotype" charset="0"/>
                <a:cs typeface="Palatino Linotype" charset="0"/>
              </a:rPr>
              <a:t>alligante</a:t>
            </a:r>
            <a:r>
              <a:rPr lang="it-IT" sz="2400" dirty="0">
                <a:latin typeface="Palatino Linotype" charset="0"/>
                <a:ea typeface="Palatino Linotype" charset="0"/>
                <a:cs typeface="Palatino Linotype" charset="0"/>
              </a:rPr>
              <a:t> principale (serie 2000), comunque dipende molto dalle condizioni di invecchiamento.</a:t>
            </a:r>
          </a:p>
          <a:p>
            <a:pPr marL="25400" marR="11430" algn="just">
              <a:lnSpc>
                <a:spcPct val="150000"/>
              </a:lnSpc>
              <a:spcAft>
                <a:spcPts val="0"/>
              </a:spcAft>
              <a:tabLst>
                <a:tab pos="520700" algn="l"/>
              </a:tabLst>
            </a:pPr>
            <a:r>
              <a:rPr lang="it-IT" sz="2400" b="1" dirty="0">
                <a:solidFill>
                  <a:schemeClr val="accent2"/>
                </a:solidFill>
                <a:latin typeface="Palatino Linotype" charset="0"/>
                <a:ea typeface="Palatino Linotype" charset="0"/>
                <a:cs typeface="Palatino Linotype" charset="0"/>
              </a:rPr>
              <a:t>Zn</a:t>
            </a:r>
            <a:r>
              <a:rPr lang="it-IT" sz="2400" dirty="0">
                <a:solidFill>
                  <a:schemeClr val="accent2"/>
                </a:solidFill>
                <a:latin typeface="Palatino Linotype" charset="0"/>
                <a:ea typeface="Palatino Linotype" charset="0"/>
                <a:cs typeface="Palatino Linotype" charset="0"/>
              </a:rPr>
              <a:t> effetto molto negativo</a:t>
            </a:r>
          </a:p>
          <a:p>
            <a:pPr marL="25400" marR="11430" algn="just">
              <a:lnSpc>
                <a:spcPct val="150000"/>
              </a:lnSpc>
              <a:spcAft>
                <a:spcPts val="0"/>
              </a:spcAft>
              <a:tabLst>
                <a:tab pos="520700" algn="l"/>
              </a:tabLst>
            </a:pPr>
            <a:r>
              <a:rPr lang="it-IT" sz="2400" b="1" dirty="0">
                <a:solidFill>
                  <a:srgbClr val="FF0000"/>
                </a:solidFill>
                <a:latin typeface="Palatino Linotype" charset="0"/>
                <a:ea typeface="Palatino Linotype" charset="0"/>
                <a:cs typeface="Palatino Linotype" charset="0"/>
              </a:rPr>
              <a:t>Mg</a:t>
            </a:r>
            <a:r>
              <a:rPr lang="it-IT" sz="2400" dirty="0">
                <a:solidFill>
                  <a:srgbClr val="FF0000"/>
                </a:solidFill>
                <a:latin typeface="Palatino Linotype" charset="0"/>
                <a:ea typeface="Palatino Linotype" charset="0"/>
                <a:cs typeface="Palatino Linotype" charset="0"/>
              </a:rPr>
              <a:t> queste leghe presentano la migliore combinazione possibile tra resistenza alla corrosione e caratteristiche meccaniche, al punto che sono quelle usate in ambiente marino</a:t>
            </a:r>
            <a:r>
              <a:rPr lang="it-IT" sz="2400" dirty="0">
                <a:latin typeface="Palatino Linotype" charset="0"/>
                <a:ea typeface="Palatino Linotype" charset="0"/>
                <a:cs typeface="Palatino Linotype" charset="0"/>
              </a:rPr>
              <a:t>.</a:t>
            </a:r>
          </a:p>
        </p:txBody>
      </p:sp>
    </p:spTree>
    <p:extLst>
      <p:ext uri="{BB962C8B-B14F-4D97-AF65-F5344CB8AC3E}">
        <p14:creationId xmlns:p14="http://schemas.microsoft.com/office/powerpoint/2010/main" val="722890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4813" y="474345"/>
            <a:ext cx="11317574" cy="5632311"/>
          </a:xfrm>
          <a:prstGeom prst="rect">
            <a:avLst/>
          </a:prstGeom>
        </p:spPr>
        <p:txBody>
          <a:bodyPr wrap="square">
            <a:spAutoFit/>
          </a:bodyPr>
          <a:lstStyle/>
          <a:p>
            <a:pPr marL="25400" marR="11430" algn="ctr">
              <a:lnSpc>
                <a:spcPct val="150000"/>
              </a:lnSpc>
              <a:spcAft>
                <a:spcPts val="0"/>
              </a:spcAft>
              <a:tabLst>
                <a:tab pos="520700" algn="l"/>
              </a:tabLst>
            </a:pPr>
            <a:r>
              <a:rPr lang="it-IT" sz="2400" b="1" cap="all" dirty="0">
                <a:solidFill>
                  <a:srgbClr val="FF0000"/>
                </a:solidFill>
                <a:latin typeface="Palatino Linotype" charset="0"/>
                <a:ea typeface="Palatino Linotype" charset="0"/>
                <a:cs typeface="Palatino Linotype" charset="0"/>
              </a:rPr>
              <a:t>Presenza di coppie galvaniche</a:t>
            </a:r>
            <a:endParaRPr lang="it-IT" sz="2400" dirty="0">
              <a:latin typeface="Palatino Linotype" charset="0"/>
              <a:ea typeface="Palatino Linotype" charset="0"/>
              <a:cs typeface="Palatino Linotype" charset="0"/>
            </a:endParaRPr>
          </a:p>
          <a:p>
            <a:pPr marL="25400" marR="11430" algn="just">
              <a:spcAft>
                <a:spcPts val="0"/>
              </a:spcAft>
              <a:tabLst>
                <a:tab pos="520700" algn="l"/>
              </a:tabLst>
            </a:pPr>
            <a:r>
              <a:rPr lang="it-IT" sz="2400" dirty="0">
                <a:latin typeface="Palatino Linotype" charset="0"/>
                <a:ea typeface="Palatino Linotype" charset="0"/>
                <a:cs typeface="Palatino Linotype" charset="0"/>
              </a:rPr>
              <a:t>L'alluminio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molto elettronegativo, vanno evitati pertanto contatti diretti bimetallici con metalli </a:t>
            </a:r>
            <a:r>
              <a:rPr lang="it-IT" sz="2400" dirty="0" err="1">
                <a:latin typeface="Palatino Linotype" charset="0"/>
                <a:ea typeface="Palatino Linotype" charset="0"/>
                <a:cs typeface="Palatino Linotype" charset="0"/>
              </a:rPr>
              <a:t>piu'</a:t>
            </a:r>
            <a:r>
              <a:rPr lang="it-IT" sz="2400" dirty="0">
                <a:latin typeface="Palatino Linotype" charset="0"/>
                <a:ea typeface="Palatino Linotype" charset="0"/>
                <a:cs typeface="Palatino Linotype" charset="0"/>
              </a:rPr>
              <a:t> elettropositivi quali (in scala decrescente di </a:t>
            </a:r>
            <a:r>
              <a:rPr lang="it-IT" sz="2400" dirty="0" err="1">
                <a:latin typeface="Palatino Linotype" charset="0"/>
                <a:ea typeface="Palatino Linotype" charset="0"/>
                <a:cs typeface="Palatino Linotype" charset="0"/>
              </a:rPr>
              <a:t>pericolosita'</a:t>
            </a:r>
            <a:r>
              <a:rPr lang="it-IT" sz="2400" dirty="0">
                <a:latin typeface="Palatino Linotype" charset="0"/>
                <a:ea typeface="Palatino Linotype" charset="0"/>
                <a:cs typeface="Palatino Linotype" charset="0"/>
              </a:rPr>
              <a:t>)</a:t>
            </a:r>
          </a:p>
          <a:p>
            <a:pPr marL="25400" marR="11430" algn="just">
              <a:lnSpc>
                <a:spcPct val="150000"/>
              </a:lnSpc>
              <a:spcAft>
                <a:spcPts val="0"/>
              </a:spcAft>
              <a:tabLst>
                <a:tab pos="520700" algn="l"/>
              </a:tabLst>
            </a:pPr>
            <a:r>
              <a:rPr lang="it-IT" sz="2400" dirty="0">
                <a:latin typeface="Palatino Linotype" charset="0"/>
                <a:ea typeface="Palatino Linotype" charset="0"/>
                <a:cs typeface="Palatino Linotype" charset="0"/>
              </a:rPr>
              <a:t>- metalli nobili</a:t>
            </a:r>
          </a:p>
          <a:p>
            <a:pPr marL="25400" marR="11430" algn="just">
              <a:lnSpc>
                <a:spcPct val="150000"/>
              </a:lnSpc>
              <a:spcAft>
                <a:spcPts val="0"/>
              </a:spcAft>
              <a:tabLst>
                <a:tab pos="520700" algn="l"/>
              </a:tabLst>
            </a:pPr>
            <a:r>
              <a:rPr lang="it-IT" sz="2400" dirty="0">
                <a:latin typeface="Palatino Linotype" charset="0"/>
                <a:ea typeface="Palatino Linotype" charset="0"/>
                <a:cs typeface="Palatino Linotype" charset="0"/>
              </a:rPr>
              <a:t>- Cu e le sue leghe</a:t>
            </a:r>
          </a:p>
          <a:p>
            <a:pPr marL="25400" marR="11430" algn="just">
              <a:lnSpc>
                <a:spcPct val="150000"/>
              </a:lnSpc>
              <a:spcAft>
                <a:spcPts val="0"/>
              </a:spcAft>
              <a:tabLst>
                <a:tab pos="520700" algn="l"/>
              </a:tabLst>
            </a:pPr>
            <a:r>
              <a:rPr lang="it-IT" sz="2400" dirty="0">
                <a:latin typeface="Palatino Linotype" charset="0"/>
                <a:ea typeface="Palatino Linotype" charset="0"/>
                <a:cs typeface="Palatino Linotype" charset="0"/>
              </a:rPr>
              <a:t>- Pb (specialmente in graniglia)</a:t>
            </a:r>
          </a:p>
          <a:p>
            <a:pPr marL="25400" marR="11430" algn="just">
              <a:lnSpc>
                <a:spcPct val="150000"/>
              </a:lnSpc>
              <a:spcAft>
                <a:spcPts val="0"/>
              </a:spcAft>
              <a:tabLst>
                <a:tab pos="520700" algn="l"/>
              </a:tabLst>
            </a:pPr>
            <a:r>
              <a:rPr lang="it-IT" sz="2400" dirty="0">
                <a:latin typeface="Palatino Linotype" charset="0"/>
                <a:ea typeface="Palatino Linotype" charset="0"/>
                <a:cs typeface="Palatino Linotype" charset="0"/>
              </a:rPr>
              <a:t>- Acciai al carbonio</a:t>
            </a:r>
          </a:p>
          <a:p>
            <a:pPr marL="25400" marR="11430" algn="just">
              <a:lnSpc>
                <a:spcPct val="150000"/>
              </a:lnSpc>
              <a:spcAft>
                <a:spcPts val="0"/>
              </a:spcAft>
              <a:tabLst>
                <a:tab pos="520700" algn="l"/>
              </a:tabLst>
            </a:pPr>
            <a:r>
              <a:rPr lang="it-IT" sz="2400" dirty="0">
                <a:latin typeface="Palatino Linotype" charset="0"/>
                <a:ea typeface="Palatino Linotype" charset="0"/>
                <a:cs typeface="Palatino Linotype" charset="0"/>
              </a:rPr>
              <a:t>Il contatto con acciai inox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invece da considerare non pericoloso, </a:t>
            </a:r>
            <a:r>
              <a:rPr lang="it-IT" sz="2400" dirty="0" err="1">
                <a:latin typeface="Palatino Linotype" charset="0"/>
                <a:ea typeface="Palatino Linotype" charset="0"/>
                <a:cs typeface="Palatino Linotype" charset="0"/>
              </a:rPr>
              <a:t>purche</a:t>
            </a:r>
            <a:r>
              <a:rPr lang="it-IT" sz="2400" dirty="0">
                <a:latin typeface="Palatino Linotype" charset="0"/>
                <a:ea typeface="Palatino Linotype" charset="0"/>
                <a:cs typeface="Palatino Linotype" charset="0"/>
              </a:rPr>
              <a:t>' l'acciaio sia in condizioni di passivazione, o </a:t>
            </a:r>
            <a:r>
              <a:rPr lang="it-IT" sz="2400" dirty="0">
                <a:solidFill>
                  <a:srgbClr val="FF0000"/>
                </a:solidFill>
                <a:latin typeface="Palatino Linotype" charset="0"/>
                <a:ea typeface="Palatino Linotype" charset="0"/>
                <a:cs typeface="Palatino Linotype" charset="0"/>
              </a:rPr>
              <a:t>la superficie di contatto in lega leggera sia assai </a:t>
            </a:r>
            <a:r>
              <a:rPr lang="it-IT" sz="2400" dirty="0" err="1">
                <a:solidFill>
                  <a:srgbClr val="FF0000"/>
                </a:solidFill>
                <a:latin typeface="Palatino Linotype" charset="0"/>
                <a:ea typeface="Palatino Linotype" charset="0"/>
                <a:cs typeface="Palatino Linotype" charset="0"/>
              </a:rPr>
              <a:t>piu'</a:t>
            </a:r>
            <a:r>
              <a:rPr lang="it-IT" sz="2400" dirty="0">
                <a:solidFill>
                  <a:srgbClr val="FF0000"/>
                </a:solidFill>
                <a:latin typeface="Palatino Linotype" charset="0"/>
                <a:ea typeface="Palatino Linotype" charset="0"/>
                <a:cs typeface="Palatino Linotype" charset="0"/>
              </a:rPr>
              <a:t> grande di quella dell' altro metallo </a:t>
            </a:r>
            <a:r>
              <a:rPr lang="it-IT" sz="2400" dirty="0">
                <a:latin typeface="Palatino Linotype" charset="0"/>
                <a:ea typeface="Palatino Linotype" charset="0"/>
                <a:cs typeface="Palatino Linotype" charset="0"/>
              </a:rPr>
              <a:t> </a:t>
            </a:r>
            <a:r>
              <a:rPr lang="it-IT" sz="2400" dirty="0">
                <a:solidFill>
                  <a:srgbClr val="FF0000"/>
                </a:solidFill>
                <a:latin typeface="Palatino Linotype" charset="0"/>
                <a:ea typeface="Palatino Linotype" charset="0"/>
                <a:cs typeface="Palatino Linotype" charset="0"/>
              </a:rPr>
              <a:t>(</a:t>
            </a:r>
            <a:r>
              <a:rPr lang="it-IT" sz="2400" dirty="0" err="1">
                <a:solidFill>
                  <a:srgbClr val="FF0000"/>
                </a:solidFill>
                <a:latin typeface="Palatino Linotype" charset="0"/>
                <a:ea typeface="Palatino Linotype" charset="0"/>
                <a:cs typeface="Palatino Linotype" charset="0"/>
              </a:rPr>
              <a:t>sup</a:t>
            </a:r>
            <a:r>
              <a:rPr lang="it-IT" sz="2400" dirty="0">
                <a:solidFill>
                  <a:srgbClr val="FF0000"/>
                </a:solidFill>
                <a:latin typeface="Palatino Linotype" charset="0"/>
                <a:ea typeface="Palatino Linotype" charset="0"/>
                <a:cs typeface="Palatino Linotype" charset="0"/>
              </a:rPr>
              <a:t>. Al/</a:t>
            </a:r>
            <a:r>
              <a:rPr lang="it-IT" sz="2400" dirty="0" err="1">
                <a:solidFill>
                  <a:srgbClr val="FF0000"/>
                </a:solidFill>
                <a:latin typeface="Palatino Linotype" charset="0"/>
                <a:ea typeface="Palatino Linotype" charset="0"/>
                <a:cs typeface="Palatino Linotype" charset="0"/>
              </a:rPr>
              <a:t>sup</a:t>
            </a:r>
            <a:r>
              <a:rPr lang="it-IT" sz="2400" dirty="0">
                <a:solidFill>
                  <a:srgbClr val="FF0000"/>
                </a:solidFill>
                <a:latin typeface="Palatino Linotype" charset="0"/>
                <a:ea typeface="Palatino Linotype" charset="0"/>
                <a:cs typeface="Palatino Linotype" charset="0"/>
              </a:rPr>
              <a:t>. </a:t>
            </a:r>
            <a:r>
              <a:rPr lang="it-IT" sz="2400" dirty="0" err="1">
                <a:solidFill>
                  <a:srgbClr val="FF0000"/>
                </a:solidFill>
                <a:latin typeface="Palatino Linotype" charset="0"/>
                <a:ea typeface="Palatino Linotype" charset="0"/>
                <a:cs typeface="Palatino Linotype" charset="0"/>
              </a:rPr>
              <a:t>acc</a:t>
            </a:r>
            <a:r>
              <a:rPr lang="it-IT" sz="2400" dirty="0">
                <a:solidFill>
                  <a:srgbClr val="FF0000"/>
                </a:solidFill>
                <a:latin typeface="Palatino Linotype" charset="0"/>
                <a:ea typeface="Palatino Linotype" charset="0"/>
                <a:cs typeface="Palatino Linotype" charset="0"/>
              </a:rPr>
              <a:t>. inox &gt; 5).</a:t>
            </a:r>
            <a:endParaRPr lang="it-IT" sz="24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1302986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4800" y="221824"/>
            <a:ext cx="11402518" cy="6370975"/>
          </a:xfrm>
          <a:prstGeom prst="rect">
            <a:avLst/>
          </a:prstGeom>
        </p:spPr>
        <p:txBody>
          <a:bodyPr wrap="square">
            <a:spAutoFit/>
          </a:bodyPr>
          <a:lstStyle/>
          <a:p>
            <a:r>
              <a:rPr lang="it-IT" sz="2400" b="1" i="1" dirty="0">
                <a:solidFill>
                  <a:srgbClr val="FF0000"/>
                </a:solidFill>
                <a:latin typeface="Palatino Linotype" charset="0"/>
                <a:ea typeface="Palatino Linotype" charset="0"/>
                <a:cs typeface="Palatino Linotype" charset="0"/>
              </a:rPr>
              <a:t>Serie 1000</a:t>
            </a:r>
            <a:r>
              <a:rPr lang="it-IT" sz="2400" b="1" dirty="0">
                <a:solidFill>
                  <a:srgbClr val="FF0000"/>
                </a:solidFill>
                <a:latin typeface="Palatino Linotype" charset="0"/>
                <a:ea typeface="Palatino Linotype" charset="0"/>
                <a:cs typeface="Palatino Linotype" charset="0"/>
              </a:rPr>
              <a:t>: </a:t>
            </a:r>
            <a:r>
              <a:rPr lang="it-IT" sz="2400" dirty="0">
                <a:latin typeface="Palatino Linotype" charset="0"/>
                <a:ea typeface="Palatino Linotype" charset="0"/>
                <a:cs typeface="Palatino Linotype" charset="0"/>
              </a:rPr>
              <a:t>(Alluminio industrialmente puro - almeno 99%); le leghe di questa serie sono caratterizzate da eccellente resistenza alla corrosione, </a:t>
            </a:r>
            <a:r>
              <a:rPr lang="it-IT" sz="2400" dirty="0" err="1">
                <a:latin typeface="Palatino Linotype" charset="0"/>
                <a:ea typeface="Palatino Linotype" charset="0"/>
                <a:cs typeface="Palatino Linotype" charset="0"/>
              </a:rPr>
              <a:t>conducibilita</a:t>
            </a:r>
            <a:r>
              <a:rPr lang="it-IT" sz="2400" dirty="0">
                <a:latin typeface="Palatino Linotype" charset="0"/>
                <a:ea typeface="Palatino Linotype" charset="0"/>
                <a:cs typeface="Palatino Linotype" charset="0"/>
              </a:rPr>
              <a:t>̀ termica ed elettrica elevate, buona </a:t>
            </a:r>
            <a:r>
              <a:rPr lang="it-IT" sz="2400" dirty="0" err="1">
                <a:latin typeface="Palatino Linotype" charset="0"/>
                <a:ea typeface="Palatino Linotype" charset="0"/>
                <a:cs typeface="Palatino Linotype" charset="0"/>
              </a:rPr>
              <a:t>lavorabilita</a:t>
            </a:r>
            <a:r>
              <a:rPr lang="it-IT" sz="2400" dirty="0">
                <a:latin typeface="Palatino Linotype" charset="0"/>
                <a:ea typeface="Palatino Linotype" charset="0"/>
                <a:cs typeface="Palatino Linotype" charset="0"/>
              </a:rPr>
              <a:t>̀, caratteristiche meccaniche piuttosto basse. Le caratteristiche meccaniche possono essere aumentate, entro certi limiti, mediante incrudimento. </a:t>
            </a:r>
          </a:p>
          <a:p>
            <a:r>
              <a:rPr lang="it-IT" sz="2400" dirty="0">
                <a:latin typeface="Palatino Linotype" charset="0"/>
                <a:ea typeface="Palatino Linotype" charset="0"/>
                <a:cs typeface="Palatino Linotype" charset="0"/>
              </a:rPr>
              <a:t>Le principali applicazioni comprendono impianti chimici, corpi riflettenti, scambiatori di calore, conduttori e condensatori elettrici, applicazioni architettoniche e decorative, nell’imballaggio di lusso (cosmetici e profumi).</a:t>
            </a:r>
          </a:p>
          <a:p>
            <a:endParaRPr lang="it-IT" sz="2400" dirty="0">
              <a:latin typeface="Palatino Linotype" charset="0"/>
              <a:ea typeface="Palatino Linotype" charset="0"/>
              <a:cs typeface="Palatino Linotype" charset="0"/>
            </a:endParaRPr>
          </a:p>
          <a:p>
            <a:r>
              <a:rPr lang="it-IT" sz="2400" dirty="0">
                <a:latin typeface="Palatino Linotype" charset="0"/>
                <a:ea typeface="Palatino Linotype" charset="0"/>
                <a:cs typeface="Palatino Linotype" charset="0"/>
              </a:rPr>
              <a:t>Il metallo </a:t>
            </a:r>
            <a:r>
              <a:rPr lang="it-IT" sz="2400" b="1" dirty="0">
                <a:latin typeface="Palatino Linotype" charset="0"/>
                <a:ea typeface="Palatino Linotype" charset="0"/>
                <a:cs typeface="Palatino Linotype" charset="0"/>
              </a:rPr>
              <a:t>1050</a:t>
            </a:r>
            <a:r>
              <a:rPr lang="it-IT" sz="2400" dirty="0">
                <a:latin typeface="Palatino Linotype" charset="0"/>
                <a:ea typeface="Palatino Linotype" charset="0"/>
                <a:cs typeface="Palatino Linotype" charset="0"/>
              </a:rPr>
              <a:t>, avente titolo superiore a 99,50% è quello più usato. Rappresenta un buon compromesso tra i valori di resistenza meccanica, l’idoneità alla deformazione plastica e la proprietà dell’aspetto. I campi dell’applicazione sono molteplici: imballaggio, edilizia, caldaie, lattoneria, alette e tubi per scambiatori di calore, conduttori elettrici, etc.</a:t>
            </a:r>
          </a:p>
          <a:p>
            <a:r>
              <a:rPr lang="it-IT" sz="2400" dirty="0">
                <a:latin typeface="Palatino Linotype" charset="0"/>
                <a:ea typeface="Palatino Linotype" charset="0"/>
                <a:cs typeface="Palatino Linotype" charset="0"/>
              </a:rPr>
              <a:t>L’alluminio </a:t>
            </a:r>
            <a:r>
              <a:rPr lang="it-IT" sz="2400" b="1" dirty="0">
                <a:latin typeface="Palatino Linotype" charset="0"/>
                <a:ea typeface="Palatino Linotype" charset="0"/>
                <a:cs typeface="Palatino Linotype" charset="0"/>
              </a:rPr>
              <a:t>1200</a:t>
            </a:r>
            <a:r>
              <a:rPr lang="it-IT" sz="2400" dirty="0">
                <a:latin typeface="Palatino Linotype" charset="0"/>
                <a:ea typeface="Palatino Linotype" charset="0"/>
                <a:cs typeface="Palatino Linotype" charset="0"/>
              </a:rPr>
              <a:t>, con titolo tra 99 e 99,5%, sostituisce il 1050° </a:t>
            </a:r>
            <a:r>
              <a:rPr lang="it-IT" sz="2400" dirty="0" err="1">
                <a:latin typeface="Palatino Linotype" charset="0"/>
                <a:ea typeface="Palatino Linotype" charset="0"/>
                <a:cs typeface="Palatino Linotype" charset="0"/>
              </a:rPr>
              <a:t>allorchè</a:t>
            </a:r>
            <a:r>
              <a:rPr lang="it-IT" sz="2400" dirty="0">
                <a:latin typeface="Palatino Linotype" charset="0"/>
                <a:ea typeface="Palatino Linotype" charset="0"/>
                <a:cs typeface="Palatino Linotype" charset="0"/>
              </a:rPr>
              <a:t> la plasticità è sufficiente a soddisfare l’impiego voluto (imballaggio, dischi per usi casalinghi e culinari, etc.).</a:t>
            </a:r>
          </a:p>
        </p:txBody>
      </p:sp>
    </p:spTree>
    <p:extLst>
      <p:ext uri="{BB962C8B-B14F-4D97-AF65-F5344CB8AC3E}">
        <p14:creationId xmlns:p14="http://schemas.microsoft.com/office/powerpoint/2010/main" val="1410331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7067" y="336242"/>
            <a:ext cx="5522666" cy="461665"/>
          </a:xfrm>
          <a:prstGeom prst="rect">
            <a:avLst/>
          </a:prstGeom>
        </p:spPr>
        <p:txBody>
          <a:bodyPr wrap="none">
            <a:spAutoFit/>
          </a:bodyPr>
          <a:lstStyle/>
          <a:p>
            <a:r>
              <a:rPr lang="it-IT" sz="2400" b="1">
                <a:solidFill>
                  <a:srgbClr val="800000"/>
                </a:solidFill>
                <a:latin typeface="Palatino Linotype" charset="0"/>
                <a:ea typeface="Palatino Linotype" charset="0"/>
                <a:cs typeface="Palatino Linotype" charset="0"/>
              </a:rPr>
              <a:t>Leghe Alluminio-Rame  (Classe 2xxx)</a:t>
            </a:r>
            <a:r>
              <a:rPr lang="it-IT" sz="2400">
                <a:latin typeface="Palatino Linotype" charset="0"/>
                <a:ea typeface="Palatino Linotype" charset="0"/>
                <a:cs typeface="Palatino Linotype" charset="0"/>
              </a:rPr>
              <a:t> </a:t>
            </a:r>
          </a:p>
        </p:txBody>
      </p:sp>
      <p:sp>
        <p:nvSpPr>
          <p:cNvPr id="4" name="Rectangle 4"/>
          <p:cNvSpPr>
            <a:spLocks noChangeArrowheads="1"/>
          </p:cNvSpPr>
          <p:nvPr/>
        </p:nvSpPr>
        <p:spPr bwMode="auto">
          <a:xfrm>
            <a:off x="119921" y="9443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2291" name="Picture 3" descr="al-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21" y="944381"/>
            <a:ext cx="4826000" cy="4787900"/>
          </a:xfrm>
          <a:prstGeom prst="rect">
            <a:avLst/>
          </a:prstGeom>
          <a:noFill/>
          <a:extLst>
            <a:ext uri="{909E8E84-426E-40DD-AFC4-6F175D3DCCD1}">
              <a14:hiddenFill xmlns:a14="http://schemas.microsoft.com/office/drawing/2010/main">
                <a:solidFill>
                  <a:srgbClr val="FFFFFF"/>
                </a:solidFill>
              </a14:hiddenFill>
            </a:ext>
          </a:extLst>
        </p:spPr>
      </p:pic>
      <p:sp>
        <p:nvSpPr>
          <p:cNvPr id="5" name="Ovale 4"/>
          <p:cNvSpPr/>
          <p:nvPr/>
        </p:nvSpPr>
        <p:spPr>
          <a:xfrm>
            <a:off x="4076491" y="3056539"/>
            <a:ext cx="659568" cy="1873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4811011" y="797907"/>
            <a:ext cx="7246079" cy="5632311"/>
          </a:xfrm>
          <a:prstGeom prst="rect">
            <a:avLst/>
          </a:prstGeom>
        </p:spPr>
        <p:txBody>
          <a:bodyPr wrap="square">
            <a:spAutoFit/>
          </a:bodyPr>
          <a:lstStyle/>
          <a:p>
            <a:pPr marL="25400" algn="just">
              <a:spcAft>
                <a:spcPts val="0"/>
              </a:spcAft>
              <a:tabLst>
                <a:tab pos="2800350" algn="l"/>
              </a:tabLst>
            </a:pPr>
            <a:r>
              <a:rPr lang="it-IT" sz="2000" dirty="0">
                <a:latin typeface="Palatino Linotype" charset="0"/>
                <a:ea typeface="Palatino Linotype" charset="0"/>
                <a:cs typeface="Palatino Linotype" charset="0"/>
              </a:rPr>
              <a:t>La presenza del rame aumenta il peso specifico della lega, riduce il coefficiente di dilatazione lineare, riduce la </a:t>
            </a:r>
            <a:r>
              <a:rPr lang="it-IT" sz="2000" dirty="0" err="1">
                <a:latin typeface="Palatino Linotype" charset="0"/>
                <a:ea typeface="Palatino Linotype" charset="0"/>
                <a:cs typeface="Palatino Linotype" charset="0"/>
              </a:rPr>
              <a:t>conducibilita'</a:t>
            </a:r>
            <a:r>
              <a:rPr lang="it-IT" sz="2000" dirty="0">
                <a:latin typeface="Palatino Linotype" charset="0"/>
                <a:ea typeface="Palatino Linotype" charset="0"/>
                <a:cs typeface="Palatino Linotype" charset="0"/>
              </a:rPr>
              <a:t> sia termica che elettrica, peggiora la resistenza alla corrosione (rispetto all' Al puro) </a:t>
            </a:r>
            <a:r>
              <a:rPr lang="it-IT" sz="2000" b="1" i="1" dirty="0">
                <a:solidFill>
                  <a:srgbClr val="FF00FF"/>
                </a:solidFill>
                <a:latin typeface="Palatino Linotype" charset="0"/>
                <a:ea typeface="Palatino Linotype" charset="0"/>
                <a:cs typeface="Palatino Linotype" charset="0"/>
              </a:rPr>
              <a:t>ma aumenta la resistenza a trazione fino a 500 </a:t>
            </a:r>
            <a:r>
              <a:rPr lang="it-IT" sz="2000" b="1" i="1" dirty="0" err="1">
                <a:solidFill>
                  <a:srgbClr val="FF00FF"/>
                </a:solidFill>
                <a:latin typeface="Palatino Linotype" charset="0"/>
                <a:ea typeface="Palatino Linotype" charset="0"/>
                <a:cs typeface="Palatino Linotype" charset="0"/>
              </a:rPr>
              <a:t>MPa</a:t>
            </a:r>
            <a:r>
              <a:rPr lang="it-IT" sz="2000" b="1" i="1" dirty="0">
                <a:solidFill>
                  <a:srgbClr val="FF00FF"/>
                </a:solidFill>
                <a:latin typeface="Palatino Linotype" charset="0"/>
                <a:ea typeface="Palatino Linotype" charset="0"/>
                <a:cs typeface="Palatino Linotype" charset="0"/>
              </a:rPr>
              <a:t>.</a:t>
            </a:r>
            <a:endParaRPr lang="it-IT" sz="2000" b="1" i="1" dirty="0">
              <a:latin typeface="Palatino Linotype" charset="0"/>
              <a:ea typeface="Palatino Linotype" charset="0"/>
              <a:cs typeface="Palatino Linotype" charset="0"/>
            </a:endParaRPr>
          </a:p>
          <a:p>
            <a:r>
              <a:rPr lang="it-IT" sz="2000" dirty="0">
                <a:latin typeface="Palatino Linotype" charset="0"/>
                <a:ea typeface="Palatino Linotype" charset="0"/>
                <a:cs typeface="Palatino Linotype" charset="0"/>
              </a:rPr>
              <a:t>La </a:t>
            </a:r>
            <a:r>
              <a:rPr lang="it-IT" sz="2000" dirty="0" err="1">
                <a:latin typeface="Palatino Linotype" charset="0"/>
                <a:ea typeface="Palatino Linotype" charset="0"/>
                <a:cs typeface="Palatino Linotype" charset="0"/>
              </a:rPr>
              <a:t>solubilita'</a:t>
            </a:r>
            <a:r>
              <a:rPr lang="it-IT" sz="2000" dirty="0">
                <a:latin typeface="Palatino Linotype" charset="0"/>
                <a:ea typeface="Palatino Linotype" charset="0"/>
                <a:cs typeface="Palatino Linotype" charset="0"/>
              </a:rPr>
              <a:t> del rame nell' alluminio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pari al 5.65% a 574 C e decresce poi al 0,45% a circa 300 C, </a:t>
            </a:r>
            <a:r>
              <a:rPr lang="it-IT" sz="2000" dirty="0" err="1">
                <a:solidFill>
                  <a:srgbClr val="FF0000"/>
                </a:solidFill>
                <a:latin typeface="Palatino Linotype" charset="0"/>
                <a:ea typeface="Palatino Linotype" charset="0"/>
                <a:cs typeface="Palatino Linotype" charset="0"/>
              </a:rPr>
              <a:t>percio'</a:t>
            </a:r>
            <a:r>
              <a:rPr lang="it-IT" sz="2000" dirty="0">
                <a:solidFill>
                  <a:srgbClr val="FF0000"/>
                </a:solidFill>
                <a:latin typeface="Palatino Linotype" charset="0"/>
                <a:ea typeface="Palatino Linotype" charset="0"/>
                <a:cs typeface="Palatino Linotype" charset="0"/>
              </a:rPr>
              <a:t> le leghe contenenti dal 2,5 al 5% di rame sono passibili di trattamento termico di solubilizzazione e di invecchiamento</a:t>
            </a:r>
            <a:r>
              <a:rPr lang="it-IT" sz="2000" dirty="0">
                <a:latin typeface="Palatino Linotype" charset="0"/>
                <a:ea typeface="Palatino Linotype" charset="0"/>
                <a:cs typeface="Palatino Linotype" charset="0"/>
              </a:rPr>
              <a:t>. La solubilizzazione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eseguita riscaldando la lega nel campo di esistenza della fase </a:t>
            </a:r>
            <a:r>
              <a:rPr lang="en-US" sz="2000" dirty="0">
                <a:latin typeface="Symbol" charset="2"/>
                <a:ea typeface="Symbol" charset="2"/>
                <a:cs typeface="Symbol" charset="2"/>
              </a:rPr>
              <a:t>a</a:t>
            </a:r>
            <a:r>
              <a:rPr lang="it-IT" sz="2000" dirty="0">
                <a:latin typeface="Symbol" charset="2"/>
                <a:ea typeface="Symbol" charset="2"/>
                <a:cs typeface="Symbol" charset="2"/>
              </a:rPr>
              <a:t> </a:t>
            </a:r>
            <a:r>
              <a:rPr lang="it-IT" sz="2000" dirty="0">
                <a:latin typeface="Palatino Linotype" charset="0"/>
                <a:ea typeface="Palatino Linotype" charset="0"/>
                <a:cs typeface="Palatino Linotype" charset="0"/>
              </a:rPr>
              <a:t>e poi raffreddandola rapidamente.  Il successivo invecchiamento, naturale o artificiale, fa precipitare fasi "submicroscopiche" coerenti e semicoerenti con la matrice, accrescendo </a:t>
            </a:r>
            <a:r>
              <a:rPr lang="it-IT" sz="2000" dirty="0" err="1">
                <a:latin typeface="Palatino Linotype" charset="0"/>
                <a:ea typeface="Palatino Linotype" charset="0"/>
                <a:cs typeface="Palatino Linotype" charset="0"/>
              </a:rPr>
              <a:t>cosi'</a:t>
            </a:r>
            <a:r>
              <a:rPr lang="it-IT" sz="2000" dirty="0">
                <a:latin typeface="Palatino Linotype" charset="0"/>
                <a:ea typeface="Palatino Linotype" charset="0"/>
                <a:cs typeface="Palatino Linotype" charset="0"/>
              </a:rPr>
              <a:t> le </a:t>
            </a:r>
            <a:r>
              <a:rPr lang="it-IT" sz="2000" dirty="0" err="1">
                <a:latin typeface="Palatino Linotype" charset="0"/>
                <a:ea typeface="Palatino Linotype" charset="0"/>
                <a:cs typeface="Palatino Linotype" charset="0"/>
              </a:rPr>
              <a:t>proprieta'</a:t>
            </a:r>
            <a:r>
              <a:rPr lang="it-IT" sz="2000" dirty="0">
                <a:latin typeface="Palatino Linotype" charset="0"/>
                <a:ea typeface="Palatino Linotype" charset="0"/>
                <a:cs typeface="Palatino Linotype" charset="0"/>
              </a:rPr>
              <a:t> meccaniche della lega stessa.</a:t>
            </a:r>
          </a:p>
          <a:p>
            <a:r>
              <a:rPr lang="it-IT" sz="2000" dirty="0">
                <a:latin typeface="Palatino Linotype" charset="0"/>
                <a:ea typeface="Palatino Linotype" charset="0"/>
                <a:cs typeface="Palatino Linotype" charset="0"/>
              </a:rPr>
              <a:t>Queste leghe non sono composte da solo Al e Cu </a:t>
            </a:r>
            <a:r>
              <a:rPr lang="it-IT" sz="2000" dirty="0">
                <a:solidFill>
                  <a:srgbClr val="FF0000"/>
                </a:solidFill>
                <a:latin typeface="Palatino Linotype" charset="0"/>
                <a:ea typeface="Palatino Linotype" charset="0"/>
                <a:cs typeface="Palatino Linotype" charset="0"/>
              </a:rPr>
              <a:t>ma hanno anche aggiunte di Mg e Mn . </a:t>
            </a:r>
            <a:r>
              <a:rPr lang="it-IT" sz="2000" dirty="0">
                <a:latin typeface="Palatino Linotype" charset="0"/>
                <a:ea typeface="Palatino Linotype" charset="0"/>
                <a:cs typeface="Palatino Linotype" charset="0"/>
              </a:rPr>
              <a:t>Sono leghe in cui si sfrutta sia la soluzione solida sia la precipitazione. </a:t>
            </a:r>
            <a:r>
              <a:rPr lang="it-IT" sz="2000" b="1" dirty="0">
                <a:solidFill>
                  <a:srgbClr val="FF0000"/>
                </a:solidFill>
                <a:latin typeface="Palatino Linotype" charset="0"/>
                <a:ea typeface="Palatino Linotype" charset="0"/>
                <a:cs typeface="Palatino Linotype" charset="0"/>
              </a:rPr>
              <a:t>L'indurimento si ha non solo per la precipitazione di CuAl</a:t>
            </a:r>
            <a:r>
              <a:rPr lang="it-IT" sz="2000" b="1" baseline="-25000" dirty="0">
                <a:solidFill>
                  <a:srgbClr val="FF0000"/>
                </a:solidFill>
                <a:latin typeface="Palatino Linotype" charset="0"/>
                <a:ea typeface="Palatino Linotype" charset="0"/>
                <a:cs typeface="Palatino Linotype" charset="0"/>
              </a:rPr>
              <a:t>2</a:t>
            </a:r>
            <a:r>
              <a:rPr lang="it-IT" sz="2000" b="1" dirty="0">
                <a:solidFill>
                  <a:srgbClr val="FF0000"/>
                </a:solidFill>
                <a:latin typeface="Palatino Linotype" charset="0"/>
                <a:ea typeface="Palatino Linotype" charset="0"/>
                <a:cs typeface="Palatino Linotype" charset="0"/>
              </a:rPr>
              <a:t> ma anche Al</a:t>
            </a:r>
            <a:r>
              <a:rPr lang="it-IT" sz="2000" b="1" baseline="-25000" dirty="0">
                <a:solidFill>
                  <a:srgbClr val="FF0000"/>
                </a:solidFill>
                <a:latin typeface="Palatino Linotype" charset="0"/>
                <a:ea typeface="Palatino Linotype" charset="0"/>
                <a:cs typeface="Palatino Linotype" charset="0"/>
              </a:rPr>
              <a:t>2</a:t>
            </a:r>
            <a:r>
              <a:rPr lang="it-IT" sz="2000" b="1" dirty="0">
                <a:solidFill>
                  <a:srgbClr val="FF0000"/>
                </a:solidFill>
                <a:latin typeface="Palatino Linotype" charset="0"/>
                <a:ea typeface="Palatino Linotype" charset="0"/>
                <a:cs typeface="Palatino Linotype" charset="0"/>
              </a:rPr>
              <a:t>CuMg</a:t>
            </a:r>
            <a:r>
              <a:rPr lang="it-IT" sz="2000" dirty="0">
                <a:latin typeface="Palatino Linotype" charset="0"/>
                <a:ea typeface="Palatino Linotype" charset="0"/>
                <a:cs typeface="Palatino Linotype" charset="0"/>
              </a:rPr>
              <a:t>.</a:t>
            </a:r>
          </a:p>
        </p:txBody>
      </p:sp>
    </p:spTree>
    <p:extLst>
      <p:ext uri="{BB962C8B-B14F-4D97-AF65-F5344CB8AC3E}">
        <p14:creationId xmlns:p14="http://schemas.microsoft.com/office/powerpoint/2010/main" val="1672004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9902" y="179165"/>
            <a:ext cx="11842229" cy="830997"/>
          </a:xfrm>
          <a:prstGeom prst="rect">
            <a:avLst/>
          </a:prstGeom>
        </p:spPr>
        <p:txBody>
          <a:bodyPr wrap="square">
            <a:spAutoFit/>
          </a:bodyPr>
          <a:lstStyle/>
          <a:p>
            <a:r>
              <a:rPr lang="it-IT" sz="2400">
                <a:latin typeface="Palatino Linotype" charset="0"/>
                <a:ea typeface="Palatino Linotype" charset="0"/>
                <a:cs typeface="Palatino Linotype" charset="0"/>
              </a:rPr>
              <a:t>Queste leghe sono facilmente lavorabili alle macchine utensili perche' danno a differenza dell' Al puro un truciolo ben tagliato.</a:t>
            </a:r>
            <a:endParaRPr lang="it-IT" sz="2400" dirty="0">
              <a:latin typeface="Palatino Linotype" charset="0"/>
              <a:ea typeface="Palatino Linotype" charset="0"/>
              <a:cs typeface="Palatino Linotype" charset="0"/>
            </a:endParaRPr>
          </a:p>
        </p:txBody>
      </p:sp>
      <p:sp>
        <p:nvSpPr>
          <p:cNvPr id="3" name="Rettangolo 2"/>
          <p:cNvSpPr/>
          <p:nvPr/>
        </p:nvSpPr>
        <p:spPr>
          <a:xfrm>
            <a:off x="374753" y="1299284"/>
            <a:ext cx="11617377" cy="5078313"/>
          </a:xfrm>
          <a:prstGeom prst="rect">
            <a:avLst/>
          </a:prstGeom>
        </p:spPr>
        <p:txBody>
          <a:bodyPr wrap="square">
            <a:spAutoFit/>
          </a:bodyPr>
          <a:lstStyle/>
          <a:p>
            <a:pPr marL="25400" marR="11430" algn="ctr">
              <a:lnSpc>
                <a:spcPct val="150000"/>
              </a:lnSpc>
              <a:spcAft>
                <a:spcPts val="0"/>
              </a:spcAft>
            </a:pPr>
            <a:r>
              <a:rPr lang="it-IT" sz="2400" dirty="0">
                <a:latin typeface="Palatino Linotype" charset="0"/>
                <a:ea typeface="Palatino Linotype" charset="0"/>
                <a:cs typeface="Palatino Linotype" charset="0"/>
              </a:rPr>
              <a:t>Per esempio la lega </a:t>
            </a:r>
            <a:r>
              <a:rPr lang="it-IT" sz="2400" b="1" dirty="0">
                <a:solidFill>
                  <a:srgbClr val="FF0000"/>
                </a:solidFill>
                <a:latin typeface="Palatino Linotype" charset="0"/>
                <a:ea typeface="Palatino Linotype" charset="0"/>
                <a:cs typeface="Palatino Linotype" charset="0"/>
              </a:rPr>
              <a:t>2017</a:t>
            </a:r>
            <a:r>
              <a:rPr lang="it-IT" sz="2400" dirty="0">
                <a:latin typeface="Palatino Linotype" charset="0"/>
                <a:ea typeface="Palatino Linotype" charset="0"/>
                <a:cs typeface="Palatino Linotype" charset="0"/>
              </a:rPr>
              <a:t> chiamata </a:t>
            </a:r>
            <a:r>
              <a:rPr lang="it-IT" sz="2400" u="sng" dirty="0">
                <a:solidFill>
                  <a:srgbClr val="FF0000"/>
                </a:solidFill>
                <a:latin typeface="Palatino Linotype" charset="0"/>
                <a:ea typeface="Palatino Linotype" charset="0"/>
                <a:cs typeface="Palatino Linotype" charset="0"/>
              </a:rPr>
              <a:t>DURALLUMINIUM</a:t>
            </a:r>
            <a:r>
              <a:rPr lang="it-IT" sz="2400" dirty="0">
                <a:latin typeface="Palatino Linotype" charset="0"/>
                <a:ea typeface="Palatino Linotype" charset="0"/>
                <a:cs typeface="Palatino Linotype" charset="0"/>
              </a:rPr>
              <a:t> di composizione:</a:t>
            </a:r>
          </a:p>
          <a:p>
            <a:pPr marL="25400" marR="11430" algn="ctr">
              <a:lnSpc>
                <a:spcPct val="150000"/>
              </a:lnSpc>
              <a:spcAft>
                <a:spcPts val="0"/>
              </a:spcAft>
            </a:pPr>
            <a:r>
              <a:rPr lang="it-IT" sz="2400" dirty="0">
                <a:latin typeface="Palatino Linotype" charset="0"/>
                <a:ea typeface="Palatino Linotype" charset="0"/>
                <a:cs typeface="Palatino Linotype" charset="0"/>
              </a:rPr>
              <a:t> </a:t>
            </a:r>
          </a:p>
          <a:p>
            <a:pPr marL="25400" marR="11430" algn="ctr">
              <a:lnSpc>
                <a:spcPct val="150000"/>
              </a:lnSpc>
              <a:spcAft>
                <a:spcPts val="0"/>
              </a:spcAft>
            </a:pPr>
            <a:r>
              <a:rPr lang="it-IT" sz="2400" dirty="0">
                <a:latin typeface="Palatino Linotype" charset="0"/>
                <a:ea typeface="Palatino Linotype" charset="0"/>
                <a:cs typeface="Palatino Linotype" charset="0"/>
              </a:rPr>
              <a:t>4% Cu - 0,5% Mg - 0,6% Mn </a:t>
            </a:r>
          </a:p>
          <a:p>
            <a:pPr marL="25400" marR="11430" algn="just">
              <a:lnSpc>
                <a:spcPct val="150000"/>
              </a:lnSpc>
              <a:spcAft>
                <a:spcPts val="0"/>
              </a:spcAft>
            </a:pPr>
            <a:r>
              <a:rPr lang="it-IT" sz="2400" dirty="0">
                <a:latin typeface="Palatino Linotype" charset="0"/>
                <a:ea typeface="Palatino Linotype" charset="0"/>
                <a:cs typeface="Palatino Linotype" charset="0"/>
              </a:rPr>
              <a:t> </a:t>
            </a:r>
          </a:p>
          <a:p>
            <a:pPr marL="25400" marR="11430" algn="just">
              <a:lnSpc>
                <a:spcPct val="150000"/>
              </a:lnSpc>
              <a:spcAft>
                <a:spcPts val="0"/>
              </a:spcAft>
            </a:pPr>
            <a:r>
              <a:rPr lang="it-IT" sz="2400" dirty="0">
                <a:latin typeface="Palatino Linotype" charset="0"/>
                <a:ea typeface="Palatino Linotype" charset="0"/>
                <a:cs typeface="Palatino Linotype" charset="0"/>
              </a:rPr>
              <a:t>possiede dopo solubilizzazione un carico unitario di rottura di 178 </a:t>
            </a:r>
            <a:r>
              <a:rPr lang="it-IT" sz="2400" dirty="0" err="1">
                <a:latin typeface="Palatino Linotype" charset="0"/>
                <a:ea typeface="Palatino Linotype" charset="0"/>
                <a:cs typeface="Palatino Linotype" charset="0"/>
              </a:rPr>
              <a:t>MPa</a:t>
            </a:r>
            <a:r>
              <a:rPr lang="it-IT" sz="2400" dirty="0">
                <a:latin typeface="Palatino Linotype" charset="0"/>
                <a:ea typeface="Palatino Linotype" charset="0"/>
                <a:cs typeface="Palatino Linotype" charset="0"/>
              </a:rPr>
              <a:t> ed un allungamento percentuale del 22%. Per invecchiamento naturale la resistenza cresce rapidamente nelle prime ore e dopo 4 - 5 giorni si stabilizza su valori di </a:t>
            </a:r>
            <a:r>
              <a:rPr lang="it-IT" sz="2400" b="1" dirty="0">
                <a:solidFill>
                  <a:srgbClr val="FF0000"/>
                </a:solidFill>
                <a:latin typeface="Palatino Linotype" charset="0"/>
                <a:ea typeface="Palatino Linotype" charset="0"/>
                <a:cs typeface="Palatino Linotype" charset="0"/>
              </a:rPr>
              <a:t>425 </a:t>
            </a:r>
            <a:r>
              <a:rPr lang="it-IT" sz="2400" b="1" dirty="0" err="1">
                <a:solidFill>
                  <a:srgbClr val="FF0000"/>
                </a:solidFill>
                <a:latin typeface="Palatino Linotype" charset="0"/>
                <a:ea typeface="Palatino Linotype" charset="0"/>
                <a:cs typeface="Palatino Linotype" charset="0"/>
              </a:rPr>
              <a:t>MPa</a:t>
            </a:r>
            <a:r>
              <a:rPr lang="it-IT" sz="2400" b="1" dirty="0">
                <a:solidFill>
                  <a:srgbClr val="FF0000"/>
                </a:solidFill>
                <a:latin typeface="Palatino Linotype" charset="0"/>
                <a:ea typeface="Palatino Linotype" charset="0"/>
                <a:cs typeface="Palatino Linotype" charset="0"/>
              </a:rPr>
              <a:t> </a:t>
            </a:r>
            <a:r>
              <a:rPr lang="it-IT" sz="2400" dirty="0">
                <a:latin typeface="Palatino Linotype" charset="0"/>
                <a:ea typeface="Palatino Linotype" charset="0"/>
                <a:cs typeface="Palatino Linotype" charset="0"/>
              </a:rPr>
              <a:t>mentre l'allungamento rimane invariato. </a:t>
            </a:r>
            <a:r>
              <a:rPr lang="it-IT" sz="2400" b="1" dirty="0">
                <a:solidFill>
                  <a:srgbClr val="FF0000"/>
                </a:solidFill>
                <a:latin typeface="Palatino Linotype" charset="0"/>
                <a:ea typeface="Palatino Linotype" charset="0"/>
                <a:cs typeface="Palatino Linotype" charset="0"/>
              </a:rPr>
              <a:t>Si ottiene quindi un materiale resistente e tenace come un acciaio strutturale avente un peso di circa un 1/3</a:t>
            </a:r>
            <a:r>
              <a:rPr lang="it-IT" sz="2400" dirty="0">
                <a:latin typeface="Palatino Linotype" charset="0"/>
                <a:ea typeface="Palatino Linotype" charset="0"/>
                <a:cs typeface="Palatino Linotype" charset="0"/>
              </a:rPr>
              <a:t>.</a:t>
            </a:r>
            <a:endParaRPr lang="it-IT" sz="2400" dirty="0">
              <a:effectLst/>
              <a:latin typeface="Palatino Linotype" charset="0"/>
              <a:ea typeface="Palatino Linotype" charset="0"/>
              <a:cs typeface="Palatino Linotype" charset="0"/>
            </a:endParaRPr>
          </a:p>
        </p:txBody>
      </p:sp>
    </p:spTree>
    <p:extLst>
      <p:ext uri="{BB962C8B-B14F-4D97-AF65-F5344CB8AC3E}">
        <p14:creationId xmlns:p14="http://schemas.microsoft.com/office/powerpoint/2010/main" val="523575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61506" y="136837"/>
            <a:ext cx="11568223" cy="6508513"/>
          </a:xfrm>
          <a:prstGeom prst="rect">
            <a:avLst/>
          </a:prstGeom>
        </p:spPr>
        <p:txBody>
          <a:bodyPr wrap="square">
            <a:spAutoFit/>
          </a:bodyPr>
          <a:lstStyle/>
          <a:p>
            <a:pPr marL="25400" marR="11430" algn="ctr">
              <a:lnSpc>
                <a:spcPct val="150000"/>
              </a:lnSpc>
              <a:spcAft>
                <a:spcPts val="0"/>
              </a:spcAft>
            </a:pPr>
            <a:r>
              <a:rPr lang="it-IT" sz="2000" dirty="0">
                <a:latin typeface="Palatino Linotype" charset="0"/>
                <a:ea typeface="Palatino Linotype" charset="0"/>
                <a:cs typeface="Palatino Linotype" charset="0"/>
              </a:rPr>
              <a:t>La lega </a:t>
            </a:r>
            <a:r>
              <a:rPr lang="it-IT" sz="2000" b="1" dirty="0">
                <a:solidFill>
                  <a:srgbClr val="FF0000"/>
                </a:solidFill>
                <a:latin typeface="Palatino Linotype" charset="0"/>
                <a:ea typeface="Palatino Linotype" charset="0"/>
                <a:cs typeface="Palatino Linotype" charset="0"/>
              </a:rPr>
              <a:t>2219</a:t>
            </a:r>
            <a:r>
              <a:rPr lang="it-IT" sz="2000" dirty="0">
                <a:latin typeface="Palatino Linotype" charset="0"/>
                <a:ea typeface="Palatino Linotype" charset="0"/>
                <a:cs typeface="Palatino Linotype" charset="0"/>
              </a:rPr>
              <a:t>  </a:t>
            </a:r>
          </a:p>
          <a:p>
            <a:pPr marL="25400" marR="11430" algn="ctr">
              <a:lnSpc>
                <a:spcPct val="150000"/>
              </a:lnSpc>
              <a:spcAft>
                <a:spcPts val="0"/>
              </a:spcAft>
            </a:pPr>
            <a:r>
              <a:rPr lang="it-IT" sz="2000" dirty="0">
                <a:latin typeface="Palatino Linotype" charset="0"/>
                <a:ea typeface="Palatino Linotype" charset="0"/>
                <a:cs typeface="Palatino Linotype" charset="0"/>
              </a:rPr>
              <a:t> </a:t>
            </a:r>
          </a:p>
          <a:p>
            <a:pPr marL="25400" marR="11430" algn="ctr">
              <a:lnSpc>
                <a:spcPct val="150000"/>
              </a:lnSpc>
              <a:spcAft>
                <a:spcPts val="0"/>
              </a:spcAft>
            </a:pPr>
            <a:r>
              <a:rPr lang="it-IT" sz="2000" dirty="0">
                <a:latin typeface="Palatino Linotype" charset="0"/>
                <a:ea typeface="Palatino Linotype" charset="0"/>
                <a:cs typeface="Palatino Linotype" charset="0"/>
              </a:rPr>
              <a:t>5,8/6,8% Cu - 0,2 Mn - 0,02 Mg - 0,1 Zn - 0,1 Ti</a:t>
            </a:r>
          </a:p>
          <a:p>
            <a:pPr marL="25400" marR="11430" algn="just">
              <a:lnSpc>
                <a:spcPct val="150000"/>
              </a:lnSpc>
              <a:spcAft>
                <a:spcPts val="0"/>
              </a:spcAft>
            </a:pPr>
            <a:r>
              <a:rPr lang="it-IT" sz="2000" dirty="0">
                <a:latin typeface="Palatino Linotype" charset="0"/>
                <a:ea typeface="Palatino Linotype" charset="0"/>
                <a:cs typeface="Palatino Linotype" charset="0"/>
              </a:rPr>
              <a:t> </a:t>
            </a:r>
          </a:p>
          <a:p>
            <a:pPr marL="25400" marR="11430" algn="just">
              <a:lnSpc>
                <a:spcPct val="150000"/>
              </a:lnSpc>
              <a:spcAft>
                <a:spcPts val="0"/>
              </a:spcAft>
            </a:pPr>
            <a:r>
              <a:rPr lang="it-IT" sz="2000" dirty="0">
                <a:latin typeface="Palatino Linotype" charset="0"/>
                <a:ea typeface="Palatino Linotype" charset="0"/>
                <a:cs typeface="Palatino Linotype" charset="0"/>
              </a:rPr>
              <a:t>ha buone caratteristiche sia ad alte che a basse temperature, viene infatti usata per i serbatoi dei combustibili per razzi. La presenza di elementi quali Mg e soprattutto </a:t>
            </a:r>
            <a:r>
              <a:rPr lang="it-IT" sz="2000" dirty="0" err="1">
                <a:latin typeface="Palatino Linotype" charset="0"/>
                <a:ea typeface="Palatino Linotype" charset="0"/>
                <a:cs typeface="Palatino Linotype" charset="0"/>
              </a:rPr>
              <a:t>Ge</a:t>
            </a:r>
            <a:r>
              <a:rPr lang="it-IT" sz="2000" dirty="0">
                <a:latin typeface="Palatino Linotype" charset="0"/>
                <a:ea typeface="Palatino Linotype" charset="0"/>
                <a:cs typeface="Palatino Linotype" charset="0"/>
              </a:rPr>
              <a:t> stimolano la nucleazione dei precipitati e permettono di raggiungere </a:t>
            </a:r>
            <a:r>
              <a:rPr lang="en-US" sz="2000" dirty="0">
                <a:latin typeface="Palatino Linotype" charset="0"/>
                <a:ea typeface="Palatino Linotype" charset="0"/>
                <a:cs typeface="Palatino Linotype" charset="0"/>
              </a:rPr>
              <a:t>s</a:t>
            </a:r>
            <a:r>
              <a:rPr lang="it-IT" sz="2000" dirty="0">
                <a:latin typeface="Palatino Linotype" charset="0"/>
                <a:ea typeface="Palatino Linotype" charset="0"/>
                <a:cs typeface="Palatino Linotype" charset="0"/>
              </a:rPr>
              <a:t> di circa 500 </a:t>
            </a:r>
            <a:r>
              <a:rPr lang="it-IT" sz="2000" dirty="0" err="1">
                <a:latin typeface="Palatino Linotype" charset="0"/>
                <a:ea typeface="Palatino Linotype" charset="0"/>
                <a:cs typeface="Palatino Linotype" charset="0"/>
              </a:rPr>
              <a:t>MPa</a:t>
            </a:r>
            <a:r>
              <a:rPr lang="it-IT" sz="2000" dirty="0">
                <a:latin typeface="Palatino Linotype" charset="0"/>
                <a:ea typeface="Palatino Linotype" charset="0"/>
                <a:cs typeface="Palatino Linotype" charset="0"/>
              </a:rPr>
              <a:t> ed un </a:t>
            </a:r>
            <a:r>
              <a:rPr lang="en-US" sz="2000" dirty="0">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del 12% </a:t>
            </a:r>
          </a:p>
          <a:p>
            <a:pPr marL="25400" marR="11430" algn="just">
              <a:lnSpc>
                <a:spcPct val="150000"/>
              </a:lnSpc>
              <a:spcAft>
                <a:spcPts val="0"/>
              </a:spcAft>
            </a:pPr>
            <a:r>
              <a:rPr lang="it-IT" sz="2000" dirty="0">
                <a:latin typeface="Palatino Linotype" charset="0"/>
                <a:ea typeface="Palatino Linotype" charset="0"/>
                <a:cs typeface="Palatino Linotype" charset="0"/>
              </a:rPr>
              <a:t>Le leghe 2XXX contenenti Cu vennero utilizzate per la prima volta nella costruzione degli zeppelin e poi degli aerei da caccia tedeschi. </a:t>
            </a:r>
          </a:p>
          <a:p>
            <a:pPr marL="25400" marR="11430" algn="just">
              <a:lnSpc>
                <a:spcPct val="150000"/>
              </a:lnSpc>
              <a:spcAft>
                <a:spcPts val="0"/>
              </a:spcAft>
            </a:pPr>
            <a:r>
              <a:rPr lang="it-IT" sz="2000" dirty="0">
                <a:latin typeface="Palatino Linotype" charset="0"/>
                <a:ea typeface="Palatino Linotype" charset="0"/>
                <a:cs typeface="Palatino Linotype" charset="0"/>
              </a:rPr>
              <a:t>Queste leghe </a:t>
            </a:r>
            <a:r>
              <a:rPr lang="it-IT" sz="2000" dirty="0">
                <a:solidFill>
                  <a:srgbClr val="800000"/>
                </a:solidFill>
                <a:latin typeface="Palatino Linotype" charset="0"/>
                <a:ea typeface="Palatino Linotype" charset="0"/>
                <a:cs typeface="Palatino Linotype" charset="0"/>
              </a:rPr>
              <a:t>sono facilmente colabili</a:t>
            </a:r>
            <a:r>
              <a:rPr lang="it-IT" sz="2000" dirty="0">
                <a:latin typeface="Palatino Linotype" charset="0"/>
                <a:ea typeface="Palatino Linotype" charset="0"/>
                <a:cs typeface="Palatino Linotype" charset="0"/>
              </a:rPr>
              <a:t> (il Cu conferisce buona </a:t>
            </a:r>
            <a:r>
              <a:rPr lang="it-IT" sz="2000" dirty="0" err="1">
                <a:latin typeface="Palatino Linotype" charset="0"/>
                <a:ea typeface="Palatino Linotype" charset="0"/>
                <a:cs typeface="Palatino Linotype" charset="0"/>
              </a:rPr>
              <a:t>colabilita</a:t>
            </a:r>
            <a:r>
              <a:rPr lang="it-IT" sz="2000" dirty="0">
                <a:latin typeface="Palatino Linotype" charset="0"/>
                <a:ea typeface="Palatino Linotype" charset="0"/>
                <a:cs typeface="Palatino Linotype" charset="0"/>
              </a:rPr>
              <a:t>'), generalmente lo si fa in conchiglia per avere raffreddamenti rapidi. Non si </a:t>
            </a:r>
            <a:r>
              <a:rPr lang="it-IT" sz="2000" dirty="0" err="1">
                <a:latin typeface="Palatino Linotype" charset="0"/>
                <a:ea typeface="Palatino Linotype" charset="0"/>
                <a:cs typeface="Palatino Linotype" charset="0"/>
              </a:rPr>
              <a:t>puo'</a:t>
            </a:r>
            <a:r>
              <a:rPr lang="it-IT" sz="2000" dirty="0">
                <a:latin typeface="Palatino Linotype" charset="0"/>
                <a:ea typeface="Palatino Linotype" charset="0"/>
                <a:cs typeface="Palatino Linotype" charset="0"/>
              </a:rPr>
              <a:t> eccedere troppo con il Cu (non oltre l' 8%) </a:t>
            </a:r>
            <a:r>
              <a:rPr lang="it-IT" sz="2000" dirty="0" err="1">
                <a:latin typeface="Palatino Linotype" charset="0"/>
                <a:ea typeface="Palatino Linotype" charset="0"/>
                <a:cs typeface="Palatino Linotype" charset="0"/>
              </a:rPr>
              <a:t>perche</a:t>
            </a:r>
            <a:r>
              <a:rPr lang="it-IT" sz="2000" dirty="0">
                <a:latin typeface="Palatino Linotype" charset="0"/>
                <a:ea typeface="Palatino Linotype" charset="0"/>
                <a:cs typeface="Palatino Linotype" charset="0"/>
              </a:rPr>
              <a:t>' la lega infragilisce.</a:t>
            </a:r>
          </a:p>
          <a:p>
            <a:pPr marL="25400" marR="11430" algn="just">
              <a:lnSpc>
                <a:spcPct val="150000"/>
              </a:lnSpc>
              <a:spcAft>
                <a:spcPts val="0"/>
              </a:spcAft>
            </a:pPr>
            <a:r>
              <a:rPr lang="it-IT" sz="2000" dirty="0">
                <a:latin typeface="Palatino Linotype" charset="0"/>
                <a:ea typeface="Palatino Linotype" charset="0"/>
                <a:cs typeface="Palatino Linotype" charset="0"/>
              </a:rPr>
              <a:t>Si utilizzano per getti sottili e di forma complessa (carter, ruote, pistoni)</a:t>
            </a:r>
          </a:p>
          <a:p>
            <a:pPr marL="25400" marR="11430" algn="just">
              <a:lnSpc>
                <a:spcPct val="150000"/>
              </a:lnSpc>
              <a:spcAft>
                <a:spcPts val="0"/>
              </a:spcAft>
            </a:pPr>
            <a:r>
              <a:rPr lang="it-IT" sz="2000" dirty="0">
                <a:latin typeface="Palatino Linotype" charset="0"/>
                <a:ea typeface="Palatino Linotype" charset="0"/>
                <a:cs typeface="Palatino Linotype" charset="0"/>
              </a:rPr>
              <a:t> </a:t>
            </a:r>
          </a:p>
        </p:txBody>
      </p:sp>
    </p:spTree>
    <p:extLst>
      <p:ext uri="{BB962C8B-B14F-4D97-AF65-F5344CB8AC3E}">
        <p14:creationId xmlns:p14="http://schemas.microsoft.com/office/powerpoint/2010/main" val="1499565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74158" y="302359"/>
            <a:ext cx="11291776" cy="6370975"/>
          </a:xfrm>
          <a:prstGeom prst="rect">
            <a:avLst/>
          </a:prstGeom>
        </p:spPr>
        <p:txBody>
          <a:bodyPr wrap="square">
            <a:spAutoFit/>
          </a:bodyPr>
          <a:lstStyle/>
          <a:p>
            <a:pPr marL="25400" marR="11430" algn="just">
              <a:lnSpc>
                <a:spcPct val="150000"/>
              </a:lnSpc>
              <a:spcAft>
                <a:spcPts val="0"/>
              </a:spcAft>
            </a:pPr>
            <a:r>
              <a:rPr lang="it-IT" sz="2400" dirty="0">
                <a:latin typeface="Palatino Linotype" charset="0"/>
                <a:ea typeface="Palatino Linotype" charset="0"/>
                <a:cs typeface="Palatino Linotype" charset="0"/>
              </a:rPr>
              <a:t>Per teste di cilindri e pistoni forgiati si usa normalmente la lega </a:t>
            </a:r>
          </a:p>
          <a:p>
            <a:pPr marL="25400" marR="11430" algn="ctr">
              <a:lnSpc>
                <a:spcPct val="150000"/>
              </a:lnSpc>
              <a:spcAft>
                <a:spcPts val="0"/>
              </a:spcAft>
            </a:pPr>
            <a:r>
              <a:rPr lang="it-IT" sz="2400" dirty="0">
                <a:latin typeface="Palatino Linotype" charset="0"/>
                <a:ea typeface="Palatino Linotype" charset="0"/>
                <a:cs typeface="Palatino Linotype" charset="0"/>
              </a:rPr>
              <a:t>Al-Cu-Ni-Mg (4 - 2 - 0.5)</a:t>
            </a:r>
          </a:p>
          <a:p>
            <a:pPr marL="25400" marR="11430" algn="ctr">
              <a:lnSpc>
                <a:spcPct val="150000"/>
              </a:lnSpc>
              <a:spcAft>
                <a:spcPts val="0"/>
              </a:spcAft>
            </a:pPr>
            <a:r>
              <a:rPr lang="it-IT" sz="2400" dirty="0">
                <a:latin typeface="Palatino Linotype" charset="0"/>
                <a:ea typeface="Palatino Linotype" charset="0"/>
                <a:cs typeface="Palatino Linotype" charset="0"/>
              </a:rPr>
              <a:t> </a:t>
            </a:r>
          </a:p>
          <a:p>
            <a:pPr marL="25400" marR="11430" algn="just">
              <a:lnSpc>
                <a:spcPct val="150000"/>
              </a:lnSpc>
              <a:spcAft>
                <a:spcPts val="0"/>
              </a:spcAft>
            </a:pPr>
            <a:r>
              <a:rPr lang="it-IT" sz="2400" dirty="0">
                <a:latin typeface="Palatino Linotype" charset="0"/>
                <a:ea typeface="Palatino Linotype" charset="0"/>
                <a:cs typeface="Palatino Linotype" charset="0"/>
              </a:rPr>
              <a:t>La lega </a:t>
            </a:r>
            <a:r>
              <a:rPr lang="it-IT" sz="2400" b="1" dirty="0">
                <a:solidFill>
                  <a:srgbClr val="FF0000"/>
                </a:solidFill>
                <a:latin typeface="Palatino Linotype" charset="0"/>
                <a:ea typeface="Palatino Linotype" charset="0"/>
                <a:cs typeface="Palatino Linotype" charset="0"/>
              </a:rPr>
              <a:t>2618 (RR58)</a:t>
            </a:r>
            <a:r>
              <a:rPr lang="it-IT" sz="2400" dirty="0">
                <a:latin typeface="Palatino Linotype" charset="0"/>
                <a:ea typeface="Palatino Linotype" charset="0"/>
                <a:cs typeface="Palatino Linotype" charset="0"/>
              </a:rPr>
              <a:t> veniva utilizzata nella costruzione del </a:t>
            </a:r>
            <a:r>
              <a:rPr lang="it-IT" sz="2400" dirty="0">
                <a:solidFill>
                  <a:srgbClr val="008080"/>
                </a:solidFill>
                <a:latin typeface="Palatino Linotype" charset="0"/>
                <a:ea typeface="Palatino Linotype" charset="0"/>
                <a:cs typeface="Palatino Linotype" charset="0"/>
              </a:rPr>
              <a:t>Concorde</a:t>
            </a:r>
            <a:r>
              <a:rPr lang="it-IT" sz="2400" dirty="0">
                <a:latin typeface="Palatino Linotype" charset="0"/>
                <a:ea typeface="Palatino Linotype" charset="0"/>
                <a:cs typeface="Palatino Linotype" charset="0"/>
              </a:rPr>
              <a:t>, la sua composizione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a:t>
            </a:r>
          </a:p>
          <a:p>
            <a:pPr marL="25400" marR="11430" algn="ctr">
              <a:lnSpc>
                <a:spcPct val="150000"/>
              </a:lnSpc>
              <a:spcAft>
                <a:spcPts val="0"/>
              </a:spcAft>
            </a:pPr>
            <a:r>
              <a:rPr lang="it-IT" sz="2400" dirty="0">
                <a:solidFill>
                  <a:srgbClr val="800080"/>
                </a:solidFill>
                <a:latin typeface="Palatino Linotype" charset="0"/>
                <a:ea typeface="Palatino Linotype" charset="0"/>
                <a:cs typeface="Palatino Linotype" charset="0"/>
              </a:rPr>
              <a:t>Cu</a:t>
            </a:r>
            <a:r>
              <a:rPr lang="it-IT" sz="2400" dirty="0">
                <a:latin typeface="Palatino Linotype" charset="0"/>
                <a:ea typeface="Palatino Linotype" charset="0"/>
                <a:cs typeface="Palatino Linotype" charset="0"/>
              </a:rPr>
              <a:t>=1,9/2,7%.  </a:t>
            </a:r>
            <a:r>
              <a:rPr lang="it-IT" sz="2400" dirty="0">
                <a:solidFill>
                  <a:srgbClr val="800080"/>
                </a:solidFill>
                <a:latin typeface="Palatino Linotype" charset="0"/>
                <a:ea typeface="Palatino Linotype" charset="0"/>
                <a:cs typeface="Palatino Linotype" charset="0"/>
              </a:rPr>
              <a:t>Si</a:t>
            </a:r>
            <a:r>
              <a:rPr lang="it-IT" sz="2400" dirty="0">
                <a:latin typeface="Palatino Linotype" charset="0"/>
                <a:ea typeface="Palatino Linotype" charset="0"/>
                <a:cs typeface="Palatino Linotype" charset="0"/>
              </a:rPr>
              <a:t>=0,1/0,25  </a:t>
            </a:r>
            <a:r>
              <a:rPr lang="it-IT" sz="2400" dirty="0">
                <a:solidFill>
                  <a:srgbClr val="800080"/>
                </a:solidFill>
                <a:latin typeface="Palatino Linotype" charset="0"/>
                <a:ea typeface="Palatino Linotype" charset="0"/>
                <a:cs typeface="Palatino Linotype" charset="0"/>
              </a:rPr>
              <a:t>Fe</a:t>
            </a:r>
            <a:r>
              <a:rPr lang="it-IT" sz="2400" dirty="0">
                <a:latin typeface="Palatino Linotype" charset="0"/>
                <a:ea typeface="Palatino Linotype" charset="0"/>
                <a:cs typeface="Palatino Linotype" charset="0"/>
              </a:rPr>
              <a:t>=0,1/1,3  </a:t>
            </a:r>
            <a:r>
              <a:rPr lang="it-IT" sz="2400" dirty="0">
                <a:solidFill>
                  <a:srgbClr val="800080"/>
                </a:solidFill>
                <a:latin typeface="Palatino Linotype" charset="0"/>
                <a:ea typeface="Palatino Linotype" charset="0"/>
                <a:cs typeface="Palatino Linotype" charset="0"/>
              </a:rPr>
              <a:t>Mg</a:t>
            </a:r>
            <a:r>
              <a:rPr lang="it-IT" sz="2400" dirty="0">
                <a:latin typeface="Palatino Linotype" charset="0"/>
                <a:ea typeface="Palatino Linotype" charset="0"/>
                <a:cs typeface="Palatino Linotype" charset="0"/>
              </a:rPr>
              <a:t>=1,3/1,8% - </a:t>
            </a:r>
            <a:r>
              <a:rPr lang="it-IT" sz="2400" dirty="0">
                <a:solidFill>
                  <a:srgbClr val="800080"/>
                </a:solidFill>
                <a:latin typeface="Palatino Linotype" charset="0"/>
                <a:ea typeface="Palatino Linotype" charset="0"/>
                <a:cs typeface="Palatino Linotype" charset="0"/>
              </a:rPr>
              <a:t>Zn</a:t>
            </a:r>
            <a:r>
              <a:rPr lang="it-IT" sz="2400" dirty="0">
                <a:latin typeface="Palatino Linotype" charset="0"/>
                <a:ea typeface="Palatino Linotype" charset="0"/>
                <a:cs typeface="Palatino Linotype" charset="0"/>
              </a:rPr>
              <a:t>=0.1%  </a:t>
            </a:r>
            <a:r>
              <a:rPr lang="it-IT" sz="2400" dirty="0">
                <a:solidFill>
                  <a:srgbClr val="800080"/>
                </a:solidFill>
                <a:latin typeface="Palatino Linotype" charset="0"/>
                <a:ea typeface="Palatino Linotype" charset="0"/>
                <a:cs typeface="Palatino Linotype" charset="0"/>
              </a:rPr>
              <a:t>Ti</a:t>
            </a:r>
            <a:r>
              <a:rPr lang="it-IT" sz="2400" dirty="0">
                <a:latin typeface="Palatino Linotype" charset="0"/>
                <a:ea typeface="Palatino Linotype" charset="0"/>
                <a:cs typeface="Palatino Linotype" charset="0"/>
              </a:rPr>
              <a:t>=0,1%  </a:t>
            </a:r>
            <a:r>
              <a:rPr lang="it-IT" sz="2400" dirty="0">
                <a:solidFill>
                  <a:srgbClr val="800080"/>
                </a:solidFill>
                <a:latin typeface="Palatino Linotype" charset="0"/>
                <a:ea typeface="Palatino Linotype" charset="0"/>
                <a:cs typeface="Palatino Linotype" charset="0"/>
              </a:rPr>
              <a:t>Ni</a:t>
            </a:r>
            <a:r>
              <a:rPr lang="it-IT" sz="2400" dirty="0">
                <a:latin typeface="Palatino Linotype" charset="0"/>
                <a:ea typeface="Palatino Linotype" charset="0"/>
                <a:cs typeface="Palatino Linotype" charset="0"/>
              </a:rPr>
              <a:t>=0,9/1,2%</a:t>
            </a:r>
          </a:p>
          <a:p>
            <a:pPr marL="25400" marR="11430" algn="ctr">
              <a:lnSpc>
                <a:spcPct val="150000"/>
              </a:lnSpc>
              <a:spcAft>
                <a:spcPts val="0"/>
              </a:spcAft>
            </a:pPr>
            <a:endParaRPr lang="it-IT" sz="2400" dirty="0">
              <a:latin typeface="Palatino Linotype" charset="0"/>
              <a:ea typeface="Palatino Linotype" charset="0"/>
              <a:cs typeface="Palatino Linotype" charset="0"/>
            </a:endParaRPr>
          </a:p>
          <a:p>
            <a:r>
              <a:rPr lang="it-IT" sz="2400" dirty="0">
                <a:latin typeface="Palatino Linotype" charset="0"/>
                <a:ea typeface="Palatino Linotype" charset="0"/>
                <a:cs typeface="Palatino Linotype" charset="0"/>
              </a:rPr>
              <a:t>resiste per 50.000 ore a 120 C ad uno stress di 500 </a:t>
            </a:r>
            <a:r>
              <a:rPr lang="it-IT" sz="2400" dirty="0" err="1">
                <a:latin typeface="Palatino Linotype" charset="0"/>
                <a:ea typeface="Palatino Linotype" charset="0"/>
                <a:cs typeface="Palatino Linotype" charset="0"/>
              </a:rPr>
              <a:t>MPa</a:t>
            </a:r>
            <a:r>
              <a:rPr lang="it-IT" sz="2400" dirty="0">
                <a:latin typeface="Palatino Linotype" charset="0"/>
                <a:ea typeface="Palatino Linotype" charset="0"/>
                <a:cs typeface="Palatino Linotype" charset="0"/>
              </a:rPr>
              <a:t>. L'introduzione recente del silicio ne ha migliorato le caratteristiche consentendone l' uso a 150-200 C.</a:t>
            </a:r>
          </a:p>
          <a:p>
            <a:endParaRPr lang="it-IT" sz="2400" dirty="0">
              <a:latin typeface="Palatino Linotype" charset="0"/>
              <a:ea typeface="Palatino Linotype" charset="0"/>
              <a:cs typeface="Palatino Linotype" charset="0"/>
            </a:endParaRPr>
          </a:p>
          <a:p>
            <a:r>
              <a:rPr lang="it-IT" sz="2400" dirty="0">
                <a:latin typeface="Palatino Linotype" charset="0"/>
                <a:ea typeface="Palatino Linotype" charset="0"/>
                <a:cs typeface="Palatino Linotype" charset="0"/>
              </a:rPr>
              <a:t>Leghe Al-Cu-Mg "</a:t>
            </a:r>
            <a:r>
              <a:rPr lang="it-IT" sz="2400" dirty="0" err="1">
                <a:latin typeface="Palatino Linotype" charset="0"/>
                <a:ea typeface="Palatino Linotype" charset="0"/>
                <a:cs typeface="Palatino Linotype" charset="0"/>
              </a:rPr>
              <a:t>piu'</a:t>
            </a:r>
            <a:r>
              <a:rPr lang="it-IT" sz="2400" dirty="0">
                <a:latin typeface="Palatino Linotype" charset="0"/>
                <a:ea typeface="Palatino Linotype" charset="0"/>
                <a:cs typeface="Palatino Linotype" charset="0"/>
              </a:rPr>
              <a:t> semplici" vengono utilizzate per carrozzerie nell' industria automobilistica.</a:t>
            </a:r>
          </a:p>
        </p:txBody>
      </p:sp>
    </p:spTree>
    <p:extLst>
      <p:ext uri="{BB962C8B-B14F-4D97-AF65-F5344CB8AC3E}">
        <p14:creationId xmlns:p14="http://schemas.microsoft.com/office/powerpoint/2010/main" val="329378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18052" y="204657"/>
            <a:ext cx="11701670" cy="6354625"/>
          </a:xfrm>
          <a:prstGeom prst="rect">
            <a:avLst/>
          </a:prstGeom>
        </p:spPr>
        <p:txBody>
          <a:bodyPr wrap="square">
            <a:spAutoFit/>
          </a:bodyPr>
          <a:lstStyle/>
          <a:p>
            <a:pPr algn="ctr">
              <a:spcAft>
                <a:spcPts val="0"/>
              </a:spcAft>
            </a:pPr>
            <a:r>
              <a:rPr lang="it-IT" sz="2000" b="1" dirty="0">
                <a:solidFill>
                  <a:srgbClr val="FF0000"/>
                </a:solidFill>
                <a:latin typeface="Palatino Linotype" charset="0"/>
                <a:ea typeface="Palatino Linotype" charset="0"/>
                <a:cs typeface="Palatino Linotype" charset="0"/>
              </a:rPr>
              <a:t>LEGHE DI ALLUMINIO</a:t>
            </a:r>
            <a:endParaRPr lang="it-IT" sz="2000" dirty="0">
              <a:latin typeface="Palatino Linotype" charset="0"/>
              <a:ea typeface="Palatino Linotype" charset="0"/>
              <a:cs typeface="Palatino Linotype" charset="0"/>
            </a:endParaRPr>
          </a:p>
          <a:p>
            <a:pPr marL="12700" algn="just">
              <a:spcAft>
                <a:spcPts val="0"/>
              </a:spcAft>
            </a:pPr>
            <a:r>
              <a:rPr lang="it-IT" sz="2000" b="1" dirty="0">
                <a:latin typeface="Palatino Linotype" charset="0"/>
                <a:ea typeface="Palatino Linotype" charset="0"/>
                <a:cs typeface="Palatino Linotype" charset="0"/>
              </a:rPr>
              <a:t> </a:t>
            </a:r>
            <a:endParaRPr lang="it-IT" sz="2000" dirty="0">
              <a:latin typeface="Palatino Linotype" charset="0"/>
              <a:ea typeface="Palatino Linotype" charset="0"/>
              <a:cs typeface="Palatino Linotype" charset="0"/>
            </a:endParaRPr>
          </a:p>
          <a:p>
            <a:pPr marL="12700" algn="ctr">
              <a:spcAft>
                <a:spcPts val="0"/>
              </a:spcAft>
            </a:pPr>
            <a:r>
              <a:rPr lang="it-IT" sz="2000" b="1" dirty="0">
                <a:solidFill>
                  <a:srgbClr val="000080"/>
                </a:solidFill>
                <a:latin typeface="Palatino Linotype" charset="0"/>
                <a:ea typeface="Palatino Linotype" charset="0"/>
                <a:cs typeface="Palatino Linotype" charset="0"/>
              </a:rPr>
              <a:t>Osservazioni generali sull' alluminio e le sue leghe.</a:t>
            </a:r>
            <a:endParaRPr lang="it-IT" sz="2000" dirty="0">
              <a:latin typeface="Palatino Linotype" charset="0"/>
              <a:ea typeface="Palatino Linotype" charset="0"/>
              <a:cs typeface="Palatino Linotype" charset="0"/>
            </a:endParaRPr>
          </a:p>
          <a:p>
            <a:pPr marL="12700" algn="ctr">
              <a:spcAft>
                <a:spcPts val="0"/>
              </a:spcAft>
            </a:pPr>
            <a:r>
              <a:rPr lang="it-IT" sz="2000" dirty="0">
                <a:solidFill>
                  <a:srgbClr val="000080"/>
                </a:solidFill>
                <a:latin typeface="Palatino Linotype" charset="0"/>
                <a:ea typeface="Palatino Linotype" charset="0"/>
                <a:cs typeface="Palatino Linotype" charset="0"/>
              </a:rPr>
              <a:t> </a:t>
            </a:r>
            <a:endParaRPr lang="it-IT" sz="2000" dirty="0">
              <a:latin typeface="Palatino Linotype" charset="0"/>
              <a:ea typeface="Palatino Linotype" charset="0"/>
              <a:cs typeface="Palatino Linotype" charset="0"/>
            </a:endParaRPr>
          </a:p>
          <a:p>
            <a:pPr marL="12700" algn="just">
              <a:lnSpc>
                <a:spcPct val="150000"/>
              </a:lnSpc>
              <a:spcAft>
                <a:spcPts val="0"/>
              </a:spcAft>
            </a:pPr>
            <a:r>
              <a:rPr lang="it-IT" sz="2000" dirty="0">
                <a:latin typeface="Palatino Linotype" charset="0"/>
                <a:ea typeface="Palatino Linotype" charset="0"/>
                <a:cs typeface="Palatino Linotype" charset="0"/>
              </a:rPr>
              <a:t>L' </a:t>
            </a:r>
            <a:r>
              <a:rPr lang="it-IT" sz="2000" dirty="0">
                <a:solidFill>
                  <a:srgbClr val="FF0000"/>
                </a:solidFill>
                <a:latin typeface="Palatino Linotype" charset="0"/>
                <a:ea typeface="Palatino Linotype" charset="0"/>
                <a:cs typeface="Palatino Linotype" charset="0"/>
              </a:rPr>
              <a:t>Alluminio</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il metallo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abbondante sulla crosta terrestre seguito a notevole distanza dal ferro. Ogni argilla ne contiene circa l' 8%, valore molto elevato, ma non disponibile come sorgente a buon mercato in quanto l' estrazione dell’alluminio richiede l'uso di una notevole </a:t>
            </a:r>
            <a:r>
              <a:rPr lang="it-IT" sz="2000" dirty="0" err="1">
                <a:latin typeface="Palatino Linotype" charset="0"/>
                <a:ea typeface="Palatino Linotype" charset="0"/>
                <a:cs typeface="Palatino Linotype" charset="0"/>
              </a:rPr>
              <a:t>quantita'</a:t>
            </a:r>
            <a:r>
              <a:rPr lang="it-IT" sz="2000" dirty="0">
                <a:latin typeface="Palatino Linotype" charset="0"/>
                <a:ea typeface="Palatino Linotype" charset="0"/>
                <a:cs typeface="Palatino Linotype" charset="0"/>
              </a:rPr>
              <a:t> di energia.</a:t>
            </a:r>
          </a:p>
          <a:p>
            <a:pPr marL="12700" algn="just">
              <a:lnSpc>
                <a:spcPct val="150000"/>
              </a:lnSpc>
              <a:spcAft>
                <a:spcPts val="0"/>
              </a:spcAft>
            </a:pPr>
            <a:r>
              <a:rPr lang="it-IT" sz="2000" dirty="0">
                <a:latin typeface="Palatino Linotype" charset="0"/>
                <a:ea typeface="Palatino Linotype" charset="0"/>
                <a:cs typeface="Palatino Linotype" charset="0"/>
              </a:rPr>
              <a:t>Per questo motivo la produzione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economicamente conveniente solo se si </a:t>
            </a:r>
            <a:r>
              <a:rPr lang="it-IT" sz="2000" dirty="0" err="1">
                <a:latin typeface="Palatino Linotype" charset="0"/>
                <a:ea typeface="Palatino Linotype" charset="0"/>
                <a:cs typeface="Palatino Linotype" charset="0"/>
              </a:rPr>
              <a:t>puo'</a:t>
            </a:r>
            <a:r>
              <a:rPr lang="it-IT" sz="2000" dirty="0">
                <a:latin typeface="Palatino Linotype" charset="0"/>
                <a:ea typeface="Palatino Linotype" charset="0"/>
                <a:cs typeface="Palatino Linotype" charset="0"/>
              </a:rPr>
              <a:t> disporre di energia idroelettrica e/o nucleare a buon mercato.</a:t>
            </a:r>
          </a:p>
          <a:p>
            <a:pPr marL="12700" algn="just">
              <a:lnSpc>
                <a:spcPct val="150000"/>
              </a:lnSpc>
              <a:spcAft>
                <a:spcPts val="0"/>
              </a:spcAft>
            </a:pPr>
            <a:r>
              <a:rPr lang="it-IT" sz="2000" dirty="0">
                <a:latin typeface="Palatino Linotype" charset="0"/>
                <a:ea typeface="Palatino Linotype" charset="0"/>
                <a:cs typeface="Palatino Linotype" charset="0"/>
              </a:rPr>
              <a:t> </a:t>
            </a:r>
          </a:p>
          <a:p>
            <a:pPr marL="12700" algn="just">
              <a:lnSpc>
                <a:spcPct val="150000"/>
              </a:lnSpc>
              <a:spcAft>
                <a:spcPts val="0"/>
              </a:spcAft>
            </a:pPr>
            <a:r>
              <a:rPr lang="it-IT" sz="2000" dirty="0" err="1">
                <a:latin typeface="Palatino Linotype" charset="0"/>
                <a:ea typeface="Palatino Linotype" charset="0"/>
                <a:cs typeface="Palatino Linotype" charset="0"/>
              </a:rPr>
              <a:t>Gia’</a:t>
            </a:r>
            <a:r>
              <a:rPr lang="it-IT" sz="2000" dirty="0">
                <a:latin typeface="Palatino Linotype" charset="0"/>
                <a:ea typeface="Palatino Linotype" charset="0"/>
                <a:cs typeface="Palatino Linotype" charset="0"/>
              </a:rPr>
              <a:t> nel 500 a.C. i romani usavano un sale di alluminio per colorare i tessuti (</a:t>
            </a:r>
            <a:r>
              <a:rPr lang="it-IT" sz="2000" dirty="0" err="1">
                <a:latin typeface="Palatino Linotype" charset="0"/>
                <a:ea typeface="Palatino Linotype" charset="0"/>
                <a:cs typeface="Palatino Linotype" charset="0"/>
              </a:rPr>
              <a:t>alumen</a:t>
            </a:r>
            <a:r>
              <a:rPr lang="it-IT" sz="2000" dirty="0">
                <a:latin typeface="Palatino Linotype" charset="0"/>
                <a:ea typeface="Palatino Linotype" charset="0"/>
                <a:cs typeface="Palatino Linotype" charset="0"/>
              </a:rPr>
              <a:t>). </a:t>
            </a:r>
          </a:p>
          <a:p>
            <a:pPr marL="12700" algn="just">
              <a:lnSpc>
                <a:spcPct val="150000"/>
              </a:lnSpc>
              <a:spcAft>
                <a:spcPts val="0"/>
              </a:spcAft>
            </a:pPr>
            <a:r>
              <a:rPr lang="it-IT" sz="2000" dirty="0">
                <a:latin typeface="Palatino Linotype" charset="0"/>
                <a:ea typeface="Palatino Linotype" charset="0"/>
                <a:cs typeface="Palatino Linotype" charset="0"/>
              </a:rPr>
              <a:t>L’imperatore Tiberio aveva avuto in dono una coppa di un metallo leggerissimo e lucente (comunque mai ritrovata).</a:t>
            </a:r>
          </a:p>
          <a:p>
            <a:pPr marL="12700" algn="just">
              <a:lnSpc>
                <a:spcPct val="150000"/>
              </a:lnSpc>
              <a:spcAft>
                <a:spcPts val="0"/>
              </a:spcAft>
            </a:pPr>
            <a:r>
              <a:rPr lang="it-IT" sz="2000" dirty="0">
                <a:latin typeface="Palatino Linotype" charset="0"/>
                <a:ea typeface="Palatino Linotype" charset="0"/>
                <a:cs typeface="Palatino Linotype" charset="0"/>
              </a:rPr>
              <a:t>Fino al 1880 l’alluminio era un metallo molto raro e costoso al punto che Napoleone III aveva un set di posate in alluminio e la Zarina una sottile collana in alluminio.</a:t>
            </a:r>
            <a:endParaRPr lang="it-IT" sz="2000" dirty="0">
              <a:effectLst/>
              <a:latin typeface="Palatino Linotype" charset="0"/>
              <a:ea typeface="Palatino Linotype" charset="0"/>
              <a:cs typeface="Palatino Linotype" charset="0"/>
            </a:endParaRPr>
          </a:p>
        </p:txBody>
      </p:sp>
    </p:spTree>
    <p:extLst>
      <p:ext uri="{BB962C8B-B14F-4D97-AF65-F5344CB8AC3E}">
        <p14:creationId xmlns:p14="http://schemas.microsoft.com/office/powerpoint/2010/main" val="244333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833" y="612845"/>
            <a:ext cx="11525693" cy="5632311"/>
          </a:xfrm>
          <a:prstGeom prst="rect">
            <a:avLst/>
          </a:prstGeom>
        </p:spPr>
        <p:txBody>
          <a:bodyPr wrap="square">
            <a:spAutoFit/>
          </a:bodyPr>
          <a:lstStyle/>
          <a:p>
            <a:pPr algn="just"/>
            <a:r>
              <a:rPr lang="it-IT" sz="2400" dirty="0">
                <a:latin typeface="Palatino Linotype" charset="0"/>
                <a:ea typeface="Palatino Linotype" charset="0"/>
                <a:cs typeface="Palatino Linotype" charset="0"/>
              </a:rPr>
              <a:t>La lega più usata di questo gruppo è sicuramente la </a:t>
            </a:r>
            <a:r>
              <a:rPr lang="it-IT" sz="2400" b="1" dirty="0">
                <a:solidFill>
                  <a:srgbClr val="FF0000"/>
                </a:solidFill>
                <a:latin typeface="Palatino Linotype" charset="0"/>
                <a:ea typeface="Palatino Linotype" charset="0"/>
                <a:cs typeface="Palatino Linotype" charset="0"/>
              </a:rPr>
              <a:t>2024 </a:t>
            </a:r>
            <a:r>
              <a:rPr lang="it-IT" sz="2400" dirty="0">
                <a:latin typeface="Palatino Linotype" charset="0"/>
                <a:ea typeface="Palatino Linotype" charset="0"/>
                <a:cs typeface="Palatino Linotype" charset="0"/>
              </a:rPr>
              <a:t>generalmente trattata in condizioni T3. A questa lega, sono poi state apportate leggere modifiche e si sono ottenute leghe altrettanto usate di seguito elencate:</a:t>
            </a:r>
          </a:p>
          <a:p>
            <a:pPr algn="just"/>
            <a:r>
              <a:rPr lang="it-IT" sz="2400" dirty="0">
                <a:latin typeface="Palatino Linotype" charset="0"/>
                <a:ea typeface="Palatino Linotype" charset="0"/>
                <a:cs typeface="Palatino Linotype" charset="0"/>
              </a:rPr>
              <a:t>2124 T8: ha migliore resistenza meccanica, è stata usata nello Shuttle e nel Boeing 747</a:t>
            </a:r>
          </a:p>
          <a:p>
            <a:pPr algn="just"/>
            <a:r>
              <a:rPr lang="it-IT" sz="2400" dirty="0">
                <a:latin typeface="Palatino Linotype" charset="0"/>
                <a:ea typeface="Palatino Linotype" charset="0"/>
                <a:cs typeface="Palatino Linotype" charset="0"/>
              </a:rPr>
              <a:t>2224-2324 T3: hanno migliore tenacità, sono state usate nei Boeing 757 e 767</a:t>
            </a:r>
          </a:p>
          <a:p>
            <a:pPr algn="just"/>
            <a:endParaRPr lang="it-IT" sz="2400" dirty="0">
              <a:latin typeface="Palatino Linotype" charset="0"/>
              <a:ea typeface="Palatino Linotype" charset="0"/>
              <a:cs typeface="Palatino Linotype" charset="0"/>
            </a:endParaRPr>
          </a:p>
          <a:p>
            <a:pPr algn="just"/>
            <a:r>
              <a:rPr lang="it-IT" sz="2400" dirty="0">
                <a:latin typeface="Palatino Linotype" charset="0"/>
                <a:ea typeface="Palatino Linotype" charset="0"/>
                <a:cs typeface="Palatino Linotype" charset="0"/>
              </a:rPr>
              <a:t>Altre leghe appartenenti a questo gruppo molto importanti ed utilizzate sono:</a:t>
            </a:r>
          </a:p>
          <a:p>
            <a:pPr algn="just"/>
            <a:endParaRPr lang="it-IT" sz="2400" dirty="0">
              <a:latin typeface="Palatino Linotype" charset="0"/>
              <a:ea typeface="Palatino Linotype" charset="0"/>
              <a:cs typeface="Palatino Linotype" charset="0"/>
            </a:endParaRPr>
          </a:p>
          <a:p>
            <a:pPr algn="just"/>
            <a:r>
              <a:rPr lang="it-IT" sz="2400" dirty="0">
                <a:latin typeface="Palatino Linotype" charset="0"/>
                <a:ea typeface="Palatino Linotype" charset="0"/>
                <a:cs typeface="Palatino Linotype" charset="0"/>
              </a:rPr>
              <a:t>X2095: la X significa che è ancora in fase sperimentale, ma già molto importante per applicazioni criogeniche; leggera presenza di magnesio ed argento</a:t>
            </a:r>
          </a:p>
          <a:p>
            <a:pPr algn="just"/>
            <a:endParaRPr lang="it-IT" sz="2400" dirty="0">
              <a:latin typeface="Palatino Linotype" charset="0"/>
              <a:ea typeface="Palatino Linotype" charset="0"/>
              <a:cs typeface="Palatino Linotype" charset="0"/>
            </a:endParaRPr>
          </a:p>
          <a:p>
            <a:pPr algn="just"/>
            <a:r>
              <a:rPr lang="it-IT" sz="2400" dirty="0">
                <a:latin typeface="Palatino Linotype" charset="0"/>
                <a:ea typeface="Palatino Linotype" charset="0"/>
                <a:cs typeface="Palatino Linotype" charset="0"/>
              </a:rPr>
              <a:t>2219 T8: il magnesio è presente in piccola parte, usato per applicazioni criogeniche</a:t>
            </a:r>
          </a:p>
          <a:p>
            <a:br>
              <a:rPr lang="it-IT" sz="2400" dirty="0">
                <a:latin typeface="Palatino Linotype" charset="0"/>
                <a:ea typeface="Palatino Linotype" charset="0"/>
                <a:cs typeface="Palatino Linotype" charset="0"/>
              </a:rPr>
            </a:br>
            <a:endParaRPr lang="it-IT" sz="24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1080785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212273" y="253204"/>
            <a:ext cx="11658600" cy="146780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331889" y="386939"/>
            <a:ext cx="11419367" cy="1200329"/>
          </a:xfrm>
          <a:prstGeom prst="rect">
            <a:avLst/>
          </a:prstGeom>
          <a:noFill/>
        </p:spPr>
        <p:txBody>
          <a:bodyPr wrap="square">
            <a:spAutoFit/>
          </a:bodyPr>
          <a:lstStyle/>
          <a:p>
            <a:r>
              <a:rPr lang="it-IT" sz="2400" dirty="0">
                <a:latin typeface="Palatino Linotype" charset="0"/>
                <a:ea typeface="Palatino Linotype" charset="0"/>
                <a:cs typeface="Palatino Linotype" charset="0"/>
              </a:rPr>
              <a:t>Alcune leghe Al-Cu vengono chiamate </a:t>
            </a:r>
            <a:r>
              <a:rPr lang="it-IT" sz="2400" dirty="0" err="1">
                <a:solidFill>
                  <a:srgbClr val="FF0000"/>
                </a:solidFill>
                <a:latin typeface="Palatino Linotype" charset="0"/>
                <a:ea typeface="Palatino Linotype" charset="0"/>
                <a:cs typeface="Palatino Linotype" charset="0"/>
              </a:rPr>
              <a:t>Alclad</a:t>
            </a:r>
            <a:r>
              <a:rPr lang="it-IT" sz="2400" dirty="0">
                <a:solidFill>
                  <a:srgbClr val="000080"/>
                </a:solidFill>
                <a:latin typeface="Palatino Linotype" charset="0"/>
                <a:ea typeface="Palatino Linotype" charset="0"/>
                <a:cs typeface="Palatino Linotype" charset="0"/>
              </a:rPr>
              <a:t> </a:t>
            </a:r>
            <a:r>
              <a:rPr lang="it-IT" sz="2400" dirty="0">
                <a:latin typeface="Palatino Linotype" charset="0"/>
                <a:ea typeface="Palatino Linotype" charset="0"/>
                <a:cs typeface="Palatino Linotype" charset="0"/>
              </a:rPr>
              <a:t>e sono</a:t>
            </a:r>
            <a:r>
              <a:rPr lang="it-IT" sz="2400" dirty="0">
                <a:solidFill>
                  <a:srgbClr val="000080"/>
                </a:solidFill>
                <a:latin typeface="Palatino Linotype" charset="0"/>
                <a:ea typeface="Palatino Linotype" charset="0"/>
                <a:cs typeface="Palatino Linotype" charset="0"/>
              </a:rPr>
              <a:t> </a:t>
            </a:r>
            <a:r>
              <a:rPr lang="it-IT" sz="2400" dirty="0">
                <a:latin typeface="Palatino Linotype" charset="0"/>
                <a:ea typeface="Palatino Linotype" charset="0"/>
                <a:cs typeface="Palatino Linotype" charset="0"/>
              </a:rPr>
              <a:t>leghe di Al ad alta resistenza, </a:t>
            </a:r>
            <a:r>
              <a:rPr lang="it-IT" sz="2400" dirty="0">
                <a:solidFill>
                  <a:srgbClr val="FF0000"/>
                </a:solidFill>
                <a:latin typeface="Palatino Linotype" charset="0"/>
                <a:ea typeface="Palatino Linotype" charset="0"/>
                <a:cs typeface="Palatino Linotype" charset="0"/>
              </a:rPr>
              <a:t>ricoperte da uno strato di Al puro </a:t>
            </a:r>
            <a:r>
              <a:rPr lang="it-IT" sz="2400" dirty="0">
                <a:latin typeface="Palatino Linotype" charset="0"/>
                <a:ea typeface="Palatino Linotype" charset="0"/>
                <a:cs typeface="Palatino Linotype" charset="0"/>
              </a:rPr>
              <a:t>che essendo anodico rispetto la lega ne aumenta la resistenza a corrosione. (</a:t>
            </a:r>
            <a:r>
              <a:rPr lang="it-IT" sz="2400" dirty="0" err="1">
                <a:latin typeface="Palatino Linotype" charset="0"/>
                <a:ea typeface="Palatino Linotype" charset="0"/>
                <a:cs typeface="Palatino Linotype" charset="0"/>
              </a:rPr>
              <a:t>Alclad</a:t>
            </a:r>
            <a:r>
              <a:rPr lang="it-IT" sz="2400" dirty="0">
                <a:latin typeface="Palatino Linotype" charset="0"/>
                <a:ea typeface="Palatino Linotype" charset="0"/>
                <a:cs typeface="Palatino Linotype" charset="0"/>
              </a:rPr>
              <a:t> 2024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stata la prima ad essere usata sul DC3 </a:t>
            </a:r>
          </a:p>
        </p:txBody>
      </p:sp>
      <p:sp>
        <p:nvSpPr>
          <p:cNvPr id="3" name="Rettangolo 2"/>
          <p:cNvSpPr/>
          <p:nvPr/>
        </p:nvSpPr>
        <p:spPr>
          <a:xfrm>
            <a:off x="247040" y="1835383"/>
            <a:ext cx="2764219" cy="672685"/>
          </a:xfrm>
          <a:prstGeom prst="rect">
            <a:avLst/>
          </a:prstGeom>
        </p:spPr>
        <p:txBody>
          <a:bodyPr wrap="none">
            <a:spAutoFit/>
          </a:bodyPr>
          <a:lstStyle/>
          <a:p>
            <a:pPr marL="25400" marR="11430" algn="ctr">
              <a:lnSpc>
                <a:spcPct val="150000"/>
              </a:lnSpc>
              <a:spcAft>
                <a:spcPts val="0"/>
              </a:spcAft>
            </a:pPr>
            <a:r>
              <a:rPr lang="en-US" sz="2800" b="1" dirty="0" err="1">
                <a:solidFill>
                  <a:srgbClr val="800000"/>
                </a:solidFill>
                <a:latin typeface="Palatino Linotype" charset="0"/>
                <a:ea typeface="Palatino Linotype" charset="0"/>
                <a:cs typeface="Palatino Linotype" charset="0"/>
              </a:rPr>
              <a:t>Leghe</a:t>
            </a:r>
            <a:r>
              <a:rPr lang="en-US" sz="2800" b="1" dirty="0">
                <a:solidFill>
                  <a:srgbClr val="800000"/>
                </a:solidFill>
                <a:latin typeface="Palatino Linotype" charset="0"/>
                <a:ea typeface="Palatino Linotype" charset="0"/>
                <a:cs typeface="Palatino Linotype" charset="0"/>
              </a:rPr>
              <a:t> Al-Cu-Li</a:t>
            </a:r>
            <a:endParaRPr lang="it-IT" sz="2800" dirty="0">
              <a:effectLst/>
              <a:latin typeface="Palatino Linotype" charset="0"/>
              <a:ea typeface="Palatino Linotype" charset="0"/>
              <a:cs typeface="Palatino Linotype" charset="0"/>
            </a:endParaRPr>
          </a:p>
        </p:txBody>
      </p:sp>
      <p:sp>
        <p:nvSpPr>
          <p:cNvPr id="5" name="Rectangle 4"/>
          <p:cNvSpPr>
            <a:spLocks noChangeArrowheads="1"/>
          </p:cNvSpPr>
          <p:nvPr/>
        </p:nvSpPr>
        <p:spPr bwMode="auto">
          <a:xfrm>
            <a:off x="289324" y="25080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3315" name="Picture 3" descr="al-li"/>
          <p:cNvPicPr>
            <a:picLocks noChangeAspect="1" noChangeArrowheads="1"/>
          </p:cNvPicPr>
          <p:nvPr/>
        </p:nvPicPr>
        <p:blipFill rotWithShape="1">
          <a:blip r:embed="rId3">
            <a:extLst>
              <a:ext uri="{28A0092B-C50C-407E-A947-70E740481C1C}">
                <a14:useLocalDpi xmlns:a14="http://schemas.microsoft.com/office/drawing/2010/main" val="0"/>
              </a:ext>
            </a:extLst>
          </a:blip>
          <a:srcRect t="7210"/>
          <a:stretch/>
        </p:blipFill>
        <p:spPr bwMode="auto">
          <a:xfrm>
            <a:off x="45828" y="2614393"/>
            <a:ext cx="4975714" cy="4066051"/>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4849583" y="1835383"/>
            <a:ext cx="7105660" cy="4708981"/>
          </a:xfrm>
          <a:prstGeom prst="rect">
            <a:avLst/>
          </a:prstGeom>
        </p:spPr>
        <p:txBody>
          <a:bodyPr wrap="square">
            <a:spAutoFit/>
          </a:bodyPr>
          <a:lstStyle/>
          <a:p>
            <a:pPr marL="25400" marR="11430" algn="just">
              <a:spcAft>
                <a:spcPts val="0"/>
              </a:spcAft>
            </a:pPr>
            <a:r>
              <a:rPr lang="it-IT" sz="2000" dirty="0">
                <a:latin typeface="Palatino Linotype" charset="0"/>
                <a:ea typeface="Palatino Linotype" charset="0"/>
                <a:cs typeface="Palatino Linotype" charset="0"/>
              </a:rPr>
              <a:t>L'aggiunta di Litio alle leghe Al-Cu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stata studiata soprattutto per ridurre il peso dei veicoli e delle strutture aerospaziali (</a:t>
            </a:r>
            <a:r>
              <a:rPr lang="en-US" sz="2000" dirty="0">
                <a:latin typeface="Palatino Linotype" charset="0"/>
                <a:ea typeface="Palatino Linotype" charset="0"/>
                <a:cs typeface="Palatino Linotype" charset="0"/>
              </a:rPr>
              <a:t>r</a:t>
            </a:r>
            <a:r>
              <a:rPr lang="it-IT" sz="2000" dirty="0">
                <a:latin typeface="Palatino Linotype" charset="0"/>
                <a:ea typeface="Palatino Linotype" charset="0"/>
                <a:cs typeface="Palatino Linotype" charset="0"/>
              </a:rPr>
              <a:t> litio = 0.53 g/cm</a:t>
            </a:r>
            <a:r>
              <a:rPr lang="it-IT" sz="2000" baseline="30000" dirty="0">
                <a:latin typeface="Palatino Linotype" charset="0"/>
                <a:ea typeface="Palatino Linotype" charset="0"/>
                <a:cs typeface="Palatino Linotype" charset="0"/>
              </a:rPr>
              <a:t>3</a:t>
            </a:r>
            <a:r>
              <a:rPr lang="it-IT" sz="2000" dirty="0">
                <a:latin typeface="Palatino Linotype" charset="0"/>
                <a:ea typeface="Palatino Linotype" charset="0"/>
                <a:cs typeface="Palatino Linotype" charset="0"/>
              </a:rPr>
              <a:t>). </a:t>
            </a:r>
          </a:p>
          <a:p>
            <a:pPr marL="25400" marR="11430" algn="ctr">
              <a:spcAft>
                <a:spcPts val="0"/>
              </a:spcAft>
            </a:pPr>
            <a:r>
              <a:rPr lang="it-IT" sz="2000" dirty="0">
                <a:solidFill>
                  <a:srgbClr val="FF0000"/>
                </a:solidFill>
                <a:latin typeface="Palatino Linotype" charset="0"/>
                <a:ea typeface="Palatino Linotype" charset="0"/>
                <a:cs typeface="Palatino Linotype" charset="0"/>
              </a:rPr>
              <a:t>L'aggiunta dell' 1% di Li riduce del 3% la </a:t>
            </a:r>
            <a:r>
              <a:rPr lang="it-IT" sz="2000" dirty="0" err="1">
                <a:solidFill>
                  <a:srgbClr val="FF0000"/>
                </a:solidFill>
                <a:latin typeface="Palatino Linotype" charset="0"/>
                <a:ea typeface="Palatino Linotype" charset="0"/>
                <a:cs typeface="Palatino Linotype" charset="0"/>
              </a:rPr>
              <a:t>densita'</a:t>
            </a:r>
            <a:r>
              <a:rPr lang="it-IT" sz="2000" dirty="0">
                <a:solidFill>
                  <a:srgbClr val="FF0000"/>
                </a:solidFill>
                <a:latin typeface="Palatino Linotype" charset="0"/>
                <a:ea typeface="Palatino Linotype" charset="0"/>
                <a:cs typeface="Palatino Linotype" charset="0"/>
              </a:rPr>
              <a:t> della lega ed aumenta il limite elastico del 6%.</a:t>
            </a:r>
            <a:endParaRPr lang="it-IT" sz="2000" dirty="0">
              <a:latin typeface="Palatino Linotype" charset="0"/>
              <a:ea typeface="Palatino Linotype" charset="0"/>
              <a:cs typeface="Palatino Linotype" charset="0"/>
            </a:endParaRPr>
          </a:p>
          <a:p>
            <a:pPr marL="25400" marR="11430" algn="just">
              <a:spcAft>
                <a:spcPts val="0"/>
              </a:spcAft>
            </a:pPr>
            <a:r>
              <a:rPr lang="it-IT" sz="2000" dirty="0">
                <a:latin typeface="Palatino Linotype" charset="0"/>
                <a:ea typeface="Palatino Linotype" charset="0"/>
                <a:cs typeface="Palatino Linotype" charset="0"/>
              </a:rPr>
              <a:t>Il limite di </a:t>
            </a:r>
            <a:r>
              <a:rPr lang="it-IT" sz="2000" dirty="0" err="1">
                <a:latin typeface="Palatino Linotype" charset="0"/>
                <a:ea typeface="Palatino Linotype" charset="0"/>
                <a:cs typeface="Palatino Linotype" charset="0"/>
              </a:rPr>
              <a:t>solubilita'</a:t>
            </a:r>
            <a:r>
              <a:rPr lang="it-IT" sz="2000" dirty="0">
                <a:latin typeface="Palatino Linotype" charset="0"/>
                <a:ea typeface="Palatino Linotype" charset="0"/>
                <a:cs typeface="Palatino Linotype" charset="0"/>
              </a:rPr>
              <a:t> del Li nell'alluminio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del 4.2% ma normalmente si usano tenori tra 1 - 3 %.</a:t>
            </a:r>
          </a:p>
          <a:p>
            <a:pPr marL="25400" marR="11430" algn="just">
              <a:spcAft>
                <a:spcPts val="0"/>
              </a:spcAft>
            </a:pPr>
            <a:r>
              <a:rPr lang="it-IT" sz="2000" dirty="0">
                <a:latin typeface="Palatino Linotype" charset="0"/>
                <a:ea typeface="Palatino Linotype" charset="0"/>
                <a:cs typeface="Palatino Linotype" charset="0"/>
              </a:rPr>
              <a:t>Le leghe Al-Li rispetto le 2xxx e 7xxx sono: </a:t>
            </a:r>
          </a:p>
          <a:p>
            <a:pPr marL="342900" marR="11430" lvl="0" indent="-342900" algn="just">
              <a:spcAft>
                <a:spcPts val="0"/>
              </a:spcAft>
              <a:buFont typeface="Times New Roman" charset="0"/>
              <a:buChar char="-"/>
              <a:tabLst>
                <a:tab pos="266700" algn="l"/>
              </a:tabLst>
            </a:pPr>
            <a:r>
              <a:rPr lang="en-US" sz="2000" dirty="0" err="1">
                <a:solidFill>
                  <a:srgbClr val="0000FF"/>
                </a:solidFill>
                <a:latin typeface="Palatino Linotype" charset="0"/>
                <a:ea typeface="Palatino Linotype" charset="0"/>
                <a:cs typeface="Palatino Linotype" charset="0"/>
              </a:rPr>
              <a:t>piu</a:t>
            </a:r>
            <a:r>
              <a:rPr lang="en-US" sz="2000" dirty="0">
                <a:solidFill>
                  <a:srgbClr val="0000FF"/>
                </a:solidFill>
                <a:latin typeface="Palatino Linotype" charset="0"/>
                <a:ea typeface="Palatino Linotype" charset="0"/>
                <a:cs typeface="Palatino Linotype" charset="0"/>
              </a:rPr>
              <a:t>' </a:t>
            </a:r>
            <a:r>
              <a:rPr lang="en-US" sz="2000" dirty="0" err="1">
                <a:solidFill>
                  <a:srgbClr val="0000FF"/>
                </a:solidFill>
                <a:latin typeface="Palatino Linotype" charset="0"/>
                <a:ea typeface="Palatino Linotype" charset="0"/>
                <a:cs typeface="Palatino Linotype" charset="0"/>
              </a:rPr>
              <a:t>leggere</a:t>
            </a:r>
            <a:endParaRPr lang="it-IT" sz="2000" dirty="0">
              <a:latin typeface="Palatino Linotype" charset="0"/>
              <a:ea typeface="Palatino Linotype" charset="0"/>
              <a:cs typeface="Palatino Linotype" charset="0"/>
            </a:endParaRPr>
          </a:p>
          <a:p>
            <a:pPr marL="342900" marR="11430" lvl="0" indent="-342900" algn="just">
              <a:spcAft>
                <a:spcPts val="0"/>
              </a:spcAft>
              <a:buFont typeface="Times New Roman" charset="0"/>
              <a:buChar char="-"/>
              <a:tabLst>
                <a:tab pos="266700" algn="l"/>
              </a:tabLst>
            </a:pPr>
            <a:r>
              <a:rPr lang="en-US" sz="2000" dirty="0" err="1">
                <a:solidFill>
                  <a:srgbClr val="0000FF"/>
                </a:solidFill>
                <a:latin typeface="Palatino Linotype" charset="0"/>
                <a:ea typeface="Palatino Linotype" charset="0"/>
                <a:cs typeface="Palatino Linotype" charset="0"/>
              </a:rPr>
              <a:t>piu</a:t>
            </a:r>
            <a:r>
              <a:rPr lang="en-US" sz="2000" dirty="0">
                <a:solidFill>
                  <a:srgbClr val="0000FF"/>
                </a:solidFill>
                <a:latin typeface="Palatino Linotype" charset="0"/>
                <a:ea typeface="Palatino Linotype" charset="0"/>
                <a:cs typeface="Palatino Linotype" charset="0"/>
              </a:rPr>
              <a:t>' </a:t>
            </a:r>
            <a:r>
              <a:rPr lang="en-US" sz="2000" dirty="0" err="1">
                <a:solidFill>
                  <a:srgbClr val="0000FF"/>
                </a:solidFill>
                <a:latin typeface="Palatino Linotype" charset="0"/>
                <a:ea typeface="Palatino Linotype" charset="0"/>
                <a:cs typeface="Palatino Linotype" charset="0"/>
              </a:rPr>
              <a:t>rigide</a:t>
            </a:r>
            <a:r>
              <a:rPr lang="en-US" sz="2000" dirty="0">
                <a:solidFill>
                  <a:srgbClr val="0000FF"/>
                </a:solidFill>
                <a:latin typeface="Palatino Linotype" charset="0"/>
                <a:ea typeface="Palatino Linotype" charset="0"/>
                <a:cs typeface="Palatino Linotype" charset="0"/>
              </a:rPr>
              <a:t> (7 - 12% in </a:t>
            </a:r>
            <a:r>
              <a:rPr lang="en-US" sz="2000" dirty="0" err="1">
                <a:solidFill>
                  <a:srgbClr val="0000FF"/>
                </a:solidFill>
                <a:latin typeface="Palatino Linotype" charset="0"/>
                <a:ea typeface="Palatino Linotype" charset="0"/>
                <a:cs typeface="Palatino Linotype" charset="0"/>
              </a:rPr>
              <a:t>piu</a:t>
            </a:r>
            <a:r>
              <a:rPr lang="en-US" sz="2000" dirty="0">
                <a:solidFill>
                  <a:srgbClr val="0000FF"/>
                </a:solidFill>
                <a:latin typeface="Palatino Linotype" charset="0"/>
                <a:ea typeface="Palatino Linotype" charset="0"/>
                <a:cs typeface="Palatino Linotype" charset="0"/>
              </a:rPr>
              <a:t>')</a:t>
            </a:r>
            <a:endParaRPr lang="it-IT" sz="2000" dirty="0">
              <a:latin typeface="Palatino Linotype" charset="0"/>
              <a:ea typeface="Palatino Linotype" charset="0"/>
              <a:cs typeface="Palatino Linotype" charset="0"/>
            </a:endParaRPr>
          </a:p>
          <a:p>
            <a:pPr marL="342900" marR="11430" lvl="0" indent="-342900" algn="just">
              <a:spcAft>
                <a:spcPts val="0"/>
              </a:spcAft>
              <a:buFont typeface="Times New Roman" charset="0"/>
              <a:buChar char="-"/>
              <a:tabLst>
                <a:tab pos="266700" algn="l"/>
              </a:tabLst>
            </a:pPr>
            <a:r>
              <a:rPr lang="it-IT" sz="2000" dirty="0">
                <a:solidFill>
                  <a:srgbClr val="0000FF"/>
                </a:solidFill>
                <a:latin typeface="Palatino Linotype" charset="0"/>
                <a:ea typeface="Palatino Linotype" charset="0"/>
                <a:cs typeface="Palatino Linotype" charset="0"/>
              </a:rPr>
              <a:t>hanno un limite di fatica </a:t>
            </a:r>
            <a:r>
              <a:rPr lang="it-IT" sz="2000" dirty="0" err="1">
                <a:solidFill>
                  <a:srgbClr val="0000FF"/>
                </a:solidFill>
                <a:latin typeface="Palatino Linotype" charset="0"/>
                <a:ea typeface="Palatino Linotype" charset="0"/>
                <a:cs typeface="Palatino Linotype" charset="0"/>
              </a:rPr>
              <a:t>piu'</a:t>
            </a:r>
            <a:r>
              <a:rPr lang="it-IT" sz="2000" dirty="0">
                <a:solidFill>
                  <a:srgbClr val="0000FF"/>
                </a:solidFill>
                <a:latin typeface="Palatino Linotype" charset="0"/>
                <a:ea typeface="Palatino Linotype" charset="0"/>
                <a:cs typeface="Palatino Linotype" charset="0"/>
              </a:rPr>
              <a:t> alto</a:t>
            </a:r>
            <a:endParaRPr lang="it-IT" sz="2000" dirty="0">
              <a:latin typeface="Palatino Linotype" charset="0"/>
              <a:ea typeface="Palatino Linotype" charset="0"/>
              <a:cs typeface="Palatino Linotype" charset="0"/>
            </a:endParaRPr>
          </a:p>
          <a:p>
            <a:pPr marL="342900" marR="11430" lvl="0" indent="-342900" algn="just">
              <a:spcAft>
                <a:spcPts val="0"/>
              </a:spcAft>
              <a:buFont typeface="Times New Roman" charset="0"/>
              <a:buChar char="-"/>
              <a:tabLst>
                <a:tab pos="266700" algn="l"/>
              </a:tabLst>
            </a:pPr>
            <a:r>
              <a:rPr lang="en-US" sz="2000" dirty="0" err="1">
                <a:solidFill>
                  <a:srgbClr val="0000FF"/>
                </a:solidFill>
                <a:latin typeface="Palatino Linotype" charset="0"/>
                <a:ea typeface="Palatino Linotype" charset="0"/>
                <a:cs typeface="Palatino Linotype" charset="0"/>
              </a:rPr>
              <a:t>migliore</a:t>
            </a:r>
            <a:r>
              <a:rPr lang="en-US" sz="2000" dirty="0">
                <a:solidFill>
                  <a:srgbClr val="0000FF"/>
                </a:solidFill>
                <a:latin typeface="Palatino Linotype" charset="0"/>
                <a:ea typeface="Palatino Linotype" charset="0"/>
                <a:cs typeface="Palatino Linotype" charset="0"/>
              </a:rPr>
              <a:t> </a:t>
            </a:r>
            <a:r>
              <a:rPr lang="en-US" sz="2000" dirty="0" err="1">
                <a:solidFill>
                  <a:srgbClr val="0000FF"/>
                </a:solidFill>
                <a:latin typeface="Palatino Linotype" charset="0"/>
                <a:ea typeface="Palatino Linotype" charset="0"/>
                <a:cs typeface="Palatino Linotype" charset="0"/>
              </a:rPr>
              <a:t>resistenza</a:t>
            </a:r>
            <a:r>
              <a:rPr lang="en-US" sz="2000" dirty="0">
                <a:solidFill>
                  <a:srgbClr val="0000FF"/>
                </a:solidFill>
                <a:latin typeface="Palatino Linotype" charset="0"/>
                <a:ea typeface="Palatino Linotype" charset="0"/>
                <a:cs typeface="Palatino Linotype" charset="0"/>
              </a:rPr>
              <a:t> al creep</a:t>
            </a:r>
            <a:endParaRPr lang="it-IT" sz="2000" dirty="0">
              <a:latin typeface="Palatino Linotype" charset="0"/>
              <a:ea typeface="Palatino Linotype" charset="0"/>
              <a:cs typeface="Palatino Linotype" charset="0"/>
            </a:endParaRPr>
          </a:p>
          <a:p>
            <a:pPr marL="342900" marR="11430" lvl="0" indent="-342900" algn="just">
              <a:spcAft>
                <a:spcPts val="0"/>
              </a:spcAft>
              <a:buFont typeface="Times New Roman" charset="0"/>
              <a:buChar char="-"/>
              <a:tabLst>
                <a:tab pos="266700" algn="l"/>
              </a:tabLst>
            </a:pPr>
            <a:r>
              <a:rPr lang="en-US" sz="2000" dirty="0" err="1">
                <a:solidFill>
                  <a:srgbClr val="FF00FF"/>
                </a:solidFill>
                <a:latin typeface="Palatino Linotype" charset="0"/>
                <a:ea typeface="Palatino Linotype" charset="0"/>
                <a:cs typeface="Palatino Linotype" charset="0"/>
              </a:rPr>
              <a:t>hanno</a:t>
            </a:r>
            <a:r>
              <a:rPr lang="en-US" sz="2000" dirty="0">
                <a:solidFill>
                  <a:srgbClr val="FF00FF"/>
                </a:solidFill>
                <a:latin typeface="Palatino Linotype" charset="0"/>
                <a:ea typeface="Palatino Linotype" charset="0"/>
                <a:cs typeface="Palatino Linotype" charset="0"/>
              </a:rPr>
              <a:t> </a:t>
            </a:r>
            <a:r>
              <a:rPr lang="en-US" sz="2000" dirty="0" err="1">
                <a:solidFill>
                  <a:srgbClr val="FF00FF"/>
                </a:solidFill>
                <a:latin typeface="Palatino Linotype" charset="0"/>
                <a:ea typeface="Palatino Linotype" charset="0"/>
                <a:cs typeface="Palatino Linotype" charset="0"/>
              </a:rPr>
              <a:t>tenacita</a:t>
            </a:r>
            <a:r>
              <a:rPr lang="en-US" sz="2000" dirty="0">
                <a:solidFill>
                  <a:srgbClr val="FF00FF"/>
                </a:solidFill>
                <a:latin typeface="Palatino Linotype" charset="0"/>
                <a:ea typeface="Palatino Linotype" charset="0"/>
                <a:cs typeface="Palatino Linotype" charset="0"/>
              </a:rPr>
              <a:t>' </a:t>
            </a:r>
            <a:r>
              <a:rPr lang="en-US" sz="2000" dirty="0" err="1">
                <a:solidFill>
                  <a:srgbClr val="FF00FF"/>
                </a:solidFill>
                <a:latin typeface="Palatino Linotype" charset="0"/>
                <a:ea typeface="Palatino Linotype" charset="0"/>
                <a:cs typeface="Palatino Linotype" charset="0"/>
              </a:rPr>
              <a:t>inferiore</a:t>
            </a:r>
            <a:endParaRPr lang="it-IT" sz="2000" dirty="0">
              <a:latin typeface="Palatino Linotype" charset="0"/>
              <a:ea typeface="Palatino Linotype" charset="0"/>
              <a:cs typeface="Palatino Linotype" charset="0"/>
            </a:endParaRPr>
          </a:p>
          <a:p>
            <a:pPr marL="342900" marR="11430" lvl="0" indent="-342900" algn="just">
              <a:spcAft>
                <a:spcPts val="0"/>
              </a:spcAft>
              <a:buFont typeface="Times New Roman" charset="0"/>
              <a:buChar char="-"/>
              <a:tabLst>
                <a:tab pos="266700" algn="l"/>
              </a:tabLst>
            </a:pPr>
            <a:r>
              <a:rPr lang="en-US" sz="2000" dirty="0" err="1">
                <a:solidFill>
                  <a:srgbClr val="FF00FF"/>
                </a:solidFill>
                <a:latin typeface="Palatino Linotype" charset="0"/>
                <a:ea typeface="Palatino Linotype" charset="0"/>
                <a:cs typeface="Palatino Linotype" charset="0"/>
              </a:rPr>
              <a:t>subiscono</a:t>
            </a:r>
            <a:r>
              <a:rPr lang="en-US" sz="2000" dirty="0">
                <a:solidFill>
                  <a:srgbClr val="FF00FF"/>
                </a:solidFill>
                <a:latin typeface="Palatino Linotype" charset="0"/>
                <a:ea typeface="Palatino Linotype" charset="0"/>
                <a:cs typeface="Palatino Linotype" charset="0"/>
              </a:rPr>
              <a:t> stress corrosion cracking</a:t>
            </a:r>
            <a:endParaRPr lang="it-IT" sz="2000" dirty="0">
              <a:latin typeface="Palatino Linotype" charset="0"/>
              <a:ea typeface="Palatino Linotype" charset="0"/>
              <a:cs typeface="Palatino Linotype" charset="0"/>
            </a:endParaRPr>
          </a:p>
          <a:p>
            <a:pPr marL="342900" marR="11430" lvl="0" indent="-342900" algn="just">
              <a:spcAft>
                <a:spcPts val="0"/>
              </a:spcAft>
              <a:buFont typeface="Times New Roman" charset="0"/>
              <a:buChar char="-"/>
              <a:tabLst>
                <a:tab pos="266700" algn="l"/>
              </a:tabLst>
            </a:pPr>
            <a:r>
              <a:rPr lang="en-US" sz="2000" dirty="0" err="1">
                <a:solidFill>
                  <a:srgbClr val="FF00FF"/>
                </a:solidFill>
                <a:latin typeface="Palatino Linotype" charset="0"/>
                <a:ea typeface="Palatino Linotype" charset="0"/>
                <a:cs typeface="Palatino Linotype" charset="0"/>
              </a:rPr>
              <a:t>costano</a:t>
            </a:r>
            <a:r>
              <a:rPr lang="en-US" sz="2000" dirty="0">
                <a:solidFill>
                  <a:srgbClr val="FF00FF"/>
                </a:solidFill>
                <a:latin typeface="Palatino Linotype" charset="0"/>
                <a:ea typeface="Palatino Linotype" charset="0"/>
                <a:cs typeface="Palatino Linotype" charset="0"/>
              </a:rPr>
              <a:t> 3 - 5 volte di </a:t>
            </a:r>
            <a:r>
              <a:rPr lang="en-US" sz="2000" dirty="0" err="1">
                <a:solidFill>
                  <a:srgbClr val="FF00FF"/>
                </a:solidFill>
                <a:latin typeface="Palatino Linotype" charset="0"/>
                <a:ea typeface="Palatino Linotype" charset="0"/>
                <a:cs typeface="Palatino Linotype" charset="0"/>
              </a:rPr>
              <a:t>piu</a:t>
            </a:r>
            <a:r>
              <a:rPr lang="en-US" sz="2000" dirty="0">
                <a:solidFill>
                  <a:srgbClr val="FF00FF"/>
                </a:solidFill>
                <a:latin typeface="Palatino Linotype" charset="0"/>
                <a:ea typeface="Palatino Linotype" charset="0"/>
                <a:cs typeface="Palatino Linotype" charset="0"/>
              </a:rPr>
              <a:t>'</a:t>
            </a:r>
            <a:endParaRPr lang="it-IT" sz="2000" dirty="0">
              <a:effectLst/>
              <a:latin typeface="Palatino Linotype" charset="0"/>
              <a:ea typeface="Palatino Linotype" charset="0"/>
              <a:cs typeface="Palatino Linotype" charset="0"/>
            </a:endParaRPr>
          </a:p>
        </p:txBody>
      </p:sp>
      <p:pic>
        <p:nvPicPr>
          <p:cNvPr id="13318" name="Picture 6" descr="age1image87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7488" y="3762375"/>
            <a:ext cx="2295525"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58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Leghe Alluminio-Cu-Li"/>
          <p:cNvSpPr txBox="1"/>
          <p:nvPr/>
        </p:nvSpPr>
        <p:spPr>
          <a:xfrm>
            <a:off x="3562519" y="246938"/>
            <a:ext cx="3522952"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defTabSz="457200">
              <a:defRPr sz="3600" b="1">
                <a:solidFill>
                  <a:srgbClr val="941100"/>
                </a:solidFill>
                <a:latin typeface="Helvetica"/>
                <a:ea typeface="Helvetica"/>
                <a:cs typeface="Helvetica"/>
                <a:sym typeface="Helvetica"/>
              </a:defRPr>
            </a:lvl1pPr>
          </a:lstStyle>
          <a:p>
            <a:r>
              <a:rPr sz="2531"/>
              <a:t>Leghe Alluminio-Cu-Li</a:t>
            </a:r>
          </a:p>
        </p:txBody>
      </p:sp>
      <p:sp>
        <p:nvSpPr>
          <p:cNvPr id="217" name="L'aggiunta di Litio alle leghe Al-Cu e' stata studiata soprattutto per ridurre il peso dei veicoli e delle strutture aerospaziali ρ litio = 0.53 g/cm3).…"/>
          <p:cNvSpPr txBox="1"/>
          <p:nvPr/>
        </p:nvSpPr>
        <p:spPr>
          <a:xfrm>
            <a:off x="228599" y="688020"/>
            <a:ext cx="11723913" cy="616611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algn="just" defTabSz="321457">
              <a:defRPr sz="2200">
                <a:solidFill>
                  <a:srgbClr val="000000"/>
                </a:solidFill>
                <a:latin typeface="Times"/>
                <a:ea typeface="Times"/>
                <a:cs typeface="Times"/>
                <a:sym typeface="Times"/>
              </a:defRPr>
            </a:pPr>
            <a:r>
              <a:rPr sz="2400" dirty="0">
                <a:latin typeface="Palatino Linotype" charset="0"/>
                <a:ea typeface="Palatino Linotype" charset="0"/>
                <a:cs typeface="Palatino Linotype" charset="0"/>
              </a:rPr>
              <a:t>La fase che precipita (invecchiamento) e' </a:t>
            </a:r>
            <a:r>
              <a:rPr sz="2400" dirty="0">
                <a:solidFill>
                  <a:srgbClr val="FF2600"/>
                </a:solidFill>
                <a:latin typeface="Palatino Linotype" charset="0"/>
                <a:ea typeface="Palatino Linotype" charset="0"/>
                <a:cs typeface="Palatino Linotype" charset="0"/>
              </a:rPr>
              <a:t>Al</a:t>
            </a:r>
            <a:r>
              <a:rPr sz="2400" baseline="-5999" dirty="0">
                <a:solidFill>
                  <a:srgbClr val="FF2600"/>
                </a:solidFill>
                <a:latin typeface="Palatino Linotype" charset="0"/>
                <a:ea typeface="Palatino Linotype" charset="0"/>
                <a:cs typeface="Palatino Linotype" charset="0"/>
              </a:rPr>
              <a:t>3</a:t>
            </a:r>
            <a:r>
              <a:rPr sz="2400" dirty="0">
                <a:solidFill>
                  <a:srgbClr val="FF2600"/>
                </a:solidFill>
                <a:latin typeface="Palatino Linotype" charset="0"/>
                <a:ea typeface="Palatino Linotype" charset="0"/>
                <a:cs typeface="Palatino Linotype" charset="0"/>
              </a:rPr>
              <a:t>Li (</a:t>
            </a:r>
            <a:r>
              <a:rPr sz="2400" dirty="0">
                <a:solidFill>
                  <a:srgbClr val="FF2600"/>
                </a:solidFill>
                <a:latin typeface="Symbol" charset="2"/>
                <a:ea typeface="Symbol" charset="2"/>
                <a:cs typeface="Symbol" charset="2"/>
                <a:sym typeface="Symbol"/>
              </a:rPr>
              <a:t>d</a:t>
            </a:r>
            <a:r>
              <a:rPr sz="2400" dirty="0">
                <a:solidFill>
                  <a:srgbClr val="FF2600"/>
                </a:solidFill>
                <a:latin typeface="Palatino Linotype" charset="0"/>
                <a:ea typeface="Palatino Linotype" charset="0"/>
                <a:cs typeface="Palatino Linotype" charset="0"/>
              </a:rPr>
              <a:t>')</a:t>
            </a:r>
            <a:r>
              <a:rPr sz="2400" dirty="0">
                <a:latin typeface="Palatino Linotype" charset="0"/>
                <a:ea typeface="Palatino Linotype" charset="0"/>
                <a:cs typeface="Palatino Linotype" charset="0"/>
              </a:rPr>
              <a:t>, i parametri reticolari del precipitato sono molto simili a quelli della matrice</a:t>
            </a:r>
            <a:r>
              <a:rPr lang="it-IT" sz="2400" dirty="0">
                <a:latin typeface="Palatino Linotype" charset="0"/>
                <a:ea typeface="Palatino Linotype" charset="0"/>
                <a:cs typeface="Palatino Linotype" charset="0"/>
              </a:rPr>
              <a:t> (0,12%)</a:t>
            </a:r>
            <a:r>
              <a:rPr sz="2400" dirty="0">
                <a:latin typeface="Palatino Linotype" charset="0"/>
                <a:ea typeface="Palatino Linotype" charset="0"/>
                <a:cs typeface="Palatino Linotype" charset="0"/>
              </a:rPr>
              <a:t>, </a:t>
            </a:r>
            <a:r>
              <a:rPr sz="2400" dirty="0">
                <a:solidFill>
                  <a:srgbClr val="941100"/>
                </a:solidFill>
                <a:latin typeface="Palatino Linotype" charset="0"/>
                <a:ea typeface="Palatino Linotype" charset="0"/>
                <a:cs typeface="Palatino Linotype" charset="0"/>
              </a:rPr>
              <a:t>quindi ottima coerenza</a:t>
            </a:r>
            <a:r>
              <a:rPr sz="2400" dirty="0">
                <a:latin typeface="Palatino Linotype" charset="0"/>
                <a:ea typeface="Palatino Linotype" charset="0"/>
                <a:cs typeface="Palatino Linotype" charset="0"/>
              </a:rPr>
              <a:t>. Il precipitato rimane coerente anche per lunghi riscaldamenti a 190 C</a:t>
            </a:r>
          </a:p>
          <a:p>
            <a:pPr marL="17859" algn="just" defTabSz="321457">
              <a:defRPr sz="2200">
                <a:solidFill>
                  <a:srgbClr val="000000"/>
                </a:solidFill>
                <a:latin typeface="Times"/>
                <a:ea typeface="Times"/>
                <a:cs typeface="Times"/>
                <a:sym typeface="Times"/>
              </a:defRPr>
            </a:pPr>
            <a:r>
              <a:rPr sz="2400" dirty="0">
                <a:latin typeface="Palatino Linotype" charset="0"/>
                <a:ea typeface="Palatino Linotype" charset="0"/>
                <a:cs typeface="Palatino Linotype" charset="0"/>
              </a:rPr>
              <a:t>Altri precipitati possono essere: </a:t>
            </a:r>
          </a:p>
          <a:p>
            <a:pPr marL="17859" defTabSz="321457">
              <a:defRPr sz="2200">
                <a:solidFill>
                  <a:srgbClr val="941100"/>
                </a:solidFill>
                <a:latin typeface="Times"/>
                <a:ea typeface="Times"/>
                <a:cs typeface="Times"/>
                <a:sym typeface="Times"/>
              </a:defRPr>
            </a:pPr>
            <a:r>
              <a:rPr sz="2400" dirty="0">
                <a:latin typeface="Palatino Linotype" charset="0"/>
                <a:ea typeface="Palatino Linotype" charset="0"/>
                <a:cs typeface="Palatino Linotype" charset="0"/>
              </a:rPr>
              <a:t>Al</a:t>
            </a:r>
            <a:r>
              <a:rPr sz="2400" baseline="-5999" dirty="0">
                <a:latin typeface="Palatino Linotype" charset="0"/>
                <a:ea typeface="Palatino Linotype" charset="0"/>
                <a:cs typeface="Palatino Linotype" charset="0"/>
              </a:rPr>
              <a:t>2</a:t>
            </a:r>
            <a:r>
              <a:rPr sz="2400" dirty="0">
                <a:latin typeface="Palatino Linotype" charset="0"/>
                <a:ea typeface="Palatino Linotype" charset="0"/>
                <a:cs typeface="Palatino Linotype" charset="0"/>
              </a:rPr>
              <a:t>CuLi</a:t>
            </a:r>
            <a:r>
              <a:rPr lang="it-IT" sz="2400" dirty="0">
                <a:latin typeface="Palatino Linotype" charset="0"/>
                <a:ea typeface="Palatino Linotype" charset="0"/>
                <a:cs typeface="Palatino Linotype" charset="0"/>
              </a:rPr>
              <a:t> </a:t>
            </a:r>
            <a:r>
              <a:rPr sz="2400" dirty="0">
                <a:latin typeface="Palatino Linotype" charset="0"/>
                <a:ea typeface="Palatino Linotype" charset="0"/>
                <a:cs typeface="Palatino Linotype" charset="0"/>
              </a:rPr>
              <a:t> - </a:t>
            </a:r>
            <a:r>
              <a:rPr lang="it-IT" sz="2400" dirty="0">
                <a:latin typeface="Palatino Linotype" charset="0"/>
                <a:ea typeface="Palatino Linotype" charset="0"/>
                <a:cs typeface="Palatino Linotype" charset="0"/>
              </a:rPr>
              <a:t> </a:t>
            </a:r>
            <a:r>
              <a:rPr sz="2400" dirty="0">
                <a:latin typeface="Palatino Linotype" charset="0"/>
                <a:ea typeface="Palatino Linotype" charset="0"/>
                <a:cs typeface="Palatino Linotype" charset="0"/>
              </a:rPr>
              <a:t>Al</a:t>
            </a:r>
            <a:r>
              <a:rPr sz="2400" baseline="-5999" dirty="0">
                <a:latin typeface="Palatino Linotype" charset="0"/>
                <a:ea typeface="Palatino Linotype" charset="0"/>
                <a:cs typeface="Palatino Linotype" charset="0"/>
              </a:rPr>
              <a:t>2</a:t>
            </a:r>
            <a:r>
              <a:rPr sz="2400" dirty="0">
                <a:latin typeface="Palatino Linotype" charset="0"/>
                <a:ea typeface="Palatino Linotype" charset="0"/>
                <a:cs typeface="Palatino Linotype" charset="0"/>
              </a:rPr>
              <a:t>LiMg</a:t>
            </a:r>
            <a:r>
              <a:rPr lang="it-IT" sz="2400" dirty="0">
                <a:latin typeface="Palatino Linotype" charset="0"/>
                <a:ea typeface="Palatino Linotype" charset="0"/>
                <a:cs typeface="Palatino Linotype" charset="0"/>
              </a:rPr>
              <a:t> </a:t>
            </a:r>
            <a:r>
              <a:rPr sz="2400" dirty="0">
                <a:latin typeface="Palatino Linotype" charset="0"/>
                <a:ea typeface="Palatino Linotype" charset="0"/>
                <a:cs typeface="Palatino Linotype" charset="0"/>
              </a:rPr>
              <a:t> - </a:t>
            </a:r>
            <a:r>
              <a:rPr lang="it-IT" sz="2400" dirty="0">
                <a:latin typeface="Palatino Linotype" charset="0"/>
                <a:ea typeface="Palatino Linotype" charset="0"/>
                <a:cs typeface="Palatino Linotype" charset="0"/>
              </a:rPr>
              <a:t> </a:t>
            </a:r>
            <a:r>
              <a:rPr sz="2400" dirty="0">
                <a:latin typeface="Palatino Linotype" charset="0"/>
                <a:ea typeface="Palatino Linotype" charset="0"/>
                <a:cs typeface="Palatino Linotype" charset="0"/>
              </a:rPr>
              <a:t>Al</a:t>
            </a:r>
            <a:r>
              <a:rPr sz="2400" baseline="-5999" dirty="0">
                <a:latin typeface="Palatino Linotype" charset="0"/>
                <a:ea typeface="Palatino Linotype" charset="0"/>
                <a:cs typeface="Palatino Linotype" charset="0"/>
              </a:rPr>
              <a:t>2</a:t>
            </a:r>
            <a:r>
              <a:rPr sz="2400" dirty="0">
                <a:latin typeface="Palatino Linotype" charset="0"/>
                <a:ea typeface="Palatino Linotype" charset="0"/>
                <a:cs typeface="Palatino Linotype" charset="0"/>
              </a:rPr>
              <a:t>CuMg </a:t>
            </a:r>
            <a:r>
              <a:rPr lang="it-IT" sz="2400" dirty="0">
                <a:latin typeface="Palatino Linotype" charset="0"/>
                <a:ea typeface="Palatino Linotype" charset="0"/>
                <a:cs typeface="Palatino Linotype" charset="0"/>
              </a:rPr>
              <a:t> </a:t>
            </a:r>
            <a:r>
              <a:rPr sz="2400" dirty="0">
                <a:latin typeface="Palatino Linotype" charset="0"/>
                <a:ea typeface="Palatino Linotype" charset="0"/>
                <a:cs typeface="Palatino Linotype" charset="0"/>
              </a:rPr>
              <a:t>- </a:t>
            </a:r>
            <a:r>
              <a:rPr lang="it-IT" sz="2400" dirty="0">
                <a:latin typeface="Palatino Linotype" charset="0"/>
                <a:ea typeface="Palatino Linotype" charset="0"/>
                <a:cs typeface="Palatino Linotype" charset="0"/>
              </a:rPr>
              <a:t> </a:t>
            </a:r>
            <a:r>
              <a:rPr sz="2400" dirty="0">
                <a:latin typeface="Palatino Linotype" charset="0"/>
                <a:ea typeface="Palatino Linotype" charset="0"/>
                <a:cs typeface="Palatino Linotype" charset="0"/>
              </a:rPr>
              <a:t>Al</a:t>
            </a:r>
            <a:r>
              <a:rPr sz="2400" baseline="-5999" dirty="0">
                <a:latin typeface="Palatino Linotype" charset="0"/>
                <a:ea typeface="Palatino Linotype" charset="0"/>
                <a:cs typeface="Palatino Linotype" charset="0"/>
              </a:rPr>
              <a:t>6</a:t>
            </a:r>
            <a:r>
              <a:rPr sz="2400" dirty="0">
                <a:latin typeface="Palatino Linotype" charset="0"/>
                <a:ea typeface="Palatino Linotype" charset="0"/>
                <a:cs typeface="Palatino Linotype" charset="0"/>
              </a:rPr>
              <a:t>CuLi</a:t>
            </a:r>
            <a:r>
              <a:rPr sz="2400" baseline="-5999" dirty="0">
                <a:latin typeface="Palatino Linotype" charset="0"/>
                <a:ea typeface="Palatino Linotype" charset="0"/>
                <a:cs typeface="Palatino Linotype" charset="0"/>
              </a:rPr>
              <a:t>3</a:t>
            </a:r>
          </a:p>
          <a:p>
            <a:pPr marL="17859" algn="just" defTabSz="321457">
              <a:defRPr sz="2200">
                <a:solidFill>
                  <a:srgbClr val="000000"/>
                </a:solidFill>
                <a:latin typeface="Palatino Linotype"/>
                <a:ea typeface="Palatino Linotype"/>
                <a:cs typeface="Palatino Linotype"/>
                <a:sym typeface="Palatino Linotype"/>
              </a:defRPr>
            </a:pPr>
            <a:endParaRPr sz="2400" baseline="-5999" dirty="0">
              <a:latin typeface="Palatino Linotype" charset="0"/>
              <a:ea typeface="Palatino Linotype" charset="0"/>
              <a:cs typeface="Palatino Linotype" charset="0"/>
            </a:endParaRPr>
          </a:p>
          <a:p>
            <a:pPr marL="178587" indent="-160729" algn="just" defTabSz="321457">
              <a:tabLst>
                <a:tab pos="187517" algn="l"/>
              </a:tabLst>
              <a:defRPr sz="2200">
                <a:solidFill>
                  <a:srgbClr val="FF40FF"/>
                </a:solidFill>
                <a:latin typeface="Palatino Linotype"/>
                <a:ea typeface="Palatino Linotype"/>
                <a:cs typeface="Palatino Linotype"/>
                <a:sym typeface="Palatino Linotype"/>
              </a:defRPr>
            </a:pPr>
            <a:endParaRPr lang="it-IT" sz="2400" dirty="0">
              <a:latin typeface="Palatino Linotype" charset="0"/>
              <a:ea typeface="Palatino Linotype" charset="0"/>
              <a:cs typeface="Palatino Linotype" charset="0"/>
            </a:endParaRPr>
          </a:p>
          <a:p>
            <a:pPr marL="178587" indent="-160729" algn="just" defTabSz="321457">
              <a:tabLst>
                <a:tab pos="187517" algn="l"/>
              </a:tabLst>
              <a:defRPr sz="2200">
                <a:solidFill>
                  <a:srgbClr val="FF40FF"/>
                </a:solidFill>
                <a:latin typeface="Palatino Linotype"/>
                <a:ea typeface="Palatino Linotype"/>
                <a:cs typeface="Palatino Linotype"/>
                <a:sym typeface="Palatino Linotype"/>
              </a:defRPr>
            </a:pPr>
            <a:endParaRPr sz="2400" dirty="0">
              <a:latin typeface="Palatino Linotype" charset="0"/>
              <a:ea typeface="Palatino Linotype" charset="0"/>
              <a:cs typeface="Palatino Linotype" charset="0"/>
            </a:endParaRPr>
          </a:p>
          <a:p>
            <a:pPr marL="178587" indent="-160729" algn="just" defTabSz="321457">
              <a:tabLst>
                <a:tab pos="187517" algn="l"/>
              </a:tabLst>
              <a:defRPr sz="2200">
                <a:solidFill>
                  <a:srgbClr val="FF40FF"/>
                </a:solidFill>
                <a:latin typeface="Palatino Linotype"/>
                <a:ea typeface="Palatino Linotype"/>
                <a:cs typeface="Palatino Linotype"/>
                <a:sym typeface="Palatino Linotype"/>
              </a:defRPr>
            </a:pPr>
            <a:endParaRPr lang="it-IT" sz="2400" dirty="0">
              <a:latin typeface="Palatino Linotype" charset="0"/>
              <a:ea typeface="Palatino Linotype" charset="0"/>
              <a:cs typeface="Palatino Linotype" charset="0"/>
            </a:endParaRPr>
          </a:p>
          <a:p>
            <a:pPr marL="178587" indent="-160729" algn="just" defTabSz="321457">
              <a:tabLst>
                <a:tab pos="187517" algn="l"/>
              </a:tabLst>
              <a:defRPr sz="2200">
                <a:solidFill>
                  <a:srgbClr val="FF40FF"/>
                </a:solidFill>
                <a:latin typeface="Palatino Linotype"/>
                <a:ea typeface="Palatino Linotype"/>
                <a:cs typeface="Palatino Linotype"/>
                <a:sym typeface="Palatino Linotype"/>
              </a:defRPr>
            </a:pPr>
            <a:endParaRPr lang="it-IT" sz="2400" dirty="0">
              <a:latin typeface="Palatino Linotype" charset="0"/>
              <a:ea typeface="Palatino Linotype" charset="0"/>
              <a:cs typeface="Palatino Linotype" charset="0"/>
            </a:endParaRPr>
          </a:p>
          <a:p>
            <a:pPr marL="178587" indent="-160729" algn="just" defTabSz="321457">
              <a:tabLst>
                <a:tab pos="187517" algn="l"/>
              </a:tabLst>
              <a:defRPr sz="2200">
                <a:solidFill>
                  <a:srgbClr val="FF40FF"/>
                </a:solidFill>
                <a:latin typeface="Palatino Linotype"/>
                <a:ea typeface="Palatino Linotype"/>
                <a:cs typeface="Palatino Linotype"/>
                <a:sym typeface="Palatino Linotype"/>
              </a:defRPr>
            </a:pPr>
            <a:endParaRPr sz="2400" dirty="0">
              <a:latin typeface="Palatino Linotype" charset="0"/>
              <a:ea typeface="Palatino Linotype" charset="0"/>
              <a:cs typeface="Palatino Linotype" charset="0"/>
            </a:endParaRPr>
          </a:p>
          <a:p>
            <a:pPr marL="17859" algn="just" defTabSz="321457">
              <a:defRPr sz="2200">
                <a:solidFill>
                  <a:srgbClr val="000000"/>
                </a:solidFill>
                <a:latin typeface="Palatino Linotype"/>
                <a:ea typeface="Palatino Linotype"/>
                <a:cs typeface="Palatino Linotype"/>
                <a:sym typeface="Palatino Linotype"/>
              </a:defRPr>
            </a:pPr>
            <a:endParaRPr lang="it-IT" sz="2400" dirty="0">
              <a:latin typeface="Palatino Linotype" charset="0"/>
              <a:ea typeface="Palatino Linotype" charset="0"/>
              <a:cs typeface="Palatino Linotype" charset="0"/>
            </a:endParaRPr>
          </a:p>
          <a:p>
            <a:pPr marL="17859" algn="just" defTabSz="321457">
              <a:defRPr sz="2200">
                <a:solidFill>
                  <a:srgbClr val="000000"/>
                </a:solidFill>
                <a:latin typeface="Palatino Linotype"/>
                <a:ea typeface="Palatino Linotype"/>
                <a:cs typeface="Palatino Linotype"/>
                <a:sym typeface="Palatino Linotype"/>
              </a:defRPr>
            </a:pPr>
            <a:endParaRPr lang="it-IT" sz="2400" dirty="0">
              <a:latin typeface="Palatino Linotype" charset="0"/>
              <a:ea typeface="Palatino Linotype" charset="0"/>
              <a:cs typeface="Palatino Linotype" charset="0"/>
            </a:endParaRPr>
          </a:p>
          <a:p>
            <a:pPr marL="17859" algn="just" defTabSz="321457">
              <a:defRPr sz="2200">
                <a:solidFill>
                  <a:srgbClr val="000000"/>
                </a:solidFill>
                <a:latin typeface="Palatino Linotype"/>
                <a:ea typeface="Palatino Linotype"/>
                <a:cs typeface="Palatino Linotype"/>
                <a:sym typeface="Palatino Linotype"/>
              </a:defRPr>
            </a:pPr>
            <a:r>
              <a:rPr sz="2400" dirty="0">
                <a:latin typeface="Palatino Linotype" charset="0"/>
                <a:ea typeface="Palatino Linotype" charset="0"/>
                <a:cs typeface="Palatino Linotype" charset="0"/>
              </a:rPr>
              <a:t>La lega 2195 nel 1994 e’ stata selezionata per il serbatoio dello Shuttle con risparmio di 3175 Kg   </a:t>
            </a:r>
          </a:p>
          <a:p>
            <a:pPr marL="17859" algn="just" defTabSz="321457">
              <a:defRPr sz="2200">
                <a:solidFill>
                  <a:srgbClr val="000000"/>
                </a:solidFill>
                <a:latin typeface="Palatino Linotype"/>
                <a:ea typeface="Palatino Linotype"/>
                <a:cs typeface="Palatino Linotype"/>
                <a:sym typeface="Palatino Linotype"/>
              </a:defRPr>
            </a:pPr>
            <a:r>
              <a:rPr sz="2400" dirty="0">
                <a:latin typeface="Palatino Linotype" charset="0"/>
                <a:ea typeface="Palatino Linotype" charset="0"/>
                <a:cs typeface="Palatino Linotype" charset="0"/>
              </a:rPr>
              <a:t>Cu  3.70 - 4.30 %   Li 0.80 - 1.20 %  Mg 0.25 - 0.80 %   Ag  0.25 - 0.60%</a:t>
            </a:r>
          </a:p>
          <a:p>
            <a:pPr marL="17859" algn="just" defTabSz="321457">
              <a:defRPr sz="2200">
                <a:solidFill>
                  <a:srgbClr val="000000"/>
                </a:solidFill>
                <a:latin typeface="Palatino Linotype"/>
                <a:ea typeface="Palatino Linotype"/>
                <a:cs typeface="Palatino Linotype"/>
                <a:sym typeface="Palatino Linotype"/>
              </a:defRPr>
            </a:pPr>
            <a:endParaRPr sz="2000" dirty="0">
              <a:latin typeface="Palatino Linotype" charset="0"/>
              <a:ea typeface="Palatino Linotype" charset="0"/>
              <a:cs typeface="Palatino Linotype" charset="0"/>
            </a:endParaRPr>
          </a:p>
        </p:txBody>
      </p:sp>
      <p:pic>
        <p:nvPicPr>
          <p:cNvPr id="218" name="droppedImage.pdf" descr="droppedImage.pdf"/>
          <p:cNvPicPr>
            <a:picLocks noChangeAspect="1"/>
          </p:cNvPicPr>
          <p:nvPr/>
        </p:nvPicPr>
        <p:blipFill>
          <a:blip r:embed="rId2">
            <a:extLst/>
          </a:blip>
          <a:stretch>
            <a:fillRect/>
          </a:stretch>
        </p:blipFill>
        <p:spPr>
          <a:xfrm>
            <a:off x="7554092" y="2323505"/>
            <a:ext cx="3937992" cy="2563969"/>
          </a:xfrm>
          <a:prstGeom prst="rect">
            <a:avLst/>
          </a:prstGeom>
          <a:ln w="12700">
            <a:miter lim="400000"/>
          </a:ln>
        </p:spPr>
      </p:pic>
      <p:sp>
        <p:nvSpPr>
          <p:cNvPr id="2" name="Rettangolo 1"/>
          <p:cNvSpPr/>
          <p:nvPr/>
        </p:nvSpPr>
        <p:spPr>
          <a:xfrm>
            <a:off x="228599" y="2935850"/>
            <a:ext cx="7004958" cy="2585323"/>
          </a:xfrm>
          <a:prstGeom prst="rect">
            <a:avLst/>
          </a:prstGeom>
        </p:spPr>
        <p:txBody>
          <a:bodyPr wrap="square">
            <a:spAutoFit/>
          </a:bodyPr>
          <a:lstStyle/>
          <a:p>
            <a:r>
              <a:rPr lang="it-IT" dirty="0">
                <a:latin typeface="Palatino Linotype" charset="0"/>
                <a:ea typeface="Palatino Linotype" charset="0"/>
                <a:cs typeface="Palatino Linotype" charset="0"/>
              </a:rPr>
              <a:t>Le leghe Al-Li devono fronteggiare la concorrenza dei compositi, che offrono spesso caratteristiche confrontabili, oppure sono in certi casi molto superiori per quanto riguarda la loro resistenza e rigidezza a temperature superiori a 100°C. Sono però in generale ancora </a:t>
            </a:r>
            <a:r>
              <a:rPr lang="it-IT" dirty="0" err="1">
                <a:latin typeface="Palatino Linotype" charset="0"/>
                <a:ea typeface="Palatino Linotype" charset="0"/>
                <a:cs typeface="Palatino Linotype" charset="0"/>
              </a:rPr>
              <a:t>piu</a:t>
            </a:r>
            <a:r>
              <a:rPr lang="it-IT" dirty="0">
                <a:latin typeface="Palatino Linotype" charset="0"/>
                <a:ea typeface="Palatino Linotype" charset="0"/>
                <a:cs typeface="Palatino Linotype" charset="0"/>
              </a:rPr>
              <a:t>̀ costosi e soprattutto, richiedono processi specializzati per la loro produzione e messa in opera, mentre le leghe Al-Li si avvalgono delle stesse tecnologie in uso per le leghe di Al delle serie 2xxx e 7xxx. </a:t>
            </a:r>
          </a:p>
          <a:p>
            <a:endParaRPr lang="it-IT" dirty="0">
              <a:latin typeface="Palatino Linotype" charset="0"/>
              <a:ea typeface="Palatino Linotype" charset="0"/>
              <a:cs typeface="Palatino Linotype" charset="0"/>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9943" y="228975"/>
            <a:ext cx="11352590" cy="6524863"/>
          </a:xfrm>
          <a:prstGeom prst="rect">
            <a:avLst/>
          </a:prstGeom>
        </p:spPr>
        <p:txBody>
          <a:bodyPr wrap="square">
            <a:spAutoFit/>
          </a:bodyPr>
          <a:lstStyle/>
          <a:p>
            <a:r>
              <a:rPr lang="it-IT" sz="2200" dirty="0">
                <a:latin typeface="Palatino Linotype" charset="0"/>
                <a:ea typeface="Palatino Linotype" charset="0"/>
                <a:cs typeface="Palatino Linotype" charset="0"/>
              </a:rPr>
              <a:t>Le problematiche di </a:t>
            </a:r>
            <a:r>
              <a:rPr lang="it-IT" sz="2200" dirty="0" err="1">
                <a:latin typeface="Palatino Linotype" charset="0"/>
                <a:ea typeface="Palatino Linotype" charset="0"/>
                <a:cs typeface="Palatino Linotype" charset="0"/>
              </a:rPr>
              <a:t>saldabilita</a:t>
            </a:r>
            <a:r>
              <a:rPr lang="it-IT" sz="2200" dirty="0">
                <a:latin typeface="Palatino Linotype" charset="0"/>
                <a:ea typeface="Palatino Linotype" charset="0"/>
                <a:cs typeface="Palatino Linotype" charset="0"/>
              </a:rPr>
              <a:t>̀ rimangono comunque le stesse, tipiche di tutte le leghe di alluminio. Vi è infatti da tenere conto che l’alluminio è caratterizzato da: </a:t>
            </a:r>
          </a:p>
          <a:p>
            <a:r>
              <a:rPr lang="it-IT" sz="2200" dirty="0">
                <a:latin typeface="Palatino Linotype" charset="0"/>
                <a:ea typeface="Palatino Linotype" charset="0"/>
                <a:cs typeface="Palatino Linotype" charset="0"/>
              </a:rPr>
              <a:t>-    un ossido chimicamente molto resistente e fortemente aderente al metallo;</a:t>
            </a:r>
            <a:br>
              <a:rPr lang="it-IT" sz="2200" dirty="0">
                <a:latin typeface="Palatino Linotype" charset="0"/>
                <a:ea typeface="Palatino Linotype" charset="0"/>
                <a:cs typeface="Palatino Linotype" charset="0"/>
              </a:rPr>
            </a:br>
            <a:r>
              <a:rPr lang="it-IT" sz="2200" dirty="0">
                <a:latin typeface="Palatino Linotype" charset="0"/>
                <a:ea typeface="Palatino Linotype" charset="0"/>
                <a:cs typeface="Palatino Linotype" charset="0"/>
              </a:rPr>
              <a:t>-    elevata </a:t>
            </a:r>
            <a:r>
              <a:rPr lang="it-IT" sz="2200" dirty="0" err="1">
                <a:latin typeface="Palatino Linotype" charset="0"/>
                <a:ea typeface="Palatino Linotype" charset="0"/>
                <a:cs typeface="Palatino Linotype" charset="0"/>
              </a:rPr>
              <a:t>conducibilita</a:t>
            </a:r>
            <a:r>
              <a:rPr lang="it-IT" sz="2200" dirty="0">
                <a:latin typeface="Palatino Linotype" charset="0"/>
                <a:ea typeface="Palatino Linotype" charset="0"/>
                <a:cs typeface="Palatino Linotype" charset="0"/>
              </a:rPr>
              <a:t>̀ termica ed elevato coefficiente di dilatazione termica; </a:t>
            </a:r>
          </a:p>
          <a:p>
            <a:pPr marL="342900" indent="-342900">
              <a:buFontTx/>
              <a:buChar char="-"/>
            </a:pPr>
            <a:r>
              <a:rPr lang="it-IT" sz="2200" dirty="0">
                <a:latin typeface="Palatino Linotype" charset="0"/>
                <a:ea typeface="Palatino Linotype" charset="0"/>
                <a:cs typeface="Palatino Linotype" charset="0"/>
              </a:rPr>
              <a:t>ritiro di solidificazione molto elevato </a:t>
            </a:r>
          </a:p>
          <a:p>
            <a:pPr marL="342900" indent="-342900">
              <a:buFontTx/>
              <a:buChar char="-"/>
            </a:pPr>
            <a:r>
              <a:rPr lang="it-IT" sz="2200" dirty="0">
                <a:latin typeface="Palatino Linotype" charset="0"/>
                <a:ea typeface="Palatino Linotype" charset="0"/>
                <a:cs typeface="Palatino Linotype" charset="0"/>
              </a:rPr>
              <a:t>ottima capacità di solubilizzare idrogeno nel </a:t>
            </a:r>
          </a:p>
          <a:p>
            <a:pPr marL="342900" indent="-342900">
              <a:buFontTx/>
              <a:buChar char="-"/>
            </a:pPr>
            <a:endParaRPr lang="it-IT" sz="2200" dirty="0">
              <a:latin typeface="Palatino Linotype" charset="0"/>
              <a:ea typeface="Palatino Linotype" charset="0"/>
              <a:cs typeface="Palatino Linotype" charset="0"/>
            </a:endParaRPr>
          </a:p>
          <a:p>
            <a:pPr algn="just"/>
            <a:r>
              <a:rPr lang="it-IT" sz="2200" dirty="0">
                <a:solidFill>
                  <a:srgbClr val="FF0000"/>
                </a:solidFill>
                <a:latin typeface="Palatino Linotype" charset="0"/>
                <a:ea typeface="Palatino Linotype" charset="0"/>
                <a:cs typeface="Palatino Linotype" charset="0"/>
              </a:rPr>
              <a:t>La presenza di uno spesso strato di ossido è deleteria, </a:t>
            </a:r>
            <a:r>
              <a:rPr lang="it-IT" sz="2200" dirty="0" err="1">
                <a:solidFill>
                  <a:srgbClr val="FF0000"/>
                </a:solidFill>
                <a:latin typeface="Palatino Linotype" charset="0"/>
                <a:ea typeface="Palatino Linotype" charset="0"/>
                <a:cs typeface="Palatino Linotype" charset="0"/>
              </a:rPr>
              <a:t>perche</a:t>
            </a:r>
            <a:r>
              <a:rPr lang="it-IT" sz="2200" dirty="0">
                <a:solidFill>
                  <a:srgbClr val="FF0000"/>
                </a:solidFill>
                <a:latin typeface="Palatino Linotype" charset="0"/>
                <a:ea typeface="Palatino Linotype" charset="0"/>
                <a:cs typeface="Palatino Linotype" charset="0"/>
              </a:rPr>
              <a:t>́ interferisce con la saldatura, portando alla formazione d’inclusioni o favorendo l’assorbimento d’idrogeno nel liquido (il film superficiale quasi sempre contiene ossidi idrati); esso va quindi rimosso, meccanicamente o chimicamente, </a:t>
            </a:r>
            <a:r>
              <a:rPr lang="it-IT" sz="2200" dirty="0" err="1">
                <a:solidFill>
                  <a:srgbClr val="FF0000"/>
                </a:solidFill>
                <a:latin typeface="Palatino Linotype" charset="0"/>
                <a:ea typeface="Palatino Linotype" charset="0"/>
                <a:cs typeface="Palatino Linotype" charset="0"/>
              </a:rPr>
              <a:t>dopodiche</a:t>
            </a:r>
            <a:r>
              <a:rPr lang="it-IT" sz="2200" dirty="0">
                <a:solidFill>
                  <a:srgbClr val="FF0000"/>
                </a:solidFill>
                <a:latin typeface="Palatino Linotype" charset="0"/>
                <a:ea typeface="Palatino Linotype" charset="0"/>
                <a:cs typeface="Palatino Linotype" charset="0"/>
              </a:rPr>
              <a:t>́ la saldatura va effettuata nell’arco di poche ore. </a:t>
            </a:r>
          </a:p>
          <a:p>
            <a:endParaRPr lang="it-IT" sz="2200" dirty="0">
              <a:latin typeface="Palatino Linotype" charset="0"/>
              <a:ea typeface="Palatino Linotype" charset="0"/>
              <a:cs typeface="Palatino Linotype" charset="0"/>
            </a:endParaRPr>
          </a:p>
          <a:p>
            <a:pPr algn="just"/>
            <a:r>
              <a:rPr lang="it-IT" sz="2200" dirty="0">
                <a:latin typeface="Palatino Linotype" charset="0"/>
                <a:ea typeface="Palatino Linotype" charset="0"/>
                <a:cs typeface="Palatino Linotype" charset="0"/>
              </a:rPr>
              <a:t>La rimozione e la pulitura superficiale devono essere particolarmente accurate nel caso delle leghe Al-Li, </a:t>
            </a:r>
            <a:r>
              <a:rPr lang="it-IT" sz="2200" dirty="0" err="1">
                <a:latin typeface="Palatino Linotype" charset="0"/>
                <a:ea typeface="Palatino Linotype" charset="0"/>
                <a:cs typeface="Palatino Linotype" charset="0"/>
              </a:rPr>
              <a:t>perche</a:t>
            </a:r>
            <a:r>
              <a:rPr lang="it-IT" sz="2200" dirty="0">
                <a:latin typeface="Palatino Linotype" charset="0"/>
                <a:ea typeface="Palatino Linotype" charset="0"/>
                <a:cs typeface="Palatino Linotype" charset="0"/>
              </a:rPr>
              <a:t>́ il Li sembra favorire l’ assorbimento d’ idrogeno nel liquido. Oltre all’ossido vanno eliminati tutti i contaminanti come idrocarburi e grassi, che durante la saldatura si decomporrebbero liberando idrogeno, e parimenti va controllata con accuratezza la purezza del gas di protezione (</a:t>
            </a:r>
            <a:r>
              <a:rPr lang="it-IT" sz="2200" dirty="0" err="1">
                <a:latin typeface="Palatino Linotype" charset="0"/>
                <a:ea typeface="Palatino Linotype" charset="0"/>
                <a:cs typeface="Palatino Linotype" charset="0"/>
              </a:rPr>
              <a:t>shielding</a:t>
            </a:r>
            <a:r>
              <a:rPr lang="it-IT" sz="2200" dirty="0">
                <a:latin typeface="Palatino Linotype" charset="0"/>
                <a:ea typeface="Palatino Linotype" charset="0"/>
                <a:cs typeface="Palatino Linotype" charset="0"/>
              </a:rPr>
              <a:t> gas, usualmente miscele di elio e argon), che non deve contenere né umidità, né ossigeno, né, ovviamente, idrogeno.</a:t>
            </a:r>
          </a:p>
        </p:txBody>
      </p:sp>
    </p:spTree>
    <p:extLst>
      <p:ext uri="{BB962C8B-B14F-4D97-AF65-F5344CB8AC3E}">
        <p14:creationId xmlns:p14="http://schemas.microsoft.com/office/powerpoint/2010/main" val="578712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9657" y="302359"/>
            <a:ext cx="11553371" cy="6863417"/>
          </a:xfrm>
          <a:prstGeom prst="rect">
            <a:avLst/>
          </a:prstGeom>
        </p:spPr>
        <p:txBody>
          <a:bodyPr wrap="square">
            <a:spAutoFit/>
          </a:bodyPr>
          <a:lstStyle/>
          <a:p>
            <a:pPr algn="just"/>
            <a:r>
              <a:rPr lang="it-IT" sz="2000" dirty="0">
                <a:latin typeface="Palatino Linotype" charset="0"/>
                <a:ea typeface="Palatino Linotype" charset="0"/>
                <a:cs typeface="Palatino Linotype" charset="0"/>
              </a:rPr>
              <a:t>L’elevata </a:t>
            </a:r>
            <a:r>
              <a:rPr lang="it-IT" sz="2000" dirty="0" err="1">
                <a:latin typeface="Palatino Linotype" charset="0"/>
                <a:ea typeface="Palatino Linotype" charset="0"/>
                <a:cs typeface="Palatino Linotype" charset="0"/>
              </a:rPr>
              <a:t>conducibilita</a:t>
            </a:r>
            <a:r>
              <a:rPr lang="it-IT" sz="2000" dirty="0">
                <a:latin typeface="Palatino Linotype" charset="0"/>
                <a:ea typeface="Palatino Linotype" charset="0"/>
                <a:cs typeface="Palatino Linotype" charset="0"/>
              </a:rPr>
              <a:t>̀ termica fa sì che occorra utilizzare elevate </a:t>
            </a:r>
            <a:r>
              <a:rPr lang="it-IT" sz="2000" dirty="0" err="1">
                <a:latin typeface="Palatino Linotype" charset="0"/>
                <a:ea typeface="Palatino Linotype" charset="0"/>
                <a:cs typeface="Palatino Linotype" charset="0"/>
              </a:rPr>
              <a:t>densita</a:t>
            </a:r>
            <a:r>
              <a:rPr lang="it-IT" sz="2000" dirty="0">
                <a:latin typeface="Palatino Linotype" charset="0"/>
                <a:ea typeface="Palatino Linotype" charset="0"/>
                <a:cs typeface="Palatino Linotype" charset="0"/>
              </a:rPr>
              <a:t>̀ di potenza, </a:t>
            </a:r>
            <a:r>
              <a:rPr lang="it-IT" sz="2000" dirty="0" err="1">
                <a:latin typeface="Palatino Linotype" charset="0"/>
                <a:ea typeface="Palatino Linotype" charset="0"/>
                <a:cs typeface="Palatino Linotype" charset="0"/>
              </a:rPr>
              <a:t>perche</a:t>
            </a:r>
            <a:r>
              <a:rPr lang="it-IT" sz="2000" dirty="0">
                <a:latin typeface="Palatino Linotype" charset="0"/>
                <a:ea typeface="Palatino Linotype" charset="0"/>
                <a:cs typeface="Palatino Linotype" charset="0"/>
              </a:rPr>
              <a:t>́ altrimenti l’energia termica è rapidamente trasportata lontano dal cordone di saldatura; nelle saldature ad arco </a:t>
            </a:r>
            <a:r>
              <a:rPr lang="it-IT" sz="2000" dirty="0" err="1">
                <a:latin typeface="Palatino Linotype" charset="0"/>
                <a:ea typeface="Palatino Linotype" charset="0"/>
                <a:cs typeface="Palatino Linotype" charset="0"/>
              </a:rPr>
              <a:t>sara</a:t>
            </a:r>
            <a:r>
              <a:rPr lang="it-IT" sz="2000" dirty="0">
                <a:latin typeface="Palatino Linotype" charset="0"/>
                <a:ea typeface="Palatino Linotype" charset="0"/>
                <a:cs typeface="Palatino Linotype" charset="0"/>
              </a:rPr>
              <a:t>̀ dunque necessario lavorare con </a:t>
            </a:r>
            <a:r>
              <a:rPr lang="it-IT" sz="2000" dirty="0" err="1">
                <a:latin typeface="Palatino Linotype" charset="0"/>
                <a:ea typeface="Palatino Linotype" charset="0"/>
                <a:cs typeface="Palatino Linotype" charset="0"/>
              </a:rPr>
              <a:t>densita</a:t>
            </a:r>
            <a:r>
              <a:rPr lang="it-IT" sz="2000" dirty="0">
                <a:latin typeface="Palatino Linotype" charset="0"/>
                <a:ea typeface="Palatino Linotype" charset="0"/>
                <a:cs typeface="Palatino Linotype" charset="0"/>
              </a:rPr>
              <a:t>̀ di corrente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elevate di quelle usuali con le leghe ferrose. E’ spesso buona pratica effettuare giunzioni con la tecnica della passata multipla, il che implica un effetto termico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breve e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concentrato, così come hanno successo processi ad alta </a:t>
            </a:r>
            <a:r>
              <a:rPr lang="it-IT" sz="2000" dirty="0" err="1">
                <a:latin typeface="Palatino Linotype" charset="0"/>
                <a:ea typeface="Palatino Linotype" charset="0"/>
                <a:cs typeface="Palatino Linotype" charset="0"/>
              </a:rPr>
              <a:t>densita</a:t>
            </a:r>
            <a:r>
              <a:rPr lang="it-IT" sz="2000" dirty="0">
                <a:latin typeface="Palatino Linotype" charset="0"/>
                <a:ea typeface="Palatino Linotype" charset="0"/>
                <a:cs typeface="Palatino Linotype" charset="0"/>
              </a:rPr>
              <a:t>̀ di energia come la saldatura a fascio elettronico o laser. </a:t>
            </a:r>
          </a:p>
          <a:p>
            <a:pPr algn="just"/>
            <a:endParaRPr lang="it-IT" sz="2000" dirty="0">
              <a:latin typeface="Palatino Linotype" charset="0"/>
              <a:ea typeface="Palatino Linotype" charset="0"/>
              <a:cs typeface="Palatino Linotype" charset="0"/>
            </a:endParaRPr>
          </a:p>
          <a:p>
            <a:pPr algn="just"/>
            <a:r>
              <a:rPr lang="it-IT" sz="2000" dirty="0">
                <a:latin typeface="Palatino Linotype" charset="0"/>
                <a:ea typeface="Palatino Linotype" charset="0"/>
                <a:cs typeface="Palatino Linotype" charset="0"/>
              </a:rPr>
              <a:t>Va rimarcato comunque che le leghe Al-Li hanno una </a:t>
            </a:r>
            <a:r>
              <a:rPr lang="it-IT" sz="2000" dirty="0" err="1">
                <a:latin typeface="Palatino Linotype" charset="0"/>
                <a:ea typeface="Palatino Linotype" charset="0"/>
                <a:cs typeface="Palatino Linotype" charset="0"/>
              </a:rPr>
              <a:t>conducibilita</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bassa di quella delle leghe classiche concorrenti (dal 30 al 50% in meno); pertanto, il requisito sull’elevata </a:t>
            </a:r>
            <a:r>
              <a:rPr lang="it-IT" sz="2000" dirty="0" err="1">
                <a:latin typeface="Palatino Linotype" charset="0"/>
                <a:ea typeface="Palatino Linotype" charset="0"/>
                <a:cs typeface="Palatino Linotype" charset="0"/>
              </a:rPr>
              <a:t>densita</a:t>
            </a:r>
            <a:r>
              <a:rPr lang="it-IT" sz="2000" dirty="0">
                <a:latin typeface="Palatino Linotype" charset="0"/>
                <a:ea typeface="Palatino Linotype" charset="0"/>
                <a:cs typeface="Palatino Linotype" charset="0"/>
              </a:rPr>
              <a:t>̀ di potenza è meno critico. </a:t>
            </a:r>
          </a:p>
          <a:p>
            <a:r>
              <a:rPr lang="it-IT" sz="2000" dirty="0">
                <a:latin typeface="Palatino Linotype" charset="0"/>
                <a:ea typeface="Palatino Linotype" charset="0"/>
                <a:cs typeface="Palatino Linotype" charset="0"/>
              </a:rPr>
              <a:t>Invece, l’elevato coefficiente di dilatazione termica delle leghe Al-Li, al pari delle altre leghe di Al, causa delle distorsioni termiche che possono essere notevoli; va quindi curato il vincolo dei pezzi durante il processo.</a:t>
            </a:r>
            <a:br>
              <a:rPr lang="it-IT" sz="2000" dirty="0">
                <a:latin typeface="Palatino Linotype" charset="0"/>
                <a:ea typeface="Palatino Linotype" charset="0"/>
                <a:cs typeface="Palatino Linotype" charset="0"/>
              </a:rPr>
            </a:br>
            <a:r>
              <a:rPr lang="it-IT" sz="2000" dirty="0">
                <a:latin typeface="Palatino Linotype" charset="0"/>
                <a:ea typeface="Palatino Linotype" charset="0"/>
                <a:cs typeface="Palatino Linotype" charset="0"/>
              </a:rPr>
              <a:t>Il ritiro di solidificazione, che è dell’ordine del doppio rispetto a quello delle leghe ferrose, e l’ampio intervallo di solidificazione, possono portare alla formazione di cricche nel cordone di saldatura: s’impongono cautele nella conduzione del processo e nella scelta del metallo di apporto. </a:t>
            </a:r>
          </a:p>
          <a:p>
            <a:r>
              <a:rPr lang="it-IT" sz="2000" dirty="0">
                <a:latin typeface="Palatino Linotype" charset="0"/>
                <a:ea typeface="Palatino Linotype" charset="0"/>
                <a:cs typeface="Palatino Linotype" charset="0"/>
              </a:rPr>
              <a:t>Giovano apporti termici concentrati e di breve durata, quindi è necessario saldare ad elevate velocità di avanzamento. E’ inoltre noto che la tendenza alla formazione di cricche è accresciuta dalla simultanea presenza di Cu e Mg, mentre il silicio agisce in senso opposto. L’uso della lega Al-Si 4043 come metallo d’apporto (filler) garantisce l’assenza di cricche nel cordone, ma porta a basse </a:t>
            </a:r>
            <a:r>
              <a:rPr lang="it-IT" sz="2000" dirty="0" err="1">
                <a:latin typeface="Palatino Linotype" charset="0"/>
                <a:ea typeface="Palatino Linotype" charset="0"/>
                <a:cs typeface="Palatino Linotype" charset="0"/>
              </a:rPr>
              <a:t>duttilita</a:t>
            </a:r>
            <a:r>
              <a:rPr lang="it-IT" sz="2000" dirty="0">
                <a:latin typeface="Palatino Linotype" charset="0"/>
                <a:ea typeface="Palatino Linotype" charset="0"/>
                <a:cs typeface="Palatino Linotype" charset="0"/>
              </a:rPr>
              <a:t>̀ nel cordone per la formazione di fasi fragili come Si elementare o Mg2Si </a:t>
            </a:r>
          </a:p>
          <a:p>
            <a:pPr algn="just"/>
            <a:endParaRPr lang="it-IT" sz="2000" dirty="0"/>
          </a:p>
        </p:txBody>
      </p:sp>
    </p:spTree>
    <p:extLst>
      <p:ext uri="{BB962C8B-B14F-4D97-AF65-F5344CB8AC3E}">
        <p14:creationId xmlns:p14="http://schemas.microsoft.com/office/powerpoint/2010/main" val="1570274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age9image46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6428" y="148773"/>
            <a:ext cx="3045267" cy="322217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83461" y="148773"/>
            <a:ext cx="4216400" cy="2844800"/>
          </a:xfrm>
          <a:prstGeom prst="rect">
            <a:avLst/>
          </a:prstGeom>
        </p:spPr>
      </p:pic>
      <p:sp>
        <p:nvSpPr>
          <p:cNvPr id="3" name="Rettangolo 2"/>
          <p:cNvSpPr/>
          <p:nvPr/>
        </p:nvSpPr>
        <p:spPr>
          <a:xfrm>
            <a:off x="4180113" y="148773"/>
            <a:ext cx="4151086" cy="3046988"/>
          </a:xfrm>
          <a:prstGeom prst="rect">
            <a:avLst/>
          </a:prstGeom>
        </p:spPr>
        <p:txBody>
          <a:bodyPr wrap="square">
            <a:spAutoFit/>
          </a:bodyPr>
          <a:lstStyle/>
          <a:p>
            <a:r>
              <a:rPr lang="it-IT" sz="2400" dirty="0">
                <a:latin typeface="Palatino Linotype" charset="0"/>
                <a:ea typeface="Palatino Linotype" charset="0"/>
                <a:cs typeface="Palatino Linotype" charset="0"/>
              </a:rPr>
              <a:t>Recentemente si è diffuso l’impiego della </a:t>
            </a:r>
            <a:r>
              <a:rPr lang="it-IT" sz="2400" dirty="0" err="1">
                <a:latin typeface="Palatino Linotype" charset="0"/>
                <a:ea typeface="Palatino Linotype" charset="0"/>
                <a:cs typeface="Palatino Linotype" charset="0"/>
              </a:rPr>
              <a:t>Friction</a:t>
            </a:r>
            <a:r>
              <a:rPr lang="it-IT" sz="2400" dirty="0">
                <a:latin typeface="Palatino Linotype" charset="0"/>
                <a:ea typeface="Palatino Linotype" charset="0"/>
                <a:cs typeface="Palatino Linotype" charset="0"/>
              </a:rPr>
              <a:t> </a:t>
            </a:r>
            <a:r>
              <a:rPr lang="it-IT" sz="2400" dirty="0" err="1">
                <a:latin typeface="Palatino Linotype" charset="0"/>
                <a:ea typeface="Palatino Linotype" charset="0"/>
                <a:cs typeface="Palatino Linotype" charset="0"/>
              </a:rPr>
              <a:t>Stir</a:t>
            </a:r>
            <a:r>
              <a:rPr lang="it-IT" sz="2400" dirty="0">
                <a:latin typeface="Palatino Linotype" charset="0"/>
                <a:ea typeface="Palatino Linotype" charset="0"/>
                <a:cs typeface="Palatino Linotype" charset="0"/>
              </a:rPr>
              <a:t> </a:t>
            </a:r>
            <a:r>
              <a:rPr lang="it-IT" sz="2400" dirty="0" err="1">
                <a:latin typeface="Palatino Linotype" charset="0"/>
                <a:ea typeface="Palatino Linotype" charset="0"/>
                <a:cs typeface="Palatino Linotype" charset="0"/>
              </a:rPr>
              <a:t>Welding</a:t>
            </a:r>
            <a:r>
              <a:rPr lang="it-IT" sz="2400" dirty="0">
                <a:latin typeface="Palatino Linotype" charset="0"/>
                <a:ea typeface="Palatino Linotype" charset="0"/>
                <a:cs typeface="Palatino Linotype" charset="0"/>
              </a:rPr>
              <a:t> come tecnologia di giunzione delle leghe di Al. Si ottiene la saldatura senza passare attraverso lo stato liquido e con apporti  termici assai </a:t>
            </a:r>
            <a:r>
              <a:rPr lang="it-IT" sz="2400" dirty="0" err="1">
                <a:latin typeface="Palatino Linotype" charset="0"/>
                <a:ea typeface="Palatino Linotype" charset="0"/>
                <a:cs typeface="Palatino Linotype" charset="0"/>
              </a:rPr>
              <a:t>piu</a:t>
            </a:r>
            <a:r>
              <a:rPr lang="it-IT" sz="2400" dirty="0">
                <a:latin typeface="Palatino Linotype" charset="0"/>
                <a:ea typeface="Palatino Linotype" charset="0"/>
                <a:cs typeface="Palatino Linotype" charset="0"/>
              </a:rPr>
              <a:t>̀ bassi</a:t>
            </a:r>
          </a:p>
        </p:txBody>
      </p:sp>
      <p:sp>
        <p:nvSpPr>
          <p:cNvPr id="4" name="Rettangolo 3"/>
          <p:cNvSpPr/>
          <p:nvPr/>
        </p:nvSpPr>
        <p:spPr>
          <a:xfrm>
            <a:off x="275770" y="3478296"/>
            <a:ext cx="11422743" cy="2677656"/>
          </a:xfrm>
          <a:prstGeom prst="rect">
            <a:avLst/>
          </a:prstGeom>
        </p:spPr>
        <p:txBody>
          <a:bodyPr wrap="square">
            <a:spAutoFit/>
          </a:bodyPr>
          <a:lstStyle/>
          <a:p>
            <a:r>
              <a:rPr lang="it-IT" sz="2400" dirty="0">
                <a:latin typeface="Palatino Linotype" charset="0"/>
                <a:ea typeface="Palatino Linotype" charset="0"/>
                <a:cs typeface="Palatino Linotype" charset="0"/>
              </a:rPr>
              <a:t>Il nocciolo (SZ, talvolta anche designato </a:t>
            </a:r>
            <a:r>
              <a:rPr lang="it-IT" sz="2400" dirty="0" err="1">
                <a:latin typeface="Palatino Linotype" charset="0"/>
                <a:ea typeface="Palatino Linotype" charset="0"/>
                <a:cs typeface="Palatino Linotype" charset="0"/>
              </a:rPr>
              <a:t>Nugget</a:t>
            </a:r>
            <a:r>
              <a:rPr lang="it-IT" sz="2400" dirty="0">
                <a:latin typeface="Palatino Linotype" charset="0"/>
                <a:ea typeface="Palatino Linotype" charset="0"/>
                <a:cs typeface="Palatino Linotype" charset="0"/>
              </a:rPr>
              <a:t>) contiene una struttura a grani fini ricristallizzati, all'interno dei quali vi sono fasi di equilibrio oppure precipitati rafforzanti in condizioni di </a:t>
            </a:r>
            <a:r>
              <a:rPr lang="it-IT" sz="2400" dirty="0" err="1">
                <a:latin typeface="Palatino Linotype" charset="0"/>
                <a:ea typeface="Palatino Linotype" charset="0"/>
                <a:cs typeface="Palatino Linotype" charset="0"/>
              </a:rPr>
              <a:t>sottoinvecchiamento</a:t>
            </a:r>
            <a:r>
              <a:rPr lang="it-IT" sz="2400" dirty="0">
                <a:latin typeface="Palatino Linotype" charset="0"/>
                <a:ea typeface="Palatino Linotype" charset="0"/>
                <a:cs typeface="Palatino Linotype" charset="0"/>
              </a:rPr>
              <a:t>. La TMAZ contiene grani stirati plasticamente con precipitati rafforzanti, o parzialmente disciolti ed eventualmente riprecipitati. Analoga alla TMAZ è la HAZ, dove però i grani sono quelli originari, mentre i precipitati rafforzanti hanno pure subito un'alterazione termica, ma meno intensa. </a:t>
            </a:r>
          </a:p>
        </p:txBody>
      </p:sp>
    </p:spTree>
    <p:extLst>
      <p:ext uri="{BB962C8B-B14F-4D97-AF65-F5344CB8AC3E}">
        <p14:creationId xmlns:p14="http://schemas.microsoft.com/office/powerpoint/2010/main" val="440589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Leghe Al-Mn  (Serie 3XXX)"/>
          <p:cNvSpPr txBox="1"/>
          <p:nvPr/>
        </p:nvSpPr>
        <p:spPr>
          <a:xfrm>
            <a:off x="2607828" y="230799"/>
            <a:ext cx="4137223" cy="851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marL="17859" defTabSz="321457">
              <a:defRPr sz="3600" b="1">
                <a:solidFill>
                  <a:srgbClr val="941100"/>
                </a:solidFill>
                <a:latin typeface="Helvetica"/>
                <a:ea typeface="Helvetica"/>
                <a:cs typeface="Helvetica"/>
                <a:sym typeface="Helvetica"/>
              </a:defRPr>
            </a:pPr>
            <a:r>
              <a:rPr sz="2531"/>
              <a:t>Leghe Al-Mn  (Serie 3XXX)</a:t>
            </a:r>
            <a:endParaRPr sz="2531">
              <a:latin typeface="Palatino Linotype"/>
              <a:ea typeface="Palatino Linotype"/>
              <a:cs typeface="Palatino Linotype"/>
              <a:sym typeface="Palatino Linotype"/>
            </a:endParaRPr>
          </a:p>
          <a:p>
            <a:pPr marL="17859" marR="1627824" algn="just" defTabSz="321457">
              <a:defRPr sz="3600">
                <a:solidFill>
                  <a:srgbClr val="000000"/>
                </a:solidFill>
                <a:latin typeface="Palatino Linotype"/>
                <a:ea typeface="Palatino Linotype"/>
                <a:cs typeface="Palatino Linotype"/>
                <a:sym typeface="Palatino Linotype"/>
              </a:defRPr>
            </a:pPr>
            <a:endParaRPr sz="2531">
              <a:latin typeface="Palatino Linotype"/>
              <a:ea typeface="Palatino Linotype"/>
              <a:cs typeface="Palatino Linotype"/>
              <a:sym typeface="Palatino Linotype"/>
            </a:endParaRPr>
          </a:p>
        </p:txBody>
      </p:sp>
      <p:sp>
        <p:nvSpPr>
          <p:cNvPr id="221" name="Queste leghe non si possono rinforzare per invecchiamento.…"/>
          <p:cNvSpPr txBox="1"/>
          <p:nvPr/>
        </p:nvSpPr>
        <p:spPr>
          <a:xfrm>
            <a:off x="179614" y="1165019"/>
            <a:ext cx="11625943" cy="530433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defTabSz="321457">
              <a:defRPr sz="2400" b="1">
                <a:solidFill>
                  <a:srgbClr val="941100"/>
                </a:solidFill>
                <a:latin typeface="Helvetica"/>
                <a:ea typeface="Helvetica"/>
                <a:cs typeface="Helvetica"/>
                <a:sym typeface="Helvetica"/>
              </a:defRPr>
            </a:pPr>
            <a:r>
              <a:rPr sz="2000" dirty="0">
                <a:latin typeface="Palatino Linotype" charset="0"/>
                <a:ea typeface="Palatino Linotype" charset="0"/>
                <a:cs typeface="Palatino Linotype" charset="0"/>
              </a:rPr>
              <a:t>Queste leghe non si possono rinforzare per invecchiamento</a:t>
            </a:r>
            <a:r>
              <a:rPr sz="2000" dirty="0">
                <a:solidFill>
                  <a:srgbClr val="000000"/>
                </a:solidFill>
                <a:latin typeface="Palatino Linotype" charset="0"/>
                <a:ea typeface="Palatino Linotype" charset="0"/>
                <a:cs typeface="Palatino Linotype" charset="0"/>
              </a:rPr>
              <a:t>. </a:t>
            </a:r>
          </a:p>
          <a:p>
            <a:pPr marL="17859" defTabSz="321457">
              <a:defRPr sz="2400" b="1">
                <a:solidFill>
                  <a:srgbClr val="941100"/>
                </a:solidFill>
                <a:latin typeface="Helvetica"/>
                <a:ea typeface="Helvetica"/>
                <a:cs typeface="Helvetica"/>
                <a:sym typeface="Helvetica"/>
              </a:defRPr>
            </a:pPr>
            <a:endParaRPr sz="2000" dirty="0">
              <a:solidFill>
                <a:srgbClr val="000000"/>
              </a:solidFill>
              <a:latin typeface="Palatino Linotype" charset="0"/>
              <a:ea typeface="Palatino Linotype" charset="0"/>
              <a:cs typeface="Palatino Linotype" charset="0"/>
            </a:endParaRPr>
          </a:p>
          <a:p>
            <a:pPr marL="17859" algn="just"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La solubilita' del Mn nell' Al e' del 1,82% sebbene in realta' si arrivi solo al 1,25%. </a:t>
            </a:r>
          </a:p>
          <a:p>
            <a:pPr marL="17859" algn="just" defTabSz="321457">
              <a:defRPr sz="2400">
                <a:solidFill>
                  <a:srgbClr val="000000"/>
                </a:solidFill>
                <a:latin typeface="Palatino Linotype"/>
                <a:ea typeface="Palatino Linotype"/>
                <a:cs typeface="Palatino Linotype"/>
                <a:sym typeface="Palatino Linotype"/>
              </a:defRPr>
            </a:pPr>
            <a:endParaRPr sz="2000" dirty="0">
              <a:latin typeface="Palatino Linotype" charset="0"/>
              <a:ea typeface="Palatino Linotype" charset="0"/>
              <a:cs typeface="Palatino Linotype" charset="0"/>
            </a:endParaRPr>
          </a:p>
          <a:p>
            <a:pPr marL="17859" algn="just"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La resistenza media di queste leghe e' di circa 110 MPa </a:t>
            </a:r>
            <a:r>
              <a:rPr sz="2000" dirty="0">
                <a:solidFill>
                  <a:srgbClr val="FF0000"/>
                </a:solidFill>
                <a:latin typeface="Palatino Linotype" charset="0"/>
                <a:ea typeface="Palatino Linotype" charset="0"/>
                <a:cs typeface="Palatino Linotype" charset="0"/>
              </a:rPr>
              <a:t>la presenza di Mg fa aumentare la resistenza fino a 180 MPa.</a:t>
            </a:r>
          </a:p>
          <a:p>
            <a:pPr marL="17859" algn="just" defTabSz="321457">
              <a:defRPr sz="2400">
                <a:solidFill>
                  <a:srgbClr val="000000"/>
                </a:solidFill>
                <a:latin typeface="Palatino Linotype"/>
                <a:ea typeface="Palatino Linotype"/>
                <a:cs typeface="Palatino Linotype"/>
                <a:sym typeface="Palatino Linotype"/>
              </a:defRPr>
            </a:pPr>
            <a:endParaRPr sz="2000" dirty="0">
              <a:latin typeface="Palatino Linotype" charset="0"/>
              <a:ea typeface="Palatino Linotype" charset="0"/>
              <a:cs typeface="Palatino Linotype" charset="0"/>
            </a:endParaRPr>
          </a:p>
          <a:p>
            <a:pPr marL="17859" algn="just" defTabSz="321457">
              <a:defRPr sz="2400">
                <a:solidFill>
                  <a:srgbClr val="000000"/>
                </a:solidFill>
                <a:latin typeface="Palatino Linotype"/>
                <a:ea typeface="Palatino Linotype"/>
                <a:cs typeface="Palatino Linotype"/>
                <a:sym typeface="Palatino Linotype"/>
              </a:defRPr>
            </a:pPr>
            <a:r>
              <a:rPr sz="2000" dirty="0">
                <a:solidFill>
                  <a:srgbClr val="0433FF"/>
                </a:solidFill>
                <a:latin typeface="Palatino Linotype" charset="0"/>
                <a:ea typeface="Palatino Linotype" charset="0"/>
                <a:cs typeface="Palatino Linotype" charset="0"/>
              </a:rPr>
              <a:t>Queste leghe hanno buona duttilita', resistenza alla corrosione e saldabilta' ma una resistenza meccanica modesta.</a:t>
            </a:r>
            <a:r>
              <a:rPr sz="2000" dirty="0">
                <a:latin typeface="Palatino Linotype" charset="0"/>
                <a:ea typeface="Palatino Linotype" charset="0"/>
                <a:cs typeface="Palatino Linotype" charset="0"/>
              </a:rPr>
              <a:t> La lega piu' usata e' la </a:t>
            </a:r>
            <a:r>
              <a:rPr sz="2000" dirty="0">
                <a:solidFill>
                  <a:srgbClr val="FF2600"/>
                </a:solidFill>
                <a:latin typeface="Palatino Linotype" charset="0"/>
                <a:ea typeface="Palatino Linotype" charset="0"/>
                <a:cs typeface="Palatino Linotype" charset="0"/>
              </a:rPr>
              <a:t>3003</a:t>
            </a:r>
            <a:r>
              <a:rPr sz="2000" dirty="0">
                <a:latin typeface="Palatino Linotype" charset="0"/>
                <a:ea typeface="Palatino Linotype" charset="0"/>
                <a:cs typeface="Palatino Linotype" charset="0"/>
              </a:rPr>
              <a:t> (Al-Mn-Mg) con σ</a:t>
            </a:r>
            <a:r>
              <a:rPr sz="2000" baseline="-5999" dirty="0">
                <a:latin typeface="Palatino Linotype" charset="0"/>
                <a:ea typeface="Palatino Linotype" charset="0"/>
                <a:cs typeface="Palatino Linotype" charset="0"/>
              </a:rPr>
              <a:t>y</a:t>
            </a:r>
            <a:r>
              <a:rPr sz="2000" dirty="0">
                <a:latin typeface="Palatino Linotype" charset="0"/>
                <a:ea typeface="Palatino Linotype" charset="0"/>
                <a:cs typeface="Palatino Linotype" charset="0"/>
              </a:rPr>
              <a:t> = 117 MPa, che possiede buona formabilita', saldabilita' e resistenza alla corrosione.</a:t>
            </a:r>
            <a:endParaRPr lang="it-IT" sz="2000" dirty="0">
              <a:latin typeface="Palatino Linotype" charset="0"/>
              <a:ea typeface="Palatino Linotype" charset="0"/>
              <a:cs typeface="Palatino Linotype" charset="0"/>
            </a:endParaRPr>
          </a:p>
          <a:p>
            <a:pPr marL="17859" algn="just" defTabSz="321457">
              <a:defRPr sz="2400">
                <a:solidFill>
                  <a:srgbClr val="000000"/>
                </a:solidFill>
                <a:latin typeface="Palatino Linotype"/>
                <a:ea typeface="Palatino Linotype"/>
                <a:cs typeface="Palatino Linotype"/>
                <a:sym typeface="Palatino Linotype"/>
              </a:defRPr>
            </a:pPr>
            <a:endParaRPr sz="2000" dirty="0">
              <a:latin typeface="Palatino Linotype" charset="0"/>
              <a:ea typeface="Palatino Linotype" charset="0"/>
              <a:cs typeface="Palatino Linotype" charset="0"/>
            </a:endParaRPr>
          </a:p>
          <a:p>
            <a:pPr algn="just" defTabSz="321457">
              <a:defRPr sz="2400">
                <a:solidFill>
                  <a:srgbClr val="000000"/>
                </a:solidFill>
                <a:latin typeface="Palatino Linotype"/>
                <a:ea typeface="Palatino Linotype"/>
                <a:cs typeface="Palatino Linotype"/>
                <a:sym typeface="Palatino Linotype"/>
              </a:defRPr>
            </a:pPr>
            <a:r>
              <a:rPr lang="it-IT" sz="2000" dirty="0">
                <a:latin typeface="Palatino Linotype" charset="0"/>
                <a:ea typeface="Palatino Linotype" charset="0"/>
                <a:cs typeface="Palatino Linotype" charset="0"/>
              </a:rPr>
              <a:t>Scatolame</a:t>
            </a:r>
            <a:endParaRPr sz="2000" dirty="0">
              <a:latin typeface="Palatino Linotype" charset="0"/>
              <a:ea typeface="Palatino Linotype" charset="0"/>
              <a:cs typeface="Palatino Linotype" charset="0"/>
            </a:endParaRPr>
          </a:p>
          <a:p>
            <a:pPr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Lattine per bibite, alimenti, cosmetica. </a:t>
            </a:r>
          </a:p>
          <a:p>
            <a:pPr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Utensileria da cucina.</a:t>
            </a:r>
          </a:p>
          <a:p>
            <a:pPr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Scambiatori di calore.</a:t>
            </a:r>
          </a:p>
          <a:p>
            <a:pPr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Insegne, cartelli stradali.</a:t>
            </a:r>
          </a:p>
          <a:p>
            <a:pPr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Pannelli di copertura, edilizia, architettonica</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Leghe Al-Si  (Serie 4XXX)"/>
          <p:cNvSpPr txBox="1"/>
          <p:nvPr/>
        </p:nvSpPr>
        <p:spPr>
          <a:xfrm>
            <a:off x="1235510" y="174909"/>
            <a:ext cx="3973717" cy="851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marL="17859" defTabSz="321457">
              <a:defRPr sz="3600" b="1">
                <a:solidFill>
                  <a:srgbClr val="941100"/>
                </a:solidFill>
                <a:latin typeface="Helvetica"/>
                <a:ea typeface="Helvetica"/>
                <a:cs typeface="Helvetica"/>
                <a:sym typeface="Helvetica"/>
              </a:defRPr>
            </a:pPr>
            <a:r>
              <a:rPr sz="2531"/>
              <a:t>Leghe Al-Si  (Serie 4XXX)</a:t>
            </a:r>
            <a:endParaRPr sz="2531">
              <a:latin typeface="Palatino Linotype"/>
              <a:ea typeface="Palatino Linotype"/>
              <a:cs typeface="Palatino Linotype"/>
              <a:sym typeface="Palatino Linotype"/>
            </a:endParaRPr>
          </a:p>
          <a:p>
            <a:pPr marL="17859" marR="1627824" algn="just" defTabSz="321457">
              <a:defRPr sz="3600">
                <a:solidFill>
                  <a:srgbClr val="000000"/>
                </a:solidFill>
                <a:latin typeface="Palatino Linotype"/>
                <a:ea typeface="Palatino Linotype"/>
                <a:cs typeface="Palatino Linotype"/>
                <a:sym typeface="Palatino Linotype"/>
              </a:defRPr>
            </a:pPr>
            <a:endParaRPr sz="2531" dirty="0">
              <a:latin typeface="Palatino Linotype"/>
              <a:ea typeface="Palatino Linotype"/>
              <a:cs typeface="Palatino Linotype"/>
              <a:sym typeface="Palatino Linotype"/>
            </a:endParaRPr>
          </a:p>
        </p:txBody>
      </p:sp>
      <p:sp>
        <p:nvSpPr>
          <p:cNvPr id="224" name="Le leghe Al-Si sono le piu' importanti fra quelle colabili.…"/>
          <p:cNvSpPr txBox="1"/>
          <p:nvPr/>
        </p:nvSpPr>
        <p:spPr>
          <a:xfrm>
            <a:off x="328613" y="1360635"/>
            <a:ext cx="11587162" cy="304730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defTabSz="321457">
              <a:defRPr sz="2400">
                <a:solidFill>
                  <a:srgbClr val="0433FF"/>
                </a:solidFill>
                <a:latin typeface="Palatino Linotype"/>
                <a:ea typeface="Palatino Linotype"/>
                <a:cs typeface="Palatino Linotype"/>
                <a:sym typeface="Palatino Linotype"/>
              </a:defRPr>
            </a:pPr>
            <a:r>
              <a:rPr sz="2000" b="1" dirty="0">
                <a:latin typeface="Palatino Linotype" charset="0"/>
                <a:ea typeface="Palatino Linotype" charset="0"/>
                <a:cs typeface="Palatino Linotype" charset="0"/>
                <a:sym typeface="Helvetica"/>
              </a:rPr>
              <a:t>Le leghe Al-Si sono le piu' importanti fra quelle colabili</a:t>
            </a:r>
            <a:r>
              <a:rPr sz="2000" dirty="0">
                <a:latin typeface="Palatino Linotype" charset="0"/>
                <a:ea typeface="Palatino Linotype" charset="0"/>
                <a:cs typeface="Palatino Linotype" charset="0"/>
              </a:rPr>
              <a:t>.</a:t>
            </a:r>
            <a:r>
              <a:rPr sz="2000" dirty="0">
                <a:solidFill>
                  <a:srgbClr val="000000"/>
                </a:solidFill>
                <a:latin typeface="Palatino Linotype" charset="0"/>
                <a:ea typeface="Palatino Linotype" charset="0"/>
                <a:cs typeface="Palatino Linotype" charset="0"/>
              </a:rPr>
              <a:t> </a:t>
            </a:r>
          </a:p>
          <a:p>
            <a:pPr algn="just" defTabSz="321457">
              <a:defRPr sz="2400">
                <a:solidFill>
                  <a:srgbClr val="0433FF"/>
                </a:solidFill>
                <a:latin typeface="Palatino Linotype"/>
                <a:ea typeface="Palatino Linotype"/>
                <a:cs typeface="Palatino Linotype"/>
                <a:sym typeface="Palatino Linotype"/>
              </a:defRPr>
            </a:pPr>
            <a:r>
              <a:rPr sz="2000" b="1" i="1" dirty="0">
                <a:solidFill>
                  <a:srgbClr val="4D22B3"/>
                </a:solidFill>
                <a:latin typeface="Palatino Linotype" charset="0"/>
                <a:ea typeface="Palatino Linotype" charset="0"/>
                <a:cs typeface="Palatino Linotype" charset="0"/>
              </a:rPr>
              <a:t>Il silicio</a:t>
            </a:r>
            <a:r>
              <a:rPr sz="2000" b="1" i="1" dirty="0">
                <a:solidFill>
                  <a:srgbClr val="941100"/>
                </a:solidFill>
                <a:latin typeface="Palatino Linotype" charset="0"/>
                <a:ea typeface="Palatino Linotype" charset="0"/>
                <a:cs typeface="Palatino Linotype" charset="0"/>
              </a:rPr>
              <a:t> </a:t>
            </a:r>
          </a:p>
          <a:p>
            <a:pPr algn="just" defTabSz="321457">
              <a:defRPr sz="2400">
                <a:solidFill>
                  <a:srgbClr val="9411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diminuisce il ritiro (6.6% Al puro, 3.8% lega)</a:t>
            </a:r>
          </a:p>
          <a:p>
            <a:pPr algn="just" defTabSz="321457">
              <a:defRPr sz="2400">
                <a:solidFill>
                  <a:srgbClr val="9411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diminuisce la densita' 	(2.7-0.033%Si)</a:t>
            </a:r>
          </a:p>
          <a:p>
            <a:pPr algn="just" defTabSz="321457">
              <a:defRPr sz="2400">
                <a:solidFill>
                  <a:srgbClr val="9411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diminuisce α (23.5 - 0.3 %Si) 10</a:t>
            </a:r>
            <a:r>
              <a:rPr sz="2000" baseline="31999" dirty="0">
                <a:latin typeface="Palatino Linotype" charset="0"/>
                <a:ea typeface="Palatino Linotype" charset="0"/>
                <a:cs typeface="Palatino Linotype" charset="0"/>
              </a:rPr>
              <a:t>-6</a:t>
            </a:r>
          </a:p>
          <a:p>
            <a:pPr marL="17859" algn="just" defTabSz="321457">
              <a:defRPr sz="2400">
                <a:solidFill>
                  <a:srgbClr val="000000"/>
                </a:solidFill>
                <a:latin typeface="Palatino Linotype"/>
                <a:ea typeface="Palatino Linotype"/>
                <a:cs typeface="Palatino Linotype"/>
                <a:sym typeface="Palatino Linotype"/>
              </a:defRPr>
            </a:pPr>
            <a:endParaRPr sz="2000" baseline="31999" dirty="0">
              <a:latin typeface="Palatino Linotype" charset="0"/>
              <a:ea typeface="Palatino Linotype" charset="0"/>
              <a:cs typeface="Palatino Linotype" charset="0"/>
            </a:endParaRPr>
          </a:p>
          <a:p>
            <a:pPr marL="17859" algn="just"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Fra queste leghe si ricordano la </a:t>
            </a:r>
            <a:r>
              <a:rPr sz="2000" b="1" dirty="0">
                <a:solidFill>
                  <a:srgbClr val="FF2600"/>
                </a:solidFill>
                <a:latin typeface="Palatino Linotype" charset="0"/>
                <a:ea typeface="Palatino Linotype" charset="0"/>
                <a:cs typeface="Palatino Linotype" charset="0"/>
                <a:sym typeface="Helvetica"/>
              </a:rPr>
              <a:t>SILUMIN</a:t>
            </a:r>
            <a:r>
              <a:rPr sz="2000" dirty="0">
                <a:latin typeface="Palatino Linotype" charset="0"/>
                <a:ea typeface="Palatino Linotype" charset="0"/>
                <a:cs typeface="Palatino Linotype" charset="0"/>
              </a:rPr>
              <a:t>, contenente il 13% di Si (leggermente ipereutettica). </a:t>
            </a:r>
          </a:p>
          <a:p>
            <a:pPr marL="17859" algn="just" defTabSz="321457">
              <a:defRPr sz="2400">
                <a:solidFill>
                  <a:srgbClr val="000000"/>
                </a:solidFill>
                <a:latin typeface="Palatino Linotype"/>
                <a:ea typeface="Palatino Linotype"/>
                <a:cs typeface="Palatino Linotype"/>
                <a:sym typeface="Palatino Linotype"/>
              </a:defRPr>
            </a:pPr>
            <a:r>
              <a:rPr sz="2000" b="1" dirty="0">
                <a:solidFill>
                  <a:srgbClr val="FF2600"/>
                </a:solidFill>
                <a:latin typeface="Palatino Linotype" charset="0"/>
                <a:ea typeface="Palatino Linotype" charset="0"/>
                <a:cs typeface="Palatino Linotype" charset="0"/>
                <a:sym typeface="Helvetica"/>
              </a:rPr>
              <a:t>ANTICORODAL</a:t>
            </a:r>
            <a:r>
              <a:rPr sz="2000" dirty="0">
                <a:latin typeface="Palatino Linotype" charset="0"/>
                <a:ea typeface="Palatino Linotype" charset="0"/>
                <a:cs typeface="Palatino Linotype" charset="0"/>
              </a:rPr>
              <a:t> (2 - 6% Si), </a:t>
            </a:r>
          </a:p>
          <a:p>
            <a:pPr marL="17859" algn="just" defTabSz="321457">
              <a:defRPr sz="2400">
                <a:solidFill>
                  <a:srgbClr val="000000"/>
                </a:solidFill>
                <a:latin typeface="Palatino Linotype"/>
                <a:ea typeface="Palatino Linotype"/>
                <a:cs typeface="Palatino Linotype"/>
                <a:sym typeface="Palatino Linotype"/>
              </a:defRPr>
            </a:pPr>
            <a:r>
              <a:rPr sz="2000" b="1" dirty="0">
                <a:solidFill>
                  <a:srgbClr val="FF2600"/>
                </a:solidFill>
                <a:latin typeface="Palatino Linotype" charset="0"/>
                <a:ea typeface="Palatino Linotype" charset="0"/>
                <a:cs typeface="Palatino Linotype" charset="0"/>
                <a:sym typeface="Helvetica"/>
              </a:rPr>
              <a:t>ALPAX</a:t>
            </a:r>
            <a:r>
              <a:rPr sz="2000" dirty="0">
                <a:latin typeface="Palatino Linotype" charset="0"/>
                <a:ea typeface="Palatino Linotype" charset="0"/>
                <a:cs typeface="Palatino Linotype" charset="0"/>
              </a:rPr>
              <a:t> corrispondente alla composizione eutettica. </a:t>
            </a:r>
          </a:p>
          <a:p>
            <a:pPr marL="17859" algn="just" defTabSz="321457">
              <a:defRPr sz="2400">
                <a:solidFill>
                  <a:srgbClr val="000000"/>
                </a:solidFill>
                <a:latin typeface="Palatino Linotype"/>
                <a:ea typeface="Palatino Linotype"/>
                <a:cs typeface="Palatino Linotype"/>
                <a:sym typeface="Palatino Linotype"/>
              </a:defRPr>
            </a:pPr>
            <a:endParaRPr sz="2000" dirty="0">
              <a:latin typeface="Palatino Linotype" charset="0"/>
              <a:ea typeface="Palatino Linotype" charset="0"/>
              <a:cs typeface="Palatino Linotype" charset="0"/>
            </a:endParaRPr>
          </a:p>
        </p:txBody>
      </p:sp>
      <p:pic>
        <p:nvPicPr>
          <p:cNvPr id="225" name="droppedImage.pdf" descr="droppedImage.pdf"/>
          <p:cNvPicPr>
            <a:picLocks noChangeAspect="1"/>
          </p:cNvPicPr>
          <p:nvPr/>
        </p:nvPicPr>
        <p:blipFill>
          <a:blip r:embed="rId2">
            <a:extLst/>
          </a:blip>
          <a:stretch>
            <a:fillRect/>
          </a:stretch>
        </p:blipFill>
        <p:spPr>
          <a:xfrm>
            <a:off x="6947020" y="174909"/>
            <a:ext cx="3938941" cy="2257024"/>
          </a:xfrm>
          <a:prstGeom prst="rect">
            <a:avLst/>
          </a:prstGeom>
          <a:ln w="12700">
            <a:miter lim="400000"/>
          </a:ln>
        </p:spPr>
      </p:pic>
      <p:pic>
        <p:nvPicPr>
          <p:cNvPr id="226" name="droppedImage.pdf" descr="droppedImage.pdf"/>
          <p:cNvPicPr>
            <a:picLocks noChangeAspect="1"/>
          </p:cNvPicPr>
          <p:nvPr/>
        </p:nvPicPr>
        <p:blipFill>
          <a:blip r:embed="rId3">
            <a:extLst/>
          </a:blip>
          <a:stretch>
            <a:fillRect/>
          </a:stretch>
        </p:blipFill>
        <p:spPr>
          <a:xfrm>
            <a:off x="328613" y="4491653"/>
            <a:ext cx="5865572" cy="2204034"/>
          </a:xfrm>
          <a:prstGeom prst="rect">
            <a:avLst/>
          </a:prstGeom>
          <a:ln w="12700">
            <a:miter lim="400000"/>
          </a:ln>
        </p:spPr>
      </p:pic>
      <p:pic>
        <p:nvPicPr>
          <p:cNvPr id="2" name="Immagine 1"/>
          <p:cNvPicPr>
            <a:picLocks noChangeAspect="1"/>
          </p:cNvPicPr>
          <p:nvPr/>
        </p:nvPicPr>
        <p:blipFill>
          <a:blip r:embed="rId4"/>
          <a:stretch>
            <a:fillRect/>
          </a:stretch>
        </p:blipFill>
        <p:spPr>
          <a:xfrm>
            <a:off x="6749433" y="3617659"/>
            <a:ext cx="5270500" cy="2857500"/>
          </a:xfrm>
          <a:prstGeom prst="rect">
            <a:avLst/>
          </a:prstGeom>
        </p:spPr>
      </p:pic>
      <p:cxnSp>
        <p:nvCxnSpPr>
          <p:cNvPr id="4" name="Connettore 2 3"/>
          <p:cNvCxnSpPr/>
          <p:nvPr/>
        </p:nvCxnSpPr>
        <p:spPr>
          <a:xfrm flipH="1" flipV="1">
            <a:off x="1703906" y="4407944"/>
            <a:ext cx="296344" cy="449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1523098" y="4105627"/>
            <a:ext cx="2045753" cy="369332"/>
          </a:xfrm>
          <a:prstGeom prst="rect">
            <a:avLst/>
          </a:prstGeom>
          <a:noFill/>
        </p:spPr>
        <p:txBody>
          <a:bodyPr wrap="none" rtlCol="0">
            <a:spAutoFit/>
          </a:bodyPr>
          <a:lstStyle/>
          <a:p>
            <a:r>
              <a:rPr lang="it-IT"/>
              <a:t>Dendriti Al primario</a:t>
            </a:r>
          </a:p>
        </p:txBody>
      </p:sp>
      <p:sp>
        <p:nvSpPr>
          <p:cNvPr id="6" name="CasellaDiTesto 5"/>
          <p:cNvSpPr txBox="1"/>
          <p:nvPr/>
        </p:nvSpPr>
        <p:spPr>
          <a:xfrm>
            <a:off x="375420" y="4088932"/>
            <a:ext cx="1032142" cy="369332"/>
          </a:xfrm>
          <a:prstGeom prst="rect">
            <a:avLst/>
          </a:prstGeom>
          <a:noFill/>
        </p:spPr>
        <p:txBody>
          <a:bodyPr wrap="none" rtlCol="0">
            <a:spAutoFit/>
          </a:bodyPr>
          <a:lstStyle/>
          <a:p>
            <a:r>
              <a:rPr lang="it-IT"/>
              <a:t>eutettico</a:t>
            </a:r>
          </a:p>
        </p:txBody>
      </p:sp>
      <p:cxnSp>
        <p:nvCxnSpPr>
          <p:cNvPr id="8" name="Connettore 2 7"/>
          <p:cNvCxnSpPr/>
          <p:nvPr/>
        </p:nvCxnSpPr>
        <p:spPr>
          <a:xfrm flipV="1">
            <a:off x="855530" y="4407944"/>
            <a:ext cx="187458" cy="848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Leghe Al-Si  (Serie 4XXX)"/>
          <p:cNvSpPr txBox="1"/>
          <p:nvPr/>
        </p:nvSpPr>
        <p:spPr>
          <a:xfrm>
            <a:off x="2688038" y="230799"/>
            <a:ext cx="3973717" cy="851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marL="17859" defTabSz="321457">
              <a:defRPr sz="3600" b="1">
                <a:solidFill>
                  <a:srgbClr val="941100"/>
                </a:solidFill>
                <a:latin typeface="Helvetica"/>
                <a:ea typeface="Helvetica"/>
                <a:cs typeface="Helvetica"/>
                <a:sym typeface="Helvetica"/>
              </a:defRPr>
            </a:pPr>
            <a:r>
              <a:rPr sz="2531"/>
              <a:t>Leghe Al-Si  (Serie 4XXX)</a:t>
            </a:r>
            <a:endParaRPr sz="2531">
              <a:latin typeface="Palatino Linotype"/>
              <a:ea typeface="Palatino Linotype"/>
              <a:cs typeface="Palatino Linotype"/>
              <a:sym typeface="Palatino Linotype"/>
            </a:endParaRPr>
          </a:p>
          <a:p>
            <a:pPr marL="17859" marR="1627824" algn="just" defTabSz="321457">
              <a:defRPr sz="3600">
                <a:solidFill>
                  <a:srgbClr val="000000"/>
                </a:solidFill>
                <a:latin typeface="Palatino Linotype"/>
                <a:ea typeface="Palatino Linotype"/>
                <a:cs typeface="Palatino Linotype"/>
                <a:sym typeface="Palatino Linotype"/>
              </a:defRPr>
            </a:pPr>
            <a:endParaRPr sz="2531">
              <a:latin typeface="Palatino Linotype"/>
              <a:ea typeface="Palatino Linotype"/>
              <a:cs typeface="Palatino Linotype"/>
              <a:sym typeface="Palatino Linotype"/>
            </a:endParaRPr>
          </a:p>
        </p:txBody>
      </p:sp>
      <p:sp>
        <p:nvSpPr>
          <p:cNvPr id="229" name="Una lega per colata consiste di una ben calibrata composizione chimica di:…"/>
          <p:cNvSpPr txBox="1"/>
          <p:nvPr/>
        </p:nvSpPr>
        <p:spPr>
          <a:xfrm>
            <a:off x="285749" y="3646543"/>
            <a:ext cx="11701463" cy="321145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algn="just" defTabSz="321457">
              <a:tabLst>
                <a:tab pos="3821770" algn="l"/>
              </a:tabLst>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Una lega </a:t>
            </a:r>
            <a:r>
              <a:rPr sz="2000" dirty="0">
                <a:solidFill>
                  <a:srgbClr val="FF2600"/>
                </a:solidFill>
                <a:latin typeface="Palatino Linotype" charset="0"/>
                <a:ea typeface="Palatino Linotype" charset="0"/>
                <a:cs typeface="Palatino Linotype" charset="0"/>
              </a:rPr>
              <a:t>per colata</a:t>
            </a:r>
            <a:r>
              <a:rPr sz="2000" dirty="0">
                <a:latin typeface="Palatino Linotype" charset="0"/>
                <a:ea typeface="Palatino Linotype" charset="0"/>
                <a:cs typeface="Palatino Linotype" charset="0"/>
              </a:rPr>
              <a:t> consiste di una ben calibrata composizione chimica di:</a:t>
            </a:r>
          </a:p>
          <a:p>
            <a:pPr marL="17859" algn="just" defTabSz="321457">
              <a:tabLst>
                <a:tab pos="3821770" algn="l"/>
              </a:tabLst>
              <a:defRPr sz="2400">
                <a:solidFill>
                  <a:srgbClr val="000000"/>
                </a:solidFill>
                <a:latin typeface="Palatino Linotype"/>
                <a:ea typeface="Palatino Linotype"/>
                <a:cs typeface="Palatino Linotype"/>
                <a:sym typeface="Palatino Linotype"/>
              </a:defRPr>
            </a:pPr>
            <a:r>
              <a:rPr sz="2000" i="1" dirty="0">
                <a:solidFill>
                  <a:srgbClr val="FF2600"/>
                </a:solidFill>
                <a:latin typeface="Palatino Linotype" charset="0"/>
                <a:ea typeface="Palatino Linotype" charset="0"/>
                <a:cs typeface="Palatino Linotype" charset="0"/>
                <a:sym typeface="Helvetica"/>
              </a:rPr>
              <a:t>silicio</a:t>
            </a:r>
            <a:r>
              <a:rPr sz="2000" dirty="0">
                <a:latin typeface="Palatino Linotype" charset="0"/>
                <a:ea typeface="Palatino Linotype" charset="0"/>
                <a:cs typeface="Palatino Linotype" charset="0"/>
              </a:rPr>
              <a:t> - elemento principale</a:t>
            </a:r>
          </a:p>
          <a:p>
            <a:pPr marL="17859" algn="just" defTabSz="321457">
              <a:tabLst>
                <a:tab pos="3821770" algn="l"/>
              </a:tabLst>
              <a:defRPr sz="2400">
                <a:solidFill>
                  <a:srgbClr val="000000"/>
                </a:solidFill>
                <a:latin typeface="Palatino Linotype"/>
                <a:ea typeface="Palatino Linotype"/>
                <a:cs typeface="Palatino Linotype"/>
                <a:sym typeface="Palatino Linotype"/>
              </a:defRPr>
            </a:pPr>
            <a:r>
              <a:rPr sz="2000" i="1" dirty="0">
                <a:solidFill>
                  <a:srgbClr val="FF2600"/>
                </a:solidFill>
                <a:latin typeface="Palatino Linotype" charset="0"/>
                <a:ea typeface="Palatino Linotype" charset="0"/>
                <a:cs typeface="Palatino Linotype" charset="0"/>
                <a:sym typeface="Helvetica"/>
              </a:rPr>
              <a:t>elementi indurenti </a:t>
            </a:r>
            <a:r>
              <a:rPr sz="2000" dirty="0">
                <a:latin typeface="Palatino Linotype" charset="0"/>
                <a:ea typeface="Palatino Linotype" charset="0"/>
                <a:cs typeface="Palatino Linotype" charset="0"/>
              </a:rPr>
              <a:t>- Cu, Mg, Si (se ipereutettica) la forma e la distribuzione di queste fasi e' fondamentale</a:t>
            </a:r>
          </a:p>
          <a:p>
            <a:pPr marL="17859" algn="just" defTabSz="321457">
              <a:tabLst>
                <a:tab pos="3821770" algn="l"/>
              </a:tabLst>
              <a:defRPr sz="2400">
                <a:solidFill>
                  <a:srgbClr val="000000"/>
                </a:solidFill>
                <a:latin typeface="Palatino Linotype"/>
                <a:ea typeface="Palatino Linotype"/>
                <a:cs typeface="Palatino Linotype"/>
                <a:sym typeface="Palatino Linotype"/>
              </a:defRPr>
            </a:pPr>
            <a:r>
              <a:rPr sz="2000" b="1" i="1" dirty="0">
                <a:solidFill>
                  <a:srgbClr val="FF2600"/>
                </a:solidFill>
                <a:latin typeface="Palatino Linotype" charset="0"/>
                <a:ea typeface="Palatino Linotype" charset="0"/>
                <a:cs typeface="Palatino Linotype" charset="0"/>
                <a:sym typeface="Helvetica"/>
              </a:rPr>
              <a:t>elementi di modifica </a:t>
            </a:r>
            <a:r>
              <a:rPr sz="2000" dirty="0">
                <a:latin typeface="Palatino Linotype" charset="0"/>
                <a:ea typeface="Palatino Linotype" charset="0"/>
                <a:cs typeface="Palatino Linotype" charset="0"/>
              </a:rPr>
              <a:t>- Na, Sr, Sn, Ca, Sb (0,005/0,015%), raffinano e modificano la forma dell'eutettico, </a:t>
            </a:r>
            <a:r>
              <a:rPr sz="2000" dirty="0">
                <a:solidFill>
                  <a:srgbClr val="0433FF"/>
                </a:solidFill>
                <a:latin typeface="Palatino Linotype" charset="0"/>
                <a:ea typeface="Palatino Linotype" charset="0"/>
                <a:cs typeface="Palatino Linotype" charset="0"/>
              </a:rPr>
              <a:t>alcuni elementi come il fosforo invece hanno un effetto deleterio.</a:t>
            </a:r>
          </a:p>
          <a:p>
            <a:pPr marL="17859" algn="just" defTabSz="321457">
              <a:tabLst>
                <a:tab pos="3821770" algn="l"/>
              </a:tabLst>
              <a:defRPr sz="2400">
                <a:solidFill>
                  <a:srgbClr val="000000"/>
                </a:solidFill>
                <a:latin typeface="Palatino Linotype"/>
                <a:ea typeface="Palatino Linotype"/>
                <a:cs typeface="Palatino Linotype"/>
                <a:sym typeface="Palatino Linotype"/>
              </a:defRPr>
            </a:pPr>
            <a:r>
              <a:rPr sz="2000" i="1" dirty="0">
                <a:solidFill>
                  <a:srgbClr val="FF2600"/>
                </a:solidFill>
                <a:latin typeface="Palatino Linotype" charset="0"/>
                <a:ea typeface="Palatino Linotype" charset="0"/>
                <a:cs typeface="Palatino Linotype" charset="0"/>
                <a:sym typeface="Helvetica"/>
              </a:rPr>
              <a:t>Ti e B </a:t>
            </a:r>
            <a:r>
              <a:rPr sz="2000" dirty="0">
                <a:latin typeface="Palatino Linotype" charset="0"/>
                <a:ea typeface="Palatino Linotype" charset="0"/>
                <a:cs typeface="Palatino Linotype" charset="0"/>
              </a:rPr>
              <a:t>- raffinano significativamente la microstruttura e precipitano TiB</a:t>
            </a:r>
            <a:r>
              <a:rPr sz="2000" baseline="-5999" dirty="0">
                <a:latin typeface="Palatino Linotype" charset="0"/>
                <a:ea typeface="Palatino Linotype" charset="0"/>
                <a:cs typeface="Palatino Linotype" charset="0"/>
              </a:rPr>
              <a:t>2</a:t>
            </a:r>
          </a:p>
          <a:p>
            <a:pPr marL="17859" algn="just" defTabSz="321457">
              <a:tabLst>
                <a:tab pos="3821770" algn="l"/>
              </a:tabLst>
              <a:defRPr sz="2400">
                <a:solidFill>
                  <a:srgbClr val="AB4500"/>
                </a:solidFill>
                <a:latin typeface="Palatino Linotype"/>
                <a:ea typeface="Palatino Linotype"/>
                <a:cs typeface="Palatino Linotype"/>
                <a:sym typeface="Palatino Linotype"/>
              </a:defRPr>
            </a:pPr>
            <a:r>
              <a:rPr sz="2000" i="1" dirty="0">
                <a:solidFill>
                  <a:srgbClr val="FF2600"/>
                </a:solidFill>
                <a:latin typeface="Palatino Linotype" charset="0"/>
                <a:ea typeface="Palatino Linotype" charset="0"/>
                <a:cs typeface="Palatino Linotype" charset="0"/>
                <a:sym typeface="Helvetica"/>
              </a:rPr>
              <a:t>Zn, Fe, Mn </a:t>
            </a:r>
            <a:r>
              <a:rPr sz="2000" dirty="0">
                <a:solidFill>
                  <a:srgbClr val="000000"/>
                </a:solidFill>
                <a:latin typeface="Palatino Linotype" charset="0"/>
                <a:ea typeface="Palatino Linotype" charset="0"/>
                <a:cs typeface="Palatino Linotype" charset="0"/>
              </a:rPr>
              <a:t>– </a:t>
            </a:r>
            <a:r>
              <a:rPr sz="2000" u="sng" dirty="0">
                <a:solidFill>
                  <a:srgbClr val="000000"/>
                </a:solidFill>
                <a:latin typeface="Palatino Linotype" charset="0"/>
                <a:ea typeface="Palatino Linotype" charset="0"/>
                <a:cs typeface="Palatino Linotype" charset="0"/>
              </a:rPr>
              <a:t>PERICOLOSI</a:t>
            </a:r>
            <a:r>
              <a:rPr sz="2000" dirty="0">
                <a:solidFill>
                  <a:srgbClr val="000000"/>
                </a:solidFill>
                <a:latin typeface="Palatino Linotype" charset="0"/>
                <a:ea typeface="Palatino Linotype" charset="0"/>
                <a:cs typeface="Palatino Linotype" charset="0"/>
              </a:rPr>
              <a:t> </a:t>
            </a:r>
            <a:r>
              <a:rPr sz="2000" dirty="0">
                <a:latin typeface="Palatino Linotype" charset="0"/>
                <a:ea typeface="Palatino Linotype" charset="0"/>
                <a:cs typeface="Palatino Linotype" charset="0"/>
              </a:rPr>
              <a:t>precipitano in fasi grossolane e riducono le proprieta' della lega, impediscono la liquido eutettico di riempire i vuoti delle dendriti, generando cosi' porosita'</a:t>
            </a:r>
            <a:r>
              <a:rPr sz="2000" dirty="0">
                <a:solidFill>
                  <a:srgbClr val="000000"/>
                </a:solidFill>
                <a:latin typeface="Palatino Linotype" charset="0"/>
                <a:ea typeface="Palatino Linotype" charset="0"/>
                <a:cs typeface="Palatino Linotype" charset="0"/>
              </a:rPr>
              <a:t>.</a:t>
            </a:r>
          </a:p>
          <a:p>
            <a:pPr marL="17859" defTabSz="321457">
              <a:tabLst>
                <a:tab pos="3821770" algn="l"/>
              </a:tabLst>
              <a:defRPr sz="2400">
                <a:solidFill>
                  <a:srgbClr val="000000"/>
                </a:solidFill>
                <a:latin typeface="Palatino Linotype"/>
                <a:ea typeface="Palatino Linotype"/>
                <a:cs typeface="Palatino Linotype"/>
                <a:sym typeface="Palatino Linotype"/>
              </a:defRPr>
            </a:pPr>
            <a:endParaRPr sz="2000" dirty="0">
              <a:solidFill>
                <a:srgbClr val="000000"/>
              </a:solidFill>
              <a:latin typeface="Palatino Linotype" charset="0"/>
              <a:ea typeface="Palatino Linotype" charset="0"/>
              <a:cs typeface="Palatino Linotype" charset="0"/>
            </a:endParaRPr>
          </a:p>
        </p:txBody>
      </p:sp>
      <p:pic>
        <p:nvPicPr>
          <p:cNvPr id="231" name="droppedImage.tiff" descr="droppedImage.tiff"/>
          <p:cNvPicPr>
            <a:picLocks noChangeAspect="1"/>
          </p:cNvPicPr>
          <p:nvPr/>
        </p:nvPicPr>
        <p:blipFill>
          <a:blip r:embed="rId2">
            <a:extLst/>
          </a:blip>
          <a:stretch>
            <a:fillRect/>
          </a:stretch>
        </p:blipFill>
        <p:spPr>
          <a:xfrm>
            <a:off x="8686801" y="2325778"/>
            <a:ext cx="3246536" cy="1926278"/>
          </a:xfrm>
          <a:prstGeom prst="rect">
            <a:avLst/>
          </a:prstGeom>
          <a:ln w="12700">
            <a:miter lim="400000"/>
          </a:ln>
        </p:spPr>
      </p:pic>
      <p:sp>
        <p:nvSpPr>
          <p:cNvPr id="232" name="Linea"/>
          <p:cNvSpPr/>
          <p:nvPr/>
        </p:nvSpPr>
        <p:spPr>
          <a:xfrm flipH="1" flipV="1">
            <a:off x="7593367" y="2594777"/>
            <a:ext cx="1093434" cy="153794"/>
          </a:xfrm>
          <a:prstGeom prst="line">
            <a:avLst/>
          </a:prstGeom>
          <a:ln w="25400">
            <a:solidFill>
              <a:srgbClr val="535353"/>
            </a:solidFill>
            <a:miter lim="400000"/>
            <a:headEnd type="stealth"/>
          </a:ln>
        </p:spPr>
        <p:txBody>
          <a:bodyPr lIns="35719" tIns="35719" rIns="35719" bIns="35719" anchor="ctr"/>
          <a:lstStyle/>
          <a:p>
            <a:pPr defTabSz="321457">
              <a:defRPr sz="1200">
                <a:solidFill>
                  <a:srgbClr val="000000"/>
                </a:solidFill>
                <a:latin typeface="Helvetica"/>
                <a:ea typeface="Helvetica"/>
                <a:cs typeface="Helvetica"/>
                <a:sym typeface="Helvetica"/>
              </a:defRPr>
            </a:pPr>
            <a:endParaRPr sz="844"/>
          </a:p>
        </p:txBody>
      </p:sp>
      <p:sp>
        <p:nvSpPr>
          <p:cNvPr id="233" name="Non…"/>
          <p:cNvSpPr txBox="1"/>
          <p:nvPr/>
        </p:nvSpPr>
        <p:spPr>
          <a:xfrm>
            <a:off x="7431377" y="2748571"/>
            <a:ext cx="1385886" cy="25680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defRPr sz="1400">
                <a:solidFill>
                  <a:srgbClr val="000000"/>
                </a:solidFill>
              </a:defRPr>
            </a:pPr>
            <a:r>
              <a:rPr sz="1200" dirty="0">
                <a:latin typeface="Palatino Linotype" charset="0"/>
                <a:ea typeface="Palatino Linotype" charset="0"/>
                <a:cs typeface="Palatino Linotype" charset="0"/>
              </a:rPr>
              <a:t>Non </a:t>
            </a:r>
            <a:r>
              <a:rPr lang="it-IT" sz="1200" dirty="0">
                <a:latin typeface="Palatino Linotype" charset="0"/>
                <a:ea typeface="Palatino Linotype" charset="0"/>
                <a:cs typeface="Palatino Linotype" charset="0"/>
              </a:rPr>
              <a:t> </a:t>
            </a:r>
            <a:r>
              <a:rPr sz="1200" dirty="0">
                <a:latin typeface="Palatino Linotype" charset="0"/>
                <a:ea typeface="Palatino Linotype" charset="0"/>
                <a:cs typeface="Palatino Linotype" charset="0"/>
              </a:rPr>
              <a:t>modificato</a:t>
            </a:r>
          </a:p>
        </p:txBody>
      </p:sp>
      <p:sp>
        <p:nvSpPr>
          <p:cNvPr id="2" name="Rettangolo 1"/>
          <p:cNvSpPr/>
          <p:nvPr/>
        </p:nvSpPr>
        <p:spPr>
          <a:xfrm>
            <a:off x="142874" y="794544"/>
            <a:ext cx="11701463" cy="1569660"/>
          </a:xfrm>
          <a:prstGeom prst="rect">
            <a:avLst/>
          </a:prstGeom>
        </p:spPr>
        <p:txBody>
          <a:bodyPr wrap="square">
            <a:spAutoFit/>
          </a:bodyPr>
          <a:lstStyle/>
          <a:p>
            <a:pPr defTabSz="321457">
              <a:defRPr sz="2400">
                <a:solidFill>
                  <a:srgbClr val="0433FF"/>
                </a:solidFill>
                <a:latin typeface="Palatino Linotype"/>
                <a:ea typeface="Palatino Linotype"/>
                <a:cs typeface="Palatino Linotype"/>
                <a:sym typeface="Palatino Linotype"/>
              </a:defRPr>
            </a:pPr>
            <a:r>
              <a:rPr lang="it-IT" dirty="0">
                <a:solidFill>
                  <a:srgbClr val="000000"/>
                </a:solidFill>
                <a:latin typeface="Palatino Linotype" charset="0"/>
                <a:ea typeface="Palatino Linotype" charset="0"/>
                <a:cs typeface="Palatino Linotype" charset="0"/>
              </a:rPr>
              <a:t>Generalmente le leghe Al-Si sono eutettiche o ipoeutettiche </a:t>
            </a:r>
            <a:r>
              <a:rPr lang="it-IT" dirty="0" err="1">
                <a:solidFill>
                  <a:srgbClr val="000000"/>
                </a:solidFill>
                <a:latin typeface="Palatino Linotype" charset="0"/>
                <a:ea typeface="Palatino Linotype" charset="0"/>
                <a:cs typeface="Palatino Linotype" charset="0"/>
              </a:rPr>
              <a:t>perche</a:t>
            </a:r>
            <a:r>
              <a:rPr lang="it-IT" dirty="0">
                <a:solidFill>
                  <a:srgbClr val="000000"/>
                </a:solidFill>
                <a:latin typeface="Palatino Linotype" charset="0"/>
                <a:ea typeface="Palatino Linotype" charset="0"/>
                <a:cs typeface="Palatino Linotype" charset="0"/>
              </a:rPr>
              <a:t>' eventuali particelle di Si ridurrebbero la </a:t>
            </a:r>
            <a:r>
              <a:rPr lang="it-IT" dirty="0" err="1">
                <a:solidFill>
                  <a:srgbClr val="000000"/>
                </a:solidFill>
                <a:latin typeface="Palatino Linotype" charset="0"/>
                <a:ea typeface="Palatino Linotype" charset="0"/>
                <a:cs typeface="Palatino Linotype" charset="0"/>
              </a:rPr>
              <a:t>lavorabilita'</a:t>
            </a:r>
            <a:r>
              <a:rPr lang="it-IT" dirty="0">
                <a:solidFill>
                  <a:srgbClr val="000000"/>
                </a:solidFill>
                <a:latin typeface="Palatino Linotype" charset="0"/>
                <a:ea typeface="Palatino Linotype" charset="0"/>
                <a:cs typeface="Palatino Linotype" charset="0"/>
              </a:rPr>
              <a:t> all' utensile. </a:t>
            </a:r>
            <a:r>
              <a:rPr lang="it-IT" dirty="0">
                <a:latin typeface="Palatino Linotype" charset="0"/>
                <a:ea typeface="Palatino Linotype" charset="0"/>
                <a:cs typeface="Palatino Linotype" charset="0"/>
              </a:rPr>
              <a:t>Queste leghe, per ottenere la </a:t>
            </a:r>
            <a:r>
              <a:rPr lang="it-IT" dirty="0" err="1">
                <a:latin typeface="Palatino Linotype" charset="0"/>
                <a:ea typeface="Palatino Linotype" charset="0"/>
                <a:cs typeface="Palatino Linotype" charset="0"/>
              </a:rPr>
              <a:t>piu'</a:t>
            </a:r>
            <a:r>
              <a:rPr lang="it-IT" dirty="0">
                <a:latin typeface="Palatino Linotype" charset="0"/>
                <a:ea typeface="Palatino Linotype" charset="0"/>
                <a:cs typeface="Palatino Linotype" charset="0"/>
              </a:rPr>
              <a:t> elevata </a:t>
            </a:r>
            <a:r>
              <a:rPr lang="it-IT" dirty="0" err="1">
                <a:latin typeface="Palatino Linotype" charset="0"/>
                <a:ea typeface="Palatino Linotype" charset="0"/>
                <a:cs typeface="Palatino Linotype" charset="0"/>
              </a:rPr>
              <a:t>duttilita'</a:t>
            </a:r>
            <a:r>
              <a:rPr lang="it-IT" dirty="0">
                <a:latin typeface="Palatino Linotype" charset="0"/>
                <a:ea typeface="Palatino Linotype" charset="0"/>
                <a:cs typeface="Palatino Linotype" charset="0"/>
              </a:rPr>
              <a:t> possibile, devono avere una struttura eutettica il </a:t>
            </a:r>
            <a:r>
              <a:rPr lang="it-IT" dirty="0" err="1">
                <a:latin typeface="Palatino Linotype" charset="0"/>
                <a:ea typeface="Palatino Linotype" charset="0"/>
                <a:cs typeface="Palatino Linotype" charset="0"/>
              </a:rPr>
              <a:t>piu'</a:t>
            </a:r>
            <a:r>
              <a:rPr lang="it-IT" dirty="0">
                <a:latin typeface="Palatino Linotype" charset="0"/>
                <a:ea typeface="Palatino Linotype" charset="0"/>
                <a:cs typeface="Palatino Linotype" charset="0"/>
              </a:rPr>
              <a:t> fine possibile e quindi si deve usare un’ alta </a:t>
            </a:r>
            <a:r>
              <a:rPr lang="it-IT" dirty="0" err="1">
                <a:latin typeface="Palatino Linotype" charset="0"/>
                <a:ea typeface="Palatino Linotype" charset="0"/>
                <a:cs typeface="Palatino Linotype" charset="0"/>
              </a:rPr>
              <a:t>velocita'</a:t>
            </a:r>
            <a:r>
              <a:rPr lang="it-IT" dirty="0">
                <a:latin typeface="Palatino Linotype" charset="0"/>
                <a:ea typeface="Palatino Linotype" charset="0"/>
                <a:cs typeface="Palatino Linotype" charset="0"/>
              </a:rPr>
              <a:t> di raffreddamento del</a:t>
            </a:r>
            <a:r>
              <a:rPr lang="it-IT" dirty="0">
                <a:latin typeface="Palatino Linotype" charset="0"/>
                <a:ea typeface="Palatino Linotype" charset="0"/>
                <a:cs typeface="Palatino Linotype" charset="0"/>
                <a:sym typeface="Times"/>
              </a:rPr>
              <a:t> getto</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ghe molto usate sono…"/>
          <p:cNvSpPr txBox="1"/>
          <p:nvPr/>
        </p:nvSpPr>
        <p:spPr>
          <a:xfrm>
            <a:off x="300037" y="796252"/>
            <a:ext cx="11138103" cy="450411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algn="just" defTabSz="321457">
              <a:tabLst>
                <a:tab pos="3821770" algn="l"/>
              </a:tabLst>
              <a:defRPr sz="2400">
                <a:solidFill>
                  <a:srgbClr val="000000"/>
                </a:solidFill>
                <a:latin typeface="Palatino Linotype"/>
                <a:ea typeface="Palatino Linotype"/>
                <a:cs typeface="Palatino Linotype"/>
                <a:sym typeface="Palatino Linotype"/>
              </a:defRPr>
            </a:pPr>
            <a:r>
              <a:rPr sz="2400" dirty="0">
                <a:latin typeface="Palatino Linotype" charset="0"/>
                <a:ea typeface="Palatino Linotype" charset="0"/>
                <a:cs typeface="Palatino Linotype" charset="0"/>
              </a:rPr>
              <a:t>Leghe molto usate sono </a:t>
            </a:r>
            <a:endParaRPr lang="it-IT" sz="2400" dirty="0">
              <a:latin typeface="Palatino Linotype" charset="0"/>
              <a:ea typeface="Palatino Linotype" charset="0"/>
              <a:cs typeface="Palatino Linotype" charset="0"/>
            </a:endParaRPr>
          </a:p>
          <a:p>
            <a:pPr marL="17859" algn="just" defTabSz="321457">
              <a:tabLst>
                <a:tab pos="3821770" algn="l"/>
              </a:tabLst>
              <a:defRPr sz="2400">
                <a:solidFill>
                  <a:srgbClr val="000000"/>
                </a:solidFill>
                <a:latin typeface="Palatino Linotype"/>
                <a:ea typeface="Palatino Linotype"/>
                <a:cs typeface="Palatino Linotype"/>
                <a:sym typeface="Palatino Linotype"/>
              </a:defRPr>
            </a:pPr>
            <a:endParaRPr sz="2400" dirty="0">
              <a:latin typeface="Palatino Linotype" charset="0"/>
              <a:ea typeface="Palatino Linotype" charset="0"/>
              <a:cs typeface="Palatino Linotype" charset="0"/>
            </a:endParaRPr>
          </a:p>
          <a:p>
            <a:pPr marL="17859" defTabSz="321457">
              <a:tabLst>
                <a:tab pos="375034" algn="l"/>
                <a:tab pos="3821770" algn="l"/>
              </a:tabLst>
              <a:defRPr sz="2400">
                <a:solidFill>
                  <a:srgbClr val="000000"/>
                </a:solidFill>
                <a:latin typeface="Palatino Linotype"/>
                <a:ea typeface="Palatino Linotype"/>
                <a:cs typeface="Palatino Linotype"/>
                <a:sym typeface="Palatino Linotype"/>
              </a:defRPr>
            </a:pPr>
            <a:r>
              <a:rPr sz="2400" u="sng" dirty="0">
                <a:solidFill>
                  <a:srgbClr val="FF2600"/>
                </a:solidFill>
                <a:latin typeface="Palatino Linotype" charset="0"/>
                <a:ea typeface="Palatino Linotype" charset="0"/>
                <a:cs typeface="Palatino Linotype" charset="0"/>
              </a:rPr>
              <a:t>4032</a:t>
            </a:r>
            <a:r>
              <a:rPr sz="2400" dirty="0">
                <a:latin typeface="Palatino Linotype" charset="0"/>
                <a:ea typeface="Palatino Linotype" charset="0"/>
                <a:cs typeface="Palatino Linotype" charset="0"/>
              </a:rPr>
              <a:t> (Al - 12Si - 1Cu - 1Mg - 2Ni)</a:t>
            </a:r>
          </a:p>
          <a:p>
            <a:pPr marL="17859" defTabSz="321457">
              <a:tabLst>
                <a:tab pos="375034" algn="l"/>
                <a:tab pos="3821770" algn="l"/>
              </a:tabLst>
              <a:defRPr sz="2400">
                <a:solidFill>
                  <a:srgbClr val="000000"/>
                </a:solidFill>
                <a:latin typeface="Palatino Linotype"/>
                <a:ea typeface="Palatino Linotype"/>
                <a:cs typeface="Palatino Linotype"/>
                <a:sym typeface="Palatino Linotype"/>
              </a:defRPr>
            </a:pPr>
            <a:r>
              <a:rPr sz="2400" dirty="0">
                <a:latin typeface="Palatino Linotype" charset="0"/>
                <a:ea typeface="Palatino Linotype" charset="0"/>
                <a:cs typeface="Palatino Linotype" charset="0"/>
              </a:rPr>
              <a:t>viene utilizzata per i pistoni dei motori in quanto il Ni formando intermetallici permette una buona resistenza alle alte temperature.</a:t>
            </a:r>
            <a:r>
              <a:rPr lang="it-IT" sz="2400" dirty="0">
                <a:sym typeface="Palatino Linotype"/>
              </a:rPr>
              <a:t> Ha buona </a:t>
            </a:r>
            <a:r>
              <a:rPr lang="it-IT" sz="2400" dirty="0" err="1">
                <a:sym typeface="Palatino Linotype"/>
              </a:rPr>
              <a:t>forgiabilita</a:t>
            </a:r>
            <a:r>
              <a:rPr lang="it-IT" sz="2400" dirty="0">
                <a:sym typeface="Palatino Linotype"/>
              </a:rPr>
              <a:t>̀ e basso coefficiente di espansione termica.</a:t>
            </a:r>
            <a:br>
              <a:rPr lang="it-IT" sz="2400" dirty="0">
                <a:sym typeface="Palatino Linotype"/>
              </a:rPr>
            </a:br>
            <a:endParaRPr lang="it-IT" sz="2400" dirty="0">
              <a:sym typeface="Palatino Linotype"/>
            </a:endParaRPr>
          </a:p>
          <a:p>
            <a:pPr marL="17859" algn="just" defTabSz="321457">
              <a:tabLst>
                <a:tab pos="375034" algn="l"/>
                <a:tab pos="3821770" algn="l"/>
              </a:tabLst>
              <a:defRPr sz="2400">
                <a:solidFill>
                  <a:srgbClr val="000000"/>
                </a:solidFill>
                <a:latin typeface="Palatino Linotype"/>
                <a:ea typeface="Palatino Linotype"/>
                <a:cs typeface="Palatino Linotype"/>
                <a:sym typeface="Palatino Linotype"/>
              </a:defRPr>
            </a:pPr>
            <a:endParaRPr sz="2400" dirty="0">
              <a:latin typeface="Palatino Linotype" charset="0"/>
              <a:ea typeface="Palatino Linotype" charset="0"/>
              <a:cs typeface="Palatino Linotype" charset="0"/>
            </a:endParaRPr>
          </a:p>
          <a:p>
            <a:pPr marL="17859" algn="just" defTabSz="321457">
              <a:tabLst>
                <a:tab pos="375034" algn="l"/>
                <a:tab pos="3821770" algn="l"/>
              </a:tabLst>
              <a:defRPr sz="2400">
                <a:solidFill>
                  <a:srgbClr val="000000"/>
                </a:solidFill>
                <a:latin typeface="Palatino Linotype"/>
                <a:ea typeface="Palatino Linotype"/>
                <a:cs typeface="Palatino Linotype"/>
                <a:sym typeface="Palatino Linotype"/>
              </a:defRPr>
            </a:pPr>
            <a:endParaRPr sz="2400" dirty="0">
              <a:latin typeface="Palatino Linotype" charset="0"/>
              <a:ea typeface="Palatino Linotype" charset="0"/>
              <a:cs typeface="Palatino Linotype" charset="0"/>
            </a:endParaRPr>
          </a:p>
          <a:p>
            <a:pPr marL="17859" defTabSz="321457">
              <a:tabLst>
                <a:tab pos="375034" algn="l"/>
                <a:tab pos="3821770" algn="l"/>
              </a:tabLst>
              <a:defRPr sz="2400">
                <a:solidFill>
                  <a:srgbClr val="000000"/>
                </a:solidFill>
                <a:latin typeface="Palatino Linotype"/>
                <a:ea typeface="Palatino Linotype"/>
                <a:cs typeface="Palatino Linotype"/>
                <a:sym typeface="Palatino Linotype"/>
              </a:defRPr>
            </a:pPr>
            <a:r>
              <a:rPr sz="2400" u="sng" dirty="0">
                <a:solidFill>
                  <a:srgbClr val="FF2600"/>
                </a:solidFill>
                <a:latin typeface="Palatino Linotype" charset="0"/>
                <a:ea typeface="Palatino Linotype" charset="0"/>
                <a:cs typeface="Palatino Linotype" charset="0"/>
              </a:rPr>
              <a:t>A339</a:t>
            </a:r>
            <a:r>
              <a:rPr sz="2400" dirty="0">
                <a:latin typeface="Palatino Linotype" charset="0"/>
                <a:ea typeface="Palatino Linotype" charset="0"/>
                <a:cs typeface="Palatino Linotype" charset="0"/>
              </a:rPr>
              <a:t> (Al - 17Si - 4Cu - 0,55Mg)</a:t>
            </a:r>
          </a:p>
          <a:p>
            <a:pPr marL="17859" algn="just" defTabSz="321457">
              <a:tabLst>
                <a:tab pos="375034" algn="l"/>
                <a:tab pos="3821770" algn="l"/>
              </a:tabLst>
              <a:defRPr sz="2400">
                <a:solidFill>
                  <a:srgbClr val="000000"/>
                </a:solidFill>
                <a:latin typeface="Palatino Linotype"/>
                <a:ea typeface="Palatino Linotype"/>
                <a:cs typeface="Palatino Linotype"/>
                <a:sym typeface="Palatino Linotype"/>
              </a:defRPr>
            </a:pPr>
            <a:r>
              <a:rPr sz="2400" dirty="0">
                <a:latin typeface="Palatino Linotype" charset="0"/>
                <a:ea typeface="Palatino Linotype" charset="0"/>
                <a:cs typeface="Palatino Linotype" charset="0"/>
              </a:rPr>
              <a:t>viene usata per blocchi motore in quanto il Mg precipitando sotto forma di Mg</a:t>
            </a:r>
            <a:r>
              <a:rPr sz="2400" baseline="-8333" dirty="0">
                <a:latin typeface="Palatino Linotype" charset="0"/>
                <a:ea typeface="Palatino Linotype" charset="0"/>
                <a:cs typeface="Palatino Linotype" charset="0"/>
              </a:rPr>
              <a:t>2</a:t>
            </a:r>
            <a:r>
              <a:rPr sz="2400" dirty="0">
                <a:latin typeface="Palatino Linotype" charset="0"/>
                <a:ea typeface="Palatino Linotype" charset="0"/>
                <a:cs typeface="Palatino Linotype" charset="0"/>
              </a:rPr>
              <a:t>Si aumenta la resistenza all'usura.</a:t>
            </a:r>
          </a:p>
        </p:txBody>
      </p:sp>
    </p:spTree>
    <p:extLst>
      <p:ext uri="{BB962C8B-B14F-4D97-AF65-F5344CB8AC3E}">
        <p14:creationId xmlns:p14="http://schemas.microsoft.com/office/powerpoint/2010/main" val="146235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8203096" y="41744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CasellaDiTesto 3"/>
          <p:cNvSpPr txBox="1"/>
          <p:nvPr/>
        </p:nvSpPr>
        <p:spPr>
          <a:xfrm>
            <a:off x="269823" y="142080"/>
            <a:ext cx="11717873" cy="4524315"/>
          </a:xfrm>
          <a:prstGeom prst="rect">
            <a:avLst/>
          </a:prstGeom>
          <a:noFill/>
        </p:spPr>
        <p:txBody>
          <a:bodyPr wrap="square" rtlCol="0">
            <a:spAutoFit/>
          </a:bodyPr>
          <a:lstStyle/>
          <a:p>
            <a:r>
              <a:rPr lang="it-IT" sz="2400" dirty="0">
                <a:latin typeface="Palatino Linotype" charset="0"/>
                <a:ea typeface="Palatino Linotype" charset="0"/>
                <a:cs typeface="Palatino Linotype" charset="0"/>
              </a:rPr>
              <a:t>Fino a questo punto per produrre Al si usavano o Na o K per ‘spostare” l’alluminio dai suoi sali, ma era estremamente costoso. Negli USA (1884) il prezzo dell’ alluminio era uguale a quello dell’argento</a:t>
            </a:r>
          </a:p>
          <a:p>
            <a:r>
              <a:rPr lang="it-IT" sz="2400" dirty="0">
                <a:latin typeface="Palatino Linotype" charset="0"/>
                <a:ea typeface="Palatino Linotype" charset="0"/>
                <a:cs typeface="Palatino Linotype" charset="0"/>
              </a:rPr>
              <a:t> </a:t>
            </a:r>
          </a:p>
          <a:p>
            <a:r>
              <a:rPr lang="it-IT" sz="2400" dirty="0">
                <a:latin typeface="Palatino Linotype" charset="0"/>
                <a:ea typeface="Palatino Linotype" charset="0"/>
                <a:cs typeface="Palatino Linotype" charset="0"/>
              </a:rPr>
              <a:t>La storia industriale dell'alluminio inizia nel 1886 quando due scienziati, uno francese (Paul </a:t>
            </a:r>
            <a:r>
              <a:rPr lang="it-IT" sz="2400" dirty="0" err="1">
                <a:latin typeface="Palatino Linotype" charset="0"/>
                <a:ea typeface="Palatino Linotype" charset="0"/>
                <a:cs typeface="Palatino Linotype" charset="0"/>
              </a:rPr>
              <a:t>Heroult</a:t>
            </a:r>
            <a:r>
              <a:rPr lang="it-IT" sz="2400" dirty="0">
                <a:latin typeface="Palatino Linotype" charset="0"/>
                <a:ea typeface="Palatino Linotype" charset="0"/>
                <a:cs typeface="Palatino Linotype" charset="0"/>
              </a:rPr>
              <a:t>  21 anni) e uno americano (Martin Hall stessa </a:t>
            </a:r>
            <a:r>
              <a:rPr lang="it-IT" sz="2400" dirty="0" err="1">
                <a:latin typeface="Palatino Linotype" charset="0"/>
                <a:ea typeface="Palatino Linotype" charset="0"/>
                <a:cs typeface="Palatino Linotype" charset="0"/>
              </a:rPr>
              <a:t>eta’</a:t>
            </a:r>
            <a:r>
              <a:rPr lang="it-IT" sz="2400" dirty="0">
                <a:latin typeface="Palatino Linotype" charset="0"/>
                <a:ea typeface="Palatino Linotype" charset="0"/>
                <a:cs typeface="Palatino Linotype" charset="0"/>
              </a:rPr>
              <a:t>) depositarono in modo del tutto indipendente un brevetto relativo alla produzione dell' alluminio dall' allumina.</a:t>
            </a:r>
          </a:p>
          <a:p>
            <a:r>
              <a:rPr lang="it-IT" sz="2400" dirty="0">
                <a:latin typeface="Palatino Linotype" charset="0"/>
                <a:ea typeface="Palatino Linotype" charset="0"/>
                <a:cs typeface="Palatino Linotype" charset="0"/>
              </a:rPr>
              <a:t>Il processo elettrochimico (ancora usato) consisteva nel solubilizzare allumina (Al</a:t>
            </a:r>
            <a:r>
              <a:rPr lang="it-IT" sz="2400" baseline="-25000" dirty="0">
                <a:latin typeface="Palatino Linotype" charset="0"/>
                <a:ea typeface="Palatino Linotype" charset="0"/>
                <a:cs typeface="Palatino Linotype" charset="0"/>
              </a:rPr>
              <a:t>2</a:t>
            </a:r>
            <a:r>
              <a:rPr lang="it-IT" sz="2400" dirty="0">
                <a:latin typeface="Palatino Linotype" charset="0"/>
                <a:ea typeface="Palatino Linotype" charset="0"/>
                <a:cs typeface="Palatino Linotype" charset="0"/>
              </a:rPr>
              <a:t>O</a:t>
            </a:r>
            <a:r>
              <a:rPr lang="it-IT" sz="2400" baseline="-25000" dirty="0">
                <a:latin typeface="Palatino Linotype" charset="0"/>
                <a:ea typeface="Palatino Linotype" charset="0"/>
                <a:cs typeface="Palatino Linotype" charset="0"/>
              </a:rPr>
              <a:t>3</a:t>
            </a:r>
            <a:r>
              <a:rPr lang="it-IT" sz="2400" dirty="0">
                <a:latin typeface="Palatino Linotype" charset="0"/>
                <a:ea typeface="Palatino Linotype" charset="0"/>
                <a:cs typeface="Palatino Linotype" charset="0"/>
              </a:rPr>
              <a:t>) in criolite (3NaF</a:t>
            </a:r>
            <a:r>
              <a:rPr lang="it-IT" sz="2400" baseline="30000" dirty="0">
                <a:latin typeface="Palatino Linotype" charset="0"/>
                <a:ea typeface="Palatino Linotype" charset="0"/>
                <a:cs typeface="Palatino Linotype" charset="0"/>
              </a:rPr>
              <a:t>.</a:t>
            </a:r>
            <a:r>
              <a:rPr lang="it-IT" sz="2400" dirty="0">
                <a:latin typeface="Palatino Linotype" charset="0"/>
                <a:ea typeface="Palatino Linotype" charset="0"/>
                <a:cs typeface="Palatino Linotype" charset="0"/>
              </a:rPr>
              <a:t>AlF</a:t>
            </a:r>
            <a:r>
              <a:rPr lang="it-IT" sz="2400" baseline="-25000" dirty="0">
                <a:latin typeface="Palatino Linotype" charset="0"/>
                <a:ea typeface="Palatino Linotype" charset="0"/>
                <a:cs typeface="Palatino Linotype" charset="0"/>
              </a:rPr>
              <a:t>3</a:t>
            </a:r>
            <a:r>
              <a:rPr lang="it-IT" sz="2400" dirty="0">
                <a:latin typeface="Palatino Linotype" charset="0"/>
                <a:ea typeface="Palatino Linotype" charset="0"/>
                <a:cs typeface="Palatino Linotype" charset="0"/>
              </a:rPr>
              <a:t>) a circa 950 C. Si forma un eutettico con circa il 18% di allumina e quindi si riduce molto la temperatura di fusione dell’ Al</a:t>
            </a:r>
            <a:r>
              <a:rPr lang="it-IT" sz="2400" baseline="-25000" dirty="0">
                <a:latin typeface="Palatino Linotype" charset="0"/>
                <a:ea typeface="Palatino Linotype" charset="0"/>
                <a:cs typeface="Palatino Linotype" charset="0"/>
              </a:rPr>
              <a:t>2</a:t>
            </a:r>
            <a:r>
              <a:rPr lang="it-IT" sz="2400" dirty="0">
                <a:latin typeface="Palatino Linotype" charset="0"/>
                <a:ea typeface="Palatino Linotype" charset="0"/>
                <a:cs typeface="Palatino Linotype" charset="0"/>
              </a:rPr>
              <a:t>O</a:t>
            </a:r>
            <a:r>
              <a:rPr lang="it-IT" sz="2400" baseline="-25000" dirty="0">
                <a:latin typeface="Palatino Linotype" charset="0"/>
                <a:ea typeface="Palatino Linotype" charset="0"/>
                <a:cs typeface="Palatino Linotype" charset="0"/>
              </a:rPr>
              <a:t>3 </a:t>
            </a:r>
            <a:r>
              <a:rPr lang="it-IT" sz="2400" dirty="0">
                <a:latin typeface="Palatino Linotype" charset="0"/>
                <a:ea typeface="Palatino Linotype" charset="0"/>
                <a:cs typeface="Palatino Linotype" charset="0"/>
              </a:rPr>
              <a:t>(2050 C)</a:t>
            </a:r>
          </a:p>
          <a:p>
            <a:endParaRPr lang="it-IT" sz="2400" dirty="0">
              <a:latin typeface="Palatino Linotype" charset="0"/>
              <a:ea typeface="Palatino Linotype" charset="0"/>
              <a:cs typeface="Palatino Linotype" charset="0"/>
            </a:endParaRPr>
          </a:p>
        </p:txBody>
      </p:sp>
      <p:sp>
        <p:nvSpPr>
          <p:cNvPr id="5" name="Rettangolo 4"/>
          <p:cNvSpPr/>
          <p:nvPr/>
        </p:nvSpPr>
        <p:spPr>
          <a:xfrm>
            <a:off x="269822" y="4288020"/>
            <a:ext cx="8092608" cy="2554545"/>
          </a:xfrm>
          <a:prstGeom prst="rect">
            <a:avLst/>
          </a:prstGeom>
        </p:spPr>
        <p:txBody>
          <a:bodyPr wrap="square">
            <a:spAutoFit/>
          </a:bodyPr>
          <a:lstStyle/>
          <a:p>
            <a:r>
              <a:rPr lang="it-IT" sz="2000" dirty="0">
                <a:latin typeface="Palatino Linotype" charset="0"/>
                <a:ea typeface="Palatino Linotype" charset="0"/>
                <a:cs typeface="Palatino Linotype" charset="0"/>
              </a:rPr>
              <a:t>Ogni cella consiste di una vasca rettangolare d' acciaio, lunga 6 m, larga 2 m ed alta 1 m che funge da catodo, mentre gli anodi di grafite massiccia si estendono dal tetto della cella fin dentro il bagno di criolite fusa. Enormi correnti elettriche (50.000 fino a 100.000 A) sono fatte passare attraverso la cella e fino a 100 di queste celle possono essere collegate in serie.</a:t>
            </a:r>
            <a:r>
              <a:rPr lang="it-IT" sz="2000" dirty="0"/>
              <a:t> </a:t>
            </a:r>
            <a:r>
              <a:rPr lang="it-IT" sz="2000" dirty="0">
                <a:solidFill>
                  <a:srgbClr val="FF0000"/>
                </a:solidFill>
                <a:latin typeface="Palatino Linotype" charset="0"/>
                <a:ea typeface="Palatino Linotype" charset="0"/>
                <a:cs typeface="Palatino Linotype" charset="0"/>
              </a:rPr>
              <a:t>L' alluminio fuso è un po' </a:t>
            </a:r>
            <a:r>
              <a:rPr lang="it-IT" sz="2000" dirty="0" err="1">
                <a:solidFill>
                  <a:srgbClr val="FF0000"/>
                </a:solidFill>
                <a:latin typeface="Palatino Linotype" charset="0"/>
                <a:ea typeface="Palatino Linotype" charset="0"/>
                <a:cs typeface="Palatino Linotype" charset="0"/>
              </a:rPr>
              <a:t>piu</a:t>
            </a:r>
            <a:r>
              <a:rPr lang="it-IT" sz="2000" dirty="0">
                <a:solidFill>
                  <a:srgbClr val="FF0000"/>
                </a:solidFill>
                <a:latin typeface="Palatino Linotype" charset="0"/>
                <a:ea typeface="Palatino Linotype" charset="0"/>
                <a:cs typeface="Palatino Linotype" charset="0"/>
              </a:rPr>
              <a:t>̀ denso della massa fusa a 950 °C e </a:t>
            </a:r>
            <a:r>
              <a:rPr lang="it-IT" sz="2000" dirty="0" err="1">
                <a:solidFill>
                  <a:srgbClr val="FF0000"/>
                </a:solidFill>
                <a:latin typeface="Palatino Linotype" charset="0"/>
                <a:ea typeface="Palatino Linotype" charset="0"/>
                <a:cs typeface="Palatino Linotype" charset="0"/>
              </a:rPr>
              <a:t>percio</a:t>
            </a:r>
            <a:r>
              <a:rPr lang="it-IT" sz="2000" dirty="0">
                <a:solidFill>
                  <a:srgbClr val="FF0000"/>
                </a:solidFill>
                <a:latin typeface="Palatino Linotype" charset="0"/>
                <a:ea typeface="Palatino Linotype" charset="0"/>
                <a:cs typeface="Palatino Linotype" charset="0"/>
              </a:rPr>
              <a:t>̀ si raccoglie sul fondo della cella, da dove </a:t>
            </a:r>
            <a:r>
              <a:rPr lang="it-IT" sz="2000" dirty="0" err="1">
                <a:solidFill>
                  <a:srgbClr val="FF0000"/>
                </a:solidFill>
                <a:latin typeface="Palatino Linotype" charset="0"/>
                <a:ea typeface="Palatino Linotype" charset="0"/>
                <a:cs typeface="Palatino Linotype" charset="0"/>
              </a:rPr>
              <a:t>puo</a:t>
            </a:r>
            <a:r>
              <a:rPr lang="it-IT" sz="2000" dirty="0">
                <a:solidFill>
                  <a:srgbClr val="FF0000"/>
                </a:solidFill>
                <a:latin typeface="Palatino Linotype" charset="0"/>
                <a:ea typeface="Palatino Linotype" charset="0"/>
                <a:cs typeface="Palatino Linotype" charset="0"/>
              </a:rPr>
              <a:t>̀ essere estratto periodicamente. </a:t>
            </a:r>
          </a:p>
        </p:txBody>
      </p:sp>
      <p:pic>
        <p:nvPicPr>
          <p:cNvPr id="6" name="Immagine 5"/>
          <p:cNvPicPr>
            <a:picLocks noChangeAspect="1"/>
          </p:cNvPicPr>
          <p:nvPr/>
        </p:nvPicPr>
        <p:blipFill>
          <a:blip r:embed="rId2"/>
          <a:stretch>
            <a:fillRect/>
          </a:stretch>
        </p:blipFill>
        <p:spPr>
          <a:xfrm>
            <a:off x="8128146" y="3676086"/>
            <a:ext cx="4202243" cy="3361795"/>
          </a:xfrm>
          <a:prstGeom prst="rect">
            <a:avLst/>
          </a:prstGeom>
        </p:spPr>
      </p:pic>
    </p:spTree>
    <p:extLst>
      <p:ext uri="{BB962C8B-B14F-4D97-AF65-F5344CB8AC3E}">
        <p14:creationId xmlns:p14="http://schemas.microsoft.com/office/powerpoint/2010/main" val="2044785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Leghe Al-Mg  (Serie 5XXX)"/>
          <p:cNvSpPr txBox="1"/>
          <p:nvPr/>
        </p:nvSpPr>
        <p:spPr>
          <a:xfrm>
            <a:off x="4750953" y="159362"/>
            <a:ext cx="4137223" cy="851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marL="17859" defTabSz="321457">
              <a:defRPr sz="3600" b="1">
                <a:solidFill>
                  <a:srgbClr val="941100"/>
                </a:solidFill>
                <a:latin typeface="Helvetica"/>
                <a:ea typeface="Helvetica"/>
                <a:cs typeface="Helvetica"/>
                <a:sym typeface="Helvetica"/>
              </a:defRPr>
            </a:pPr>
            <a:r>
              <a:rPr sz="2531"/>
              <a:t>Leghe Al-Mg  (Serie 5XXX)</a:t>
            </a:r>
            <a:endParaRPr sz="2531">
              <a:latin typeface="Palatino Linotype"/>
              <a:ea typeface="Palatino Linotype"/>
              <a:cs typeface="Palatino Linotype"/>
              <a:sym typeface="Palatino Linotype"/>
            </a:endParaRPr>
          </a:p>
          <a:p>
            <a:pPr marL="17859" marR="1627824" algn="just" defTabSz="321457">
              <a:defRPr sz="3600">
                <a:solidFill>
                  <a:srgbClr val="000000"/>
                </a:solidFill>
                <a:latin typeface="Palatino Linotype"/>
                <a:ea typeface="Palatino Linotype"/>
                <a:cs typeface="Palatino Linotype"/>
                <a:sym typeface="Palatino Linotype"/>
              </a:defRPr>
            </a:pPr>
            <a:endParaRPr sz="2531" dirty="0">
              <a:latin typeface="Palatino Linotype"/>
              <a:ea typeface="Palatino Linotype"/>
              <a:cs typeface="Palatino Linotype"/>
              <a:sym typeface="Palatino Linotype"/>
            </a:endParaRPr>
          </a:p>
        </p:txBody>
      </p:sp>
      <p:sp>
        <p:nvSpPr>
          <p:cNvPr id="236" name="Non trattabili termicamente…"/>
          <p:cNvSpPr txBox="1"/>
          <p:nvPr/>
        </p:nvSpPr>
        <p:spPr>
          <a:xfrm>
            <a:off x="200025" y="388055"/>
            <a:ext cx="11772900" cy="6453370"/>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sz="2000" b="1" dirty="0">
                <a:latin typeface="Palatino Linotype" charset="0"/>
                <a:ea typeface="Palatino Linotype" charset="0"/>
                <a:cs typeface="Palatino Linotype" charset="0"/>
                <a:sym typeface="Helvetica"/>
              </a:rPr>
              <a:t>Non trattabili termicamente</a:t>
            </a:r>
            <a:r>
              <a:rPr sz="2000" dirty="0">
                <a:latin typeface="Palatino Linotype" charset="0"/>
                <a:ea typeface="Palatino Linotype" charset="0"/>
                <a:cs typeface="Palatino Linotype" charset="0"/>
              </a:rPr>
              <a:t> </a:t>
            </a:r>
          </a:p>
          <a:p>
            <a:pPr algn="just" defTabSz="321457">
              <a:spcBef>
                <a:spcPts val="844"/>
              </a:spcBef>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Il principale elemento di lega è il Mg, che conferisce doti particolari di resistenza alla corrosione, oltre a buona resistenza a caldo ed ottime doti di duttilità e lavorabilità.</a:t>
            </a:r>
          </a:p>
          <a:p>
            <a:pPr algn="just" defTabSz="321457">
              <a:tabLst>
                <a:tab pos="4071793" algn="l"/>
              </a:tabLst>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Queste leghe sono </a:t>
            </a:r>
          </a:p>
          <a:p>
            <a:pPr marL="187517" indent="-160729" algn="just" defTabSz="321457">
              <a:tabLst>
                <a:tab pos="187517" algn="l"/>
                <a:tab pos="4071793" algn="l"/>
              </a:tabLst>
              <a:defRPr sz="2400">
                <a:solidFill>
                  <a:srgbClr val="9411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piu' leggere dell'alluminio, (2,7- 0.014 %Mg)</a:t>
            </a:r>
          </a:p>
          <a:p>
            <a:pPr marL="187517" indent="-160729" algn="just" defTabSz="321457">
              <a:tabLst>
                <a:tab pos="187517" algn="l"/>
                <a:tab pos="4071793" algn="l"/>
              </a:tabLst>
              <a:defRPr sz="2400">
                <a:solidFill>
                  <a:srgbClr val="9411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hanno buona lavorabilita', </a:t>
            </a:r>
          </a:p>
          <a:p>
            <a:pPr marL="187517" indent="-160729" algn="just" defTabSz="321457">
              <a:tabLst>
                <a:tab pos="187517" algn="l"/>
                <a:tab pos="4071793" algn="l"/>
              </a:tabLst>
              <a:defRPr sz="2400" b="1">
                <a:solidFill>
                  <a:srgbClr val="941100"/>
                </a:solidFill>
                <a:latin typeface="Helvetica"/>
                <a:ea typeface="Helvetica"/>
                <a:cs typeface="Helvetica"/>
                <a:sym typeface="Helvetica"/>
              </a:defRPr>
            </a:pPr>
            <a:r>
              <a:rPr sz="2000" dirty="0">
                <a:latin typeface="Palatino Linotype" charset="0"/>
                <a:ea typeface="Palatino Linotype" charset="0"/>
                <a:cs typeface="Palatino Linotype" charset="0"/>
              </a:rPr>
              <a:t>buona resistenza alla corrosione in ambiente marino </a:t>
            </a:r>
          </a:p>
          <a:p>
            <a:pPr marL="187517" indent="-160729" algn="just" defTabSz="321457">
              <a:tabLst>
                <a:tab pos="187517" algn="l"/>
                <a:tab pos="4071793" algn="l"/>
              </a:tabLst>
              <a:defRPr sz="2400">
                <a:solidFill>
                  <a:srgbClr val="9411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sono facilmente saldabili </a:t>
            </a:r>
          </a:p>
          <a:p>
            <a:pPr marL="187517" indent="-160729" algn="just" defTabSz="321457">
              <a:tabLst>
                <a:tab pos="187517" algn="l"/>
                <a:tab pos="4071793" algn="l"/>
              </a:tabLst>
              <a:defRPr sz="2400">
                <a:solidFill>
                  <a:srgbClr val="9411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facilmente colabili</a:t>
            </a:r>
          </a:p>
          <a:p>
            <a:pPr marL="187517" indent="-160729" algn="just" defTabSz="321457">
              <a:tabLst>
                <a:tab pos="187517" algn="l"/>
                <a:tab pos="4071793" algn="l"/>
              </a:tabLst>
              <a:defRPr sz="2400">
                <a:solidFill>
                  <a:srgbClr val="9411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mantengono superfici lucide</a:t>
            </a:r>
          </a:p>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Mg 0,8-5%, possono contenere anche Mn.</a:t>
            </a:r>
          </a:p>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Caratteristiche meccaniche medio-elevate, migliorabili tramite deformazione plastica a freddo. Elevato allungamento a rottura.</a:t>
            </a:r>
          </a:p>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Elevata saldabilità con metodi tradizionali</a:t>
            </a:r>
          </a:p>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endParaRPr sz="1600" dirty="0">
              <a:latin typeface="Palatino Linotype" charset="0"/>
              <a:ea typeface="Palatino Linotype" charset="0"/>
              <a:cs typeface="Palatino Linotype" charset="0"/>
            </a:endParaRPr>
          </a:p>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b="1" dirty="0">
                <a:latin typeface="Palatino Linotype" charset="0"/>
                <a:ea typeface="Palatino Linotype" charset="0"/>
                <a:cs typeface="Palatino Linotype" charset="0"/>
                <a:sym typeface="Helvetica"/>
              </a:rPr>
              <a:t>Applicazioni</a:t>
            </a:r>
          </a:p>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8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Applicazioni architettoniche</a:t>
            </a:r>
          </a:p>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8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Contenitori per alimenti, carburanti ed agenti aggressivi </a:t>
            </a:r>
          </a:p>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8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Impieghi in ambiente marino</a:t>
            </a:r>
          </a:p>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8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Impieghi criogenici o ad elevata pressione</a:t>
            </a:r>
          </a:p>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8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Automotive</a:t>
            </a:r>
            <a:r>
              <a:rPr lang="it-IT" dirty="0">
                <a:latin typeface="Palatino Linotype" charset="0"/>
                <a:ea typeface="Palatino Linotype" charset="0"/>
                <a:cs typeface="Palatino Linotype" charset="0"/>
              </a:rPr>
              <a:t> (5005 </a:t>
            </a:r>
            <a:r>
              <a:rPr lang="mr-IN" dirty="0">
                <a:latin typeface="Palatino Linotype" charset="0"/>
                <a:ea typeface="Palatino Linotype" charset="0"/>
                <a:cs typeface="Palatino Linotype" charset="0"/>
              </a:rPr>
              <a:t>–</a:t>
            </a:r>
            <a:r>
              <a:rPr lang="it-IT" dirty="0">
                <a:latin typeface="Palatino Linotype" charset="0"/>
                <a:ea typeface="Palatino Linotype" charset="0"/>
                <a:cs typeface="Palatino Linotype" charset="0"/>
              </a:rPr>
              <a:t> 5050) </a:t>
            </a:r>
            <a:r>
              <a:rPr lang="it-IT" dirty="0" err="1">
                <a:latin typeface="Palatino Linotype" charset="0"/>
                <a:ea typeface="Palatino Linotype" charset="0"/>
                <a:cs typeface="Palatino Linotype" charset="0"/>
              </a:rPr>
              <a:t>perche</a:t>
            </a:r>
            <a:r>
              <a:rPr lang="it-IT" dirty="0">
                <a:latin typeface="Palatino Linotype" charset="0"/>
                <a:ea typeface="Palatino Linotype" charset="0"/>
                <a:cs typeface="Palatino Linotype" charset="0"/>
              </a:rPr>
              <a:t>’ permettono un grado di finitura superficiale e lucentezza notevoli</a:t>
            </a:r>
            <a:endParaRPr dirty="0">
              <a:latin typeface="Palatino Linotype" charset="0"/>
              <a:ea typeface="Palatino Linotype" charset="0"/>
              <a:cs typeface="Palatino Linotype" charset="0"/>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Leghe Al-Mg-Si  (Serie 6XXX)"/>
          <p:cNvSpPr txBox="1"/>
          <p:nvPr/>
        </p:nvSpPr>
        <p:spPr>
          <a:xfrm>
            <a:off x="2402436" y="230799"/>
            <a:ext cx="4550798" cy="851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marL="17859" defTabSz="321457">
              <a:defRPr sz="3600" b="1">
                <a:solidFill>
                  <a:srgbClr val="941100"/>
                </a:solidFill>
                <a:latin typeface="Helvetica"/>
                <a:ea typeface="Helvetica"/>
                <a:cs typeface="Helvetica"/>
                <a:sym typeface="Helvetica"/>
              </a:defRPr>
            </a:pPr>
            <a:r>
              <a:rPr sz="2531"/>
              <a:t>Leghe Al-Mg-Si  (Serie 6XXX)</a:t>
            </a:r>
            <a:endParaRPr sz="2531">
              <a:latin typeface="Palatino Linotype"/>
              <a:ea typeface="Palatino Linotype"/>
              <a:cs typeface="Palatino Linotype"/>
              <a:sym typeface="Palatino Linotype"/>
            </a:endParaRPr>
          </a:p>
          <a:p>
            <a:pPr marL="17859" marR="1627824" algn="just" defTabSz="321457">
              <a:defRPr sz="3600">
                <a:solidFill>
                  <a:srgbClr val="000000"/>
                </a:solidFill>
                <a:latin typeface="Palatino Linotype"/>
                <a:ea typeface="Palatino Linotype"/>
                <a:cs typeface="Palatino Linotype"/>
                <a:sym typeface="Palatino Linotype"/>
              </a:defRPr>
            </a:pPr>
            <a:endParaRPr sz="2531">
              <a:latin typeface="Palatino Linotype"/>
              <a:ea typeface="Palatino Linotype"/>
              <a:cs typeface="Palatino Linotype"/>
              <a:sym typeface="Palatino Linotype"/>
            </a:endParaRPr>
          </a:p>
        </p:txBody>
      </p:sp>
      <p:sp>
        <p:nvSpPr>
          <p:cNvPr id="239" name="leghe da trattamento termico…"/>
          <p:cNvSpPr txBox="1"/>
          <p:nvPr/>
        </p:nvSpPr>
        <p:spPr>
          <a:xfrm>
            <a:off x="128587" y="923303"/>
            <a:ext cx="11844337" cy="534537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2400" b="1">
                <a:solidFill>
                  <a:srgbClr val="000000"/>
                </a:solidFill>
                <a:latin typeface="Helvetica"/>
                <a:ea typeface="Helvetica"/>
                <a:cs typeface="Helvetica"/>
                <a:sym typeface="Helvetica"/>
              </a:defRPr>
            </a:pPr>
            <a:r>
              <a:rPr dirty="0">
                <a:latin typeface="Palatino Linotype" charset="0"/>
                <a:ea typeface="Palatino Linotype" charset="0"/>
                <a:cs typeface="Palatino Linotype" charset="0"/>
              </a:rPr>
              <a:t>leghe da trattamento termico</a:t>
            </a:r>
          </a:p>
          <a:p>
            <a:pPr algn="just" defTabSz="321457">
              <a:tabLst>
                <a:tab pos="3911064" algn="l"/>
                <a:tab pos="3973570" algn="l"/>
              </a:tabLst>
              <a:defRPr sz="24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Il Mg e il Si si combinano a formare un composto, il siliciuro di magnesio Mg</a:t>
            </a:r>
            <a:r>
              <a:rPr baseline="-14333" dirty="0">
                <a:latin typeface="Palatino Linotype" charset="0"/>
                <a:ea typeface="Palatino Linotype" charset="0"/>
                <a:cs typeface="Palatino Linotype" charset="0"/>
              </a:rPr>
              <a:t>2</a:t>
            </a:r>
            <a:r>
              <a:rPr dirty="0">
                <a:latin typeface="Palatino Linotype" charset="0"/>
                <a:ea typeface="Palatino Linotype" charset="0"/>
                <a:cs typeface="Palatino Linotype" charset="0"/>
              </a:rPr>
              <a:t>Si che a sua volta forma un eutettico con l'alluminio. </a:t>
            </a:r>
            <a:r>
              <a:rPr b="1" i="1" dirty="0">
                <a:latin typeface="Palatino Linotype" charset="0"/>
                <a:ea typeface="Palatino Linotype" charset="0"/>
                <a:cs typeface="Palatino Linotype" charset="0"/>
                <a:sym typeface="Helvetica"/>
              </a:rPr>
              <a:t>E' la precipitazione del composto Mg</a:t>
            </a:r>
            <a:r>
              <a:rPr b="1" i="1" baseline="-14333" dirty="0">
                <a:latin typeface="Palatino Linotype" charset="0"/>
                <a:ea typeface="Palatino Linotype" charset="0"/>
                <a:cs typeface="Palatino Linotype" charset="0"/>
                <a:sym typeface="Helvetica"/>
              </a:rPr>
              <a:t>2</a:t>
            </a:r>
            <a:r>
              <a:rPr b="1" i="1" dirty="0">
                <a:latin typeface="Palatino Linotype" charset="0"/>
                <a:ea typeface="Palatino Linotype" charset="0"/>
                <a:cs typeface="Palatino Linotype" charset="0"/>
                <a:sym typeface="Helvetica"/>
              </a:rPr>
              <a:t>Si dopo </a:t>
            </a:r>
            <a:r>
              <a:rPr b="1" i="1" dirty="0">
                <a:solidFill>
                  <a:srgbClr val="FF2600"/>
                </a:solidFill>
                <a:latin typeface="Palatino Linotype" charset="0"/>
                <a:ea typeface="Palatino Linotype" charset="0"/>
                <a:cs typeface="Palatino Linotype" charset="0"/>
                <a:sym typeface="Helvetica"/>
              </a:rPr>
              <a:t>invecchiamento</a:t>
            </a:r>
            <a:r>
              <a:rPr b="1" i="1" dirty="0">
                <a:latin typeface="Palatino Linotype" charset="0"/>
                <a:ea typeface="Palatino Linotype" charset="0"/>
                <a:cs typeface="Palatino Linotype" charset="0"/>
                <a:sym typeface="Helvetica"/>
              </a:rPr>
              <a:t> che permette a queste leghe di possedere una piu' che soddisfacente resistenza meccanica.</a:t>
            </a:r>
          </a:p>
          <a:p>
            <a:pPr algn="just" defTabSz="321457">
              <a:tabLst>
                <a:tab pos="3911064" algn="l"/>
                <a:tab pos="3973570" algn="l"/>
              </a:tabLst>
              <a:defRPr sz="2400">
                <a:solidFill>
                  <a:srgbClr val="0433FF"/>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La loro resistenza alla corrosione e' piu' che buona e sono le piu' lavorabili tra quelle invecchiabili.</a:t>
            </a:r>
          </a:p>
          <a:p>
            <a:pPr algn="just" defTabSz="321457">
              <a:tabLst>
                <a:tab pos="3911064" algn="l"/>
                <a:tab pos="3973570" algn="l"/>
              </a:tabLst>
              <a:defRPr sz="2400">
                <a:solidFill>
                  <a:srgbClr val="0433FF"/>
                </a:solidFill>
                <a:latin typeface="Palatino Linotype"/>
                <a:ea typeface="Palatino Linotype"/>
                <a:cs typeface="Palatino Linotype"/>
                <a:sym typeface="Palatino Linotype"/>
              </a:defRPr>
            </a:pPr>
            <a:endParaRPr dirty="0">
              <a:latin typeface="Palatino Linotype" charset="0"/>
              <a:ea typeface="Palatino Linotype" charset="0"/>
              <a:cs typeface="Palatino Linotype" charset="0"/>
            </a:endParaRPr>
          </a:p>
          <a:p>
            <a:pPr algn="just" defTabSz="321457">
              <a:tabLst>
                <a:tab pos="3911064" algn="l"/>
                <a:tab pos="3973570" algn="l"/>
              </a:tabLst>
              <a:defRPr sz="2400">
                <a:solidFill>
                  <a:srgbClr val="941100"/>
                </a:solidFill>
                <a:latin typeface="Palatino Linotype"/>
                <a:ea typeface="Palatino Linotype"/>
                <a:cs typeface="Palatino Linotype"/>
                <a:sym typeface="Palatino Linotype"/>
              </a:defRPr>
            </a:pPr>
            <a:r>
              <a:rPr dirty="0">
                <a:solidFill>
                  <a:srgbClr val="0433FF"/>
                </a:solidFill>
                <a:latin typeface="Palatino Linotype" charset="0"/>
                <a:ea typeface="Palatino Linotype" charset="0"/>
                <a:cs typeface="Palatino Linotype" charset="0"/>
              </a:rPr>
              <a:t>Quindi la combinazione di </a:t>
            </a:r>
            <a:r>
              <a:rPr dirty="0">
                <a:latin typeface="Palatino Linotype" charset="0"/>
                <a:ea typeface="Palatino Linotype" charset="0"/>
                <a:cs typeface="Palatino Linotype" charset="0"/>
              </a:rPr>
              <a:t>colabilita', resistenza meccanica, resistenza alla corrosione, lavorabilita' e formabilita', verniciabilita'</a:t>
            </a:r>
            <a:r>
              <a:rPr dirty="0">
                <a:solidFill>
                  <a:srgbClr val="0433FF"/>
                </a:solidFill>
                <a:latin typeface="Palatino Linotype" charset="0"/>
                <a:ea typeface="Palatino Linotype" charset="0"/>
                <a:cs typeface="Palatino Linotype" charset="0"/>
              </a:rPr>
              <a:t> le rendono molto attraenti all'industria automobilistica.</a:t>
            </a:r>
          </a:p>
          <a:p>
            <a:pPr defTabSz="321457">
              <a:defRPr sz="24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Caratteristiche elevate ma inferiori a 2XXX e 7XXX</a:t>
            </a:r>
            <a:endParaRPr dirty="0">
              <a:solidFill>
                <a:srgbClr val="0433FF"/>
              </a:solidFill>
              <a:latin typeface="Palatino Linotype" charset="0"/>
              <a:ea typeface="Palatino Linotype" charset="0"/>
              <a:cs typeface="Palatino Linotype" charset="0"/>
            </a:endParaRPr>
          </a:p>
          <a:p>
            <a:pPr defTabSz="321457">
              <a:spcBef>
                <a:spcPts val="844"/>
              </a:spcBef>
              <a:defRPr sz="24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Vengono utilizzate per applicazioni architettoniche, telai motociclistici e ciclistici, strutture saldate in genere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Leghe Al-Zn  (Serie 7XXX)"/>
          <p:cNvSpPr txBox="1"/>
          <p:nvPr/>
        </p:nvSpPr>
        <p:spPr>
          <a:xfrm>
            <a:off x="2643538" y="230799"/>
            <a:ext cx="4839338" cy="851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marL="17859" defTabSz="321457">
              <a:defRPr sz="3600" b="1">
                <a:solidFill>
                  <a:srgbClr val="941100"/>
                </a:solidFill>
                <a:latin typeface="Helvetica"/>
                <a:ea typeface="Helvetica"/>
                <a:cs typeface="Helvetica"/>
                <a:sym typeface="Helvetica"/>
              </a:defRPr>
            </a:pPr>
            <a:r>
              <a:rPr sz="2531" dirty="0"/>
              <a:t>Leghe Al-Zn</a:t>
            </a:r>
            <a:r>
              <a:rPr lang="it-IT" sz="2531" dirty="0"/>
              <a:t> (Mg)</a:t>
            </a:r>
            <a:r>
              <a:rPr sz="2531" dirty="0"/>
              <a:t>  (Serie 7XXX)</a:t>
            </a:r>
            <a:endParaRPr sz="2531" dirty="0">
              <a:latin typeface="Palatino Linotype"/>
              <a:ea typeface="Palatino Linotype"/>
              <a:cs typeface="Palatino Linotype"/>
              <a:sym typeface="Palatino Linotype"/>
            </a:endParaRPr>
          </a:p>
          <a:p>
            <a:pPr marL="17859" marR="1627824" algn="just" defTabSz="321457">
              <a:defRPr sz="3600">
                <a:solidFill>
                  <a:srgbClr val="000000"/>
                </a:solidFill>
                <a:latin typeface="Palatino Linotype"/>
                <a:ea typeface="Palatino Linotype"/>
                <a:cs typeface="Palatino Linotype"/>
                <a:sym typeface="Palatino Linotype"/>
              </a:defRPr>
            </a:pPr>
            <a:endParaRPr sz="2531" dirty="0">
              <a:latin typeface="Palatino Linotype"/>
              <a:ea typeface="Palatino Linotype"/>
              <a:cs typeface="Palatino Linotype"/>
              <a:sym typeface="Palatino Linotype"/>
            </a:endParaRPr>
          </a:p>
        </p:txBody>
      </p:sp>
      <p:sp>
        <p:nvSpPr>
          <p:cNvPr id="242" name="Trattabili termicamente…"/>
          <p:cNvSpPr txBox="1"/>
          <p:nvPr/>
        </p:nvSpPr>
        <p:spPr>
          <a:xfrm>
            <a:off x="261938" y="590979"/>
            <a:ext cx="11644312" cy="598144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b="1">
                <a:solidFill>
                  <a:srgbClr val="000000"/>
                </a:solidFill>
                <a:latin typeface="Helvetica"/>
                <a:ea typeface="Helvetica"/>
                <a:cs typeface="Helvetica"/>
                <a:sym typeface="Helvetica"/>
              </a:defRPr>
            </a:pPr>
            <a:r>
              <a:rPr dirty="0">
                <a:latin typeface="Palatino Linotype" charset="0"/>
                <a:ea typeface="Palatino Linotype" charset="0"/>
                <a:cs typeface="Palatino Linotype" charset="0"/>
              </a:rPr>
              <a:t>Trattabili termicamente</a:t>
            </a:r>
          </a:p>
          <a:p>
            <a:pPr marL="17859" algn="just" defTabSz="321457">
              <a:defRPr sz="2400">
                <a:solidFill>
                  <a:srgbClr val="0433FF"/>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Il composto che precipita coerentemente e' il </a:t>
            </a:r>
            <a:r>
              <a:rPr dirty="0">
                <a:solidFill>
                  <a:srgbClr val="FF2600"/>
                </a:solidFill>
                <a:latin typeface="Palatino Linotype" charset="0"/>
                <a:ea typeface="Palatino Linotype" charset="0"/>
                <a:cs typeface="Palatino Linotype" charset="0"/>
              </a:rPr>
              <a:t>MgZn</a:t>
            </a:r>
            <a:r>
              <a:rPr baseline="-5999" dirty="0">
                <a:solidFill>
                  <a:srgbClr val="FF2600"/>
                </a:solidFill>
                <a:latin typeface="Palatino Linotype" charset="0"/>
                <a:ea typeface="Palatino Linotype" charset="0"/>
                <a:cs typeface="Palatino Linotype" charset="0"/>
              </a:rPr>
              <a:t>2</a:t>
            </a:r>
            <a:r>
              <a:rPr dirty="0">
                <a:latin typeface="Palatino Linotype" charset="0"/>
                <a:ea typeface="Palatino Linotype" charset="0"/>
                <a:cs typeface="Palatino Linotype" charset="0"/>
              </a:rPr>
              <a:t>.</a:t>
            </a:r>
            <a:endParaRPr lang="it-IT" dirty="0">
              <a:latin typeface="Palatino Linotype" charset="0"/>
              <a:ea typeface="Palatino Linotype" charset="0"/>
              <a:cs typeface="Palatino Linotype" charset="0"/>
            </a:endParaRPr>
          </a:p>
          <a:p>
            <a:pPr marL="17859" algn="just" defTabSz="321457">
              <a:defRPr sz="2400">
                <a:solidFill>
                  <a:srgbClr val="0433FF"/>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Queste leghe sono, fra quelle dell'alluminio </a:t>
            </a:r>
            <a:endParaRPr lang="it-IT" dirty="0">
              <a:latin typeface="Palatino Linotype" charset="0"/>
              <a:ea typeface="Palatino Linotype" charset="0"/>
              <a:cs typeface="Palatino Linotype" charset="0"/>
            </a:endParaRPr>
          </a:p>
          <a:p>
            <a:pPr marL="17859" algn="just" defTabSz="321457">
              <a:defRPr sz="2400">
                <a:solidFill>
                  <a:srgbClr val="0433FF"/>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quelle con la resistenza meccanica piu' elevata.</a:t>
            </a:r>
            <a:r>
              <a:rPr dirty="0">
                <a:solidFill>
                  <a:srgbClr val="000000"/>
                </a:solidFill>
                <a:latin typeface="Palatino Linotype" charset="0"/>
                <a:ea typeface="Palatino Linotype" charset="0"/>
                <a:cs typeface="Palatino Linotype" charset="0"/>
              </a:rPr>
              <a:t> </a:t>
            </a:r>
          </a:p>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b="1" dirty="0">
                <a:solidFill>
                  <a:srgbClr val="FF0000"/>
                </a:solidFill>
                <a:latin typeface="Palatino Linotype" charset="0"/>
                <a:ea typeface="Palatino Linotype" charset="0"/>
                <a:cs typeface="Palatino Linotype" charset="0"/>
              </a:rPr>
              <a:t>contengono Zn da 5 a 8% e Mg</a:t>
            </a:r>
            <a:r>
              <a:rPr dirty="0">
                <a:latin typeface="Palatino Linotype" charset="0"/>
                <a:ea typeface="Palatino Linotype" charset="0"/>
                <a:cs typeface="Palatino Linotype" charset="0"/>
              </a:rPr>
              <a:t>, Cu, Cr e Zr</a:t>
            </a:r>
            <a:endParaRPr lang="it-IT" dirty="0">
              <a:latin typeface="Palatino Linotype" charset="0"/>
              <a:ea typeface="Palatino Linotype" charset="0"/>
              <a:cs typeface="Palatino Linotype" charset="0"/>
            </a:endParaRPr>
          </a:p>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endParaRPr dirty="0">
              <a:latin typeface="Palatino Linotype" charset="0"/>
              <a:ea typeface="Palatino Linotype" charset="0"/>
              <a:cs typeface="Palatino Linotype" charset="0"/>
            </a:endParaRPr>
          </a:p>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Caratteristiche elevate per applicazioni high-end</a:t>
            </a:r>
            <a:endParaRPr lang="it-IT" dirty="0">
              <a:latin typeface="Palatino Linotype" charset="0"/>
              <a:ea typeface="Palatino Linotype" charset="0"/>
              <a:cs typeface="Palatino Linotype" charset="0"/>
            </a:endParaRPr>
          </a:p>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endParaRPr dirty="0">
              <a:latin typeface="Palatino Linotype" charset="0"/>
              <a:ea typeface="Palatino Linotype" charset="0"/>
              <a:cs typeface="Palatino Linotype" charset="0"/>
            </a:endParaRPr>
          </a:p>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Sensibili alla tensocorrosione, quindi addizioni di </a:t>
            </a:r>
            <a:r>
              <a:rPr lang="it-IT" dirty="0">
                <a:latin typeface="Palatino Linotype" charset="0"/>
                <a:ea typeface="Palatino Linotype" charset="0"/>
                <a:cs typeface="Palatino Linotype" charset="0"/>
              </a:rPr>
              <a:t>Cr </a:t>
            </a:r>
            <a:endParaRPr dirty="0">
              <a:latin typeface="Palatino Linotype" charset="0"/>
              <a:ea typeface="Palatino Linotype" charset="0"/>
              <a:cs typeface="Palatino Linotype" charset="0"/>
            </a:endParaRPr>
          </a:p>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Invecchiano a T ambiente </a:t>
            </a:r>
          </a:p>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Saldabilità elevata, senza cali prestazionali</a:t>
            </a:r>
          </a:p>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b="1">
                <a:solidFill>
                  <a:srgbClr val="000000"/>
                </a:solidFill>
                <a:latin typeface="Helvetica"/>
                <a:ea typeface="Helvetica"/>
                <a:cs typeface="Helvetica"/>
                <a:sym typeface="Helvetica"/>
              </a:defRPr>
            </a:pPr>
            <a:r>
              <a:rPr dirty="0">
                <a:latin typeface="Palatino Linotype" charset="0"/>
                <a:ea typeface="Palatino Linotype" charset="0"/>
                <a:cs typeface="Palatino Linotype" charset="0"/>
              </a:rPr>
              <a:t>Applicazioni</a:t>
            </a:r>
          </a:p>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Aeronautica, aerospaziale.</a:t>
            </a:r>
          </a:p>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Equipaggiamenti ultraleggeri, applicazioni militari. </a:t>
            </a:r>
            <a:endParaRPr lang="it-IT" dirty="0">
              <a:latin typeface="Palatino Linotype" charset="0"/>
              <a:ea typeface="Palatino Linotype" charset="0"/>
              <a:cs typeface="Palatino Linotype" charset="0"/>
            </a:endParaRPr>
          </a:p>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Componenti altamente stressati.</a:t>
            </a:r>
          </a:p>
          <a:p>
            <a:pPr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400">
                <a:solidFill>
                  <a:srgbClr val="000000"/>
                </a:solidFill>
                <a:latin typeface="Palatino Linotype"/>
                <a:ea typeface="Palatino Linotype"/>
                <a:cs typeface="Palatino Linotype"/>
                <a:sym typeface="Palatino Linotype"/>
              </a:defRPr>
            </a:pPr>
            <a:r>
              <a:rPr dirty="0">
                <a:latin typeface="Palatino Linotype" charset="0"/>
                <a:ea typeface="Palatino Linotype" charset="0"/>
                <a:cs typeface="Palatino Linotype" charset="0"/>
              </a:rPr>
              <a:t>Trasporti ferroviari civili.</a:t>
            </a:r>
          </a:p>
        </p:txBody>
      </p:sp>
      <p:pic>
        <p:nvPicPr>
          <p:cNvPr id="243" name="droppedImage.pdf" descr="droppedImage.pdf"/>
          <p:cNvPicPr>
            <a:picLocks noChangeAspect="1"/>
          </p:cNvPicPr>
          <p:nvPr/>
        </p:nvPicPr>
        <p:blipFill>
          <a:blip r:embed="rId2">
            <a:extLst/>
          </a:blip>
          <a:stretch>
            <a:fillRect/>
          </a:stretch>
        </p:blipFill>
        <p:spPr>
          <a:xfrm>
            <a:off x="7497921" y="308779"/>
            <a:ext cx="4694080" cy="2877333"/>
          </a:xfrm>
          <a:prstGeom prst="rect">
            <a:avLst/>
          </a:prstGeom>
          <a:ln w="12700">
            <a:miter lim="400000"/>
          </a:ln>
        </p:spPr>
      </p:pic>
      <p:pic>
        <p:nvPicPr>
          <p:cNvPr id="244" name="droppedImage.pdf" descr="droppedImage.pdf"/>
          <p:cNvPicPr>
            <a:picLocks noChangeAspect="1"/>
          </p:cNvPicPr>
          <p:nvPr/>
        </p:nvPicPr>
        <p:blipFill>
          <a:blip r:embed="rId3">
            <a:extLst/>
          </a:blip>
          <a:stretch>
            <a:fillRect/>
          </a:stretch>
        </p:blipFill>
        <p:spPr>
          <a:xfrm>
            <a:off x="7345847" y="3814764"/>
            <a:ext cx="4560404" cy="2903934"/>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Leghe Al-Zn  (Serie 7XXX) - TITANAL"/>
          <p:cNvSpPr txBox="1"/>
          <p:nvPr/>
        </p:nvSpPr>
        <p:spPr>
          <a:xfrm>
            <a:off x="1825110" y="230799"/>
            <a:ext cx="5716501" cy="851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marL="17859" defTabSz="321457">
              <a:defRPr sz="3600" b="1">
                <a:solidFill>
                  <a:srgbClr val="941100"/>
                </a:solidFill>
                <a:latin typeface="Helvetica"/>
                <a:ea typeface="Helvetica"/>
                <a:cs typeface="Helvetica"/>
                <a:sym typeface="Helvetica"/>
              </a:defRPr>
            </a:pPr>
            <a:r>
              <a:rPr sz="2531"/>
              <a:t>Leghe Al-Zn  (Serie 7XXX) - TITANAL</a:t>
            </a:r>
            <a:endParaRPr sz="2531">
              <a:latin typeface="Palatino Linotype"/>
              <a:ea typeface="Palatino Linotype"/>
              <a:cs typeface="Palatino Linotype"/>
              <a:sym typeface="Palatino Linotype"/>
            </a:endParaRPr>
          </a:p>
          <a:p>
            <a:pPr marL="17859" marR="1627824" algn="just" defTabSz="321457">
              <a:defRPr sz="3600">
                <a:solidFill>
                  <a:srgbClr val="000000"/>
                </a:solidFill>
                <a:latin typeface="Palatino Linotype"/>
                <a:ea typeface="Palatino Linotype"/>
                <a:cs typeface="Palatino Linotype"/>
                <a:sym typeface="Palatino Linotype"/>
              </a:defRPr>
            </a:pPr>
            <a:endParaRPr sz="2531">
              <a:latin typeface="Palatino Linotype"/>
              <a:ea typeface="Palatino Linotype"/>
              <a:cs typeface="Palatino Linotype"/>
              <a:sym typeface="Palatino Linotype"/>
            </a:endParaRPr>
          </a:p>
        </p:txBody>
      </p:sp>
      <p:sp>
        <p:nvSpPr>
          <p:cNvPr id="247" name="Titanal…"/>
          <p:cNvSpPr txBox="1"/>
          <p:nvPr/>
        </p:nvSpPr>
        <p:spPr>
          <a:xfrm>
            <a:off x="1925836" y="974569"/>
            <a:ext cx="8018859" cy="102444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defTabSz="321457">
              <a:defRPr sz="2200">
                <a:solidFill>
                  <a:srgbClr val="FF2600"/>
                </a:solidFill>
                <a:latin typeface="Times"/>
                <a:ea typeface="Times"/>
                <a:cs typeface="Times"/>
                <a:sym typeface="Times"/>
              </a:defRPr>
            </a:pPr>
            <a:r>
              <a:rPr sz="1547"/>
              <a:t>Titanal</a:t>
            </a:r>
          </a:p>
          <a:p>
            <a:pPr defTabSz="321457">
              <a:defRPr sz="2200">
                <a:solidFill>
                  <a:srgbClr val="FF2600"/>
                </a:solidFill>
                <a:latin typeface="Times"/>
                <a:ea typeface="Times"/>
                <a:cs typeface="Times"/>
                <a:sym typeface="Times"/>
              </a:defRPr>
            </a:pPr>
            <a:r>
              <a:rPr sz="1547"/>
              <a:t>(88,6%Al - 7%Zn - 2,4%Mg - 1,7%Cu - 0,1%Zr - Cr - Ti)</a:t>
            </a:r>
          </a:p>
          <a:p>
            <a:pPr algn="just" defTabSz="321457">
              <a:defRPr sz="2200">
                <a:solidFill>
                  <a:srgbClr val="000000"/>
                </a:solidFill>
                <a:latin typeface="Times"/>
                <a:ea typeface="Times"/>
                <a:cs typeface="Times"/>
                <a:sym typeface="Times"/>
              </a:defRPr>
            </a:pPr>
            <a:r>
              <a:rPr sz="1547"/>
              <a:t>lega che raggiunge i 690 MPa di rottura e 600 MPa di snervamento, con elevata tenacita'. Molto usata nella sport (sci, snowboard, corone dentate di biciclette)</a:t>
            </a:r>
          </a:p>
        </p:txBody>
      </p:sp>
      <p:sp>
        <p:nvSpPr>
          <p:cNvPr id="248" name="Titanal provides more torsional stiffness, and gives a damper response. As a result, it is much easier to carve on icy slopes than with a regular skiboard - there is really no comparison. At first glance, a Titanal-enhanced skiboard would seem likely to help only folks who are already at the top of their game on the race course. However, carvers are reporting that Titanal improves the performance of any type of board (all-mountain, freecarve, race) for freecarving as well as racing, and for people with various degrees of carving skill. Presumably, if Titanal can smooth out the bumpiness from badly groomed ice, then it could theoretically benefit anyone."/>
          <p:cNvSpPr txBox="1"/>
          <p:nvPr/>
        </p:nvSpPr>
        <p:spPr>
          <a:xfrm>
            <a:off x="7650658" y="1821412"/>
            <a:ext cx="3777258" cy="351923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just" defTabSz="457200">
              <a:defRPr sz="1700">
                <a:solidFill>
                  <a:srgbClr val="000000"/>
                </a:solidFill>
                <a:latin typeface="Palatino Linotype"/>
                <a:ea typeface="Palatino Linotype"/>
                <a:cs typeface="Palatino Linotype"/>
                <a:sym typeface="Palatino Linotype"/>
              </a:defRPr>
            </a:lvl1pPr>
          </a:lstStyle>
          <a:p>
            <a:r>
              <a:rPr sz="1400" dirty="0"/>
              <a:t>Titanal provides more torsional stiffness, and gives a damper response. As a result, it is much easier to carve on icy slopes than with a regular skiboard - there is really no comparison. At first glance, a Titanal-enhanced skiboard would seem likely to help only folks who are already at the top of their game on the race course. However, carvers are reporting that Titanal improves the performance of any type of board (all-mountain, freecarve, race) for freecarving as well as racing, and for people with various degrees of carving skill. Presumably, if Titanal can smooth out the bumpiness from badly groomed ice, then it could theoretically benefit anyone.</a:t>
            </a:r>
          </a:p>
        </p:txBody>
      </p:sp>
      <p:pic>
        <p:nvPicPr>
          <p:cNvPr id="249" name="droppedImage.tiff" descr="droppedImage.tiff"/>
          <p:cNvPicPr>
            <a:picLocks noChangeAspect="1"/>
          </p:cNvPicPr>
          <p:nvPr/>
        </p:nvPicPr>
        <p:blipFill>
          <a:blip r:embed="rId2">
            <a:extLst/>
          </a:blip>
          <a:stretch>
            <a:fillRect/>
          </a:stretch>
        </p:blipFill>
        <p:spPr>
          <a:xfrm>
            <a:off x="652463" y="4530818"/>
            <a:ext cx="3071813" cy="2303859"/>
          </a:xfrm>
          <a:prstGeom prst="rect">
            <a:avLst/>
          </a:prstGeom>
          <a:ln w="12700">
            <a:miter lim="400000"/>
          </a:ln>
        </p:spPr>
      </p:pic>
      <p:pic>
        <p:nvPicPr>
          <p:cNvPr id="250" name="droppedImage.tiff" descr="droppedImage.tiff"/>
          <p:cNvPicPr>
            <a:picLocks noChangeAspect="1"/>
          </p:cNvPicPr>
          <p:nvPr/>
        </p:nvPicPr>
        <p:blipFill>
          <a:blip r:embed="rId3">
            <a:extLst/>
          </a:blip>
          <a:stretch>
            <a:fillRect/>
          </a:stretch>
        </p:blipFill>
        <p:spPr>
          <a:xfrm>
            <a:off x="4033242" y="4530818"/>
            <a:ext cx="3170039" cy="2219027"/>
          </a:xfrm>
          <a:prstGeom prst="rect">
            <a:avLst/>
          </a:prstGeom>
          <a:ln w="12700">
            <a:miter lim="400000"/>
          </a:ln>
        </p:spPr>
      </p:pic>
      <p:pic>
        <p:nvPicPr>
          <p:cNvPr id="251" name="droppedImage.pdf" descr="droppedImage.pdf"/>
          <p:cNvPicPr>
            <a:picLocks noChangeAspect="1"/>
          </p:cNvPicPr>
          <p:nvPr/>
        </p:nvPicPr>
        <p:blipFill>
          <a:blip r:embed="rId4">
            <a:extLst/>
          </a:blip>
          <a:stretch>
            <a:fillRect/>
          </a:stretch>
        </p:blipFill>
        <p:spPr>
          <a:xfrm>
            <a:off x="1845469" y="1902024"/>
            <a:ext cx="4116586" cy="250031"/>
          </a:xfrm>
          <a:prstGeom prst="rect">
            <a:avLst/>
          </a:prstGeom>
          <a:ln w="12700">
            <a:miter lim="400000"/>
          </a:ln>
        </p:spPr>
      </p:pic>
      <p:sp>
        <p:nvSpPr>
          <p:cNvPr id="252" name="&quot;This is the ski that caused all the commotion last year. Sold out 4 months after introduction, this ski was designed and is used by Dominique Perret, the world famous extreme skier. This ski is not for the faint of heart, but for the all mountain extreme skier.…"/>
          <p:cNvSpPr txBox="1"/>
          <p:nvPr/>
        </p:nvSpPr>
        <p:spPr>
          <a:xfrm>
            <a:off x="1756172" y="2172840"/>
            <a:ext cx="4295180" cy="222657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just" defTabSz="321457">
              <a:defRPr sz="1800">
                <a:solidFill>
                  <a:srgbClr val="000000"/>
                </a:solidFill>
                <a:latin typeface="Palatino Linotype"/>
                <a:ea typeface="Palatino Linotype"/>
                <a:cs typeface="Palatino Linotype"/>
                <a:sym typeface="Palatino Linotype"/>
              </a:defRPr>
            </a:pPr>
            <a:r>
              <a:rPr sz="1400" dirty="0"/>
              <a:t>"This is the ski that caused all the commotion last year. Sold out 4 months after introduction, this ski was designed and is used by Dominique Perret, the world famous extreme skier. This ski is not for the faint of heart, but for the all mountain extreme skier.</a:t>
            </a:r>
          </a:p>
          <a:p>
            <a:pPr algn="just" defTabSz="321457">
              <a:defRPr sz="1800">
                <a:solidFill>
                  <a:srgbClr val="000000"/>
                </a:solidFill>
                <a:latin typeface="Palatino Linotype"/>
                <a:ea typeface="Palatino Linotype"/>
                <a:cs typeface="Palatino Linotype"/>
                <a:sym typeface="Palatino Linotype"/>
              </a:defRPr>
            </a:pPr>
            <a:r>
              <a:rPr sz="1400" dirty="0"/>
              <a:t>Power through powder and crud at speed with confidence, jump off the nearest cliff, or race on your nearest GS course. It is simply the fastest, the </a:t>
            </a:r>
            <a:r>
              <a:rPr sz="1400" dirty="0">
                <a:solidFill>
                  <a:srgbClr val="FF2600"/>
                </a:solidFill>
              </a:rPr>
              <a:t>stiffest</a:t>
            </a:r>
            <a:r>
              <a:rPr sz="1400" dirty="0"/>
              <a:t> and the most precise extreme ski on the market today. This is truly an amazing ski". </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4" name="Tabella"/>
          <p:cNvGraphicFramePr/>
          <p:nvPr>
            <p:extLst>
              <p:ext uri="{D42A27DB-BD31-4B8C-83A1-F6EECF244321}">
                <p14:modId xmlns:p14="http://schemas.microsoft.com/office/powerpoint/2010/main" val="34453777"/>
              </p:ext>
            </p:extLst>
          </p:nvPr>
        </p:nvGraphicFramePr>
        <p:xfrm>
          <a:off x="1774032" y="517922"/>
          <a:ext cx="8643936" cy="4133977"/>
        </p:xfrm>
        <a:graphic>
          <a:graphicData uri="http://schemas.openxmlformats.org/drawingml/2006/table">
            <a:tbl>
              <a:tblPr/>
              <a:tblGrid>
                <a:gridCol w="2160984">
                  <a:extLst>
                    <a:ext uri="{9D8B030D-6E8A-4147-A177-3AD203B41FA5}">
                      <a16:colId xmlns:a16="http://schemas.microsoft.com/office/drawing/2014/main" val="20000"/>
                    </a:ext>
                  </a:extLst>
                </a:gridCol>
                <a:gridCol w="2160984">
                  <a:extLst>
                    <a:ext uri="{9D8B030D-6E8A-4147-A177-3AD203B41FA5}">
                      <a16:colId xmlns:a16="http://schemas.microsoft.com/office/drawing/2014/main" val="20001"/>
                    </a:ext>
                  </a:extLst>
                </a:gridCol>
                <a:gridCol w="2160984">
                  <a:extLst>
                    <a:ext uri="{9D8B030D-6E8A-4147-A177-3AD203B41FA5}">
                      <a16:colId xmlns:a16="http://schemas.microsoft.com/office/drawing/2014/main" val="20002"/>
                    </a:ext>
                  </a:extLst>
                </a:gridCol>
                <a:gridCol w="2160984">
                  <a:extLst>
                    <a:ext uri="{9D8B030D-6E8A-4147-A177-3AD203B41FA5}">
                      <a16:colId xmlns:a16="http://schemas.microsoft.com/office/drawing/2014/main" val="20003"/>
                    </a:ext>
                  </a:extLst>
                </a:gridCol>
              </a:tblGrid>
              <a:tr h="796528">
                <a:tc>
                  <a:txBody>
                    <a:bodyPr/>
                    <a:lstStyle/>
                    <a:p>
                      <a:pPr algn="ctr" defTabSz="457200">
                        <a:defRPr>
                          <a:solidFill>
                            <a:srgbClr val="000000"/>
                          </a:solidFill>
                        </a:defRPr>
                      </a:pPr>
                      <a:r>
                        <a:rPr sz="2800">
                          <a:latin typeface="Palatino Linotype"/>
                          <a:ea typeface="Palatino Linotype"/>
                          <a:cs typeface="Palatino Linotype"/>
                          <a:sym typeface="Palatino Linotype"/>
                        </a:rPr>
                        <a:t>Lega</a:t>
                      </a:r>
                    </a:p>
                  </a:txBody>
                  <a:tcPr marL="35719" marR="35719" marT="35719" marB="35719" anchor="ctr" horzOverflow="overflow"/>
                </a:tc>
                <a:tc>
                  <a:txBody>
                    <a:bodyPr/>
                    <a:lstStyle/>
                    <a:p>
                      <a:pPr algn="ctr" defTabSz="457200">
                        <a:defRPr sz="2400" baseline="-5999">
                          <a:solidFill>
                            <a:srgbClr val="000000"/>
                          </a:solidFill>
                          <a:latin typeface="Palatino Linotype"/>
                          <a:ea typeface="Palatino Linotype"/>
                          <a:cs typeface="Palatino Linotype"/>
                          <a:sym typeface="Palatino Linotype"/>
                        </a:defRPr>
                      </a:pPr>
                      <a:r>
                        <a:rPr sz="2800" baseline="0"/>
                        <a:t>σ rottura</a:t>
                      </a:r>
                      <a:r>
                        <a:rPr sz="2800"/>
                        <a:t> </a:t>
                      </a:r>
                      <a:r>
                        <a:rPr sz="2800" baseline="0"/>
                        <a:t>(MPa)</a:t>
                      </a:r>
                    </a:p>
                  </a:txBody>
                  <a:tcPr marL="35719" marR="35719" marT="35719" marB="35719" anchor="ctr" horzOverflow="overflow"/>
                </a:tc>
                <a:tc>
                  <a:txBody>
                    <a:bodyPr/>
                    <a:lstStyle/>
                    <a:p>
                      <a:pPr algn="ctr" defTabSz="457200">
                        <a:defRPr>
                          <a:solidFill>
                            <a:srgbClr val="000000"/>
                          </a:solidFill>
                        </a:defRPr>
                      </a:pPr>
                      <a:r>
                        <a:rPr sz="2800">
                          <a:latin typeface="Palatino Linotype"/>
                          <a:ea typeface="Palatino Linotype"/>
                          <a:cs typeface="Palatino Linotype"/>
                          <a:sym typeface="Palatino Linotype"/>
                        </a:rPr>
                        <a:t>σ snerv (MPa)</a:t>
                      </a:r>
                    </a:p>
                  </a:txBody>
                  <a:tcPr marL="35719" marR="35719" marT="35719" marB="35719" anchor="ctr" horzOverflow="overflow"/>
                </a:tc>
                <a:tc>
                  <a:txBody>
                    <a:bodyPr/>
                    <a:lstStyle/>
                    <a:p>
                      <a:pPr algn="ctr" defTabSz="457200">
                        <a:defRPr>
                          <a:solidFill>
                            <a:srgbClr val="000000"/>
                          </a:solidFill>
                        </a:defRPr>
                      </a:pPr>
                      <a:r>
                        <a:rPr sz="2800" dirty="0">
                          <a:latin typeface="Palatino Linotype"/>
                          <a:ea typeface="Palatino Linotype"/>
                          <a:cs typeface="Palatino Linotype"/>
                          <a:sym typeface="Palatino Linotype"/>
                        </a:rPr>
                        <a:t>Allung (%)</a:t>
                      </a:r>
                    </a:p>
                  </a:txBody>
                  <a:tcPr marL="35719" marR="35719" marT="35719" marB="35719" anchor="ctr" horzOverflow="overflow"/>
                </a:tc>
                <a:extLst>
                  <a:ext uri="{0D108BD9-81ED-4DB2-BD59-A6C34878D82A}">
                    <a16:rowId xmlns:a16="http://schemas.microsoft.com/office/drawing/2014/main" val="10000"/>
                  </a:ext>
                </a:extLst>
              </a:tr>
              <a:tr h="796528">
                <a:tc>
                  <a:txBody>
                    <a:bodyPr/>
                    <a:lstStyle/>
                    <a:p>
                      <a:pPr algn="ctr" defTabSz="457200">
                        <a:defRPr>
                          <a:solidFill>
                            <a:srgbClr val="000000"/>
                          </a:solidFill>
                        </a:defRPr>
                      </a:pPr>
                      <a:r>
                        <a:rPr sz="2800">
                          <a:solidFill>
                            <a:srgbClr val="11053B"/>
                          </a:solidFill>
                          <a:latin typeface="Palatino Linotype"/>
                          <a:ea typeface="Palatino Linotype"/>
                          <a:cs typeface="Palatino Linotype"/>
                          <a:sym typeface="Palatino Linotype"/>
                        </a:rPr>
                        <a:t>Titanal</a:t>
                      </a:r>
                    </a:p>
                  </a:txBody>
                  <a:tcPr marL="35719" marR="35719" marT="35719" marB="35719" anchor="ctr" horzOverflow="overflow"/>
                </a:tc>
                <a:tc>
                  <a:txBody>
                    <a:bodyPr/>
                    <a:lstStyle/>
                    <a:p>
                      <a:pPr algn="ctr">
                        <a:defRPr>
                          <a:solidFill>
                            <a:srgbClr val="000000"/>
                          </a:solidFill>
                        </a:defRPr>
                      </a:pPr>
                      <a:r>
                        <a:rPr sz="2800">
                          <a:solidFill>
                            <a:srgbClr val="11053B"/>
                          </a:solidFill>
                          <a:latin typeface="Palatino Linotype"/>
                          <a:ea typeface="Palatino Linotype"/>
                          <a:cs typeface="Palatino Linotype"/>
                          <a:sym typeface="Palatino Linotype"/>
                        </a:rPr>
                        <a:t>690</a:t>
                      </a:r>
                    </a:p>
                  </a:txBody>
                  <a:tcPr marL="35719" marR="35719" marT="35719" marB="35719" anchor="ctr" horzOverflow="overflow"/>
                </a:tc>
                <a:tc>
                  <a:txBody>
                    <a:bodyPr/>
                    <a:lstStyle/>
                    <a:p>
                      <a:pPr algn="ctr" defTabSz="457200">
                        <a:defRPr>
                          <a:solidFill>
                            <a:srgbClr val="000000"/>
                          </a:solidFill>
                        </a:defRPr>
                      </a:pPr>
                      <a:r>
                        <a:rPr sz="2800">
                          <a:solidFill>
                            <a:srgbClr val="11053B"/>
                          </a:solidFill>
                          <a:latin typeface="Palatino Linotype"/>
                          <a:ea typeface="Palatino Linotype"/>
                          <a:cs typeface="Palatino Linotype"/>
                          <a:sym typeface="Palatino Linotype"/>
                        </a:rPr>
                        <a:t>600</a:t>
                      </a:r>
                    </a:p>
                  </a:txBody>
                  <a:tcPr marL="35719" marR="35719" marT="35719" marB="35719" anchor="ctr" horzOverflow="overflow"/>
                </a:tc>
                <a:tc>
                  <a:txBody>
                    <a:bodyPr/>
                    <a:lstStyle/>
                    <a:p>
                      <a:pPr algn="ctr">
                        <a:defRPr>
                          <a:solidFill>
                            <a:srgbClr val="000000"/>
                          </a:solidFill>
                        </a:defRPr>
                      </a:pPr>
                      <a:r>
                        <a:rPr sz="2800" dirty="0">
                          <a:solidFill>
                            <a:srgbClr val="11053B"/>
                          </a:solidFill>
                          <a:latin typeface="Palatino Linotype"/>
                          <a:ea typeface="Palatino Linotype"/>
                          <a:cs typeface="Palatino Linotype"/>
                          <a:sym typeface="Palatino Linotype"/>
                        </a:rPr>
                        <a:t>10</a:t>
                      </a:r>
                    </a:p>
                  </a:txBody>
                  <a:tcPr marL="35719" marR="35719" marT="35719" marB="35719" anchor="ctr" horzOverflow="overflow"/>
                </a:tc>
                <a:extLst>
                  <a:ext uri="{0D108BD9-81ED-4DB2-BD59-A6C34878D82A}">
                    <a16:rowId xmlns:a16="http://schemas.microsoft.com/office/drawing/2014/main" val="10001"/>
                  </a:ext>
                </a:extLst>
              </a:tr>
              <a:tr h="796528">
                <a:tc>
                  <a:txBody>
                    <a:bodyPr/>
                    <a:lstStyle/>
                    <a:p>
                      <a:pPr algn="ctr" defTabSz="457200">
                        <a:defRPr>
                          <a:solidFill>
                            <a:srgbClr val="000000"/>
                          </a:solidFill>
                        </a:defRPr>
                      </a:pPr>
                      <a:r>
                        <a:rPr sz="2800">
                          <a:solidFill>
                            <a:srgbClr val="11053B"/>
                          </a:solidFill>
                          <a:latin typeface="Palatino Linotype"/>
                          <a:ea typeface="Palatino Linotype"/>
                          <a:cs typeface="Palatino Linotype"/>
                          <a:sym typeface="Palatino Linotype"/>
                        </a:rPr>
                        <a:t>7075-T6</a:t>
                      </a:r>
                    </a:p>
                  </a:txBody>
                  <a:tcPr marL="35719" marR="35719" marT="35719" marB="35719" anchor="ctr" horzOverflow="overflow"/>
                </a:tc>
                <a:tc>
                  <a:txBody>
                    <a:bodyPr/>
                    <a:lstStyle/>
                    <a:p>
                      <a:pPr algn="ctr">
                        <a:defRPr>
                          <a:solidFill>
                            <a:srgbClr val="000000"/>
                          </a:solidFill>
                        </a:defRPr>
                      </a:pPr>
                      <a:r>
                        <a:rPr sz="2800">
                          <a:solidFill>
                            <a:srgbClr val="11053B"/>
                          </a:solidFill>
                          <a:latin typeface="Palatino Linotype"/>
                          <a:ea typeface="Palatino Linotype"/>
                          <a:cs typeface="Palatino Linotype"/>
                          <a:sym typeface="Palatino Linotype"/>
                        </a:rPr>
                        <a:t>525</a:t>
                      </a:r>
                    </a:p>
                  </a:txBody>
                  <a:tcPr marL="35719" marR="35719" marT="35719" marB="35719" anchor="ctr" horzOverflow="overflow"/>
                </a:tc>
                <a:tc>
                  <a:txBody>
                    <a:bodyPr/>
                    <a:lstStyle/>
                    <a:p>
                      <a:pPr algn="ctr">
                        <a:defRPr>
                          <a:solidFill>
                            <a:srgbClr val="000000"/>
                          </a:solidFill>
                        </a:defRPr>
                      </a:pPr>
                      <a:r>
                        <a:rPr sz="2800">
                          <a:solidFill>
                            <a:srgbClr val="11053B"/>
                          </a:solidFill>
                          <a:latin typeface="Palatino Linotype"/>
                          <a:ea typeface="Palatino Linotype"/>
                          <a:cs typeface="Palatino Linotype"/>
                          <a:sym typeface="Palatino Linotype"/>
                        </a:rPr>
                        <a:t>460</a:t>
                      </a:r>
                    </a:p>
                  </a:txBody>
                  <a:tcPr marL="35719" marR="35719" marT="35719" marB="35719" anchor="ctr" horzOverflow="overflow"/>
                </a:tc>
                <a:tc>
                  <a:txBody>
                    <a:bodyPr/>
                    <a:lstStyle/>
                    <a:p>
                      <a:pPr algn="ctr">
                        <a:defRPr>
                          <a:solidFill>
                            <a:srgbClr val="000000"/>
                          </a:solidFill>
                        </a:defRPr>
                      </a:pPr>
                      <a:r>
                        <a:rPr sz="2800" dirty="0">
                          <a:solidFill>
                            <a:srgbClr val="11053B"/>
                          </a:solidFill>
                          <a:latin typeface="Palatino Linotype"/>
                          <a:ea typeface="Palatino Linotype"/>
                          <a:cs typeface="Palatino Linotype"/>
                          <a:sym typeface="Palatino Linotype"/>
                        </a:rPr>
                        <a:t>6</a:t>
                      </a:r>
                    </a:p>
                  </a:txBody>
                  <a:tcPr marL="35719" marR="35719" marT="35719" marB="35719" anchor="ctr" horzOverflow="overflow"/>
                </a:tc>
                <a:extLst>
                  <a:ext uri="{0D108BD9-81ED-4DB2-BD59-A6C34878D82A}">
                    <a16:rowId xmlns:a16="http://schemas.microsoft.com/office/drawing/2014/main" val="10002"/>
                  </a:ext>
                </a:extLst>
              </a:tr>
              <a:tr h="796528">
                <a:tc>
                  <a:txBody>
                    <a:bodyPr/>
                    <a:lstStyle/>
                    <a:p>
                      <a:pPr algn="ctr" defTabSz="457200">
                        <a:defRPr>
                          <a:solidFill>
                            <a:srgbClr val="000000"/>
                          </a:solidFill>
                        </a:defRPr>
                      </a:pPr>
                      <a:r>
                        <a:rPr sz="2800">
                          <a:solidFill>
                            <a:srgbClr val="11053B"/>
                          </a:solidFill>
                          <a:latin typeface="Palatino Linotype"/>
                          <a:ea typeface="Palatino Linotype"/>
                          <a:cs typeface="Palatino Linotype"/>
                          <a:sym typeface="Palatino Linotype"/>
                        </a:rPr>
                        <a:t>2014-T6</a:t>
                      </a:r>
                    </a:p>
                  </a:txBody>
                  <a:tcPr marL="35719" marR="35719" marT="35719" marB="35719" anchor="ctr" horzOverflow="overflow"/>
                </a:tc>
                <a:tc>
                  <a:txBody>
                    <a:bodyPr/>
                    <a:lstStyle/>
                    <a:p>
                      <a:pPr algn="ctr">
                        <a:defRPr>
                          <a:solidFill>
                            <a:srgbClr val="000000"/>
                          </a:solidFill>
                        </a:defRPr>
                      </a:pPr>
                      <a:r>
                        <a:rPr sz="2800">
                          <a:solidFill>
                            <a:srgbClr val="11053B"/>
                          </a:solidFill>
                          <a:latin typeface="Palatino Linotype"/>
                          <a:ea typeface="Palatino Linotype"/>
                          <a:cs typeface="Palatino Linotype"/>
                          <a:sym typeface="Palatino Linotype"/>
                        </a:rPr>
                        <a:t>440</a:t>
                      </a:r>
                    </a:p>
                  </a:txBody>
                  <a:tcPr marL="35719" marR="35719" marT="35719" marB="35719" anchor="ctr" horzOverflow="overflow"/>
                </a:tc>
                <a:tc>
                  <a:txBody>
                    <a:bodyPr/>
                    <a:lstStyle/>
                    <a:p>
                      <a:pPr algn="ctr">
                        <a:defRPr>
                          <a:solidFill>
                            <a:srgbClr val="000000"/>
                          </a:solidFill>
                        </a:defRPr>
                      </a:pPr>
                      <a:r>
                        <a:rPr sz="2800">
                          <a:solidFill>
                            <a:srgbClr val="11053B"/>
                          </a:solidFill>
                          <a:latin typeface="Palatino Linotype"/>
                          <a:ea typeface="Palatino Linotype"/>
                          <a:cs typeface="Palatino Linotype"/>
                          <a:sym typeface="Palatino Linotype"/>
                        </a:rPr>
                        <a:t>390</a:t>
                      </a:r>
                    </a:p>
                  </a:txBody>
                  <a:tcPr marL="35719" marR="35719" marT="35719" marB="35719" anchor="ctr" horzOverflow="overflow"/>
                </a:tc>
                <a:tc>
                  <a:txBody>
                    <a:bodyPr/>
                    <a:lstStyle/>
                    <a:p>
                      <a:pPr algn="ctr">
                        <a:defRPr>
                          <a:solidFill>
                            <a:srgbClr val="000000"/>
                          </a:solidFill>
                        </a:defRPr>
                      </a:pPr>
                      <a:r>
                        <a:rPr sz="2800" dirty="0">
                          <a:solidFill>
                            <a:srgbClr val="11053B"/>
                          </a:solidFill>
                          <a:latin typeface="Palatino Linotype"/>
                          <a:ea typeface="Palatino Linotype"/>
                          <a:cs typeface="Palatino Linotype"/>
                          <a:sym typeface="Palatino Linotype"/>
                        </a:rPr>
                        <a:t>6</a:t>
                      </a:r>
                    </a:p>
                  </a:txBody>
                  <a:tcPr marL="35719" marR="35719" marT="35719" marB="35719" anchor="ctr" horzOverflow="overflow"/>
                </a:tc>
                <a:extLst>
                  <a:ext uri="{0D108BD9-81ED-4DB2-BD59-A6C34878D82A}">
                    <a16:rowId xmlns:a16="http://schemas.microsoft.com/office/drawing/2014/main" val="10003"/>
                  </a:ext>
                </a:extLst>
              </a:tr>
              <a:tr h="819515">
                <a:tc>
                  <a:txBody>
                    <a:bodyPr/>
                    <a:lstStyle/>
                    <a:p>
                      <a:pPr algn="ctr" defTabSz="457200">
                        <a:defRPr>
                          <a:solidFill>
                            <a:srgbClr val="000000"/>
                          </a:solidFill>
                        </a:defRPr>
                      </a:pPr>
                      <a:r>
                        <a:rPr sz="2800">
                          <a:solidFill>
                            <a:srgbClr val="11053B"/>
                          </a:solidFill>
                          <a:latin typeface="Palatino Linotype"/>
                          <a:ea typeface="Palatino Linotype"/>
                          <a:cs typeface="Palatino Linotype"/>
                          <a:sym typeface="Palatino Linotype"/>
                        </a:rPr>
                        <a:t>6061-T6</a:t>
                      </a:r>
                    </a:p>
                  </a:txBody>
                  <a:tcPr marL="35719" marR="35719" marT="35719" marB="35719" anchor="ctr" horzOverflow="overflow"/>
                </a:tc>
                <a:tc>
                  <a:txBody>
                    <a:bodyPr/>
                    <a:lstStyle/>
                    <a:p>
                      <a:pPr algn="ctr">
                        <a:defRPr>
                          <a:solidFill>
                            <a:srgbClr val="000000"/>
                          </a:solidFill>
                        </a:defRPr>
                      </a:pPr>
                      <a:r>
                        <a:rPr sz="2800">
                          <a:solidFill>
                            <a:srgbClr val="11053B"/>
                          </a:solidFill>
                          <a:latin typeface="Palatino Linotype"/>
                          <a:ea typeface="Palatino Linotype"/>
                          <a:cs typeface="Palatino Linotype"/>
                          <a:sym typeface="Palatino Linotype"/>
                        </a:rPr>
                        <a:t>290</a:t>
                      </a:r>
                    </a:p>
                  </a:txBody>
                  <a:tcPr marL="35719" marR="35719" marT="35719" marB="35719" anchor="ctr" horzOverflow="overflow"/>
                </a:tc>
                <a:tc>
                  <a:txBody>
                    <a:bodyPr/>
                    <a:lstStyle/>
                    <a:p>
                      <a:pPr algn="ctr">
                        <a:defRPr>
                          <a:solidFill>
                            <a:srgbClr val="000000"/>
                          </a:solidFill>
                        </a:defRPr>
                      </a:pPr>
                      <a:r>
                        <a:rPr sz="2800">
                          <a:solidFill>
                            <a:srgbClr val="11053B"/>
                          </a:solidFill>
                          <a:latin typeface="Palatino Linotype"/>
                          <a:ea typeface="Palatino Linotype"/>
                          <a:cs typeface="Palatino Linotype"/>
                          <a:sym typeface="Palatino Linotype"/>
                        </a:rPr>
                        <a:t>240</a:t>
                      </a:r>
                    </a:p>
                  </a:txBody>
                  <a:tcPr marL="35719" marR="35719" marT="35719" marB="35719" anchor="ctr" horzOverflow="overflow"/>
                </a:tc>
                <a:tc>
                  <a:txBody>
                    <a:bodyPr/>
                    <a:lstStyle/>
                    <a:p>
                      <a:pPr algn="ctr">
                        <a:defRPr>
                          <a:solidFill>
                            <a:srgbClr val="000000"/>
                          </a:solidFill>
                        </a:defRPr>
                      </a:pPr>
                      <a:r>
                        <a:rPr sz="2800" dirty="0">
                          <a:solidFill>
                            <a:srgbClr val="11053B"/>
                          </a:solidFill>
                          <a:latin typeface="Palatino Linotype"/>
                          <a:ea typeface="Palatino Linotype"/>
                          <a:cs typeface="Palatino Linotype"/>
                          <a:sym typeface="Palatino Linotype"/>
                        </a:rPr>
                        <a:t>6</a:t>
                      </a:r>
                    </a:p>
                  </a:txBody>
                  <a:tcPr marL="35719" marR="35719" marT="35719" marB="35719" anchor="ctr" horzOverflow="overflow"/>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75294" y="229671"/>
            <a:ext cx="5983562" cy="400110"/>
          </a:xfrm>
          <a:prstGeom prst="rect">
            <a:avLst/>
          </a:prstGeom>
        </p:spPr>
        <p:txBody>
          <a:bodyPr wrap="none">
            <a:spAutoFit/>
          </a:bodyPr>
          <a:lstStyle/>
          <a:p>
            <a:pPr algn="ctr">
              <a:spcAft>
                <a:spcPts val="0"/>
              </a:spcAft>
            </a:pPr>
            <a:r>
              <a:rPr lang="it-IT" sz="2000" b="1">
                <a:solidFill>
                  <a:srgbClr val="FF0000"/>
                </a:solidFill>
                <a:latin typeface="Palatino Linotype" charset="0"/>
                <a:ea typeface="Palatino Linotype" charset="0"/>
                <a:cs typeface="Palatino Linotype" charset="0"/>
              </a:rPr>
              <a:t>LAVORAZIONI DELLE LEGHE DI ALLUMINIO</a:t>
            </a:r>
            <a:endParaRPr lang="it-IT" sz="1100">
              <a:effectLst/>
              <a:latin typeface="Palatino Linotype" charset="0"/>
              <a:ea typeface="Palatino Linotype" charset="0"/>
              <a:cs typeface="Palatino Linotype" charset="0"/>
            </a:endParaRPr>
          </a:p>
        </p:txBody>
      </p:sp>
      <p:sp>
        <p:nvSpPr>
          <p:cNvPr id="3" name="Rettangolo 2"/>
          <p:cNvSpPr/>
          <p:nvPr/>
        </p:nvSpPr>
        <p:spPr>
          <a:xfrm>
            <a:off x="275294" y="502413"/>
            <a:ext cx="11772900" cy="6370975"/>
          </a:xfrm>
          <a:prstGeom prst="rect">
            <a:avLst/>
          </a:prstGeom>
        </p:spPr>
        <p:txBody>
          <a:bodyPr wrap="square">
            <a:spAutoFit/>
          </a:bodyPr>
          <a:lstStyle/>
          <a:p>
            <a:pPr algn="just">
              <a:spcAft>
                <a:spcPts val="0"/>
              </a:spcAft>
            </a:pPr>
            <a:r>
              <a:rPr lang="it-IT" sz="2400" dirty="0">
                <a:solidFill>
                  <a:srgbClr val="0000FF"/>
                </a:solidFill>
                <a:latin typeface="Palatino Linotype" charset="0"/>
                <a:ea typeface="Palatino Linotype" charset="0"/>
                <a:cs typeface="Palatino Linotype" charset="0"/>
              </a:rPr>
              <a:t>Taglio</a:t>
            </a:r>
            <a:endParaRPr lang="it-IT" sz="1200" dirty="0">
              <a:latin typeface="Palatino Linotype" charset="0"/>
              <a:ea typeface="Palatino Linotype" charset="0"/>
              <a:cs typeface="Palatino Linotype" charset="0"/>
            </a:endParaRPr>
          </a:p>
          <a:p>
            <a:pPr algn="just">
              <a:spcAft>
                <a:spcPts val="0"/>
              </a:spcAft>
            </a:pPr>
            <a:r>
              <a:rPr lang="it-IT" dirty="0">
                <a:latin typeface="Palatino Linotype" charset="0"/>
                <a:ea typeface="Palatino Linotype" charset="0"/>
                <a:cs typeface="Palatino Linotype" charset="0"/>
              </a:rPr>
              <a:t>Si usano le stesse macchine usate per acciai a basso tenore di carbonio (cesoie). Si ha una deformazione del bordo che diventa importante per grandi spessori.</a:t>
            </a:r>
            <a:endParaRPr lang="it-IT" sz="1200" dirty="0">
              <a:latin typeface="Palatino Linotype" charset="0"/>
              <a:ea typeface="Palatino Linotype" charset="0"/>
              <a:cs typeface="Palatino Linotype" charset="0"/>
            </a:endParaRPr>
          </a:p>
          <a:p>
            <a:pPr algn="just">
              <a:spcAft>
                <a:spcPts val="0"/>
              </a:spcAft>
            </a:pPr>
            <a:r>
              <a:rPr lang="it-IT" dirty="0">
                <a:latin typeface="Palatino Linotype" charset="0"/>
                <a:ea typeface="Palatino Linotype" charset="0"/>
                <a:cs typeface="Palatino Linotype" charset="0"/>
              </a:rPr>
              <a:t> </a:t>
            </a:r>
            <a:endParaRPr lang="it-IT" sz="1200" dirty="0">
              <a:latin typeface="Palatino Linotype" charset="0"/>
              <a:ea typeface="Palatino Linotype" charset="0"/>
              <a:cs typeface="Palatino Linotype" charset="0"/>
            </a:endParaRPr>
          </a:p>
          <a:p>
            <a:pPr algn="just">
              <a:spcAft>
                <a:spcPts val="0"/>
              </a:spcAft>
            </a:pPr>
            <a:r>
              <a:rPr lang="it-IT" dirty="0">
                <a:latin typeface="Palatino Linotype" charset="0"/>
                <a:ea typeface="Palatino Linotype" charset="0"/>
                <a:cs typeface="Palatino Linotype" charset="0"/>
              </a:rPr>
              <a:t>Per un taglio preciso </a:t>
            </a:r>
            <a:r>
              <a:rPr lang="it-IT" dirty="0" err="1">
                <a:latin typeface="Palatino Linotype" charset="0"/>
                <a:ea typeface="Palatino Linotype" charset="0"/>
                <a:cs typeface="Palatino Linotype" charset="0"/>
              </a:rPr>
              <a:t>e'</a:t>
            </a:r>
            <a:r>
              <a:rPr lang="it-IT" dirty="0">
                <a:latin typeface="Palatino Linotype" charset="0"/>
                <a:ea typeface="Palatino Linotype" charset="0"/>
                <a:cs typeface="Palatino Linotype" charset="0"/>
              </a:rPr>
              <a:t> preferibile, a partire da 8 mm, usare </a:t>
            </a:r>
            <a:r>
              <a:rPr lang="it-IT" dirty="0">
                <a:solidFill>
                  <a:srgbClr val="800080"/>
                </a:solidFill>
                <a:latin typeface="Palatino Linotype" charset="0"/>
                <a:ea typeface="Palatino Linotype" charset="0"/>
                <a:cs typeface="Palatino Linotype" charset="0"/>
              </a:rPr>
              <a:t>seghe a nastro o seghe a disco</a:t>
            </a:r>
            <a:r>
              <a:rPr lang="it-IT" dirty="0">
                <a:latin typeface="Palatino Linotype" charset="0"/>
                <a:ea typeface="Palatino Linotype" charset="0"/>
                <a:cs typeface="Palatino Linotype" charset="0"/>
              </a:rPr>
              <a:t>.</a:t>
            </a:r>
            <a:endParaRPr lang="it-IT" sz="1200" dirty="0">
              <a:latin typeface="Palatino Linotype" charset="0"/>
              <a:ea typeface="Palatino Linotype" charset="0"/>
              <a:cs typeface="Palatino Linotype" charset="0"/>
            </a:endParaRPr>
          </a:p>
          <a:p>
            <a:pPr algn="just">
              <a:spcAft>
                <a:spcPts val="0"/>
              </a:spcAft>
            </a:pPr>
            <a:r>
              <a:rPr lang="it-IT" dirty="0">
                <a:latin typeface="Palatino Linotype" charset="0"/>
                <a:ea typeface="Palatino Linotype" charset="0"/>
                <a:cs typeface="Palatino Linotype" charset="0"/>
              </a:rPr>
              <a:t>Si possono usare </a:t>
            </a:r>
            <a:endParaRPr lang="it-IT" sz="1200" dirty="0">
              <a:latin typeface="Palatino Linotype" charset="0"/>
              <a:ea typeface="Palatino Linotype" charset="0"/>
              <a:cs typeface="Palatino Linotype" charset="0"/>
            </a:endParaRPr>
          </a:p>
          <a:p>
            <a:pPr algn="just">
              <a:spcAft>
                <a:spcPts val="0"/>
              </a:spcAft>
            </a:pPr>
            <a:r>
              <a:rPr lang="it-IT" dirty="0">
                <a:solidFill>
                  <a:srgbClr val="008080"/>
                </a:solidFill>
                <a:latin typeface="Palatino Linotype" charset="0"/>
                <a:ea typeface="Palatino Linotype" charset="0"/>
                <a:cs typeface="Palatino Linotype" charset="0"/>
              </a:rPr>
              <a:t>V = 600 - 1000 m/</a:t>
            </a:r>
            <a:r>
              <a:rPr lang="it-IT" dirty="0" err="1">
                <a:solidFill>
                  <a:srgbClr val="008080"/>
                </a:solidFill>
                <a:latin typeface="Palatino Linotype" charset="0"/>
                <a:ea typeface="Palatino Linotype" charset="0"/>
                <a:cs typeface="Palatino Linotype" charset="0"/>
              </a:rPr>
              <a:t>min</a:t>
            </a:r>
            <a:r>
              <a:rPr lang="it-IT" dirty="0">
                <a:solidFill>
                  <a:srgbClr val="008080"/>
                </a:solidFill>
                <a:latin typeface="Palatino Linotype" charset="0"/>
                <a:ea typeface="Palatino Linotype" charset="0"/>
                <a:cs typeface="Palatino Linotype" charset="0"/>
              </a:rPr>
              <a:t> (utensile di acciaio rapido)</a:t>
            </a:r>
            <a:endParaRPr lang="it-IT" sz="1200" dirty="0">
              <a:latin typeface="Palatino Linotype" charset="0"/>
              <a:ea typeface="Palatino Linotype" charset="0"/>
              <a:cs typeface="Palatino Linotype" charset="0"/>
            </a:endParaRPr>
          </a:p>
          <a:p>
            <a:pPr algn="just">
              <a:spcAft>
                <a:spcPts val="0"/>
              </a:spcAft>
            </a:pPr>
            <a:r>
              <a:rPr lang="it-IT" dirty="0">
                <a:solidFill>
                  <a:srgbClr val="008080"/>
                </a:solidFill>
                <a:latin typeface="Palatino Linotype" charset="0"/>
                <a:ea typeface="Palatino Linotype" charset="0"/>
                <a:cs typeface="Palatino Linotype" charset="0"/>
              </a:rPr>
              <a:t>V = 800 - 1500 m/</a:t>
            </a:r>
            <a:r>
              <a:rPr lang="it-IT" dirty="0" err="1">
                <a:solidFill>
                  <a:srgbClr val="008080"/>
                </a:solidFill>
                <a:latin typeface="Palatino Linotype" charset="0"/>
                <a:ea typeface="Palatino Linotype" charset="0"/>
                <a:cs typeface="Palatino Linotype" charset="0"/>
              </a:rPr>
              <a:t>min</a:t>
            </a:r>
            <a:r>
              <a:rPr lang="it-IT" dirty="0">
                <a:solidFill>
                  <a:srgbClr val="008080"/>
                </a:solidFill>
                <a:latin typeface="Palatino Linotype" charset="0"/>
                <a:ea typeface="Palatino Linotype" charset="0"/>
                <a:cs typeface="Palatino Linotype" charset="0"/>
              </a:rPr>
              <a:t> (utensile di WC)</a:t>
            </a:r>
            <a:endParaRPr lang="it-IT" sz="1200" dirty="0">
              <a:latin typeface="Palatino Linotype" charset="0"/>
              <a:ea typeface="Palatino Linotype" charset="0"/>
              <a:cs typeface="Palatino Linotype" charset="0"/>
            </a:endParaRPr>
          </a:p>
          <a:p>
            <a:pPr algn="just">
              <a:spcAft>
                <a:spcPts val="0"/>
              </a:spcAft>
            </a:pPr>
            <a:r>
              <a:rPr lang="it-IT" dirty="0">
                <a:latin typeface="Palatino Linotype" charset="0"/>
                <a:ea typeface="Palatino Linotype" charset="0"/>
                <a:cs typeface="Palatino Linotype" charset="0"/>
              </a:rPr>
              <a:t> </a:t>
            </a:r>
            <a:endParaRPr lang="it-IT" sz="1200" dirty="0">
              <a:latin typeface="Palatino Linotype" charset="0"/>
              <a:ea typeface="Palatino Linotype" charset="0"/>
              <a:cs typeface="Palatino Linotype" charset="0"/>
            </a:endParaRPr>
          </a:p>
          <a:p>
            <a:pPr algn="just">
              <a:spcAft>
                <a:spcPts val="0"/>
              </a:spcAft>
            </a:pPr>
            <a:r>
              <a:rPr lang="it-IT" dirty="0">
                <a:latin typeface="Palatino Linotype" charset="0"/>
                <a:ea typeface="Palatino Linotype" charset="0"/>
                <a:cs typeface="Palatino Linotype" charset="0"/>
              </a:rPr>
              <a:t>Si </a:t>
            </a:r>
            <a:r>
              <a:rPr lang="it-IT" dirty="0" err="1">
                <a:latin typeface="Palatino Linotype" charset="0"/>
                <a:ea typeface="Palatino Linotype" charset="0"/>
                <a:cs typeface="Palatino Linotype" charset="0"/>
              </a:rPr>
              <a:t>puo'</a:t>
            </a:r>
            <a:r>
              <a:rPr lang="it-IT" dirty="0">
                <a:latin typeface="Palatino Linotype" charset="0"/>
                <a:ea typeface="Palatino Linotype" charset="0"/>
                <a:cs typeface="Palatino Linotype" charset="0"/>
              </a:rPr>
              <a:t> usare anche il </a:t>
            </a:r>
            <a:r>
              <a:rPr lang="it-IT" dirty="0">
                <a:solidFill>
                  <a:srgbClr val="800080"/>
                </a:solidFill>
                <a:latin typeface="Palatino Linotype" charset="0"/>
                <a:ea typeface="Palatino Linotype" charset="0"/>
                <a:cs typeface="Palatino Linotype" charset="0"/>
              </a:rPr>
              <a:t>taglio ad acqua</a:t>
            </a:r>
            <a:r>
              <a:rPr lang="it-IT" dirty="0">
                <a:latin typeface="Palatino Linotype" charset="0"/>
                <a:ea typeface="Palatino Linotype" charset="0"/>
                <a:cs typeface="Palatino Linotype" charset="0"/>
              </a:rPr>
              <a:t>, con il vantaggio di non alterare lo stato metallurgico della lega.</a:t>
            </a:r>
            <a:endParaRPr lang="it-IT" sz="1200" dirty="0">
              <a:latin typeface="Palatino Linotype" charset="0"/>
              <a:ea typeface="Palatino Linotype" charset="0"/>
              <a:cs typeface="Palatino Linotype" charset="0"/>
            </a:endParaRPr>
          </a:p>
          <a:p>
            <a:pPr algn="just">
              <a:spcAft>
                <a:spcPts val="0"/>
              </a:spcAft>
            </a:pPr>
            <a:r>
              <a:rPr lang="it-IT" dirty="0">
                <a:solidFill>
                  <a:srgbClr val="008080"/>
                </a:solidFill>
                <a:latin typeface="Palatino Linotype" charset="0"/>
                <a:ea typeface="Palatino Linotype" charset="0"/>
                <a:cs typeface="Palatino Linotype" charset="0"/>
              </a:rPr>
              <a:t>Per spessori fra 1 e 60 mm si usano V = 3.5 - 0.030 m/</a:t>
            </a:r>
            <a:r>
              <a:rPr lang="it-IT" dirty="0" err="1">
                <a:solidFill>
                  <a:srgbClr val="008080"/>
                </a:solidFill>
                <a:latin typeface="Palatino Linotype" charset="0"/>
                <a:ea typeface="Palatino Linotype" charset="0"/>
                <a:cs typeface="Palatino Linotype" charset="0"/>
              </a:rPr>
              <a:t>min</a:t>
            </a:r>
            <a:endParaRPr lang="it-IT" sz="1200" dirty="0">
              <a:latin typeface="Palatino Linotype" charset="0"/>
              <a:ea typeface="Palatino Linotype" charset="0"/>
              <a:cs typeface="Palatino Linotype" charset="0"/>
            </a:endParaRPr>
          </a:p>
          <a:p>
            <a:pPr algn="just">
              <a:spcAft>
                <a:spcPts val="0"/>
              </a:spcAft>
            </a:pPr>
            <a:r>
              <a:rPr lang="it-IT" dirty="0">
                <a:solidFill>
                  <a:srgbClr val="008080"/>
                </a:solidFill>
                <a:latin typeface="Palatino Linotype" charset="0"/>
                <a:ea typeface="Palatino Linotype" charset="0"/>
                <a:cs typeface="Palatino Linotype" charset="0"/>
              </a:rPr>
              <a:t> </a:t>
            </a:r>
            <a:endParaRPr lang="it-IT" sz="1200" dirty="0">
              <a:latin typeface="Palatino Linotype" charset="0"/>
              <a:ea typeface="Palatino Linotype" charset="0"/>
              <a:cs typeface="Palatino Linotype" charset="0"/>
            </a:endParaRPr>
          </a:p>
          <a:p>
            <a:pPr algn="just">
              <a:spcAft>
                <a:spcPts val="0"/>
              </a:spcAft>
            </a:pPr>
            <a:r>
              <a:rPr lang="it-IT" b="1" i="1" dirty="0">
                <a:latin typeface="Palatino Linotype" charset="0"/>
                <a:ea typeface="Palatino Linotype" charset="0"/>
                <a:cs typeface="Palatino Linotype" charset="0"/>
              </a:rPr>
              <a:t>Avendo l'alluminio una propensione all' "incollatura" si deve prevenire il grippaggio dell'utensile, usando un gioco molto elevato (6% dello spessore della lamiera), utilizzando un lubrificante e utensili rivestiti (</a:t>
            </a:r>
            <a:r>
              <a:rPr lang="it-IT" b="1" i="1" dirty="0" err="1">
                <a:latin typeface="Palatino Linotype" charset="0"/>
                <a:ea typeface="Palatino Linotype" charset="0"/>
                <a:cs typeface="Palatino Linotype" charset="0"/>
              </a:rPr>
              <a:t>CrN</a:t>
            </a:r>
            <a:r>
              <a:rPr lang="it-IT" b="1" i="1" dirty="0">
                <a:latin typeface="Palatino Linotype" charset="0"/>
                <a:ea typeface="Palatino Linotype" charset="0"/>
                <a:cs typeface="Palatino Linotype" charset="0"/>
              </a:rPr>
              <a:t>, </a:t>
            </a:r>
            <a:r>
              <a:rPr lang="it-IT" b="1" i="1" dirty="0" err="1">
                <a:latin typeface="Palatino Linotype" charset="0"/>
                <a:ea typeface="Palatino Linotype" charset="0"/>
                <a:cs typeface="Palatino Linotype" charset="0"/>
              </a:rPr>
              <a:t>TiN</a:t>
            </a:r>
            <a:r>
              <a:rPr lang="it-IT" b="1" i="1" dirty="0">
                <a:latin typeface="Palatino Linotype" charset="0"/>
                <a:ea typeface="Palatino Linotype" charset="0"/>
                <a:cs typeface="Palatino Linotype" charset="0"/>
              </a:rPr>
              <a:t>, </a:t>
            </a:r>
            <a:r>
              <a:rPr lang="it-IT" b="1" i="1" dirty="0" err="1">
                <a:latin typeface="Palatino Linotype" charset="0"/>
                <a:ea typeface="Palatino Linotype" charset="0"/>
                <a:cs typeface="Palatino Linotype" charset="0"/>
              </a:rPr>
              <a:t>TiCN</a:t>
            </a:r>
            <a:r>
              <a:rPr lang="it-IT" b="1" i="1" dirty="0">
                <a:latin typeface="Palatino Linotype" charset="0"/>
                <a:ea typeface="Palatino Linotype" charset="0"/>
                <a:cs typeface="Palatino Linotype" charset="0"/>
              </a:rPr>
              <a:t>)</a:t>
            </a:r>
            <a:endParaRPr lang="it-IT" sz="1200" b="1" i="1" dirty="0">
              <a:latin typeface="Palatino Linotype" charset="0"/>
              <a:ea typeface="Palatino Linotype" charset="0"/>
              <a:cs typeface="Palatino Linotype" charset="0"/>
            </a:endParaRPr>
          </a:p>
          <a:p>
            <a:pPr algn="just">
              <a:spcAft>
                <a:spcPts val="0"/>
              </a:spcAft>
            </a:pPr>
            <a:r>
              <a:rPr lang="it-IT" dirty="0">
                <a:solidFill>
                  <a:srgbClr val="800080"/>
                </a:solidFill>
                <a:latin typeface="Palatino Linotype" charset="0"/>
                <a:ea typeface="Palatino Linotype" charset="0"/>
                <a:cs typeface="Palatino Linotype" charset="0"/>
              </a:rPr>
              <a:t> </a:t>
            </a:r>
            <a:endParaRPr lang="it-IT" sz="1200" dirty="0">
              <a:latin typeface="Palatino Linotype" charset="0"/>
              <a:ea typeface="Palatino Linotype" charset="0"/>
              <a:cs typeface="Palatino Linotype" charset="0"/>
            </a:endParaRPr>
          </a:p>
          <a:p>
            <a:pPr algn="just">
              <a:spcAft>
                <a:spcPts val="0"/>
              </a:spcAft>
            </a:pPr>
            <a:r>
              <a:rPr lang="it-IT" dirty="0">
                <a:solidFill>
                  <a:srgbClr val="008080"/>
                </a:solidFill>
                <a:latin typeface="Palatino Linotype" charset="0"/>
                <a:ea typeface="Palatino Linotype" charset="0"/>
                <a:cs typeface="Palatino Linotype" charset="0"/>
              </a:rPr>
              <a:t>Si </a:t>
            </a:r>
            <a:r>
              <a:rPr lang="it-IT" dirty="0" err="1">
                <a:solidFill>
                  <a:srgbClr val="008080"/>
                </a:solidFill>
                <a:latin typeface="Palatino Linotype" charset="0"/>
                <a:ea typeface="Palatino Linotype" charset="0"/>
                <a:cs typeface="Palatino Linotype" charset="0"/>
              </a:rPr>
              <a:t>puo'</a:t>
            </a:r>
            <a:r>
              <a:rPr lang="it-IT" dirty="0">
                <a:solidFill>
                  <a:srgbClr val="008080"/>
                </a:solidFill>
                <a:latin typeface="Palatino Linotype" charset="0"/>
                <a:ea typeface="Palatino Linotype" charset="0"/>
                <a:cs typeface="Palatino Linotype" charset="0"/>
              </a:rPr>
              <a:t> anche ricorrere al </a:t>
            </a:r>
            <a:r>
              <a:rPr lang="it-IT" dirty="0">
                <a:solidFill>
                  <a:srgbClr val="800080"/>
                </a:solidFill>
                <a:latin typeface="Palatino Linotype" charset="0"/>
                <a:ea typeface="Palatino Linotype" charset="0"/>
                <a:cs typeface="Palatino Linotype" charset="0"/>
              </a:rPr>
              <a:t>taglio al plasma. </a:t>
            </a:r>
            <a:r>
              <a:rPr lang="it-IT" dirty="0">
                <a:latin typeface="Palatino Linotype" charset="0"/>
                <a:ea typeface="Palatino Linotype" charset="0"/>
                <a:cs typeface="Palatino Linotype" charset="0"/>
              </a:rPr>
              <a:t>Grazie all' elevate </a:t>
            </a:r>
            <a:r>
              <a:rPr lang="it-IT" dirty="0" err="1">
                <a:latin typeface="Palatino Linotype" charset="0"/>
                <a:ea typeface="Palatino Linotype" charset="0"/>
                <a:cs typeface="Palatino Linotype" charset="0"/>
              </a:rPr>
              <a:t>velocita'</a:t>
            </a:r>
            <a:r>
              <a:rPr lang="it-IT" dirty="0">
                <a:latin typeface="Palatino Linotype" charset="0"/>
                <a:ea typeface="Palatino Linotype" charset="0"/>
                <a:cs typeface="Palatino Linotype" charset="0"/>
              </a:rPr>
              <a:t> (diversi metri al minuto) e alla possibile automazione, questo impianto </a:t>
            </a:r>
            <a:r>
              <a:rPr lang="it-IT" dirty="0" err="1">
                <a:latin typeface="Palatino Linotype" charset="0"/>
                <a:ea typeface="Palatino Linotype" charset="0"/>
                <a:cs typeface="Palatino Linotype" charset="0"/>
              </a:rPr>
              <a:t>puo'</a:t>
            </a:r>
            <a:r>
              <a:rPr lang="it-IT" dirty="0">
                <a:latin typeface="Palatino Linotype" charset="0"/>
                <a:ea typeface="Palatino Linotype" charset="0"/>
                <a:cs typeface="Palatino Linotype" charset="0"/>
              </a:rPr>
              <a:t> essere redditizio anche per piccole serie. La larghezza della zona alterata </a:t>
            </a:r>
            <a:r>
              <a:rPr lang="it-IT" dirty="0" err="1">
                <a:latin typeface="Palatino Linotype" charset="0"/>
                <a:ea typeface="Palatino Linotype" charset="0"/>
                <a:cs typeface="Palatino Linotype" charset="0"/>
              </a:rPr>
              <a:t>e'</a:t>
            </a:r>
            <a:r>
              <a:rPr lang="it-IT" dirty="0">
                <a:latin typeface="Palatino Linotype" charset="0"/>
                <a:ea typeface="Palatino Linotype" charset="0"/>
                <a:cs typeface="Palatino Linotype" charset="0"/>
              </a:rPr>
              <a:t> sempre piccola.</a:t>
            </a:r>
            <a:endParaRPr lang="it-IT" sz="1200" dirty="0">
              <a:latin typeface="Palatino Linotype" charset="0"/>
              <a:ea typeface="Palatino Linotype" charset="0"/>
              <a:cs typeface="Palatino Linotype" charset="0"/>
            </a:endParaRPr>
          </a:p>
          <a:p>
            <a:pPr algn="just">
              <a:spcAft>
                <a:spcPts val="0"/>
              </a:spcAft>
            </a:pPr>
            <a:r>
              <a:rPr lang="it-IT" dirty="0">
                <a:latin typeface="Palatino Linotype" charset="0"/>
                <a:ea typeface="Palatino Linotype" charset="0"/>
                <a:cs typeface="Palatino Linotype" charset="0"/>
              </a:rPr>
              <a:t> </a:t>
            </a:r>
            <a:endParaRPr lang="it-IT" sz="1200" dirty="0">
              <a:latin typeface="Palatino Linotype" charset="0"/>
              <a:ea typeface="Palatino Linotype" charset="0"/>
              <a:cs typeface="Palatino Linotype" charset="0"/>
            </a:endParaRPr>
          </a:p>
          <a:p>
            <a:pPr algn="just">
              <a:spcAft>
                <a:spcPts val="0"/>
              </a:spcAft>
            </a:pPr>
            <a:r>
              <a:rPr lang="it-IT" sz="2400" dirty="0">
                <a:solidFill>
                  <a:srgbClr val="0000FF"/>
                </a:solidFill>
                <a:latin typeface="Palatino Linotype" charset="0"/>
                <a:ea typeface="Palatino Linotype" charset="0"/>
                <a:cs typeface="Palatino Linotype" charset="0"/>
              </a:rPr>
              <a:t>Piegatura e rullatura</a:t>
            </a:r>
            <a:endParaRPr lang="it-IT" sz="1200" dirty="0">
              <a:latin typeface="Palatino Linotype" charset="0"/>
              <a:ea typeface="Palatino Linotype" charset="0"/>
              <a:cs typeface="Palatino Linotype" charset="0"/>
            </a:endParaRPr>
          </a:p>
          <a:p>
            <a:pPr algn="just">
              <a:spcAft>
                <a:spcPts val="0"/>
              </a:spcAft>
            </a:pPr>
            <a:r>
              <a:rPr lang="it-IT" dirty="0">
                <a:latin typeface="Palatino Linotype" charset="0"/>
                <a:ea typeface="Palatino Linotype" charset="0"/>
                <a:cs typeface="Palatino Linotype" charset="0"/>
              </a:rPr>
              <a:t>Non si usano attrezzature specifiche, bastano le piegatrici a tavola ribaltabile, le rullatrici a rulli etc.</a:t>
            </a:r>
            <a:endParaRPr lang="it-IT" sz="12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55563542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42887" y="235655"/>
            <a:ext cx="11458575" cy="6186309"/>
          </a:xfrm>
          <a:prstGeom prst="rect">
            <a:avLst/>
          </a:prstGeom>
        </p:spPr>
        <p:txBody>
          <a:bodyPr wrap="square">
            <a:spAutoFit/>
          </a:bodyPr>
          <a:lstStyle/>
          <a:p>
            <a:pPr algn="just">
              <a:spcAft>
                <a:spcPts val="0"/>
              </a:spcAft>
            </a:pPr>
            <a:r>
              <a:rPr lang="it-IT" dirty="0">
                <a:solidFill>
                  <a:srgbClr val="0000FF"/>
                </a:solidFill>
                <a:latin typeface="Palatino Linotype" charset="0"/>
                <a:ea typeface="Palatino Linotype" charset="0"/>
                <a:cs typeface="Palatino Linotype" charset="0"/>
              </a:rPr>
              <a:t>Imbutitura</a:t>
            </a:r>
            <a:endParaRPr lang="it-IT" dirty="0">
              <a:latin typeface="Palatino Linotype" charset="0"/>
              <a:ea typeface="Palatino Linotype" charset="0"/>
              <a:cs typeface="Palatino Linotype" charset="0"/>
            </a:endParaRPr>
          </a:p>
          <a:p>
            <a:pPr algn="just">
              <a:spcAft>
                <a:spcPts val="0"/>
              </a:spcAft>
            </a:pPr>
            <a:r>
              <a:rPr lang="it-IT" dirty="0">
                <a:latin typeface="Palatino Linotype" charset="0"/>
                <a:ea typeface="Palatino Linotype" charset="0"/>
                <a:cs typeface="Palatino Linotype" charset="0"/>
              </a:rPr>
              <a:t>L'imbutitura dell' alluminio </a:t>
            </a:r>
            <a:r>
              <a:rPr lang="it-IT" dirty="0" err="1">
                <a:latin typeface="Palatino Linotype" charset="0"/>
                <a:ea typeface="Palatino Linotype" charset="0"/>
                <a:cs typeface="Palatino Linotype" charset="0"/>
              </a:rPr>
              <a:t>e'</a:t>
            </a:r>
            <a:r>
              <a:rPr lang="it-IT" dirty="0">
                <a:latin typeface="Palatino Linotype" charset="0"/>
                <a:ea typeface="Palatino Linotype" charset="0"/>
                <a:cs typeface="Palatino Linotype" charset="0"/>
              </a:rPr>
              <a:t> </a:t>
            </a:r>
            <a:r>
              <a:rPr lang="it-IT" dirty="0" err="1">
                <a:latin typeface="Palatino Linotype" charset="0"/>
                <a:ea typeface="Palatino Linotype" charset="0"/>
                <a:cs typeface="Palatino Linotype" charset="0"/>
              </a:rPr>
              <a:t>piu'</a:t>
            </a:r>
            <a:r>
              <a:rPr lang="it-IT" dirty="0">
                <a:latin typeface="Palatino Linotype" charset="0"/>
                <a:ea typeface="Palatino Linotype" charset="0"/>
                <a:cs typeface="Palatino Linotype" charset="0"/>
              </a:rPr>
              <a:t> bassa di quella dell' acciaio. </a:t>
            </a:r>
          </a:p>
          <a:p>
            <a:pPr algn="just">
              <a:spcAft>
                <a:spcPts val="0"/>
              </a:spcAft>
            </a:pPr>
            <a:r>
              <a:rPr lang="it-IT" dirty="0">
                <a:latin typeface="Palatino Linotype" charset="0"/>
                <a:ea typeface="Palatino Linotype" charset="0"/>
                <a:cs typeface="Palatino Linotype" charset="0"/>
              </a:rPr>
              <a:t>In genere si usano leghe:</a:t>
            </a:r>
          </a:p>
          <a:p>
            <a:pPr algn="just">
              <a:spcAft>
                <a:spcPts val="0"/>
              </a:spcAft>
            </a:pPr>
            <a:r>
              <a:rPr lang="en-US" dirty="0">
                <a:latin typeface="Palatino Linotype" charset="0"/>
                <a:ea typeface="Palatino Linotype" charset="0"/>
                <a:cs typeface="Palatino Linotype" charset="0"/>
              </a:rPr>
              <a:t>1050</a:t>
            </a:r>
            <a:endParaRPr lang="it-IT" dirty="0">
              <a:latin typeface="Palatino Linotype" charset="0"/>
              <a:ea typeface="Palatino Linotype" charset="0"/>
              <a:cs typeface="Palatino Linotype" charset="0"/>
            </a:endParaRPr>
          </a:p>
          <a:p>
            <a:pPr algn="just">
              <a:spcAft>
                <a:spcPts val="0"/>
              </a:spcAft>
            </a:pPr>
            <a:r>
              <a:rPr lang="en-US" dirty="0">
                <a:latin typeface="Palatino Linotype" charset="0"/>
                <a:ea typeface="Palatino Linotype" charset="0"/>
                <a:cs typeface="Palatino Linotype" charset="0"/>
              </a:rPr>
              <a:t>3003	</a:t>
            </a:r>
            <a:endParaRPr lang="it-IT" dirty="0">
              <a:latin typeface="Palatino Linotype" charset="0"/>
              <a:ea typeface="Palatino Linotype" charset="0"/>
              <a:cs typeface="Palatino Linotype" charset="0"/>
            </a:endParaRPr>
          </a:p>
          <a:p>
            <a:pPr algn="just">
              <a:spcAft>
                <a:spcPts val="0"/>
              </a:spcAft>
            </a:pPr>
            <a:r>
              <a:rPr lang="en-US" dirty="0">
                <a:latin typeface="Palatino Linotype" charset="0"/>
                <a:ea typeface="Palatino Linotype" charset="0"/>
                <a:cs typeface="Palatino Linotype" charset="0"/>
              </a:rPr>
              <a:t>4006	4007</a:t>
            </a:r>
            <a:endParaRPr lang="it-IT" dirty="0">
              <a:latin typeface="Palatino Linotype" charset="0"/>
              <a:ea typeface="Palatino Linotype" charset="0"/>
              <a:cs typeface="Palatino Linotype" charset="0"/>
            </a:endParaRPr>
          </a:p>
          <a:p>
            <a:pPr algn="just">
              <a:spcAft>
                <a:spcPts val="0"/>
              </a:spcAft>
            </a:pPr>
            <a:r>
              <a:rPr lang="en-US" dirty="0">
                <a:latin typeface="Palatino Linotype" charset="0"/>
                <a:ea typeface="Palatino Linotype" charset="0"/>
                <a:cs typeface="Palatino Linotype" charset="0"/>
              </a:rPr>
              <a:t>5052	5454	5086	5083	5183</a:t>
            </a:r>
            <a:endParaRPr lang="it-IT" dirty="0">
              <a:latin typeface="Palatino Linotype" charset="0"/>
              <a:ea typeface="Palatino Linotype" charset="0"/>
              <a:cs typeface="Palatino Linotype" charset="0"/>
            </a:endParaRPr>
          </a:p>
          <a:p>
            <a:pPr algn="just">
              <a:spcAft>
                <a:spcPts val="0"/>
              </a:spcAft>
            </a:pPr>
            <a:r>
              <a:rPr lang="it-IT" b="1" dirty="0">
                <a:solidFill>
                  <a:srgbClr val="808000"/>
                </a:solidFill>
                <a:latin typeface="Palatino Linotype" charset="0"/>
                <a:ea typeface="Palatino Linotype" charset="0"/>
                <a:cs typeface="Palatino Linotype" charset="0"/>
              </a:rPr>
              <a:t>2017-T4		6061-T4</a:t>
            </a:r>
            <a:r>
              <a:rPr lang="it-IT" b="1" dirty="0">
                <a:latin typeface="Palatino Linotype" charset="0"/>
                <a:ea typeface="Palatino Linotype" charset="0"/>
                <a:cs typeface="Palatino Linotype" charset="0"/>
              </a:rPr>
              <a:t> (con successivo </a:t>
            </a:r>
            <a:r>
              <a:rPr lang="it-IT" b="1" dirty="0" err="1">
                <a:latin typeface="Palatino Linotype" charset="0"/>
                <a:ea typeface="Palatino Linotype" charset="0"/>
                <a:cs typeface="Palatino Linotype" charset="0"/>
              </a:rPr>
              <a:t>tratt</a:t>
            </a:r>
            <a:r>
              <a:rPr lang="it-IT" b="1" dirty="0">
                <a:latin typeface="Palatino Linotype" charset="0"/>
                <a:ea typeface="Palatino Linotype" charset="0"/>
                <a:cs typeface="Palatino Linotype" charset="0"/>
              </a:rPr>
              <a:t>. termico)</a:t>
            </a:r>
          </a:p>
          <a:p>
            <a:pPr algn="just">
              <a:spcAft>
                <a:spcPts val="0"/>
              </a:spcAft>
            </a:pPr>
            <a:r>
              <a:rPr lang="it-IT" dirty="0">
                <a:latin typeface="Palatino Linotype" charset="0"/>
                <a:ea typeface="Palatino Linotype" charset="0"/>
                <a:cs typeface="Palatino Linotype" charset="0"/>
              </a:rPr>
              <a:t> </a:t>
            </a:r>
          </a:p>
          <a:p>
            <a:pPr algn="just">
              <a:spcAft>
                <a:spcPts val="0"/>
              </a:spcAft>
            </a:pPr>
            <a:r>
              <a:rPr lang="it-IT" b="1" dirty="0">
                <a:solidFill>
                  <a:srgbClr val="FF0000"/>
                </a:solidFill>
                <a:latin typeface="Palatino Linotype" charset="0"/>
                <a:ea typeface="Palatino Linotype" charset="0"/>
                <a:cs typeface="Palatino Linotype" charset="0"/>
              </a:rPr>
              <a:t>Il lubrificante da usare </a:t>
            </a:r>
            <a:r>
              <a:rPr lang="it-IT" b="1" dirty="0" err="1">
                <a:solidFill>
                  <a:srgbClr val="FF0000"/>
                </a:solidFill>
                <a:latin typeface="Palatino Linotype" charset="0"/>
                <a:ea typeface="Palatino Linotype" charset="0"/>
                <a:cs typeface="Palatino Linotype" charset="0"/>
              </a:rPr>
              <a:t>e'</a:t>
            </a:r>
            <a:r>
              <a:rPr lang="it-IT" b="1" dirty="0">
                <a:solidFill>
                  <a:srgbClr val="FF0000"/>
                </a:solidFill>
                <a:latin typeface="Palatino Linotype" charset="0"/>
                <a:ea typeface="Palatino Linotype" charset="0"/>
                <a:cs typeface="Palatino Linotype" charset="0"/>
              </a:rPr>
              <a:t> molto importante</a:t>
            </a:r>
          </a:p>
          <a:p>
            <a:pPr algn="just">
              <a:spcAft>
                <a:spcPts val="0"/>
              </a:spcAft>
            </a:pPr>
            <a:r>
              <a:rPr lang="it-IT" dirty="0">
                <a:solidFill>
                  <a:srgbClr val="808000"/>
                </a:solidFill>
                <a:latin typeface="Palatino Linotype" charset="0"/>
                <a:ea typeface="Palatino Linotype" charset="0"/>
                <a:cs typeface="Palatino Linotype" charset="0"/>
              </a:rPr>
              <a:t>oli interi</a:t>
            </a:r>
            <a:r>
              <a:rPr lang="it-IT" dirty="0">
                <a:latin typeface="Palatino Linotype" charset="0"/>
                <a:ea typeface="Palatino Linotype" charset="0"/>
                <a:cs typeface="Palatino Linotype" charset="0"/>
              </a:rPr>
              <a:t> (0.5 - 10 g/m</a:t>
            </a:r>
            <a:r>
              <a:rPr lang="it-IT" baseline="30000" dirty="0">
                <a:latin typeface="Palatino Linotype" charset="0"/>
                <a:ea typeface="Palatino Linotype" charset="0"/>
                <a:cs typeface="Palatino Linotype" charset="0"/>
              </a:rPr>
              <a:t>2</a:t>
            </a:r>
            <a:r>
              <a:rPr lang="it-IT" dirty="0">
                <a:latin typeface="Palatino Linotype" charset="0"/>
                <a:ea typeface="Palatino Linotype" charset="0"/>
                <a:cs typeface="Palatino Linotype" charset="0"/>
              </a:rPr>
              <a:t> economici ma sporcano)</a:t>
            </a:r>
          </a:p>
          <a:p>
            <a:pPr algn="just">
              <a:spcAft>
                <a:spcPts val="0"/>
              </a:spcAft>
            </a:pPr>
            <a:r>
              <a:rPr lang="it-IT" dirty="0">
                <a:solidFill>
                  <a:srgbClr val="808000"/>
                </a:solidFill>
                <a:latin typeface="Palatino Linotype" charset="0"/>
                <a:ea typeface="Palatino Linotype" charset="0"/>
                <a:cs typeface="Palatino Linotype" charset="0"/>
              </a:rPr>
              <a:t>lubrificanti organici</a:t>
            </a:r>
            <a:r>
              <a:rPr lang="it-IT" dirty="0">
                <a:latin typeface="Palatino Linotype" charset="0"/>
                <a:ea typeface="Palatino Linotype" charset="0"/>
                <a:cs typeface="Palatino Linotype" charset="0"/>
              </a:rPr>
              <a:t> (devono venir </a:t>
            </a:r>
            <a:r>
              <a:rPr lang="it-IT" dirty="0" err="1">
                <a:latin typeface="Palatino Linotype" charset="0"/>
                <a:ea typeface="Palatino Linotype" charset="0"/>
                <a:cs typeface="Palatino Linotype" charset="0"/>
              </a:rPr>
              <a:t>essicati</a:t>
            </a:r>
            <a:r>
              <a:rPr lang="it-IT" dirty="0">
                <a:latin typeface="Palatino Linotype" charset="0"/>
                <a:ea typeface="Palatino Linotype" charset="0"/>
                <a:cs typeface="Palatino Linotype" charset="0"/>
              </a:rPr>
              <a:t>)</a:t>
            </a:r>
          </a:p>
          <a:p>
            <a:pPr algn="just">
              <a:spcAft>
                <a:spcPts val="0"/>
              </a:spcAft>
            </a:pPr>
            <a:r>
              <a:rPr lang="it-IT" dirty="0">
                <a:solidFill>
                  <a:srgbClr val="808000"/>
                </a:solidFill>
                <a:latin typeface="Palatino Linotype" charset="0"/>
                <a:ea typeface="Palatino Linotype" charset="0"/>
                <a:cs typeface="Palatino Linotype" charset="0"/>
              </a:rPr>
              <a:t>grassi </a:t>
            </a:r>
            <a:r>
              <a:rPr lang="it-IT" dirty="0">
                <a:latin typeface="Palatino Linotype" charset="0"/>
                <a:ea typeface="Palatino Linotype" charset="0"/>
                <a:cs typeface="Palatino Linotype" charset="0"/>
              </a:rPr>
              <a:t>(per imbutiture profonde ma difficili da eliminare)</a:t>
            </a:r>
          </a:p>
          <a:p>
            <a:pPr algn="just">
              <a:spcAft>
                <a:spcPts val="0"/>
              </a:spcAft>
            </a:pPr>
            <a:r>
              <a:rPr lang="it-IT" dirty="0">
                <a:solidFill>
                  <a:srgbClr val="808000"/>
                </a:solidFill>
                <a:latin typeface="Palatino Linotype" charset="0"/>
                <a:ea typeface="Palatino Linotype" charset="0"/>
                <a:cs typeface="Palatino Linotype" charset="0"/>
              </a:rPr>
              <a:t>vernici </a:t>
            </a:r>
            <a:r>
              <a:rPr lang="it-IT" dirty="0">
                <a:latin typeface="Palatino Linotype" charset="0"/>
                <a:ea typeface="Palatino Linotype" charset="0"/>
                <a:cs typeface="Palatino Linotype" charset="0"/>
              </a:rPr>
              <a:t>(con additivi antiattrito ma poi sporcano il metallo)</a:t>
            </a:r>
          </a:p>
          <a:p>
            <a:pPr algn="just">
              <a:spcAft>
                <a:spcPts val="0"/>
              </a:spcAft>
            </a:pPr>
            <a:r>
              <a:rPr lang="it-IT" dirty="0">
                <a:solidFill>
                  <a:srgbClr val="808000"/>
                </a:solidFill>
                <a:latin typeface="Palatino Linotype" charset="0"/>
                <a:ea typeface="Palatino Linotype" charset="0"/>
                <a:cs typeface="Palatino Linotype" charset="0"/>
              </a:rPr>
              <a:t>emulsioni </a:t>
            </a:r>
            <a:r>
              <a:rPr lang="it-IT" dirty="0">
                <a:latin typeface="Palatino Linotype" charset="0"/>
                <a:ea typeface="Palatino Linotype" charset="0"/>
                <a:cs typeface="Palatino Linotype" charset="0"/>
              </a:rPr>
              <a:t>(alto potere raffreddante ma richiedono metalli con ottima finitura superficiale per evitare rigature)</a:t>
            </a:r>
          </a:p>
          <a:p>
            <a:pPr algn="just">
              <a:spcAft>
                <a:spcPts val="0"/>
              </a:spcAft>
            </a:pPr>
            <a:r>
              <a:rPr lang="it-IT" dirty="0">
                <a:latin typeface="Palatino Linotype" charset="0"/>
                <a:ea typeface="Palatino Linotype" charset="0"/>
                <a:cs typeface="Palatino Linotype" charset="0"/>
              </a:rPr>
              <a:t> </a:t>
            </a:r>
          </a:p>
          <a:p>
            <a:pPr algn="just">
              <a:spcAft>
                <a:spcPts val="0"/>
              </a:spcAft>
            </a:pPr>
            <a:r>
              <a:rPr lang="it-IT" dirty="0">
                <a:solidFill>
                  <a:srgbClr val="0000FF"/>
                </a:solidFill>
                <a:latin typeface="Palatino Linotype" charset="0"/>
                <a:ea typeface="Palatino Linotype" charset="0"/>
                <a:cs typeface="Palatino Linotype" charset="0"/>
              </a:rPr>
              <a:t>Fucinatura</a:t>
            </a:r>
            <a:endParaRPr lang="it-IT" dirty="0">
              <a:latin typeface="Palatino Linotype" charset="0"/>
              <a:ea typeface="Palatino Linotype" charset="0"/>
              <a:cs typeface="Palatino Linotype" charset="0"/>
            </a:endParaRPr>
          </a:p>
          <a:p>
            <a:pPr algn="just">
              <a:spcAft>
                <a:spcPts val="0"/>
              </a:spcAft>
            </a:pPr>
            <a:r>
              <a:rPr lang="it-IT" dirty="0">
                <a:latin typeface="Palatino Linotype" charset="0"/>
                <a:ea typeface="Palatino Linotype" charset="0"/>
                <a:cs typeface="Palatino Linotype" charset="0"/>
              </a:rPr>
              <a:t>Classico stampaggio a freddo o a caldo. Non presenta </a:t>
            </a:r>
            <a:r>
              <a:rPr lang="it-IT" dirty="0" err="1">
                <a:latin typeface="Palatino Linotype" charset="0"/>
                <a:ea typeface="Palatino Linotype" charset="0"/>
                <a:cs typeface="Palatino Linotype" charset="0"/>
              </a:rPr>
              <a:t>difficolta'</a:t>
            </a:r>
            <a:r>
              <a:rPr lang="it-IT" dirty="0">
                <a:latin typeface="Palatino Linotype" charset="0"/>
                <a:ea typeface="Palatino Linotype" charset="0"/>
                <a:cs typeface="Palatino Linotype" charset="0"/>
              </a:rPr>
              <a:t> importanti. Richiede comunque un controllo accurato della temperatura di fucinatura, di quella degli utensili e della lubrificazione. Infatti queste variabili influenzano lo scorrimento del materiale.</a:t>
            </a:r>
          </a:p>
          <a:p>
            <a:pPr algn="just">
              <a:spcAft>
                <a:spcPts val="0"/>
              </a:spcAft>
            </a:pPr>
            <a:r>
              <a:rPr lang="it-IT" dirty="0">
                <a:latin typeface="Palatino Linotype" charset="0"/>
                <a:ea typeface="Palatino Linotype" charset="0"/>
                <a:cs typeface="Palatino Linotype" charset="0"/>
              </a:rPr>
              <a:t>Si possono stampare anche pareti di soli 2 mm ma in questo caso si usano utensili complessi e costosi ma per grandi serie il pezzo </a:t>
            </a:r>
            <a:r>
              <a:rPr lang="it-IT" dirty="0" err="1">
                <a:latin typeface="Palatino Linotype" charset="0"/>
                <a:ea typeface="Palatino Linotype" charset="0"/>
                <a:cs typeface="Palatino Linotype" charset="0"/>
              </a:rPr>
              <a:t>e'</a:t>
            </a:r>
            <a:r>
              <a:rPr lang="it-IT" dirty="0">
                <a:latin typeface="Palatino Linotype" charset="0"/>
                <a:ea typeface="Palatino Linotype" charset="0"/>
                <a:cs typeface="Palatino Linotype" charset="0"/>
              </a:rPr>
              <a:t> "net </a:t>
            </a:r>
            <a:r>
              <a:rPr lang="it-IT" dirty="0" err="1">
                <a:latin typeface="Palatino Linotype" charset="0"/>
                <a:ea typeface="Palatino Linotype" charset="0"/>
                <a:cs typeface="Palatino Linotype" charset="0"/>
              </a:rPr>
              <a:t>shape</a:t>
            </a:r>
            <a:r>
              <a:rPr lang="it-IT" dirty="0">
                <a:latin typeface="Palatino Linotype" charset="0"/>
                <a:ea typeface="Palatino Linotype" charset="0"/>
                <a:cs typeface="Palatino Linotype" charset="0"/>
              </a:rPr>
              <a:t>".</a:t>
            </a:r>
          </a:p>
        </p:txBody>
      </p:sp>
      <p:pic>
        <p:nvPicPr>
          <p:cNvPr id="3" name="Immagine 2">
            <a:extLst>
              <a:ext uri="{FF2B5EF4-FFF2-40B4-BE49-F238E27FC236}">
                <a16:creationId xmlns:a16="http://schemas.microsoft.com/office/drawing/2014/main" id="{3CC4F90A-6ED8-6648-92B6-206AF9200884}"/>
              </a:ext>
            </a:extLst>
          </p:cNvPr>
          <p:cNvPicPr>
            <a:picLocks noChangeAspect="1"/>
          </p:cNvPicPr>
          <p:nvPr/>
        </p:nvPicPr>
        <p:blipFill rotWithShape="1">
          <a:blip r:embed="rId2"/>
          <a:srcRect l="6457" t="24366" b="4856"/>
          <a:stretch/>
        </p:blipFill>
        <p:spPr>
          <a:xfrm>
            <a:off x="6741263" y="481841"/>
            <a:ext cx="5450737" cy="3093154"/>
          </a:xfrm>
          <a:prstGeom prst="rect">
            <a:avLst/>
          </a:prstGeom>
        </p:spPr>
      </p:pic>
    </p:spTree>
    <p:extLst>
      <p:ext uri="{BB962C8B-B14F-4D97-AF65-F5344CB8AC3E}">
        <p14:creationId xmlns:p14="http://schemas.microsoft.com/office/powerpoint/2010/main" val="139152899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1450" y="109478"/>
            <a:ext cx="11587162" cy="4832092"/>
          </a:xfrm>
          <a:prstGeom prst="rect">
            <a:avLst/>
          </a:prstGeom>
        </p:spPr>
        <p:txBody>
          <a:bodyPr wrap="square">
            <a:spAutoFit/>
          </a:bodyPr>
          <a:lstStyle/>
          <a:p>
            <a:pPr algn="just">
              <a:spcAft>
                <a:spcPts val="0"/>
              </a:spcAft>
            </a:pPr>
            <a:r>
              <a:rPr lang="it-IT" sz="2800" dirty="0">
                <a:solidFill>
                  <a:srgbClr val="0000FF"/>
                </a:solidFill>
                <a:latin typeface="Palatino Linotype" charset="0"/>
                <a:ea typeface="Palatino Linotype" charset="0"/>
                <a:cs typeface="Palatino Linotype" charset="0"/>
              </a:rPr>
              <a:t>lavorazione alla macchina utensile</a:t>
            </a:r>
            <a:endParaRPr lang="it-IT" sz="1400" dirty="0">
              <a:latin typeface="Palatino Linotype" charset="0"/>
              <a:ea typeface="Palatino Linotype" charset="0"/>
              <a:cs typeface="Palatino Linotype" charset="0"/>
            </a:endParaRPr>
          </a:p>
          <a:p>
            <a:pPr algn="just">
              <a:spcAft>
                <a:spcPts val="0"/>
              </a:spcAft>
            </a:pPr>
            <a:r>
              <a:rPr lang="it-IT" sz="2000" dirty="0">
                <a:latin typeface="Palatino Linotype" charset="0"/>
                <a:ea typeface="Palatino Linotype" charset="0"/>
                <a:cs typeface="Palatino Linotype" charset="0"/>
              </a:rPr>
              <a:t>Riguarda in genere le leghe da fonderia. Tornitura, fresatura, foratura, filettatura etc. non presentano problemi</a:t>
            </a:r>
            <a:endParaRPr lang="it-IT" sz="1400" dirty="0">
              <a:latin typeface="Palatino Linotype" charset="0"/>
              <a:ea typeface="Palatino Linotype" charset="0"/>
              <a:cs typeface="Palatino Linotype" charset="0"/>
            </a:endParaRPr>
          </a:p>
          <a:p>
            <a:pPr algn="just">
              <a:spcAft>
                <a:spcPts val="0"/>
              </a:spcAft>
            </a:pPr>
            <a:r>
              <a:rPr lang="it-IT" sz="2000" dirty="0">
                <a:latin typeface="Palatino Linotype" charset="0"/>
                <a:ea typeface="Palatino Linotype" charset="0"/>
                <a:cs typeface="Palatino Linotype" charset="0"/>
              </a:rPr>
              <a:t> </a:t>
            </a:r>
            <a:endParaRPr lang="it-IT" sz="1400" dirty="0">
              <a:latin typeface="Palatino Linotype" charset="0"/>
              <a:ea typeface="Palatino Linotype" charset="0"/>
              <a:cs typeface="Palatino Linotype" charset="0"/>
            </a:endParaRPr>
          </a:p>
          <a:p>
            <a:pPr algn="just">
              <a:spcAft>
                <a:spcPts val="0"/>
              </a:spcAft>
            </a:pPr>
            <a:r>
              <a:rPr lang="it-IT" sz="2000" b="1" i="1" dirty="0">
                <a:latin typeface="Palatino Linotype" charset="0"/>
                <a:ea typeface="Palatino Linotype" charset="0"/>
                <a:cs typeface="Palatino Linotype" charset="0"/>
              </a:rPr>
              <a:t>Il modulo elastico dell' Al </a:t>
            </a:r>
            <a:r>
              <a:rPr lang="it-IT" sz="2000" b="1" i="1" dirty="0" err="1">
                <a:latin typeface="Palatino Linotype" charset="0"/>
                <a:ea typeface="Palatino Linotype" charset="0"/>
                <a:cs typeface="Palatino Linotype" charset="0"/>
              </a:rPr>
              <a:t>e'</a:t>
            </a:r>
            <a:r>
              <a:rPr lang="it-IT" sz="2000" b="1" i="1" dirty="0">
                <a:latin typeface="Palatino Linotype" charset="0"/>
                <a:ea typeface="Palatino Linotype" charset="0"/>
                <a:cs typeface="Palatino Linotype" charset="0"/>
              </a:rPr>
              <a:t> basso quindi  si devono usare accorgimenti per i serraggi</a:t>
            </a:r>
            <a:r>
              <a:rPr lang="it-IT" sz="2000" dirty="0">
                <a:latin typeface="Palatino Linotype" charset="0"/>
                <a:ea typeface="Palatino Linotype" charset="0"/>
                <a:cs typeface="Palatino Linotype" charset="0"/>
              </a:rPr>
              <a:t>.</a:t>
            </a:r>
            <a:endParaRPr lang="it-IT" sz="1400" dirty="0">
              <a:latin typeface="Palatino Linotype" charset="0"/>
              <a:ea typeface="Palatino Linotype" charset="0"/>
              <a:cs typeface="Palatino Linotype" charset="0"/>
            </a:endParaRPr>
          </a:p>
          <a:p>
            <a:pPr algn="just">
              <a:spcAft>
                <a:spcPts val="0"/>
              </a:spcAft>
            </a:pPr>
            <a:r>
              <a:rPr lang="it-IT" sz="2000" dirty="0">
                <a:latin typeface="Palatino Linotype" charset="0"/>
                <a:ea typeface="Palatino Linotype" charset="0"/>
                <a:cs typeface="Palatino Linotype" charset="0"/>
              </a:rPr>
              <a:t> </a:t>
            </a:r>
            <a:endParaRPr lang="it-IT" sz="1400" dirty="0">
              <a:latin typeface="Palatino Linotype" charset="0"/>
              <a:ea typeface="Palatino Linotype" charset="0"/>
              <a:cs typeface="Palatino Linotype" charset="0"/>
            </a:endParaRPr>
          </a:p>
          <a:p>
            <a:pPr algn="just">
              <a:spcAft>
                <a:spcPts val="0"/>
              </a:spcAft>
            </a:pPr>
            <a:r>
              <a:rPr lang="it-IT" sz="2000" dirty="0">
                <a:latin typeface="Palatino Linotype" charset="0"/>
                <a:ea typeface="Palatino Linotype" charset="0"/>
                <a:cs typeface="Palatino Linotype" charset="0"/>
              </a:rPr>
              <a:t>Si possono usare </a:t>
            </a:r>
            <a:r>
              <a:rPr lang="it-IT" sz="2000" dirty="0" err="1">
                <a:latin typeface="Palatino Linotype" charset="0"/>
                <a:ea typeface="Palatino Linotype" charset="0"/>
                <a:cs typeface="Palatino Linotype" charset="0"/>
              </a:rPr>
              <a:t>velocita'</a:t>
            </a:r>
            <a:r>
              <a:rPr lang="it-IT" sz="2000" dirty="0">
                <a:latin typeface="Palatino Linotype" charset="0"/>
                <a:ea typeface="Palatino Linotype" charset="0"/>
                <a:cs typeface="Palatino Linotype" charset="0"/>
              </a:rPr>
              <a:t> di taglio elevate (5.000 - 10.000 m/</a:t>
            </a:r>
            <a:r>
              <a:rPr lang="it-IT" sz="2000" dirty="0" err="1">
                <a:latin typeface="Palatino Linotype" charset="0"/>
                <a:ea typeface="Palatino Linotype" charset="0"/>
                <a:cs typeface="Palatino Linotype" charset="0"/>
              </a:rPr>
              <a:t>min</a:t>
            </a:r>
            <a:r>
              <a:rPr lang="it-IT" sz="2000" dirty="0">
                <a:latin typeface="Palatino Linotype" charset="0"/>
                <a:ea typeface="Palatino Linotype" charset="0"/>
                <a:cs typeface="Palatino Linotype" charset="0"/>
              </a:rPr>
              <a:t>). La maggior parte del calore viene disperso attraverso i trucioli </a:t>
            </a:r>
            <a:r>
              <a:rPr lang="it-IT" sz="2000" dirty="0" err="1">
                <a:latin typeface="Palatino Linotype" charset="0"/>
                <a:ea typeface="Palatino Linotype" charset="0"/>
                <a:cs typeface="Palatino Linotype" charset="0"/>
              </a:rPr>
              <a:t>cosi'</a:t>
            </a:r>
            <a:r>
              <a:rPr lang="it-IT" sz="2000" dirty="0">
                <a:latin typeface="Palatino Linotype" charset="0"/>
                <a:ea typeface="Palatino Linotype" charset="0"/>
                <a:cs typeface="Palatino Linotype" charset="0"/>
              </a:rPr>
              <a:t> non ci sono problemi di deformazioni.</a:t>
            </a:r>
            <a:endParaRPr lang="it-IT" sz="1400" dirty="0">
              <a:latin typeface="Palatino Linotype" charset="0"/>
              <a:ea typeface="Palatino Linotype" charset="0"/>
              <a:cs typeface="Palatino Linotype" charset="0"/>
            </a:endParaRPr>
          </a:p>
          <a:p>
            <a:pPr algn="just">
              <a:spcAft>
                <a:spcPts val="0"/>
              </a:spcAft>
            </a:pPr>
            <a:r>
              <a:rPr lang="it-IT" sz="2000" dirty="0">
                <a:latin typeface="Palatino Linotype" charset="0"/>
                <a:ea typeface="Palatino Linotype" charset="0"/>
                <a:cs typeface="Palatino Linotype" charset="0"/>
              </a:rPr>
              <a:t> </a:t>
            </a:r>
            <a:endParaRPr lang="it-IT" sz="1400" dirty="0">
              <a:latin typeface="Palatino Linotype" charset="0"/>
              <a:ea typeface="Palatino Linotype" charset="0"/>
              <a:cs typeface="Palatino Linotype" charset="0"/>
            </a:endParaRPr>
          </a:p>
          <a:p>
            <a:pPr algn="just">
              <a:spcAft>
                <a:spcPts val="0"/>
              </a:spcAft>
            </a:pPr>
            <a:r>
              <a:rPr lang="it-IT" sz="2000" b="1" i="1" dirty="0">
                <a:solidFill>
                  <a:srgbClr val="808000"/>
                </a:solidFill>
                <a:latin typeface="Palatino Linotype" charset="0"/>
                <a:ea typeface="Palatino Linotype" charset="0"/>
                <a:cs typeface="Palatino Linotype" charset="0"/>
              </a:rPr>
              <a:t>Per leghe con Si &gt; 6% si usano utensili con </a:t>
            </a:r>
            <a:r>
              <a:rPr lang="it-IT" sz="2000" b="1" i="1" dirty="0" err="1">
                <a:solidFill>
                  <a:srgbClr val="808000"/>
                </a:solidFill>
                <a:latin typeface="Palatino Linotype" charset="0"/>
                <a:ea typeface="Palatino Linotype" charset="0"/>
                <a:cs typeface="Palatino Linotype" charset="0"/>
              </a:rPr>
              <a:t>TiAlN</a:t>
            </a:r>
            <a:r>
              <a:rPr lang="it-IT" sz="2000" b="1" i="1" dirty="0">
                <a:solidFill>
                  <a:srgbClr val="808000"/>
                </a:solidFill>
                <a:latin typeface="Palatino Linotype" charset="0"/>
                <a:ea typeface="Palatino Linotype" charset="0"/>
                <a:cs typeface="Palatino Linotype" charset="0"/>
              </a:rPr>
              <a:t>, </a:t>
            </a:r>
            <a:r>
              <a:rPr lang="it-IT" sz="2000" b="1" i="1" dirty="0" err="1">
                <a:solidFill>
                  <a:srgbClr val="808000"/>
                </a:solidFill>
                <a:latin typeface="Palatino Linotype" charset="0"/>
                <a:ea typeface="Palatino Linotype" charset="0"/>
                <a:cs typeface="Palatino Linotype" charset="0"/>
              </a:rPr>
              <a:t>TiCN</a:t>
            </a:r>
            <a:endParaRPr lang="it-IT" sz="1400" b="1" i="1" dirty="0">
              <a:latin typeface="Palatino Linotype" charset="0"/>
              <a:ea typeface="Palatino Linotype" charset="0"/>
              <a:cs typeface="Palatino Linotype" charset="0"/>
            </a:endParaRPr>
          </a:p>
          <a:p>
            <a:pPr algn="just">
              <a:spcAft>
                <a:spcPts val="0"/>
              </a:spcAft>
            </a:pPr>
            <a:r>
              <a:rPr lang="it-IT" sz="2000" b="1" i="1" dirty="0">
                <a:solidFill>
                  <a:srgbClr val="808000"/>
                </a:solidFill>
                <a:latin typeface="Palatino Linotype" charset="0"/>
                <a:ea typeface="Palatino Linotype" charset="0"/>
                <a:cs typeface="Palatino Linotype" charset="0"/>
              </a:rPr>
              <a:t>Per leghe con Si &gt; 12.7% si usano utensili in diamante policristallino</a:t>
            </a:r>
            <a:r>
              <a:rPr lang="it-IT" sz="2000" dirty="0">
                <a:solidFill>
                  <a:srgbClr val="808000"/>
                </a:solidFill>
                <a:latin typeface="Palatino Linotype" charset="0"/>
                <a:ea typeface="Palatino Linotype" charset="0"/>
                <a:cs typeface="Palatino Linotype" charset="0"/>
              </a:rPr>
              <a:t>.</a:t>
            </a:r>
            <a:endParaRPr lang="it-IT" sz="1400" dirty="0">
              <a:latin typeface="Palatino Linotype" charset="0"/>
              <a:ea typeface="Palatino Linotype" charset="0"/>
              <a:cs typeface="Palatino Linotype" charset="0"/>
            </a:endParaRPr>
          </a:p>
          <a:p>
            <a:pPr algn="just">
              <a:spcAft>
                <a:spcPts val="0"/>
              </a:spcAft>
            </a:pPr>
            <a:r>
              <a:rPr lang="it-IT" sz="2000" dirty="0">
                <a:latin typeface="Palatino Linotype" charset="0"/>
                <a:ea typeface="Palatino Linotype" charset="0"/>
                <a:cs typeface="Palatino Linotype" charset="0"/>
              </a:rPr>
              <a:t> </a:t>
            </a:r>
            <a:endParaRPr lang="it-IT" sz="1400" dirty="0">
              <a:latin typeface="Palatino Linotype" charset="0"/>
              <a:ea typeface="Palatino Linotype" charset="0"/>
              <a:cs typeface="Palatino Linotype" charset="0"/>
            </a:endParaRPr>
          </a:p>
          <a:p>
            <a:pPr algn="just">
              <a:spcAft>
                <a:spcPts val="0"/>
              </a:spcAft>
            </a:pPr>
            <a:r>
              <a:rPr lang="it-IT" sz="2000" dirty="0">
                <a:solidFill>
                  <a:srgbClr val="808000"/>
                </a:solidFill>
                <a:latin typeface="Palatino Linotype" charset="0"/>
                <a:ea typeface="Palatino Linotype" charset="0"/>
                <a:cs typeface="Palatino Linotype" charset="0"/>
              </a:rPr>
              <a:t>Il diamante policristallino </a:t>
            </a:r>
            <a:r>
              <a:rPr lang="it-IT" sz="2000" dirty="0" err="1">
                <a:solidFill>
                  <a:srgbClr val="808000"/>
                </a:solidFill>
                <a:latin typeface="Palatino Linotype" charset="0"/>
                <a:ea typeface="Palatino Linotype" charset="0"/>
                <a:cs typeface="Palatino Linotype" charset="0"/>
              </a:rPr>
              <a:t>e'</a:t>
            </a:r>
            <a:r>
              <a:rPr lang="it-IT" sz="2000" dirty="0">
                <a:solidFill>
                  <a:srgbClr val="808000"/>
                </a:solidFill>
                <a:latin typeface="Palatino Linotype" charset="0"/>
                <a:ea typeface="Palatino Linotype" charset="0"/>
                <a:cs typeface="Palatino Linotype" charset="0"/>
              </a:rPr>
              <a:t> fondamentale per leghe MMC</a:t>
            </a:r>
            <a:endParaRPr lang="it-IT" sz="1400" dirty="0">
              <a:latin typeface="Palatino Linotype" charset="0"/>
              <a:ea typeface="Palatino Linotype" charset="0"/>
              <a:cs typeface="Palatino Linotype" charset="0"/>
            </a:endParaRPr>
          </a:p>
          <a:p>
            <a:pPr algn="just">
              <a:spcAft>
                <a:spcPts val="0"/>
              </a:spcAft>
            </a:pPr>
            <a:r>
              <a:rPr lang="it-IT" sz="2000" dirty="0">
                <a:latin typeface="Palatino Linotype" charset="0"/>
                <a:ea typeface="Palatino Linotype" charset="0"/>
                <a:cs typeface="Palatino Linotype" charset="0"/>
              </a:rPr>
              <a:t> </a:t>
            </a:r>
            <a:endParaRPr lang="it-IT" sz="1400" dirty="0">
              <a:latin typeface="Palatino Linotype" charset="0"/>
              <a:ea typeface="Palatino Linotype" charset="0"/>
              <a:cs typeface="Palatino Linotype" charset="0"/>
            </a:endParaRPr>
          </a:p>
          <a:p>
            <a:pPr algn="just">
              <a:spcAft>
                <a:spcPts val="0"/>
              </a:spcAft>
            </a:pPr>
            <a:r>
              <a:rPr lang="it-IT" sz="2000" dirty="0">
                <a:latin typeface="Palatino Linotype" charset="0"/>
                <a:ea typeface="Palatino Linotype" charset="0"/>
                <a:cs typeface="Palatino Linotype" charset="0"/>
              </a:rPr>
              <a:t>Il lubrificante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molto importante:</a:t>
            </a:r>
            <a:r>
              <a:rPr lang="it-IT" sz="1400" dirty="0">
                <a:latin typeface="Palatino Linotype" charset="0"/>
                <a:ea typeface="Palatino Linotype" charset="0"/>
                <a:cs typeface="Palatino Linotype" charset="0"/>
              </a:rPr>
              <a:t>   </a:t>
            </a:r>
            <a:r>
              <a:rPr lang="it-IT" sz="2000" dirty="0">
                <a:latin typeface="Palatino Linotype" charset="0"/>
                <a:ea typeface="Palatino Linotype" charset="0"/>
                <a:cs typeface="Palatino Linotype" charset="0"/>
              </a:rPr>
              <a:t>olio solubile senza Cl o </a:t>
            </a:r>
            <a:r>
              <a:rPr lang="it-IT" sz="2000" dirty="0" err="1">
                <a:latin typeface="Palatino Linotype" charset="0"/>
                <a:ea typeface="Palatino Linotype" charset="0"/>
                <a:cs typeface="Palatino Linotype" charset="0"/>
              </a:rPr>
              <a:t>S</a:t>
            </a:r>
            <a:r>
              <a:rPr lang="it-IT" sz="2000" dirty="0">
                <a:latin typeface="Palatino Linotype" charset="0"/>
                <a:ea typeface="Palatino Linotype" charset="0"/>
                <a:cs typeface="Palatino Linotype" charset="0"/>
              </a:rPr>
              <a:t> che possono dare corrosioni.</a:t>
            </a:r>
            <a:endParaRPr lang="it-IT" sz="1400" dirty="0">
              <a:effectLst/>
              <a:latin typeface="Palatino Linotype" charset="0"/>
              <a:ea typeface="Palatino Linotype" charset="0"/>
              <a:cs typeface="Palatino Linotype" charset="0"/>
            </a:endParaRPr>
          </a:p>
        </p:txBody>
      </p:sp>
    </p:spTree>
    <p:extLst>
      <p:ext uri="{BB962C8B-B14F-4D97-AF65-F5344CB8AC3E}">
        <p14:creationId xmlns:p14="http://schemas.microsoft.com/office/powerpoint/2010/main" val="1784242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19100" y="196631"/>
            <a:ext cx="8896350" cy="1446550"/>
          </a:xfrm>
          <a:prstGeom prst="rect">
            <a:avLst/>
          </a:prstGeom>
        </p:spPr>
        <p:txBody>
          <a:bodyPr wrap="square">
            <a:spAutoFit/>
          </a:bodyPr>
          <a:lstStyle/>
          <a:p>
            <a:pPr algn="just">
              <a:spcAft>
                <a:spcPts val="0"/>
              </a:spcAft>
            </a:pPr>
            <a:r>
              <a:rPr lang="en-US" sz="2800" dirty="0" err="1">
                <a:solidFill>
                  <a:srgbClr val="0000FF"/>
                </a:solidFill>
                <a:latin typeface="Palatino Linotype" charset="0"/>
                <a:ea typeface="Palatino Linotype" charset="0"/>
                <a:cs typeface="Palatino Linotype" charset="0"/>
              </a:rPr>
              <a:t>Saldatura</a:t>
            </a:r>
            <a:endParaRPr lang="it-IT" sz="1400" dirty="0">
              <a:latin typeface="Palatino Linotype" charset="0"/>
              <a:ea typeface="Palatino Linotype" charset="0"/>
              <a:cs typeface="Palatino Linotype" charset="0"/>
            </a:endParaRPr>
          </a:p>
          <a:p>
            <a:pPr algn="just">
              <a:spcAft>
                <a:spcPts val="0"/>
              </a:spcAft>
            </a:pPr>
            <a:r>
              <a:rPr lang="it-IT" sz="2000" dirty="0">
                <a:solidFill>
                  <a:srgbClr val="008000"/>
                </a:solidFill>
                <a:latin typeface="Palatino Linotype" charset="0"/>
                <a:ea typeface="Palatino Linotype" charset="0"/>
                <a:cs typeface="Palatino Linotype" charset="0"/>
              </a:rPr>
              <a:t>Ad arco in atmosfera inerte</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Ar</a:t>
            </a:r>
            <a:r>
              <a:rPr lang="it-IT" sz="2000" dirty="0">
                <a:latin typeface="Palatino Linotype" charset="0"/>
                <a:ea typeface="Palatino Linotype" charset="0"/>
                <a:cs typeface="Palatino Linotype" charset="0"/>
              </a:rPr>
              <a:t>, He o miscela dei due)</a:t>
            </a:r>
            <a:endParaRPr lang="it-IT" sz="1400" dirty="0">
              <a:latin typeface="Palatino Linotype" charset="0"/>
              <a:ea typeface="Palatino Linotype" charset="0"/>
              <a:cs typeface="Palatino Linotype" charset="0"/>
            </a:endParaRPr>
          </a:p>
          <a:p>
            <a:pPr algn="just">
              <a:spcAft>
                <a:spcPts val="0"/>
              </a:spcAft>
            </a:pPr>
            <a:r>
              <a:rPr lang="it-IT" sz="2000" dirty="0">
                <a:solidFill>
                  <a:srgbClr val="808000"/>
                </a:solidFill>
                <a:latin typeface="Palatino Linotype" charset="0"/>
                <a:ea typeface="Palatino Linotype" charset="0"/>
                <a:cs typeface="Palatino Linotype" charset="0"/>
              </a:rPr>
              <a:t>saldatura con elettrodo infusibile - TIG</a:t>
            </a:r>
            <a:endParaRPr lang="it-IT" sz="1400" dirty="0">
              <a:latin typeface="Palatino Linotype" charset="0"/>
              <a:ea typeface="Palatino Linotype" charset="0"/>
              <a:cs typeface="Palatino Linotype" charset="0"/>
            </a:endParaRPr>
          </a:p>
          <a:p>
            <a:pPr algn="just">
              <a:spcAft>
                <a:spcPts val="0"/>
              </a:spcAft>
            </a:pPr>
            <a:r>
              <a:rPr lang="it-IT" sz="2000" dirty="0">
                <a:solidFill>
                  <a:srgbClr val="808000"/>
                </a:solidFill>
                <a:latin typeface="Palatino Linotype" charset="0"/>
                <a:ea typeface="Palatino Linotype" charset="0"/>
                <a:cs typeface="Palatino Linotype" charset="0"/>
              </a:rPr>
              <a:t>saldatura con elettrodo fusibile - MIG</a:t>
            </a:r>
            <a:endParaRPr lang="it-IT" sz="1400" dirty="0">
              <a:effectLst/>
              <a:latin typeface="Palatino Linotype" charset="0"/>
              <a:ea typeface="Palatino Linotype" charset="0"/>
              <a:cs typeface="Palatino Linotype" charset="0"/>
            </a:endParaRPr>
          </a:p>
        </p:txBody>
      </p:sp>
      <p:sp>
        <p:nvSpPr>
          <p:cNvPr id="3" name="Rectangle 2"/>
          <p:cNvSpPr>
            <a:spLocks noChangeArrowheads="1"/>
          </p:cNvSpPr>
          <p:nvPr/>
        </p:nvSpPr>
        <p:spPr bwMode="auto">
          <a:xfrm>
            <a:off x="100013" y="16431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5" name="Picture 1" descr="M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643181"/>
            <a:ext cx="40513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8672513" y="1966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7" name="Picture 3" descr="TIG-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455732"/>
            <a:ext cx="2527300" cy="237490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4151312" y="4570751"/>
            <a:ext cx="7807325" cy="1938992"/>
          </a:xfrm>
          <a:prstGeom prst="rect">
            <a:avLst/>
          </a:prstGeom>
        </p:spPr>
        <p:txBody>
          <a:bodyPr wrap="square">
            <a:spAutoFit/>
          </a:bodyPr>
          <a:lstStyle/>
          <a:p>
            <a:pPr algn="just">
              <a:spcAft>
                <a:spcPts val="0"/>
              </a:spcAft>
            </a:pPr>
            <a:r>
              <a:rPr lang="it-IT" sz="2000" b="1" dirty="0">
                <a:solidFill>
                  <a:srgbClr val="0000FF"/>
                </a:solidFill>
                <a:latin typeface="Palatino Linotype" charset="0"/>
                <a:ea typeface="Palatino Linotype" charset="0"/>
                <a:cs typeface="Palatino Linotype" charset="0"/>
              </a:rPr>
              <a:t>MIG</a:t>
            </a:r>
            <a:r>
              <a:rPr lang="it-IT" sz="2000" dirty="0">
                <a:latin typeface="Palatino Linotype" charset="0"/>
                <a:ea typeface="Palatino Linotype" charset="0"/>
                <a:cs typeface="Palatino Linotype" charset="0"/>
              </a:rPr>
              <a:t> - un filo di bobina serve contemporaneamente per elettrodo e da metallo di apporto. Si usa corrente continua e il pezzo viene collegato al polo negativo. </a:t>
            </a:r>
            <a:r>
              <a:rPr lang="en-US" sz="2000" dirty="0">
                <a:latin typeface="Palatino Linotype" charset="0"/>
                <a:ea typeface="Palatino Linotype" charset="0"/>
                <a:cs typeface="Palatino Linotype" charset="0"/>
              </a:rPr>
              <a:t>Il </a:t>
            </a:r>
            <a:r>
              <a:rPr lang="en-US" sz="2000" dirty="0" err="1">
                <a:latin typeface="Palatino Linotype" charset="0"/>
                <a:ea typeface="Palatino Linotype" charset="0"/>
                <a:cs typeface="Palatino Linotype" charset="0"/>
              </a:rPr>
              <a:t>metodo</a:t>
            </a:r>
            <a:r>
              <a:rPr lang="en-US" sz="2000" dirty="0">
                <a:latin typeface="Palatino Linotype" charset="0"/>
                <a:ea typeface="Palatino Linotype" charset="0"/>
                <a:cs typeface="Palatino Linotype" charset="0"/>
              </a:rPr>
              <a:t> e' </a:t>
            </a:r>
            <a:r>
              <a:rPr lang="en-US" sz="2000" dirty="0" err="1">
                <a:latin typeface="Palatino Linotype" charset="0"/>
                <a:ea typeface="Palatino Linotype" charset="0"/>
                <a:cs typeface="Palatino Linotype" charset="0"/>
              </a:rPr>
              <a:t>indicato</a:t>
            </a:r>
            <a:r>
              <a:rPr lang="en-US" sz="2000" dirty="0">
                <a:latin typeface="Palatino Linotype" charset="0"/>
                <a:ea typeface="Palatino Linotype" charset="0"/>
                <a:cs typeface="Palatino Linotype" charset="0"/>
              </a:rPr>
              <a:t> per </a:t>
            </a:r>
            <a:r>
              <a:rPr lang="en-US" sz="2000" dirty="0" err="1">
                <a:latin typeface="Palatino Linotype" charset="0"/>
                <a:ea typeface="Palatino Linotype" charset="0"/>
                <a:cs typeface="Palatino Linotype" charset="0"/>
              </a:rPr>
              <a:t>spessori</a:t>
            </a:r>
            <a:r>
              <a:rPr lang="en-US" sz="2000" dirty="0">
                <a:latin typeface="Palatino Linotype" charset="0"/>
                <a:ea typeface="Palatino Linotype" charset="0"/>
                <a:cs typeface="Palatino Linotype" charset="0"/>
              </a:rPr>
              <a:t> &gt; 4 mm. </a:t>
            </a:r>
            <a:r>
              <a:rPr lang="en-US" sz="2000" dirty="0" err="1">
                <a:latin typeface="Palatino Linotype" charset="0"/>
                <a:ea typeface="Palatino Linotype" charset="0"/>
                <a:cs typeface="Palatino Linotype" charset="0"/>
              </a:rPr>
              <a:t>Automatizzabile</a:t>
            </a:r>
            <a:r>
              <a:rPr lang="en-US" sz="2000" dirty="0">
                <a:latin typeface="Palatino Linotype" charset="0"/>
                <a:ea typeface="Palatino Linotype" charset="0"/>
                <a:cs typeface="Palatino Linotype" charset="0"/>
              </a:rPr>
              <a:t> e </a:t>
            </a:r>
            <a:r>
              <a:rPr lang="en-US" sz="2000" dirty="0" err="1">
                <a:latin typeface="Palatino Linotype" charset="0"/>
                <a:ea typeface="Palatino Linotype" charset="0"/>
                <a:cs typeface="Palatino Linotype" charset="0"/>
              </a:rPr>
              <a:t>robotizzabile</a:t>
            </a:r>
            <a:r>
              <a:rPr lang="en-US" sz="2000" dirty="0">
                <a:latin typeface="Palatino Linotype" charset="0"/>
                <a:ea typeface="Palatino Linotype" charset="0"/>
                <a:cs typeface="Palatino Linotype" charset="0"/>
              </a:rPr>
              <a:t>. </a:t>
            </a:r>
            <a:endParaRPr lang="it-IT" sz="1400" dirty="0">
              <a:latin typeface="Palatino Linotype" charset="0"/>
              <a:ea typeface="Palatino Linotype" charset="0"/>
              <a:cs typeface="Palatino Linotype" charset="0"/>
            </a:endParaRPr>
          </a:p>
          <a:p>
            <a:pPr algn="just">
              <a:spcAft>
                <a:spcPts val="0"/>
              </a:spcAft>
            </a:pPr>
            <a:r>
              <a:rPr lang="it-IT" sz="2000" dirty="0">
                <a:solidFill>
                  <a:srgbClr val="800000"/>
                </a:solidFill>
                <a:latin typeface="Palatino Linotype" charset="0"/>
                <a:ea typeface="Palatino Linotype" charset="0"/>
                <a:cs typeface="Palatino Linotype" charset="0"/>
              </a:rPr>
              <a:t>Se possibile si sceglie il MIG che permette anche saldature ad angolo</a:t>
            </a:r>
            <a:endParaRPr lang="it-IT" sz="1400" dirty="0">
              <a:effectLst/>
              <a:latin typeface="Palatino Linotype" charset="0"/>
              <a:ea typeface="Palatino Linotype" charset="0"/>
              <a:cs typeface="Palatino Linotype" charset="0"/>
            </a:endParaRPr>
          </a:p>
        </p:txBody>
      </p:sp>
      <p:sp>
        <p:nvSpPr>
          <p:cNvPr id="6" name="Rettangolo 5"/>
          <p:cNvSpPr/>
          <p:nvPr/>
        </p:nvSpPr>
        <p:spPr>
          <a:xfrm>
            <a:off x="9104313" y="382462"/>
            <a:ext cx="2847975" cy="2862322"/>
          </a:xfrm>
          <a:prstGeom prst="rect">
            <a:avLst/>
          </a:prstGeom>
        </p:spPr>
        <p:txBody>
          <a:bodyPr wrap="square">
            <a:spAutoFit/>
          </a:bodyPr>
          <a:lstStyle/>
          <a:p>
            <a:pPr algn="just">
              <a:spcAft>
                <a:spcPts val="0"/>
              </a:spcAft>
            </a:pPr>
            <a:r>
              <a:rPr lang="it-IT" sz="2000" b="1" dirty="0">
                <a:solidFill>
                  <a:srgbClr val="0000FF"/>
                </a:solidFill>
                <a:latin typeface="Palatino Linotype" charset="0"/>
                <a:ea typeface="Palatino Linotype" charset="0"/>
                <a:cs typeface="Palatino Linotype" charset="0"/>
              </a:rPr>
              <a:t>TIG</a:t>
            </a:r>
            <a:r>
              <a:rPr lang="it-IT" sz="2000" dirty="0">
                <a:latin typeface="Palatino Linotype" charset="0"/>
                <a:ea typeface="Palatino Linotype" charset="0"/>
                <a:cs typeface="Palatino Linotype" charset="0"/>
              </a:rPr>
              <a:t> - a differenza degli acciai inox si usa una corrente alternata per il decapaggio e la fusione.</a:t>
            </a:r>
          </a:p>
          <a:p>
            <a:pPr algn="just">
              <a:spcAft>
                <a:spcPts val="0"/>
              </a:spcAft>
            </a:pPr>
            <a:r>
              <a:rPr lang="en-US" sz="2000" dirty="0" err="1">
                <a:latin typeface="Palatino Linotype" charset="0"/>
                <a:ea typeface="Palatino Linotype" charset="0"/>
                <a:cs typeface="Palatino Linotype" charset="0"/>
              </a:rPr>
              <a:t>Indicato</a:t>
            </a:r>
            <a:r>
              <a:rPr lang="en-US" sz="2000" dirty="0">
                <a:latin typeface="Palatino Linotype" charset="0"/>
                <a:ea typeface="Palatino Linotype" charset="0"/>
                <a:cs typeface="Palatino Linotype" charset="0"/>
              </a:rPr>
              <a:t> per </a:t>
            </a:r>
            <a:r>
              <a:rPr lang="en-US" sz="2000" dirty="0" err="1">
                <a:latin typeface="Palatino Linotype" charset="0"/>
                <a:ea typeface="Palatino Linotype" charset="0"/>
                <a:cs typeface="Palatino Linotype" charset="0"/>
              </a:rPr>
              <a:t>spessori</a:t>
            </a:r>
            <a:r>
              <a:rPr lang="en-US" sz="2000" dirty="0">
                <a:latin typeface="Palatino Linotype" charset="0"/>
                <a:ea typeface="Palatino Linotype" charset="0"/>
                <a:cs typeface="Palatino Linotype" charset="0"/>
              </a:rPr>
              <a:t> </a:t>
            </a:r>
            <a:r>
              <a:rPr lang="en-US" sz="2000" dirty="0" err="1">
                <a:latin typeface="Palatino Linotype" charset="0"/>
                <a:ea typeface="Palatino Linotype" charset="0"/>
                <a:cs typeface="Palatino Linotype" charset="0"/>
              </a:rPr>
              <a:t>tra</a:t>
            </a:r>
            <a:r>
              <a:rPr lang="en-US" sz="2000" dirty="0">
                <a:latin typeface="Palatino Linotype" charset="0"/>
                <a:ea typeface="Palatino Linotype" charset="0"/>
                <a:cs typeface="Palatino Linotype" charset="0"/>
              </a:rPr>
              <a:t> 1-6 mm. </a:t>
            </a:r>
            <a:r>
              <a:rPr lang="en-US" sz="2000" dirty="0" err="1">
                <a:latin typeface="Palatino Linotype" charset="0"/>
                <a:ea typeface="Palatino Linotype" charset="0"/>
                <a:cs typeface="Palatino Linotype" charset="0"/>
              </a:rPr>
              <a:t>Automatizzabile</a:t>
            </a:r>
            <a:r>
              <a:rPr lang="en-US" sz="2000" dirty="0">
                <a:latin typeface="Palatino Linotype" charset="0"/>
                <a:ea typeface="Palatino Linotype" charset="0"/>
                <a:cs typeface="Palatino Linotype" charset="0"/>
              </a:rPr>
              <a:t> ma non </a:t>
            </a:r>
            <a:r>
              <a:rPr lang="en-US" sz="2000" dirty="0" err="1">
                <a:latin typeface="Palatino Linotype" charset="0"/>
                <a:ea typeface="Palatino Linotype" charset="0"/>
                <a:cs typeface="Palatino Linotype" charset="0"/>
              </a:rPr>
              <a:t>robotizzabile</a:t>
            </a:r>
            <a:r>
              <a:rPr lang="en-US" sz="2000" dirty="0">
                <a:latin typeface="Palatino Linotype" charset="0"/>
                <a:ea typeface="Palatino Linotype" charset="0"/>
                <a:cs typeface="Palatino Linotype" charset="0"/>
              </a:rPr>
              <a:t>.</a:t>
            </a:r>
            <a:endParaRPr lang="it-IT" sz="1400" dirty="0">
              <a:effectLst/>
              <a:latin typeface="Palatino Linotype" charset="0"/>
              <a:ea typeface="Palatino Linotype" charset="0"/>
              <a:cs typeface="Palatino Linotype" charset="0"/>
            </a:endParaRPr>
          </a:p>
        </p:txBody>
      </p:sp>
    </p:spTree>
    <p:extLst>
      <p:ext uri="{BB962C8B-B14F-4D97-AF65-F5344CB8AC3E}">
        <p14:creationId xmlns:p14="http://schemas.microsoft.com/office/powerpoint/2010/main" val="299781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1787188" cy="6740307"/>
          </a:xfrm>
          <a:prstGeom prst="rect">
            <a:avLst/>
          </a:prstGeom>
        </p:spPr>
        <p:txBody>
          <a:bodyPr wrap="square">
            <a:spAutoFit/>
          </a:bodyPr>
          <a:lstStyle/>
          <a:p>
            <a:pPr algn="just">
              <a:spcAft>
                <a:spcPts val="0"/>
              </a:spcAft>
            </a:pPr>
            <a:r>
              <a:rPr lang="en-US" sz="1600" dirty="0" err="1">
                <a:solidFill>
                  <a:srgbClr val="0000FF"/>
                </a:solidFill>
                <a:latin typeface="Palatino Linotype" charset="0"/>
                <a:ea typeface="Palatino Linotype" charset="0"/>
                <a:cs typeface="Palatino Linotype" charset="0"/>
              </a:rPr>
              <a:t>Brasatura</a:t>
            </a:r>
            <a:endParaRPr lang="it-IT" sz="1600" dirty="0">
              <a:latin typeface="Palatino Linotype" charset="0"/>
              <a:ea typeface="Palatino Linotype" charset="0"/>
              <a:cs typeface="Palatino Linotype" charset="0"/>
            </a:endParaRPr>
          </a:p>
          <a:p>
            <a:pPr algn="just">
              <a:spcAft>
                <a:spcPts val="0"/>
              </a:spcAft>
            </a:pPr>
            <a:r>
              <a:rPr lang="it-IT" sz="1600" dirty="0">
                <a:latin typeface="Palatino Linotype" charset="0"/>
                <a:ea typeface="Palatino Linotype" charset="0"/>
                <a:cs typeface="Palatino Linotype" charset="0"/>
              </a:rPr>
              <a:t>Come per la saldatura, anche nella brasatura la pulizia delle superfici condiziona la riuscita.</a:t>
            </a:r>
          </a:p>
          <a:p>
            <a:pPr algn="just">
              <a:spcAft>
                <a:spcPts val="0"/>
              </a:spcAft>
            </a:pPr>
            <a:r>
              <a:rPr lang="it-IT" sz="1600" dirty="0">
                <a:latin typeface="Palatino Linotype" charset="0"/>
                <a:ea typeface="Palatino Linotype" charset="0"/>
                <a:cs typeface="Palatino Linotype" charset="0"/>
              </a:rPr>
              <a:t>Si deve togliere lo strato di allumina ed evitare che si formi durante il riscaldamento.</a:t>
            </a:r>
          </a:p>
          <a:p>
            <a:pPr algn="just">
              <a:spcAft>
                <a:spcPts val="0"/>
              </a:spcAft>
            </a:pPr>
            <a:r>
              <a:rPr lang="en-US" sz="1600" dirty="0">
                <a:latin typeface="Palatino Linotype" charset="0"/>
                <a:ea typeface="Palatino Linotype" charset="0"/>
                <a:cs typeface="Palatino Linotype" charset="0"/>
              </a:rPr>
              <a:t>Si </a:t>
            </a:r>
            <a:r>
              <a:rPr lang="en-US" sz="1600" dirty="0" err="1">
                <a:latin typeface="Palatino Linotype" charset="0"/>
                <a:ea typeface="Palatino Linotype" charset="0"/>
                <a:cs typeface="Palatino Linotype" charset="0"/>
              </a:rPr>
              <a:t>parla</a:t>
            </a:r>
            <a:r>
              <a:rPr lang="en-US" sz="1600" dirty="0">
                <a:latin typeface="Palatino Linotype" charset="0"/>
                <a:ea typeface="Palatino Linotype" charset="0"/>
                <a:cs typeface="Palatino Linotype" charset="0"/>
              </a:rPr>
              <a:t> di </a:t>
            </a:r>
            <a:endParaRPr lang="it-IT" sz="1600" dirty="0">
              <a:latin typeface="Palatino Linotype" charset="0"/>
              <a:ea typeface="Palatino Linotype" charset="0"/>
              <a:cs typeface="Palatino Linotype" charset="0"/>
            </a:endParaRPr>
          </a:p>
          <a:p>
            <a:pPr marL="342900" lvl="0" indent="-342900" algn="just">
              <a:spcAft>
                <a:spcPts val="0"/>
              </a:spcAft>
              <a:buFont typeface="Times New Roman" charset="0"/>
              <a:buChar char="-"/>
              <a:tabLst>
                <a:tab pos="266700" algn="l"/>
              </a:tabLst>
            </a:pPr>
            <a:r>
              <a:rPr lang="en-US" sz="1600" dirty="0" err="1">
                <a:solidFill>
                  <a:srgbClr val="808000"/>
                </a:solidFill>
                <a:latin typeface="Palatino Linotype" charset="0"/>
                <a:ea typeface="Palatino Linotype" charset="0"/>
                <a:cs typeface="Palatino Linotype" charset="0"/>
              </a:rPr>
              <a:t>brasatura</a:t>
            </a:r>
            <a:r>
              <a:rPr lang="en-US" sz="1600" dirty="0">
                <a:solidFill>
                  <a:srgbClr val="808000"/>
                </a:solidFill>
                <a:latin typeface="Palatino Linotype" charset="0"/>
                <a:ea typeface="Palatino Linotype" charset="0"/>
                <a:cs typeface="Palatino Linotype" charset="0"/>
              </a:rPr>
              <a:t> forte </a:t>
            </a:r>
            <a:r>
              <a:rPr lang="en-US" sz="1600" dirty="0">
                <a:latin typeface="Palatino Linotype" charset="0"/>
                <a:ea typeface="Palatino Linotype" charset="0"/>
                <a:cs typeface="Palatino Linotype" charset="0"/>
              </a:rPr>
              <a:t>(temp. &gt; 450 C)</a:t>
            </a:r>
            <a:endParaRPr lang="it-IT" sz="1600" dirty="0">
              <a:latin typeface="Palatino Linotype" charset="0"/>
              <a:ea typeface="Palatino Linotype" charset="0"/>
              <a:cs typeface="Palatino Linotype" charset="0"/>
            </a:endParaRPr>
          </a:p>
          <a:p>
            <a:pPr marL="342900" lvl="0" indent="-342900" algn="just">
              <a:spcAft>
                <a:spcPts val="0"/>
              </a:spcAft>
              <a:buFont typeface="Times New Roman" charset="0"/>
              <a:buChar char="-"/>
              <a:tabLst>
                <a:tab pos="266700" algn="l"/>
              </a:tabLst>
            </a:pPr>
            <a:r>
              <a:rPr lang="en-US" sz="1600" dirty="0" err="1">
                <a:solidFill>
                  <a:srgbClr val="808000"/>
                </a:solidFill>
                <a:latin typeface="Palatino Linotype" charset="0"/>
                <a:ea typeface="Palatino Linotype" charset="0"/>
                <a:cs typeface="Palatino Linotype" charset="0"/>
              </a:rPr>
              <a:t>brasatura</a:t>
            </a:r>
            <a:r>
              <a:rPr lang="en-US" sz="1600" dirty="0">
                <a:solidFill>
                  <a:srgbClr val="808000"/>
                </a:solidFill>
                <a:latin typeface="Palatino Linotype" charset="0"/>
                <a:ea typeface="Palatino Linotype" charset="0"/>
                <a:cs typeface="Palatino Linotype" charset="0"/>
              </a:rPr>
              <a:t> </a:t>
            </a:r>
            <a:r>
              <a:rPr lang="en-US" sz="1600" dirty="0" err="1">
                <a:solidFill>
                  <a:srgbClr val="808000"/>
                </a:solidFill>
                <a:latin typeface="Palatino Linotype" charset="0"/>
                <a:ea typeface="Palatino Linotype" charset="0"/>
                <a:cs typeface="Palatino Linotype" charset="0"/>
              </a:rPr>
              <a:t>debole</a:t>
            </a:r>
            <a:r>
              <a:rPr lang="en-US" sz="1600" dirty="0">
                <a:solidFill>
                  <a:srgbClr val="808000"/>
                </a:solidFill>
                <a:latin typeface="Palatino Linotype" charset="0"/>
                <a:ea typeface="Palatino Linotype" charset="0"/>
                <a:cs typeface="Palatino Linotype" charset="0"/>
              </a:rPr>
              <a:t> </a:t>
            </a:r>
            <a:r>
              <a:rPr lang="en-US" sz="1600" dirty="0">
                <a:latin typeface="Palatino Linotype" charset="0"/>
                <a:ea typeface="Palatino Linotype" charset="0"/>
                <a:cs typeface="Palatino Linotype" charset="0"/>
              </a:rPr>
              <a:t>(temp. &lt; 450 C)</a:t>
            </a:r>
            <a:endParaRPr lang="it-IT" sz="1600" dirty="0">
              <a:latin typeface="Palatino Linotype" charset="0"/>
              <a:ea typeface="Palatino Linotype" charset="0"/>
              <a:cs typeface="Palatino Linotype" charset="0"/>
            </a:endParaRPr>
          </a:p>
          <a:p>
            <a:pPr algn="just">
              <a:spcAft>
                <a:spcPts val="0"/>
              </a:spcAft>
            </a:pPr>
            <a:r>
              <a:rPr lang="en-US" sz="1600" dirty="0">
                <a:latin typeface="Palatino Linotype" charset="0"/>
                <a:ea typeface="Palatino Linotype" charset="0"/>
                <a:cs typeface="Palatino Linotype" charset="0"/>
              </a:rPr>
              <a:t> </a:t>
            </a:r>
            <a:endParaRPr lang="it-IT" sz="1600" dirty="0">
              <a:latin typeface="Palatino Linotype" charset="0"/>
              <a:ea typeface="Palatino Linotype" charset="0"/>
              <a:cs typeface="Palatino Linotype" charset="0"/>
            </a:endParaRPr>
          </a:p>
          <a:p>
            <a:pPr algn="just">
              <a:spcAft>
                <a:spcPts val="0"/>
              </a:spcAft>
            </a:pPr>
            <a:r>
              <a:rPr lang="it-IT" sz="1600" u="sng" dirty="0">
                <a:solidFill>
                  <a:srgbClr val="808000"/>
                </a:solidFill>
                <a:latin typeface="Palatino Linotype" charset="0"/>
                <a:ea typeface="Palatino Linotype" charset="0"/>
                <a:cs typeface="Palatino Linotype" charset="0"/>
              </a:rPr>
              <a:t>brasatura forte</a:t>
            </a:r>
            <a:r>
              <a:rPr lang="it-IT" sz="1600" dirty="0">
                <a:latin typeface="Palatino Linotype" charset="0"/>
                <a:ea typeface="Palatino Linotype" charset="0"/>
                <a:cs typeface="Palatino Linotype" charset="0"/>
              </a:rPr>
              <a:t>. Come materiali d'apporto si usano</a:t>
            </a:r>
          </a:p>
          <a:p>
            <a:pPr marL="342900" lvl="0" indent="-342900" algn="just">
              <a:spcAft>
                <a:spcPts val="0"/>
              </a:spcAft>
              <a:buFont typeface="Times New Roman" charset="0"/>
              <a:buChar char="-"/>
              <a:tabLst>
                <a:tab pos="266700" algn="l"/>
              </a:tabLst>
            </a:pPr>
            <a:r>
              <a:rPr lang="it-IT" sz="1600" dirty="0">
                <a:latin typeface="Palatino Linotype" charset="0"/>
                <a:ea typeface="Palatino Linotype" charset="0"/>
                <a:cs typeface="Palatino Linotype" charset="0"/>
              </a:rPr>
              <a:t>leghe 4343, 4045 e 4047 per brasatura in aria con flussanti corrosivi</a:t>
            </a:r>
          </a:p>
          <a:p>
            <a:pPr marL="342900" lvl="0" indent="-342900" algn="just">
              <a:spcAft>
                <a:spcPts val="0"/>
              </a:spcAft>
              <a:buFont typeface="Times New Roman" charset="0"/>
              <a:buChar char="-"/>
              <a:tabLst>
                <a:tab pos="266700" algn="l"/>
              </a:tabLst>
            </a:pPr>
            <a:r>
              <a:rPr lang="it-IT" sz="1600" dirty="0">
                <a:latin typeface="Palatino Linotype" charset="0"/>
                <a:ea typeface="Palatino Linotype" charset="0"/>
                <a:cs typeface="Palatino Linotype" charset="0"/>
              </a:rPr>
              <a:t>leghe 4004 e 4104 per brasatura sotto vuoto</a:t>
            </a:r>
          </a:p>
          <a:p>
            <a:pPr algn="just">
              <a:spcAft>
                <a:spcPts val="0"/>
              </a:spcAft>
            </a:pPr>
            <a:r>
              <a:rPr lang="it-IT" sz="1600" dirty="0">
                <a:latin typeface="Palatino Linotype" charset="0"/>
                <a:ea typeface="Palatino Linotype" charset="0"/>
                <a:cs typeface="Palatino Linotype" charset="0"/>
              </a:rPr>
              <a:t>le leghe da brasatura forte devono avere almeno una </a:t>
            </a:r>
            <a:r>
              <a:rPr lang="it-IT" sz="1600" dirty="0" err="1">
                <a:latin typeface="Palatino Linotype" charset="0"/>
                <a:ea typeface="Palatino Linotype" charset="0"/>
                <a:cs typeface="Palatino Linotype" charset="0"/>
              </a:rPr>
              <a:t>temp</a:t>
            </a:r>
            <a:r>
              <a:rPr lang="it-IT" sz="1600" dirty="0">
                <a:latin typeface="Palatino Linotype" charset="0"/>
                <a:ea typeface="Palatino Linotype" charset="0"/>
                <a:cs typeface="Palatino Linotype" charset="0"/>
              </a:rPr>
              <a:t> di fusione &gt; 620 C quindi leghe:</a:t>
            </a:r>
          </a:p>
          <a:p>
            <a:pPr algn="just">
              <a:spcAft>
                <a:spcPts val="0"/>
              </a:spcAft>
            </a:pPr>
            <a:r>
              <a:rPr lang="it-IT" sz="1600" dirty="0">
                <a:latin typeface="Palatino Linotype" charset="0"/>
                <a:ea typeface="Palatino Linotype" charset="0"/>
                <a:cs typeface="Palatino Linotype" charset="0"/>
              </a:rPr>
              <a:t>1050, 1100, 1200, </a:t>
            </a:r>
          </a:p>
          <a:p>
            <a:pPr algn="just">
              <a:spcAft>
                <a:spcPts val="0"/>
              </a:spcAft>
            </a:pPr>
            <a:r>
              <a:rPr lang="it-IT" sz="1600" dirty="0">
                <a:latin typeface="Palatino Linotype" charset="0"/>
                <a:ea typeface="Palatino Linotype" charset="0"/>
                <a:cs typeface="Palatino Linotype" charset="0"/>
              </a:rPr>
              <a:t>3003, 3005, </a:t>
            </a:r>
          </a:p>
          <a:p>
            <a:pPr algn="just">
              <a:spcAft>
                <a:spcPts val="0"/>
              </a:spcAft>
            </a:pPr>
            <a:r>
              <a:rPr lang="it-IT" sz="1600" dirty="0">
                <a:latin typeface="Palatino Linotype" charset="0"/>
                <a:ea typeface="Palatino Linotype" charset="0"/>
                <a:cs typeface="Palatino Linotype" charset="0"/>
              </a:rPr>
              <a:t>6060, 6063</a:t>
            </a:r>
          </a:p>
          <a:p>
            <a:pPr algn="just">
              <a:spcAft>
                <a:spcPts val="0"/>
              </a:spcAft>
            </a:pPr>
            <a:r>
              <a:rPr lang="it-IT" sz="1600" dirty="0">
                <a:solidFill>
                  <a:srgbClr val="FF0000"/>
                </a:solidFill>
                <a:latin typeface="Palatino Linotype" charset="0"/>
                <a:ea typeface="Palatino Linotype" charset="0"/>
                <a:cs typeface="Palatino Linotype" charset="0"/>
              </a:rPr>
              <a:t>2000 e 7000 non adatte</a:t>
            </a:r>
            <a:endParaRPr lang="it-IT" sz="1600" dirty="0">
              <a:latin typeface="Palatino Linotype" charset="0"/>
              <a:ea typeface="Palatino Linotype" charset="0"/>
              <a:cs typeface="Palatino Linotype" charset="0"/>
            </a:endParaRPr>
          </a:p>
          <a:p>
            <a:pPr algn="just">
              <a:spcAft>
                <a:spcPts val="0"/>
              </a:spcAft>
            </a:pPr>
            <a:r>
              <a:rPr lang="it-IT" sz="1600" dirty="0">
                <a:latin typeface="Palatino Linotype" charset="0"/>
                <a:ea typeface="Palatino Linotype" charset="0"/>
                <a:cs typeface="Palatino Linotype" charset="0"/>
              </a:rPr>
              <a:t>La temperatura di brasatura </a:t>
            </a:r>
            <a:r>
              <a:rPr lang="it-IT" sz="1600" dirty="0" err="1">
                <a:latin typeface="Palatino Linotype" charset="0"/>
                <a:ea typeface="Palatino Linotype" charset="0"/>
                <a:cs typeface="Palatino Linotype" charset="0"/>
              </a:rPr>
              <a:t>e'</a:t>
            </a:r>
            <a:r>
              <a:rPr lang="it-IT" sz="1600" dirty="0">
                <a:latin typeface="Palatino Linotype" charset="0"/>
                <a:ea typeface="Palatino Linotype" charset="0"/>
                <a:cs typeface="Palatino Linotype" charset="0"/>
              </a:rPr>
              <a:t> molto vicina ai 600 C, si deve controllare molto bene </a:t>
            </a:r>
            <a:r>
              <a:rPr lang="it-IT" sz="1600" dirty="0" err="1">
                <a:latin typeface="Palatino Linotype" charset="0"/>
                <a:ea typeface="Palatino Linotype" charset="0"/>
                <a:cs typeface="Palatino Linotype" charset="0"/>
              </a:rPr>
              <a:t>perche</a:t>
            </a:r>
            <a:r>
              <a:rPr lang="it-IT" sz="1600" dirty="0">
                <a:latin typeface="Palatino Linotype" charset="0"/>
                <a:ea typeface="Palatino Linotype" charset="0"/>
                <a:cs typeface="Palatino Linotype" charset="0"/>
              </a:rPr>
              <a:t>' </a:t>
            </a:r>
            <a:r>
              <a:rPr lang="it-IT" sz="1600" dirty="0" err="1">
                <a:latin typeface="Palatino Linotype" charset="0"/>
                <a:ea typeface="Palatino Linotype" charset="0"/>
                <a:cs typeface="Palatino Linotype" charset="0"/>
              </a:rPr>
              <a:t>e'</a:t>
            </a:r>
            <a:r>
              <a:rPr lang="it-IT" sz="1600" dirty="0">
                <a:latin typeface="Palatino Linotype" charset="0"/>
                <a:ea typeface="Palatino Linotype" charset="0"/>
                <a:cs typeface="Palatino Linotype" charset="0"/>
              </a:rPr>
              <a:t> vicina alla temperatura di fusione dell' Al, ma la brasatura forte </a:t>
            </a:r>
            <a:r>
              <a:rPr lang="it-IT" sz="1600" dirty="0" err="1">
                <a:latin typeface="Palatino Linotype" charset="0"/>
                <a:ea typeface="Palatino Linotype" charset="0"/>
                <a:cs typeface="Palatino Linotype" charset="0"/>
              </a:rPr>
              <a:t>e'</a:t>
            </a:r>
            <a:r>
              <a:rPr lang="it-IT" sz="1600" dirty="0">
                <a:latin typeface="Palatino Linotype" charset="0"/>
                <a:ea typeface="Palatino Linotype" charset="0"/>
                <a:cs typeface="Palatino Linotype" charset="0"/>
              </a:rPr>
              <a:t> molto usata per gli scambiatori di calore.</a:t>
            </a:r>
          </a:p>
          <a:p>
            <a:pPr algn="just">
              <a:spcAft>
                <a:spcPts val="0"/>
              </a:spcAft>
            </a:pPr>
            <a:r>
              <a:rPr lang="it-IT" sz="1600" dirty="0">
                <a:latin typeface="Palatino Linotype" charset="0"/>
                <a:ea typeface="Palatino Linotype" charset="0"/>
                <a:cs typeface="Palatino Linotype" charset="0"/>
              </a:rPr>
              <a:t> </a:t>
            </a:r>
          </a:p>
          <a:p>
            <a:pPr algn="just">
              <a:spcAft>
                <a:spcPts val="0"/>
              </a:spcAft>
            </a:pPr>
            <a:r>
              <a:rPr lang="it-IT" sz="1600" u="sng" dirty="0">
                <a:solidFill>
                  <a:srgbClr val="808000"/>
                </a:solidFill>
                <a:latin typeface="Palatino Linotype" charset="0"/>
                <a:ea typeface="Palatino Linotype" charset="0"/>
                <a:cs typeface="Palatino Linotype" charset="0"/>
              </a:rPr>
              <a:t>brasatura debole. </a:t>
            </a:r>
            <a:r>
              <a:rPr lang="it-IT" sz="1600" dirty="0">
                <a:latin typeface="Palatino Linotype" charset="0"/>
                <a:ea typeface="Palatino Linotype" charset="0"/>
                <a:cs typeface="Palatino Linotype" charset="0"/>
              </a:rPr>
              <a:t>E' possibile sulla maggior parte delle leghe di Al. Le </a:t>
            </a:r>
            <a:r>
              <a:rPr lang="it-IT" sz="1600" dirty="0" err="1">
                <a:latin typeface="Palatino Linotype" charset="0"/>
                <a:ea typeface="Palatino Linotype" charset="0"/>
                <a:cs typeface="Palatino Linotype" charset="0"/>
              </a:rPr>
              <a:t>proprieta'</a:t>
            </a:r>
            <a:r>
              <a:rPr lang="it-IT" sz="1600" dirty="0">
                <a:latin typeface="Palatino Linotype" charset="0"/>
                <a:ea typeface="Palatino Linotype" charset="0"/>
                <a:cs typeface="Palatino Linotype" charset="0"/>
              </a:rPr>
              <a:t> meccaniche del giunto sono basse ma quello in </a:t>
            </a:r>
            <a:r>
              <a:rPr lang="it-IT" sz="1600" dirty="0" err="1">
                <a:latin typeface="Palatino Linotype" charset="0"/>
                <a:ea typeface="Palatino Linotype" charset="0"/>
                <a:cs typeface="Palatino Linotype" charset="0"/>
              </a:rPr>
              <a:t>realta'</a:t>
            </a:r>
            <a:r>
              <a:rPr lang="it-IT" sz="1600" dirty="0">
                <a:latin typeface="Palatino Linotype" charset="0"/>
                <a:ea typeface="Palatino Linotype" charset="0"/>
                <a:cs typeface="Palatino Linotype" charset="0"/>
              </a:rPr>
              <a:t> si cerca </a:t>
            </a:r>
            <a:r>
              <a:rPr lang="it-IT" sz="1600" dirty="0" err="1">
                <a:latin typeface="Palatino Linotype" charset="0"/>
                <a:ea typeface="Palatino Linotype" charset="0"/>
                <a:cs typeface="Palatino Linotype" charset="0"/>
              </a:rPr>
              <a:t>e'</a:t>
            </a:r>
            <a:endParaRPr lang="it-IT" sz="1600" dirty="0">
              <a:latin typeface="Palatino Linotype" charset="0"/>
              <a:ea typeface="Palatino Linotype" charset="0"/>
              <a:cs typeface="Palatino Linotype" charset="0"/>
            </a:endParaRPr>
          </a:p>
          <a:p>
            <a:pPr marL="342900" lvl="0" indent="-342900" algn="just">
              <a:spcAft>
                <a:spcPts val="0"/>
              </a:spcAft>
              <a:buFont typeface="Times New Roman" charset="0"/>
              <a:buChar char="-"/>
              <a:tabLst>
                <a:tab pos="266700" algn="l"/>
              </a:tabLst>
            </a:pPr>
            <a:r>
              <a:rPr lang="en-US" sz="1600" dirty="0" err="1">
                <a:latin typeface="Palatino Linotype" charset="0"/>
                <a:ea typeface="Palatino Linotype" charset="0"/>
                <a:cs typeface="Palatino Linotype" charset="0"/>
              </a:rPr>
              <a:t>tenuta</a:t>
            </a:r>
            <a:r>
              <a:rPr lang="en-US" sz="1600" dirty="0">
                <a:latin typeface="Palatino Linotype" charset="0"/>
                <a:ea typeface="Palatino Linotype" charset="0"/>
                <a:cs typeface="Palatino Linotype" charset="0"/>
              </a:rPr>
              <a:t> </a:t>
            </a:r>
            <a:r>
              <a:rPr lang="en-US" sz="1600" dirty="0" err="1">
                <a:latin typeface="Palatino Linotype" charset="0"/>
                <a:ea typeface="Palatino Linotype" charset="0"/>
                <a:cs typeface="Palatino Linotype" charset="0"/>
              </a:rPr>
              <a:t>stagna</a:t>
            </a:r>
            <a:endParaRPr lang="it-IT" sz="1600" dirty="0">
              <a:latin typeface="Palatino Linotype" charset="0"/>
              <a:ea typeface="Palatino Linotype" charset="0"/>
              <a:cs typeface="Palatino Linotype" charset="0"/>
            </a:endParaRPr>
          </a:p>
          <a:p>
            <a:pPr marL="342900" lvl="0" indent="-342900" algn="just">
              <a:spcAft>
                <a:spcPts val="0"/>
              </a:spcAft>
              <a:buFont typeface="Times New Roman" charset="0"/>
              <a:buChar char="-"/>
              <a:tabLst>
                <a:tab pos="266700" algn="l"/>
              </a:tabLst>
            </a:pPr>
            <a:r>
              <a:rPr lang="en-US" sz="1600" dirty="0" err="1">
                <a:latin typeface="Palatino Linotype" charset="0"/>
                <a:ea typeface="Palatino Linotype" charset="0"/>
                <a:cs typeface="Palatino Linotype" charset="0"/>
              </a:rPr>
              <a:t>conducibilita</a:t>
            </a:r>
            <a:r>
              <a:rPr lang="en-US" sz="1600" dirty="0">
                <a:latin typeface="Palatino Linotype" charset="0"/>
                <a:ea typeface="Palatino Linotype" charset="0"/>
                <a:cs typeface="Palatino Linotype" charset="0"/>
              </a:rPr>
              <a:t>' </a:t>
            </a:r>
            <a:r>
              <a:rPr lang="en-US" sz="1600" dirty="0" err="1">
                <a:latin typeface="Palatino Linotype" charset="0"/>
                <a:ea typeface="Palatino Linotype" charset="0"/>
                <a:cs typeface="Palatino Linotype" charset="0"/>
              </a:rPr>
              <a:t>termica</a:t>
            </a:r>
            <a:r>
              <a:rPr lang="en-US" sz="1600" dirty="0">
                <a:latin typeface="Palatino Linotype" charset="0"/>
                <a:ea typeface="Palatino Linotype" charset="0"/>
                <a:cs typeface="Palatino Linotype" charset="0"/>
              </a:rPr>
              <a:t> e/o </a:t>
            </a:r>
            <a:r>
              <a:rPr lang="en-US" sz="1600" dirty="0" err="1">
                <a:latin typeface="Palatino Linotype" charset="0"/>
                <a:ea typeface="Palatino Linotype" charset="0"/>
                <a:cs typeface="Palatino Linotype" charset="0"/>
              </a:rPr>
              <a:t>elettrica</a:t>
            </a:r>
            <a:endParaRPr lang="it-IT" sz="1600" dirty="0">
              <a:latin typeface="Palatino Linotype" charset="0"/>
              <a:ea typeface="Palatino Linotype" charset="0"/>
              <a:cs typeface="Palatino Linotype" charset="0"/>
            </a:endParaRPr>
          </a:p>
          <a:p>
            <a:pPr algn="just">
              <a:spcAft>
                <a:spcPts val="0"/>
              </a:spcAft>
            </a:pPr>
            <a:r>
              <a:rPr lang="en-US" sz="1600" dirty="0">
                <a:latin typeface="Palatino Linotype" charset="0"/>
                <a:ea typeface="Palatino Linotype" charset="0"/>
                <a:cs typeface="Palatino Linotype" charset="0"/>
              </a:rPr>
              <a:t> </a:t>
            </a:r>
            <a:endParaRPr lang="it-IT" sz="1600" dirty="0">
              <a:latin typeface="Palatino Linotype" charset="0"/>
              <a:ea typeface="Palatino Linotype" charset="0"/>
              <a:cs typeface="Palatino Linotype" charset="0"/>
            </a:endParaRPr>
          </a:p>
          <a:p>
            <a:pPr algn="just">
              <a:spcAft>
                <a:spcPts val="0"/>
              </a:spcAft>
            </a:pPr>
            <a:r>
              <a:rPr lang="it-IT" sz="1600" dirty="0">
                <a:latin typeface="Palatino Linotype" charset="0"/>
                <a:ea typeface="Palatino Linotype" charset="0"/>
                <a:cs typeface="Palatino Linotype" charset="0"/>
              </a:rPr>
              <a:t>Le leghe d'apporto sono a base di Sn, Pb, </a:t>
            </a:r>
            <a:r>
              <a:rPr lang="it-IT" sz="1600" dirty="0" err="1">
                <a:latin typeface="Palatino Linotype" charset="0"/>
                <a:ea typeface="Palatino Linotype" charset="0"/>
                <a:cs typeface="Palatino Linotype" charset="0"/>
              </a:rPr>
              <a:t>Cd</a:t>
            </a:r>
            <a:r>
              <a:rPr lang="it-IT" sz="1600" dirty="0">
                <a:latin typeface="Palatino Linotype" charset="0"/>
                <a:ea typeface="Palatino Linotype" charset="0"/>
                <a:cs typeface="Palatino Linotype" charset="0"/>
              </a:rPr>
              <a:t>, Zn, etc. vanno comunque usate con flussanti adatti che vanno accuratamente eliminati dopo la brasatura </a:t>
            </a:r>
            <a:r>
              <a:rPr lang="it-IT" sz="1600" dirty="0" err="1">
                <a:latin typeface="Palatino Linotype" charset="0"/>
                <a:ea typeface="Palatino Linotype" charset="0"/>
                <a:cs typeface="Palatino Linotype" charset="0"/>
              </a:rPr>
              <a:t>perche</a:t>
            </a:r>
            <a:r>
              <a:rPr lang="it-IT" sz="1600" dirty="0">
                <a:latin typeface="Palatino Linotype" charset="0"/>
                <a:ea typeface="Palatino Linotype" charset="0"/>
                <a:cs typeface="Palatino Linotype" charset="0"/>
              </a:rPr>
              <a:t>' sono corrosivi per l'alluminio. per applicazioni in ambiente umido vanno evitate brasature dolci allo Sn, Pb e </a:t>
            </a:r>
            <a:r>
              <a:rPr lang="it-IT" sz="1600" dirty="0" err="1">
                <a:latin typeface="Palatino Linotype" charset="0"/>
                <a:ea typeface="Palatino Linotype" charset="0"/>
                <a:cs typeface="Palatino Linotype" charset="0"/>
              </a:rPr>
              <a:t>Cd</a:t>
            </a:r>
            <a:r>
              <a:rPr lang="it-IT" sz="1600" dirty="0">
                <a:latin typeface="Palatino Linotype" charset="0"/>
                <a:ea typeface="Palatino Linotype" charset="0"/>
                <a:cs typeface="Palatino Linotype" charset="0"/>
              </a:rPr>
              <a:t> (corrosione </a:t>
            </a:r>
            <a:r>
              <a:rPr lang="it-IT" sz="1600">
                <a:latin typeface="Palatino Linotype" charset="0"/>
                <a:ea typeface="Palatino Linotype" charset="0"/>
                <a:cs typeface="Palatino Linotype" charset="0"/>
              </a:rPr>
              <a:t>galvanica)</a:t>
            </a:r>
            <a:endParaRPr lang="it-IT" sz="1600" dirty="0">
              <a:latin typeface="Palatino Linotype" charset="0"/>
              <a:ea typeface="Palatino Linotype" charset="0"/>
              <a:cs typeface="Palatino Linotype" charset="0"/>
            </a:endParaRPr>
          </a:p>
          <a:p>
            <a:pPr algn="just">
              <a:spcAft>
                <a:spcPts val="0"/>
              </a:spcAft>
            </a:pPr>
            <a:r>
              <a:rPr lang="it-IT" sz="1600" dirty="0">
                <a:solidFill>
                  <a:srgbClr val="800000"/>
                </a:solidFill>
                <a:latin typeface="Palatino Linotype" charset="0"/>
                <a:ea typeface="Palatino Linotype" charset="0"/>
                <a:cs typeface="Palatino Linotype" charset="0"/>
              </a:rPr>
              <a:t>Per questi motivi la brasatura dolce subisce una forte concorrenza dall' incollaggio.</a:t>
            </a:r>
            <a:endParaRPr lang="it-IT" sz="1600" dirty="0">
              <a:effectLst/>
              <a:latin typeface="Palatino Linotype" charset="0"/>
              <a:ea typeface="Palatino Linotype" charset="0"/>
              <a:cs typeface="Palatino Linotype" charset="0"/>
            </a:endParaRPr>
          </a:p>
        </p:txBody>
      </p:sp>
    </p:spTree>
    <p:extLst>
      <p:ext uri="{BB962C8B-B14F-4D97-AF65-F5344CB8AC3E}">
        <p14:creationId xmlns:p14="http://schemas.microsoft.com/office/powerpoint/2010/main" val="1254815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9902" y="-159306"/>
            <a:ext cx="11932170" cy="7017306"/>
          </a:xfrm>
          <a:prstGeom prst="rect">
            <a:avLst/>
          </a:prstGeom>
        </p:spPr>
        <p:txBody>
          <a:bodyPr wrap="square">
            <a:spAutoFit/>
          </a:bodyPr>
          <a:lstStyle/>
          <a:p>
            <a:pPr marL="12700" algn="just">
              <a:lnSpc>
                <a:spcPct val="150000"/>
              </a:lnSpc>
              <a:spcAft>
                <a:spcPts val="0"/>
              </a:spcAft>
            </a:pPr>
            <a:r>
              <a:rPr lang="it-IT" sz="2000" dirty="0">
                <a:latin typeface="Palatino Linotype" charset="0"/>
                <a:ea typeface="Palatino Linotype" charset="0"/>
                <a:cs typeface="Palatino Linotype" charset="0"/>
              </a:rPr>
              <a:t>Due anni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tardi il tedesco </a:t>
            </a:r>
            <a:r>
              <a:rPr lang="it-IT" sz="2000" dirty="0">
                <a:solidFill>
                  <a:srgbClr val="FF00FF"/>
                </a:solidFill>
                <a:latin typeface="Palatino Linotype" charset="0"/>
                <a:ea typeface="Palatino Linotype" charset="0"/>
                <a:cs typeface="Palatino Linotype" charset="0"/>
              </a:rPr>
              <a:t>Bayer</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completo'</a:t>
            </a:r>
            <a:r>
              <a:rPr lang="it-IT" sz="2000" dirty="0">
                <a:latin typeface="Palatino Linotype" charset="0"/>
                <a:ea typeface="Palatino Linotype" charset="0"/>
                <a:cs typeface="Palatino Linotype" charset="0"/>
              </a:rPr>
              <a:t> il processo mettendo a punto il metodo per ottenere allumina partendo dalla bauxite.</a:t>
            </a:r>
          </a:p>
          <a:p>
            <a:pPr marL="12700" algn="just">
              <a:lnSpc>
                <a:spcPct val="150000"/>
              </a:lnSpc>
              <a:spcAft>
                <a:spcPts val="0"/>
              </a:spcAft>
            </a:pPr>
            <a:r>
              <a:rPr lang="it-IT" sz="2000" dirty="0">
                <a:latin typeface="Palatino Linotype" charset="0"/>
                <a:ea typeface="Palatino Linotype" charset="0"/>
                <a:cs typeface="Palatino Linotype" charset="0"/>
              </a:rPr>
              <a:t>La BAUXITE (da </a:t>
            </a:r>
            <a:r>
              <a:rPr lang="it-IT" sz="2000" dirty="0" err="1">
                <a:latin typeface="Palatino Linotype" charset="0"/>
                <a:ea typeface="Palatino Linotype" charset="0"/>
                <a:cs typeface="Palatino Linotype" charset="0"/>
              </a:rPr>
              <a:t>Les</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Beaux</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localita’</a:t>
            </a:r>
            <a:r>
              <a:rPr lang="it-IT" sz="2000" dirty="0">
                <a:latin typeface="Palatino Linotype" charset="0"/>
                <a:ea typeface="Palatino Linotype" charset="0"/>
                <a:cs typeface="Palatino Linotype" charset="0"/>
              </a:rPr>
              <a:t> in Provenza)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un minerale scarsissimo in Italia. </a:t>
            </a:r>
          </a:p>
          <a:p>
            <a:pPr marL="12700" algn="just">
              <a:lnSpc>
                <a:spcPct val="150000"/>
              </a:lnSpc>
              <a:spcAft>
                <a:spcPts val="0"/>
              </a:spcAft>
            </a:pPr>
            <a:r>
              <a:rPr lang="it-IT" sz="2000" dirty="0">
                <a:latin typeface="Palatino Linotype" charset="0"/>
                <a:ea typeface="Palatino Linotype" charset="0"/>
                <a:cs typeface="Palatino Linotype" charset="0"/>
              </a:rPr>
              <a:t>I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grandi produttori al mondo sono:</a:t>
            </a:r>
          </a:p>
          <a:p>
            <a:pPr marL="12700" algn="just">
              <a:lnSpc>
                <a:spcPct val="150000"/>
              </a:lnSpc>
              <a:spcAft>
                <a:spcPts val="0"/>
              </a:spcAft>
            </a:pPr>
            <a:r>
              <a:rPr lang="it-IT" sz="2000" dirty="0">
                <a:latin typeface="Palatino Linotype" charset="0"/>
                <a:ea typeface="Palatino Linotype" charset="0"/>
                <a:cs typeface="Palatino Linotype" charset="0"/>
              </a:rPr>
              <a:t>Australia, Giamaica, Suriname, URSS, USA, Cina….</a:t>
            </a:r>
          </a:p>
          <a:p>
            <a:pPr marL="12700" algn="just">
              <a:lnSpc>
                <a:spcPct val="150000"/>
              </a:lnSpc>
              <a:spcAft>
                <a:spcPts val="0"/>
              </a:spcAft>
            </a:pPr>
            <a:r>
              <a:rPr lang="it-IT" sz="2000" dirty="0">
                <a:latin typeface="Palatino Linotype" charset="0"/>
                <a:ea typeface="Palatino Linotype" charset="0"/>
                <a:cs typeface="Palatino Linotype" charset="0"/>
              </a:rPr>
              <a:t>L’Italia </a:t>
            </a:r>
            <a:r>
              <a:rPr lang="it-IT" sz="2000" dirty="0" err="1">
                <a:latin typeface="Palatino Linotype" charset="0"/>
                <a:ea typeface="Palatino Linotype" charset="0"/>
                <a:cs typeface="Palatino Linotype" charset="0"/>
              </a:rPr>
              <a:t>pero’</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il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ricco paese al mondo (Lazio e Campania) in </a:t>
            </a:r>
            <a:r>
              <a:rPr lang="it-IT" sz="2000" dirty="0">
                <a:solidFill>
                  <a:srgbClr val="008000"/>
                </a:solidFill>
                <a:latin typeface="Palatino Linotype" charset="0"/>
                <a:ea typeface="Palatino Linotype" charset="0"/>
                <a:cs typeface="Palatino Linotype" charset="0"/>
              </a:rPr>
              <a:t>LEUCITE, (</a:t>
            </a:r>
            <a:r>
              <a:rPr lang="it-IT" sz="2000" dirty="0">
                <a:latin typeface="Palatino Linotype" charset="0"/>
                <a:ea typeface="Palatino Linotype" charset="0"/>
                <a:cs typeface="Palatino Linotype" charset="0"/>
              </a:rPr>
              <a:t>K</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O</a:t>
            </a:r>
            <a:r>
              <a:rPr lang="it-IT" sz="2000" baseline="30000" dirty="0">
                <a:latin typeface="Palatino Linotype" charset="0"/>
                <a:ea typeface="Palatino Linotype" charset="0"/>
                <a:cs typeface="Palatino Linotype" charset="0"/>
              </a:rPr>
              <a:t>.</a:t>
            </a:r>
            <a:r>
              <a:rPr lang="it-IT" sz="2000" dirty="0">
                <a:latin typeface="Palatino Linotype" charset="0"/>
                <a:ea typeface="Palatino Linotype" charset="0"/>
                <a:cs typeface="Palatino Linotype" charset="0"/>
              </a:rPr>
              <a:t>Al</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O</a:t>
            </a:r>
            <a:r>
              <a:rPr lang="it-IT" sz="2000" baseline="-25000" dirty="0">
                <a:latin typeface="Palatino Linotype" charset="0"/>
                <a:ea typeface="Palatino Linotype" charset="0"/>
                <a:cs typeface="Palatino Linotype" charset="0"/>
              </a:rPr>
              <a:t>3</a:t>
            </a:r>
            <a:r>
              <a:rPr lang="it-IT" sz="2000" baseline="30000" dirty="0">
                <a:latin typeface="Palatino Linotype" charset="0"/>
                <a:ea typeface="Palatino Linotype" charset="0"/>
                <a:cs typeface="Palatino Linotype" charset="0"/>
              </a:rPr>
              <a:t>.</a:t>
            </a:r>
            <a:r>
              <a:rPr lang="it-IT" sz="2000" dirty="0">
                <a:latin typeface="Palatino Linotype" charset="0"/>
                <a:ea typeface="Palatino Linotype" charset="0"/>
                <a:cs typeface="Palatino Linotype" charset="0"/>
              </a:rPr>
              <a:t>4SiO</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 minerale di origine vulcanica (20-27% Al</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O</a:t>
            </a:r>
            <a:r>
              <a:rPr lang="it-IT" sz="2000" baseline="-25000" dirty="0">
                <a:latin typeface="Palatino Linotype" charset="0"/>
                <a:ea typeface="Palatino Linotype" charset="0"/>
                <a:cs typeface="Palatino Linotype" charset="0"/>
              </a:rPr>
              <a:t>3</a:t>
            </a:r>
            <a:r>
              <a:rPr lang="it-IT" sz="2000" dirty="0">
                <a:latin typeface="Palatino Linotype" charset="0"/>
                <a:ea typeface="Palatino Linotype" charset="0"/>
                <a:cs typeface="Palatino Linotype" charset="0"/>
              </a:rPr>
              <a:t>)</a:t>
            </a:r>
          </a:p>
          <a:p>
            <a:pPr marL="12700" algn="just">
              <a:lnSpc>
                <a:spcPct val="150000"/>
              </a:lnSpc>
              <a:spcAft>
                <a:spcPts val="0"/>
              </a:spcAft>
            </a:pPr>
            <a:r>
              <a:rPr lang="it-IT" sz="2000" dirty="0">
                <a:latin typeface="Palatino Linotype" charset="0"/>
                <a:ea typeface="Palatino Linotype" charset="0"/>
                <a:cs typeface="Palatino Linotype" charset="0"/>
              </a:rPr>
              <a:t>La </a:t>
            </a:r>
            <a:r>
              <a:rPr lang="it-IT" sz="2000" dirty="0">
                <a:solidFill>
                  <a:srgbClr val="0000FF"/>
                </a:solidFill>
                <a:latin typeface="Palatino Linotype" charset="0"/>
                <a:ea typeface="Palatino Linotype" charset="0"/>
                <a:cs typeface="Palatino Linotype" charset="0"/>
              </a:rPr>
              <a:t>BAUXITE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un’allumina idrata</a:t>
            </a:r>
          </a:p>
          <a:p>
            <a:pPr marL="12700" algn="just">
              <a:lnSpc>
                <a:spcPct val="150000"/>
              </a:lnSpc>
              <a:spcAft>
                <a:spcPts val="0"/>
              </a:spcAft>
              <a:tabLst>
                <a:tab pos="1257300" algn="l"/>
                <a:tab pos="2286000" algn="l"/>
              </a:tabLst>
            </a:pPr>
            <a:r>
              <a:rPr lang="it-IT" sz="2000" dirty="0">
                <a:latin typeface="Palatino Linotype" charset="0"/>
                <a:ea typeface="Palatino Linotype" charset="0"/>
                <a:cs typeface="Palatino Linotype" charset="0"/>
              </a:rPr>
              <a:t>Al</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O</a:t>
            </a:r>
            <a:r>
              <a:rPr lang="it-IT" sz="2000" baseline="-25000" dirty="0">
                <a:latin typeface="Palatino Linotype" charset="0"/>
                <a:ea typeface="Palatino Linotype" charset="0"/>
                <a:cs typeface="Palatino Linotype" charset="0"/>
              </a:rPr>
              <a:t>3	</a:t>
            </a:r>
            <a:r>
              <a:rPr lang="it-IT" sz="2000" dirty="0">
                <a:latin typeface="Palatino Linotype" charset="0"/>
                <a:ea typeface="Palatino Linotype" charset="0"/>
                <a:cs typeface="Palatino Linotype" charset="0"/>
              </a:rPr>
              <a:t>(50 – 60%)</a:t>
            </a:r>
          </a:p>
          <a:p>
            <a:pPr marL="12700" algn="just">
              <a:lnSpc>
                <a:spcPct val="150000"/>
              </a:lnSpc>
              <a:spcAft>
                <a:spcPts val="0"/>
              </a:spcAft>
              <a:tabLst>
                <a:tab pos="1257300" algn="l"/>
                <a:tab pos="2286000" algn="l"/>
              </a:tabLst>
            </a:pPr>
            <a:r>
              <a:rPr lang="it-IT" sz="2000" dirty="0">
                <a:latin typeface="Palatino Linotype" charset="0"/>
                <a:ea typeface="Palatino Linotype" charset="0"/>
                <a:cs typeface="Palatino Linotype" charset="0"/>
              </a:rPr>
              <a:t>SiO</a:t>
            </a:r>
            <a:r>
              <a:rPr lang="it-IT" sz="2000" baseline="-25000" dirty="0">
                <a:latin typeface="Palatino Linotype" charset="0"/>
                <a:ea typeface="Palatino Linotype" charset="0"/>
                <a:cs typeface="Palatino Linotype" charset="0"/>
              </a:rPr>
              <a:t>2	</a:t>
            </a:r>
            <a:r>
              <a:rPr lang="it-IT" sz="2000" dirty="0">
                <a:latin typeface="Palatino Linotype" charset="0"/>
                <a:ea typeface="Palatino Linotype" charset="0"/>
                <a:cs typeface="Palatino Linotype" charset="0"/>
              </a:rPr>
              <a:t>(3 – 5%)</a:t>
            </a:r>
          </a:p>
          <a:p>
            <a:pPr marL="12700" algn="just">
              <a:lnSpc>
                <a:spcPct val="150000"/>
              </a:lnSpc>
              <a:spcAft>
                <a:spcPts val="0"/>
              </a:spcAft>
              <a:tabLst>
                <a:tab pos="1257300" algn="l"/>
                <a:tab pos="2286000" algn="l"/>
              </a:tabLst>
            </a:pPr>
            <a:r>
              <a:rPr lang="it-IT" sz="2000" dirty="0">
                <a:latin typeface="Palatino Linotype" charset="0"/>
                <a:ea typeface="Palatino Linotype" charset="0"/>
                <a:cs typeface="Palatino Linotype" charset="0"/>
              </a:rPr>
              <a:t>TiO</a:t>
            </a:r>
            <a:r>
              <a:rPr lang="it-IT" sz="2000" baseline="-25000" dirty="0">
                <a:latin typeface="Palatino Linotype" charset="0"/>
                <a:ea typeface="Palatino Linotype" charset="0"/>
                <a:cs typeface="Palatino Linotype" charset="0"/>
              </a:rPr>
              <a:t>2	</a:t>
            </a:r>
            <a:r>
              <a:rPr lang="it-IT" sz="2000" dirty="0">
                <a:latin typeface="Palatino Linotype" charset="0"/>
                <a:ea typeface="Palatino Linotype" charset="0"/>
                <a:cs typeface="Palatino Linotype" charset="0"/>
              </a:rPr>
              <a:t>(2 – 4%)</a:t>
            </a:r>
          </a:p>
          <a:p>
            <a:pPr marL="12700" algn="just">
              <a:lnSpc>
                <a:spcPct val="150000"/>
              </a:lnSpc>
              <a:spcAft>
                <a:spcPts val="0"/>
              </a:spcAft>
              <a:tabLst>
                <a:tab pos="1257300" algn="l"/>
                <a:tab pos="2286000" algn="l"/>
              </a:tabLst>
            </a:pPr>
            <a:r>
              <a:rPr lang="it-IT" sz="2000" dirty="0" err="1">
                <a:latin typeface="Palatino Linotype" charset="0"/>
                <a:ea typeface="Palatino Linotype" charset="0"/>
                <a:cs typeface="Palatino Linotype" charset="0"/>
              </a:rPr>
              <a:t>BaO</a:t>
            </a:r>
            <a:r>
              <a:rPr lang="it-IT" sz="2000" baseline="-25000" dirty="0">
                <a:latin typeface="Palatino Linotype" charset="0"/>
                <a:ea typeface="Palatino Linotype" charset="0"/>
                <a:cs typeface="Palatino Linotype" charset="0"/>
              </a:rPr>
              <a:t>	</a:t>
            </a:r>
            <a:r>
              <a:rPr lang="it-IT" sz="2000" dirty="0">
                <a:latin typeface="Palatino Linotype" charset="0"/>
                <a:ea typeface="Palatino Linotype" charset="0"/>
                <a:cs typeface="Palatino Linotype" charset="0"/>
              </a:rPr>
              <a:t>(1 – 2%)</a:t>
            </a:r>
          </a:p>
          <a:p>
            <a:pPr marL="12700" algn="just">
              <a:lnSpc>
                <a:spcPct val="150000"/>
              </a:lnSpc>
              <a:spcAft>
                <a:spcPts val="0"/>
              </a:spcAft>
              <a:tabLst>
                <a:tab pos="1257300" algn="l"/>
                <a:tab pos="2286000" algn="l"/>
              </a:tabLst>
            </a:pPr>
            <a:r>
              <a:rPr lang="it-IT" sz="2000" dirty="0">
                <a:latin typeface="Palatino Linotype" charset="0"/>
                <a:ea typeface="Palatino Linotype" charset="0"/>
                <a:cs typeface="Palatino Linotype" charset="0"/>
              </a:rPr>
              <a:t>Fe</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O</a:t>
            </a:r>
            <a:r>
              <a:rPr lang="it-IT" sz="2000" baseline="-25000" dirty="0">
                <a:latin typeface="Palatino Linotype" charset="0"/>
                <a:ea typeface="Palatino Linotype" charset="0"/>
                <a:cs typeface="Palatino Linotype" charset="0"/>
              </a:rPr>
              <a:t>3	</a:t>
            </a:r>
            <a:r>
              <a:rPr lang="it-IT" sz="2000" dirty="0">
                <a:latin typeface="Palatino Linotype" charset="0"/>
                <a:ea typeface="Palatino Linotype" charset="0"/>
                <a:cs typeface="Palatino Linotype" charset="0"/>
              </a:rPr>
              <a:t>(10 – 30%)</a:t>
            </a:r>
          </a:p>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L’alluminio non </a:t>
            </a:r>
            <a:r>
              <a:rPr lang="it-IT" sz="2000" dirty="0" err="1">
                <a:latin typeface="Palatino Linotype" charset="0"/>
                <a:ea typeface="Palatino Linotype" charset="0"/>
                <a:cs typeface="Palatino Linotype" charset="0"/>
              </a:rPr>
              <a:t>puo’</a:t>
            </a:r>
            <a:r>
              <a:rPr lang="it-IT" sz="2000" dirty="0">
                <a:latin typeface="Palatino Linotype" charset="0"/>
                <a:ea typeface="Palatino Linotype" charset="0"/>
                <a:cs typeface="Palatino Linotype" charset="0"/>
              </a:rPr>
              <a:t> venir estratto con i metodi usati per gli altri metalli e </a:t>
            </a:r>
            <a:r>
              <a:rPr lang="it-IT" sz="2000" dirty="0" err="1">
                <a:latin typeface="Palatino Linotype" charset="0"/>
                <a:ea typeface="Palatino Linotype" charset="0"/>
                <a:cs typeface="Palatino Linotype" charset="0"/>
              </a:rPr>
              <a:t>cioe’</a:t>
            </a:r>
            <a:r>
              <a:rPr lang="it-IT" sz="2000" dirty="0">
                <a:latin typeface="Palatino Linotype" charset="0"/>
                <a:ea typeface="Palatino Linotype" charset="0"/>
                <a:cs typeface="Palatino Linotype" charset="0"/>
              </a:rPr>
              <a:t> con l’uso di carbone (carbonio) che si lega con l’ossigeno.</a:t>
            </a:r>
          </a:p>
        </p:txBody>
      </p:sp>
    </p:spTree>
    <p:extLst>
      <p:ext uri="{BB962C8B-B14F-4D97-AF65-F5344CB8AC3E}">
        <p14:creationId xmlns:p14="http://schemas.microsoft.com/office/powerpoint/2010/main" val="578086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rot="5400000">
            <a:off x="2801742" y="-1733043"/>
            <a:ext cx="6649475" cy="10363200"/>
          </a:xfrm>
          <a:prstGeom prst="rect">
            <a:avLst/>
          </a:prstGeom>
        </p:spPr>
      </p:pic>
    </p:spTree>
    <p:extLst>
      <p:ext uri="{BB962C8B-B14F-4D97-AF65-F5344CB8AC3E}">
        <p14:creationId xmlns:p14="http://schemas.microsoft.com/office/powerpoint/2010/main" val="889708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71474" y="0"/>
            <a:ext cx="11501437" cy="7017306"/>
          </a:xfrm>
          <a:prstGeom prst="rect">
            <a:avLst/>
          </a:prstGeom>
        </p:spPr>
        <p:txBody>
          <a:bodyPr wrap="square">
            <a:spAutoFit/>
          </a:bodyPr>
          <a:lstStyle/>
          <a:p>
            <a:pPr algn="ctr">
              <a:lnSpc>
                <a:spcPct val="200000"/>
              </a:lnSpc>
              <a:spcAft>
                <a:spcPts val="0"/>
              </a:spcAft>
            </a:pPr>
            <a:r>
              <a:rPr lang="it-IT" sz="2400" dirty="0">
                <a:solidFill>
                  <a:srgbClr val="FF0000"/>
                </a:solidFill>
                <a:latin typeface="Palatino Linotype" charset="0"/>
                <a:ea typeface="Palatino Linotype" charset="0"/>
                <a:cs typeface="Palatino Linotype" charset="0"/>
              </a:rPr>
              <a:t>LA FONDERIA DELL' ALLUMINIO</a:t>
            </a:r>
            <a:endParaRPr lang="it-IT" sz="2400" dirty="0">
              <a:latin typeface="Palatino Linotype" charset="0"/>
              <a:ea typeface="Palatino Linotype" charset="0"/>
              <a:cs typeface="Palatino Linotype" charset="0"/>
            </a:endParaRPr>
          </a:p>
          <a:p>
            <a:pPr algn="just">
              <a:lnSpc>
                <a:spcPct val="150000"/>
              </a:lnSpc>
              <a:spcAft>
                <a:spcPts val="0"/>
              </a:spcAft>
            </a:pPr>
            <a:r>
              <a:rPr lang="it-IT" sz="2000" dirty="0">
                <a:latin typeface="Palatino Linotype" charset="0"/>
                <a:ea typeface="Palatino Linotype" charset="0"/>
                <a:cs typeface="Palatino Linotype" charset="0"/>
              </a:rPr>
              <a:t>La tecnologia di colata sono di vario tipo</a:t>
            </a:r>
            <a:endParaRPr lang="it-IT" sz="1400" dirty="0">
              <a:latin typeface="Palatino Linotype" charset="0"/>
              <a:ea typeface="Palatino Linotype" charset="0"/>
              <a:cs typeface="Palatino Linotype" charset="0"/>
            </a:endParaRPr>
          </a:p>
          <a:p>
            <a:pPr marL="342900" lvl="0" indent="-342900" algn="just">
              <a:lnSpc>
                <a:spcPct val="150000"/>
              </a:lnSpc>
              <a:spcAft>
                <a:spcPts val="0"/>
              </a:spcAft>
              <a:buFont typeface="Symbol" charset="2"/>
              <a:buChar char=""/>
              <a:tabLst>
                <a:tab pos="228600" algn="l"/>
              </a:tabLst>
            </a:pPr>
            <a:r>
              <a:rPr lang="it-IT" sz="2000" dirty="0">
                <a:solidFill>
                  <a:srgbClr val="800000"/>
                </a:solidFill>
                <a:latin typeface="Palatino Linotype" charset="0"/>
                <a:ea typeface="Palatino Linotype" charset="0"/>
                <a:cs typeface="Palatino Linotype" charset="0"/>
              </a:rPr>
              <a:t>colata per </a:t>
            </a:r>
            <a:r>
              <a:rPr lang="it-IT" sz="2000" dirty="0" err="1">
                <a:solidFill>
                  <a:srgbClr val="800000"/>
                </a:solidFill>
                <a:latin typeface="Palatino Linotype" charset="0"/>
                <a:ea typeface="Palatino Linotype" charset="0"/>
                <a:cs typeface="Palatino Linotype" charset="0"/>
              </a:rPr>
              <a:t>gravita'</a:t>
            </a:r>
            <a:r>
              <a:rPr lang="it-IT" sz="2000" dirty="0">
                <a:solidFill>
                  <a:srgbClr val="800000"/>
                </a:solidFill>
                <a:latin typeface="Palatino Linotype" charset="0"/>
                <a:ea typeface="Palatino Linotype" charset="0"/>
                <a:cs typeface="Palatino Linotype" charset="0"/>
              </a:rPr>
              <a:t>: senza pressione imposta</a:t>
            </a:r>
            <a:endParaRPr lang="it-IT" sz="1400" dirty="0">
              <a:latin typeface="Palatino Linotype" charset="0"/>
              <a:ea typeface="Palatino Linotype" charset="0"/>
              <a:cs typeface="Palatino Linotype" charset="0"/>
            </a:endParaRPr>
          </a:p>
          <a:p>
            <a:pPr marL="342900" lvl="0" indent="-342900" algn="just">
              <a:lnSpc>
                <a:spcPct val="150000"/>
              </a:lnSpc>
              <a:spcAft>
                <a:spcPts val="0"/>
              </a:spcAft>
              <a:buFont typeface="Symbol" charset="2"/>
              <a:buChar char=""/>
              <a:tabLst>
                <a:tab pos="228600" algn="l"/>
              </a:tabLst>
            </a:pPr>
            <a:r>
              <a:rPr lang="it-IT" sz="2000" dirty="0">
                <a:solidFill>
                  <a:srgbClr val="800000"/>
                </a:solidFill>
                <a:latin typeface="Palatino Linotype" charset="0"/>
                <a:ea typeface="Palatino Linotype" charset="0"/>
                <a:cs typeface="Palatino Linotype" charset="0"/>
              </a:rPr>
              <a:t>colata con pressione imposta (pressocolata)</a:t>
            </a:r>
            <a:endParaRPr lang="it-IT" sz="1400" dirty="0">
              <a:latin typeface="Palatino Linotype" charset="0"/>
              <a:ea typeface="Palatino Linotype" charset="0"/>
              <a:cs typeface="Palatino Linotype" charset="0"/>
            </a:endParaRPr>
          </a:p>
          <a:p>
            <a:pPr algn="just">
              <a:lnSpc>
                <a:spcPct val="150000"/>
              </a:lnSpc>
              <a:spcAft>
                <a:spcPts val="0"/>
              </a:spcAft>
            </a:pPr>
            <a:endParaRPr lang="it-IT" sz="1400" dirty="0">
              <a:latin typeface="Palatino Linotype" charset="0"/>
              <a:ea typeface="Palatino Linotype" charset="0"/>
              <a:cs typeface="Palatino Linotype" charset="0"/>
            </a:endParaRPr>
          </a:p>
          <a:p>
            <a:pPr algn="just">
              <a:lnSpc>
                <a:spcPct val="150000"/>
              </a:lnSpc>
              <a:spcAft>
                <a:spcPts val="0"/>
              </a:spcAft>
            </a:pPr>
            <a:r>
              <a:rPr lang="it-IT" sz="2000" dirty="0">
                <a:latin typeface="Palatino Linotype" charset="0"/>
                <a:ea typeface="Palatino Linotype" charset="0"/>
                <a:cs typeface="Palatino Linotype" charset="0"/>
              </a:rPr>
              <a:t>All'inizio della solidificazione, la ridotta agitazione termica fa si che alcuni gruppi di atomi si aggreghino secondo geometrie ben definite, costituendo cristalli elementari dispersi casualmente nella massa liquida.</a:t>
            </a:r>
            <a:endParaRPr lang="it-IT" sz="1400" dirty="0">
              <a:latin typeface="Palatino Linotype" charset="0"/>
              <a:ea typeface="Palatino Linotype" charset="0"/>
              <a:cs typeface="Palatino Linotype" charset="0"/>
            </a:endParaRPr>
          </a:p>
          <a:p>
            <a:pPr algn="just">
              <a:lnSpc>
                <a:spcPct val="150000"/>
              </a:lnSpc>
              <a:spcAft>
                <a:spcPts val="0"/>
              </a:spcAft>
            </a:pPr>
            <a:r>
              <a:rPr lang="it-IT" sz="2000" dirty="0">
                <a:latin typeface="Palatino Linotype" charset="0"/>
                <a:ea typeface="Palatino Linotype" charset="0"/>
                <a:cs typeface="Palatino Linotype" charset="0"/>
              </a:rPr>
              <a:t>Con il procedere della solidificazione altri cristalli si formano a fianco di ciascuno dei primi ripetendone l'orientamento spaziale e costituendo </a:t>
            </a:r>
            <a:r>
              <a:rPr lang="it-IT" sz="2000" dirty="0" err="1">
                <a:latin typeface="Palatino Linotype" charset="0"/>
                <a:ea typeface="Palatino Linotype" charset="0"/>
                <a:cs typeface="Palatino Linotype" charset="0"/>
              </a:rPr>
              <a:t>cosi'</a:t>
            </a:r>
            <a:r>
              <a:rPr lang="it-IT" sz="2000" dirty="0">
                <a:latin typeface="Palatino Linotype" charset="0"/>
                <a:ea typeface="Palatino Linotype" charset="0"/>
                <a:cs typeface="Palatino Linotype" charset="0"/>
              </a:rPr>
              <a:t> strutture policristalline dalla strana forma ramificata che ricorda gli alberi disegnati dai bambini.</a:t>
            </a:r>
            <a:endParaRPr lang="it-IT" sz="1400" dirty="0">
              <a:latin typeface="Palatino Linotype" charset="0"/>
              <a:ea typeface="Palatino Linotype" charset="0"/>
              <a:cs typeface="Palatino Linotype" charset="0"/>
            </a:endParaRPr>
          </a:p>
          <a:p>
            <a:pPr algn="just">
              <a:lnSpc>
                <a:spcPct val="150000"/>
              </a:lnSpc>
              <a:spcAft>
                <a:spcPts val="0"/>
              </a:spcAft>
            </a:pPr>
            <a:r>
              <a:rPr lang="it-IT" sz="2000" dirty="0">
                <a:latin typeface="Palatino Linotype" charset="0"/>
                <a:ea typeface="Palatino Linotype" charset="0"/>
                <a:cs typeface="Palatino Linotype" charset="0"/>
              </a:rPr>
              <a:t>Si chiamano </a:t>
            </a:r>
            <a:r>
              <a:rPr lang="it-IT" sz="2000" dirty="0">
                <a:solidFill>
                  <a:srgbClr val="FF0000"/>
                </a:solidFill>
                <a:latin typeface="Palatino Linotype" charset="0"/>
                <a:ea typeface="Palatino Linotype" charset="0"/>
                <a:cs typeface="Palatino Linotype" charset="0"/>
              </a:rPr>
              <a:t>DENDRITI</a:t>
            </a:r>
            <a:r>
              <a:rPr lang="it-IT" sz="2000" dirty="0">
                <a:latin typeface="Palatino Linotype" charset="0"/>
                <a:ea typeface="Palatino Linotype" charset="0"/>
                <a:cs typeface="Palatino Linotype" charset="0"/>
              </a:rPr>
              <a:t> dal greco </a:t>
            </a:r>
            <a:r>
              <a:rPr lang="it-IT" sz="2000" dirty="0" err="1">
                <a:latin typeface="Palatino Linotype" charset="0"/>
                <a:ea typeface="Palatino Linotype" charset="0"/>
                <a:cs typeface="Palatino Linotype" charset="0"/>
              </a:rPr>
              <a:t>dendron</a:t>
            </a:r>
            <a:r>
              <a:rPr lang="it-IT" sz="2000" dirty="0">
                <a:latin typeface="Palatino Linotype" charset="0"/>
                <a:ea typeface="Palatino Linotype" charset="0"/>
                <a:cs typeface="Palatino Linotype" charset="0"/>
              </a:rPr>
              <a:t> = albero   Crescono gradualmente e in competizione tra di loro interconnettendosi a formare una rete in cui piano piano rimane il liquido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basso fondente (problemi quindi di </a:t>
            </a:r>
            <a:r>
              <a:rPr lang="it-IT" sz="2000" dirty="0" err="1">
                <a:latin typeface="Palatino Linotype" charset="0"/>
                <a:ea typeface="Palatino Linotype" charset="0"/>
                <a:cs typeface="Palatino Linotype" charset="0"/>
              </a:rPr>
              <a:t>omogeneita'</a:t>
            </a:r>
            <a:r>
              <a:rPr lang="it-IT" sz="2000" dirty="0">
                <a:latin typeface="Palatino Linotype" charset="0"/>
                <a:ea typeface="Palatino Linotype" charset="0"/>
                <a:cs typeface="Palatino Linotype" charset="0"/>
              </a:rPr>
              <a:t> nella composizione).</a:t>
            </a:r>
          </a:p>
          <a:p>
            <a:pPr algn="just">
              <a:lnSpc>
                <a:spcPct val="150000"/>
              </a:lnSpc>
              <a:spcAft>
                <a:spcPts val="0"/>
              </a:spcAft>
            </a:pPr>
            <a:endParaRPr lang="it-IT" sz="1400" dirty="0">
              <a:effectLst/>
              <a:latin typeface="Palatino Linotype" charset="0"/>
              <a:ea typeface="Palatino Linotype" charset="0"/>
              <a:cs typeface="Palatino Linotype" charset="0"/>
            </a:endParaRPr>
          </a:p>
        </p:txBody>
      </p:sp>
      <p:sp>
        <p:nvSpPr>
          <p:cNvPr id="3" name="Rectangle 2"/>
          <p:cNvSpPr>
            <a:spLocks noChangeArrowheads="1"/>
          </p:cNvSpPr>
          <p:nvPr/>
        </p:nvSpPr>
        <p:spPr bwMode="auto">
          <a:xfrm>
            <a:off x="10372395" y="542925"/>
            <a:ext cx="761598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1025" name="Picture 1" descr="ho_crystal11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74" y="542925"/>
            <a:ext cx="3014661" cy="227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17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37" y="107951"/>
            <a:ext cx="2451100" cy="3327400"/>
          </a:xfrm>
          <a:prstGeom prst="rect">
            <a:avLst/>
          </a:prstGeom>
        </p:spPr>
      </p:pic>
      <p:sp>
        <p:nvSpPr>
          <p:cNvPr id="4" name="Rectangle 2"/>
          <p:cNvSpPr>
            <a:spLocks noChangeArrowheads="1"/>
          </p:cNvSpPr>
          <p:nvPr/>
        </p:nvSpPr>
        <p:spPr bwMode="auto">
          <a:xfrm>
            <a:off x="2014537" y="414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6" name="Rectangle 4"/>
          <p:cNvSpPr>
            <a:spLocks noChangeArrowheads="1"/>
          </p:cNvSpPr>
          <p:nvPr/>
        </p:nvSpPr>
        <p:spPr bwMode="auto">
          <a:xfrm>
            <a:off x="2800350" y="1333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7" name="Oggetto 6"/>
          <p:cNvGraphicFramePr>
            <a:graphicFrameLocks noChangeAspect="1"/>
          </p:cNvGraphicFramePr>
          <p:nvPr>
            <p:extLst>
              <p:ext uri="{D42A27DB-BD31-4B8C-83A1-F6EECF244321}">
                <p14:modId xmlns:p14="http://schemas.microsoft.com/office/powerpoint/2010/main" val="157200861"/>
              </p:ext>
            </p:extLst>
          </p:nvPr>
        </p:nvGraphicFramePr>
        <p:xfrm>
          <a:off x="2800350" y="133351"/>
          <a:ext cx="2552700" cy="3302000"/>
        </p:xfrm>
        <a:graphic>
          <a:graphicData uri="http://schemas.openxmlformats.org/presentationml/2006/ole">
            <mc:AlternateContent xmlns:mc="http://schemas.openxmlformats.org/markup-compatibility/2006">
              <mc:Choice xmlns:v="urn:schemas-microsoft-com:vml" Requires="v">
                <p:oleObj spid="_x0000_s4139" name="Immagine" r:id="rId4" imgW="1" imgH="1" progId="Word.Picture.8">
                  <p:embed/>
                </p:oleObj>
              </mc:Choice>
              <mc:Fallback>
                <p:oleObj name="Immagine" r:id="rId4" imgW="1" imgH="1" progId="Word.Picture.8">
                  <p:embed/>
                  <p:pic>
                    <p:nvPicPr>
                      <p:cNvPr id="0" name="Object 3"/>
                      <p:cNvPicPr>
                        <a:picLocks noChangeAspect="1" noChangeArrowheads="1"/>
                      </p:cNvPicPr>
                      <p:nvPr/>
                    </p:nvPicPr>
                    <p:blipFill>
                      <a:blip r:embed="rId5">
                        <a:lum bright="22000"/>
                        <a:extLst>
                          <a:ext uri="{28A0092B-C50C-407E-A947-70E740481C1C}">
                            <a14:useLocalDpi xmlns:a14="http://schemas.microsoft.com/office/drawing/2010/main" val="0"/>
                          </a:ext>
                        </a:extLst>
                      </a:blip>
                      <a:srcRect/>
                      <a:stretch>
                        <a:fillRect/>
                      </a:stretch>
                    </p:blipFill>
                    <p:spPr bwMode="auto">
                      <a:xfrm>
                        <a:off x="2800350" y="133351"/>
                        <a:ext cx="2552700" cy="330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ttangolo 1"/>
          <p:cNvSpPr/>
          <p:nvPr/>
        </p:nvSpPr>
        <p:spPr>
          <a:xfrm>
            <a:off x="5576887" y="133351"/>
            <a:ext cx="6396038" cy="3831818"/>
          </a:xfrm>
          <a:prstGeom prst="rect">
            <a:avLst/>
          </a:prstGeom>
        </p:spPr>
        <p:txBody>
          <a:bodyPr wrap="square">
            <a:spAutoFit/>
          </a:bodyPr>
          <a:lstStyle/>
          <a:p>
            <a:pPr algn="just">
              <a:lnSpc>
                <a:spcPct val="150000"/>
              </a:lnSpc>
              <a:spcAft>
                <a:spcPts val="0"/>
              </a:spcAft>
            </a:pPr>
            <a:r>
              <a:rPr lang="it-IT" dirty="0">
                <a:latin typeface="Palatino Linotype" charset="0"/>
                <a:ea typeface="Palatino Linotype" charset="0"/>
                <a:cs typeface="Palatino Linotype" charset="0"/>
              </a:rPr>
              <a:t>Le </a:t>
            </a:r>
            <a:r>
              <a:rPr lang="it-IT" dirty="0">
                <a:solidFill>
                  <a:srgbClr val="FF0000"/>
                </a:solidFill>
                <a:latin typeface="Palatino Linotype" charset="0"/>
                <a:ea typeface="Palatino Linotype" charset="0"/>
                <a:cs typeface="Palatino Linotype" charset="0"/>
              </a:rPr>
              <a:t>DENDRITI</a:t>
            </a:r>
            <a:r>
              <a:rPr lang="it-IT" dirty="0">
                <a:latin typeface="Palatino Linotype" charset="0"/>
                <a:ea typeface="Palatino Linotype" charset="0"/>
                <a:cs typeface="Palatino Linotype" charset="0"/>
              </a:rPr>
              <a:t> sono </a:t>
            </a:r>
            <a:r>
              <a:rPr lang="it-IT" dirty="0" err="1">
                <a:latin typeface="Palatino Linotype" charset="0"/>
                <a:ea typeface="Palatino Linotype" charset="0"/>
                <a:cs typeface="Palatino Linotype" charset="0"/>
              </a:rPr>
              <a:t>cosi'</a:t>
            </a:r>
            <a:r>
              <a:rPr lang="it-IT" dirty="0">
                <a:latin typeface="Palatino Linotype" charset="0"/>
                <a:ea typeface="Palatino Linotype" charset="0"/>
                <a:cs typeface="Palatino Linotype" charset="0"/>
              </a:rPr>
              <a:t> importanti </a:t>
            </a:r>
            <a:r>
              <a:rPr lang="it-IT" dirty="0" err="1">
                <a:latin typeface="Palatino Linotype" charset="0"/>
                <a:ea typeface="Palatino Linotype" charset="0"/>
                <a:cs typeface="Palatino Linotype" charset="0"/>
              </a:rPr>
              <a:t>perche</a:t>
            </a:r>
            <a:r>
              <a:rPr lang="it-IT" dirty="0">
                <a:latin typeface="Palatino Linotype" charset="0"/>
                <a:ea typeface="Palatino Linotype" charset="0"/>
                <a:cs typeface="Palatino Linotype" charset="0"/>
              </a:rPr>
              <a:t>' la loro forma, dimensione e </a:t>
            </a:r>
            <a:r>
              <a:rPr lang="it-IT" dirty="0" err="1">
                <a:latin typeface="Palatino Linotype" charset="0"/>
                <a:ea typeface="Palatino Linotype" charset="0"/>
                <a:cs typeface="Palatino Linotype" charset="0"/>
              </a:rPr>
              <a:t>velocita'</a:t>
            </a:r>
            <a:r>
              <a:rPr lang="it-IT" dirty="0">
                <a:latin typeface="Palatino Linotype" charset="0"/>
                <a:ea typeface="Palatino Linotype" charset="0"/>
                <a:cs typeface="Palatino Linotype" charset="0"/>
              </a:rPr>
              <a:t> di crescita influiscono profondamente sulle caratteristiche meccaniche, elettriche e chimiche finali del prodotto colato (e saldato).</a:t>
            </a:r>
          </a:p>
          <a:p>
            <a:pPr algn="just">
              <a:lnSpc>
                <a:spcPct val="150000"/>
              </a:lnSpc>
              <a:spcAft>
                <a:spcPts val="0"/>
              </a:spcAft>
            </a:pPr>
            <a:r>
              <a:rPr lang="it-IT" dirty="0">
                <a:latin typeface="Palatino Linotype" charset="0"/>
                <a:ea typeface="Palatino Linotype" charset="0"/>
                <a:cs typeface="Palatino Linotype" charset="0"/>
              </a:rPr>
              <a:t>Invece che le dimensioni dei grani, nei prodotti colati </a:t>
            </a:r>
            <a:r>
              <a:rPr lang="it-IT" dirty="0" err="1">
                <a:latin typeface="Palatino Linotype" charset="0"/>
                <a:ea typeface="Palatino Linotype" charset="0"/>
                <a:cs typeface="Palatino Linotype" charset="0"/>
              </a:rPr>
              <a:t>e'</a:t>
            </a:r>
            <a:r>
              <a:rPr lang="it-IT" dirty="0">
                <a:latin typeface="Palatino Linotype" charset="0"/>
                <a:ea typeface="Palatino Linotype" charset="0"/>
                <a:cs typeface="Palatino Linotype" charset="0"/>
              </a:rPr>
              <a:t> molto </a:t>
            </a:r>
            <a:r>
              <a:rPr lang="it-IT" dirty="0" err="1">
                <a:latin typeface="Palatino Linotype" charset="0"/>
                <a:ea typeface="Palatino Linotype" charset="0"/>
                <a:cs typeface="Palatino Linotype" charset="0"/>
              </a:rPr>
              <a:t>piu'</a:t>
            </a:r>
            <a:r>
              <a:rPr lang="it-IT" dirty="0">
                <a:latin typeface="Palatino Linotype" charset="0"/>
                <a:ea typeface="Palatino Linotype" charset="0"/>
                <a:cs typeface="Palatino Linotype" charset="0"/>
              </a:rPr>
              <a:t> importante un parametro chiamato </a:t>
            </a:r>
            <a:r>
              <a:rPr lang="it-IT" dirty="0">
                <a:solidFill>
                  <a:srgbClr val="FF0000"/>
                </a:solidFill>
                <a:latin typeface="Palatino Linotype" charset="0"/>
                <a:ea typeface="Palatino Linotype" charset="0"/>
                <a:cs typeface="Palatino Linotype" charset="0"/>
              </a:rPr>
              <a:t>DAS </a:t>
            </a:r>
            <a:r>
              <a:rPr lang="it-IT" dirty="0">
                <a:solidFill>
                  <a:srgbClr val="0000FF"/>
                </a:solidFill>
                <a:latin typeface="Palatino Linotype" charset="0"/>
                <a:ea typeface="Palatino Linotype" charset="0"/>
                <a:cs typeface="Palatino Linotype" charset="0"/>
              </a:rPr>
              <a:t>(distanza tra i rami delle dendriti). </a:t>
            </a:r>
            <a:r>
              <a:rPr lang="it-IT" dirty="0">
                <a:latin typeface="Palatino Linotype" charset="0"/>
                <a:ea typeface="Palatino Linotype" charset="0"/>
                <a:cs typeface="Palatino Linotype" charset="0"/>
              </a:rPr>
              <a:t>Come per le dimensioni dei grani, anche nel caso del DAS, </a:t>
            </a:r>
            <a:r>
              <a:rPr lang="it-IT" dirty="0" err="1">
                <a:latin typeface="Palatino Linotype" charset="0"/>
                <a:ea typeface="Palatino Linotype" charset="0"/>
                <a:cs typeface="Palatino Linotype" charset="0"/>
              </a:rPr>
              <a:t>e'</a:t>
            </a:r>
            <a:r>
              <a:rPr lang="it-IT" dirty="0">
                <a:latin typeface="Palatino Linotype" charset="0"/>
                <a:ea typeface="Palatino Linotype" charset="0"/>
                <a:cs typeface="Palatino Linotype" charset="0"/>
              </a:rPr>
              <a:t> importante che questo parametro sia il </a:t>
            </a:r>
            <a:r>
              <a:rPr lang="it-IT" dirty="0" err="1">
                <a:latin typeface="Palatino Linotype" charset="0"/>
                <a:ea typeface="Palatino Linotype" charset="0"/>
                <a:cs typeface="Palatino Linotype" charset="0"/>
              </a:rPr>
              <a:t>piu'</a:t>
            </a:r>
            <a:r>
              <a:rPr lang="it-IT" dirty="0">
                <a:latin typeface="Palatino Linotype" charset="0"/>
                <a:ea typeface="Palatino Linotype" charset="0"/>
                <a:cs typeface="Palatino Linotype" charset="0"/>
              </a:rPr>
              <a:t> piccolo possibile.</a:t>
            </a:r>
            <a:endParaRPr lang="it-IT" dirty="0">
              <a:effectLst/>
              <a:latin typeface="Palatino Linotype" charset="0"/>
              <a:ea typeface="Palatino Linotype" charset="0"/>
              <a:cs typeface="Palatino Linotype" charset="0"/>
            </a:endParaRPr>
          </a:p>
        </p:txBody>
      </p:sp>
      <p:sp>
        <p:nvSpPr>
          <p:cNvPr id="5" name="Rettangolo 4"/>
          <p:cNvSpPr/>
          <p:nvPr/>
        </p:nvSpPr>
        <p:spPr>
          <a:xfrm>
            <a:off x="249237" y="4044346"/>
            <a:ext cx="11549063" cy="2646878"/>
          </a:xfrm>
          <a:prstGeom prst="rect">
            <a:avLst/>
          </a:prstGeom>
        </p:spPr>
        <p:txBody>
          <a:bodyPr wrap="square">
            <a:spAutoFit/>
          </a:bodyPr>
          <a:lstStyle/>
          <a:p>
            <a:pPr algn="ctr">
              <a:lnSpc>
                <a:spcPct val="150000"/>
              </a:lnSpc>
              <a:spcAft>
                <a:spcPts val="0"/>
              </a:spcAft>
            </a:pPr>
            <a:r>
              <a:rPr lang="it-IT" sz="2400" dirty="0">
                <a:solidFill>
                  <a:srgbClr val="000080"/>
                </a:solidFill>
                <a:latin typeface="Palatino Linotype" charset="0"/>
                <a:ea typeface="Palatino Linotype" charset="0"/>
                <a:cs typeface="Palatino Linotype" charset="0"/>
              </a:rPr>
              <a:t>TRATTAMENTI DEL BAGNO</a:t>
            </a:r>
          </a:p>
          <a:p>
            <a:pPr algn="just">
              <a:lnSpc>
                <a:spcPct val="150000"/>
              </a:lnSpc>
              <a:spcAft>
                <a:spcPts val="0"/>
              </a:spcAft>
            </a:pPr>
            <a:r>
              <a:rPr lang="it-IT" sz="2000" dirty="0">
                <a:solidFill>
                  <a:srgbClr val="808000"/>
                </a:solidFill>
                <a:latin typeface="Palatino Linotype" charset="0"/>
                <a:ea typeface="Palatino Linotype" charset="0"/>
                <a:cs typeface="Palatino Linotype" charset="0"/>
              </a:rPr>
              <a:t> Depurazione o Scorificazione</a:t>
            </a:r>
            <a:endParaRPr lang="it-IT" sz="1400" dirty="0">
              <a:latin typeface="Palatino Linotype" charset="0"/>
              <a:ea typeface="Palatino Linotype" charset="0"/>
              <a:cs typeface="Palatino Linotype" charset="0"/>
            </a:endParaRPr>
          </a:p>
          <a:p>
            <a:pPr algn="just"/>
            <a:r>
              <a:rPr lang="it-IT" sz="2000" dirty="0">
                <a:latin typeface="Palatino Linotype" charset="0"/>
                <a:ea typeface="Palatino Linotype" charset="0"/>
                <a:cs typeface="Palatino Linotype" charset="0"/>
              </a:rPr>
              <a:t>Allo stato liquido l' Alluminio dissocia molecole d'acqua (</a:t>
            </a:r>
            <a:r>
              <a:rPr lang="it-IT" sz="2000" dirty="0" err="1">
                <a:latin typeface="Palatino Linotype" charset="0"/>
                <a:ea typeface="Palatino Linotype" charset="0"/>
                <a:cs typeface="Palatino Linotype" charset="0"/>
              </a:rPr>
              <a:t>umidita'</a:t>
            </a:r>
            <a:r>
              <a:rPr lang="it-IT" sz="2000" dirty="0">
                <a:latin typeface="Palatino Linotype" charset="0"/>
                <a:ea typeface="Palatino Linotype" charset="0"/>
                <a:cs typeface="Palatino Linotype" charset="0"/>
              </a:rPr>
              <a:t>). L' ossigeno forma ossidi (particelle dure e dannose) che devono venir eliminate dal bagno. Lo si fa trasformandole in scorie affioranti e quindi asportabili. I prodotti chimici usati vengono chiamati “flussi depuranti” inizialmente a base di criolite e cloruri di Na e Zn, ora criolite e </a:t>
            </a:r>
            <a:r>
              <a:rPr lang="it-IT" sz="2000" dirty="0" err="1">
                <a:latin typeface="Palatino Linotype" charset="0"/>
                <a:ea typeface="Palatino Linotype" charset="0"/>
                <a:cs typeface="Palatino Linotype" charset="0"/>
              </a:rPr>
              <a:t>KCl</a:t>
            </a:r>
            <a:r>
              <a:rPr lang="it-IT" sz="2000" dirty="0">
                <a:latin typeface="Palatino Linotype" charset="0"/>
                <a:ea typeface="Palatino Linotype" charset="0"/>
                <a:cs typeface="Palatino Linotype" charset="0"/>
              </a:rPr>
              <a:t> e MgCl</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a:t>
            </a:r>
          </a:p>
          <a:p>
            <a:endParaRPr lang="it-IT" sz="20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966812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2887" y="151492"/>
            <a:ext cx="11530013" cy="5632311"/>
          </a:xfrm>
          <a:prstGeom prst="rect">
            <a:avLst/>
          </a:prstGeom>
        </p:spPr>
        <p:txBody>
          <a:bodyPr wrap="square">
            <a:spAutoFit/>
          </a:bodyPr>
          <a:lstStyle/>
          <a:p>
            <a:pPr algn="just">
              <a:lnSpc>
                <a:spcPct val="150000"/>
              </a:lnSpc>
              <a:spcAft>
                <a:spcPts val="0"/>
              </a:spcAft>
            </a:pPr>
            <a:r>
              <a:rPr lang="it-IT" sz="2400" dirty="0">
                <a:solidFill>
                  <a:srgbClr val="808000"/>
                </a:solidFill>
                <a:latin typeface="Palatino Linotype" charset="0"/>
                <a:ea typeface="Palatino Linotype" charset="0"/>
                <a:cs typeface="Palatino Linotype" charset="0"/>
              </a:rPr>
              <a:t>Affinazione del grano</a:t>
            </a:r>
            <a:endParaRPr lang="it-IT" sz="1600" dirty="0">
              <a:latin typeface="Palatino Linotype" charset="0"/>
              <a:ea typeface="Palatino Linotype" charset="0"/>
              <a:cs typeface="Palatino Linotype" charset="0"/>
            </a:endParaRPr>
          </a:p>
          <a:p>
            <a:pPr algn="just">
              <a:lnSpc>
                <a:spcPct val="150000"/>
              </a:lnSpc>
              <a:spcAft>
                <a:spcPts val="0"/>
              </a:spcAft>
            </a:pPr>
            <a:r>
              <a:rPr lang="it-IT" sz="2400" dirty="0">
                <a:latin typeface="Palatino Linotype" charset="0"/>
                <a:ea typeface="Palatino Linotype" charset="0"/>
                <a:cs typeface="Palatino Linotype" charset="0"/>
              </a:rPr>
              <a:t>Il numero di nuclei </a:t>
            </a:r>
            <a:r>
              <a:rPr lang="it-IT" sz="2400" dirty="0" err="1">
                <a:latin typeface="Palatino Linotype" charset="0"/>
                <a:ea typeface="Palatino Linotype" charset="0"/>
                <a:cs typeface="Palatino Linotype" charset="0"/>
              </a:rPr>
              <a:t>puo'</a:t>
            </a:r>
            <a:r>
              <a:rPr lang="it-IT" sz="2400" dirty="0">
                <a:latin typeface="Palatino Linotype" charset="0"/>
                <a:ea typeface="Palatino Linotype" charset="0"/>
                <a:cs typeface="Palatino Linotype" charset="0"/>
              </a:rPr>
              <a:t> venir aumentato aumentando la </a:t>
            </a:r>
            <a:r>
              <a:rPr lang="it-IT" sz="2400" dirty="0" err="1">
                <a:latin typeface="Palatino Linotype" charset="0"/>
                <a:ea typeface="Palatino Linotype" charset="0"/>
                <a:cs typeface="Palatino Linotype" charset="0"/>
              </a:rPr>
              <a:t>velocita'</a:t>
            </a:r>
            <a:r>
              <a:rPr lang="it-IT" sz="2400" dirty="0">
                <a:latin typeface="Palatino Linotype" charset="0"/>
                <a:ea typeface="Palatino Linotype" charset="0"/>
                <a:cs typeface="Palatino Linotype" charset="0"/>
              </a:rPr>
              <a:t> di raffreddamento e/o inoculando germi eterogenei di cristallizzazione. Nel primo caso si devono usare forme metalliche ad alta </a:t>
            </a:r>
            <a:r>
              <a:rPr lang="it-IT" sz="2400" dirty="0" err="1">
                <a:latin typeface="Palatino Linotype" charset="0"/>
                <a:ea typeface="Palatino Linotype" charset="0"/>
                <a:cs typeface="Palatino Linotype" charset="0"/>
              </a:rPr>
              <a:t>conducibilita'</a:t>
            </a:r>
            <a:r>
              <a:rPr lang="it-IT" sz="2400" dirty="0">
                <a:latin typeface="Palatino Linotype" charset="0"/>
                <a:ea typeface="Palatino Linotype" charset="0"/>
                <a:cs typeface="Palatino Linotype" charset="0"/>
              </a:rPr>
              <a:t> termica, nel secondo si </a:t>
            </a:r>
            <a:r>
              <a:rPr lang="it-IT" sz="2400" dirty="0" err="1">
                <a:latin typeface="Palatino Linotype" charset="0"/>
                <a:ea typeface="Palatino Linotype" charset="0"/>
                <a:cs typeface="Palatino Linotype" charset="0"/>
              </a:rPr>
              <a:t>puo'</a:t>
            </a:r>
            <a:r>
              <a:rPr lang="it-IT" sz="2400" dirty="0">
                <a:latin typeface="Palatino Linotype" charset="0"/>
                <a:ea typeface="Palatino Linotype" charset="0"/>
                <a:cs typeface="Palatino Linotype" charset="0"/>
              </a:rPr>
              <a:t> usare </a:t>
            </a:r>
            <a:r>
              <a:rPr lang="it-IT" sz="2400" dirty="0">
                <a:solidFill>
                  <a:srgbClr val="FF0000"/>
                </a:solidFill>
                <a:latin typeface="Palatino Linotype" charset="0"/>
                <a:ea typeface="Palatino Linotype" charset="0"/>
                <a:cs typeface="Palatino Linotype" charset="0"/>
              </a:rPr>
              <a:t>Titanio</a:t>
            </a:r>
            <a:r>
              <a:rPr lang="it-IT" sz="2400" dirty="0">
                <a:latin typeface="Palatino Linotype" charset="0"/>
                <a:ea typeface="Palatino Linotype" charset="0"/>
                <a:cs typeface="Palatino Linotype" charset="0"/>
              </a:rPr>
              <a:t> (ma il suo effetto decade </a:t>
            </a:r>
            <a:r>
              <a:rPr lang="it-IT" sz="2400" dirty="0" err="1">
                <a:latin typeface="Palatino Linotype" charset="0"/>
                <a:ea typeface="Palatino Linotype" charset="0"/>
                <a:cs typeface="Palatino Linotype" charset="0"/>
              </a:rPr>
              <a:t>gia'</a:t>
            </a:r>
            <a:r>
              <a:rPr lang="it-IT" sz="2400" dirty="0">
                <a:latin typeface="Palatino Linotype" charset="0"/>
                <a:ea typeface="Palatino Linotype" charset="0"/>
                <a:cs typeface="Palatino Linotype" charset="0"/>
              </a:rPr>
              <a:t> dopo 10 </a:t>
            </a:r>
            <a:r>
              <a:rPr lang="it-IT" sz="2400" dirty="0" err="1">
                <a:latin typeface="Palatino Linotype" charset="0"/>
                <a:ea typeface="Palatino Linotype" charset="0"/>
                <a:cs typeface="Palatino Linotype" charset="0"/>
              </a:rPr>
              <a:t>min</a:t>
            </a:r>
            <a:r>
              <a:rPr lang="it-IT" sz="2400" dirty="0">
                <a:latin typeface="Palatino Linotype" charset="0"/>
                <a:ea typeface="Palatino Linotype" charset="0"/>
                <a:cs typeface="Palatino Linotype" charset="0"/>
              </a:rPr>
              <a:t>) oppure </a:t>
            </a:r>
            <a:r>
              <a:rPr lang="it-IT" sz="2400" dirty="0">
                <a:solidFill>
                  <a:srgbClr val="FF0000"/>
                </a:solidFill>
                <a:latin typeface="Palatino Linotype" charset="0"/>
                <a:ea typeface="Palatino Linotype" charset="0"/>
                <a:cs typeface="Palatino Linotype" charset="0"/>
              </a:rPr>
              <a:t>Ti e B</a:t>
            </a:r>
            <a:r>
              <a:rPr lang="it-IT" sz="2400" dirty="0">
                <a:latin typeface="Palatino Linotype" charset="0"/>
                <a:ea typeface="Palatino Linotype" charset="0"/>
                <a:cs typeface="Palatino Linotype" charset="0"/>
              </a:rPr>
              <a:t> (molto </a:t>
            </a:r>
            <a:r>
              <a:rPr lang="it-IT" sz="2400" dirty="0" err="1">
                <a:latin typeface="Palatino Linotype" charset="0"/>
                <a:ea typeface="Palatino Linotype" charset="0"/>
                <a:cs typeface="Palatino Linotype" charset="0"/>
              </a:rPr>
              <a:t>piu'</a:t>
            </a:r>
            <a:r>
              <a:rPr lang="it-IT" sz="2400" dirty="0">
                <a:latin typeface="Palatino Linotype" charset="0"/>
                <a:ea typeface="Palatino Linotype" charset="0"/>
                <a:cs typeface="Palatino Linotype" charset="0"/>
              </a:rPr>
              <a:t> efficace). Attualmente sono in commercio bacchette di lega </a:t>
            </a:r>
            <a:r>
              <a:rPr lang="it-IT" sz="2400" dirty="0">
                <a:solidFill>
                  <a:srgbClr val="FF0000"/>
                </a:solidFill>
                <a:latin typeface="Palatino Linotype" charset="0"/>
                <a:ea typeface="Palatino Linotype" charset="0"/>
                <a:cs typeface="Palatino Linotype" charset="0"/>
              </a:rPr>
              <a:t>Al-Ti-B</a:t>
            </a:r>
            <a:r>
              <a:rPr lang="it-IT" sz="2400" dirty="0">
                <a:latin typeface="Palatino Linotype" charset="0"/>
                <a:ea typeface="Palatino Linotype" charset="0"/>
                <a:cs typeface="Palatino Linotype" charset="0"/>
              </a:rPr>
              <a:t> da mettere direttamente nel bagno.</a:t>
            </a:r>
            <a:endParaRPr lang="it-IT" sz="1600" dirty="0">
              <a:latin typeface="Palatino Linotype" charset="0"/>
              <a:ea typeface="Palatino Linotype" charset="0"/>
              <a:cs typeface="Palatino Linotype" charset="0"/>
            </a:endParaRPr>
          </a:p>
          <a:p>
            <a:pPr algn="just">
              <a:lnSpc>
                <a:spcPct val="150000"/>
              </a:lnSpc>
              <a:spcAft>
                <a:spcPts val="0"/>
              </a:spcAft>
            </a:pPr>
            <a:r>
              <a:rPr lang="it-IT" sz="2400" dirty="0">
                <a:latin typeface="Palatino Linotype" charset="0"/>
                <a:ea typeface="Palatino Linotype" charset="0"/>
                <a:cs typeface="Palatino Linotype" charset="0"/>
              </a:rPr>
              <a:t>La </a:t>
            </a:r>
            <a:r>
              <a:rPr lang="it-IT" sz="2400" dirty="0" err="1">
                <a:latin typeface="Palatino Linotype" charset="0"/>
                <a:ea typeface="Palatino Linotype" charset="0"/>
                <a:cs typeface="Palatino Linotype" charset="0"/>
              </a:rPr>
              <a:t>Elkem</a:t>
            </a:r>
            <a:r>
              <a:rPr lang="it-IT" sz="2400" dirty="0">
                <a:latin typeface="Palatino Linotype" charset="0"/>
                <a:ea typeface="Palatino Linotype" charset="0"/>
                <a:cs typeface="Palatino Linotype" charset="0"/>
              </a:rPr>
              <a:t> </a:t>
            </a:r>
            <a:r>
              <a:rPr lang="it-IT" sz="2400" dirty="0" err="1">
                <a:latin typeface="Palatino Linotype" charset="0"/>
                <a:ea typeface="Palatino Linotype" charset="0"/>
                <a:cs typeface="Palatino Linotype" charset="0"/>
              </a:rPr>
              <a:t>Aluminium</a:t>
            </a:r>
            <a:r>
              <a:rPr lang="it-IT" sz="2400" dirty="0">
                <a:latin typeface="Palatino Linotype" charset="0"/>
                <a:ea typeface="Palatino Linotype" charset="0"/>
                <a:cs typeface="Palatino Linotype" charset="0"/>
              </a:rPr>
              <a:t> dopo anni di ricerca e sperimentazione ha sviluppato una nuova tecnica di affinazione permanente delle leghe ipoeutettiche Al - Si basata sempre sull'impiego di boro disciolto in soluzione solida nel silicio. </a:t>
            </a:r>
            <a:endParaRPr lang="it-IT" sz="16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938758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74" y="0"/>
            <a:ext cx="11844337" cy="7017306"/>
          </a:xfrm>
          <a:prstGeom prst="rect">
            <a:avLst/>
          </a:prstGeom>
        </p:spPr>
        <p:txBody>
          <a:bodyPr wrap="square">
            <a:spAutoFit/>
          </a:bodyPr>
          <a:lstStyle/>
          <a:p>
            <a:pPr algn="just">
              <a:lnSpc>
                <a:spcPct val="150000"/>
              </a:lnSpc>
              <a:spcAft>
                <a:spcPts val="0"/>
              </a:spcAft>
            </a:pPr>
            <a:r>
              <a:rPr lang="it-IT" sz="2000" b="1" dirty="0">
                <a:solidFill>
                  <a:srgbClr val="800000"/>
                </a:solidFill>
                <a:latin typeface="Palatino Linotype" charset="0"/>
                <a:ea typeface="Palatino Linotype" charset="0"/>
                <a:cs typeface="Palatino Linotype" charset="0"/>
              </a:rPr>
              <a:t>Il metodo ha il marchio </a:t>
            </a:r>
            <a:r>
              <a:rPr lang="it-IT" sz="2000" b="1" dirty="0" err="1">
                <a:solidFill>
                  <a:srgbClr val="800000"/>
                </a:solidFill>
                <a:latin typeface="Palatino Linotype" charset="0"/>
                <a:ea typeface="Palatino Linotype" charset="0"/>
                <a:cs typeface="Palatino Linotype" charset="0"/>
              </a:rPr>
              <a:t>SiBloy</a:t>
            </a:r>
            <a:r>
              <a:rPr lang="it-IT" sz="2000" dirty="0">
                <a:solidFill>
                  <a:srgbClr val="800000"/>
                </a:solidFill>
                <a:latin typeface="Palatino Linotype" charset="0"/>
                <a:ea typeface="Palatino Linotype" charset="0"/>
                <a:cs typeface="Palatino Linotype" charset="0"/>
              </a:rPr>
              <a:t>.</a:t>
            </a:r>
            <a:r>
              <a:rPr lang="it-IT" sz="1400" dirty="0">
                <a:latin typeface="Palatino Linotype" charset="0"/>
                <a:ea typeface="Palatino Linotype" charset="0"/>
                <a:cs typeface="Palatino Linotype" charset="0"/>
              </a:rPr>
              <a:t> </a:t>
            </a:r>
            <a:r>
              <a:rPr lang="it-IT" sz="2000" dirty="0">
                <a:latin typeface="Palatino Linotype" charset="0"/>
                <a:ea typeface="Palatino Linotype" charset="0"/>
                <a:cs typeface="Palatino Linotype" charset="0"/>
              </a:rPr>
              <a:t>Spesso molto difficile ottenere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l'uniformita'</a:t>
            </a:r>
            <a:r>
              <a:rPr lang="it-IT" sz="2000" dirty="0">
                <a:latin typeface="Palatino Linotype" charset="0"/>
                <a:ea typeface="Palatino Linotype" charset="0"/>
                <a:cs typeface="Palatino Linotype" charset="0"/>
              </a:rPr>
              <a:t> dello spessore delle pareti del getto e della </a:t>
            </a:r>
            <a:r>
              <a:rPr lang="it-IT" sz="2000" dirty="0" err="1">
                <a:latin typeface="Palatino Linotype" charset="0"/>
                <a:ea typeface="Palatino Linotype" charset="0"/>
                <a:cs typeface="Palatino Linotype" charset="0"/>
              </a:rPr>
              <a:t>velocita'</a:t>
            </a:r>
            <a:r>
              <a:rPr lang="it-IT" sz="2000" dirty="0">
                <a:latin typeface="Palatino Linotype" charset="0"/>
                <a:ea typeface="Palatino Linotype" charset="0"/>
                <a:cs typeface="Palatino Linotype" charset="0"/>
              </a:rPr>
              <a:t> di raffreddamento.</a:t>
            </a:r>
            <a:r>
              <a:rPr lang="it-IT" sz="1400" dirty="0">
                <a:latin typeface="Palatino Linotype" charset="0"/>
                <a:ea typeface="Palatino Linotype" charset="0"/>
                <a:cs typeface="Palatino Linotype" charset="0"/>
              </a:rPr>
              <a:t>  </a:t>
            </a:r>
            <a:r>
              <a:rPr lang="it-IT" sz="2000" dirty="0">
                <a:solidFill>
                  <a:srgbClr val="800000"/>
                </a:solidFill>
                <a:latin typeface="Palatino Linotype" charset="0"/>
                <a:ea typeface="Palatino Linotype" charset="0"/>
                <a:cs typeface="Palatino Linotype" charset="0"/>
              </a:rPr>
              <a:t>Le leghe da fonderia </a:t>
            </a:r>
            <a:r>
              <a:rPr lang="it-IT" sz="2000" dirty="0" err="1">
                <a:solidFill>
                  <a:srgbClr val="800000"/>
                </a:solidFill>
                <a:latin typeface="Palatino Linotype" charset="0"/>
                <a:ea typeface="Palatino Linotype" charset="0"/>
                <a:cs typeface="Palatino Linotype" charset="0"/>
              </a:rPr>
              <a:t>SiBloy</a:t>
            </a:r>
            <a:r>
              <a:rPr lang="it-IT" sz="2000" dirty="0">
                <a:solidFill>
                  <a:srgbClr val="800000"/>
                </a:solidFill>
                <a:latin typeface="Palatino Linotype" charset="0"/>
                <a:ea typeface="Palatino Linotype" charset="0"/>
                <a:cs typeface="Palatino Linotype" charset="0"/>
              </a:rPr>
              <a:t> risolvono questo problema.</a:t>
            </a:r>
            <a:endParaRPr lang="it-IT" sz="1400" dirty="0">
              <a:latin typeface="Palatino Linotype" charset="0"/>
              <a:ea typeface="Palatino Linotype" charset="0"/>
              <a:cs typeface="Palatino Linotype" charset="0"/>
            </a:endParaRPr>
          </a:p>
          <a:p>
            <a:pPr algn="just">
              <a:lnSpc>
                <a:spcPct val="150000"/>
              </a:lnSpc>
              <a:spcAft>
                <a:spcPts val="0"/>
              </a:spcAft>
            </a:pPr>
            <a:r>
              <a:rPr lang="it-IT" sz="2000" dirty="0">
                <a:latin typeface="Palatino Linotype" charset="0"/>
                <a:ea typeface="Palatino Linotype" charset="0"/>
                <a:cs typeface="Palatino Linotype" charset="0"/>
              </a:rPr>
              <a:t>Le loro caratteristiche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importanti sono:</a:t>
            </a:r>
            <a:r>
              <a:rPr lang="it-IT" sz="1400" dirty="0">
                <a:latin typeface="Palatino Linotype" charset="0"/>
                <a:ea typeface="Palatino Linotype" charset="0"/>
                <a:cs typeface="Palatino Linotype" charset="0"/>
              </a:rPr>
              <a:t> </a:t>
            </a:r>
            <a:r>
              <a:rPr lang="it-IT" sz="2000" dirty="0">
                <a:latin typeface="Palatino Linotype" charset="0"/>
                <a:ea typeface="Palatino Linotype" charset="0"/>
                <a:cs typeface="Palatino Linotype" charset="0"/>
              </a:rPr>
              <a:t>eliminazione della tendenza all'aumento delle dimensioni dei grani a causa del tempo di attesa prolungato. Questo inconveniente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tipico dei metodi tradizionali di affinazione che prevedono l'aggiunta di TiB</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 alla colata: le particelle non solubili di TiB</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 tendono ad agglomerarsi determinando una progressiva riduzione dell'effetto affinante dei grani a causa del minor numero di precipitati TiB</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a:t>
            </a:r>
            <a:endParaRPr lang="it-IT" sz="1400" dirty="0">
              <a:latin typeface="Palatino Linotype" charset="0"/>
              <a:ea typeface="Palatino Linotype" charset="0"/>
              <a:cs typeface="Palatino Linotype" charset="0"/>
            </a:endParaRPr>
          </a:p>
          <a:p>
            <a:pPr algn="just">
              <a:lnSpc>
                <a:spcPct val="150000"/>
              </a:lnSpc>
              <a:spcAft>
                <a:spcPts val="0"/>
              </a:spcAft>
            </a:pPr>
            <a:r>
              <a:rPr lang="it-IT" sz="2000" dirty="0">
                <a:latin typeface="Palatino Linotype" charset="0"/>
                <a:ea typeface="Palatino Linotype" charset="0"/>
                <a:cs typeface="Palatino Linotype" charset="0"/>
              </a:rPr>
              <a:t>Con le leghe </a:t>
            </a:r>
            <a:r>
              <a:rPr lang="it-IT" sz="2000" dirty="0" err="1">
                <a:solidFill>
                  <a:srgbClr val="800000"/>
                </a:solidFill>
                <a:latin typeface="Palatino Linotype" charset="0"/>
                <a:ea typeface="Palatino Linotype" charset="0"/>
                <a:cs typeface="Palatino Linotype" charset="0"/>
              </a:rPr>
              <a:t>SiBloy</a:t>
            </a:r>
            <a:r>
              <a:rPr lang="it-IT" sz="2000" dirty="0">
                <a:solidFill>
                  <a:srgbClr val="800000"/>
                </a:solidFill>
                <a:latin typeface="Palatino Linotype" charset="0"/>
                <a:ea typeface="Palatino Linotype" charset="0"/>
                <a:cs typeface="Palatino Linotype" charset="0"/>
              </a:rPr>
              <a:t> </a:t>
            </a:r>
            <a:r>
              <a:rPr lang="it-IT" sz="2000" dirty="0">
                <a:latin typeface="Palatino Linotype" charset="0"/>
                <a:ea typeface="Palatino Linotype" charset="0"/>
                <a:cs typeface="Palatino Linotype" charset="0"/>
              </a:rPr>
              <a:t>si usa invece come affinante l'</a:t>
            </a:r>
            <a:r>
              <a:rPr lang="it-IT" sz="2000" b="1" dirty="0">
                <a:solidFill>
                  <a:srgbClr val="FF0000"/>
                </a:solidFill>
                <a:latin typeface="Palatino Linotype" charset="0"/>
                <a:ea typeface="Palatino Linotype" charset="0"/>
                <a:cs typeface="Palatino Linotype" charset="0"/>
              </a:rPr>
              <a:t>AlB</a:t>
            </a:r>
            <a:r>
              <a:rPr lang="it-IT" sz="2000" b="1" baseline="-25000" dirty="0">
                <a:solidFill>
                  <a:srgbClr val="FF0000"/>
                </a:solidFill>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 che non tende a formare agglomerati.</a:t>
            </a:r>
            <a:endParaRPr lang="it-IT" sz="1400" dirty="0">
              <a:latin typeface="Palatino Linotype" charset="0"/>
              <a:ea typeface="Palatino Linotype" charset="0"/>
              <a:cs typeface="Palatino Linotype" charset="0"/>
            </a:endParaRPr>
          </a:p>
          <a:p>
            <a:pPr indent="-179705" algn="just">
              <a:lnSpc>
                <a:spcPct val="150000"/>
              </a:lnSpc>
              <a:spcAft>
                <a:spcPts val="0"/>
              </a:spcAft>
            </a:pPr>
            <a:r>
              <a:rPr lang="it-IT" sz="2000" dirty="0">
                <a:latin typeface="Palatino Linotype" charset="0"/>
                <a:ea typeface="Palatino Linotype" charset="0"/>
                <a:cs typeface="Palatino Linotype" charset="0"/>
              </a:rPr>
              <a:t>Inoltre si ha la </a:t>
            </a:r>
            <a:r>
              <a:rPr lang="it-IT" sz="2000" dirty="0" err="1">
                <a:latin typeface="Palatino Linotype" charset="0"/>
                <a:ea typeface="Palatino Linotype" charset="0"/>
                <a:cs typeface="Palatino Linotype" charset="0"/>
              </a:rPr>
              <a:t>possibilita'</a:t>
            </a:r>
            <a:r>
              <a:rPr lang="it-IT" sz="2000" dirty="0">
                <a:latin typeface="Palatino Linotype" charset="0"/>
                <a:ea typeface="Palatino Linotype" charset="0"/>
                <a:cs typeface="Palatino Linotype" charset="0"/>
              </a:rPr>
              <a:t> di rifondere le leghe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di una volta senza che si verifichino perdite di efficacia dell'effetto affinante. </a:t>
            </a:r>
            <a:r>
              <a:rPr lang="it-IT" sz="2000" dirty="0" err="1">
                <a:latin typeface="Palatino Linotype" charset="0"/>
                <a:ea typeface="Palatino Linotype" charset="0"/>
                <a:cs typeface="Palatino Linotype" charset="0"/>
              </a:rPr>
              <a:t>Cio'</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dovuto alle particelle di AlB</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 che si dissolvono e si riformano con estrema </a:t>
            </a:r>
            <a:r>
              <a:rPr lang="it-IT" sz="2000" dirty="0" err="1">
                <a:latin typeface="Palatino Linotype" charset="0"/>
                <a:ea typeface="Palatino Linotype" charset="0"/>
                <a:cs typeface="Palatino Linotype" charset="0"/>
              </a:rPr>
              <a:t>facilita'</a:t>
            </a:r>
            <a:r>
              <a:rPr lang="it-IT" sz="2000" dirty="0">
                <a:latin typeface="Palatino Linotype" charset="0"/>
                <a:ea typeface="Palatino Linotype" charset="0"/>
                <a:cs typeface="Palatino Linotype" charset="0"/>
              </a:rPr>
              <a:t>.</a:t>
            </a:r>
            <a:endParaRPr lang="it-IT" sz="1400" dirty="0">
              <a:latin typeface="Palatino Linotype" charset="0"/>
              <a:ea typeface="Palatino Linotype" charset="0"/>
              <a:cs typeface="Palatino Linotype" charset="0"/>
            </a:endParaRPr>
          </a:p>
          <a:p>
            <a:pPr algn="just">
              <a:lnSpc>
                <a:spcPct val="150000"/>
              </a:lnSpc>
              <a:spcAft>
                <a:spcPts val="0"/>
              </a:spcAft>
            </a:pPr>
            <a:r>
              <a:rPr lang="it-IT" sz="2000" dirty="0">
                <a:latin typeface="Palatino Linotype" charset="0"/>
                <a:ea typeface="Palatino Linotype" charset="0"/>
                <a:cs typeface="Palatino Linotype" charset="0"/>
              </a:rPr>
              <a:t>Eliminazione della dipendenza delle dimensioni dei grani dalla </a:t>
            </a:r>
            <a:r>
              <a:rPr lang="it-IT" sz="2000" dirty="0" err="1">
                <a:latin typeface="Palatino Linotype" charset="0"/>
                <a:ea typeface="Palatino Linotype" charset="0"/>
                <a:cs typeface="Palatino Linotype" charset="0"/>
              </a:rPr>
              <a:t>velocita'</a:t>
            </a:r>
            <a:r>
              <a:rPr lang="it-IT" sz="2000" dirty="0">
                <a:latin typeface="Palatino Linotype" charset="0"/>
                <a:ea typeface="Palatino Linotype" charset="0"/>
                <a:cs typeface="Palatino Linotype" charset="0"/>
              </a:rPr>
              <a:t> di raffreddamento. </a:t>
            </a:r>
            <a:r>
              <a:rPr lang="it-IT" sz="2000" dirty="0" err="1">
                <a:latin typeface="Palatino Linotype" charset="0"/>
                <a:ea typeface="Palatino Linotype" charset="0"/>
                <a:cs typeface="Palatino Linotype" charset="0"/>
              </a:rPr>
              <a:t>Cio'</a:t>
            </a:r>
            <a:r>
              <a:rPr lang="it-IT" sz="2000" dirty="0">
                <a:latin typeface="Palatino Linotype" charset="0"/>
                <a:ea typeface="Palatino Linotype" charset="0"/>
                <a:cs typeface="Palatino Linotype" charset="0"/>
              </a:rPr>
              <a:t> significa che </a:t>
            </a:r>
            <a:r>
              <a:rPr lang="it-IT" sz="2000" dirty="0" err="1">
                <a:latin typeface="Palatino Linotype" charset="0"/>
                <a:ea typeface="Palatino Linotype" charset="0"/>
                <a:cs typeface="Palatino Linotype" charset="0"/>
              </a:rPr>
              <a:t>l'uniformita'</a:t>
            </a:r>
            <a:r>
              <a:rPr lang="it-IT" sz="2000" dirty="0">
                <a:latin typeface="Palatino Linotype" charset="0"/>
                <a:ea typeface="Palatino Linotype" charset="0"/>
                <a:cs typeface="Palatino Linotype" charset="0"/>
              </a:rPr>
              <a:t> della struttura dei grani si estende a tutte le sezioni del pezzo fuso.</a:t>
            </a:r>
            <a:endParaRPr lang="it-IT" sz="1400" dirty="0">
              <a:latin typeface="Palatino Linotype" charset="0"/>
              <a:ea typeface="Palatino Linotype" charset="0"/>
              <a:cs typeface="Palatino Linotype" charset="0"/>
            </a:endParaRPr>
          </a:p>
          <a:p>
            <a:pPr algn="just">
              <a:lnSpc>
                <a:spcPct val="150000"/>
              </a:lnSpc>
              <a:spcAft>
                <a:spcPts val="0"/>
              </a:spcAft>
            </a:pPr>
            <a:r>
              <a:rPr lang="it-IT" sz="2000" dirty="0">
                <a:latin typeface="Palatino Linotype" charset="0"/>
                <a:ea typeface="Palatino Linotype" charset="0"/>
                <a:cs typeface="Palatino Linotype" charset="0"/>
              </a:rPr>
              <a:t>Efficienza di affinazione dei grani praticamente indipendente dalla temperatura di colata.</a:t>
            </a:r>
            <a:endParaRPr lang="it-IT" sz="14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1533684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2451" y="129659"/>
            <a:ext cx="1904689" cy="461665"/>
          </a:xfrm>
          <a:prstGeom prst="rect">
            <a:avLst/>
          </a:prstGeom>
        </p:spPr>
        <p:txBody>
          <a:bodyPr wrap="none">
            <a:spAutoFit/>
          </a:bodyPr>
          <a:lstStyle/>
          <a:p>
            <a:r>
              <a:rPr lang="it-IT" sz="2400" b="1">
                <a:solidFill>
                  <a:srgbClr val="808000"/>
                </a:solidFill>
                <a:latin typeface="Palatino Linotype" charset="0"/>
                <a:ea typeface="Palatino Linotype" charset="0"/>
                <a:cs typeface="Palatino Linotype" charset="0"/>
              </a:rPr>
              <a:t>Degasaggio</a:t>
            </a:r>
            <a:r>
              <a:rPr lang="it-IT" sz="2400" b="1" dirty="0">
                <a:latin typeface="Palatino Linotype" charset="0"/>
                <a:ea typeface="Palatino Linotype" charset="0"/>
                <a:cs typeface="Palatino Linotype" charset="0"/>
              </a:rPr>
              <a:t> </a:t>
            </a:r>
          </a:p>
        </p:txBody>
      </p:sp>
      <p:sp>
        <p:nvSpPr>
          <p:cNvPr id="3" name="Rettangolo 2"/>
          <p:cNvSpPr/>
          <p:nvPr/>
        </p:nvSpPr>
        <p:spPr>
          <a:xfrm>
            <a:off x="104775" y="714286"/>
            <a:ext cx="11811000" cy="707886"/>
          </a:xfrm>
          <a:prstGeom prst="rect">
            <a:avLst/>
          </a:prstGeom>
        </p:spPr>
        <p:txBody>
          <a:bodyPr wrap="square">
            <a:spAutoFit/>
          </a:bodyPr>
          <a:lstStyle/>
          <a:p>
            <a:r>
              <a:rPr lang="it-IT" sz="2000">
                <a:latin typeface="Palatino Linotype" charset="0"/>
                <a:ea typeface="Palatino Linotype" charset="0"/>
                <a:cs typeface="Palatino Linotype" charset="0"/>
              </a:rPr>
              <a:t>Gli atomi di </a:t>
            </a:r>
            <a:r>
              <a:rPr lang="it-IT" sz="2000">
                <a:solidFill>
                  <a:srgbClr val="FF0000"/>
                </a:solidFill>
                <a:latin typeface="Palatino Linotype" charset="0"/>
                <a:ea typeface="Palatino Linotype" charset="0"/>
                <a:cs typeface="Palatino Linotype" charset="0"/>
              </a:rPr>
              <a:t>idrogeno</a:t>
            </a:r>
            <a:r>
              <a:rPr lang="it-IT" sz="2000">
                <a:latin typeface="Palatino Linotype" charset="0"/>
                <a:ea typeface="Palatino Linotype" charset="0"/>
                <a:cs typeface="Palatino Linotype" charset="0"/>
              </a:rPr>
              <a:t> entrano in soluzione nell' Al liquido (in funzione della sua </a:t>
            </a:r>
            <a:r>
              <a:rPr lang="it-IT" sz="2000" dirty="0" err="1">
                <a:latin typeface="Palatino Linotype" charset="0"/>
                <a:ea typeface="Palatino Linotype" charset="0"/>
                <a:cs typeface="Palatino Linotype" charset="0"/>
              </a:rPr>
              <a:t>temp</a:t>
            </a:r>
            <a:r>
              <a:rPr lang="it-IT" sz="2000" dirty="0">
                <a:latin typeface="Palatino Linotype" charset="0"/>
                <a:ea typeface="Palatino Linotype" charset="0"/>
                <a:cs typeface="Palatino Linotype" charset="0"/>
              </a:rPr>
              <a:t>). Durante il raffreddamento l' idrogeno non </a:t>
            </a:r>
            <a:r>
              <a:rPr lang="it-IT" sz="2000" dirty="0" err="1">
                <a:latin typeface="Palatino Linotype" charset="0"/>
                <a:ea typeface="Palatino Linotype" charset="0"/>
                <a:cs typeface="Palatino Linotype" charset="0"/>
              </a:rPr>
              <a:t>puo'</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stare in soluzione e quindi </a:t>
            </a:r>
            <a:r>
              <a:rPr lang="it-IT" sz="2000" dirty="0" err="1">
                <a:latin typeface="Palatino Linotype" charset="0"/>
                <a:ea typeface="Palatino Linotype" charset="0"/>
                <a:cs typeface="Palatino Linotype" charset="0"/>
              </a:rPr>
              <a:t>formera’</a:t>
            </a:r>
            <a:r>
              <a:rPr lang="it-IT" sz="2000" dirty="0">
                <a:latin typeface="Palatino Linotype" charset="0"/>
                <a:ea typeface="Palatino Linotype" charset="0"/>
                <a:cs typeface="Palatino Linotype" charset="0"/>
              </a:rPr>
              <a:t> molecole e quindi bolle </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 y="1422172"/>
            <a:ext cx="3784600" cy="4343400"/>
          </a:xfrm>
          <a:prstGeom prst="rect">
            <a:avLst/>
          </a:prstGeom>
        </p:spPr>
      </p:pic>
      <p:sp>
        <p:nvSpPr>
          <p:cNvPr id="5" name="Rettangolo 4"/>
          <p:cNvSpPr/>
          <p:nvPr/>
        </p:nvSpPr>
        <p:spPr>
          <a:xfrm>
            <a:off x="3990974" y="1545134"/>
            <a:ext cx="7724775" cy="2246769"/>
          </a:xfrm>
          <a:prstGeom prst="rect">
            <a:avLst/>
          </a:prstGeom>
        </p:spPr>
        <p:txBody>
          <a:bodyPr wrap="square">
            <a:spAutoFit/>
          </a:bodyPr>
          <a:lstStyle/>
          <a:p>
            <a:pPr algn="just">
              <a:spcAft>
                <a:spcPts val="0"/>
              </a:spcAft>
            </a:pPr>
            <a:r>
              <a:rPr lang="it-IT" sz="2000" dirty="0">
                <a:latin typeface="Palatino Linotype" charset="0"/>
                <a:ea typeface="Palatino Linotype" charset="0"/>
                <a:cs typeface="Palatino Linotype" charset="0"/>
              </a:rPr>
              <a:t>In teoria tutte le bolle dovrebbero essere concentrate nella materozza ma in </a:t>
            </a:r>
            <a:r>
              <a:rPr lang="it-IT" sz="2000" dirty="0" err="1">
                <a:latin typeface="Palatino Linotype" charset="0"/>
                <a:ea typeface="Palatino Linotype" charset="0"/>
                <a:cs typeface="Palatino Linotype" charset="0"/>
              </a:rPr>
              <a:t>realta'</a:t>
            </a:r>
            <a:r>
              <a:rPr lang="it-IT" sz="2000" dirty="0">
                <a:latin typeface="Palatino Linotype" charset="0"/>
                <a:ea typeface="Palatino Linotype" charset="0"/>
                <a:cs typeface="Palatino Linotype" charset="0"/>
              </a:rPr>
              <a:t> difetti di H sono spesso riscontrabili nei pezzi e sono molto pericolosi. </a:t>
            </a:r>
            <a:endParaRPr lang="it-IT" sz="1400" dirty="0">
              <a:latin typeface="Palatino Linotype" charset="0"/>
              <a:ea typeface="Palatino Linotype" charset="0"/>
              <a:cs typeface="Palatino Linotype" charset="0"/>
            </a:endParaRPr>
          </a:p>
          <a:p>
            <a:pPr algn="just">
              <a:spcAft>
                <a:spcPts val="0"/>
              </a:spcAft>
            </a:pPr>
            <a:r>
              <a:rPr lang="it-IT" sz="2000" b="1" dirty="0">
                <a:solidFill>
                  <a:srgbClr val="800000"/>
                </a:solidFill>
                <a:latin typeface="Palatino Linotype" charset="0"/>
                <a:ea typeface="Palatino Linotype" charset="0"/>
                <a:cs typeface="Palatino Linotype" charset="0"/>
              </a:rPr>
              <a:t>E' fondamentale quindi degassare il bagno.</a:t>
            </a:r>
            <a:endParaRPr lang="it-IT" sz="1400" b="1" dirty="0">
              <a:latin typeface="Palatino Linotype" charset="0"/>
              <a:ea typeface="Palatino Linotype" charset="0"/>
              <a:cs typeface="Palatino Linotype" charset="0"/>
            </a:endParaRPr>
          </a:p>
          <a:p>
            <a:r>
              <a:rPr lang="it-IT" sz="2000" dirty="0">
                <a:latin typeface="Palatino Linotype" charset="0"/>
                <a:ea typeface="Palatino Linotype" charset="0"/>
                <a:cs typeface="Palatino Linotype" charset="0"/>
              </a:rPr>
              <a:t>Attualmente si usano gas insolubili quali </a:t>
            </a:r>
            <a:r>
              <a:rPr lang="it-IT" sz="2000" dirty="0" err="1">
                <a:latin typeface="Palatino Linotype" charset="0"/>
                <a:ea typeface="Palatino Linotype" charset="0"/>
                <a:cs typeface="Palatino Linotype" charset="0"/>
              </a:rPr>
              <a:t>Ar</a:t>
            </a:r>
            <a:r>
              <a:rPr lang="it-IT" sz="2000" dirty="0">
                <a:latin typeface="Palatino Linotype" charset="0"/>
                <a:ea typeface="Palatino Linotype" charset="0"/>
                <a:cs typeface="Palatino Linotype" charset="0"/>
              </a:rPr>
              <a:t> e </a:t>
            </a:r>
            <a:r>
              <a:rPr lang="it-IT" sz="2000" dirty="0" err="1">
                <a:latin typeface="Palatino Linotype" charset="0"/>
                <a:ea typeface="Palatino Linotype" charset="0"/>
                <a:cs typeface="Palatino Linotype" charset="0"/>
              </a:rPr>
              <a:t>N</a:t>
            </a:r>
            <a:r>
              <a:rPr lang="it-IT" sz="2000" dirty="0">
                <a:latin typeface="Palatino Linotype" charset="0"/>
                <a:ea typeface="Palatino Linotype" charset="0"/>
                <a:cs typeface="Palatino Linotype" charset="0"/>
              </a:rPr>
              <a:t> (meglio il secondo). Le bolle di H</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 si “legano” a quelle di N</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 per meccanismi di tensione superficiale </a:t>
            </a:r>
          </a:p>
        </p:txBody>
      </p:sp>
      <p:sp>
        <p:nvSpPr>
          <p:cNvPr id="8" name="Rettangolo 7"/>
          <p:cNvSpPr/>
          <p:nvPr/>
        </p:nvSpPr>
        <p:spPr>
          <a:xfrm>
            <a:off x="3990974" y="4302973"/>
            <a:ext cx="8024814" cy="2400657"/>
          </a:xfrm>
          <a:prstGeom prst="rect">
            <a:avLst/>
          </a:prstGeom>
        </p:spPr>
        <p:txBody>
          <a:bodyPr wrap="square">
            <a:spAutoFit/>
          </a:bodyPr>
          <a:lstStyle/>
          <a:p>
            <a:pPr algn="just">
              <a:spcAft>
                <a:spcPts val="0"/>
              </a:spcAft>
            </a:pPr>
            <a:r>
              <a:rPr lang="it-IT" sz="2400" b="1" dirty="0">
                <a:solidFill>
                  <a:srgbClr val="808000"/>
                </a:solidFill>
                <a:latin typeface="Palatino Linotype" charset="0"/>
                <a:ea typeface="Palatino Linotype" charset="0"/>
                <a:cs typeface="Palatino Linotype" charset="0"/>
              </a:rPr>
              <a:t>Modifica</a:t>
            </a:r>
            <a:endParaRPr lang="it-IT" sz="1600" b="1" dirty="0">
              <a:latin typeface="Palatino Linotype" charset="0"/>
              <a:ea typeface="Palatino Linotype" charset="0"/>
              <a:cs typeface="Palatino Linotype" charset="0"/>
            </a:endParaRPr>
          </a:p>
          <a:p>
            <a:pPr algn="just">
              <a:spcAft>
                <a:spcPts val="0"/>
              </a:spcAft>
            </a:pPr>
            <a:r>
              <a:rPr lang="it-IT" dirty="0">
                <a:latin typeface="Palatino Linotype" charset="0"/>
                <a:ea typeface="Palatino Linotype" charset="0"/>
                <a:cs typeface="Palatino Linotype" charset="0"/>
              </a:rPr>
              <a:t>Da “</a:t>
            </a:r>
            <a:r>
              <a:rPr lang="it-IT" dirty="0" err="1">
                <a:latin typeface="Palatino Linotype" charset="0"/>
                <a:ea typeface="Palatino Linotype" charset="0"/>
                <a:cs typeface="Palatino Linotype" charset="0"/>
              </a:rPr>
              <a:t>modification</a:t>
            </a:r>
            <a:r>
              <a:rPr lang="it-IT" dirty="0">
                <a:latin typeface="Palatino Linotype" charset="0"/>
                <a:ea typeface="Palatino Linotype" charset="0"/>
                <a:cs typeface="Palatino Linotype" charset="0"/>
              </a:rPr>
              <a:t>” ma </a:t>
            </a:r>
            <a:r>
              <a:rPr lang="it-IT" dirty="0" err="1">
                <a:latin typeface="Palatino Linotype" charset="0"/>
                <a:ea typeface="Palatino Linotype" charset="0"/>
                <a:cs typeface="Palatino Linotype" charset="0"/>
              </a:rPr>
              <a:t>piu'</a:t>
            </a:r>
            <a:r>
              <a:rPr lang="it-IT" dirty="0">
                <a:latin typeface="Palatino Linotype" charset="0"/>
                <a:ea typeface="Palatino Linotype" charset="0"/>
                <a:cs typeface="Palatino Linotype" charset="0"/>
              </a:rPr>
              <a:t> rappresentativo </a:t>
            </a:r>
            <a:r>
              <a:rPr lang="it-IT" dirty="0" err="1">
                <a:latin typeface="Palatino Linotype" charset="0"/>
                <a:ea typeface="Palatino Linotype" charset="0"/>
                <a:cs typeface="Palatino Linotype" charset="0"/>
              </a:rPr>
              <a:t>e'</a:t>
            </a:r>
            <a:r>
              <a:rPr lang="it-IT" dirty="0">
                <a:latin typeface="Palatino Linotype" charset="0"/>
                <a:ea typeface="Palatino Linotype" charset="0"/>
                <a:cs typeface="Palatino Linotype" charset="0"/>
              </a:rPr>
              <a:t> il tedesco </a:t>
            </a:r>
            <a:r>
              <a:rPr lang="it-IT" dirty="0" err="1">
                <a:latin typeface="Palatino Linotype" charset="0"/>
                <a:ea typeface="Palatino Linotype" charset="0"/>
                <a:cs typeface="Palatino Linotype" charset="0"/>
              </a:rPr>
              <a:t>veredelung</a:t>
            </a:r>
            <a:r>
              <a:rPr lang="it-IT" dirty="0">
                <a:latin typeface="Palatino Linotype" charset="0"/>
                <a:ea typeface="Palatino Linotype" charset="0"/>
                <a:cs typeface="Palatino Linotype" charset="0"/>
              </a:rPr>
              <a:t> = </a:t>
            </a:r>
            <a:r>
              <a:rPr lang="it-IT" b="1" dirty="0">
                <a:solidFill>
                  <a:srgbClr val="FF0000"/>
                </a:solidFill>
                <a:latin typeface="Palatino Linotype" charset="0"/>
                <a:ea typeface="Palatino Linotype" charset="0"/>
                <a:cs typeface="Palatino Linotype" charset="0"/>
              </a:rPr>
              <a:t>nobilitazione</a:t>
            </a:r>
            <a:r>
              <a:rPr lang="it-IT" dirty="0">
                <a:latin typeface="Palatino Linotype" charset="0"/>
                <a:ea typeface="Palatino Linotype" charset="0"/>
                <a:cs typeface="Palatino Linotype" charset="0"/>
              </a:rPr>
              <a:t>. Alcuni elementi trasformano la morfologia dell' eutettico Al-Si. I cristalli normalmente grossolani e aciculari diventano fini e arrotondati (globulari).</a:t>
            </a:r>
            <a:endParaRPr lang="it-IT" sz="1200" dirty="0">
              <a:latin typeface="Palatino Linotype" charset="0"/>
              <a:ea typeface="Palatino Linotype" charset="0"/>
              <a:cs typeface="Palatino Linotype" charset="0"/>
            </a:endParaRPr>
          </a:p>
          <a:p>
            <a:pPr algn="just">
              <a:spcAft>
                <a:spcPts val="0"/>
              </a:spcAft>
            </a:pPr>
            <a:r>
              <a:rPr lang="it-IT" dirty="0">
                <a:latin typeface="Palatino Linotype" charset="0"/>
                <a:ea typeface="Palatino Linotype" charset="0"/>
                <a:cs typeface="Palatino Linotype" charset="0"/>
              </a:rPr>
              <a:t>Inizialmente si usava </a:t>
            </a:r>
            <a:r>
              <a:rPr lang="it-IT" dirty="0">
                <a:solidFill>
                  <a:srgbClr val="FF0000"/>
                </a:solidFill>
                <a:latin typeface="Palatino Linotype" charset="0"/>
                <a:ea typeface="Palatino Linotype" charset="0"/>
                <a:cs typeface="Palatino Linotype" charset="0"/>
              </a:rPr>
              <a:t>Na</a:t>
            </a:r>
            <a:r>
              <a:rPr lang="it-IT" dirty="0">
                <a:latin typeface="Palatino Linotype" charset="0"/>
                <a:ea typeface="Palatino Linotype" charset="0"/>
                <a:cs typeface="Palatino Linotype" charset="0"/>
              </a:rPr>
              <a:t> ma c'erano vari problemi (</a:t>
            </a:r>
            <a:r>
              <a:rPr lang="it-IT" dirty="0" err="1">
                <a:latin typeface="Palatino Linotype" charset="0"/>
                <a:ea typeface="Palatino Linotype" charset="0"/>
                <a:cs typeface="Palatino Linotype" charset="0"/>
              </a:rPr>
              <a:t>tossicita'</a:t>
            </a:r>
            <a:r>
              <a:rPr lang="it-IT" dirty="0">
                <a:latin typeface="Palatino Linotype" charset="0"/>
                <a:ea typeface="Palatino Linotype" charset="0"/>
                <a:cs typeface="Palatino Linotype" charset="0"/>
              </a:rPr>
              <a:t>, </a:t>
            </a:r>
            <a:r>
              <a:rPr lang="it-IT" dirty="0" err="1">
                <a:latin typeface="Palatino Linotype" charset="0"/>
                <a:ea typeface="Palatino Linotype" charset="0"/>
                <a:cs typeface="Palatino Linotype" charset="0"/>
              </a:rPr>
              <a:t>ossidabilita'</a:t>
            </a:r>
            <a:r>
              <a:rPr lang="it-IT" dirty="0">
                <a:latin typeface="Palatino Linotype" charset="0"/>
                <a:ea typeface="Palatino Linotype" charset="0"/>
                <a:cs typeface="Palatino Linotype" charset="0"/>
              </a:rPr>
              <a:t>, assorbimento di O</a:t>
            </a:r>
            <a:r>
              <a:rPr lang="it-IT" baseline="-25000" dirty="0">
                <a:latin typeface="Palatino Linotype" charset="0"/>
                <a:ea typeface="Palatino Linotype" charset="0"/>
                <a:cs typeface="Palatino Linotype" charset="0"/>
              </a:rPr>
              <a:t>2</a:t>
            </a:r>
            <a:r>
              <a:rPr lang="it-IT" dirty="0">
                <a:latin typeface="Palatino Linotype" charset="0"/>
                <a:ea typeface="Palatino Linotype" charset="0"/>
                <a:cs typeface="Palatino Linotype" charset="0"/>
              </a:rPr>
              <a:t> e H</a:t>
            </a:r>
            <a:r>
              <a:rPr lang="it-IT" baseline="-25000" dirty="0">
                <a:latin typeface="Palatino Linotype" charset="0"/>
                <a:ea typeface="Palatino Linotype" charset="0"/>
                <a:cs typeface="Palatino Linotype" charset="0"/>
              </a:rPr>
              <a:t>2</a:t>
            </a:r>
            <a:r>
              <a:rPr lang="it-IT" dirty="0">
                <a:latin typeface="Palatino Linotype" charset="0"/>
                <a:ea typeface="Palatino Linotype" charset="0"/>
                <a:cs typeface="Palatino Linotype" charset="0"/>
              </a:rPr>
              <a:t>, calo di efficacia dopo 1 ora). </a:t>
            </a:r>
            <a:endParaRPr lang="it-IT" sz="1200" dirty="0">
              <a:latin typeface="Palatino Linotype" charset="0"/>
              <a:ea typeface="Palatino Linotype" charset="0"/>
              <a:cs typeface="Palatino Linotype" charset="0"/>
            </a:endParaRPr>
          </a:p>
          <a:p>
            <a:r>
              <a:rPr lang="it-IT" dirty="0">
                <a:latin typeface="Palatino Linotype" charset="0"/>
                <a:ea typeface="Palatino Linotype" charset="0"/>
                <a:cs typeface="Palatino Linotype" charset="0"/>
              </a:rPr>
              <a:t>Ora si usa </a:t>
            </a:r>
            <a:r>
              <a:rPr lang="it-IT" dirty="0" err="1">
                <a:solidFill>
                  <a:srgbClr val="FF0000"/>
                </a:solidFill>
                <a:latin typeface="Palatino Linotype" charset="0"/>
                <a:ea typeface="Palatino Linotype" charset="0"/>
                <a:cs typeface="Palatino Linotype" charset="0"/>
              </a:rPr>
              <a:t>Sr</a:t>
            </a:r>
            <a:r>
              <a:rPr lang="it-IT" dirty="0">
                <a:latin typeface="Palatino Linotype" charset="0"/>
                <a:ea typeface="Palatino Linotype" charset="0"/>
                <a:cs typeface="Palatino Linotype" charset="0"/>
              </a:rPr>
              <a:t> (0.008 - 0.04% efficace per circa 6 ore </a:t>
            </a:r>
          </a:p>
        </p:txBody>
      </p:sp>
    </p:spTree>
    <p:extLst>
      <p:ext uri="{BB962C8B-B14F-4D97-AF65-F5344CB8AC3E}">
        <p14:creationId xmlns:p14="http://schemas.microsoft.com/office/powerpoint/2010/main" val="20941591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Fosforo-cast"/>
          <p:cNvPicPr>
            <a:picLocks noChangeAspect="1" noChangeArrowheads="1"/>
          </p:cNvPicPr>
          <p:nvPr/>
        </p:nvPicPr>
        <p:blipFill rotWithShape="1">
          <a:blip r:embed="rId2">
            <a:extLst>
              <a:ext uri="{28A0092B-C50C-407E-A947-70E740481C1C}">
                <a14:useLocalDpi xmlns:a14="http://schemas.microsoft.com/office/drawing/2010/main" val="0"/>
              </a:ext>
            </a:extLst>
          </a:blip>
          <a:srcRect l="47659" t="9228"/>
          <a:stretch/>
        </p:blipFill>
        <p:spPr bwMode="auto">
          <a:xfrm>
            <a:off x="4757730" y="106720"/>
            <a:ext cx="2374597" cy="27364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1" y="0"/>
            <a:ext cx="1353729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5121" name="Picture 1" descr="Fosforo-cast"/>
          <p:cNvPicPr>
            <a:picLocks noChangeAspect="1" noChangeArrowheads="1"/>
          </p:cNvPicPr>
          <p:nvPr/>
        </p:nvPicPr>
        <p:blipFill rotWithShape="1">
          <a:blip r:embed="rId2">
            <a:extLst>
              <a:ext uri="{28A0092B-C50C-407E-A947-70E740481C1C}">
                <a14:useLocalDpi xmlns:a14="http://schemas.microsoft.com/office/drawing/2010/main" val="0"/>
              </a:ext>
            </a:extLst>
          </a:blip>
          <a:srcRect t="9906" r="51186"/>
          <a:stretch/>
        </p:blipFill>
        <p:spPr bwMode="auto">
          <a:xfrm>
            <a:off x="128585" y="257172"/>
            <a:ext cx="2214563" cy="271603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049474" y="674770"/>
            <a:ext cx="3151824" cy="1015663"/>
          </a:xfrm>
          <a:prstGeom prst="rect">
            <a:avLst/>
          </a:prstGeom>
        </p:spPr>
        <p:txBody>
          <a:bodyPr wrap="none">
            <a:spAutoFit/>
          </a:bodyPr>
          <a:lstStyle/>
          <a:p>
            <a:pPr algn="ctr">
              <a:lnSpc>
                <a:spcPct val="150000"/>
              </a:lnSpc>
              <a:spcAft>
                <a:spcPts val="0"/>
              </a:spcAft>
            </a:pPr>
            <a:r>
              <a:rPr lang="it-IT" sz="2000" b="1" dirty="0">
                <a:solidFill>
                  <a:srgbClr val="FF0000"/>
                </a:solidFill>
                <a:latin typeface="Palatino Linotype" charset="0"/>
                <a:ea typeface="Palatino Linotype" charset="0"/>
                <a:cs typeface="Palatino Linotype" charset="0"/>
              </a:rPr>
              <a:t>Influenza del FOSFORO </a:t>
            </a:r>
          </a:p>
          <a:p>
            <a:pPr algn="ctr">
              <a:lnSpc>
                <a:spcPct val="150000"/>
              </a:lnSpc>
              <a:spcAft>
                <a:spcPts val="0"/>
              </a:spcAft>
            </a:pPr>
            <a:r>
              <a:rPr lang="it-IT" sz="2000" b="1" dirty="0">
                <a:solidFill>
                  <a:srgbClr val="FF0000"/>
                </a:solidFill>
                <a:latin typeface="Palatino Linotype" charset="0"/>
                <a:ea typeface="Palatino Linotype" charset="0"/>
                <a:cs typeface="Palatino Linotype" charset="0"/>
              </a:rPr>
              <a:t>(</a:t>
            </a:r>
            <a:r>
              <a:rPr lang="it-IT" sz="2000" b="1" u="sng" dirty="0">
                <a:solidFill>
                  <a:srgbClr val="FF0000"/>
                </a:solidFill>
                <a:latin typeface="Palatino Linotype" charset="0"/>
                <a:ea typeface="Palatino Linotype" charset="0"/>
                <a:cs typeface="Palatino Linotype" charset="0"/>
              </a:rPr>
              <a:t>deve essere bassissimo</a:t>
            </a:r>
            <a:r>
              <a:rPr lang="it-IT" sz="2000" b="1" dirty="0">
                <a:solidFill>
                  <a:srgbClr val="FF0000"/>
                </a:solidFill>
                <a:latin typeface="Palatino Linotype" charset="0"/>
                <a:ea typeface="Palatino Linotype" charset="0"/>
                <a:cs typeface="Palatino Linotype" charset="0"/>
              </a:rPr>
              <a:t>)</a:t>
            </a:r>
            <a:endParaRPr lang="it-IT" sz="1400" b="1" dirty="0">
              <a:solidFill>
                <a:srgbClr val="FF0000"/>
              </a:solidFill>
              <a:effectLst/>
              <a:latin typeface="Palatino Linotype" charset="0"/>
              <a:ea typeface="Palatino Linotype" charset="0"/>
              <a:cs typeface="Palatino Linotype" charset="0"/>
            </a:endParaRPr>
          </a:p>
        </p:txBody>
      </p:sp>
      <p:sp>
        <p:nvSpPr>
          <p:cNvPr id="4" name="Rettangolo 3"/>
          <p:cNvSpPr/>
          <p:nvPr/>
        </p:nvSpPr>
        <p:spPr>
          <a:xfrm>
            <a:off x="7132327" y="1904137"/>
            <a:ext cx="4139338" cy="589777"/>
          </a:xfrm>
          <a:prstGeom prst="rect">
            <a:avLst/>
          </a:prstGeom>
        </p:spPr>
        <p:txBody>
          <a:bodyPr wrap="none">
            <a:spAutoFit/>
          </a:bodyPr>
          <a:lstStyle/>
          <a:p>
            <a:pPr algn="ctr">
              <a:lnSpc>
                <a:spcPct val="150000"/>
              </a:lnSpc>
              <a:spcAft>
                <a:spcPts val="0"/>
              </a:spcAft>
            </a:pPr>
            <a:r>
              <a:rPr lang="it-IT" sz="2400" b="1">
                <a:solidFill>
                  <a:srgbClr val="000080"/>
                </a:solidFill>
                <a:latin typeface="Palatino Linotype" charset="0"/>
                <a:ea typeface="Palatino Linotype" charset="0"/>
                <a:cs typeface="Palatino Linotype" charset="0"/>
              </a:rPr>
              <a:t>TECNOLOGIE DI COLATA</a:t>
            </a:r>
            <a:endParaRPr lang="it-IT" sz="2400" b="1">
              <a:solidFill>
                <a:srgbClr val="000080"/>
              </a:solidFill>
              <a:effectLst/>
              <a:latin typeface="Palatino Linotype" charset="0"/>
              <a:ea typeface="Palatino Linotype" charset="0"/>
              <a:cs typeface="Palatino Linotype" charset="0"/>
            </a:endParaRPr>
          </a:p>
        </p:txBody>
      </p:sp>
      <p:sp>
        <p:nvSpPr>
          <p:cNvPr id="6" name="Rettangolo 5"/>
          <p:cNvSpPr/>
          <p:nvPr/>
        </p:nvSpPr>
        <p:spPr>
          <a:xfrm>
            <a:off x="862013" y="3189315"/>
            <a:ext cx="6096000" cy="2031325"/>
          </a:xfrm>
          <a:prstGeom prst="rect">
            <a:avLst/>
          </a:prstGeom>
        </p:spPr>
        <p:txBody>
          <a:bodyPr>
            <a:spAutoFit/>
          </a:bodyPr>
          <a:lstStyle/>
          <a:p>
            <a:pPr marL="342900" lvl="0" indent="-342900" algn="just">
              <a:lnSpc>
                <a:spcPct val="150000"/>
              </a:lnSpc>
              <a:spcAft>
                <a:spcPts val="0"/>
              </a:spcAft>
              <a:buFont typeface="Symbol" charset="2"/>
              <a:buChar char=""/>
              <a:tabLst>
                <a:tab pos="228600" algn="l"/>
              </a:tabLst>
            </a:pPr>
            <a:r>
              <a:rPr lang="it-IT" sz="2800" b="1" dirty="0">
                <a:solidFill>
                  <a:srgbClr val="808000"/>
                </a:solidFill>
                <a:latin typeface="Palatino Linotype" charset="0"/>
                <a:ea typeface="Palatino Linotype" charset="0"/>
                <a:cs typeface="Palatino Linotype" charset="0"/>
              </a:rPr>
              <a:t>Colata in terra</a:t>
            </a:r>
            <a:endParaRPr lang="it-IT" b="1" dirty="0">
              <a:latin typeface="Palatino Linotype" charset="0"/>
              <a:ea typeface="Palatino Linotype" charset="0"/>
              <a:cs typeface="Palatino Linotype" charset="0"/>
            </a:endParaRPr>
          </a:p>
          <a:p>
            <a:pPr marL="342900" lvl="0" indent="-342900" algn="just">
              <a:lnSpc>
                <a:spcPct val="150000"/>
              </a:lnSpc>
              <a:spcAft>
                <a:spcPts val="0"/>
              </a:spcAft>
              <a:buFont typeface="Symbol" charset="2"/>
              <a:buChar char=""/>
              <a:tabLst>
                <a:tab pos="228600" algn="l"/>
              </a:tabLst>
            </a:pPr>
            <a:r>
              <a:rPr lang="it-IT" sz="2800" b="1" dirty="0">
                <a:solidFill>
                  <a:srgbClr val="808000"/>
                </a:solidFill>
                <a:latin typeface="Palatino Linotype" charset="0"/>
                <a:ea typeface="Palatino Linotype" charset="0"/>
                <a:cs typeface="Palatino Linotype" charset="0"/>
              </a:rPr>
              <a:t>Colata in conchiglia</a:t>
            </a:r>
            <a:endParaRPr lang="it-IT" b="1" dirty="0">
              <a:latin typeface="Palatino Linotype" charset="0"/>
              <a:ea typeface="Palatino Linotype" charset="0"/>
              <a:cs typeface="Palatino Linotype" charset="0"/>
            </a:endParaRPr>
          </a:p>
          <a:p>
            <a:pPr marL="342900" lvl="0" indent="-342900" algn="just">
              <a:lnSpc>
                <a:spcPct val="150000"/>
              </a:lnSpc>
              <a:spcAft>
                <a:spcPts val="0"/>
              </a:spcAft>
              <a:buFont typeface="Symbol" charset="2"/>
              <a:buChar char=""/>
              <a:tabLst>
                <a:tab pos="228600" algn="l"/>
              </a:tabLst>
            </a:pPr>
            <a:r>
              <a:rPr lang="it-IT" sz="2800" b="1" dirty="0">
                <a:solidFill>
                  <a:srgbClr val="808000"/>
                </a:solidFill>
                <a:latin typeface="Palatino Linotype" charset="0"/>
                <a:ea typeface="Palatino Linotype" charset="0"/>
                <a:cs typeface="Palatino Linotype" charset="0"/>
              </a:rPr>
              <a:t>Pressocolata</a:t>
            </a:r>
            <a:endParaRPr lang="it-IT" b="1" dirty="0">
              <a:effectLst/>
              <a:latin typeface="Palatino Linotype" charset="0"/>
              <a:ea typeface="Palatino Linotype" charset="0"/>
              <a:cs typeface="Palatino Linotype" charset="0"/>
            </a:endParaRPr>
          </a:p>
        </p:txBody>
      </p:sp>
      <p:graphicFrame>
        <p:nvGraphicFramePr>
          <p:cNvPr id="7" name="Tabella 6"/>
          <p:cNvGraphicFramePr>
            <a:graphicFrameLocks noGrp="1"/>
          </p:cNvGraphicFramePr>
          <p:nvPr>
            <p:extLst>
              <p:ext uri="{D42A27DB-BD31-4B8C-83A1-F6EECF244321}">
                <p14:modId xmlns:p14="http://schemas.microsoft.com/office/powerpoint/2010/main" val="1330504835"/>
              </p:ext>
            </p:extLst>
          </p:nvPr>
        </p:nvGraphicFramePr>
        <p:xfrm>
          <a:off x="7282762" y="2645411"/>
          <a:ext cx="3813917" cy="1500632"/>
        </p:xfrm>
        <a:graphic>
          <a:graphicData uri="http://schemas.openxmlformats.org/drawingml/2006/table">
            <a:tbl>
              <a:tblPr>
                <a:tableStyleId>{5C22544A-7EE6-4342-B048-85BDC9FD1C3A}</a:tableStyleId>
              </a:tblPr>
              <a:tblGrid>
                <a:gridCol w="2135439">
                  <a:extLst>
                    <a:ext uri="{9D8B030D-6E8A-4147-A177-3AD203B41FA5}">
                      <a16:colId xmlns:a16="http://schemas.microsoft.com/office/drawing/2014/main" val="20000"/>
                    </a:ext>
                  </a:extLst>
                </a:gridCol>
                <a:gridCol w="1678478">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it-IT" sz="1800" dirty="0">
                          <a:effectLst/>
                        </a:rPr>
                        <a:t>Leghe e getti in Italia</a:t>
                      </a:r>
                      <a:endParaRPr lang="it-IT" sz="1200" dirty="0">
                        <a:effectLst/>
                        <a:latin typeface="Times" charset="0"/>
                        <a:ea typeface="Times" charset="0"/>
                        <a:cs typeface="Times New Roman" charset="0"/>
                      </a:endParaRPr>
                    </a:p>
                  </a:txBody>
                  <a:tcPr marL="68580" marR="68580" marT="0" marB="0"/>
                </a:tc>
                <a:tc>
                  <a:txBody>
                    <a:bodyPr/>
                    <a:lstStyle/>
                    <a:p>
                      <a:pPr algn="just">
                        <a:lnSpc>
                          <a:spcPct val="150000"/>
                        </a:lnSpc>
                        <a:spcAft>
                          <a:spcPts val="0"/>
                        </a:spcAft>
                      </a:pPr>
                      <a:r>
                        <a:rPr lang="it-IT" sz="1800" dirty="0">
                          <a:effectLst/>
                        </a:rPr>
                        <a:t>       ton</a:t>
                      </a:r>
                      <a:endParaRPr lang="it-IT" sz="1200" dirty="0">
                        <a:effectLst/>
                        <a:latin typeface="Times" charset="0"/>
                        <a:ea typeface="Times" charset="0"/>
                        <a:cs typeface="Times New Roman"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Aft>
                          <a:spcPts val="0"/>
                        </a:spcAft>
                      </a:pPr>
                      <a:r>
                        <a:rPr lang="it-IT" sz="1800" dirty="0">
                          <a:effectLst/>
                        </a:rPr>
                        <a:t>Getti in terra</a:t>
                      </a:r>
                      <a:endParaRPr lang="it-IT" sz="1200" dirty="0">
                        <a:effectLst/>
                        <a:latin typeface="Times" charset="0"/>
                        <a:ea typeface="Times" charset="0"/>
                        <a:cs typeface="Times New Roman" charset="0"/>
                      </a:endParaRPr>
                    </a:p>
                  </a:txBody>
                  <a:tcPr marL="68580" marR="68580" marT="0" marB="0"/>
                </a:tc>
                <a:tc>
                  <a:txBody>
                    <a:bodyPr/>
                    <a:lstStyle/>
                    <a:p>
                      <a:pPr algn="just">
                        <a:lnSpc>
                          <a:spcPct val="150000"/>
                        </a:lnSpc>
                        <a:spcAft>
                          <a:spcPts val="0"/>
                        </a:spcAft>
                      </a:pPr>
                      <a:r>
                        <a:rPr lang="it-IT" sz="1800">
                          <a:effectLst/>
                        </a:rPr>
                        <a:t>10.400</a:t>
                      </a:r>
                      <a:endParaRPr lang="it-IT" sz="1200">
                        <a:effectLst/>
                        <a:latin typeface="Times" charset="0"/>
                        <a:ea typeface="Times" charset="0"/>
                        <a:cs typeface="Times New Roman"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Aft>
                          <a:spcPts val="0"/>
                        </a:spcAft>
                      </a:pPr>
                      <a:r>
                        <a:rPr lang="it-IT" sz="1800">
                          <a:effectLst/>
                        </a:rPr>
                        <a:t>Getti in conchiglia</a:t>
                      </a:r>
                      <a:endParaRPr lang="it-IT" sz="1200">
                        <a:effectLst/>
                        <a:latin typeface="Times" charset="0"/>
                        <a:ea typeface="Times" charset="0"/>
                        <a:cs typeface="Times New Roman" charset="0"/>
                      </a:endParaRPr>
                    </a:p>
                  </a:txBody>
                  <a:tcPr marL="68580" marR="68580" marT="0" marB="0"/>
                </a:tc>
                <a:tc>
                  <a:txBody>
                    <a:bodyPr/>
                    <a:lstStyle/>
                    <a:p>
                      <a:pPr algn="just">
                        <a:lnSpc>
                          <a:spcPct val="150000"/>
                        </a:lnSpc>
                        <a:spcAft>
                          <a:spcPts val="0"/>
                        </a:spcAft>
                      </a:pPr>
                      <a:r>
                        <a:rPr lang="it-IT" sz="1800">
                          <a:effectLst/>
                        </a:rPr>
                        <a:t>150.000</a:t>
                      </a:r>
                      <a:endParaRPr lang="it-IT" sz="1200">
                        <a:effectLst/>
                        <a:latin typeface="Times" charset="0"/>
                        <a:ea typeface="Times" charset="0"/>
                        <a:cs typeface="Times New Roman"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Aft>
                          <a:spcPts val="0"/>
                        </a:spcAft>
                      </a:pPr>
                      <a:r>
                        <a:rPr lang="it-IT" sz="1800" dirty="0">
                          <a:effectLst/>
                        </a:rPr>
                        <a:t>Getti </a:t>
                      </a:r>
                      <a:r>
                        <a:rPr lang="it-IT" sz="1800" dirty="0" err="1">
                          <a:effectLst/>
                        </a:rPr>
                        <a:t>pressocolati</a:t>
                      </a:r>
                      <a:endParaRPr lang="it-IT" sz="1200" dirty="0">
                        <a:effectLst/>
                        <a:latin typeface="Times" charset="0"/>
                        <a:ea typeface="Times" charset="0"/>
                        <a:cs typeface="Times New Roman" charset="0"/>
                      </a:endParaRPr>
                    </a:p>
                  </a:txBody>
                  <a:tcPr marL="68580" marR="68580" marT="0" marB="0"/>
                </a:tc>
                <a:tc>
                  <a:txBody>
                    <a:bodyPr/>
                    <a:lstStyle/>
                    <a:p>
                      <a:pPr algn="just">
                        <a:lnSpc>
                          <a:spcPct val="150000"/>
                        </a:lnSpc>
                        <a:spcAft>
                          <a:spcPts val="0"/>
                        </a:spcAft>
                      </a:pPr>
                      <a:r>
                        <a:rPr lang="it-IT" sz="1800" dirty="0">
                          <a:effectLst/>
                        </a:rPr>
                        <a:t>235.0000</a:t>
                      </a:r>
                      <a:endParaRPr lang="it-IT" sz="1200" dirty="0">
                        <a:effectLst/>
                        <a:latin typeface="Times" charset="0"/>
                        <a:ea typeface="Times" charset="0"/>
                        <a:cs typeface="Times New Roman" charset="0"/>
                      </a:endParaRPr>
                    </a:p>
                  </a:txBody>
                  <a:tcPr marL="68580" marR="68580" marT="0" marB="0"/>
                </a:tc>
                <a:extLst>
                  <a:ext uri="{0D108BD9-81ED-4DB2-BD59-A6C34878D82A}">
                    <a16:rowId xmlns:a16="http://schemas.microsoft.com/office/drawing/2014/main" val="10003"/>
                  </a:ext>
                </a:extLst>
              </a:tr>
            </a:tbl>
          </a:graphicData>
        </a:graphic>
      </p:graphicFrame>
      <p:sp>
        <p:nvSpPr>
          <p:cNvPr id="8" name="Rettangolo 7"/>
          <p:cNvSpPr/>
          <p:nvPr/>
        </p:nvSpPr>
        <p:spPr>
          <a:xfrm>
            <a:off x="128585" y="5098677"/>
            <a:ext cx="11301413" cy="1631216"/>
          </a:xfrm>
          <a:prstGeom prst="rect">
            <a:avLst/>
          </a:prstGeom>
        </p:spPr>
        <p:txBody>
          <a:bodyPr wrap="square">
            <a:spAutoFit/>
          </a:bodyPr>
          <a:lstStyle/>
          <a:p>
            <a:r>
              <a:rPr lang="it-IT" sz="2000" dirty="0">
                <a:latin typeface="Palatino Linotype" charset="0"/>
                <a:ea typeface="Palatino Linotype" charset="0"/>
                <a:cs typeface="Palatino Linotype" charset="0"/>
              </a:rPr>
              <a:t>Il modello deve comprendere anche il sistema di colata (</a:t>
            </a:r>
            <a:r>
              <a:rPr lang="it-IT" sz="2000" dirty="0" err="1">
                <a:latin typeface="Palatino Linotype" charset="0"/>
                <a:ea typeface="Palatino Linotype" charset="0"/>
                <a:cs typeface="Palatino Linotype" charset="0"/>
              </a:rPr>
              <a:t>cioe</a:t>
            </a:r>
            <a:r>
              <a:rPr lang="it-IT" sz="2000" dirty="0">
                <a:latin typeface="Palatino Linotype" charset="0"/>
                <a:ea typeface="Palatino Linotype" charset="0"/>
                <a:cs typeface="Palatino Linotype" charset="0"/>
              </a:rPr>
              <a:t>̀ i canali verticali e orizzontali di forma e sezione calcolata che convogliano il metallo dall’imbuto di colata agli attacchi di colata) e le </a:t>
            </a:r>
            <a:r>
              <a:rPr lang="it-IT" sz="2000" b="1" dirty="0">
                <a:latin typeface="Palatino Linotype" charset="0"/>
                <a:ea typeface="Palatino Linotype" charset="0"/>
                <a:cs typeface="Palatino Linotype" charset="0"/>
              </a:rPr>
              <a:t>materozze</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cioe</a:t>
            </a:r>
            <a:r>
              <a:rPr lang="it-IT" sz="2000" dirty="0">
                <a:latin typeface="Palatino Linotype" charset="0"/>
                <a:ea typeface="Palatino Linotype" charset="0"/>
                <a:cs typeface="Palatino Linotype" charset="0"/>
              </a:rPr>
              <a:t>̀ le riserve di metallo liquido che, poste in posizione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elevata rispetto al getto, devono raffreddarsi per ultime alimentando le parti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massicce del getto per compensarne il ritiro volumetrico. </a:t>
            </a:r>
          </a:p>
        </p:txBody>
      </p:sp>
    </p:spTree>
    <p:extLst>
      <p:ext uri="{BB962C8B-B14F-4D97-AF65-F5344CB8AC3E}">
        <p14:creationId xmlns:p14="http://schemas.microsoft.com/office/powerpoint/2010/main" val="876293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12750" y="247650"/>
            <a:ext cx="4987925" cy="4297827"/>
          </a:xfrm>
          <a:prstGeom prst="rect">
            <a:avLst/>
          </a:prstGeom>
        </p:spPr>
      </p:pic>
      <p:sp>
        <p:nvSpPr>
          <p:cNvPr id="3" name="Rettangolo 2"/>
          <p:cNvSpPr/>
          <p:nvPr/>
        </p:nvSpPr>
        <p:spPr>
          <a:xfrm>
            <a:off x="5895743" y="928598"/>
            <a:ext cx="5719995" cy="1323439"/>
          </a:xfrm>
          <a:prstGeom prst="rect">
            <a:avLst/>
          </a:prstGeom>
        </p:spPr>
        <p:txBody>
          <a:bodyPr wrap="square">
            <a:spAutoFit/>
          </a:bodyPr>
          <a:lstStyle/>
          <a:p>
            <a:pPr algn="just"/>
            <a:r>
              <a:rPr lang="it-IT" sz="2000" dirty="0">
                <a:latin typeface="Palatino Linotype" charset="0"/>
                <a:ea typeface="Palatino Linotype" charset="0"/>
                <a:cs typeface="Palatino Linotype" charset="0"/>
              </a:rPr>
              <a:t>Il metallo riempie la forma per azione della gravità e quindi l’ingresso nella conchiglia deve essere situato ad un livello superiore per ottenere la </a:t>
            </a:r>
            <a:r>
              <a:rPr lang="it-IT" sz="2000">
                <a:latin typeface="Palatino Linotype" charset="0"/>
                <a:ea typeface="Palatino Linotype" charset="0"/>
                <a:cs typeface="Palatino Linotype" charset="0"/>
              </a:rPr>
              <a:t>giusta pressione </a:t>
            </a:r>
            <a:r>
              <a:rPr lang="it-IT" sz="2000" dirty="0" err="1">
                <a:latin typeface="Palatino Linotype" charset="0"/>
                <a:ea typeface="Palatino Linotype" charset="0"/>
                <a:cs typeface="Palatino Linotype" charset="0"/>
              </a:rPr>
              <a:t>metallostatica</a:t>
            </a:r>
            <a:r>
              <a:rPr lang="it-IT" sz="2000" dirty="0">
                <a:latin typeface="Palatino Linotype" charset="0"/>
                <a:ea typeface="Palatino Linotype" charset="0"/>
                <a:cs typeface="Palatino Linotype" charset="0"/>
              </a:rPr>
              <a:t>. </a:t>
            </a:r>
          </a:p>
        </p:txBody>
      </p:sp>
      <p:sp>
        <p:nvSpPr>
          <p:cNvPr id="4" name="Rettangolo 3"/>
          <p:cNvSpPr/>
          <p:nvPr/>
        </p:nvSpPr>
        <p:spPr>
          <a:xfrm>
            <a:off x="6015038" y="280987"/>
            <a:ext cx="3334567" cy="589777"/>
          </a:xfrm>
          <a:prstGeom prst="rect">
            <a:avLst/>
          </a:prstGeom>
        </p:spPr>
        <p:txBody>
          <a:bodyPr wrap="none">
            <a:spAutoFit/>
          </a:bodyPr>
          <a:lstStyle/>
          <a:p>
            <a:pPr marL="342900" lvl="0" indent="-342900" algn="just">
              <a:lnSpc>
                <a:spcPct val="150000"/>
              </a:lnSpc>
              <a:spcAft>
                <a:spcPts val="0"/>
              </a:spcAft>
              <a:buFont typeface="Symbol" charset="2"/>
              <a:buChar char=""/>
              <a:tabLst>
                <a:tab pos="228600" algn="l"/>
              </a:tabLst>
            </a:pPr>
            <a:r>
              <a:rPr lang="it-IT" sz="2400" b="1">
                <a:solidFill>
                  <a:srgbClr val="808000"/>
                </a:solidFill>
                <a:latin typeface="Palatino Linotype" charset="0"/>
                <a:ea typeface="Palatino Linotype" charset="0"/>
                <a:cs typeface="Palatino Linotype" charset="0"/>
              </a:rPr>
              <a:t>Colata in conchiglia</a:t>
            </a:r>
            <a:endParaRPr lang="it-IT" sz="2400" b="1" dirty="0">
              <a:latin typeface="Palatino Linotype" charset="0"/>
              <a:ea typeface="Palatino Linotype" charset="0"/>
              <a:cs typeface="Palatino Linotype" charset="0"/>
            </a:endParaRPr>
          </a:p>
        </p:txBody>
      </p:sp>
      <p:sp>
        <p:nvSpPr>
          <p:cNvPr id="5" name="Rettangolo 4"/>
          <p:cNvSpPr/>
          <p:nvPr/>
        </p:nvSpPr>
        <p:spPr>
          <a:xfrm>
            <a:off x="5895743" y="2309871"/>
            <a:ext cx="4019049" cy="646331"/>
          </a:xfrm>
          <a:prstGeom prst="rect">
            <a:avLst/>
          </a:prstGeom>
        </p:spPr>
        <p:txBody>
          <a:bodyPr wrap="none">
            <a:spAutoFit/>
          </a:bodyPr>
          <a:lstStyle/>
          <a:p>
            <a:pPr marL="342900" lvl="0" indent="-342900" algn="just">
              <a:lnSpc>
                <a:spcPct val="150000"/>
              </a:lnSpc>
              <a:spcAft>
                <a:spcPts val="0"/>
              </a:spcAft>
              <a:buFont typeface="Symbol" charset="2"/>
              <a:buChar char=""/>
              <a:tabLst>
                <a:tab pos="228600" algn="l"/>
              </a:tabLst>
            </a:pPr>
            <a:r>
              <a:rPr lang="it-IT" sz="2400" b="1" dirty="0">
                <a:solidFill>
                  <a:srgbClr val="808000"/>
                </a:solidFill>
                <a:latin typeface="Palatino Linotype" charset="0"/>
                <a:ea typeface="Palatino Linotype" charset="0"/>
                <a:cs typeface="Palatino Linotype" charset="0"/>
              </a:rPr>
              <a:t>Colata </a:t>
            </a:r>
            <a:r>
              <a:rPr lang="it-IT" sz="2400" b="1">
                <a:solidFill>
                  <a:srgbClr val="808000"/>
                </a:solidFill>
                <a:latin typeface="Palatino Linotype" charset="0"/>
                <a:ea typeface="Palatino Linotype" charset="0"/>
                <a:cs typeface="Palatino Linotype" charset="0"/>
              </a:rPr>
              <a:t>per pressofusione</a:t>
            </a:r>
            <a:endParaRPr lang="it-IT" sz="2400" b="1" dirty="0">
              <a:latin typeface="Palatino Linotype" charset="0"/>
              <a:ea typeface="Palatino Linotype" charset="0"/>
              <a:cs typeface="Palatino Linotype" charset="0"/>
            </a:endParaRPr>
          </a:p>
        </p:txBody>
      </p:sp>
      <p:sp>
        <p:nvSpPr>
          <p:cNvPr id="6" name="Rettangolo 5"/>
          <p:cNvSpPr/>
          <p:nvPr/>
        </p:nvSpPr>
        <p:spPr>
          <a:xfrm>
            <a:off x="6015038" y="2932985"/>
            <a:ext cx="5600700" cy="1631216"/>
          </a:xfrm>
          <a:prstGeom prst="rect">
            <a:avLst/>
          </a:prstGeom>
        </p:spPr>
        <p:txBody>
          <a:bodyPr wrap="square">
            <a:spAutoFit/>
          </a:bodyPr>
          <a:lstStyle/>
          <a:p>
            <a:pPr algn="just"/>
            <a:r>
              <a:rPr lang="it-IT" sz="2000">
                <a:latin typeface="Palatino Linotype" charset="0"/>
                <a:ea typeface="Palatino Linotype" charset="0"/>
                <a:cs typeface="Palatino Linotype" charset="0"/>
              </a:rPr>
              <a:t>E’ </a:t>
            </a:r>
            <a:r>
              <a:rPr lang="it-IT" sz="2000" dirty="0">
                <a:latin typeface="Palatino Linotype" charset="0"/>
                <a:ea typeface="Palatino Linotype" charset="0"/>
                <a:cs typeface="Palatino Linotype" charset="0"/>
              </a:rPr>
              <a:t>la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diffusa per le grandi serie, a causa del basso costo di trasformazione abbinato al minor costo delle leghe secondarie utilizzabili, alla buona precisione dimensionale e all’ottimo grado di finitura superficiale. </a:t>
            </a:r>
          </a:p>
        </p:txBody>
      </p:sp>
      <p:sp>
        <p:nvSpPr>
          <p:cNvPr id="7" name="Rettangolo 6"/>
          <p:cNvSpPr/>
          <p:nvPr/>
        </p:nvSpPr>
        <p:spPr>
          <a:xfrm>
            <a:off x="412750" y="4603311"/>
            <a:ext cx="11474450" cy="1938992"/>
          </a:xfrm>
          <a:prstGeom prst="rect">
            <a:avLst/>
          </a:prstGeom>
        </p:spPr>
        <p:txBody>
          <a:bodyPr wrap="square">
            <a:spAutoFit/>
          </a:bodyPr>
          <a:lstStyle/>
          <a:p>
            <a:pPr algn="just"/>
            <a:r>
              <a:rPr lang="it-IT" sz="2000" dirty="0">
                <a:latin typeface="Palatino Linotype" charset="0"/>
                <a:ea typeface="Palatino Linotype" charset="0"/>
                <a:cs typeface="Palatino Linotype" charset="0"/>
              </a:rPr>
              <a:t>l processo di colata sotto pressione si svolge iniettando il metallo ad alta velocità in uno stampo di acciaio tenuto chiuso e bloccato in una pressa idraulica che contrasta l’apertura dello stampo (ne esistono da 1.000 a 40.000 </a:t>
            </a:r>
            <a:r>
              <a:rPr lang="it-IT" sz="2000" dirty="0" err="1">
                <a:latin typeface="Palatino Linotype" charset="0"/>
                <a:ea typeface="Palatino Linotype" charset="0"/>
                <a:cs typeface="Palatino Linotype" charset="0"/>
              </a:rPr>
              <a:t>kN</a:t>
            </a:r>
            <a:r>
              <a:rPr lang="it-IT" sz="2000" dirty="0">
                <a:latin typeface="Palatino Linotype" charset="0"/>
                <a:ea typeface="Palatino Linotype" charset="0"/>
                <a:cs typeface="Palatino Linotype" charset="0"/>
              </a:rPr>
              <a:t>). La forza di iniezione è pari al 15% circa della forza di chiusura per le macchine piccole e al 7% per le grandi. Lo stampo è diviso in due </a:t>
            </a:r>
            <a:r>
              <a:rPr lang="it-IT" sz="2000" dirty="0" err="1">
                <a:latin typeface="Palatino Linotype" charset="0"/>
                <a:ea typeface="Palatino Linotype" charset="0"/>
                <a:cs typeface="Palatino Linotype" charset="0"/>
              </a:rPr>
              <a:t>semistampi</a:t>
            </a:r>
            <a:r>
              <a:rPr lang="it-IT" sz="2000" dirty="0">
                <a:latin typeface="Palatino Linotype" charset="0"/>
                <a:ea typeface="Palatino Linotype" charset="0"/>
                <a:cs typeface="Palatino Linotype" charset="0"/>
              </a:rPr>
              <a:t>, uno fisso e l’altro mobile. Il gruppo di iniezione è costituito da un contenitore orizzontale entro cui si versa il metallo e in cui scorre il pistone di iniezione. </a:t>
            </a:r>
          </a:p>
        </p:txBody>
      </p:sp>
    </p:spTree>
    <p:extLst>
      <p:ext uri="{BB962C8B-B14F-4D97-AF65-F5344CB8AC3E}">
        <p14:creationId xmlns:p14="http://schemas.microsoft.com/office/powerpoint/2010/main" val="475456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42875"/>
            <a:ext cx="4286688" cy="3186254"/>
          </a:xfrm>
          <a:prstGeom prst="rect">
            <a:avLst/>
          </a:prstGeom>
        </p:spPr>
      </p:pic>
      <p:sp>
        <p:nvSpPr>
          <p:cNvPr id="4" name="Rettangolo 3"/>
          <p:cNvSpPr/>
          <p:nvPr/>
        </p:nvSpPr>
        <p:spPr>
          <a:xfrm>
            <a:off x="4343400" y="142875"/>
            <a:ext cx="7656195" cy="3785652"/>
          </a:xfrm>
          <a:prstGeom prst="rect">
            <a:avLst/>
          </a:prstGeom>
        </p:spPr>
        <p:txBody>
          <a:bodyPr wrap="square">
            <a:spAutoFit/>
          </a:bodyPr>
          <a:lstStyle/>
          <a:p>
            <a:pPr algn="just"/>
            <a:r>
              <a:rPr lang="it-IT" sz="2000" dirty="0">
                <a:solidFill>
                  <a:srgbClr val="000000"/>
                </a:solidFill>
                <a:latin typeface="Palatino Linotype" charset="0"/>
                <a:ea typeface="Palatino Linotype" charset="0"/>
                <a:cs typeface="Palatino Linotype" charset="0"/>
              </a:rPr>
              <a:t>Il tempo di riempimento della cavità non può avere valore casuale né può essere fissato arbitrariamente.</a:t>
            </a:r>
            <a:br>
              <a:rPr lang="it-IT" sz="2000" dirty="0">
                <a:latin typeface="Palatino Linotype" charset="0"/>
                <a:ea typeface="Palatino Linotype" charset="0"/>
                <a:cs typeface="Palatino Linotype" charset="0"/>
              </a:rPr>
            </a:br>
            <a:r>
              <a:rPr lang="it-IT" sz="2000" dirty="0">
                <a:solidFill>
                  <a:srgbClr val="000000"/>
                </a:solidFill>
                <a:latin typeface="Palatino Linotype" charset="0"/>
                <a:ea typeface="Palatino Linotype" charset="0"/>
                <a:cs typeface="Palatino Linotype" charset="0"/>
              </a:rPr>
              <a:t>Per ottenere un buon pezzo </a:t>
            </a:r>
            <a:r>
              <a:rPr lang="it-IT" sz="2000" dirty="0" err="1">
                <a:solidFill>
                  <a:srgbClr val="000000"/>
                </a:solidFill>
                <a:latin typeface="Palatino Linotype" charset="0"/>
                <a:ea typeface="Palatino Linotype" charset="0"/>
                <a:cs typeface="Palatino Linotype" charset="0"/>
              </a:rPr>
              <a:t>pressocolato</a:t>
            </a:r>
            <a:r>
              <a:rPr lang="it-IT" sz="2000" dirty="0">
                <a:solidFill>
                  <a:srgbClr val="000000"/>
                </a:solidFill>
                <a:latin typeface="Palatino Linotype" charset="0"/>
                <a:ea typeface="Palatino Linotype" charset="0"/>
                <a:cs typeface="Palatino Linotype" charset="0"/>
              </a:rPr>
              <a:t> infatti è necessario che la cavità sia riempita completamente prima che avvenga la solidificazione del metallo nello stampo. </a:t>
            </a:r>
            <a:br>
              <a:rPr lang="it-IT" sz="2000" dirty="0">
                <a:latin typeface="Palatino Linotype" charset="0"/>
                <a:ea typeface="Palatino Linotype" charset="0"/>
                <a:cs typeface="Palatino Linotype" charset="0"/>
              </a:rPr>
            </a:br>
            <a:r>
              <a:rPr lang="it-IT" sz="2000" b="1" dirty="0">
                <a:solidFill>
                  <a:srgbClr val="FF0000"/>
                </a:solidFill>
                <a:latin typeface="Palatino Linotype" charset="0"/>
                <a:ea typeface="Palatino Linotype" charset="0"/>
                <a:cs typeface="Palatino Linotype" charset="0"/>
              </a:rPr>
              <a:t>Il tempo in cui avviene questa solidificazione è legato ai seguenti fattori: </a:t>
            </a:r>
          </a:p>
          <a:p>
            <a:pPr algn="just"/>
            <a:r>
              <a:rPr lang="it-IT" sz="2000" b="1" dirty="0">
                <a:solidFill>
                  <a:srgbClr val="FF0000"/>
                </a:solidFill>
                <a:latin typeface="Palatino Linotype" charset="0"/>
                <a:ea typeface="Palatino Linotype" charset="0"/>
                <a:cs typeface="Palatino Linotype" charset="0"/>
              </a:rPr>
              <a:t>- intervallo di solidificazione (differenza di temperatura fra inizio e fine solidificazione propria di ciascuna lega); </a:t>
            </a:r>
          </a:p>
          <a:p>
            <a:pPr algn="just"/>
            <a:r>
              <a:rPr lang="it-IT" sz="2000" b="1" dirty="0">
                <a:solidFill>
                  <a:srgbClr val="FF0000"/>
                </a:solidFill>
                <a:latin typeface="Palatino Linotype" charset="0"/>
                <a:ea typeface="Palatino Linotype" charset="0"/>
                <a:cs typeface="Palatino Linotype" charset="0"/>
              </a:rPr>
              <a:t>- temperatura del metallo; </a:t>
            </a:r>
          </a:p>
          <a:p>
            <a:pPr algn="just"/>
            <a:r>
              <a:rPr lang="it-IT" sz="2000" b="1" dirty="0">
                <a:solidFill>
                  <a:srgbClr val="FF0000"/>
                </a:solidFill>
                <a:latin typeface="Palatino Linotype" charset="0"/>
                <a:ea typeface="Palatino Linotype" charset="0"/>
                <a:cs typeface="Palatino Linotype" charset="0"/>
              </a:rPr>
              <a:t>- temperatura dello stampo; </a:t>
            </a:r>
          </a:p>
          <a:p>
            <a:r>
              <a:rPr lang="it-IT" sz="2000" b="1" dirty="0">
                <a:solidFill>
                  <a:srgbClr val="FF0000"/>
                </a:solidFill>
                <a:latin typeface="Palatino Linotype" charset="0"/>
                <a:ea typeface="Palatino Linotype" charset="0"/>
                <a:cs typeface="Palatino Linotype" charset="0"/>
              </a:rPr>
              <a:t>- spessori del pezzo.</a:t>
            </a:r>
          </a:p>
        </p:txBody>
      </p:sp>
      <p:pic>
        <p:nvPicPr>
          <p:cNvPr id="5" name="Immagine 4"/>
          <p:cNvPicPr>
            <a:picLocks noChangeAspect="1"/>
          </p:cNvPicPr>
          <p:nvPr/>
        </p:nvPicPr>
        <p:blipFill>
          <a:blip r:embed="rId3"/>
          <a:stretch>
            <a:fillRect/>
          </a:stretch>
        </p:blipFill>
        <p:spPr>
          <a:xfrm>
            <a:off x="3566160" y="3928527"/>
            <a:ext cx="5904230" cy="2636568"/>
          </a:xfrm>
          <a:prstGeom prst="rect">
            <a:avLst/>
          </a:prstGeom>
        </p:spPr>
      </p:pic>
    </p:spTree>
    <p:extLst>
      <p:ext uri="{BB962C8B-B14F-4D97-AF65-F5344CB8AC3E}">
        <p14:creationId xmlns:p14="http://schemas.microsoft.com/office/powerpoint/2010/main" val="1724814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3360" y="245805"/>
            <a:ext cx="11551920" cy="6001643"/>
          </a:xfrm>
          <a:prstGeom prst="rect">
            <a:avLst/>
          </a:prstGeom>
        </p:spPr>
        <p:txBody>
          <a:bodyPr wrap="square">
            <a:spAutoFit/>
          </a:bodyPr>
          <a:lstStyle/>
          <a:p>
            <a:pPr algn="just"/>
            <a:r>
              <a:rPr lang="it-IT" sz="2400" b="1" dirty="0">
                <a:solidFill>
                  <a:srgbClr val="00007F"/>
                </a:solidFill>
                <a:latin typeface="Palatino Linotype" charset="0"/>
                <a:ea typeface="Palatino Linotype" charset="0"/>
                <a:cs typeface="Palatino Linotype" charset="0"/>
              </a:rPr>
              <a:t>THIXOFORMING - </a:t>
            </a:r>
            <a:r>
              <a:rPr lang="it-IT" sz="2400" b="1" dirty="0">
                <a:latin typeface="Palatino Linotype" charset="0"/>
                <a:ea typeface="Palatino Linotype" charset="0"/>
                <a:cs typeface="Palatino Linotype" charset="0"/>
              </a:rPr>
              <a:t>Semi-</a:t>
            </a:r>
            <a:r>
              <a:rPr lang="it-IT" sz="2400" b="1" dirty="0" err="1">
                <a:latin typeface="Palatino Linotype" charset="0"/>
                <a:ea typeface="Palatino Linotype" charset="0"/>
                <a:cs typeface="Palatino Linotype" charset="0"/>
              </a:rPr>
              <a:t>solid</a:t>
            </a:r>
            <a:r>
              <a:rPr lang="it-IT" sz="2400" b="1" dirty="0">
                <a:latin typeface="Palatino Linotype" charset="0"/>
                <a:ea typeface="Palatino Linotype" charset="0"/>
                <a:cs typeface="Palatino Linotype" charset="0"/>
              </a:rPr>
              <a:t> metal casting</a:t>
            </a:r>
            <a:r>
              <a:rPr lang="it-IT" sz="2400" dirty="0">
                <a:latin typeface="Palatino Linotype" charset="0"/>
                <a:ea typeface="Palatino Linotype" charset="0"/>
                <a:cs typeface="Palatino Linotype" charset="0"/>
              </a:rPr>
              <a:t> (</a:t>
            </a:r>
            <a:r>
              <a:rPr lang="it-IT" sz="2400" b="1" dirty="0">
                <a:latin typeface="Palatino Linotype" charset="0"/>
                <a:ea typeface="Palatino Linotype" charset="0"/>
                <a:cs typeface="Palatino Linotype" charset="0"/>
              </a:rPr>
              <a:t>SSM</a:t>
            </a:r>
            <a:r>
              <a:rPr lang="it-IT" sz="2400" dirty="0">
                <a:latin typeface="Palatino Linotype" charset="0"/>
                <a:ea typeface="Palatino Linotype" charset="0"/>
                <a:cs typeface="Palatino Linotype" charset="0"/>
              </a:rPr>
              <a:t>) </a:t>
            </a:r>
            <a:endParaRPr lang="it-IT" sz="2400" b="1" dirty="0">
              <a:latin typeface="Palatino Linotype" charset="0"/>
              <a:ea typeface="Palatino Linotype" charset="0"/>
              <a:cs typeface="Palatino Linotype" charset="0"/>
            </a:endParaRPr>
          </a:p>
          <a:p>
            <a:pPr algn="just"/>
            <a:r>
              <a:rPr lang="it-IT" sz="2000" dirty="0">
                <a:latin typeface="Palatino Linotype" charset="0"/>
                <a:ea typeface="Palatino Linotype" charset="0"/>
                <a:cs typeface="Palatino Linotype" charset="0"/>
              </a:rPr>
              <a:t>E' un processo di formatura del materiale allo stato semi-solido, che permette di combinare la </a:t>
            </a:r>
            <a:r>
              <a:rPr lang="it-IT" sz="2000" dirty="0" err="1">
                <a:latin typeface="Palatino Linotype" charset="0"/>
                <a:ea typeface="Palatino Linotype" charset="0"/>
                <a:cs typeface="Palatino Linotype" charset="0"/>
              </a:rPr>
              <a:t>formabilita</a:t>
            </a:r>
            <a:r>
              <a:rPr lang="it-IT" sz="2000" dirty="0">
                <a:latin typeface="Palatino Linotype" charset="0"/>
                <a:ea typeface="Palatino Linotype" charset="0"/>
                <a:cs typeface="Palatino Linotype" charset="0"/>
              </a:rPr>
              <a:t>̀ dello stato liquido con la </a:t>
            </a:r>
            <a:r>
              <a:rPr lang="it-IT" sz="2000" dirty="0" err="1">
                <a:latin typeface="Palatino Linotype" charset="0"/>
                <a:ea typeface="Palatino Linotype" charset="0"/>
                <a:cs typeface="Palatino Linotype" charset="0"/>
              </a:rPr>
              <a:t>qualita</a:t>
            </a:r>
            <a:r>
              <a:rPr lang="it-IT" sz="2000" dirty="0">
                <a:latin typeface="Palatino Linotype" charset="0"/>
                <a:ea typeface="Palatino Linotype" charset="0"/>
                <a:cs typeface="Palatino Linotype" charset="0"/>
              </a:rPr>
              <a:t>̀ dei pezzi formati allo stato solido, unendo quindi, i vantaggi delle tecniche convenzionali di fonderia con quelli di forgiatura </a:t>
            </a:r>
            <a:r>
              <a:rPr lang="it-IT" sz="2000" b="1" dirty="0">
                <a:solidFill>
                  <a:srgbClr val="FF0000"/>
                </a:solidFill>
                <a:latin typeface="Palatino Linotype" charset="0"/>
                <a:ea typeface="Palatino Linotype" charset="0"/>
                <a:cs typeface="Palatino Linotype" charset="0"/>
              </a:rPr>
              <a:t>(30-65% solido)</a:t>
            </a:r>
          </a:p>
          <a:p>
            <a:pPr algn="just"/>
            <a:endParaRPr lang="it-IT" sz="2000" dirty="0">
              <a:latin typeface="Palatino Linotype" charset="0"/>
              <a:ea typeface="Palatino Linotype" charset="0"/>
              <a:cs typeface="Palatino Linotype" charset="0"/>
            </a:endParaRPr>
          </a:p>
          <a:p>
            <a:pPr algn="just"/>
            <a:r>
              <a:rPr lang="it-IT" sz="2000" dirty="0">
                <a:latin typeface="Palatino Linotype" charset="0"/>
                <a:ea typeface="Palatino Linotype" charset="0"/>
                <a:cs typeface="Palatino Linotype" charset="0"/>
              </a:rPr>
              <a:t>I componenti così ottenuti, presentando una microstruttura esente da difetti (in particolare </a:t>
            </a:r>
            <a:r>
              <a:rPr lang="it-IT" sz="2000" dirty="0" err="1">
                <a:latin typeface="Palatino Linotype" charset="0"/>
                <a:ea typeface="Palatino Linotype" charset="0"/>
                <a:cs typeface="Palatino Linotype" charset="0"/>
              </a:rPr>
              <a:t>porosita</a:t>
            </a:r>
            <a:r>
              <a:rPr lang="it-IT" sz="2000" dirty="0">
                <a:latin typeface="Palatino Linotype" charset="0"/>
                <a:ea typeface="Palatino Linotype" charset="0"/>
                <a:cs typeface="Palatino Linotype" charset="0"/>
              </a:rPr>
              <a:t>̀), possiedono </a:t>
            </a:r>
            <a:r>
              <a:rPr lang="it-IT" sz="2000" dirty="0" err="1">
                <a:latin typeface="Palatino Linotype" charset="0"/>
                <a:ea typeface="Palatino Linotype" charset="0"/>
                <a:cs typeface="Palatino Linotype" charset="0"/>
              </a:rPr>
              <a:t>proprieta</a:t>
            </a:r>
            <a:r>
              <a:rPr lang="it-IT" sz="2000" dirty="0">
                <a:latin typeface="Palatino Linotype" charset="0"/>
                <a:ea typeface="Palatino Linotype" charset="0"/>
                <a:cs typeface="Palatino Linotype" charset="0"/>
              </a:rPr>
              <a:t>̀ meccaniche elevate associate di solito ai prodotti forgiati. </a:t>
            </a:r>
          </a:p>
          <a:p>
            <a:pPr algn="just"/>
            <a:endParaRPr lang="it-IT" sz="2000" dirty="0">
              <a:latin typeface="Palatino Linotype" charset="0"/>
              <a:ea typeface="Palatino Linotype" charset="0"/>
              <a:cs typeface="Palatino Linotype" charset="0"/>
            </a:endParaRPr>
          </a:p>
          <a:p>
            <a:pPr algn="just"/>
            <a:r>
              <a:rPr lang="it-IT" sz="2000" dirty="0">
                <a:latin typeface="Palatino Linotype" charset="0"/>
                <a:ea typeface="Palatino Linotype" charset="0"/>
                <a:cs typeface="Palatino Linotype" charset="0"/>
              </a:rPr>
              <a:t>Il materiale allo stato semi-solido, sottoposto al processo THIXOFORMING, deve possedere particolari caratteristiche (</a:t>
            </a:r>
            <a:r>
              <a:rPr lang="it-IT" sz="2000" dirty="0" err="1">
                <a:latin typeface="Palatino Linotype" charset="0"/>
                <a:ea typeface="Palatino Linotype" charset="0"/>
                <a:cs typeface="Palatino Linotype" charset="0"/>
              </a:rPr>
              <a:t>proprieta</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thixotropiche</a:t>
            </a:r>
            <a:r>
              <a:rPr lang="it-IT" sz="2000" dirty="0">
                <a:latin typeface="Palatino Linotype" charset="0"/>
                <a:ea typeface="Palatino Linotype" charset="0"/>
                <a:cs typeface="Palatino Linotype" charset="0"/>
              </a:rPr>
              <a:t>) che gli vengono conferite tramite processi di agitazione (</a:t>
            </a:r>
            <a:r>
              <a:rPr lang="it-IT" sz="2000" dirty="0" err="1">
                <a:latin typeface="Palatino Linotype" charset="0"/>
                <a:ea typeface="Palatino Linotype" charset="0"/>
                <a:cs typeface="Palatino Linotype" charset="0"/>
              </a:rPr>
              <a:t>stir</a:t>
            </a:r>
            <a:r>
              <a:rPr lang="it-IT" sz="2000" dirty="0">
                <a:latin typeface="Palatino Linotype" charset="0"/>
                <a:ea typeface="Palatino Linotype" charset="0"/>
                <a:cs typeface="Palatino Linotype" charset="0"/>
              </a:rPr>
              <a:t>-casting) precedenti.</a:t>
            </a:r>
          </a:p>
          <a:p>
            <a:pPr algn="just"/>
            <a:br>
              <a:rPr lang="it-IT" sz="2000" dirty="0">
                <a:latin typeface="Palatino Linotype" charset="0"/>
                <a:ea typeface="Palatino Linotype" charset="0"/>
                <a:cs typeface="Palatino Linotype" charset="0"/>
              </a:rPr>
            </a:br>
            <a:r>
              <a:rPr lang="it-IT" sz="2000" dirty="0">
                <a:latin typeface="Palatino Linotype" charset="0"/>
                <a:ea typeface="Palatino Linotype" charset="0"/>
                <a:cs typeface="Palatino Linotype" charset="0"/>
              </a:rPr>
              <a:t>La formatura di materiale allo stato semi-solido, con </a:t>
            </a:r>
            <a:r>
              <a:rPr lang="it-IT" sz="2000" dirty="0" err="1">
                <a:latin typeface="Palatino Linotype" charset="0"/>
                <a:ea typeface="Palatino Linotype" charset="0"/>
                <a:cs typeface="Palatino Linotype" charset="0"/>
              </a:rPr>
              <a:t>proprieta</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thixotropiche</a:t>
            </a:r>
            <a:r>
              <a:rPr lang="it-IT" sz="2000" dirty="0">
                <a:latin typeface="Palatino Linotype" charset="0"/>
                <a:ea typeface="Palatino Linotype" charset="0"/>
                <a:cs typeface="Palatino Linotype" charset="0"/>
              </a:rPr>
              <a:t>, offre numerosi vantaggi. </a:t>
            </a:r>
          </a:p>
          <a:p>
            <a:pPr algn="just"/>
            <a:r>
              <a:rPr lang="it-IT" sz="2000" dirty="0">
                <a:latin typeface="Palatino Linotype" charset="0"/>
                <a:ea typeface="Palatino Linotype" charset="0"/>
                <a:cs typeface="Palatino Linotype" charset="0"/>
              </a:rPr>
              <a:t>Per effetto della </a:t>
            </a:r>
            <a:r>
              <a:rPr lang="it-IT" sz="2000" dirty="0" err="1">
                <a:latin typeface="Palatino Linotype" charset="0"/>
                <a:ea typeface="Palatino Linotype" charset="0"/>
                <a:cs typeface="Palatino Linotype" charset="0"/>
              </a:rPr>
              <a:t>viscosita</a:t>
            </a:r>
            <a:r>
              <a:rPr lang="it-IT" sz="2000" dirty="0">
                <a:latin typeface="Palatino Linotype" charset="0"/>
                <a:ea typeface="Palatino Linotype" charset="0"/>
                <a:cs typeface="Palatino Linotype" charset="0"/>
              </a:rPr>
              <a:t>̀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elevata rispetta alla lega allo stato liquido, si ha un riempimento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uniforme dello stampo con minore intrappolamento di gas e quindi, minore </a:t>
            </a:r>
            <a:r>
              <a:rPr lang="it-IT" sz="2000" dirty="0" err="1">
                <a:latin typeface="Palatino Linotype" charset="0"/>
                <a:ea typeface="Palatino Linotype" charset="0"/>
                <a:cs typeface="Palatino Linotype" charset="0"/>
              </a:rPr>
              <a:t>porosita</a:t>
            </a:r>
            <a:r>
              <a:rPr lang="it-IT" sz="2000" dirty="0">
                <a:latin typeface="Palatino Linotype" charset="0"/>
                <a:ea typeface="Palatino Linotype" charset="0"/>
                <a:cs typeface="Palatino Linotype" charset="0"/>
              </a:rPr>
              <a:t>̀.</a:t>
            </a:r>
            <a:br>
              <a:rPr lang="it-IT" sz="2000" dirty="0">
                <a:latin typeface="Palatino Linotype" charset="0"/>
                <a:ea typeface="Palatino Linotype" charset="0"/>
                <a:cs typeface="Palatino Linotype" charset="0"/>
              </a:rPr>
            </a:br>
            <a:r>
              <a:rPr lang="it-IT" sz="2000" dirty="0">
                <a:latin typeface="Palatino Linotype" charset="0"/>
                <a:ea typeface="Palatino Linotype" charset="0"/>
                <a:cs typeface="Palatino Linotype" charset="0"/>
              </a:rPr>
              <a:t>L'utilizzo di materiale allo stato semi-solido consente di operare a temperature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basse, riducendo anche le contrazioni volumetriche, e quindi la </a:t>
            </a:r>
            <a:r>
              <a:rPr lang="it-IT" sz="2000" dirty="0" err="1">
                <a:latin typeface="Palatino Linotype" charset="0"/>
                <a:ea typeface="Palatino Linotype" charset="0"/>
                <a:cs typeface="Palatino Linotype" charset="0"/>
              </a:rPr>
              <a:t>porosita</a:t>
            </a:r>
            <a:r>
              <a:rPr lang="it-IT" sz="2000" dirty="0">
                <a:latin typeface="Palatino Linotype" charset="0"/>
                <a:ea typeface="Palatino Linotype" charset="0"/>
                <a:cs typeface="Palatino Linotype" charset="0"/>
              </a:rPr>
              <a:t>̀ conseguente ad esse. </a:t>
            </a:r>
          </a:p>
          <a:p>
            <a:pPr algn="just"/>
            <a:r>
              <a:rPr lang="it-IT" sz="2000" dirty="0">
                <a:latin typeface="Palatino Linotype" charset="0"/>
                <a:ea typeface="Palatino Linotype" charset="0"/>
                <a:cs typeface="Palatino Linotype" charset="0"/>
              </a:rPr>
              <a:t>Inoltre, solidificando il pezzo in tempi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brevi, si hanno velocità di produzione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elevate. </a:t>
            </a:r>
          </a:p>
        </p:txBody>
      </p:sp>
    </p:spTree>
    <p:extLst>
      <p:ext uri="{BB962C8B-B14F-4D97-AF65-F5344CB8AC3E}">
        <p14:creationId xmlns:p14="http://schemas.microsoft.com/office/powerpoint/2010/main" val="1193927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4852" y="414186"/>
            <a:ext cx="11842229" cy="5632311"/>
          </a:xfrm>
          <a:prstGeom prst="rect">
            <a:avLst/>
          </a:prstGeom>
        </p:spPr>
        <p:txBody>
          <a:bodyPr wrap="square">
            <a:spAutoFit/>
          </a:bodyPr>
          <a:lstStyle/>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Nel processo Bayer invece si sfruttano le </a:t>
            </a:r>
            <a:r>
              <a:rPr lang="it-IT" sz="2000" dirty="0" err="1">
                <a:latin typeface="Palatino Linotype" charset="0"/>
                <a:ea typeface="Palatino Linotype" charset="0"/>
                <a:cs typeface="Palatino Linotype" charset="0"/>
              </a:rPr>
              <a:t>proprieta’</a:t>
            </a:r>
            <a:r>
              <a:rPr lang="it-IT" sz="2000" dirty="0">
                <a:latin typeface="Palatino Linotype" charset="0"/>
                <a:ea typeface="Palatino Linotype" charset="0"/>
                <a:cs typeface="Palatino Linotype" charset="0"/>
              </a:rPr>
              <a:t> </a:t>
            </a:r>
            <a:r>
              <a:rPr lang="it-IT" sz="2000" dirty="0">
                <a:solidFill>
                  <a:srgbClr val="FF0000"/>
                </a:solidFill>
                <a:latin typeface="Palatino Linotype" charset="0"/>
                <a:ea typeface="Palatino Linotype" charset="0"/>
                <a:cs typeface="Palatino Linotype" charset="0"/>
              </a:rPr>
              <a:t>anfotere</a:t>
            </a:r>
            <a:r>
              <a:rPr lang="it-IT" sz="2000" dirty="0">
                <a:latin typeface="Palatino Linotype" charset="0"/>
                <a:ea typeface="Palatino Linotype" charset="0"/>
                <a:cs typeface="Palatino Linotype" charset="0"/>
              </a:rPr>
              <a:t> dell’alluminio.</a:t>
            </a:r>
          </a:p>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La bauxite (povera di silice) viene calcinata (450 C) e poi solubilizzata con </a:t>
            </a:r>
            <a:r>
              <a:rPr lang="it-IT" sz="2000" dirty="0" err="1">
                <a:latin typeface="Palatino Linotype" charset="0"/>
                <a:ea typeface="Palatino Linotype" charset="0"/>
                <a:cs typeface="Palatino Linotype" charset="0"/>
              </a:rPr>
              <a:t>NaOH</a:t>
            </a:r>
            <a:r>
              <a:rPr lang="it-IT" sz="2000" dirty="0">
                <a:latin typeface="Palatino Linotype" charset="0"/>
                <a:ea typeface="Palatino Linotype" charset="0"/>
                <a:cs typeface="Palatino Linotype" charset="0"/>
              </a:rPr>
              <a:t> (35%, 150 C, 15-20 atm)</a:t>
            </a:r>
          </a:p>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Si forma </a:t>
            </a:r>
            <a:r>
              <a:rPr lang="it-IT" sz="2000" b="1" dirty="0">
                <a:solidFill>
                  <a:srgbClr val="FF0000"/>
                </a:solidFill>
                <a:latin typeface="Palatino Linotype" charset="0"/>
                <a:ea typeface="Palatino Linotype" charset="0"/>
                <a:cs typeface="Palatino Linotype" charset="0"/>
              </a:rPr>
              <a:t>NaAlO</a:t>
            </a:r>
            <a:r>
              <a:rPr lang="it-IT" sz="2000" b="1" baseline="-25000" dirty="0">
                <a:solidFill>
                  <a:srgbClr val="FF0000"/>
                </a:solidFill>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 che va in soluzione mentre gli altri ossidi precipitano e vengono filtrati (fanghi rossi)</a:t>
            </a:r>
          </a:p>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A questo punto si raffredda la soluzione e la si diluisce, cambia il </a:t>
            </a:r>
            <a:r>
              <a:rPr lang="it-IT" sz="2000" dirty="0" err="1">
                <a:latin typeface="Palatino Linotype" charset="0"/>
                <a:ea typeface="Palatino Linotype" charset="0"/>
                <a:cs typeface="Palatino Linotype" charset="0"/>
              </a:rPr>
              <a:t>pH</a:t>
            </a:r>
            <a:r>
              <a:rPr lang="it-IT" sz="2000" dirty="0">
                <a:latin typeface="Palatino Linotype" charset="0"/>
                <a:ea typeface="Palatino Linotype" charset="0"/>
                <a:cs typeface="Palatino Linotype" charset="0"/>
              </a:rPr>
              <a:t> e precipita </a:t>
            </a:r>
            <a:r>
              <a:rPr lang="it-IT" sz="2000" b="1" dirty="0">
                <a:solidFill>
                  <a:srgbClr val="FF0000"/>
                </a:solidFill>
                <a:latin typeface="Palatino Linotype" charset="0"/>
                <a:ea typeface="Palatino Linotype" charset="0"/>
                <a:cs typeface="Palatino Linotype" charset="0"/>
              </a:rPr>
              <a:t>Al(OH)</a:t>
            </a:r>
            <a:r>
              <a:rPr lang="it-IT" sz="2000" b="1" baseline="-25000" dirty="0">
                <a:solidFill>
                  <a:srgbClr val="FF0000"/>
                </a:solidFill>
                <a:latin typeface="Palatino Linotype" charset="0"/>
                <a:ea typeface="Palatino Linotype" charset="0"/>
                <a:cs typeface="Palatino Linotype" charset="0"/>
              </a:rPr>
              <a:t>3</a:t>
            </a:r>
            <a:r>
              <a:rPr lang="it-IT" sz="2000" b="1" dirty="0">
                <a:solidFill>
                  <a:srgbClr val="FF0000"/>
                </a:solidFill>
                <a:latin typeface="Palatino Linotype" charset="0"/>
                <a:ea typeface="Palatino Linotype" charset="0"/>
                <a:cs typeface="Palatino Linotype" charset="0"/>
              </a:rPr>
              <a:t>.</a:t>
            </a:r>
          </a:p>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Si calcina l’ </a:t>
            </a:r>
            <a:r>
              <a:rPr lang="it-IT" sz="2000" b="1" dirty="0">
                <a:solidFill>
                  <a:srgbClr val="FF0000"/>
                </a:solidFill>
                <a:latin typeface="Palatino Linotype" charset="0"/>
                <a:ea typeface="Palatino Linotype" charset="0"/>
                <a:cs typeface="Palatino Linotype" charset="0"/>
              </a:rPr>
              <a:t>Al(OH)</a:t>
            </a:r>
            <a:r>
              <a:rPr lang="it-IT" sz="2000" b="1" baseline="-25000" dirty="0">
                <a:solidFill>
                  <a:srgbClr val="FF0000"/>
                </a:solidFill>
                <a:latin typeface="Palatino Linotype" charset="0"/>
                <a:ea typeface="Palatino Linotype" charset="0"/>
                <a:cs typeface="Palatino Linotype" charset="0"/>
              </a:rPr>
              <a:t>3</a:t>
            </a:r>
            <a:r>
              <a:rPr lang="it-IT" sz="2000" dirty="0">
                <a:solidFill>
                  <a:srgbClr val="808080"/>
                </a:solidFill>
                <a:latin typeface="Palatino Linotype" charset="0"/>
                <a:ea typeface="Palatino Linotype" charset="0"/>
                <a:cs typeface="Palatino Linotype" charset="0"/>
              </a:rPr>
              <a:t> </a:t>
            </a:r>
            <a:r>
              <a:rPr lang="it-IT" sz="2000" dirty="0">
                <a:latin typeface="Palatino Linotype" charset="0"/>
                <a:ea typeface="Palatino Linotype" charset="0"/>
                <a:cs typeface="Palatino Linotype" charset="0"/>
              </a:rPr>
              <a:t>e si ottiene </a:t>
            </a:r>
            <a:r>
              <a:rPr lang="it-IT" sz="2000" dirty="0">
                <a:solidFill>
                  <a:srgbClr val="FF0000"/>
                </a:solidFill>
                <a:latin typeface="Palatino Linotype" charset="0"/>
                <a:ea typeface="Palatino Linotype" charset="0"/>
                <a:cs typeface="Palatino Linotype" charset="0"/>
              </a:rPr>
              <a:t>Al</a:t>
            </a:r>
            <a:r>
              <a:rPr lang="it-IT" sz="2000" baseline="-25000" dirty="0">
                <a:solidFill>
                  <a:srgbClr val="FF0000"/>
                </a:solidFill>
                <a:latin typeface="Palatino Linotype" charset="0"/>
                <a:ea typeface="Palatino Linotype" charset="0"/>
                <a:cs typeface="Palatino Linotype" charset="0"/>
              </a:rPr>
              <a:t>2</a:t>
            </a:r>
            <a:r>
              <a:rPr lang="it-IT" sz="2000" dirty="0">
                <a:solidFill>
                  <a:srgbClr val="FF0000"/>
                </a:solidFill>
                <a:latin typeface="Palatino Linotype" charset="0"/>
                <a:ea typeface="Palatino Linotype" charset="0"/>
                <a:cs typeface="Palatino Linotype" charset="0"/>
              </a:rPr>
              <a:t>O</a:t>
            </a:r>
            <a:r>
              <a:rPr lang="it-IT" sz="2000" baseline="-25000" dirty="0">
                <a:solidFill>
                  <a:srgbClr val="FF0000"/>
                </a:solidFill>
                <a:latin typeface="Palatino Linotype" charset="0"/>
                <a:ea typeface="Palatino Linotype" charset="0"/>
                <a:cs typeface="Palatino Linotype" charset="0"/>
              </a:rPr>
              <a:t>3</a:t>
            </a:r>
            <a:endParaRPr lang="it-IT" sz="2000" dirty="0">
              <a:solidFill>
                <a:srgbClr val="FF0000"/>
              </a:solidFill>
              <a:latin typeface="Palatino Linotype" charset="0"/>
              <a:ea typeface="Palatino Linotype" charset="0"/>
              <a:cs typeface="Palatino Linotype" charset="0"/>
            </a:endParaRPr>
          </a:p>
          <a:p>
            <a:pPr marL="12700" algn="just">
              <a:lnSpc>
                <a:spcPct val="150000"/>
              </a:lnSpc>
              <a:spcAft>
                <a:spcPts val="0"/>
              </a:spcAft>
              <a:tabLst>
                <a:tab pos="2286000" algn="l"/>
              </a:tabLst>
            </a:pPr>
            <a:r>
              <a:rPr lang="it-IT" sz="2000" baseline="-25000" dirty="0">
                <a:solidFill>
                  <a:srgbClr val="808080"/>
                </a:solidFill>
                <a:latin typeface="Palatino Linotype" charset="0"/>
                <a:ea typeface="Palatino Linotype" charset="0"/>
                <a:cs typeface="Palatino Linotype" charset="0"/>
              </a:rPr>
              <a:t> </a:t>
            </a:r>
            <a:endParaRPr lang="it-IT" sz="2000" dirty="0">
              <a:latin typeface="Palatino Linotype" charset="0"/>
              <a:ea typeface="Palatino Linotype" charset="0"/>
              <a:cs typeface="Palatino Linotype" charset="0"/>
            </a:endParaRPr>
          </a:p>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La presenza di Silice </a:t>
            </a:r>
            <a:r>
              <a:rPr lang="it-IT" sz="2000" dirty="0" err="1">
                <a:latin typeface="Palatino Linotype" charset="0"/>
                <a:ea typeface="Palatino Linotype" charset="0"/>
                <a:cs typeface="Palatino Linotype" charset="0"/>
              </a:rPr>
              <a:t>e’</a:t>
            </a:r>
            <a:r>
              <a:rPr lang="it-IT" sz="2000" dirty="0">
                <a:latin typeface="Palatino Linotype" charset="0"/>
                <a:ea typeface="Palatino Linotype" charset="0"/>
                <a:cs typeface="Palatino Linotype" charset="0"/>
              </a:rPr>
              <a:t> pericolosa </a:t>
            </a:r>
            <a:r>
              <a:rPr lang="it-IT" sz="2000" dirty="0" err="1">
                <a:latin typeface="Palatino Linotype" charset="0"/>
                <a:ea typeface="Palatino Linotype" charset="0"/>
                <a:cs typeface="Palatino Linotype" charset="0"/>
              </a:rPr>
              <a:t>perche</a:t>
            </a:r>
            <a:r>
              <a:rPr lang="it-IT" sz="2000" dirty="0">
                <a:latin typeface="Palatino Linotype" charset="0"/>
                <a:ea typeface="Palatino Linotype" charset="0"/>
                <a:cs typeface="Palatino Linotype" charset="0"/>
              </a:rPr>
              <a:t>’</a:t>
            </a:r>
          </a:p>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SiO</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 + 2 </a:t>
            </a:r>
            <a:r>
              <a:rPr lang="it-IT" sz="2000" dirty="0" err="1">
                <a:latin typeface="Palatino Linotype" charset="0"/>
                <a:ea typeface="Palatino Linotype" charset="0"/>
                <a:cs typeface="Palatino Linotype" charset="0"/>
              </a:rPr>
              <a:t>NaOH</a:t>
            </a:r>
            <a:r>
              <a:rPr lang="it-IT" sz="2000" dirty="0">
                <a:latin typeface="Palatino Linotype" charset="0"/>
                <a:ea typeface="Palatino Linotype" charset="0"/>
                <a:cs typeface="Palatino Linotype" charset="0"/>
              </a:rPr>
              <a:t> --&gt; Na</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SiO</a:t>
            </a:r>
            <a:r>
              <a:rPr lang="it-IT" sz="2000" baseline="-25000" dirty="0">
                <a:latin typeface="Palatino Linotype" charset="0"/>
                <a:ea typeface="Palatino Linotype" charset="0"/>
                <a:cs typeface="Palatino Linotype" charset="0"/>
              </a:rPr>
              <a:t>3</a:t>
            </a:r>
            <a:r>
              <a:rPr lang="it-IT" sz="2000" dirty="0">
                <a:latin typeface="Palatino Linotype" charset="0"/>
                <a:ea typeface="Palatino Linotype" charset="0"/>
                <a:cs typeface="Palatino Linotype" charset="0"/>
              </a:rPr>
              <a:t> + H</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O</a:t>
            </a:r>
          </a:p>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3 Na</a:t>
            </a:r>
            <a:r>
              <a:rPr lang="it-IT" sz="2000" baseline="-25000" dirty="0">
                <a:latin typeface="Palatino Linotype" charset="0"/>
                <a:ea typeface="Palatino Linotype" charset="0"/>
                <a:cs typeface="Palatino Linotype" charset="0"/>
              </a:rPr>
              <a:t>2</a:t>
            </a:r>
            <a:r>
              <a:rPr lang="it-IT" sz="2000" dirty="0">
                <a:latin typeface="Palatino Linotype" charset="0"/>
                <a:ea typeface="Palatino Linotype" charset="0"/>
                <a:cs typeface="Palatino Linotype" charset="0"/>
              </a:rPr>
              <a:t>SiO</a:t>
            </a:r>
            <a:r>
              <a:rPr lang="it-IT" sz="2000" baseline="-25000" dirty="0">
                <a:latin typeface="Palatino Linotype" charset="0"/>
                <a:ea typeface="Palatino Linotype" charset="0"/>
                <a:cs typeface="Palatino Linotype" charset="0"/>
              </a:rPr>
              <a:t>3</a:t>
            </a:r>
            <a:r>
              <a:rPr lang="it-IT" sz="2000" dirty="0">
                <a:latin typeface="Palatino Linotype" charset="0"/>
                <a:ea typeface="Palatino Linotype" charset="0"/>
                <a:cs typeface="Palatino Linotype" charset="0"/>
              </a:rPr>
              <a:t> + NaAlO</a:t>
            </a:r>
            <a:r>
              <a:rPr lang="it-IT" sz="2000" baseline="-25000" dirty="0">
                <a:latin typeface="Palatino Linotype" charset="0"/>
                <a:ea typeface="Palatino Linotype" charset="0"/>
                <a:cs typeface="Palatino Linotype" charset="0"/>
              </a:rPr>
              <a:t>2 </a:t>
            </a:r>
            <a:r>
              <a:rPr lang="it-IT" sz="2000" dirty="0">
                <a:latin typeface="Palatino Linotype" charset="0"/>
                <a:ea typeface="Palatino Linotype" charset="0"/>
                <a:cs typeface="Palatino Linotype" charset="0"/>
              </a:rPr>
              <a:t>--&gt; NaAlSi</a:t>
            </a:r>
            <a:r>
              <a:rPr lang="it-IT" sz="2000" baseline="-25000" dirty="0">
                <a:latin typeface="Palatino Linotype" charset="0"/>
                <a:ea typeface="Palatino Linotype" charset="0"/>
                <a:cs typeface="Palatino Linotype" charset="0"/>
              </a:rPr>
              <a:t>3</a:t>
            </a:r>
            <a:r>
              <a:rPr lang="it-IT" sz="2000" dirty="0">
                <a:latin typeface="Palatino Linotype" charset="0"/>
                <a:ea typeface="Palatino Linotype" charset="0"/>
                <a:cs typeface="Palatino Linotype" charset="0"/>
              </a:rPr>
              <a:t>O</a:t>
            </a:r>
            <a:r>
              <a:rPr lang="it-IT" sz="2000" baseline="-25000" dirty="0">
                <a:latin typeface="Palatino Linotype" charset="0"/>
                <a:ea typeface="Palatino Linotype" charset="0"/>
                <a:cs typeface="Palatino Linotype" charset="0"/>
              </a:rPr>
              <a:t>8</a:t>
            </a:r>
            <a:r>
              <a:rPr lang="it-IT" sz="2000" dirty="0">
                <a:latin typeface="Palatino Linotype" charset="0"/>
                <a:ea typeface="Palatino Linotype" charset="0"/>
                <a:cs typeface="Palatino Linotype" charset="0"/>
              </a:rPr>
              <a:t> (precipita)+6 </a:t>
            </a:r>
            <a:r>
              <a:rPr lang="it-IT" sz="2000" dirty="0" err="1">
                <a:latin typeface="Palatino Linotype" charset="0"/>
                <a:ea typeface="Palatino Linotype" charset="0"/>
                <a:cs typeface="Palatino Linotype" charset="0"/>
              </a:rPr>
              <a:t>NaOH</a:t>
            </a:r>
            <a:endParaRPr lang="it-IT" sz="2000" dirty="0">
              <a:latin typeface="Palatino Linotype" charset="0"/>
              <a:ea typeface="Palatino Linotype" charset="0"/>
              <a:cs typeface="Palatino Linotype" charset="0"/>
            </a:endParaRPr>
          </a:p>
          <a:p>
            <a:pPr marL="12700" algn="just">
              <a:lnSpc>
                <a:spcPct val="150000"/>
              </a:lnSpc>
              <a:spcAft>
                <a:spcPts val="0"/>
              </a:spcAft>
              <a:tabLst>
                <a:tab pos="2286000" algn="l"/>
              </a:tabLst>
            </a:pPr>
            <a:r>
              <a:rPr lang="it-IT" sz="2000" dirty="0">
                <a:solidFill>
                  <a:srgbClr val="008080"/>
                </a:solidFill>
                <a:latin typeface="Palatino Linotype" charset="0"/>
                <a:ea typeface="Palatino Linotype" charset="0"/>
                <a:cs typeface="Palatino Linotype" charset="0"/>
              </a:rPr>
              <a:t>La silice non deve superare il 6%</a:t>
            </a:r>
            <a:endParaRPr lang="it-IT" sz="2000" dirty="0">
              <a:latin typeface="Palatino Linotype" charset="0"/>
              <a:ea typeface="Palatino Linotype" charset="0"/>
              <a:cs typeface="Palatino Linotype" charset="0"/>
            </a:endParaRPr>
          </a:p>
          <a:p>
            <a:pPr marL="12700" algn="ctr">
              <a:lnSpc>
                <a:spcPct val="150000"/>
              </a:lnSpc>
              <a:spcAft>
                <a:spcPts val="0"/>
              </a:spcAft>
              <a:tabLst>
                <a:tab pos="2286000" algn="l"/>
              </a:tabLst>
            </a:pPr>
            <a:r>
              <a:rPr lang="it-IT" sz="2000" dirty="0">
                <a:solidFill>
                  <a:srgbClr val="800000"/>
                </a:solidFill>
                <a:latin typeface="Palatino Linotype" charset="0"/>
                <a:ea typeface="Palatino Linotype" charset="0"/>
                <a:cs typeface="Palatino Linotype" charset="0"/>
              </a:rPr>
              <a:t>Ogni 4 Kg di bauxite si ottiene 1Kg di alluminio</a:t>
            </a:r>
            <a:endParaRPr lang="it-IT" sz="20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1229340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1735138" y="0"/>
            <a:ext cx="7315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ctr">
              <a:defRPr sz="4400">
                <a:solidFill>
                  <a:schemeClr val="tx2"/>
                </a:solidFill>
                <a:latin typeface="Times" charset="0"/>
              </a:defRPr>
            </a:lvl1pPr>
            <a:lvl2pPr algn="ctr">
              <a:defRPr sz="4400">
                <a:solidFill>
                  <a:schemeClr val="tx2"/>
                </a:solidFill>
                <a:latin typeface="Times" charset="0"/>
              </a:defRPr>
            </a:lvl2pPr>
            <a:lvl3pPr algn="ctr">
              <a:defRPr sz="4400">
                <a:solidFill>
                  <a:schemeClr val="tx2"/>
                </a:solidFill>
                <a:latin typeface="Times" charset="0"/>
              </a:defRPr>
            </a:lvl3pPr>
            <a:lvl4pPr algn="ctr">
              <a:defRPr sz="4400">
                <a:solidFill>
                  <a:schemeClr val="tx2"/>
                </a:solidFill>
                <a:latin typeface="Times" charset="0"/>
              </a:defRPr>
            </a:lvl4pPr>
            <a:lvl5pPr algn="ctr">
              <a:defRPr sz="4400">
                <a:solidFill>
                  <a:schemeClr val="tx2"/>
                </a:solidFill>
                <a:latin typeface="Times" charset="0"/>
              </a:defRPr>
            </a:lvl5pPr>
            <a:lvl6pPr marL="457200" algn="ctr" fontAlgn="base">
              <a:spcBef>
                <a:spcPct val="0"/>
              </a:spcBef>
              <a:spcAft>
                <a:spcPct val="0"/>
              </a:spcAft>
              <a:defRPr sz="4400">
                <a:solidFill>
                  <a:schemeClr val="tx2"/>
                </a:solidFill>
                <a:latin typeface="Times" charset="0"/>
              </a:defRPr>
            </a:lvl6pPr>
            <a:lvl7pPr marL="914400" algn="ctr" fontAlgn="base">
              <a:spcBef>
                <a:spcPct val="0"/>
              </a:spcBef>
              <a:spcAft>
                <a:spcPct val="0"/>
              </a:spcAft>
              <a:defRPr sz="4400">
                <a:solidFill>
                  <a:schemeClr val="tx2"/>
                </a:solidFill>
                <a:latin typeface="Times" charset="0"/>
              </a:defRPr>
            </a:lvl7pPr>
            <a:lvl8pPr marL="1371600" algn="ctr" fontAlgn="base">
              <a:spcBef>
                <a:spcPct val="0"/>
              </a:spcBef>
              <a:spcAft>
                <a:spcPct val="0"/>
              </a:spcAft>
              <a:defRPr sz="4400">
                <a:solidFill>
                  <a:schemeClr val="tx2"/>
                </a:solidFill>
                <a:latin typeface="Times" charset="0"/>
              </a:defRPr>
            </a:lvl8pPr>
            <a:lvl9pPr marL="1828800" algn="ctr" fontAlgn="base">
              <a:spcBef>
                <a:spcPct val="0"/>
              </a:spcBef>
              <a:spcAft>
                <a:spcPct val="0"/>
              </a:spcAft>
              <a:defRPr sz="4400">
                <a:solidFill>
                  <a:schemeClr val="tx2"/>
                </a:solidFill>
                <a:latin typeface="Times" charset="0"/>
              </a:defRPr>
            </a:lvl9pPr>
          </a:lstStyle>
          <a:p>
            <a:pPr eaLnBrk="1" hangingPunct="1"/>
            <a:r>
              <a:rPr lang="en-GB" altLang="it-IT"/>
              <a:t>Aluminium Beverage Can</a:t>
            </a:r>
          </a:p>
        </p:txBody>
      </p:sp>
      <p:grpSp>
        <p:nvGrpSpPr>
          <p:cNvPr id="2051" name="Group 3"/>
          <p:cNvGrpSpPr>
            <a:grpSpLocks/>
          </p:cNvGrpSpPr>
          <p:nvPr/>
        </p:nvGrpSpPr>
        <p:grpSpPr bwMode="auto">
          <a:xfrm>
            <a:off x="2819400" y="1905000"/>
            <a:ext cx="6781800" cy="4343400"/>
            <a:chOff x="816" y="1104"/>
            <a:chExt cx="4272" cy="2736"/>
          </a:xfrm>
        </p:grpSpPr>
        <p:sp>
          <p:nvSpPr>
            <p:cNvPr id="2052" name="Rectangle 4"/>
            <p:cNvSpPr>
              <a:spLocks noChangeArrowheads="1"/>
            </p:cNvSpPr>
            <p:nvPr/>
          </p:nvSpPr>
          <p:spPr bwMode="auto">
            <a:xfrm>
              <a:off x="816" y="1872"/>
              <a:ext cx="4272" cy="1968"/>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2053" name="Rectangle 5"/>
            <p:cNvSpPr>
              <a:spLocks noChangeArrowheads="1"/>
            </p:cNvSpPr>
            <p:nvPr/>
          </p:nvSpPr>
          <p:spPr bwMode="auto">
            <a:xfrm>
              <a:off x="816" y="1104"/>
              <a:ext cx="4272" cy="768"/>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grpSp>
          <p:nvGrpSpPr>
            <p:cNvPr id="2054" name="Group 6"/>
            <p:cNvGrpSpPr>
              <a:grpSpLocks/>
            </p:cNvGrpSpPr>
            <p:nvPr/>
          </p:nvGrpSpPr>
          <p:grpSpPr bwMode="auto">
            <a:xfrm>
              <a:off x="1200" y="1344"/>
              <a:ext cx="1200" cy="2400"/>
              <a:chOff x="2363" y="1440"/>
              <a:chExt cx="901" cy="2064"/>
            </a:xfrm>
          </p:grpSpPr>
          <p:pic>
            <p:nvPicPr>
              <p:cNvPr id="2055" name="Picture 7" descr="U:\Havovy\future\Hasbro\can_body.tif"/>
              <p:cNvPicPr>
                <a:picLocks noChangeAspect="1" noChangeArrowheads="1"/>
              </p:cNvPicPr>
              <p:nvPr/>
            </p:nvPicPr>
            <p:blipFill>
              <a:blip r:embed="rId2">
                <a:extLst>
                  <a:ext uri="{28A0092B-C50C-407E-A947-70E740481C1C}">
                    <a14:useLocalDpi xmlns:a14="http://schemas.microsoft.com/office/drawing/2010/main" val="0"/>
                  </a:ext>
                </a:extLst>
              </a:blip>
              <a:srcRect l="18605" r="21860"/>
              <a:stretch>
                <a:fillRect/>
              </a:stretch>
            </p:blipFill>
            <p:spPr bwMode="auto">
              <a:xfrm>
                <a:off x="2363" y="1920"/>
                <a:ext cx="901" cy="15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Havovy\future\Hasbro\can_end.tif"/>
              <p:cNvPicPr>
                <a:picLocks noChangeAspect="1" noChangeArrowheads="1"/>
              </p:cNvPicPr>
              <p:nvPr/>
            </p:nvPicPr>
            <p:blipFill>
              <a:blip r:embed="rId3">
                <a:extLst>
                  <a:ext uri="{28A0092B-C50C-407E-A947-70E740481C1C}">
                    <a14:useLocalDpi xmlns:a14="http://schemas.microsoft.com/office/drawing/2010/main" val="0"/>
                  </a:ext>
                </a:extLst>
              </a:blip>
              <a:srcRect l="6400" r="3999" b="8861"/>
              <a:stretch>
                <a:fillRect/>
              </a:stretch>
            </p:blipFill>
            <p:spPr bwMode="auto">
              <a:xfrm>
                <a:off x="2496" y="1440"/>
                <a:ext cx="672" cy="432"/>
              </a:xfrm>
              <a:prstGeom prst="rect">
                <a:avLst/>
              </a:prstGeom>
              <a:noFill/>
              <a:extLst>
                <a:ext uri="{909E8E84-426E-40DD-AFC4-6F175D3DCCD1}">
                  <a14:hiddenFill xmlns:a14="http://schemas.microsoft.com/office/drawing/2010/main">
                    <a:solidFill>
                      <a:srgbClr val="FFFFFF"/>
                    </a:solidFill>
                  </a14:hiddenFill>
                </a:ext>
              </a:extLst>
            </p:spPr>
          </p:pic>
        </p:grpSp>
        <p:sp>
          <p:nvSpPr>
            <p:cNvPr id="2057" name="Text Box 9"/>
            <p:cNvSpPr txBox="1">
              <a:spLocks noChangeArrowheads="1"/>
            </p:cNvSpPr>
            <p:nvPr/>
          </p:nvSpPr>
          <p:spPr bwMode="auto">
            <a:xfrm>
              <a:off x="2496" y="1488"/>
              <a:ext cx="238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it-IT" sz="2000" b="1">
                  <a:latin typeface="Times New Roman" charset="0"/>
                </a:rPr>
                <a:t>Can End (5XXX Alloy - Mg rich)</a:t>
              </a:r>
            </a:p>
          </p:txBody>
        </p:sp>
        <p:sp>
          <p:nvSpPr>
            <p:cNvPr id="2058" name="Text Box 10"/>
            <p:cNvSpPr txBox="1">
              <a:spLocks noChangeArrowheads="1"/>
            </p:cNvSpPr>
            <p:nvPr/>
          </p:nvSpPr>
          <p:spPr bwMode="auto">
            <a:xfrm>
              <a:off x="2496" y="2592"/>
              <a:ext cx="246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it-IT" sz="2000" b="1">
                  <a:latin typeface="Times New Roman" charset="0"/>
                </a:rPr>
                <a:t>Can Body (3XXX Alloy - Mn rich)</a:t>
              </a: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735138" y="0"/>
            <a:ext cx="7315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ctr">
              <a:defRPr sz="4400">
                <a:solidFill>
                  <a:schemeClr val="tx2"/>
                </a:solidFill>
                <a:latin typeface="Times" charset="0"/>
              </a:defRPr>
            </a:lvl1pPr>
            <a:lvl2pPr algn="ctr">
              <a:defRPr sz="4400">
                <a:solidFill>
                  <a:schemeClr val="tx2"/>
                </a:solidFill>
                <a:latin typeface="Times" charset="0"/>
              </a:defRPr>
            </a:lvl2pPr>
            <a:lvl3pPr algn="ctr">
              <a:defRPr sz="4400">
                <a:solidFill>
                  <a:schemeClr val="tx2"/>
                </a:solidFill>
                <a:latin typeface="Times" charset="0"/>
              </a:defRPr>
            </a:lvl3pPr>
            <a:lvl4pPr algn="ctr">
              <a:defRPr sz="4400">
                <a:solidFill>
                  <a:schemeClr val="tx2"/>
                </a:solidFill>
                <a:latin typeface="Times" charset="0"/>
              </a:defRPr>
            </a:lvl4pPr>
            <a:lvl5pPr algn="ctr">
              <a:defRPr sz="4400">
                <a:solidFill>
                  <a:schemeClr val="tx2"/>
                </a:solidFill>
                <a:latin typeface="Times" charset="0"/>
              </a:defRPr>
            </a:lvl5pPr>
            <a:lvl6pPr marL="457200" algn="ctr" fontAlgn="base">
              <a:spcBef>
                <a:spcPct val="0"/>
              </a:spcBef>
              <a:spcAft>
                <a:spcPct val="0"/>
              </a:spcAft>
              <a:defRPr sz="4400">
                <a:solidFill>
                  <a:schemeClr val="tx2"/>
                </a:solidFill>
                <a:latin typeface="Times" charset="0"/>
              </a:defRPr>
            </a:lvl6pPr>
            <a:lvl7pPr marL="914400" algn="ctr" fontAlgn="base">
              <a:spcBef>
                <a:spcPct val="0"/>
              </a:spcBef>
              <a:spcAft>
                <a:spcPct val="0"/>
              </a:spcAft>
              <a:defRPr sz="4400">
                <a:solidFill>
                  <a:schemeClr val="tx2"/>
                </a:solidFill>
                <a:latin typeface="Times" charset="0"/>
              </a:defRPr>
            </a:lvl7pPr>
            <a:lvl8pPr marL="1371600" algn="ctr" fontAlgn="base">
              <a:spcBef>
                <a:spcPct val="0"/>
              </a:spcBef>
              <a:spcAft>
                <a:spcPct val="0"/>
              </a:spcAft>
              <a:defRPr sz="4400">
                <a:solidFill>
                  <a:schemeClr val="tx2"/>
                </a:solidFill>
                <a:latin typeface="Times" charset="0"/>
              </a:defRPr>
            </a:lvl8pPr>
            <a:lvl9pPr marL="1828800" algn="ctr" fontAlgn="base">
              <a:spcBef>
                <a:spcPct val="0"/>
              </a:spcBef>
              <a:spcAft>
                <a:spcPct val="0"/>
              </a:spcAft>
              <a:defRPr sz="4400">
                <a:solidFill>
                  <a:schemeClr val="tx2"/>
                </a:solidFill>
                <a:latin typeface="Times" charset="0"/>
              </a:defRPr>
            </a:lvl9pPr>
          </a:lstStyle>
          <a:p>
            <a:pPr eaLnBrk="1" hangingPunct="1"/>
            <a:r>
              <a:rPr lang="en-GB" altLang="it-IT"/>
              <a:t>Drawn and Ironed (DI) Cans </a:t>
            </a:r>
          </a:p>
        </p:txBody>
      </p:sp>
      <p:pic>
        <p:nvPicPr>
          <p:cNvPr id="3075" name="Picture 3" descr="I:\CanMet\textbook_scoring\DI_cans.tif"/>
          <p:cNvPicPr>
            <a:picLocks noChangeAspect="1" noChangeArrowheads="1"/>
          </p:cNvPicPr>
          <p:nvPr/>
        </p:nvPicPr>
        <p:blipFill>
          <a:blip r:embed="rId2">
            <a:extLst>
              <a:ext uri="{28A0092B-C50C-407E-A947-70E740481C1C}">
                <a14:useLocalDpi xmlns:a14="http://schemas.microsoft.com/office/drawing/2010/main" val="0"/>
              </a:ext>
            </a:extLst>
          </a:blip>
          <a:srcRect l="1219" t="8154" b="5693"/>
          <a:stretch>
            <a:fillRect/>
          </a:stretch>
        </p:blipFill>
        <p:spPr bwMode="auto">
          <a:xfrm>
            <a:off x="2581276" y="1951038"/>
            <a:ext cx="6943725" cy="2667000"/>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p:cNvSpPr txBox="1">
            <a:spLocks noChangeArrowheads="1"/>
          </p:cNvSpPr>
          <p:nvPr/>
        </p:nvSpPr>
        <p:spPr bwMode="auto">
          <a:xfrm>
            <a:off x="2601914" y="4949826"/>
            <a:ext cx="53976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it-IT">
                <a:latin typeface="Times New Roman" charset="0"/>
              </a:rPr>
              <a:t>The DI cans are cleaned, decorated and lacquered at the </a:t>
            </a:r>
          </a:p>
          <a:p>
            <a:r>
              <a:rPr lang="en-GB" altLang="it-IT">
                <a:latin typeface="Times New Roman" charset="0"/>
              </a:rPr>
              <a:t>customer plant prior to filling them with beverage.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29235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ctr">
              <a:defRPr sz="4400">
                <a:solidFill>
                  <a:schemeClr val="tx2"/>
                </a:solidFill>
                <a:latin typeface="Times" charset="0"/>
              </a:defRPr>
            </a:lvl1pPr>
            <a:lvl2pPr algn="ctr">
              <a:defRPr sz="4400">
                <a:solidFill>
                  <a:schemeClr val="tx2"/>
                </a:solidFill>
                <a:latin typeface="Times" charset="0"/>
              </a:defRPr>
            </a:lvl2pPr>
            <a:lvl3pPr algn="ctr">
              <a:defRPr sz="4400">
                <a:solidFill>
                  <a:schemeClr val="tx2"/>
                </a:solidFill>
                <a:latin typeface="Times" charset="0"/>
              </a:defRPr>
            </a:lvl3pPr>
            <a:lvl4pPr algn="ctr">
              <a:defRPr sz="4400">
                <a:solidFill>
                  <a:schemeClr val="tx2"/>
                </a:solidFill>
                <a:latin typeface="Times" charset="0"/>
              </a:defRPr>
            </a:lvl4pPr>
            <a:lvl5pPr algn="ctr">
              <a:defRPr sz="4400">
                <a:solidFill>
                  <a:schemeClr val="tx2"/>
                </a:solidFill>
                <a:latin typeface="Times" charset="0"/>
              </a:defRPr>
            </a:lvl5pPr>
            <a:lvl6pPr marL="457200" algn="ctr" fontAlgn="base">
              <a:spcBef>
                <a:spcPct val="0"/>
              </a:spcBef>
              <a:spcAft>
                <a:spcPct val="0"/>
              </a:spcAft>
              <a:defRPr sz="4400">
                <a:solidFill>
                  <a:schemeClr val="tx2"/>
                </a:solidFill>
                <a:latin typeface="Times" charset="0"/>
              </a:defRPr>
            </a:lvl6pPr>
            <a:lvl7pPr marL="914400" algn="ctr" fontAlgn="base">
              <a:spcBef>
                <a:spcPct val="0"/>
              </a:spcBef>
              <a:spcAft>
                <a:spcPct val="0"/>
              </a:spcAft>
              <a:defRPr sz="4400">
                <a:solidFill>
                  <a:schemeClr val="tx2"/>
                </a:solidFill>
                <a:latin typeface="Times" charset="0"/>
              </a:defRPr>
            </a:lvl7pPr>
            <a:lvl8pPr marL="1371600" algn="ctr" fontAlgn="base">
              <a:spcBef>
                <a:spcPct val="0"/>
              </a:spcBef>
              <a:spcAft>
                <a:spcPct val="0"/>
              </a:spcAft>
              <a:defRPr sz="4400">
                <a:solidFill>
                  <a:schemeClr val="tx2"/>
                </a:solidFill>
                <a:latin typeface="Times" charset="0"/>
              </a:defRPr>
            </a:lvl8pPr>
            <a:lvl9pPr marL="1828800" algn="ctr" fontAlgn="base">
              <a:spcBef>
                <a:spcPct val="0"/>
              </a:spcBef>
              <a:spcAft>
                <a:spcPct val="0"/>
              </a:spcAft>
              <a:defRPr sz="4400">
                <a:solidFill>
                  <a:schemeClr val="tx2"/>
                </a:solidFill>
                <a:latin typeface="Times" charset="0"/>
              </a:defRPr>
            </a:lvl9pPr>
          </a:lstStyle>
          <a:p>
            <a:pPr eaLnBrk="1" hangingPunct="1"/>
            <a:r>
              <a:rPr lang="en-GB" altLang="it-IT" b="1"/>
              <a:t>Drawing and Ironing (D&amp;I) Process</a:t>
            </a:r>
          </a:p>
        </p:txBody>
      </p:sp>
      <p:grpSp>
        <p:nvGrpSpPr>
          <p:cNvPr id="4099" name="Group 3"/>
          <p:cNvGrpSpPr>
            <a:grpSpLocks/>
          </p:cNvGrpSpPr>
          <p:nvPr/>
        </p:nvGrpSpPr>
        <p:grpSpPr bwMode="auto">
          <a:xfrm>
            <a:off x="2590801" y="1268414"/>
            <a:ext cx="6588125" cy="4827587"/>
            <a:chOff x="199" y="587"/>
            <a:chExt cx="4150" cy="3041"/>
          </a:xfrm>
        </p:grpSpPr>
        <p:pic>
          <p:nvPicPr>
            <p:cNvPr id="4100" name="Picture 4" descr="U:\Havovy\future\Hasbro\DI_process.tif"/>
            <p:cNvPicPr>
              <a:picLocks noChangeAspect="1" noChangeArrowheads="1"/>
            </p:cNvPicPr>
            <p:nvPr/>
          </p:nvPicPr>
          <p:blipFill>
            <a:blip r:embed="rId2">
              <a:extLst>
                <a:ext uri="{28A0092B-C50C-407E-A947-70E740481C1C}">
                  <a14:useLocalDpi xmlns:a14="http://schemas.microsoft.com/office/drawing/2010/main" val="0"/>
                </a:ext>
              </a:extLst>
            </a:blip>
            <a:srcRect b="10286"/>
            <a:stretch>
              <a:fillRect/>
            </a:stretch>
          </p:blipFill>
          <p:spPr bwMode="auto">
            <a:xfrm>
              <a:off x="199" y="653"/>
              <a:ext cx="3537" cy="2957"/>
            </a:xfrm>
            <a:prstGeom prst="rect">
              <a:avLst/>
            </a:prstGeom>
            <a:noFill/>
            <a:extLst>
              <a:ext uri="{909E8E84-426E-40DD-AFC4-6F175D3DCCD1}">
                <a14:hiddenFill xmlns:a14="http://schemas.microsoft.com/office/drawing/2010/main">
                  <a:solidFill>
                    <a:srgbClr val="FFFFFF"/>
                  </a:solidFill>
                </a14:hiddenFill>
              </a:ext>
            </a:extLst>
          </p:spPr>
        </p:pic>
        <p:sp>
          <p:nvSpPr>
            <p:cNvPr id="4101" name="Text Box 5"/>
            <p:cNvSpPr txBox="1">
              <a:spLocks noChangeArrowheads="1"/>
            </p:cNvSpPr>
            <p:nvPr/>
          </p:nvSpPr>
          <p:spPr bwMode="auto">
            <a:xfrm>
              <a:off x="3086" y="587"/>
              <a:ext cx="1023"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it-IT" sz="2000">
                  <a:latin typeface="Times New Roman" charset="0"/>
                </a:rPr>
                <a:t>Cup on Punch</a:t>
              </a:r>
            </a:p>
          </p:txBody>
        </p:sp>
        <p:sp>
          <p:nvSpPr>
            <p:cNvPr id="4102" name="Text Box 6"/>
            <p:cNvSpPr txBox="1">
              <a:spLocks noChangeArrowheads="1"/>
            </p:cNvSpPr>
            <p:nvPr/>
          </p:nvSpPr>
          <p:spPr bwMode="auto">
            <a:xfrm>
              <a:off x="3464" y="1826"/>
              <a:ext cx="885"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it-IT" sz="2000">
                  <a:latin typeface="Times New Roman" charset="0"/>
                </a:rPr>
                <a:t>Redraw Die</a:t>
              </a:r>
            </a:p>
          </p:txBody>
        </p:sp>
        <p:sp>
          <p:nvSpPr>
            <p:cNvPr id="4103" name="Text Box 7"/>
            <p:cNvSpPr txBox="1">
              <a:spLocks noChangeArrowheads="1"/>
            </p:cNvSpPr>
            <p:nvPr/>
          </p:nvSpPr>
          <p:spPr bwMode="auto">
            <a:xfrm>
              <a:off x="2577" y="2400"/>
              <a:ext cx="999"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it-IT" sz="2000">
                  <a:latin typeface="Times New Roman" charset="0"/>
                </a:rPr>
                <a:t>Cooling Ports</a:t>
              </a:r>
            </a:p>
          </p:txBody>
        </p:sp>
        <p:sp>
          <p:nvSpPr>
            <p:cNvPr id="4104" name="Text Box 8"/>
            <p:cNvSpPr txBox="1">
              <a:spLocks noChangeArrowheads="1"/>
            </p:cNvSpPr>
            <p:nvPr/>
          </p:nvSpPr>
          <p:spPr bwMode="auto">
            <a:xfrm>
              <a:off x="1051" y="3378"/>
              <a:ext cx="999"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it-IT" sz="2000">
                  <a:latin typeface="Times New Roman" charset="0"/>
                </a:rPr>
                <a:t>Dome tooling</a:t>
              </a:r>
            </a:p>
          </p:txBody>
        </p:sp>
        <p:sp>
          <p:nvSpPr>
            <p:cNvPr id="4105" name="Text Box 9"/>
            <p:cNvSpPr txBox="1">
              <a:spLocks noChangeArrowheads="1"/>
            </p:cNvSpPr>
            <p:nvPr/>
          </p:nvSpPr>
          <p:spPr bwMode="auto">
            <a:xfrm>
              <a:off x="204" y="1422"/>
              <a:ext cx="1129" cy="4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altLang="it-IT" sz="2000">
                  <a:latin typeface="Times New Roman" charset="0"/>
                </a:rPr>
                <a:t>Ironed </a:t>
              </a:r>
            </a:p>
            <a:p>
              <a:r>
                <a:rPr lang="en-GB" altLang="it-IT" sz="2000">
                  <a:latin typeface="Times New Roman" charset="0"/>
                </a:rPr>
                <a:t>untrimmed can</a:t>
              </a:r>
            </a:p>
          </p:txBody>
        </p:sp>
        <p:sp>
          <p:nvSpPr>
            <p:cNvPr id="4106" name="Text Box 10"/>
            <p:cNvSpPr txBox="1">
              <a:spLocks noChangeArrowheads="1"/>
            </p:cNvSpPr>
            <p:nvPr/>
          </p:nvSpPr>
          <p:spPr bwMode="auto">
            <a:xfrm>
              <a:off x="1039" y="979"/>
              <a:ext cx="919" cy="4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GB" altLang="it-IT" sz="2000">
                <a:latin typeface="Times New Roman" charset="0"/>
              </a:endParaRPr>
            </a:p>
            <a:p>
              <a:r>
                <a:rPr lang="en-GB" altLang="it-IT" sz="2000">
                  <a:latin typeface="Times New Roman" charset="0"/>
                </a:rPr>
                <a:t>Ironing Dies</a:t>
              </a:r>
            </a:p>
          </p:txBody>
        </p:sp>
      </p:grpSp>
      <p:grpSp>
        <p:nvGrpSpPr>
          <p:cNvPr id="4107" name="Group 11"/>
          <p:cNvGrpSpPr>
            <a:grpSpLocks/>
          </p:cNvGrpSpPr>
          <p:nvPr/>
        </p:nvGrpSpPr>
        <p:grpSpPr bwMode="auto">
          <a:xfrm>
            <a:off x="5864225" y="4679951"/>
            <a:ext cx="4325938" cy="1698625"/>
            <a:chOff x="2726" y="2961"/>
            <a:chExt cx="2725" cy="1070"/>
          </a:xfrm>
        </p:grpSpPr>
        <p:pic>
          <p:nvPicPr>
            <p:cNvPr id="4108" name="Picture 12" descr="I:\CanMet\textbook_scoring\DI_cans.tif"/>
            <p:cNvPicPr>
              <a:picLocks noChangeAspect="1" noChangeArrowheads="1"/>
            </p:cNvPicPr>
            <p:nvPr/>
          </p:nvPicPr>
          <p:blipFill>
            <a:blip r:embed="rId3">
              <a:extLst>
                <a:ext uri="{28A0092B-C50C-407E-A947-70E740481C1C}">
                  <a14:useLocalDpi xmlns:a14="http://schemas.microsoft.com/office/drawing/2010/main" val="0"/>
                </a:ext>
              </a:extLst>
            </a:blip>
            <a:srcRect t="6660" b="6660"/>
            <a:stretch>
              <a:fillRect/>
            </a:stretch>
          </p:blipFill>
          <p:spPr bwMode="auto">
            <a:xfrm>
              <a:off x="2764" y="2985"/>
              <a:ext cx="2655" cy="1014"/>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13"/>
            <p:cNvSpPr>
              <a:spLocks noChangeArrowheads="1"/>
            </p:cNvSpPr>
            <p:nvPr/>
          </p:nvSpPr>
          <p:spPr bwMode="auto">
            <a:xfrm>
              <a:off x="2726" y="2961"/>
              <a:ext cx="2725" cy="10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735138" y="0"/>
            <a:ext cx="7315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ctr">
              <a:defRPr sz="4400">
                <a:solidFill>
                  <a:schemeClr val="tx2"/>
                </a:solidFill>
                <a:latin typeface="Times" charset="0"/>
              </a:defRPr>
            </a:lvl1pPr>
            <a:lvl2pPr algn="ctr">
              <a:defRPr sz="4400">
                <a:solidFill>
                  <a:schemeClr val="tx2"/>
                </a:solidFill>
                <a:latin typeface="Times" charset="0"/>
              </a:defRPr>
            </a:lvl2pPr>
            <a:lvl3pPr algn="ctr">
              <a:defRPr sz="4400">
                <a:solidFill>
                  <a:schemeClr val="tx2"/>
                </a:solidFill>
                <a:latin typeface="Times" charset="0"/>
              </a:defRPr>
            </a:lvl3pPr>
            <a:lvl4pPr algn="ctr">
              <a:defRPr sz="4400">
                <a:solidFill>
                  <a:schemeClr val="tx2"/>
                </a:solidFill>
                <a:latin typeface="Times" charset="0"/>
              </a:defRPr>
            </a:lvl4pPr>
            <a:lvl5pPr algn="ctr">
              <a:defRPr sz="4400">
                <a:solidFill>
                  <a:schemeClr val="tx2"/>
                </a:solidFill>
                <a:latin typeface="Times" charset="0"/>
              </a:defRPr>
            </a:lvl5pPr>
            <a:lvl6pPr marL="457200" algn="ctr" fontAlgn="base">
              <a:spcBef>
                <a:spcPct val="0"/>
              </a:spcBef>
              <a:spcAft>
                <a:spcPct val="0"/>
              </a:spcAft>
              <a:defRPr sz="4400">
                <a:solidFill>
                  <a:schemeClr val="tx2"/>
                </a:solidFill>
                <a:latin typeface="Times" charset="0"/>
              </a:defRPr>
            </a:lvl6pPr>
            <a:lvl7pPr marL="914400" algn="ctr" fontAlgn="base">
              <a:spcBef>
                <a:spcPct val="0"/>
              </a:spcBef>
              <a:spcAft>
                <a:spcPct val="0"/>
              </a:spcAft>
              <a:defRPr sz="4400">
                <a:solidFill>
                  <a:schemeClr val="tx2"/>
                </a:solidFill>
                <a:latin typeface="Times" charset="0"/>
              </a:defRPr>
            </a:lvl7pPr>
            <a:lvl8pPr marL="1371600" algn="ctr" fontAlgn="base">
              <a:spcBef>
                <a:spcPct val="0"/>
              </a:spcBef>
              <a:spcAft>
                <a:spcPct val="0"/>
              </a:spcAft>
              <a:defRPr sz="4400">
                <a:solidFill>
                  <a:schemeClr val="tx2"/>
                </a:solidFill>
                <a:latin typeface="Times" charset="0"/>
              </a:defRPr>
            </a:lvl8pPr>
            <a:lvl9pPr marL="1828800" algn="ctr" fontAlgn="base">
              <a:spcBef>
                <a:spcPct val="0"/>
              </a:spcBef>
              <a:spcAft>
                <a:spcPct val="0"/>
              </a:spcAft>
              <a:defRPr sz="4400">
                <a:solidFill>
                  <a:schemeClr val="tx2"/>
                </a:solidFill>
                <a:latin typeface="Times" charset="0"/>
              </a:defRPr>
            </a:lvl9pPr>
          </a:lstStyle>
          <a:p>
            <a:pPr eaLnBrk="1" hangingPunct="1"/>
            <a:r>
              <a:rPr lang="en-GB" altLang="it-IT"/>
              <a:t>Can End Manufacture</a:t>
            </a:r>
          </a:p>
        </p:txBody>
      </p:sp>
      <p:pic>
        <p:nvPicPr>
          <p:cNvPr id="5123" name="Picture 3" descr="I:\Exchange\SPJ\P1010040.JPG"/>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865314" y="847726"/>
            <a:ext cx="7272337" cy="5453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920875" y="2413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ctr">
              <a:defRPr sz="4400">
                <a:solidFill>
                  <a:schemeClr val="tx2"/>
                </a:solidFill>
                <a:latin typeface="Times" charset="0"/>
              </a:defRPr>
            </a:lvl1pPr>
            <a:lvl2pPr algn="ctr">
              <a:defRPr sz="4400">
                <a:solidFill>
                  <a:schemeClr val="tx2"/>
                </a:solidFill>
                <a:latin typeface="Times" charset="0"/>
              </a:defRPr>
            </a:lvl2pPr>
            <a:lvl3pPr algn="ctr">
              <a:defRPr sz="4400">
                <a:solidFill>
                  <a:schemeClr val="tx2"/>
                </a:solidFill>
                <a:latin typeface="Times" charset="0"/>
              </a:defRPr>
            </a:lvl3pPr>
            <a:lvl4pPr algn="ctr">
              <a:defRPr sz="4400">
                <a:solidFill>
                  <a:schemeClr val="tx2"/>
                </a:solidFill>
                <a:latin typeface="Times" charset="0"/>
              </a:defRPr>
            </a:lvl4pPr>
            <a:lvl5pPr algn="ctr">
              <a:defRPr sz="4400">
                <a:solidFill>
                  <a:schemeClr val="tx2"/>
                </a:solidFill>
                <a:latin typeface="Times" charset="0"/>
              </a:defRPr>
            </a:lvl5pPr>
            <a:lvl6pPr marL="457200" algn="ctr" fontAlgn="base">
              <a:spcBef>
                <a:spcPct val="0"/>
              </a:spcBef>
              <a:spcAft>
                <a:spcPct val="0"/>
              </a:spcAft>
              <a:defRPr sz="4400">
                <a:solidFill>
                  <a:schemeClr val="tx2"/>
                </a:solidFill>
                <a:latin typeface="Times" charset="0"/>
              </a:defRPr>
            </a:lvl6pPr>
            <a:lvl7pPr marL="914400" algn="ctr" fontAlgn="base">
              <a:spcBef>
                <a:spcPct val="0"/>
              </a:spcBef>
              <a:spcAft>
                <a:spcPct val="0"/>
              </a:spcAft>
              <a:defRPr sz="4400">
                <a:solidFill>
                  <a:schemeClr val="tx2"/>
                </a:solidFill>
                <a:latin typeface="Times" charset="0"/>
              </a:defRPr>
            </a:lvl7pPr>
            <a:lvl8pPr marL="1371600" algn="ctr" fontAlgn="base">
              <a:spcBef>
                <a:spcPct val="0"/>
              </a:spcBef>
              <a:spcAft>
                <a:spcPct val="0"/>
              </a:spcAft>
              <a:defRPr sz="4400">
                <a:solidFill>
                  <a:schemeClr val="tx2"/>
                </a:solidFill>
                <a:latin typeface="Times" charset="0"/>
              </a:defRPr>
            </a:lvl8pPr>
            <a:lvl9pPr marL="1828800" algn="ctr" fontAlgn="base">
              <a:spcBef>
                <a:spcPct val="0"/>
              </a:spcBef>
              <a:spcAft>
                <a:spcPct val="0"/>
              </a:spcAft>
              <a:defRPr sz="4400">
                <a:solidFill>
                  <a:schemeClr val="tx2"/>
                </a:solidFill>
                <a:latin typeface="Times" charset="0"/>
              </a:defRPr>
            </a:lvl9pPr>
          </a:lstStyle>
          <a:p>
            <a:pPr eaLnBrk="1" hangingPunct="1"/>
            <a:br>
              <a:rPr lang="en-GB" altLang="it-IT"/>
            </a:br>
            <a:r>
              <a:rPr lang="en-GB" altLang="it-IT"/>
              <a:t>Cans in the 21</a:t>
            </a:r>
            <a:r>
              <a:rPr lang="en-GB" altLang="it-IT" baseline="30000"/>
              <a:t>st</a:t>
            </a:r>
            <a:r>
              <a:rPr lang="en-GB" altLang="it-IT"/>
              <a:t> Century</a:t>
            </a:r>
            <a:br>
              <a:rPr lang="en-GB" altLang="it-IT"/>
            </a:br>
            <a:r>
              <a:rPr lang="en-GB" altLang="it-IT" sz="3600"/>
              <a:t>Thinner, stronger and different shapes</a:t>
            </a:r>
            <a:endParaRPr lang="en-GB" altLang="it-IT"/>
          </a:p>
        </p:txBody>
      </p:sp>
      <p:grpSp>
        <p:nvGrpSpPr>
          <p:cNvPr id="6147" name="Group 3"/>
          <p:cNvGrpSpPr>
            <a:grpSpLocks/>
          </p:cNvGrpSpPr>
          <p:nvPr/>
        </p:nvGrpSpPr>
        <p:grpSpPr bwMode="auto">
          <a:xfrm>
            <a:off x="1789114" y="1941514"/>
            <a:ext cx="8383587" cy="3952875"/>
            <a:chOff x="167" y="1223"/>
            <a:chExt cx="5281" cy="2490"/>
          </a:xfrm>
        </p:grpSpPr>
        <p:pic>
          <p:nvPicPr>
            <p:cNvPr id="6148" name="Picture 4" descr="U:\Havovy\future\Hasbro\coke_can_dev.tif"/>
            <p:cNvPicPr>
              <a:picLocks noChangeAspect="1" noChangeArrowheads="1"/>
            </p:cNvPicPr>
            <p:nvPr/>
          </p:nvPicPr>
          <p:blipFill>
            <a:blip r:embed="rId2">
              <a:extLst>
                <a:ext uri="{28A0092B-C50C-407E-A947-70E740481C1C}">
                  <a14:useLocalDpi xmlns:a14="http://schemas.microsoft.com/office/drawing/2010/main" val="0"/>
                </a:ext>
              </a:extLst>
            </a:blip>
            <a:srcRect l="6451" t="7076" r="3494" b="8911"/>
            <a:stretch>
              <a:fillRect/>
            </a:stretch>
          </p:blipFill>
          <p:spPr bwMode="auto">
            <a:xfrm>
              <a:off x="167" y="1223"/>
              <a:ext cx="3192" cy="196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U:\Havovy\future\Hasbro\al_bottle.tif"/>
            <p:cNvPicPr>
              <a:picLocks noChangeAspect="1" noChangeArrowheads="1"/>
            </p:cNvPicPr>
            <p:nvPr/>
          </p:nvPicPr>
          <p:blipFill>
            <a:blip r:embed="rId3">
              <a:extLst>
                <a:ext uri="{28A0092B-C50C-407E-A947-70E740481C1C}">
                  <a14:useLocalDpi xmlns:a14="http://schemas.microsoft.com/office/drawing/2010/main" val="0"/>
                </a:ext>
              </a:extLst>
            </a:blip>
            <a:srcRect l="5087" t="5101" r="10176" b="5731"/>
            <a:stretch>
              <a:fillRect/>
            </a:stretch>
          </p:blipFill>
          <p:spPr bwMode="auto">
            <a:xfrm>
              <a:off x="3382" y="1233"/>
              <a:ext cx="1178" cy="247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U:\Havovy\future\Hasbro\reseal_al_bottle.tif"/>
            <p:cNvPicPr>
              <a:picLocks noChangeAspect="1" noChangeArrowheads="1"/>
            </p:cNvPicPr>
            <p:nvPr/>
          </p:nvPicPr>
          <p:blipFill>
            <a:blip r:embed="rId4">
              <a:lum bright="24000" contrast="6000"/>
              <a:extLst>
                <a:ext uri="{28A0092B-C50C-407E-A947-70E740481C1C}">
                  <a14:useLocalDpi xmlns:a14="http://schemas.microsoft.com/office/drawing/2010/main" val="0"/>
                </a:ext>
              </a:extLst>
            </a:blip>
            <a:srcRect l="54185" t="2786" r="1527" b="2744"/>
            <a:stretch>
              <a:fillRect/>
            </a:stretch>
          </p:blipFill>
          <p:spPr bwMode="auto">
            <a:xfrm>
              <a:off x="4579" y="1229"/>
              <a:ext cx="869" cy="248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438400" y="304800"/>
            <a:ext cx="7315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ctr">
              <a:defRPr sz="4400">
                <a:solidFill>
                  <a:schemeClr val="tx2"/>
                </a:solidFill>
                <a:latin typeface="Times" charset="0"/>
              </a:defRPr>
            </a:lvl1pPr>
            <a:lvl2pPr algn="ctr">
              <a:defRPr sz="4400">
                <a:solidFill>
                  <a:schemeClr val="tx2"/>
                </a:solidFill>
                <a:latin typeface="Times" charset="0"/>
              </a:defRPr>
            </a:lvl2pPr>
            <a:lvl3pPr algn="ctr">
              <a:defRPr sz="4400">
                <a:solidFill>
                  <a:schemeClr val="tx2"/>
                </a:solidFill>
                <a:latin typeface="Times" charset="0"/>
              </a:defRPr>
            </a:lvl3pPr>
            <a:lvl4pPr algn="ctr">
              <a:defRPr sz="4400">
                <a:solidFill>
                  <a:schemeClr val="tx2"/>
                </a:solidFill>
                <a:latin typeface="Times" charset="0"/>
              </a:defRPr>
            </a:lvl4pPr>
            <a:lvl5pPr algn="ctr">
              <a:defRPr sz="4400">
                <a:solidFill>
                  <a:schemeClr val="tx2"/>
                </a:solidFill>
                <a:latin typeface="Times" charset="0"/>
              </a:defRPr>
            </a:lvl5pPr>
            <a:lvl6pPr marL="457200" algn="ctr" fontAlgn="base">
              <a:spcBef>
                <a:spcPct val="0"/>
              </a:spcBef>
              <a:spcAft>
                <a:spcPct val="0"/>
              </a:spcAft>
              <a:defRPr sz="4400">
                <a:solidFill>
                  <a:schemeClr val="tx2"/>
                </a:solidFill>
                <a:latin typeface="Times" charset="0"/>
              </a:defRPr>
            </a:lvl6pPr>
            <a:lvl7pPr marL="914400" algn="ctr" fontAlgn="base">
              <a:spcBef>
                <a:spcPct val="0"/>
              </a:spcBef>
              <a:spcAft>
                <a:spcPct val="0"/>
              </a:spcAft>
              <a:defRPr sz="4400">
                <a:solidFill>
                  <a:schemeClr val="tx2"/>
                </a:solidFill>
                <a:latin typeface="Times" charset="0"/>
              </a:defRPr>
            </a:lvl7pPr>
            <a:lvl8pPr marL="1371600" algn="ctr" fontAlgn="base">
              <a:spcBef>
                <a:spcPct val="0"/>
              </a:spcBef>
              <a:spcAft>
                <a:spcPct val="0"/>
              </a:spcAft>
              <a:defRPr sz="4400">
                <a:solidFill>
                  <a:schemeClr val="tx2"/>
                </a:solidFill>
                <a:latin typeface="Times" charset="0"/>
              </a:defRPr>
            </a:lvl8pPr>
            <a:lvl9pPr marL="1828800" algn="ctr" fontAlgn="base">
              <a:spcBef>
                <a:spcPct val="0"/>
              </a:spcBef>
              <a:spcAft>
                <a:spcPct val="0"/>
              </a:spcAft>
              <a:defRPr sz="4400">
                <a:solidFill>
                  <a:schemeClr val="tx2"/>
                </a:solidFill>
                <a:latin typeface="Times" charset="0"/>
              </a:defRPr>
            </a:lvl9pPr>
          </a:lstStyle>
          <a:p>
            <a:pPr eaLnBrk="1" hangingPunct="1"/>
            <a:r>
              <a:rPr lang="en-GB" altLang="it-IT"/>
              <a:t>Influence of Intermetallic Particles</a:t>
            </a:r>
          </a:p>
        </p:txBody>
      </p:sp>
      <p:sp>
        <p:nvSpPr>
          <p:cNvPr id="7171" name="Rectangle 3"/>
          <p:cNvSpPr>
            <a:spLocks noChangeArrowheads="1"/>
          </p:cNvSpPr>
          <p:nvPr/>
        </p:nvSpPr>
        <p:spPr bwMode="auto">
          <a:xfrm>
            <a:off x="2047875" y="1487488"/>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lvl1pPr marL="342900" indent="-342900">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fontAlgn="base">
              <a:spcBef>
                <a:spcPct val="20000"/>
              </a:spcBef>
              <a:spcAft>
                <a:spcPct val="0"/>
              </a:spcAft>
              <a:buChar char="»"/>
              <a:defRPr sz="2000">
                <a:solidFill>
                  <a:schemeClr val="tx1"/>
                </a:solidFill>
                <a:latin typeface="Times" charset="0"/>
              </a:defRPr>
            </a:lvl6pPr>
            <a:lvl7pPr marL="2971800" indent="-228600" fontAlgn="base">
              <a:spcBef>
                <a:spcPct val="20000"/>
              </a:spcBef>
              <a:spcAft>
                <a:spcPct val="0"/>
              </a:spcAft>
              <a:buChar char="»"/>
              <a:defRPr sz="2000">
                <a:solidFill>
                  <a:schemeClr val="tx1"/>
                </a:solidFill>
                <a:latin typeface="Times" charset="0"/>
              </a:defRPr>
            </a:lvl7pPr>
            <a:lvl8pPr marL="3429000" indent="-228600" fontAlgn="base">
              <a:spcBef>
                <a:spcPct val="20000"/>
              </a:spcBef>
              <a:spcAft>
                <a:spcPct val="0"/>
              </a:spcAft>
              <a:buChar char="»"/>
              <a:defRPr sz="2000">
                <a:solidFill>
                  <a:schemeClr val="tx1"/>
                </a:solidFill>
                <a:latin typeface="Times" charset="0"/>
              </a:defRPr>
            </a:lvl8pPr>
            <a:lvl9pPr marL="3886200" indent="-228600" fontAlgn="base">
              <a:spcBef>
                <a:spcPct val="20000"/>
              </a:spcBef>
              <a:spcAft>
                <a:spcPct val="0"/>
              </a:spcAft>
              <a:buChar char="»"/>
              <a:defRPr sz="2000">
                <a:solidFill>
                  <a:schemeClr val="tx1"/>
                </a:solidFill>
                <a:latin typeface="Times" charset="0"/>
              </a:defRPr>
            </a:lvl9pPr>
          </a:lstStyle>
          <a:p>
            <a:pPr eaLnBrk="1" hangingPunct="1">
              <a:buFont typeface="Monotype Sorts" charset="2"/>
              <a:buChar char=" "/>
            </a:pPr>
            <a:r>
              <a:rPr lang="en-GB" altLang="it-IT"/>
              <a:t>These are large particles (10-100 </a:t>
            </a:r>
            <a:r>
              <a:rPr lang="en-GB" altLang="it-IT">
                <a:sym typeface="Symbol" charset="2"/>
              </a:rPr>
              <a:t></a:t>
            </a:r>
            <a:r>
              <a:rPr lang="en-GB" altLang="it-IT"/>
              <a:t>m) formed in the matrix during solidification of the melt.</a:t>
            </a:r>
          </a:p>
        </p:txBody>
      </p:sp>
      <p:grpSp>
        <p:nvGrpSpPr>
          <p:cNvPr id="7172" name="Group 4"/>
          <p:cNvGrpSpPr>
            <a:grpSpLocks/>
          </p:cNvGrpSpPr>
          <p:nvPr/>
        </p:nvGrpSpPr>
        <p:grpSpPr bwMode="auto">
          <a:xfrm>
            <a:off x="3659188" y="3184526"/>
            <a:ext cx="4470400" cy="3521075"/>
            <a:chOff x="1392" y="1872"/>
            <a:chExt cx="2816" cy="2218"/>
          </a:xfrm>
        </p:grpSpPr>
        <p:pic>
          <p:nvPicPr>
            <p:cNvPr id="7173" name="Picture 5" descr="U:\REPORTS\Phseltr3\BIR98006\CBC30CEL.TIF"/>
            <p:cNvPicPr>
              <a:picLocks noChangeAspect="1" noChangeArrowheads="1"/>
            </p:cNvPicPr>
            <p:nvPr/>
          </p:nvPicPr>
          <p:blipFill>
            <a:blip r:embed="rId2">
              <a:extLst>
                <a:ext uri="{28A0092B-C50C-407E-A947-70E740481C1C}">
                  <a14:useLocalDpi xmlns:a14="http://schemas.microsoft.com/office/drawing/2010/main" val="0"/>
                </a:ext>
              </a:extLst>
            </a:blip>
            <a:srcRect t="12111" b="5130"/>
            <a:stretch>
              <a:fillRect/>
            </a:stretch>
          </p:blipFill>
          <p:spPr bwMode="auto">
            <a:xfrm>
              <a:off x="1392" y="1872"/>
              <a:ext cx="2816" cy="1968"/>
            </a:xfrm>
            <a:prstGeom prst="rect">
              <a:avLst/>
            </a:prstGeom>
            <a:noFill/>
            <a:extLst>
              <a:ext uri="{909E8E84-426E-40DD-AFC4-6F175D3DCCD1}">
                <a14:hiddenFill xmlns:a14="http://schemas.microsoft.com/office/drawing/2010/main">
                  <a:solidFill>
                    <a:srgbClr val="FFFFFF"/>
                  </a:solidFill>
                </a14:hiddenFill>
              </a:ext>
            </a:extLst>
          </p:spPr>
        </p:pic>
        <p:sp>
          <p:nvSpPr>
            <p:cNvPr id="7174" name="Text Box 6"/>
            <p:cNvSpPr txBox="1">
              <a:spLocks noChangeArrowheads="1"/>
            </p:cNvSpPr>
            <p:nvPr/>
          </p:nvSpPr>
          <p:spPr bwMode="auto">
            <a:xfrm>
              <a:off x="3600" y="3840"/>
              <a:ext cx="5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ltLang="it-IT" sz="2000">
                  <a:latin typeface="Times New Roman" charset="0"/>
                </a:rPr>
                <a:t>50 </a:t>
              </a:r>
              <a:r>
                <a:rPr lang="en-GB" altLang="it-IT" sz="2000">
                  <a:latin typeface="Times New Roman" charset="0"/>
                  <a:sym typeface="Symbol" charset="2"/>
                </a:rPr>
                <a:t></a:t>
              </a:r>
              <a:r>
                <a:rPr lang="en-GB" altLang="it-IT" sz="2000">
                  <a:latin typeface="Times New Roman" charset="0"/>
                </a:rPr>
                <a:t>m</a:t>
              </a:r>
            </a:p>
          </p:txBody>
        </p:sp>
        <p:sp>
          <p:nvSpPr>
            <p:cNvPr id="7175" name="Line 7"/>
            <p:cNvSpPr>
              <a:spLocks noChangeShapeType="1"/>
            </p:cNvSpPr>
            <p:nvPr/>
          </p:nvSpPr>
          <p:spPr bwMode="auto">
            <a:xfrm>
              <a:off x="3600" y="4080"/>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900238" y="228600"/>
            <a:ext cx="876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ctr">
              <a:defRPr sz="4400">
                <a:solidFill>
                  <a:schemeClr val="tx2"/>
                </a:solidFill>
                <a:latin typeface="Times" charset="0"/>
              </a:defRPr>
            </a:lvl1pPr>
            <a:lvl2pPr algn="ctr">
              <a:defRPr sz="4400">
                <a:solidFill>
                  <a:schemeClr val="tx2"/>
                </a:solidFill>
                <a:latin typeface="Times" charset="0"/>
              </a:defRPr>
            </a:lvl2pPr>
            <a:lvl3pPr algn="ctr">
              <a:defRPr sz="4400">
                <a:solidFill>
                  <a:schemeClr val="tx2"/>
                </a:solidFill>
                <a:latin typeface="Times" charset="0"/>
              </a:defRPr>
            </a:lvl3pPr>
            <a:lvl4pPr algn="ctr">
              <a:defRPr sz="4400">
                <a:solidFill>
                  <a:schemeClr val="tx2"/>
                </a:solidFill>
                <a:latin typeface="Times" charset="0"/>
              </a:defRPr>
            </a:lvl4pPr>
            <a:lvl5pPr algn="ctr">
              <a:defRPr sz="4400">
                <a:solidFill>
                  <a:schemeClr val="tx2"/>
                </a:solidFill>
                <a:latin typeface="Times" charset="0"/>
              </a:defRPr>
            </a:lvl5pPr>
            <a:lvl6pPr marL="457200" algn="ctr" fontAlgn="base">
              <a:spcBef>
                <a:spcPct val="0"/>
              </a:spcBef>
              <a:spcAft>
                <a:spcPct val="0"/>
              </a:spcAft>
              <a:defRPr sz="4400">
                <a:solidFill>
                  <a:schemeClr val="tx2"/>
                </a:solidFill>
                <a:latin typeface="Times" charset="0"/>
              </a:defRPr>
            </a:lvl6pPr>
            <a:lvl7pPr marL="914400" algn="ctr" fontAlgn="base">
              <a:spcBef>
                <a:spcPct val="0"/>
              </a:spcBef>
              <a:spcAft>
                <a:spcPct val="0"/>
              </a:spcAft>
              <a:defRPr sz="4400">
                <a:solidFill>
                  <a:schemeClr val="tx2"/>
                </a:solidFill>
                <a:latin typeface="Times" charset="0"/>
              </a:defRPr>
            </a:lvl7pPr>
            <a:lvl8pPr marL="1371600" algn="ctr" fontAlgn="base">
              <a:spcBef>
                <a:spcPct val="0"/>
              </a:spcBef>
              <a:spcAft>
                <a:spcPct val="0"/>
              </a:spcAft>
              <a:defRPr sz="4400">
                <a:solidFill>
                  <a:schemeClr val="tx2"/>
                </a:solidFill>
                <a:latin typeface="Times" charset="0"/>
              </a:defRPr>
            </a:lvl8pPr>
            <a:lvl9pPr marL="1828800" algn="ctr" fontAlgn="base">
              <a:spcBef>
                <a:spcPct val="0"/>
              </a:spcBef>
              <a:spcAft>
                <a:spcPct val="0"/>
              </a:spcAft>
              <a:defRPr sz="4400">
                <a:solidFill>
                  <a:schemeClr val="tx2"/>
                </a:solidFill>
                <a:latin typeface="Times" charset="0"/>
              </a:defRPr>
            </a:lvl9pPr>
          </a:lstStyle>
          <a:p>
            <a:pPr eaLnBrk="1" hangingPunct="1"/>
            <a:r>
              <a:rPr lang="en-GB" altLang="it-IT" sz="4000" b="1"/>
              <a:t>Constituent Particle Formation </a:t>
            </a:r>
            <a:br>
              <a:rPr lang="en-GB" altLang="it-IT" sz="4000" b="1"/>
            </a:br>
            <a:r>
              <a:rPr lang="en-GB" altLang="it-IT" sz="4000" b="1"/>
              <a:t>During Solidification</a:t>
            </a:r>
          </a:p>
        </p:txBody>
      </p:sp>
      <p:sp>
        <p:nvSpPr>
          <p:cNvPr id="9219" name="Oval 3"/>
          <p:cNvSpPr>
            <a:spLocks noChangeArrowheads="1"/>
          </p:cNvSpPr>
          <p:nvPr/>
        </p:nvSpPr>
        <p:spPr bwMode="auto">
          <a:xfrm>
            <a:off x="4549775" y="2263775"/>
            <a:ext cx="2882900" cy="2882900"/>
          </a:xfrm>
          <a:prstGeom prst="ellipse">
            <a:avLst/>
          </a:prstGeom>
          <a:solidFill>
            <a:srgbClr val="FFFF99"/>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GB" altLang="it-IT" sz="2000" b="1">
                <a:latin typeface="Times New Roman" charset="0"/>
              </a:rPr>
              <a:t>As-cast Particle </a:t>
            </a:r>
          </a:p>
          <a:p>
            <a:r>
              <a:rPr lang="en-GB" altLang="it-IT" sz="2000" b="1">
                <a:latin typeface="Times New Roman" charset="0"/>
              </a:rPr>
              <a:t>Population</a:t>
            </a:r>
          </a:p>
          <a:p>
            <a:endParaRPr lang="en-GB" altLang="it-IT" sz="2000">
              <a:latin typeface="Times New Roman" charset="0"/>
            </a:endParaRPr>
          </a:p>
          <a:p>
            <a:pPr>
              <a:buFontTx/>
              <a:buChar char="•"/>
            </a:pPr>
            <a:r>
              <a:rPr lang="en-GB" altLang="it-IT" sz="2000">
                <a:latin typeface="Times New Roman" charset="0"/>
              </a:rPr>
              <a:t>Phase type</a:t>
            </a:r>
          </a:p>
          <a:p>
            <a:pPr>
              <a:buFontTx/>
              <a:buChar char="•"/>
            </a:pPr>
            <a:r>
              <a:rPr lang="en-GB" altLang="it-IT" sz="2000">
                <a:latin typeface="Times New Roman" charset="0"/>
              </a:rPr>
              <a:t>Size Distribution</a:t>
            </a:r>
          </a:p>
          <a:p>
            <a:pPr>
              <a:buFontTx/>
              <a:buChar char="•"/>
            </a:pPr>
            <a:r>
              <a:rPr lang="en-GB" altLang="it-IT" sz="2000">
                <a:latin typeface="Times New Roman" charset="0"/>
              </a:rPr>
              <a:t>Spatial Distribution</a:t>
            </a:r>
          </a:p>
          <a:p>
            <a:pPr>
              <a:buFontTx/>
              <a:buChar char="•"/>
            </a:pPr>
            <a:r>
              <a:rPr lang="en-GB" altLang="it-IT" sz="2000">
                <a:latin typeface="Times New Roman" charset="0"/>
              </a:rPr>
              <a:t>Morphology</a:t>
            </a:r>
          </a:p>
        </p:txBody>
      </p:sp>
      <p:grpSp>
        <p:nvGrpSpPr>
          <p:cNvPr id="9220" name="Group 4"/>
          <p:cNvGrpSpPr>
            <a:grpSpLocks/>
          </p:cNvGrpSpPr>
          <p:nvPr/>
        </p:nvGrpSpPr>
        <p:grpSpPr bwMode="auto">
          <a:xfrm>
            <a:off x="6932614" y="1582739"/>
            <a:ext cx="2490787" cy="1316037"/>
            <a:chOff x="3465" y="935"/>
            <a:chExt cx="1569" cy="829"/>
          </a:xfrm>
        </p:grpSpPr>
        <p:sp>
          <p:nvSpPr>
            <p:cNvPr id="9221" name="AutoShape 5"/>
            <p:cNvSpPr>
              <a:spLocks noChangeArrowheads="1"/>
            </p:cNvSpPr>
            <p:nvPr/>
          </p:nvSpPr>
          <p:spPr bwMode="auto">
            <a:xfrm rot="2905005">
              <a:off x="3506" y="1373"/>
              <a:ext cx="350" cy="431"/>
            </a:xfrm>
            <a:prstGeom prst="downArrow">
              <a:avLst>
                <a:gd name="adj1" fmla="val 50000"/>
                <a:gd name="adj2" fmla="val 30786"/>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9222" name="Rectangle 6"/>
            <p:cNvSpPr>
              <a:spLocks noChangeArrowheads="1"/>
            </p:cNvSpPr>
            <p:nvPr/>
          </p:nvSpPr>
          <p:spPr bwMode="auto">
            <a:xfrm>
              <a:off x="3787" y="935"/>
              <a:ext cx="1247" cy="577"/>
            </a:xfrm>
            <a:prstGeom prst="rect">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GB" altLang="it-IT" sz="2000">
                  <a:latin typeface="Times New Roman" charset="0"/>
                </a:rPr>
                <a:t>Trace Chemistry</a:t>
              </a:r>
            </a:p>
          </p:txBody>
        </p:sp>
      </p:grpSp>
      <p:grpSp>
        <p:nvGrpSpPr>
          <p:cNvPr id="9223" name="Group 7"/>
          <p:cNvGrpSpPr>
            <a:grpSpLocks/>
          </p:cNvGrpSpPr>
          <p:nvPr/>
        </p:nvGrpSpPr>
        <p:grpSpPr bwMode="auto">
          <a:xfrm>
            <a:off x="7088189" y="4365625"/>
            <a:ext cx="2536825" cy="1290638"/>
            <a:chOff x="3579" y="2719"/>
            <a:chExt cx="1598" cy="813"/>
          </a:xfrm>
        </p:grpSpPr>
        <p:sp>
          <p:nvSpPr>
            <p:cNvPr id="9224" name="AutoShape 8"/>
            <p:cNvSpPr>
              <a:spLocks noChangeArrowheads="1"/>
            </p:cNvSpPr>
            <p:nvPr/>
          </p:nvSpPr>
          <p:spPr bwMode="auto">
            <a:xfrm rot="7539162">
              <a:off x="3620" y="2678"/>
              <a:ext cx="350" cy="431"/>
            </a:xfrm>
            <a:prstGeom prst="downArrow">
              <a:avLst>
                <a:gd name="adj1" fmla="val 50000"/>
                <a:gd name="adj2" fmla="val 30786"/>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9225" name="Rectangle 9"/>
            <p:cNvSpPr>
              <a:spLocks noChangeArrowheads="1"/>
            </p:cNvSpPr>
            <p:nvPr/>
          </p:nvSpPr>
          <p:spPr bwMode="auto">
            <a:xfrm>
              <a:off x="3930" y="2955"/>
              <a:ext cx="1247" cy="577"/>
            </a:xfrm>
            <a:prstGeom prst="rect">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GB" altLang="it-IT" sz="2000">
                  <a:latin typeface="Times New Roman" charset="0"/>
                </a:rPr>
                <a:t>Solidification</a:t>
              </a:r>
            </a:p>
            <a:p>
              <a:pPr algn="ctr"/>
              <a:r>
                <a:rPr lang="en-GB" altLang="it-IT" sz="2000">
                  <a:latin typeface="Times New Roman" charset="0"/>
                </a:rPr>
                <a:t>Conditions</a:t>
              </a:r>
            </a:p>
          </p:txBody>
        </p:sp>
      </p:grpSp>
      <p:grpSp>
        <p:nvGrpSpPr>
          <p:cNvPr id="9226" name="Group 10"/>
          <p:cNvGrpSpPr>
            <a:grpSpLocks/>
          </p:cNvGrpSpPr>
          <p:nvPr/>
        </p:nvGrpSpPr>
        <p:grpSpPr bwMode="auto">
          <a:xfrm>
            <a:off x="2492376" y="4451350"/>
            <a:ext cx="2506663" cy="1295400"/>
            <a:chOff x="699" y="2773"/>
            <a:chExt cx="1579" cy="816"/>
          </a:xfrm>
        </p:grpSpPr>
        <p:sp>
          <p:nvSpPr>
            <p:cNvPr id="9227" name="AutoShape 11"/>
            <p:cNvSpPr>
              <a:spLocks noChangeArrowheads="1"/>
            </p:cNvSpPr>
            <p:nvPr/>
          </p:nvSpPr>
          <p:spPr bwMode="auto">
            <a:xfrm rot="-7469243">
              <a:off x="1888" y="2732"/>
              <a:ext cx="350" cy="431"/>
            </a:xfrm>
            <a:prstGeom prst="downArrow">
              <a:avLst>
                <a:gd name="adj1" fmla="val 50000"/>
                <a:gd name="adj2" fmla="val 30786"/>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9228" name="Rectangle 12"/>
            <p:cNvSpPr>
              <a:spLocks noChangeArrowheads="1"/>
            </p:cNvSpPr>
            <p:nvPr/>
          </p:nvSpPr>
          <p:spPr bwMode="auto">
            <a:xfrm>
              <a:off x="699" y="3012"/>
              <a:ext cx="1247" cy="577"/>
            </a:xfrm>
            <a:prstGeom prst="rect">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GB" altLang="it-IT" sz="2000">
                  <a:latin typeface="Times New Roman" charset="0"/>
                </a:rPr>
                <a:t>Grain Refiner</a:t>
              </a:r>
            </a:p>
          </p:txBody>
        </p:sp>
      </p:grpSp>
      <p:grpSp>
        <p:nvGrpSpPr>
          <p:cNvPr id="9229" name="Group 13"/>
          <p:cNvGrpSpPr>
            <a:grpSpLocks/>
          </p:cNvGrpSpPr>
          <p:nvPr/>
        </p:nvGrpSpPr>
        <p:grpSpPr bwMode="auto">
          <a:xfrm>
            <a:off x="2586038" y="1519239"/>
            <a:ext cx="2474912" cy="1341437"/>
            <a:chOff x="826" y="926"/>
            <a:chExt cx="1559" cy="845"/>
          </a:xfrm>
        </p:grpSpPr>
        <p:sp>
          <p:nvSpPr>
            <p:cNvPr id="9230" name="AutoShape 14"/>
            <p:cNvSpPr>
              <a:spLocks noChangeArrowheads="1"/>
            </p:cNvSpPr>
            <p:nvPr/>
          </p:nvSpPr>
          <p:spPr bwMode="auto">
            <a:xfrm rot="-2785130">
              <a:off x="1995" y="1380"/>
              <a:ext cx="350" cy="431"/>
            </a:xfrm>
            <a:prstGeom prst="downArrow">
              <a:avLst>
                <a:gd name="adj1" fmla="val 50000"/>
                <a:gd name="adj2" fmla="val 30786"/>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9231" name="Rectangle 15"/>
            <p:cNvSpPr>
              <a:spLocks noChangeArrowheads="1"/>
            </p:cNvSpPr>
            <p:nvPr/>
          </p:nvSpPr>
          <p:spPr bwMode="auto">
            <a:xfrm>
              <a:off x="826" y="926"/>
              <a:ext cx="1247" cy="577"/>
            </a:xfrm>
            <a:prstGeom prst="rect">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GB" altLang="it-IT" sz="2000">
                  <a:latin typeface="Times New Roman" charset="0"/>
                </a:rPr>
                <a:t>Major Alloying</a:t>
              </a:r>
            </a:p>
            <a:p>
              <a:pPr algn="ctr"/>
              <a:r>
                <a:rPr lang="en-GB" altLang="it-IT" sz="2000">
                  <a:latin typeface="Times New Roman" charset="0"/>
                </a:rPr>
                <a:t>Elements</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1"/>
            <a:ext cx="7600950"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rot="5400000">
            <a:off x="3824785" y="-2311484"/>
            <a:ext cx="4841779" cy="11150228"/>
          </a:xfrm>
          <a:prstGeom prst="rect">
            <a:avLst/>
          </a:prstGeom>
        </p:spPr>
      </p:pic>
    </p:spTree>
    <p:extLst>
      <p:ext uri="{BB962C8B-B14F-4D97-AF65-F5344CB8AC3E}">
        <p14:creationId xmlns:p14="http://schemas.microsoft.com/office/powerpoint/2010/main" val="6458381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Leghe del TITANIO"/>
          <p:cNvSpPr txBox="1"/>
          <p:nvPr/>
        </p:nvSpPr>
        <p:spPr>
          <a:xfrm>
            <a:off x="3855199" y="109778"/>
            <a:ext cx="3054619"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defTabSz="457200">
              <a:defRPr sz="3600" b="1">
                <a:solidFill>
                  <a:srgbClr val="941100"/>
                </a:solidFill>
                <a:latin typeface="Helvetica"/>
                <a:ea typeface="Helvetica"/>
                <a:cs typeface="Helvetica"/>
                <a:sym typeface="Helvetica"/>
              </a:defRPr>
            </a:lvl1pPr>
          </a:lstStyle>
          <a:p>
            <a:r>
              <a:rPr sz="2531" dirty="0">
                <a:latin typeface="Palatino Linotype" charset="0"/>
                <a:ea typeface="Palatino Linotype" charset="0"/>
                <a:cs typeface="Palatino Linotype" charset="0"/>
              </a:rPr>
              <a:t>Leghe del TITANIO</a:t>
            </a:r>
          </a:p>
        </p:txBody>
      </p:sp>
      <p:sp>
        <p:nvSpPr>
          <p:cNvPr id="257" name="Il titanio puro e' polimorfo esistendo in due strutture:…"/>
          <p:cNvSpPr txBox="1"/>
          <p:nvPr/>
        </p:nvSpPr>
        <p:spPr>
          <a:xfrm>
            <a:off x="213360" y="684706"/>
            <a:ext cx="11856720" cy="638155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algn="just" defTabSz="321457">
              <a:defRPr sz="2400" b="1">
                <a:solidFill>
                  <a:srgbClr val="000000"/>
                </a:solidFill>
                <a:latin typeface="Helvetica"/>
                <a:ea typeface="Helvetica"/>
                <a:cs typeface="Helvetica"/>
                <a:sym typeface="Helvetica"/>
              </a:defRPr>
            </a:pPr>
            <a:endParaRPr sz="2000" dirty="0">
              <a:latin typeface="Palatino Linotype" charset="0"/>
              <a:ea typeface="Palatino Linotype" charset="0"/>
              <a:cs typeface="Palatino Linotype" charset="0"/>
            </a:endParaRPr>
          </a:p>
          <a:p>
            <a:pPr algn="just"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Il titanio puro e' polimorfo esistendo in due strutture: </a:t>
            </a:r>
          </a:p>
          <a:p>
            <a:pPr marL="178587" indent="-178587" algn="just" defTabSz="321457">
              <a:tabLst>
                <a:tab pos="178587" algn="l"/>
                <a:tab pos="196446" algn="l"/>
              </a:tabLst>
              <a:defRPr sz="2400">
                <a:solidFill>
                  <a:srgbClr val="0433FF"/>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il titanio α a reticolo esagonale compatto stabile fino a 882 C </a:t>
            </a:r>
          </a:p>
          <a:p>
            <a:pPr marL="178587" indent="-178587" algn="just" defTabSz="321457">
              <a:tabLst>
                <a:tab pos="178587" algn="l"/>
                <a:tab pos="196446" algn="l"/>
              </a:tabLst>
              <a:defRPr sz="2400">
                <a:solidFill>
                  <a:srgbClr val="0433FF"/>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il titanio β, cubico a corpo centrato stabile fra 882 C e la T di fusione che e' di 1678 C.</a:t>
            </a:r>
          </a:p>
          <a:p>
            <a:pPr marL="17859" algn="just"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Le proprieta' del titanio a temperatura ambiente sono molto interessanti</a:t>
            </a:r>
          </a:p>
          <a:p>
            <a:pPr marL="339316" indent="-160729" algn="just" defTabSz="321457">
              <a:lnSpc>
                <a:spcPct val="150000"/>
              </a:lnSpc>
              <a:tabLst>
                <a:tab pos="339316" algn="l"/>
              </a:tabLst>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	densita' = </a:t>
            </a:r>
            <a:r>
              <a:rPr sz="2000" dirty="0">
                <a:solidFill>
                  <a:srgbClr val="FF2600"/>
                </a:solidFill>
                <a:latin typeface="Palatino Linotype" charset="0"/>
                <a:ea typeface="Palatino Linotype" charset="0"/>
                <a:cs typeface="Palatino Linotype" charset="0"/>
              </a:rPr>
              <a:t>4,51 g/cm</a:t>
            </a:r>
            <a:r>
              <a:rPr sz="2000" baseline="44499" dirty="0">
                <a:solidFill>
                  <a:srgbClr val="FF2600"/>
                </a:solidFill>
                <a:latin typeface="Palatino Linotype" charset="0"/>
                <a:ea typeface="Palatino Linotype" charset="0"/>
                <a:cs typeface="Palatino Linotype" charset="0"/>
              </a:rPr>
              <a:t>3</a:t>
            </a:r>
          </a:p>
          <a:p>
            <a:pPr marL="339316" indent="-160729" algn="just" defTabSz="321457">
              <a:lnSpc>
                <a:spcPct val="150000"/>
              </a:lnSpc>
              <a:tabLst>
                <a:tab pos="339316" algn="l"/>
              </a:tabLst>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	σ</a:t>
            </a:r>
            <a:r>
              <a:rPr sz="2000" baseline="-14333" dirty="0">
                <a:latin typeface="Palatino Linotype" charset="0"/>
                <a:ea typeface="Palatino Linotype" charset="0"/>
                <a:cs typeface="Palatino Linotype" charset="0"/>
              </a:rPr>
              <a:t>y </a:t>
            </a:r>
            <a:r>
              <a:rPr sz="2000" dirty="0">
                <a:latin typeface="Palatino Linotype" charset="0"/>
                <a:ea typeface="Palatino Linotype" charset="0"/>
                <a:cs typeface="Palatino Linotype" charset="0"/>
              </a:rPr>
              <a:t>= 460 MPa e σ</a:t>
            </a:r>
            <a:r>
              <a:rPr sz="2000" baseline="-14333" dirty="0">
                <a:latin typeface="Palatino Linotype" charset="0"/>
                <a:ea typeface="Palatino Linotype" charset="0"/>
                <a:cs typeface="Palatino Linotype" charset="0"/>
              </a:rPr>
              <a:t>T</a:t>
            </a:r>
            <a:r>
              <a:rPr sz="2000" dirty="0">
                <a:latin typeface="Palatino Linotype" charset="0"/>
                <a:ea typeface="Palatino Linotype" charset="0"/>
                <a:cs typeface="Palatino Linotype" charset="0"/>
              </a:rPr>
              <a:t>= 560 MPa ε= 22%, </a:t>
            </a:r>
            <a:r>
              <a:rPr sz="2000" b="1" dirty="0">
                <a:solidFill>
                  <a:srgbClr val="FF0000"/>
                </a:solidFill>
                <a:latin typeface="Palatino Linotype" charset="0"/>
                <a:ea typeface="Palatino Linotype" charset="0"/>
                <a:cs typeface="Palatino Linotype" charset="0"/>
              </a:rPr>
              <a:t>HB = 200 - 220 </a:t>
            </a:r>
            <a:r>
              <a:rPr lang="it-IT" sz="2000" b="1" dirty="0">
                <a:solidFill>
                  <a:srgbClr val="FF0000"/>
                </a:solidFill>
                <a:latin typeface="Palatino Linotype" charset="0"/>
                <a:ea typeface="Palatino Linotype" charset="0"/>
                <a:cs typeface="Palatino Linotype" charset="0"/>
              </a:rPr>
              <a:t>(bassa!)</a:t>
            </a:r>
            <a:endParaRPr sz="2000" b="1" dirty="0">
              <a:solidFill>
                <a:srgbClr val="FF0000"/>
              </a:solidFill>
              <a:latin typeface="Palatino Linotype" charset="0"/>
              <a:ea typeface="Palatino Linotype" charset="0"/>
              <a:cs typeface="Palatino Linotype" charset="0"/>
            </a:endParaRPr>
          </a:p>
          <a:p>
            <a:pPr marL="339316" indent="-160729" algn="just" defTabSz="321457">
              <a:lnSpc>
                <a:spcPct val="150000"/>
              </a:lnSpc>
              <a:tabLst>
                <a:tab pos="339316" algn="l"/>
              </a:tabLst>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	se viene laminato σ</a:t>
            </a:r>
            <a:r>
              <a:rPr sz="2000" baseline="-14333" dirty="0">
                <a:latin typeface="Palatino Linotype" charset="0"/>
                <a:ea typeface="Palatino Linotype" charset="0"/>
                <a:cs typeface="Palatino Linotype" charset="0"/>
              </a:rPr>
              <a:t>T</a:t>
            </a:r>
            <a:r>
              <a:rPr sz="2000" dirty="0">
                <a:latin typeface="Palatino Linotype" charset="0"/>
                <a:ea typeface="Palatino Linotype" charset="0"/>
                <a:cs typeface="Palatino Linotype" charset="0"/>
              </a:rPr>
              <a:t> = 800 MPa e ε= 8%</a:t>
            </a:r>
          </a:p>
          <a:p>
            <a:pPr marL="339316" indent="-160729" algn="just" defTabSz="321457">
              <a:lnSpc>
                <a:spcPct val="150000"/>
              </a:lnSpc>
              <a:tabLst>
                <a:tab pos="339316" algn="l"/>
              </a:tabLst>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	modulo di Young = </a:t>
            </a:r>
            <a:r>
              <a:rPr sz="2000" dirty="0">
                <a:solidFill>
                  <a:srgbClr val="FF2600"/>
                </a:solidFill>
                <a:latin typeface="Palatino Linotype" charset="0"/>
                <a:ea typeface="Palatino Linotype" charset="0"/>
                <a:cs typeface="Palatino Linotype" charset="0"/>
              </a:rPr>
              <a:t>114 GPa</a:t>
            </a:r>
            <a:r>
              <a:rPr sz="2000" dirty="0">
                <a:latin typeface="Palatino Linotype" charset="0"/>
                <a:ea typeface="Palatino Linotype" charset="0"/>
                <a:cs typeface="Palatino Linotype" charset="0"/>
              </a:rPr>
              <a:t> </a:t>
            </a:r>
          </a:p>
          <a:p>
            <a:pPr marL="339316" indent="-160729" algn="just" defTabSz="321457">
              <a:lnSpc>
                <a:spcPct val="150000"/>
              </a:lnSpc>
              <a:tabLst>
                <a:tab pos="339316" algn="l"/>
              </a:tabLst>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	non e' </a:t>
            </a:r>
            <a:r>
              <a:rPr sz="2000" dirty="0">
                <a:solidFill>
                  <a:srgbClr val="FF2600"/>
                </a:solidFill>
                <a:latin typeface="Palatino Linotype" charset="0"/>
                <a:ea typeface="Palatino Linotype" charset="0"/>
                <a:cs typeface="Palatino Linotype" charset="0"/>
              </a:rPr>
              <a:t>magnetico</a:t>
            </a:r>
          </a:p>
          <a:p>
            <a:pPr marL="339316" indent="-160729" algn="just" defTabSz="321457">
              <a:lnSpc>
                <a:spcPct val="150000"/>
              </a:lnSpc>
              <a:tabLst>
                <a:tab pos="339316" algn="l"/>
              </a:tabLst>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	conducibilita' termica = 19 W/m C</a:t>
            </a:r>
          </a:p>
          <a:p>
            <a:pPr marL="339316" indent="-160729" algn="just" defTabSz="321457">
              <a:lnSpc>
                <a:spcPct val="150000"/>
              </a:lnSpc>
              <a:tabLst>
                <a:tab pos="339316" algn="l"/>
              </a:tabLst>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	coefficiente di espans. termica = 8,4 x 10</a:t>
            </a:r>
            <a:r>
              <a:rPr sz="2000" baseline="31999" dirty="0">
                <a:latin typeface="Palatino Linotype" charset="0"/>
                <a:ea typeface="Palatino Linotype" charset="0"/>
                <a:cs typeface="Palatino Linotype" charset="0"/>
              </a:rPr>
              <a:t>-6</a:t>
            </a:r>
            <a:r>
              <a:rPr sz="2000" dirty="0">
                <a:latin typeface="Palatino Linotype" charset="0"/>
                <a:ea typeface="Palatino Linotype" charset="0"/>
                <a:cs typeface="Palatino Linotype" charset="0"/>
              </a:rPr>
              <a:t> C</a:t>
            </a:r>
          </a:p>
          <a:p>
            <a:pPr algn="just"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Dal punto di vista della resistenza alla corrosione il titanio ha un ottimo comportamento in molti ambienti paragonabile a quello di un acciaio inossidabile 18/8.</a:t>
            </a:r>
            <a:r>
              <a:rPr sz="2000" dirty="0">
                <a:solidFill>
                  <a:srgbClr val="FF2600"/>
                </a:solidFill>
                <a:latin typeface="Palatino Linotype" charset="0"/>
                <a:ea typeface="Palatino Linotype" charset="0"/>
                <a:cs typeface="Palatino Linotype" charset="0"/>
              </a:rPr>
              <a:t> La resistenza del titanio all'acqua di mare e' paragonabile a quella del platino, la resistenza all'erosione e' anche altissima (acqua di mare ad alta velocita' e vapore in pressione), 20 volte superiore a quella delle leghe Cu-Ni.</a:t>
            </a:r>
          </a:p>
          <a:p>
            <a:pPr algn="just" defTabSz="321457">
              <a:defRPr sz="2400">
                <a:solidFill>
                  <a:srgbClr val="000000"/>
                </a:solidFill>
                <a:latin typeface="Palatino Linotype"/>
                <a:ea typeface="Palatino Linotype"/>
                <a:cs typeface="Palatino Linotype"/>
                <a:sym typeface="Palatino Linotype"/>
              </a:defRPr>
            </a:pPr>
            <a:endParaRPr sz="2000" dirty="0">
              <a:solidFill>
                <a:srgbClr val="FF2600"/>
              </a:solidFill>
              <a:latin typeface="Palatino Linotype" charset="0"/>
              <a:ea typeface="Palatino Linotype" charset="0"/>
              <a:cs typeface="Palatino Linotype"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9830" y="422242"/>
            <a:ext cx="11857220" cy="6093976"/>
          </a:xfrm>
          <a:prstGeom prst="rect">
            <a:avLst/>
          </a:prstGeom>
        </p:spPr>
        <p:txBody>
          <a:bodyPr wrap="square">
            <a:spAutoFit/>
          </a:bodyPr>
          <a:lstStyle/>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Nonostante la scoperta di un metodo abbastanza economico per produrre alluminio, l’acciaio rimaneva (e rimane) il “re” dei materiali da costruzione e anzi la scoperta che aggiunte di Al all’acciaio lo “calmavano” </a:t>
            </a:r>
            <a:r>
              <a:rPr lang="it-IT" sz="2000" dirty="0" err="1">
                <a:latin typeface="Palatino Linotype" charset="0"/>
                <a:ea typeface="Palatino Linotype" charset="0"/>
                <a:cs typeface="Palatino Linotype" charset="0"/>
              </a:rPr>
              <a:t>salvo’</a:t>
            </a:r>
            <a:r>
              <a:rPr lang="it-IT" sz="2000" dirty="0">
                <a:latin typeface="Palatino Linotype" charset="0"/>
                <a:ea typeface="Palatino Linotype" charset="0"/>
                <a:cs typeface="Palatino Linotype" charset="0"/>
              </a:rPr>
              <a:t> dal naufragio la neonata industria dell’alluminio</a:t>
            </a:r>
          </a:p>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 </a:t>
            </a:r>
          </a:p>
          <a:p>
            <a:pPr marL="12700" algn="ctr">
              <a:lnSpc>
                <a:spcPct val="150000"/>
              </a:lnSpc>
              <a:spcAft>
                <a:spcPts val="0"/>
              </a:spcAft>
              <a:tabLst>
                <a:tab pos="2286000" algn="l"/>
              </a:tabLst>
            </a:pPr>
            <a:r>
              <a:rPr lang="it-IT" sz="2000" dirty="0">
                <a:latin typeface="Palatino Linotype" charset="0"/>
                <a:ea typeface="Palatino Linotype" charset="0"/>
                <a:cs typeface="Palatino Linotype" charset="0"/>
              </a:rPr>
              <a:t>Nel 1894 il primo grosso manufatto in alluminio fu la statua di Eros a </a:t>
            </a:r>
            <a:r>
              <a:rPr lang="it-IT" sz="2000" dirty="0" err="1">
                <a:latin typeface="Palatino Linotype" charset="0"/>
                <a:ea typeface="Palatino Linotype" charset="0"/>
                <a:cs typeface="Palatino Linotype" charset="0"/>
              </a:rPr>
              <a:t>Piccadilly</a:t>
            </a:r>
            <a:r>
              <a:rPr lang="it-IT" sz="2000" dirty="0">
                <a:latin typeface="Palatino Linotype" charset="0"/>
                <a:ea typeface="Palatino Linotype" charset="0"/>
                <a:cs typeface="Palatino Linotype" charset="0"/>
              </a:rPr>
              <a:t> Circus a Londra.</a:t>
            </a:r>
          </a:p>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 </a:t>
            </a:r>
          </a:p>
          <a:p>
            <a:pPr marL="12700" algn="ctr">
              <a:lnSpc>
                <a:spcPct val="150000"/>
              </a:lnSpc>
              <a:spcAft>
                <a:spcPts val="0"/>
              </a:spcAft>
              <a:tabLst>
                <a:tab pos="2286000" algn="l"/>
              </a:tabLst>
            </a:pPr>
            <a:r>
              <a:rPr lang="it-IT" sz="2000" dirty="0">
                <a:latin typeface="Palatino Linotype" charset="0"/>
                <a:ea typeface="Palatino Linotype" charset="0"/>
                <a:cs typeface="Palatino Linotype" charset="0"/>
              </a:rPr>
              <a:t>Nel 1900 nel mondo si produssero 7.200 ton di Al</a:t>
            </a:r>
          </a:p>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 </a:t>
            </a:r>
          </a:p>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Nel 1900 a Birmingham un costruttore di biciclette </a:t>
            </a:r>
            <a:r>
              <a:rPr lang="it-IT" sz="2000" dirty="0" err="1">
                <a:latin typeface="Palatino Linotype" charset="0"/>
                <a:ea typeface="Palatino Linotype" charset="0"/>
                <a:cs typeface="Palatino Linotype" charset="0"/>
              </a:rPr>
              <a:t>inizio'</a:t>
            </a:r>
            <a:r>
              <a:rPr lang="it-IT" sz="2000" dirty="0">
                <a:latin typeface="Palatino Linotype" charset="0"/>
                <a:ea typeface="Palatino Linotype" charset="0"/>
                <a:cs typeface="Palatino Linotype" charset="0"/>
              </a:rPr>
              <a:t> ad usare una lega Al-Cu per alcune parti. La notizia </a:t>
            </a:r>
            <a:r>
              <a:rPr lang="it-IT" sz="2000" dirty="0" err="1">
                <a:latin typeface="Palatino Linotype" charset="0"/>
                <a:ea typeface="Palatino Linotype" charset="0"/>
                <a:cs typeface="Palatino Linotype" charset="0"/>
              </a:rPr>
              <a:t>arrivo'</a:t>
            </a:r>
            <a:r>
              <a:rPr lang="it-IT" sz="2000" dirty="0">
                <a:latin typeface="Palatino Linotype" charset="0"/>
                <a:ea typeface="Palatino Linotype" charset="0"/>
                <a:cs typeface="Palatino Linotype" charset="0"/>
              </a:rPr>
              <a:t> negli USA dove altri due </a:t>
            </a:r>
            <a:r>
              <a:rPr lang="it-IT" sz="2000" dirty="0" err="1">
                <a:latin typeface="Palatino Linotype" charset="0"/>
                <a:ea typeface="Palatino Linotype" charset="0"/>
                <a:cs typeface="Palatino Linotype" charset="0"/>
              </a:rPr>
              <a:t>cotruttori</a:t>
            </a:r>
            <a:r>
              <a:rPr lang="it-IT" sz="2000" dirty="0">
                <a:latin typeface="Palatino Linotype" charset="0"/>
                <a:ea typeface="Palatino Linotype" charset="0"/>
                <a:cs typeface="Palatino Linotype" charset="0"/>
              </a:rPr>
              <a:t> di biciclette della North Carolina (</a:t>
            </a:r>
            <a:r>
              <a:rPr lang="it-IT" sz="2000" dirty="0">
                <a:solidFill>
                  <a:srgbClr val="FF0000"/>
                </a:solidFill>
                <a:latin typeface="Palatino Linotype" charset="0"/>
                <a:ea typeface="Palatino Linotype" charset="0"/>
                <a:cs typeface="Palatino Linotype" charset="0"/>
              </a:rPr>
              <a:t>fratelli WRIGHT</a:t>
            </a:r>
            <a:r>
              <a:rPr lang="it-IT" sz="2000" dirty="0">
                <a:latin typeface="Palatino Linotype" charset="0"/>
                <a:ea typeface="Palatino Linotype" charset="0"/>
                <a:cs typeface="Palatino Linotype" charset="0"/>
              </a:rPr>
              <a:t>) nel 1903 costruirono il primo "aereo" usando un blocco motore in lega Al-Cu prodotta dalla Pittsburgh </a:t>
            </a:r>
            <a:r>
              <a:rPr lang="it-IT" sz="2000" dirty="0" err="1">
                <a:latin typeface="Palatino Linotype" charset="0"/>
                <a:ea typeface="Palatino Linotype" charset="0"/>
                <a:cs typeface="Palatino Linotype" charset="0"/>
              </a:rPr>
              <a:t>Reduction</a:t>
            </a:r>
            <a:r>
              <a:rPr lang="it-IT" sz="2000" dirty="0">
                <a:latin typeface="Palatino Linotype" charset="0"/>
                <a:ea typeface="Palatino Linotype" charset="0"/>
                <a:cs typeface="Palatino Linotype" charset="0"/>
              </a:rPr>
              <a:t> Company poi (1907) ALCOA.</a:t>
            </a:r>
          </a:p>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 </a:t>
            </a:r>
          </a:p>
        </p:txBody>
      </p:sp>
    </p:spTree>
    <p:extLst>
      <p:ext uri="{BB962C8B-B14F-4D97-AF65-F5344CB8AC3E}">
        <p14:creationId xmlns:p14="http://schemas.microsoft.com/office/powerpoint/2010/main" val="7937450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Il consumo mondiale di Titanio (2007) e’ stato di circa 85000 ton…"/>
          <p:cNvSpPr txBox="1"/>
          <p:nvPr/>
        </p:nvSpPr>
        <p:spPr>
          <a:xfrm>
            <a:off x="340519" y="1209453"/>
            <a:ext cx="11856720" cy="191879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l">
              <a:defRPr sz="2400">
                <a:latin typeface="Palatino Linotype"/>
                <a:ea typeface="Palatino Linotype"/>
                <a:cs typeface="Palatino Linotype"/>
                <a:sym typeface="Palatino Linotype"/>
              </a:defRPr>
            </a:pPr>
            <a:r>
              <a:rPr sz="2400" dirty="0"/>
              <a:t>Il consumo mondiale di Titanio (2007) e’ stato di circa </a:t>
            </a:r>
            <a:r>
              <a:rPr lang="it-IT" sz="2400" dirty="0"/>
              <a:t>12</a:t>
            </a:r>
            <a:r>
              <a:rPr sz="2400" dirty="0"/>
              <a:t>5</a:t>
            </a:r>
            <a:r>
              <a:rPr lang="it-IT" sz="2400" dirty="0"/>
              <a:t>.</a:t>
            </a:r>
            <a:r>
              <a:rPr sz="2400" dirty="0"/>
              <a:t>000 ton</a:t>
            </a:r>
          </a:p>
          <a:p>
            <a:pPr algn="l">
              <a:defRPr sz="2400">
                <a:latin typeface="Palatino Linotype"/>
                <a:ea typeface="Palatino Linotype"/>
                <a:cs typeface="Palatino Linotype"/>
                <a:sym typeface="Palatino Linotype"/>
              </a:defRPr>
            </a:pPr>
            <a:r>
              <a:rPr sz="2400" dirty="0"/>
              <a:t>- aeronautico e difesa (48.000 ton)</a:t>
            </a:r>
          </a:p>
          <a:p>
            <a:pPr algn="l">
              <a:defRPr sz="2400">
                <a:latin typeface="Palatino Linotype"/>
                <a:ea typeface="Palatino Linotype"/>
                <a:cs typeface="Palatino Linotype"/>
                <a:sym typeface="Palatino Linotype"/>
              </a:defRPr>
            </a:pPr>
            <a:r>
              <a:rPr sz="2400" dirty="0"/>
              <a:t>- chimico, petrolchimico, energetico, edile (48.000 ton)</a:t>
            </a:r>
          </a:p>
          <a:p>
            <a:pPr algn="l">
              <a:defRPr sz="2400">
                <a:latin typeface="Palatino Linotype"/>
                <a:ea typeface="Palatino Linotype"/>
                <a:cs typeface="Palatino Linotype"/>
                <a:sym typeface="Palatino Linotype"/>
              </a:defRPr>
            </a:pPr>
            <a:r>
              <a:rPr sz="2400" dirty="0"/>
              <a:t>- beni di consumo (10.000 ton)</a:t>
            </a:r>
          </a:p>
          <a:p>
            <a:pPr algn="l">
              <a:defRPr sz="2400">
                <a:latin typeface="Palatino Linotype"/>
                <a:ea typeface="Palatino Linotype"/>
                <a:cs typeface="Palatino Linotype"/>
                <a:sym typeface="Palatino Linotype"/>
              </a:defRPr>
            </a:pPr>
            <a:r>
              <a:rPr sz="2400" dirty="0"/>
              <a:t>- biomedico</a:t>
            </a:r>
          </a:p>
        </p:txBody>
      </p:sp>
      <p:pic>
        <p:nvPicPr>
          <p:cNvPr id="260" name="droppedImage.tiff" descr="droppedImage.tiff"/>
          <p:cNvPicPr>
            <a:picLocks noChangeAspect="1"/>
          </p:cNvPicPr>
          <p:nvPr/>
        </p:nvPicPr>
        <p:blipFill>
          <a:blip r:embed="rId2">
            <a:extLst/>
          </a:blip>
          <a:stretch>
            <a:fillRect/>
          </a:stretch>
        </p:blipFill>
        <p:spPr>
          <a:xfrm>
            <a:off x="895112" y="3128248"/>
            <a:ext cx="6090047" cy="3750469"/>
          </a:xfrm>
          <a:prstGeom prst="rect">
            <a:avLst/>
          </a:prstGeom>
          <a:ln w="12700">
            <a:miter lim="400000"/>
          </a:ln>
        </p:spPr>
      </p:pic>
      <p:pic>
        <p:nvPicPr>
          <p:cNvPr id="2" name="Immagine 1"/>
          <p:cNvPicPr>
            <a:picLocks noChangeAspect="1"/>
          </p:cNvPicPr>
          <p:nvPr/>
        </p:nvPicPr>
        <p:blipFill>
          <a:blip r:embed="rId3"/>
          <a:stretch>
            <a:fillRect/>
          </a:stretch>
        </p:blipFill>
        <p:spPr>
          <a:xfrm>
            <a:off x="5908673" y="2621280"/>
            <a:ext cx="6044567" cy="4024868"/>
          </a:xfrm>
          <a:prstGeom prst="rect">
            <a:avLst/>
          </a:prstGeom>
        </p:spPr>
      </p:pic>
      <p:sp>
        <p:nvSpPr>
          <p:cNvPr id="3" name="Rettangolo 2"/>
          <p:cNvSpPr/>
          <p:nvPr/>
        </p:nvSpPr>
        <p:spPr>
          <a:xfrm>
            <a:off x="335280" y="50751"/>
            <a:ext cx="11617960" cy="923330"/>
          </a:xfrm>
          <a:prstGeom prst="rect">
            <a:avLst/>
          </a:prstGeom>
        </p:spPr>
        <p:txBody>
          <a:bodyPr wrap="square">
            <a:spAutoFit/>
          </a:bodyPr>
          <a:lstStyle/>
          <a:p>
            <a:pPr algn="just"/>
            <a:r>
              <a:rPr lang="it-IT" dirty="0">
                <a:solidFill>
                  <a:srgbClr val="222222"/>
                </a:solidFill>
                <a:latin typeface="Palatino Linotype" charset="0"/>
                <a:ea typeface="Palatino Linotype" charset="0"/>
                <a:cs typeface="Palatino Linotype" charset="0"/>
              </a:rPr>
              <a:t>All'incirca il 95% del titanio viene consumato in forma di </a:t>
            </a:r>
            <a:r>
              <a:rPr lang="it-IT" dirty="0">
                <a:solidFill>
                  <a:srgbClr val="0B0080"/>
                </a:solidFill>
                <a:latin typeface="Palatino Linotype" charset="0"/>
                <a:ea typeface="Palatino Linotype" charset="0"/>
                <a:cs typeface="Palatino Linotype" charset="0"/>
              </a:rPr>
              <a:t>ossido</a:t>
            </a:r>
            <a:r>
              <a:rPr lang="it-IT" dirty="0">
                <a:solidFill>
                  <a:srgbClr val="222222"/>
                </a:solidFill>
                <a:latin typeface="Palatino Linotype" charset="0"/>
                <a:ea typeface="Palatino Linotype" charset="0"/>
                <a:cs typeface="Palatino Linotype" charset="0"/>
              </a:rPr>
              <a:t> (TiO</a:t>
            </a:r>
            <a:r>
              <a:rPr lang="it-IT" baseline="-25000" dirty="0">
                <a:solidFill>
                  <a:srgbClr val="222222"/>
                </a:solidFill>
                <a:latin typeface="Palatino Linotype" charset="0"/>
                <a:ea typeface="Palatino Linotype" charset="0"/>
                <a:cs typeface="Palatino Linotype" charset="0"/>
              </a:rPr>
              <a:t>2</a:t>
            </a:r>
            <a:r>
              <a:rPr lang="it-IT" dirty="0">
                <a:solidFill>
                  <a:srgbClr val="222222"/>
                </a:solidFill>
                <a:latin typeface="Palatino Linotype" charset="0"/>
                <a:ea typeface="Palatino Linotype" charset="0"/>
                <a:cs typeface="Palatino Linotype" charset="0"/>
              </a:rPr>
              <a:t>), nelle </a:t>
            </a:r>
            <a:r>
              <a:rPr lang="it-IT" dirty="0">
                <a:solidFill>
                  <a:srgbClr val="0B0080"/>
                </a:solidFill>
                <a:latin typeface="Palatino Linotype" charset="0"/>
                <a:ea typeface="Palatino Linotype" charset="0"/>
                <a:cs typeface="Palatino Linotype" charset="0"/>
                <a:hlinkClick r:id="rId4" tooltip="Vernice"/>
              </a:rPr>
              <a:t>vernici</a:t>
            </a:r>
            <a:r>
              <a:rPr lang="it-IT" dirty="0">
                <a:solidFill>
                  <a:srgbClr val="222222"/>
                </a:solidFill>
                <a:latin typeface="Palatino Linotype" charset="0"/>
                <a:ea typeface="Palatino Linotype" charset="0"/>
                <a:cs typeface="Palatino Linotype" charset="0"/>
              </a:rPr>
              <a:t>, nella </a:t>
            </a:r>
            <a:r>
              <a:rPr lang="it-IT" dirty="0">
                <a:solidFill>
                  <a:srgbClr val="0B0080"/>
                </a:solidFill>
                <a:latin typeface="Palatino Linotype" charset="0"/>
                <a:ea typeface="Palatino Linotype" charset="0"/>
                <a:cs typeface="Palatino Linotype" charset="0"/>
                <a:hlinkClick r:id="rId5" tooltip="Carta"/>
              </a:rPr>
              <a:t>carta</a:t>
            </a:r>
            <a:r>
              <a:rPr lang="it-IT" dirty="0">
                <a:solidFill>
                  <a:srgbClr val="222222"/>
                </a:solidFill>
                <a:latin typeface="Palatino Linotype" charset="0"/>
                <a:ea typeface="Palatino Linotype" charset="0"/>
                <a:cs typeface="Palatino Linotype" charset="0"/>
              </a:rPr>
              <a:t>, nei </a:t>
            </a:r>
            <a:r>
              <a:rPr lang="it-IT" dirty="0">
                <a:solidFill>
                  <a:srgbClr val="0B0080"/>
                </a:solidFill>
                <a:latin typeface="Palatino Linotype" charset="0"/>
                <a:ea typeface="Palatino Linotype" charset="0"/>
                <a:cs typeface="Palatino Linotype" charset="0"/>
                <a:hlinkClick r:id="rId6" tooltip="Cemento"/>
              </a:rPr>
              <a:t>cementi</a:t>
            </a:r>
            <a:r>
              <a:rPr lang="it-IT" dirty="0">
                <a:solidFill>
                  <a:srgbClr val="222222"/>
                </a:solidFill>
                <a:latin typeface="Palatino Linotype" charset="0"/>
                <a:ea typeface="Palatino Linotype" charset="0"/>
                <a:cs typeface="Palatino Linotype" charset="0"/>
              </a:rPr>
              <a:t> per renderli più brillanti e nelle </a:t>
            </a:r>
            <a:r>
              <a:rPr lang="it-IT" dirty="0">
                <a:solidFill>
                  <a:srgbClr val="0B0080"/>
                </a:solidFill>
                <a:latin typeface="Palatino Linotype" charset="0"/>
                <a:ea typeface="Palatino Linotype" charset="0"/>
                <a:cs typeface="Palatino Linotype" charset="0"/>
                <a:hlinkClick r:id="rId7" tooltip="Materie plastiche"/>
              </a:rPr>
              <a:t>plastiche</a:t>
            </a:r>
            <a:r>
              <a:rPr lang="it-IT" dirty="0">
                <a:solidFill>
                  <a:srgbClr val="222222"/>
                </a:solidFill>
                <a:latin typeface="Palatino Linotype" charset="0"/>
                <a:ea typeface="Palatino Linotype" charset="0"/>
                <a:cs typeface="Palatino Linotype" charset="0"/>
              </a:rPr>
              <a:t>. Le vernici fatte con il biossido di titanio riflettono molto bene la </a:t>
            </a:r>
            <a:r>
              <a:rPr lang="it-IT" dirty="0">
                <a:solidFill>
                  <a:srgbClr val="0B0080"/>
                </a:solidFill>
                <a:latin typeface="Palatino Linotype" charset="0"/>
                <a:ea typeface="Palatino Linotype" charset="0"/>
                <a:cs typeface="Palatino Linotype" charset="0"/>
                <a:hlinkClick r:id="rId8" tooltip="Radiazione infrarossa"/>
              </a:rPr>
              <a:t>radiazione infrarossa</a:t>
            </a:r>
            <a:r>
              <a:rPr lang="it-IT" dirty="0">
                <a:solidFill>
                  <a:srgbClr val="222222"/>
                </a:solidFill>
                <a:latin typeface="Palatino Linotype" charset="0"/>
                <a:ea typeface="Palatino Linotype" charset="0"/>
                <a:cs typeface="Palatino Linotype" charset="0"/>
              </a:rPr>
              <a:t> e sono quindi molto usate dagli astronomi.</a:t>
            </a:r>
            <a:endParaRPr lang="it-IT" dirty="0">
              <a:latin typeface="Palatino Linotype" charset="0"/>
              <a:ea typeface="Palatino Linotype" charset="0"/>
              <a:cs typeface="Palatino Linotype" charset="0"/>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Leghe industriali del titanio"/>
          <p:cNvSpPr txBox="1"/>
          <p:nvPr/>
        </p:nvSpPr>
        <p:spPr>
          <a:xfrm>
            <a:off x="6944321" y="252653"/>
            <a:ext cx="4320093"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marL="25400" defTabSz="457200">
              <a:defRPr sz="3600" b="1">
                <a:solidFill>
                  <a:srgbClr val="0433FF"/>
                </a:solidFill>
                <a:latin typeface="Helvetica"/>
                <a:ea typeface="Helvetica"/>
                <a:cs typeface="Helvetica"/>
                <a:sym typeface="Helvetica"/>
              </a:defRPr>
            </a:lvl1pPr>
          </a:lstStyle>
          <a:p>
            <a:r>
              <a:rPr sz="2531">
                <a:latin typeface="Palatino Linotype" charset="0"/>
                <a:ea typeface="Palatino Linotype" charset="0"/>
                <a:cs typeface="Palatino Linotype" charset="0"/>
              </a:rPr>
              <a:t>Leghe industriali del titanio</a:t>
            </a:r>
          </a:p>
        </p:txBody>
      </p:sp>
      <p:sp>
        <p:nvSpPr>
          <p:cNvPr id="263" name="La principale influenza degli elementi aggiunti al titanio e' quella di allargare o di restringere i campi di esistenza della fase α.…"/>
          <p:cNvSpPr txBox="1"/>
          <p:nvPr/>
        </p:nvSpPr>
        <p:spPr>
          <a:xfrm>
            <a:off x="4848344" y="1159311"/>
            <a:ext cx="7191256" cy="530433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algn="just" defTabSz="321457">
              <a:defRPr sz="2200">
                <a:solidFill>
                  <a:srgbClr val="000000"/>
                </a:solidFill>
                <a:latin typeface="Times"/>
                <a:ea typeface="Times"/>
                <a:cs typeface="Times"/>
                <a:sym typeface="Times"/>
              </a:defRPr>
            </a:pPr>
            <a:r>
              <a:rPr sz="2000" dirty="0">
                <a:latin typeface="Palatino Linotype" charset="0"/>
                <a:ea typeface="Palatino Linotype" charset="0"/>
                <a:cs typeface="Palatino Linotype" charset="0"/>
              </a:rPr>
              <a:t>La principale influenza degli elementi aggiunti al titanio e' quella di allargare o di restringere i campi di esistenza della fase </a:t>
            </a:r>
            <a:r>
              <a:rPr sz="2000" dirty="0">
                <a:latin typeface="Palatino Linotype" charset="0"/>
                <a:ea typeface="Palatino Linotype" charset="0"/>
                <a:cs typeface="Palatino Linotype" charset="0"/>
                <a:sym typeface="Symbol"/>
              </a:rPr>
              <a:t>a</a:t>
            </a:r>
            <a:r>
              <a:rPr sz="2000" dirty="0">
                <a:latin typeface="Palatino Linotype" charset="0"/>
                <a:ea typeface="Palatino Linotype" charset="0"/>
                <a:cs typeface="Palatino Linotype" charset="0"/>
              </a:rPr>
              <a:t>.</a:t>
            </a:r>
          </a:p>
          <a:p>
            <a:pPr marL="17859" defTabSz="321457">
              <a:defRPr sz="2000">
                <a:solidFill>
                  <a:srgbClr val="000000"/>
                </a:solidFill>
                <a:latin typeface="Times"/>
                <a:ea typeface="Times"/>
                <a:cs typeface="Times"/>
                <a:sym typeface="Times"/>
              </a:defRPr>
            </a:pPr>
            <a:r>
              <a:rPr sz="2000" dirty="0">
                <a:latin typeface="Palatino Linotype" charset="0"/>
                <a:ea typeface="Palatino Linotype" charset="0"/>
                <a:cs typeface="Palatino Linotype" charset="0"/>
              </a:rPr>
              <a:t>1 = Al, O, N, C, Ga </a:t>
            </a:r>
            <a:r>
              <a:rPr sz="2000" dirty="0">
                <a:solidFill>
                  <a:srgbClr val="941100"/>
                </a:solidFill>
                <a:latin typeface="Palatino Linotype" charset="0"/>
                <a:ea typeface="Palatino Linotype" charset="0"/>
                <a:cs typeface="Palatino Linotype" charset="0"/>
              </a:rPr>
              <a:t>(</a:t>
            </a:r>
            <a:r>
              <a:rPr sz="2000" dirty="0">
                <a:solidFill>
                  <a:srgbClr val="941100"/>
                </a:solidFill>
                <a:latin typeface="Symbol" charset="2"/>
                <a:ea typeface="Symbol" charset="2"/>
                <a:cs typeface="Symbol" charset="2"/>
                <a:sym typeface="Symbol"/>
              </a:rPr>
              <a:t>a</a:t>
            </a:r>
            <a:r>
              <a:rPr sz="2000" dirty="0">
                <a:solidFill>
                  <a:srgbClr val="941100"/>
                </a:solidFill>
                <a:latin typeface="Palatino Linotype" charset="0"/>
                <a:ea typeface="Palatino Linotype" charset="0"/>
                <a:cs typeface="Palatino Linotype" charset="0"/>
              </a:rPr>
              <a:t> stabilizzanti)</a:t>
            </a:r>
          </a:p>
          <a:p>
            <a:pPr marL="17859" defTabSz="321457">
              <a:defRPr sz="2000">
                <a:solidFill>
                  <a:srgbClr val="941100"/>
                </a:solidFill>
                <a:latin typeface="Times"/>
                <a:ea typeface="Times"/>
                <a:cs typeface="Times"/>
                <a:sym typeface="Times"/>
              </a:defRPr>
            </a:pPr>
            <a:r>
              <a:rPr sz="2000" dirty="0">
                <a:solidFill>
                  <a:srgbClr val="000000"/>
                </a:solidFill>
                <a:latin typeface="Palatino Linotype" charset="0"/>
                <a:ea typeface="Palatino Linotype" charset="0"/>
                <a:cs typeface="Palatino Linotype" charset="0"/>
              </a:rPr>
              <a:t>2 = Mo, W. V, Ta </a:t>
            </a:r>
            <a:r>
              <a:rPr sz="2000" dirty="0">
                <a:latin typeface="Palatino Linotype" charset="0"/>
                <a:ea typeface="Palatino Linotype" charset="0"/>
                <a:cs typeface="Palatino Linotype" charset="0"/>
              </a:rPr>
              <a:t>(</a:t>
            </a:r>
            <a:r>
              <a:rPr sz="2000" dirty="0">
                <a:latin typeface="Symbol" charset="2"/>
                <a:ea typeface="Symbol" charset="2"/>
                <a:cs typeface="Symbol" charset="2"/>
                <a:sym typeface="Symbol"/>
              </a:rPr>
              <a:t>b</a:t>
            </a:r>
            <a:r>
              <a:rPr lang="it-IT" sz="2000" dirty="0">
                <a:latin typeface="Symbol" charset="2"/>
                <a:ea typeface="Symbol" charset="2"/>
                <a:cs typeface="Symbol" charset="2"/>
                <a:sym typeface="Symbol"/>
              </a:rPr>
              <a:t> </a:t>
            </a:r>
            <a:r>
              <a:rPr sz="2000" dirty="0">
                <a:latin typeface="Palatino Linotype" charset="0"/>
                <a:ea typeface="Palatino Linotype" charset="0"/>
                <a:cs typeface="Palatino Linotype" charset="0"/>
              </a:rPr>
              <a:t>stabilizzanti)</a:t>
            </a:r>
          </a:p>
          <a:p>
            <a:pPr marL="17859" defTabSz="321457">
              <a:defRPr sz="2000">
                <a:solidFill>
                  <a:srgbClr val="000000"/>
                </a:solidFill>
                <a:latin typeface="Times"/>
                <a:ea typeface="Times"/>
                <a:cs typeface="Times"/>
                <a:sym typeface="Times"/>
              </a:defRPr>
            </a:pPr>
            <a:r>
              <a:rPr sz="2000" dirty="0">
                <a:latin typeface="Palatino Linotype" charset="0"/>
                <a:ea typeface="Palatino Linotype" charset="0"/>
                <a:cs typeface="Palatino Linotype" charset="0"/>
              </a:rPr>
              <a:t>3 = (diagrammi con eutettico), Cu, Mn, Cr, Fe, Ni, Co, H </a:t>
            </a:r>
          </a:p>
          <a:p>
            <a:pPr marL="17859" defTabSz="321457">
              <a:defRPr sz="2000">
                <a:solidFill>
                  <a:srgbClr val="000000"/>
                </a:solidFill>
                <a:latin typeface="Times"/>
                <a:ea typeface="Times"/>
                <a:cs typeface="Times"/>
                <a:sym typeface="Times"/>
              </a:defRPr>
            </a:pPr>
            <a:r>
              <a:rPr sz="2000" dirty="0">
                <a:latin typeface="Palatino Linotype" charset="0"/>
                <a:ea typeface="Palatino Linotype" charset="0"/>
                <a:cs typeface="Palatino Linotype" charset="0"/>
              </a:rPr>
              <a:t>------ = inizio e fine trasformazione martensitica</a:t>
            </a:r>
          </a:p>
          <a:p>
            <a:pPr marL="17859" defTabSz="321457">
              <a:defRPr sz="2200">
                <a:solidFill>
                  <a:srgbClr val="000000"/>
                </a:solidFill>
                <a:latin typeface="Times"/>
                <a:ea typeface="Times"/>
                <a:cs typeface="Times"/>
                <a:sym typeface="Times"/>
              </a:defRPr>
            </a:pPr>
            <a:endParaRPr sz="2000" dirty="0">
              <a:latin typeface="Palatino Linotype" charset="0"/>
              <a:ea typeface="Palatino Linotype" charset="0"/>
              <a:cs typeface="Palatino Linotype" charset="0"/>
            </a:endParaRPr>
          </a:p>
          <a:p>
            <a:pPr marL="17859" algn="just" defTabSz="321457">
              <a:defRPr sz="2200">
                <a:solidFill>
                  <a:srgbClr val="000000"/>
                </a:solidFill>
                <a:latin typeface="Times"/>
                <a:ea typeface="Times"/>
                <a:cs typeface="Times"/>
                <a:sym typeface="Times"/>
              </a:defRPr>
            </a:pPr>
            <a:r>
              <a:rPr sz="2000" dirty="0">
                <a:latin typeface="Palatino Linotype" charset="0"/>
                <a:ea typeface="Palatino Linotype" charset="0"/>
                <a:cs typeface="Palatino Linotype" charset="0"/>
              </a:rPr>
              <a:t>Tra gli elementi </a:t>
            </a:r>
            <a:r>
              <a:rPr sz="2000" u="sng" dirty="0">
                <a:solidFill>
                  <a:srgbClr val="011993"/>
                </a:solidFill>
                <a:latin typeface="Palatino Linotype" charset="0"/>
                <a:ea typeface="Palatino Linotype" charset="0"/>
                <a:cs typeface="Palatino Linotype" charset="0"/>
              </a:rPr>
              <a:t>stabilizzanti della fase </a:t>
            </a:r>
            <a:r>
              <a:rPr sz="2000" u="sng" dirty="0">
                <a:solidFill>
                  <a:srgbClr val="011993"/>
                </a:solidFill>
                <a:latin typeface="Symbol" charset="2"/>
                <a:ea typeface="Symbol" charset="2"/>
                <a:cs typeface="Symbol" charset="2"/>
                <a:sym typeface="Symbol"/>
              </a:rPr>
              <a:t>a</a:t>
            </a:r>
            <a:r>
              <a:rPr sz="2000" dirty="0">
                <a:latin typeface="Palatino Linotype" charset="0"/>
                <a:ea typeface="Palatino Linotype" charset="0"/>
                <a:cs typeface="Palatino Linotype" charset="0"/>
              </a:rPr>
              <a:t> si ricordano principalmente </a:t>
            </a:r>
            <a:r>
              <a:rPr sz="2000" dirty="0">
                <a:solidFill>
                  <a:srgbClr val="FF2600"/>
                </a:solidFill>
                <a:latin typeface="Palatino Linotype" charset="0"/>
                <a:ea typeface="Palatino Linotype" charset="0"/>
                <a:cs typeface="Palatino Linotype" charset="0"/>
              </a:rPr>
              <a:t>Al, O, N</a:t>
            </a:r>
          </a:p>
          <a:p>
            <a:pPr marL="17859" algn="just" defTabSz="321457">
              <a:defRPr sz="2200">
                <a:solidFill>
                  <a:srgbClr val="000000"/>
                </a:solidFill>
                <a:latin typeface="Times"/>
                <a:ea typeface="Times"/>
                <a:cs typeface="Times"/>
                <a:sym typeface="Times"/>
              </a:defRPr>
            </a:pPr>
            <a:r>
              <a:rPr sz="2000" dirty="0">
                <a:latin typeface="Palatino Linotype" charset="0"/>
                <a:ea typeface="Palatino Linotype" charset="0"/>
                <a:cs typeface="Palatino Linotype" charset="0"/>
              </a:rPr>
              <a:t>Questi elementi hanno inoltre la proprieta' di produrre un indurimento della fase solida </a:t>
            </a:r>
            <a:r>
              <a:rPr sz="2000" dirty="0">
                <a:latin typeface="Palatino Linotype" charset="0"/>
                <a:ea typeface="Palatino Linotype" charset="0"/>
                <a:cs typeface="Palatino Linotype" charset="0"/>
                <a:sym typeface="Symbol"/>
              </a:rPr>
              <a:t>a</a:t>
            </a:r>
            <a:r>
              <a:rPr sz="2000" dirty="0">
                <a:latin typeface="Palatino Linotype" charset="0"/>
                <a:ea typeface="Palatino Linotype" charset="0"/>
                <a:cs typeface="Palatino Linotype" charset="0"/>
              </a:rPr>
              <a:t>.</a:t>
            </a:r>
          </a:p>
          <a:p>
            <a:pPr marL="17859" algn="just" defTabSz="321457">
              <a:defRPr sz="2200">
                <a:solidFill>
                  <a:srgbClr val="000000"/>
                </a:solidFill>
                <a:latin typeface="Times"/>
                <a:ea typeface="Times"/>
                <a:cs typeface="Times"/>
                <a:sym typeface="Times"/>
              </a:defRPr>
            </a:pPr>
            <a:endParaRPr sz="2000" dirty="0">
              <a:latin typeface="Palatino Linotype" charset="0"/>
              <a:ea typeface="Palatino Linotype" charset="0"/>
              <a:cs typeface="Palatino Linotype" charset="0"/>
            </a:endParaRPr>
          </a:p>
          <a:p>
            <a:pPr marL="17859" algn="just" defTabSz="321457">
              <a:defRPr sz="2200">
                <a:solidFill>
                  <a:srgbClr val="000000"/>
                </a:solidFill>
                <a:latin typeface="Times"/>
                <a:ea typeface="Times"/>
                <a:cs typeface="Times"/>
                <a:sym typeface="Times"/>
              </a:defRPr>
            </a:pPr>
            <a:r>
              <a:rPr sz="2000" u="sng" dirty="0">
                <a:solidFill>
                  <a:srgbClr val="011993"/>
                </a:solidFill>
                <a:latin typeface="Palatino Linotype" charset="0"/>
                <a:ea typeface="Palatino Linotype" charset="0"/>
                <a:cs typeface="Palatino Linotype" charset="0"/>
              </a:rPr>
              <a:t>stabilizzanti della fase </a:t>
            </a:r>
            <a:r>
              <a:rPr sz="2000" u="sng" dirty="0">
                <a:solidFill>
                  <a:srgbClr val="011993"/>
                </a:solidFill>
                <a:latin typeface="Symbol" charset="2"/>
                <a:ea typeface="Symbol" charset="2"/>
                <a:cs typeface="Symbol" charset="2"/>
                <a:sym typeface="Symbol"/>
              </a:rPr>
              <a:t>b</a:t>
            </a:r>
            <a:r>
              <a:rPr sz="2000" dirty="0">
                <a:latin typeface="Palatino Linotype" charset="0"/>
                <a:ea typeface="Palatino Linotype" charset="0"/>
                <a:cs typeface="Palatino Linotype" charset="0"/>
              </a:rPr>
              <a:t> sono invece altri elementi quali il </a:t>
            </a:r>
            <a:r>
              <a:rPr sz="2000" dirty="0">
                <a:solidFill>
                  <a:srgbClr val="FF2600"/>
                </a:solidFill>
                <a:latin typeface="Palatino Linotype" charset="0"/>
                <a:ea typeface="Palatino Linotype" charset="0"/>
                <a:cs typeface="Palatino Linotype" charset="0"/>
              </a:rPr>
              <a:t>V, Mn, Cr, Fe, Nb, Mo, Ta.</a:t>
            </a:r>
          </a:p>
          <a:p>
            <a:pPr algn="just" defTabSz="321457">
              <a:defRPr sz="2200">
                <a:solidFill>
                  <a:srgbClr val="000000"/>
                </a:solidFill>
                <a:latin typeface="Times"/>
                <a:ea typeface="Times"/>
                <a:cs typeface="Times"/>
                <a:sym typeface="Times"/>
              </a:defRPr>
            </a:pPr>
            <a:r>
              <a:rPr sz="2000" dirty="0">
                <a:latin typeface="Palatino Linotype" charset="0"/>
                <a:ea typeface="Palatino Linotype" charset="0"/>
                <a:cs typeface="Palatino Linotype" charset="0"/>
              </a:rPr>
              <a:t>I due piu' importanti sono il </a:t>
            </a:r>
            <a:r>
              <a:rPr sz="2000" dirty="0">
                <a:solidFill>
                  <a:srgbClr val="FF2600"/>
                </a:solidFill>
                <a:latin typeface="Palatino Linotype" charset="0"/>
                <a:ea typeface="Palatino Linotype" charset="0"/>
                <a:cs typeface="Palatino Linotype" charset="0"/>
              </a:rPr>
              <a:t>V ed il Mo</a:t>
            </a:r>
            <a:r>
              <a:rPr sz="2000" dirty="0">
                <a:latin typeface="Palatino Linotype" charset="0"/>
                <a:ea typeface="Palatino Linotype" charset="0"/>
                <a:cs typeface="Palatino Linotype" charset="0"/>
              </a:rPr>
              <a:t>. Il Mo e’ poco usato, poiche' ha un' alta densita' </a:t>
            </a:r>
          </a:p>
        </p:txBody>
      </p:sp>
      <p:pic>
        <p:nvPicPr>
          <p:cNvPr id="264" name="droppedImage.pdf" descr="droppedImage.pdf"/>
          <p:cNvPicPr>
            <a:picLocks noChangeAspect="1"/>
          </p:cNvPicPr>
          <p:nvPr/>
        </p:nvPicPr>
        <p:blipFill>
          <a:blip r:embed="rId2">
            <a:extLst/>
          </a:blip>
          <a:stretch>
            <a:fillRect/>
          </a:stretch>
        </p:blipFill>
        <p:spPr>
          <a:xfrm>
            <a:off x="389811" y="4452581"/>
            <a:ext cx="3286125" cy="2359005"/>
          </a:xfrm>
          <a:prstGeom prst="rect">
            <a:avLst/>
          </a:prstGeom>
          <a:ln w="12700">
            <a:miter lim="400000"/>
          </a:ln>
        </p:spPr>
      </p:pic>
      <p:pic>
        <p:nvPicPr>
          <p:cNvPr id="265" name="droppedImage.pdf" descr="droppedImage.pdf"/>
          <p:cNvPicPr>
            <a:picLocks noChangeAspect="1"/>
          </p:cNvPicPr>
          <p:nvPr/>
        </p:nvPicPr>
        <p:blipFill>
          <a:blip r:embed="rId3">
            <a:extLst/>
          </a:blip>
          <a:stretch>
            <a:fillRect/>
          </a:stretch>
        </p:blipFill>
        <p:spPr>
          <a:xfrm>
            <a:off x="0" y="2566324"/>
            <a:ext cx="4741664" cy="1839516"/>
          </a:xfrm>
          <a:prstGeom prst="rect">
            <a:avLst/>
          </a:prstGeom>
          <a:ln w="12700">
            <a:miter lim="400000"/>
          </a:ln>
        </p:spPr>
      </p:pic>
      <p:sp>
        <p:nvSpPr>
          <p:cNvPr id="2" name="Rettangolo 1"/>
          <p:cNvSpPr/>
          <p:nvPr/>
        </p:nvSpPr>
        <p:spPr>
          <a:xfrm>
            <a:off x="182880" y="88310"/>
            <a:ext cx="4558784" cy="2246769"/>
          </a:xfrm>
          <a:prstGeom prst="rect">
            <a:avLst/>
          </a:prstGeom>
        </p:spPr>
        <p:txBody>
          <a:bodyPr wrap="square">
            <a:spAutoFit/>
          </a:bodyPr>
          <a:lstStyle/>
          <a:p>
            <a:pPr algn="just"/>
            <a:r>
              <a:rPr lang="it-IT" sz="2000" dirty="0">
                <a:latin typeface="Palatino Linotype" charset="0"/>
                <a:ea typeface="Palatino Linotype" charset="0"/>
                <a:cs typeface="Palatino Linotype" charset="0"/>
              </a:rPr>
              <a:t>A temperatura ambiente il Ti ha struttura cristallina </a:t>
            </a:r>
            <a:r>
              <a:rPr lang="it-IT" sz="2000" b="1" dirty="0">
                <a:solidFill>
                  <a:srgbClr val="FF0000"/>
                </a:solidFill>
                <a:latin typeface="Palatino Linotype" charset="0"/>
                <a:ea typeface="Palatino Linotype" charset="0"/>
                <a:cs typeface="Palatino Linotype" charset="0"/>
              </a:rPr>
              <a:t>esagonale chiamata alfa</a:t>
            </a:r>
            <a:r>
              <a:rPr lang="it-IT" sz="2000" dirty="0">
                <a:latin typeface="Palatino Linotype" charset="0"/>
                <a:ea typeface="Palatino Linotype" charset="0"/>
                <a:cs typeface="Palatino Linotype" charset="0"/>
              </a:rPr>
              <a:t>; a circa 882°C, la fase alfa si trasforma in una struttura </a:t>
            </a:r>
            <a:r>
              <a:rPr lang="it-IT" sz="2000" b="1" dirty="0">
                <a:solidFill>
                  <a:srgbClr val="FF0000"/>
                </a:solidFill>
                <a:latin typeface="Palatino Linotype" charset="0"/>
                <a:ea typeface="Palatino Linotype" charset="0"/>
                <a:cs typeface="Palatino Linotype" charset="0"/>
              </a:rPr>
              <a:t>cubica a corpo centrato, chiamata beta</a:t>
            </a:r>
            <a:r>
              <a:rPr lang="it-IT" sz="2000" dirty="0">
                <a:latin typeface="Palatino Linotype" charset="0"/>
                <a:ea typeface="Palatino Linotype" charset="0"/>
                <a:cs typeface="Palatino Linotype" charset="0"/>
              </a:rPr>
              <a:t>, che è stabile fino al punto di fusione 1660 C</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Leghe α"/>
          <p:cNvSpPr txBox="1"/>
          <p:nvPr/>
        </p:nvSpPr>
        <p:spPr>
          <a:xfrm>
            <a:off x="4867846" y="238009"/>
            <a:ext cx="1344920"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marL="25400" defTabSz="457200">
              <a:defRPr sz="3600" b="1">
                <a:solidFill>
                  <a:srgbClr val="0433FF"/>
                </a:solidFill>
                <a:latin typeface="Helvetica"/>
                <a:ea typeface="Helvetica"/>
                <a:cs typeface="Helvetica"/>
                <a:sym typeface="Helvetica"/>
              </a:defRPr>
            </a:lvl1pPr>
          </a:lstStyle>
          <a:p>
            <a:r>
              <a:rPr sz="2531">
                <a:latin typeface="Palatino Linotype" charset="0"/>
                <a:ea typeface="Palatino Linotype" charset="0"/>
                <a:cs typeface="Palatino Linotype" charset="0"/>
              </a:rPr>
              <a:t>Leghe α</a:t>
            </a:r>
          </a:p>
        </p:txBody>
      </p:sp>
      <p:sp>
        <p:nvSpPr>
          <p:cNvPr id="268" name="Le leghe alfa sono un pò meno resistenti a corrosione rispetto al titanio non legato, ma possiedono resistenza maggiore sia di quest’ultimo che di tutte le altre leghe di titanio; inoltre, resistono all’ossidazione ad alte temperature (300°C - 540°C) e presentano miglior saldabilità rispetto ai vari tipi di titanio CP ed ottima duttilità.…"/>
          <p:cNvSpPr txBox="1"/>
          <p:nvPr/>
        </p:nvSpPr>
        <p:spPr>
          <a:xfrm>
            <a:off x="167640" y="818325"/>
            <a:ext cx="11902440" cy="524278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100">
                <a:solidFill>
                  <a:srgbClr val="000000"/>
                </a:solidFill>
                <a:latin typeface="Palatino Linotype"/>
                <a:ea typeface="Palatino Linotype"/>
                <a:cs typeface="Palatino Linotype"/>
                <a:sym typeface="Palatino Linotype"/>
              </a:defRPr>
            </a:pPr>
            <a:r>
              <a:rPr sz="2400" dirty="0">
                <a:latin typeface="Palatino Linotype" charset="0"/>
                <a:ea typeface="Palatino Linotype" charset="0"/>
                <a:cs typeface="Palatino Linotype" charset="0"/>
              </a:rPr>
              <a:t>Le leghe alfa sono un pò meno resistenti a corrosione rispetto al titanio non legato, ma possiedono resistenza maggiore sia di quest’ultimo che di tutte le altre leghe di titanio; inoltre, resistono all’ossidazione ad alte temperature (300°C - 540°C) e presentano miglior saldabilità rispetto ai vari tipi di titanio CP ed ottima duttilità. </a:t>
            </a:r>
          </a:p>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100">
                <a:solidFill>
                  <a:srgbClr val="000000"/>
                </a:solidFill>
                <a:latin typeface="Palatino Linotype"/>
                <a:ea typeface="Palatino Linotype"/>
                <a:cs typeface="Palatino Linotype"/>
                <a:sym typeface="Palatino Linotype"/>
              </a:defRPr>
            </a:pPr>
            <a:r>
              <a:rPr sz="2400" i="1" dirty="0">
                <a:solidFill>
                  <a:srgbClr val="FF0000"/>
                </a:solidFill>
                <a:latin typeface="Palatino Linotype" charset="0"/>
                <a:ea typeface="Palatino Linotype" charset="0"/>
                <a:cs typeface="Palatino Linotype" charset="0"/>
              </a:rPr>
              <a:t>I livelli di resistenza a temperatura ambiente, comunque, sono i più bassi e queste composizioni non rispondono a trattamento termico</a:t>
            </a:r>
            <a:r>
              <a:rPr sz="2400" dirty="0">
                <a:latin typeface="Palatino Linotype" charset="0"/>
                <a:ea typeface="Palatino Linotype" charset="0"/>
                <a:cs typeface="Palatino Linotype" charset="0"/>
              </a:rPr>
              <a:t>.</a:t>
            </a:r>
          </a:p>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100">
                <a:solidFill>
                  <a:srgbClr val="000000"/>
                </a:solidFill>
                <a:latin typeface="Palatino Linotype"/>
                <a:ea typeface="Palatino Linotype"/>
                <a:cs typeface="Palatino Linotype"/>
                <a:sym typeface="Palatino Linotype"/>
              </a:defRPr>
            </a:pPr>
            <a:r>
              <a:rPr sz="2400" dirty="0">
                <a:latin typeface="Palatino Linotype" charset="0"/>
                <a:ea typeface="Palatino Linotype" charset="0"/>
                <a:cs typeface="Palatino Linotype" charset="0"/>
              </a:rPr>
              <a:t>La principale variabile microstrutturale delle leghe alfa è la dimensione del grano.</a:t>
            </a:r>
          </a:p>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100">
                <a:solidFill>
                  <a:srgbClr val="000000"/>
                </a:solidFill>
                <a:latin typeface="Palatino Linotype"/>
                <a:ea typeface="Palatino Linotype"/>
                <a:cs typeface="Palatino Linotype"/>
                <a:sym typeface="Palatino Linotype"/>
              </a:defRPr>
            </a:pPr>
            <a:endParaRPr sz="2400" dirty="0">
              <a:latin typeface="Palatino Linotype" charset="0"/>
              <a:ea typeface="Palatino Linotype" charset="0"/>
              <a:cs typeface="Palatino Linotype" charset="0"/>
            </a:endParaRPr>
          </a:p>
          <a:p>
            <a:pPr marL="17859" algn="just" defTabSz="321457">
              <a:defRPr sz="2100" b="1">
                <a:solidFill>
                  <a:srgbClr val="424100"/>
                </a:solidFill>
                <a:latin typeface="Helvetica"/>
                <a:ea typeface="Helvetica"/>
                <a:cs typeface="Helvetica"/>
                <a:sym typeface="Helvetica"/>
              </a:defRPr>
            </a:pPr>
            <a:r>
              <a:rPr sz="2400" dirty="0">
                <a:latin typeface="Palatino Linotype" charset="0"/>
                <a:ea typeface="Palatino Linotype" charset="0"/>
                <a:cs typeface="Palatino Linotype" charset="0"/>
              </a:rPr>
              <a:t>Vengono divise in tre gruppi:</a:t>
            </a:r>
            <a:endParaRPr lang="it-IT" sz="2400" dirty="0">
              <a:latin typeface="Palatino Linotype" charset="0"/>
              <a:ea typeface="Palatino Linotype" charset="0"/>
              <a:cs typeface="Palatino Linotype" charset="0"/>
            </a:endParaRPr>
          </a:p>
          <a:p>
            <a:pPr marL="17859" algn="just" defTabSz="321457">
              <a:defRPr sz="2100" b="1">
                <a:solidFill>
                  <a:srgbClr val="424100"/>
                </a:solidFill>
                <a:latin typeface="Helvetica"/>
                <a:ea typeface="Helvetica"/>
                <a:cs typeface="Helvetica"/>
                <a:sym typeface="Helvetica"/>
              </a:defRPr>
            </a:pPr>
            <a:endParaRPr sz="2400" dirty="0">
              <a:latin typeface="Palatino Linotype" charset="0"/>
              <a:ea typeface="Palatino Linotype" charset="0"/>
              <a:cs typeface="Palatino Linotype" charset="0"/>
            </a:endParaRPr>
          </a:p>
          <a:p>
            <a:pPr marL="178587" indent="-160729" algn="just" defTabSz="321457">
              <a:tabLst>
                <a:tab pos="178587" algn="l"/>
                <a:tab pos="321457" algn="l"/>
              </a:tabLst>
              <a:defRPr sz="2100" b="1">
                <a:solidFill>
                  <a:srgbClr val="424100"/>
                </a:solidFill>
                <a:latin typeface="Helvetica"/>
                <a:ea typeface="Helvetica"/>
                <a:cs typeface="Helvetica"/>
                <a:sym typeface="Helvetica"/>
              </a:defRPr>
            </a:pPr>
            <a:r>
              <a:rPr sz="2400" dirty="0">
                <a:latin typeface="Palatino Linotype" charset="0"/>
                <a:ea typeface="Palatino Linotype" charset="0"/>
                <a:cs typeface="Palatino Linotype" charset="0"/>
              </a:rPr>
              <a:t>•	solamente fase α</a:t>
            </a:r>
          </a:p>
          <a:p>
            <a:pPr marL="178587" indent="-160729" algn="just" defTabSz="321457">
              <a:tabLst>
                <a:tab pos="178587" algn="l"/>
                <a:tab pos="321457" algn="l"/>
              </a:tabLst>
              <a:defRPr sz="2100" b="1">
                <a:solidFill>
                  <a:srgbClr val="424100"/>
                </a:solidFill>
                <a:latin typeface="Helvetica"/>
                <a:ea typeface="Helvetica"/>
                <a:cs typeface="Helvetica"/>
                <a:sym typeface="Helvetica"/>
              </a:defRPr>
            </a:pPr>
            <a:r>
              <a:rPr sz="2400" dirty="0">
                <a:latin typeface="Palatino Linotype" charset="0"/>
                <a:ea typeface="Palatino Linotype" charset="0"/>
                <a:cs typeface="Palatino Linotype" charset="0"/>
              </a:rPr>
              <a:t>•	fino a 2% di fase β (near α)</a:t>
            </a:r>
          </a:p>
          <a:p>
            <a:pPr marL="178587" indent="-160729" algn="just" defTabSz="321457">
              <a:tabLst>
                <a:tab pos="178587" algn="l"/>
                <a:tab pos="321457" algn="l"/>
              </a:tabLst>
              <a:defRPr sz="2100" b="1">
                <a:solidFill>
                  <a:srgbClr val="424100"/>
                </a:solidFill>
                <a:latin typeface="Helvetica"/>
                <a:ea typeface="Helvetica"/>
                <a:cs typeface="Helvetica"/>
                <a:sym typeface="Helvetica"/>
              </a:defRPr>
            </a:pPr>
            <a:r>
              <a:rPr sz="2400" dirty="0">
                <a:latin typeface="Palatino Linotype" charset="0"/>
                <a:ea typeface="Palatino Linotype" charset="0"/>
                <a:cs typeface="Palatino Linotype" charset="0"/>
              </a:rPr>
              <a:t>•	invecchiabili (fino a 2.5% di Cu) - Ti</a:t>
            </a:r>
            <a:r>
              <a:rPr sz="2400" baseline="-5999" dirty="0">
                <a:latin typeface="Palatino Linotype" charset="0"/>
                <a:ea typeface="Palatino Linotype" charset="0"/>
                <a:cs typeface="Palatino Linotype" charset="0"/>
              </a:rPr>
              <a:t>2</a:t>
            </a:r>
            <a:r>
              <a:rPr sz="2400" dirty="0">
                <a:latin typeface="Palatino Linotype" charset="0"/>
                <a:ea typeface="Palatino Linotype" charset="0"/>
                <a:cs typeface="Palatino Linotype" charset="0"/>
              </a:rPr>
              <a:t>Cu</a:t>
            </a:r>
          </a:p>
          <a:p>
            <a:pPr marL="178587" indent="-160729" algn="just" defTabSz="321457">
              <a:tabLst>
                <a:tab pos="178587" algn="l"/>
                <a:tab pos="321457" algn="l"/>
              </a:tabLst>
              <a:defRPr sz="2100">
                <a:solidFill>
                  <a:srgbClr val="424100"/>
                </a:solidFill>
                <a:latin typeface="Palatino Linotype"/>
                <a:ea typeface="Palatino Linotype"/>
                <a:cs typeface="Palatino Linotype"/>
                <a:sym typeface="Palatino Linotype"/>
              </a:defRPr>
            </a:pPr>
            <a:endParaRPr sz="2400" dirty="0">
              <a:latin typeface="Palatino Linotype" charset="0"/>
              <a:ea typeface="Palatino Linotype" charset="0"/>
              <a:cs typeface="Palatino Linotype" charset="0"/>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3400" y="312763"/>
            <a:ext cx="11247120" cy="6370975"/>
          </a:xfrm>
          <a:prstGeom prst="rect">
            <a:avLst/>
          </a:prstGeom>
        </p:spPr>
        <p:txBody>
          <a:bodyPr wrap="square">
            <a:spAutoFit/>
          </a:bodyPr>
          <a:lstStyle/>
          <a:p>
            <a:pPr marL="17859" algn="just" defTabSz="321457">
              <a:defRPr sz="2100">
                <a:solidFill>
                  <a:srgbClr val="000000"/>
                </a:solidFill>
                <a:latin typeface="Palatino Linotype"/>
                <a:ea typeface="Palatino Linotype"/>
                <a:cs typeface="Palatino Linotype"/>
                <a:sym typeface="Palatino Linotype"/>
              </a:defRPr>
            </a:pPr>
            <a:r>
              <a:rPr lang="it-IT" sz="2400" dirty="0">
                <a:latin typeface="Palatino Linotype" charset="0"/>
                <a:ea typeface="Palatino Linotype" charset="0"/>
                <a:cs typeface="Palatino Linotype" charset="0"/>
              </a:rPr>
              <a:t>La lega </a:t>
            </a:r>
            <a:r>
              <a:rPr lang="it-IT" sz="2400" dirty="0" err="1">
                <a:latin typeface="Palatino Linotype" charset="0"/>
                <a:ea typeface="Palatino Linotype" charset="0"/>
                <a:cs typeface="Palatino Linotype" charset="0"/>
              </a:rPr>
              <a:t>piu'</a:t>
            </a:r>
            <a:r>
              <a:rPr lang="it-IT" sz="2400" dirty="0">
                <a:latin typeface="Palatino Linotype" charset="0"/>
                <a:ea typeface="Palatino Linotype" charset="0"/>
                <a:cs typeface="Palatino Linotype" charset="0"/>
              </a:rPr>
              <a:t> nota del primo gruppo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la </a:t>
            </a:r>
          </a:p>
          <a:p>
            <a:pPr marL="17859" defTabSz="321457">
              <a:defRPr sz="2100" b="1">
                <a:solidFill>
                  <a:srgbClr val="FF2600"/>
                </a:solidFill>
                <a:latin typeface="Helvetica"/>
                <a:ea typeface="Helvetica"/>
                <a:cs typeface="Helvetica"/>
                <a:sym typeface="Helvetica"/>
              </a:defRPr>
            </a:pPr>
            <a:r>
              <a:rPr lang="it-IT" sz="2400" dirty="0">
                <a:latin typeface="Palatino Linotype" charset="0"/>
                <a:ea typeface="Palatino Linotype" charset="0"/>
                <a:cs typeface="Palatino Linotype" charset="0"/>
              </a:rPr>
              <a:t>Ti - 5Al - 2.5Sn (adesso anche ELI)</a:t>
            </a:r>
          </a:p>
          <a:p>
            <a:pPr marL="17859" defTabSz="321457">
              <a:defRPr sz="2100">
                <a:solidFill>
                  <a:srgbClr val="000000"/>
                </a:solidFill>
                <a:latin typeface="Palatino Linotype"/>
                <a:ea typeface="Palatino Linotype"/>
                <a:cs typeface="Palatino Linotype"/>
                <a:sym typeface="Palatino Linotype"/>
              </a:defRPr>
            </a:pPr>
            <a:r>
              <a:rPr lang="it-IT" sz="2400" dirty="0" err="1">
                <a:latin typeface="Palatino Linotype" charset="0"/>
                <a:ea typeface="Palatino Linotype" charset="0"/>
                <a:cs typeface="Palatino Linotype" charset="0"/>
              </a:rPr>
              <a:t>σ</a:t>
            </a:r>
            <a:r>
              <a:rPr lang="it-IT" sz="2400" dirty="0">
                <a:latin typeface="Palatino Linotype" charset="0"/>
                <a:ea typeface="Palatino Linotype" charset="0"/>
                <a:cs typeface="Palatino Linotype" charset="0"/>
              </a:rPr>
              <a:t> = 850 </a:t>
            </a:r>
            <a:r>
              <a:rPr lang="it-IT" sz="2400" dirty="0" err="1">
                <a:latin typeface="Palatino Linotype" charset="0"/>
                <a:ea typeface="Palatino Linotype" charset="0"/>
                <a:cs typeface="Palatino Linotype" charset="0"/>
              </a:rPr>
              <a:t>MPa</a:t>
            </a:r>
            <a:r>
              <a:rPr lang="it-IT" sz="2400" dirty="0">
                <a:latin typeface="Palatino Linotype" charset="0"/>
                <a:ea typeface="Palatino Linotype" charset="0"/>
                <a:cs typeface="Palatino Linotype" charset="0"/>
              </a:rPr>
              <a:t>. (</a:t>
            </a:r>
            <a:r>
              <a:rPr lang="it-IT" sz="2400" dirty="0" err="1">
                <a:latin typeface="Palatino Linotype" charset="0"/>
                <a:ea typeface="Palatino Linotype" charset="0"/>
                <a:cs typeface="Palatino Linotype" charset="0"/>
              </a:rPr>
              <a:t>puo’</a:t>
            </a:r>
            <a:r>
              <a:rPr lang="it-IT" sz="2400" dirty="0">
                <a:latin typeface="Palatino Linotype" charset="0"/>
                <a:ea typeface="Palatino Linotype" charset="0"/>
                <a:cs typeface="Palatino Linotype" charset="0"/>
              </a:rPr>
              <a:t> operare anche a -200 C)</a:t>
            </a:r>
          </a:p>
          <a:p>
            <a:pPr marL="17859" defTabSz="321457">
              <a:defRPr sz="2100">
                <a:solidFill>
                  <a:srgbClr val="000000"/>
                </a:solidFill>
                <a:latin typeface="Palatino Linotype"/>
                <a:ea typeface="Palatino Linotype"/>
                <a:cs typeface="Palatino Linotype"/>
                <a:sym typeface="Palatino Linotype"/>
              </a:defRPr>
            </a:pPr>
            <a:endParaRPr lang="it-IT" sz="2400" dirty="0">
              <a:latin typeface="Palatino Linotype" charset="0"/>
              <a:ea typeface="Palatino Linotype" charset="0"/>
              <a:cs typeface="Palatino Linotype" charset="0"/>
            </a:endParaRPr>
          </a:p>
          <a:p>
            <a:pPr defTabSz="321457">
              <a:defRPr sz="2100">
                <a:solidFill>
                  <a:srgbClr val="000000"/>
                </a:solidFill>
                <a:latin typeface="Palatino Linotype"/>
                <a:ea typeface="Palatino Linotype"/>
                <a:cs typeface="Palatino Linotype"/>
                <a:sym typeface="Palatino Linotype"/>
              </a:defRPr>
            </a:pPr>
            <a:r>
              <a:rPr lang="it-IT" sz="2400" dirty="0">
                <a:latin typeface="Palatino Linotype" charset="0"/>
                <a:ea typeface="Palatino Linotype" charset="0"/>
                <a:cs typeface="Palatino Linotype" charset="0"/>
              </a:rPr>
              <a:t>Una tipica lega </a:t>
            </a:r>
            <a:r>
              <a:rPr lang="it-IT" sz="2400" b="1" dirty="0" err="1">
                <a:latin typeface="Palatino Linotype" charset="0"/>
                <a:ea typeface="Palatino Linotype" charset="0"/>
                <a:cs typeface="Palatino Linotype" charset="0"/>
              </a:rPr>
              <a:t>near</a:t>
            </a:r>
            <a:r>
              <a:rPr lang="it-IT" sz="2400" b="1" dirty="0">
                <a:latin typeface="Palatino Linotype" charset="0"/>
                <a:ea typeface="Palatino Linotype" charset="0"/>
                <a:cs typeface="Palatino Linotype" charset="0"/>
              </a:rPr>
              <a:t> α</a:t>
            </a:r>
            <a:r>
              <a:rPr lang="it-IT" sz="2400" dirty="0">
                <a:latin typeface="Palatino Linotype" charset="0"/>
                <a:ea typeface="Palatino Linotype" charset="0"/>
                <a:cs typeface="Palatino Linotype" charset="0"/>
              </a:rPr>
              <a:t>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la </a:t>
            </a:r>
          </a:p>
          <a:p>
            <a:pPr defTabSz="321457">
              <a:defRPr sz="2100" b="1">
                <a:solidFill>
                  <a:srgbClr val="FF2600"/>
                </a:solidFill>
                <a:latin typeface="Helvetica"/>
                <a:ea typeface="Helvetica"/>
                <a:cs typeface="Helvetica"/>
                <a:sym typeface="Helvetica"/>
              </a:defRPr>
            </a:pPr>
            <a:r>
              <a:rPr lang="it-IT" sz="2400" dirty="0">
                <a:latin typeface="Palatino Linotype" charset="0"/>
                <a:ea typeface="Palatino Linotype" charset="0"/>
                <a:cs typeface="Palatino Linotype" charset="0"/>
              </a:rPr>
              <a:t>Ti - 11Sn – 2.25Al - 5Zr - 1Mo - 0,2Si</a:t>
            </a:r>
          </a:p>
          <a:p>
            <a:pPr marL="160729" indent="-160729" algn="just" defTabSz="321457">
              <a:tabLst>
                <a:tab pos="160729" algn="l"/>
              </a:tabLst>
              <a:defRPr sz="2100">
                <a:solidFill>
                  <a:srgbClr val="000000"/>
                </a:solidFill>
                <a:latin typeface="Palatino Linotype"/>
                <a:ea typeface="Palatino Linotype"/>
                <a:cs typeface="Palatino Linotype"/>
                <a:sym typeface="Palatino Linotype"/>
              </a:defRPr>
            </a:pPr>
            <a:r>
              <a:rPr lang="it-IT" sz="2400" dirty="0">
                <a:latin typeface="Palatino Linotype" charset="0"/>
                <a:ea typeface="Palatino Linotype" charset="0"/>
                <a:cs typeface="Palatino Linotype" charset="0"/>
              </a:rPr>
              <a:t>Lo </a:t>
            </a:r>
            <a:r>
              <a:rPr lang="it-IT" sz="2400" dirty="0">
                <a:solidFill>
                  <a:srgbClr val="FF2600"/>
                </a:solidFill>
                <a:latin typeface="Palatino Linotype" charset="0"/>
                <a:ea typeface="Palatino Linotype" charset="0"/>
                <a:cs typeface="Palatino Linotype" charset="0"/>
              </a:rPr>
              <a:t>Sn</a:t>
            </a:r>
            <a:r>
              <a:rPr lang="it-IT" sz="2400" dirty="0">
                <a:latin typeface="Palatino Linotype" charset="0"/>
                <a:ea typeface="Palatino Linotype" charset="0"/>
                <a:cs typeface="Palatino Linotype" charset="0"/>
              </a:rPr>
              <a:t> </a:t>
            </a:r>
            <a:r>
              <a:rPr lang="it-IT" sz="2400" dirty="0" err="1">
                <a:latin typeface="Palatino Linotype" charset="0"/>
                <a:ea typeface="Palatino Linotype" charset="0"/>
                <a:cs typeface="Palatino Linotype" charset="0"/>
              </a:rPr>
              <a:t>e'</a:t>
            </a:r>
            <a:r>
              <a:rPr lang="it-IT" sz="2400" dirty="0">
                <a:latin typeface="Palatino Linotype" charset="0"/>
                <a:ea typeface="Palatino Linotype" charset="0"/>
                <a:cs typeface="Palatino Linotype" charset="0"/>
              </a:rPr>
              <a:t> migliore dell' Al (</a:t>
            </a:r>
            <a:r>
              <a:rPr lang="it-IT" sz="2400" dirty="0" err="1">
                <a:latin typeface="Palatino Linotype" charset="0"/>
                <a:ea typeface="Palatino Linotype" charset="0"/>
                <a:cs typeface="Palatino Linotype" charset="0"/>
              </a:rPr>
              <a:t>s.s.</a:t>
            </a:r>
            <a:r>
              <a:rPr lang="it-IT" sz="2400" dirty="0">
                <a:latin typeface="Palatino Linotype" charset="0"/>
                <a:ea typeface="Palatino Linotype" charset="0"/>
                <a:cs typeface="Palatino Linotype" charset="0"/>
              </a:rPr>
              <a:t>) ad alte temperature</a:t>
            </a:r>
          </a:p>
          <a:p>
            <a:pPr marL="160729" indent="-160729" algn="just" defTabSz="321457">
              <a:tabLst>
                <a:tab pos="160729" algn="l"/>
              </a:tabLst>
              <a:defRPr sz="2100">
                <a:solidFill>
                  <a:srgbClr val="000000"/>
                </a:solidFill>
                <a:latin typeface="Palatino Linotype"/>
                <a:ea typeface="Palatino Linotype"/>
                <a:cs typeface="Palatino Linotype"/>
                <a:sym typeface="Palatino Linotype"/>
              </a:defRPr>
            </a:pPr>
            <a:r>
              <a:rPr lang="it-IT" sz="2400" dirty="0">
                <a:solidFill>
                  <a:srgbClr val="FF2600"/>
                </a:solidFill>
                <a:latin typeface="Palatino Linotype" charset="0"/>
                <a:ea typeface="Palatino Linotype" charset="0"/>
                <a:cs typeface="Palatino Linotype" charset="0"/>
              </a:rPr>
              <a:t>Zr</a:t>
            </a:r>
            <a:r>
              <a:rPr lang="it-IT" sz="2400" dirty="0">
                <a:latin typeface="Palatino Linotype" charset="0"/>
                <a:ea typeface="Palatino Linotype" charset="0"/>
                <a:cs typeface="Palatino Linotype" charset="0"/>
              </a:rPr>
              <a:t> da anche </a:t>
            </a:r>
            <a:r>
              <a:rPr lang="it-IT" sz="2400" dirty="0" err="1">
                <a:latin typeface="Palatino Linotype" charset="0"/>
                <a:ea typeface="Palatino Linotype" charset="0"/>
                <a:cs typeface="Palatino Linotype" charset="0"/>
              </a:rPr>
              <a:t>s.s.</a:t>
            </a:r>
            <a:endParaRPr lang="it-IT" sz="2400" dirty="0">
              <a:latin typeface="Palatino Linotype" charset="0"/>
              <a:ea typeface="Palatino Linotype" charset="0"/>
              <a:cs typeface="Palatino Linotype" charset="0"/>
            </a:endParaRPr>
          </a:p>
          <a:p>
            <a:pPr marL="160729" indent="-160729" algn="just" defTabSz="321457">
              <a:tabLst>
                <a:tab pos="160729" algn="l"/>
              </a:tabLst>
              <a:defRPr sz="2100">
                <a:solidFill>
                  <a:srgbClr val="000000"/>
                </a:solidFill>
                <a:latin typeface="Palatino Linotype"/>
                <a:ea typeface="Palatino Linotype"/>
                <a:cs typeface="Palatino Linotype"/>
                <a:sym typeface="Palatino Linotype"/>
              </a:defRPr>
            </a:pPr>
            <a:r>
              <a:rPr lang="it-IT" sz="2400" dirty="0" err="1">
                <a:solidFill>
                  <a:srgbClr val="FF2600"/>
                </a:solidFill>
                <a:latin typeface="Palatino Linotype" charset="0"/>
                <a:ea typeface="Palatino Linotype" charset="0"/>
                <a:cs typeface="Palatino Linotype" charset="0"/>
              </a:rPr>
              <a:t>Mo</a:t>
            </a:r>
            <a:r>
              <a:rPr lang="it-IT" sz="2400" dirty="0">
                <a:latin typeface="Palatino Linotype" charset="0"/>
                <a:ea typeface="Palatino Linotype" charset="0"/>
                <a:cs typeface="Palatino Linotype" charset="0"/>
              </a:rPr>
              <a:t> stabilizza la fase β</a:t>
            </a:r>
          </a:p>
          <a:p>
            <a:pPr marL="160729" indent="-160729" algn="just" defTabSz="321457">
              <a:tabLst>
                <a:tab pos="160729" algn="l"/>
              </a:tabLst>
              <a:defRPr sz="2100">
                <a:solidFill>
                  <a:srgbClr val="000000"/>
                </a:solidFill>
                <a:latin typeface="Palatino Linotype"/>
                <a:ea typeface="Palatino Linotype"/>
                <a:cs typeface="Palatino Linotype"/>
                <a:sym typeface="Palatino Linotype"/>
              </a:defRPr>
            </a:pPr>
            <a:r>
              <a:rPr lang="it-IT" sz="2400" dirty="0">
                <a:solidFill>
                  <a:srgbClr val="FF2600"/>
                </a:solidFill>
                <a:latin typeface="Palatino Linotype" charset="0"/>
                <a:ea typeface="Palatino Linotype" charset="0"/>
                <a:cs typeface="Palatino Linotype" charset="0"/>
              </a:rPr>
              <a:t>Si</a:t>
            </a:r>
            <a:r>
              <a:rPr lang="it-IT" sz="2400" dirty="0">
                <a:latin typeface="Palatino Linotype" charset="0"/>
                <a:ea typeface="Palatino Linotype" charset="0"/>
                <a:cs typeface="Palatino Linotype" charset="0"/>
              </a:rPr>
              <a:t> si scioglie nella fase α e aumenta la resistenza meccanica e quella al </a:t>
            </a:r>
            <a:r>
              <a:rPr lang="it-IT" sz="2400" dirty="0" err="1">
                <a:latin typeface="Palatino Linotype" charset="0"/>
                <a:ea typeface="Palatino Linotype" charset="0"/>
                <a:cs typeface="Palatino Linotype" charset="0"/>
              </a:rPr>
              <a:t>creep</a:t>
            </a:r>
            <a:endParaRPr lang="it-IT" sz="2400" dirty="0">
              <a:latin typeface="Palatino Linotype" charset="0"/>
              <a:ea typeface="Palatino Linotype" charset="0"/>
              <a:cs typeface="Palatino Linotype" charset="0"/>
            </a:endParaRPr>
          </a:p>
          <a:p>
            <a:pPr defTabSz="321457">
              <a:defRPr sz="2100" b="1">
                <a:solidFill>
                  <a:srgbClr val="FF2600"/>
                </a:solidFill>
                <a:latin typeface="Helvetica"/>
                <a:ea typeface="Helvetica"/>
                <a:cs typeface="Helvetica"/>
                <a:sym typeface="Helvetica"/>
              </a:defRPr>
            </a:pPr>
            <a:endParaRPr lang="it-IT" sz="2400" dirty="0">
              <a:latin typeface="Palatino Linotype" charset="0"/>
              <a:ea typeface="Palatino Linotype" charset="0"/>
              <a:cs typeface="Palatino Linotype" charset="0"/>
              <a:sym typeface="Palatino Linotype"/>
            </a:endParaRPr>
          </a:p>
          <a:p>
            <a:pPr marL="17859" algn="just" defTabSz="321457">
              <a:defRPr sz="2100">
                <a:solidFill>
                  <a:srgbClr val="000000"/>
                </a:solidFill>
                <a:latin typeface="Palatino Linotype"/>
                <a:ea typeface="Palatino Linotype"/>
                <a:cs typeface="Palatino Linotype"/>
                <a:sym typeface="Palatino Linotype"/>
              </a:defRPr>
            </a:pPr>
            <a:r>
              <a:rPr lang="it-IT" sz="2400" dirty="0">
                <a:latin typeface="Palatino Linotype" charset="0"/>
                <a:ea typeface="Palatino Linotype" charset="0"/>
                <a:cs typeface="Palatino Linotype" charset="0"/>
              </a:rPr>
              <a:t>Sono state messe in commercio nuove composizioni con </a:t>
            </a:r>
            <a:r>
              <a:rPr lang="it-IT" sz="2400" dirty="0">
                <a:solidFill>
                  <a:srgbClr val="FF2600"/>
                </a:solidFill>
                <a:latin typeface="Palatino Linotype" charset="0"/>
                <a:ea typeface="Palatino Linotype" charset="0"/>
                <a:cs typeface="Palatino Linotype" charset="0"/>
              </a:rPr>
              <a:t>0.2% di Pd</a:t>
            </a:r>
            <a:r>
              <a:rPr lang="it-IT" sz="2400" dirty="0">
                <a:latin typeface="Palatino Linotype" charset="0"/>
                <a:ea typeface="Palatino Linotype" charset="0"/>
                <a:cs typeface="Palatino Linotype" charset="0"/>
              </a:rPr>
              <a:t> per migliorare la resistenza alla corrosione (1500 volte meglio) e altre composizioni chiamate </a:t>
            </a:r>
            <a:r>
              <a:rPr lang="it-IT" sz="2400" dirty="0">
                <a:solidFill>
                  <a:srgbClr val="FF2600"/>
                </a:solidFill>
                <a:latin typeface="Palatino Linotype" charset="0"/>
                <a:ea typeface="Palatino Linotype" charset="0"/>
                <a:cs typeface="Palatino Linotype" charset="0"/>
              </a:rPr>
              <a:t>ELI</a:t>
            </a:r>
            <a:r>
              <a:rPr lang="it-IT" sz="2400" dirty="0">
                <a:latin typeface="Palatino Linotype" charset="0"/>
                <a:ea typeface="Palatino Linotype" charset="0"/>
                <a:cs typeface="Palatino Linotype" charset="0"/>
              </a:rPr>
              <a:t> per migliorare la </a:t>
            </a:r>
            <a:r>
              <a:rPr lang="it-IT" sz="2400" dirty="0" err="1">
                <a:latin typeface="Palatino Linotype" charset="0"/>
                <a:ea typeface="Palatino Linotype" charset="0"/>
                <a:cs typeface="Palatino Linotype" charset="0"/>
              </a:rPr>
              <a:t>tenacita'</a:t>
            </a:r>
            <a:r>
              <a:rPr lang="it-IT" sz="2400" dirty="0">
                <a:latin typeface="Palatino Linotype" charset="0"/>
                <a:ea typeface="Palatino Linotype" charset="0"/>
                <a:cs typeface="Palatino Linotype" charset="0"/>
              </a:rPr>
              <a:t>.</a:t>
            </a:r>
          </a:p>
          <a:p>
            <a:pPr marL="17859" defTabSz="321457">
              <a:defRPr sz="2100">
                <a:solidFill>
                  <a:srgbClr val="000000"/>
                </a:solidFill>
                <a:latin typeface="Palatino Linotype"/>
                <a:ea typeface="Palatino Linotype"/>
                <a:cs typeface="Palatino Linotype"/>
                <a:sym typeface="Palatino Linotype"/>
              </a:defRPr>
            </a:pPr>
            <a:endParaRPr lang="it-IT" sz="2400" dirty="0">
              <a:latin typeface="Palatino Linotype" charset="0"/>
              <a:ea typeface="Palatino Linotype" charset="0"/>
              <a:cs typeface="Palatino Linotype" charset="0"/>
            </a:endParaRPr>
          </a:p>
          <a:p>
            <a:pPr marL="178587" indent="-160729" algn="just" defTabSz="321457">
              <a:tabLst>
                <a:tab pos="178587" algn="l"/>
                <a:tab pos="321457" algn="l"/>
              </a:tabLst>
              <a:defRPr sz="2100">
                <a:solidFill>
                  <a:srgbClr val="424100"/>
                </a:solidFill>
                <a:latin typeface="Palatino Linotype"/>
                <a:ea typeface="Palatino Linotype"/>
                <a:cs typeface="Palatino Linotype"/>
                <a:sym typeface="Palatino Linotype"/>
              </a:defRPr>
            </a:pPr>
            <a:endParaRPr lang="it-IT" sz="2400" dirty="0">
              <a:latin typeface="Palatino Linotype" charset="0"/>
              <a:ea typeface="Palatino Linotype" charset="0"/>
              <a:cs typeface="Palatino Linotype" charset="0"/>
            </a:endParaRPr>
          </a:p>
          <a:p>
            <a:pPr algn="just" defTabSz="321457">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2100">
                <a:solidFill>
                  <a:srgbClr val="000000"/>
                </a:solidFill>
                <a:latin typeface="Palatino Linotype"/>
                <a:ea typeface="Palatino Linotype"/>
                <a:cs typeface="Palatino Linotype"/>
                <a:sym typeface="Palatino Linotype"/>
              </a:defRPr>
            </a:pPr>
            <a:endParaRPr lang="it-IT" sz="2400" dirty="0">
              <a:latin typeface="Palatino Linotype" charset="0"/>
              <a:ea typeface="Palatino Linotype" charset="0"/>
              <a:cs typeface="Palatino Linotype" charset="0"/>
            </a:endParaRPr>
          </a:p>
        </p:txBody>
      </p:sp>
      <p:pic>
        <p:nvPicPr>
          <p:cNvPr id="3" name="Immagine 2"/>
          <p:cNvPicPr>
            <a:picLocks noChangeAspect="1"/>
          </p:cNvPicPr>
          <p:nvPr/>
        </p:nvPicPr>
        <p:blipFill>
          <a:blip r:embed="rId2"/>
          <a:stretch>
            <a:fillRect/>
          </a:stretch>
        </p:blipFill>
        <p:spPr>
          <a:xfrm rot="5400000">
            <a:off x="8077639" y="56710"/>
            <a:ext cx="2023110" cy="2801229"/>
          </a:xfrm>
          <a:prstGeom prst="rect">
            <a:avLst/>
          </a:prstGeom>
        </p:spPr>
      </p:pic>
    </p:spTree>
    <p:extLst>
      <p:ext uri="{BB962C8B-B14F-4D97-AF65-F5344CB8AC3E}">
        <p14:creationId xmlns:p14="http://schemas.microsoft.com/office/powerpoint/2010/main" val="2209915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Leghe β"/>
          <p:cNvSpPr txBox="1"/>
          <p:nvPr/>
        </p:nvSpPr>
        <p:spPr>
          <a:xfrm>
            <a:off x="987088" y="97738"/>
            <a:ext cx="1393010" cy="50302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marL="25400" defTabSz="457200">
              <a:defRPr sz="3600" b="1">
                <a:solidFill>
                  <a:srgbClr val="0433FF"/>
                </a:solidFill>
                <a:latin typeface="Helvetica"/>
                <a:ea typeface="Helvetica"/>
                <a:cs typeface="Helvetica"/>
                <a:sym typeface="Helvetica"/>
              </a:defRPr>
            </a:lvl1pPr>
          </a:lstStyle>
          <a:p>
            <a:r>
              <a:rPr sz="2800">
                <a:latin typeface="Palatino Linotype" charset="0"/>
                <a:ea typeface="Palatino Linotype" charset="0"/>
                <a:cs typeface="Palatino Linotype" charset="0"/>
              </a:rPr>
              <a:t>Leghe β</a:t>
            </a:r>
          </a:p>
        </p:txBody>
      </p:sp>
      <p:sp>
        <p:nvSpPr>
          <p:cNvPr id="271" name="Si possono ottenere  σ = 1400 - 1500 MPa ma sono fragili…"/>
          <p:cNvSpPr txBox="1"/>
          <p:nvPr/>
        </p:nvSpPr>
        <p:spPr>
          <a:xfrm>
            <a:off x="120706" y="649414"/>
            <a:ext cx="11324534" cy="130324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algn="just" defTabSz="321457">
              <a:defRPr sz="2400">
                <a:solidFill>
                  <a:srgbClr val="0433FF"/>
                </a:solidFill>
                <a:latin typeface="Palatino Linotype"/>
                <a:ea typeface="Palatino Linotype"/>
                <a:cs typeface="Palatino Linotype"/>
                <a:sym typeface="Palatino Linotype"/>
              </a:defRPr>
            </a:pPr>
            <a:r>
              <a:rPr sz="2000" dirty="0"/>
              <a:t>Si possono ottenere  σ = 1400 - 1500 MPa ma sono fragili</a:t>
            </a:r>
          </a:p>
          <a:p>
            <a:pPr marL="17859" algn="just" defTabSz="321457">
              <a:defRPr sz="2400">
                <a:solidFill>
                  <a:srgbClr val="000000"/>
                </a:solidFill>
                <a:latin typeface="Palatino Linotype"/>
                <a:ea typeface="Palatino Linotype"/>
                <a:cs typeface="Palatino Linotype"/>
                <a:sym typeface="Palatino Linotype"/>
              </a:defRPr>
            </a:pPr>
            <a:r>
              <a:rPr sz="2000" dirty="0"/>
              <a:t>La prima lega ad essere stata sviluppata e' stata la  </a:t>
            </a:r>
          </a:p>
          <a:p>
            <a:pPr marL="17859" algn="just" defTabSz="321457">
              <a:defRPr sz="2400">
                <a:solidFill>
                  <a:srgbClr val="000000"/>
                </a:solidFill>
                <a:latin typeface="Palatino Linotype"/>
                <a:ea typeface="Palatino Linotype"/>
                <a:cs typeface="Palatino Linotype"/>
                <a:sym typeface="Palatino Linotype"/>
              </a:defRPr>
            </a:pPr>
            <a:r>
              <a:rPr sz="2000" b="1" dirty="0">
                <a:solidFill>
                  <a:srgbClr val="FF4013"/>
                </a:solidFill>
                <a:latin typeface="Helvetica"/>
                <a:ea typeface="Helvetica"/>
                <a:cs typeface="Helvetica"/>
                <a:sym typeface="Helvetica"/>
              </a:rPr>
              <a:t>Ti - 13V - 11Cr - 3Al</a:t>
            </a:r>
            <a:r>
              <a:rPr sz="2000" dirty="0"/>
              <a:t>  usata per alcune parti del SR-71 Blackbird (3200 km/h)</a:t>
            </a:r>
          </a:p>
          <a:p>
            <a:pPr marL="17859" algn="just" defTabSz="321457">
              <a:defRPr sz="2400">
                <a:solidFill>
                  <a:srgbClr val="000000"/>
                </a:solidFill>
                <a:latin typeface="Palatino Linotype"/>
                <a:ea typeface="Palatino Linotype"/>
                <a:cs typeface="Palatino Linotype"/>
                <a:sym typeface="Palatino Linotype"/>
              </a:defRPr>
            </a:pPr>
            <a:r>
              <a:rPr sz="2000" dirty="0"/>
              <a:t>Tra le nuove leghe β si distingue la </a:t>
            </a:r>
            <a:r>
              <a:rPr sz="2000" b="1" dirty="0">
                <a:solidFill>
                  <a:srgbClr val="FF4013"/>
                </a:solidFill>
                <a:latin typeface="Helvetica"/>
                <a:ea typeface="Helvetica"/>
                <a:cs typeface="Helvetica"/>
                <a:sym typeface="Helvetica"/>
              </a:rPr>
              <a:t>Ti - 10V - 2Fe - 3Al </a:t>
            </a:r>
            <a:r>
              <a:rPr sz="2000" dirty="0"/>
              <a:t>usata per il carrello del Boeing 777 </a:t>
            </a:r>
            <a:r>
              <a:rPr sz="2000" dirty="0">
                <a:solidFill>
                  <a:srgbClr val="FF2600"/>
                </a:solidFill>
              </a:rPr>
              <a:t>(-270 Kg)</a:t>
            </a:r>
          </a:p>
        </p:txBody>
      </p:sp>
      <p:sp>
        <p:nvSpPr>
          <p:cNvPr id="272" name="Leghe   α/β…"/>
          <p:cNvSpPr txBox="1"/>
          <p:nvPr/>
        </p:nvSpPr>
        <p:spPr>
          <a:xfrm>
            <a:off x="120707" y="2286714"/>
            <a:ext cx="9037402" cy="265745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defTabSz="321457">
              <a:defRPr sz="3600" b="1">
                <a:solidFill>
                  <a:srgbClr val="0433FF"/>
                </a:solidFill>
                <a:latin typeface="Helvetica"/>
                <a:ea typeface="Helvetica"/>
                <a:cs typeface="Helvetica"/>
                <a:sym typeface="Helvetica"/>
              </a:defRPr>
            </a:pPr>
            <a:r>
              <a:rPr sz="2800" dirty="0">
                <a:latin typeface="Palatino Linotype" charset="0"/>
                <a:ea typeface="Palatino Linotype" charset="0"/>
                <a:cs typeface="Palatino Linotype" charset="0"/>
              </a:rPr>
              <a:t>Leghe   α/β</a:t>
            </a:r>
            <a:r>
              <a:rPr lang="it-IT" sz="2800" dirty="0">
                <a:latin typeface="Palatino Linotype" charset="0"/>
                <a:ea typeface="Palatino Linotype" charset="0"/>
                <a:cs typeface="Palatino Linotype" charset="0"/>
              </a:rPr>
              <a:t>  (</a:t>
            </a:r>
            <a:r>
              <a:rPr lang="it-IT" sz="2800" dirty="0">
                <a:latin typeface="Symbol" charset="2"/>
                <a:ea typeface="Symbol" charset="2"/>
                <a:cs typeface="Symbol" charset="2"/>
              </a:rPr>
              <a:t>b </a:t>
            </a:r>
            <a:r>
              <a:rPr lang="it-IT" sz="2800" dirty="0">
                <a:latin typeface="Palatino Linotype" charset="0"/>
                <a:ea typeface="Palatino Linotype" charset="0"/>
                <a:cs typeface="Palatino Linotype" charset="0"/>
              </a:rPr>
              <a:t>10-20%)</a:t>
            </a:r>
            <a:endParaRPr sz="2800" dirty="0">
              <a:latin typeface="Palatino Linotype" charset="0"/>
              <a:ea typeface="Palatino Linotype" charset="0"/>
              <a:cs typeface="Palatino Linotype" charset="0"/>
            </a:endParaRPr>
          </a:p>
          <a:p>
            <a:pPr marL="17859" algn="just" defTabSz="321457">
              <a:defRPr sz="22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Queste leghe a struttura bifasica sono ottenibili bilanciando opportunamente la percentuale degli elementi di lega. Le leghe α/β possono venire rinforzate con una tempra seguita da un invecchiamento </a:t>
            </a:r>
          </a:p>
          <a:p>
            <a:pPr marL="17859" algn="just" defTabSz="321457">
              <a:defRPr sz="2200">
                <a:solidFill>
                  <a:srgbClr val="9411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Il trattamento termico che produce la resistenza piu' elevata consiste in un riscaldamento alla massima temperatura consentita dal campo di esistenza delle fasi α+β seguito da una tempra e da un invecchiamento a circa 500 C, in questo modo precipitano composti molto duri e piccoli.</a:t>
            </a:r>
          </a:p>
        </p:txBody>
      </p:sp>
      <p:pic>
        <p:nvPicPr>
          <p:cNvPr id="273" name="droppedImage.pdf" descr="droppedImage.pdf"/>
          <p:cNvPicPr>
            <a:picLocks noChangeAspect="1"/>
          </p:cNvPicPr>
          <p:nvPr/>
        </p:nvPicPr>
        <p:blipFill>
          <a:blip r:embed="rId2">
            <a:extLst/>
          </a:blip>
          <a:stretch>
            <a:fillRect/>
          </a:stretch>
        </p:blipFill>
        <p:spPr>
          <a:xfrm>
            <a:off x="9613523" y="40781"/>
            <a:ext cx="2339578" cy="1406024"/>
          </a:xfrm>
          <a:prstGeom prst="rect">
            <a:avLst/>
          </a:prstGeom>
          <a:ln w="12700">
            <a:miter lim="400000"/>
          </a:ln>
        </p:spPr>
      </p:pic>
      <p:pic>
        <p:nvPicPr>
          <p:cNvPr id="274" name="droppedImage.pdf" descr="droppedImage.pdf"/>
          <p:cNvPicPr>
            <a:picLocks noChangeAspect="1"/>
          </p:cNvPicPr>
          <p:nvPr/>
        </p:nvPicPr>
        <p:blipFill>
          <a:blip r:embed="rId3">
            <a:extLst/>
          </a:blip>
          <a:stretch>
            <a:fillRect/>
          </a:stretch>
        </p:blipFill>
        <p:spPr>
          <a:xfrm>
            <a:off x="9158109" y="2023470"/>
            <a:ext cx="2794992" cy="2214563"/>
          </a:xfrm>
          <a:prstGeom prst="rect">
            <a:avLst/>
          </a:prstGeom>
          <a:ln w="12700">
            <a:miter lim="400000"/>
          </a:ln>
        </p:spPr>
      </p:pic>
      <p:sp>
        <p:nvSpPr>
          <p:cNvPr id="275" name="Queste leghe sono le piu' usate fra quelle del titanio, infatti offrono resistenze elevate σ=1400 MPa e sono saldabili (con particolari accorgimenti).…"/>
          <p:cNvSpPr txBox="1"/>
          <p:nvPr/>
        </p:nvSpPr>
        <p:spPr>
          <a:xfrm>
            <a:off x="120706" y="4939204"/>
            <a:ext cx="11476934" cy="161101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algn="just" defTabSz="321457">
              <a:defRPr sz="22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Queste leghe sono le piu' usate fra quelle del titanio, infatti offrono resistenze elevate σ</a:t>
            </a:r>
            <a:r>
              <a:rPr lang="it-IT" sz="2000" dirty="0">
                <a:latin typeface="Palatino Linotype" charset="0"/>
                <a:ea typeface="Palatino Linotype" charset="0"/>
                <a:cs typeface="Palatino Linotype" charset="0"/>
              </a:rPr>
              <a:t> </a:t>
            </a:r>
            <a:r>
              <a:rPr sz="2000" dirty="0">
                <a:latin typeface="Palatino Linotype" charset="0"/>
                <a:ea typeface="Palatino Linotype" charset="0"/>
                <a:cs typeface="Palatino Linotype" charset="0"/>
              </a:rPr>
              <a:t>=</a:t>
            </a:r>
            <a:r>
              <a:rPr lang="it-IT" sz="2000" dirty="0">
                <a:latin typeface="Palatino Linotype" charset="0"/>
                <a:ea typeface="Palatino Linotype" charset="0"/>
                <a:cs typeface="Palatino Linotype" charset="0"/>
              </a:rPr>
              <a:t> </a:t>
            </a:r>
            <a:r>
              <a:rPr sz="2000" dirty="0">
                <a:latin typeface="Palatino Linotype" charset="0"/>
                <a:ea typeface="Palatino Linotype" charset="0"/>
                <a:cs typeface="Palatino Linotype" charset="0"/>
              </a:rPr>
              <a:t>1400 MPa e sono saldabili (con particolari accorgimenti).</a:t>
            </a:r>
          </a:p>
          <a:p>
            <a:pPr marL="17859" algn="just" defTabSz="321457">
              <a:defRPr sz="22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Tipiche leghe di questa classe sono la </a:t>
            </a:r>
          </a:p>
          <a:p>
            <a:pPr defTabSz="321457">
              <a:defRPr sz="2200" b="1">
                <a:solidFill>
                  <a:srgbClr val="FF2600"/>
                </a:solidFill>
                <a:latin typeface="Helvetica"/>
                <a:ea typeface="Helvetica"/>
                <a:cs typeface="Helvetica"/>
                <a:sym typeface="Helvetica"/>
              </a:defRPr>
            </a:pPr>
            <a:r>
              <a:rPr sz="2000" dirty="0">
                <a:latin typeface="Palatino Linotype" charset="0"/>
                <a:ea typeface="Palatino Linotype" charset="0"/>
                <a:cs typeface="Palatino Linotype" charset="0"/>
              </a:rPr>
              <a:t>Ti - 6Al - 4V</a:t>
            </a:r>
          </a:p>
          <a:p>
            <a:pPr marL="17859" algn="just" defTabSz="321457">
              <a:defRPr sz="22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σ</a:t>
            </a:r>
            <a:r>
              <a:rPr sz="2000" baseline="-15090" dirty="0">
                <a:latin typeface="Palatino Linotype" charset="0"/>
                <a:ea typeface="Palatino Linotype" charset="0"/>
                <a:cs typeface="Palatino Linotype" charset="0"/>
              </a:rPr>
              <a:t>T</a:t>
            </a:r>
            <a:r>
              <a:rPr sz="2000" dirty="0">
                <a:latin typeface="Palatino Linotype" charset="0"/>
                <a:ea typeface="Palatino Linotype" charset="0"/>
                <a:cs typeface="Palatino Linotype" charset="0"/>
              </a:rPr>
              <a:t> = 1200 MPa, ε= 12% </a:t>
            </a:r>
          </a:p>
        </p:txBody>
      </p:sp>
      <p:pic>
        <p:nvPicPr>
          <p:cNvPr id="2" name="Immagine 1"/>
          <p:cNvPicPr>
            <a:picLocks noChangeAspect="1"/>
          </p:cNvPicPr>
          <p:nvPr/>
        </p:nvPicPr>
        <p:blipFill>
          <a:blip r:embed="rId4"/>
          <a:stretch>
            <a:fillRect/>
          </a:stretch>
        </p:blipFill>
        <p:spPr>
          <a:xfrm rot="5400000">
            <a:off x="9069934" y="5250410"/>
            <a:ext cx="1457849" cy="1513492"/>
          </a:xfrm>
          <a:prstGeom prst="rect">
            <a:avLst/>
          </a:prstGeom>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droppedImage.pdf" descr="droppedImage.pdf"/>
          <p:cNvPicPr>
            <a:picLocks noChangeAspect="1"/>
          </p:cNvPicPr>
          <p:nvPr/>
        </p:nvPicPr>
        <p:blipFill>
          <a:blip r:embed="rId2">
            <a:extLst/>
          </a:blip>
          <a:stretch>
            <a:fillRect/>
          </a:stretch>
        </p:blipFill>
        <p:spPr>
          <a:xfrm>
            <a:off x="8366760" y="4246600"/>
            <a:ext cx="3749040" cy="2611400"/>
          </a:xfrm>
          <a:prstGeom prst="rect">
            <a:avLst/>
          </a:prstGeom>
          <a:ln w="12700">
            <a:miter lim="400000"/>
          </a:ln>
        </p:spPr>
      </p:pic>
      <p:sp>
        <p:nvSpPr>
          <p:cNvPr id="278" name="Ci sono sei tipi di titanio commercialmente puro (CP) ed ognuno contiene una diversa quantità di impurezze; il titanio CP “Grade 1” è il più puro.…"/>
          <p:cNvSpPr txBox="1"/>
          <p:nvPr/>
        </p:nvSpPr>
        <p:spPr>
          <a:xfrm>
            <a:off x="121920" y="387954"/>
            <a:ext cx="11765280" cy="434253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just" defTabSz="321457">
              <a:lnSpc>
                <a:spcPct val="150000"/>
              </a:lnSpc>
              <a:defRPr sz="2400">
                <a:solidFill>
                  <a:srgbClr val="000000"/>
                </a:solidFill>
                <a:latin typeface="Palatino Linotype"/>
                <a:ea typeface="Palatino Linotype"/>
                <a:cs typeface="Palatino Linotype"/>
                <a:sym typeface="Palatino Linotype"/>
              </a:defRPr>
            </a:pPr>
            <a:r>
              <a:rPr sz="2000" dirty="0"/>
              <a:t>Ci sono sei tipi di titanio commercialmente puro (CP) ed ognuno contiene una diversa quantità di impurezze; </a:t>
            </a:r>
            <a:r>
              <a:rPr sz="2000" b="1" i="1" dirty="0"/>
              <a:t>il titanio CP “Grade 1” è il più puro</a:t>
            </a:r>
            <a:r>
              <a:rPr sz="2000" dirty="0"/>
              <a:t>. </a:t>
            </a:r>
          </a:p>
          <a:p>
            <a:pPr algn="just" defTabSz="321457">
              <a:lnSpc>
                <a:spcPct val="150000"/>
              </a:lnSpc>
              <a:defRPr sz="2400">
                <a:solidFill>
                  <a:srgbClr val="000000"/>
                </a:solidFill>
                <a:latin typeface="Palatino Linotype"/>
                <a:ea typeface="Palatino Linotype"/>
                <a:cs typeface="Palatino Linotype"/>
                <a:sym typeface="Palatino Linotype"/>
              </a:defRPr>
            </a:pPr>
            <a:r>
              <a:rPr sz="2000" dirty="0"/>
              <a:t>In generale, sono solo tre le tipologie di maggior rilievo  queste contengono dal 99.01% al 99.5% di titanio, più piccole quantità di </a:t>
            </a:r>
            <a:r>
              <a:rPr lang="it-IT" sz="2000" dirty="0"/>
              <a:t>Fe</a:t>
            </a:r>
            <a:r>
              <a:rPr sz="2000" dirty="0"/>
              <a:t>, </a:t>
            </a:r>
            <a:r>
              <a:rPr lang="it-IT" sz="2000" dirty="0"/>
              <a:t>C</a:t>
            </a:r>
            <a:r>
              <a:rPr sz="2000" dirty="0"/>
              <a:t>, </a:t>
            </a:r>
            <a:r>
              <a:rPr lang="it-IT" sz="2000" dirty="0"/>
              <a:t>H2</a:t>
            </a:r>
            <a:r>
              <a:rPr sz="2000" dirty="0"/>
              <a:t>, </a:t>
            </a:r>
            <a:r>
              <a:rPr lang="it-IT" sz="2000" dirty="0"/>
              <a:t>N2</a:t>
            </a:r>
            <a:r>
              <a:rPr sz="2000" dirty="0"/>
              <a:t> ed </a:t>
            </a:r>
            <a:r>
              <a:rPr lang="it-IT" sz="2000" dirty="0"/>
              <a:t>O2</a:t>
            </a:r>
            <a:r>
              <a:rPr sz="2000" dirty="0"/>
              <a:t>. Tali elementi sono presenti normalmente in forma residuale e non hanno un effetto significativo sulle proprietà meccaniche; quindi, in senso stretto, il titanio CP è una lega di titanio e di elementi interstiziali.</a:t>
            </a:r>
          </a:p>
          <a:p>
            <a:pPr algn="just" defTabSz="321457">
              <a:lnSpc>
                <a:spcPct val="150000"/>
              </a:lnSpc>
              <a:defRPr sz="2400">
                <a:solidFill>
                  <a:srgbClr val="000000"/>
                </a:solidFill>
                <a:latin typeface="Palatino Linotype"/>
                <a:ea typeface="Palatino Linotype"/>
                <a:cs typeface="Palatino Linotype"/>
                <a:sym typeface="Palatino Linotype"/>
              </a:defRPr>
            </a:pPr>
            <a:r>
              <a:rPr sz="2000" dirty="0"/>
              <a:t>Un tipo contiene da 0.15% a 0.20% di </a:t>
            </a:r>
            <a:r>
              <a:rPr lang="it-IT" sz="2000" dirty="0"/>
              <a:t>Pd</a:t>
            </a:r>
            <a:r>
              <a:rPr sz="2000" dirty="0"/>
              <a:t> per migliorare la resistenza agli ambienti debolmente riducenti, come acido solforico ed acido cloridrico diluiti.</a:t>
            </a:r>
          </a:p>
          <a:p>
            <a:pPr algn="just" defTabSz="321457">
              <a:lnSpc>
                <a:spcPts val="3656"/>
              </a:lnSpc>
              <a:defRPr sz="2400">
                <a:solidFill>
                  <a:srgbClr val="000000"/>
                </a:solidFill>
                <a:latin typeface="Palatino Linotype"/>
                <a:ea typeface="Palatino Linotype"/>
                <a:cs typeface="Palatino Linotype"/>
                <a:sym typeface="Palatino Linotype"/>
              </a:defRPr>
            </a:pPr>
            <a:endParaRPr sz="2000" dirty="0"/>
          </a:p>
        </p:txBody>
      </p:sp>
      <p:sp>
        <p:nvSpPr>
          <p:cNvPr id="279" name="Il titanio commercialmente puro"/>
          <p:cNvSpPr txBox="1"/>
          <p:nvPr/>
        </p:nvSpPr>
        <p:spPr>
          <a:xfrm>
            <a:off x="338019" y="76527"/>
            <a:ext cx="72200" cy="82958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lnSpc>
                <a:spcPts val="7100"/>
              </a:lnSpc>
              <a:defRPr sz="3600" b="1">
                <a:solidFill>
                  <a:srgbClr val="FF4013"/>
                </a:solidFill>
                <a:latin typeface="Helvetica"/>
                <a:ea typeface="Helvetica"/>
                <a:cs typeface="Helvetica"/>
                <a:sym typeface="Helvetica"/>
              </a:defRPr>
            </a:lvl1pPr>
          </a:lstStyle>
          <a:p>
            <a:endParaRPr sz="2531" dirty="0"/>
          </a:p>
        </p:txBody>
      </p:sp>
      <p:sp>
        <p:nvSpPr>
          <p:cNvPr id="2" name="Rettangolo 1"/>
          <p:cNvSpPr/>
          <p:nvPr/>
        </p:nvSpPr>
        <p:spPr>
          <a:xfrm>
            <a:off x="374119" y="108534"/>
            <a:ext cx="5485797" cy="523220"/>
          </a:xfrm>
          <a:prstGeom prst="rect">
            <a:avLst/>
          </a:prstGeom>
        </p:spPr>
        <p:txBody>
          <a:bodyPr wrap="none">
            <a:spAutoFit/>
          </a:bodyPr>
          <a:lstStyle/>
          <a:p>
            <a:r>
              <a:rPr lang="it-IT" sz="2800" b="1">
                <a:solidFill>
                  <a:srgbClr val="FF0000"/>
                </a:solidFill>
                <a:latin typeface="Palatino Linotype" charset="0"/>
                <a:ea typeface="Palatino Linotype" charset="0"/>
                <a:cs typeface="Palatino Linotype" charset="0"/>
              </a:rPr>
              <a:t>Il titanio commercialmente puro</a:t>
            </a:r>
            <a:endParaRPr lang="it-IT" sz="2800" b="1" dirty="0">
              <a:solidFill>
                <a:srgbClr val="FF0000"/>
              </a:solidFill>
              <a:latin typeface="Palatino Linotype" charset="0"/>
              <a:ea typeface="Palatino Linotype" charset="0"/>
              <a:cs typeface="Palatino Linotype" charset="0"/>
            </a:endParaRPr>
          </a:p>
        </p:txBody>
      </p:sp>
      <p:sp>
        <p:nvSpPr>
          <p:cNvPr id="7" name="Generalmente, il Ti non legato è utilizzato in applicazioni in cui si desidera un’ottima resistenza a corrosione ed in cui l’alta resistenza non è un fattore determinante. Nel titanio CP, inoltre, l’ossigeno funziona da rinforzante controllato: la resistenza aumenta se aumenta la quantità di ossigeno all’interno di un range controllato, poiché troppo ossigeno produce un infragilimento del materiale."/>
          <p:cNvSpPr txBox="1"/>
          <p:nvPr/>
        </p:nvSpPr>
        <p:spPr>
          <a:xfrm>
            <a:off x="121920" y="4116044"/>
            <a:ext cx="8473440" cy="279499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just" defTabSz="457200">
              <a:lnSpc>
                <a:spcPts val="5200"/>
              </a:lnSpc>
              <a:defRPr sz="2400">
                <a:solidFill>
                  <a:srgbClr val="000000"/>
                </a:solidFill>
                <a:latin typeface="Palatino Linotype"/>
                <a:ea typeface="Palatino Linotype"/>
                <a:cs typeface="Palatino Linotype"/>
                <a:sym typeface="Palatino Linotype"/>
              </a:defRPr>
            </a:lvl1pPr>
          </a:lstStyle>
          <a:p>
            <a:pPr>
              <a:lnSpc>
                <a:spcPct val="150000"/>
              </a:lnSpc>
            </a:pPr>
            <a:r>
              <a:rPr sz="2000" dirty="0"/>
              <a:t>Generalmente, il Ti non legato è utilizzato in applicazioni in cui si desidera un’ottima resistenza a corrosione ed in cui l’alta resistenza non è un fattore determinante. Nel titanio CP, inoltre, l’</a:t>
            </a:r>
            <a:r>
              <a:rPr lang="it-IT" sz="2000" dirty="0"/>
              <a:t> O2</a:t>
            </a:r>
            <a:r>
              <a:rPr sz="2000" dirty="0"/>
              <a:t> funziona da rinforzante controllato: la resistenza aumenta se aumenta la quantità di </a:t>
            </a:r>
            <a:r>
              <a:rPr lang="it-IT" sz="2000" dirty="0"/>
              <a:t>O2</a:t>
            </a:r>
            <a:r>
              <a:rPr sz="2000" dirty="0"/>
              <a:t> all’interno di un range controllato, poiché troppo </a:t>
            </a:r>
            <a:r>
              <a:rPr lang="it-IT" sz="2000" dirty="0"/>
              <a:t>O2</a:t>
            </a:r>
            <a:r>
              <a:rPr sz="2000" dirty="0"/>
              <a:t> produce un infragilimento del materiale. </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droppedImage.pdf" descr="droppedImage.pdf"/>
          <p:cNvPicPr>
            <a:picLocks noChangeAspect="1"/>
          </p:cNvPicPr>
          <p:nvPr/>
        </p:nvPicPr>
        <p:blipFill>
          <a:blip r:embed="rId2">
            <a:extLst/>
          </a:blip>
          <a:stretch>
            <a:fillRect/>
          </a:stretch>
        </p:blipFill>
        <p:spPr>
          <a:xfrm>
            <a:off x="299122" y="223838"/>
            <a:ext cx="6425372" cy="3921442"/>
          </a:xfrm>
          <a:prstGeom prst="rect">
            <a:avLst/>
          </a:prstGeom>
          <a:ln w="12700">
            <a:miter lim="400000"/>
          </a:ln>
        </p:spPr>
      </p:pic>
      <p:pic>
        <p:nvPicPr>
          <p:cNvPr id="283" name="droppedImage.pdf" descr="droppedImage.pdf"/>
          <p:cNvPicPr>
            <a:picLocks noChangeAspect="1"/>
          </p:cNvPicPr>
          <p:nvPr/>
        </p:nvPicPr>
        <p:blipFill>
          <a:blip r:embed="rId3">
            <a:extLst/>
          </a:blip>
          <a:stretch>
            <a:fillRect/>
          </a:stretch>
        </p:blipFill>
        <p:spPr>
          <a:xfrm>
            <a:off x="7197804" y="1838028"/>
            <a:ext cx="4597955" cy="4737893"/>
          </a:xfrm>
          <a:prstGeom prst="rect">
            <a:avLst/>
          </a:prstGeom>
          <a:ln w="12700">
            <a:miter lim="400000"/>
          </a:ln>
        </p:spPr>
      </p:pic>
      <p:sp>
        <p:nvSpPr>
          <p:cNvPr id="284" name="The effect of temperature on the yield strength of selected titanium alloys."/>
          <p:cNvSpPr txBox="1"/>
          <p:nvPr/>
        </p:nvSpPr>
        <p:spPr>
          <a:xfrm>
            <a:off x="8027847" y="1376300"/>
            <a:ext cx="2937868" cy="46172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457200">
              <a:defRPr sz="1800" b="1">
                <a:solidFill>
                  <a:srgbClr val="000000"/>
                </a:solidFill>
                <a:latin typeface="Helvetica"/>
                <a:ea typeface="Helvetica"/>
                <a:cs typeface="Helvetica"/>
                <a:sym typeface="Helvetica"/>
              </a:defRPr>
            </a:lvl1pPr>
          </a:lstStyle>
          <a:p>
            <a:r>
              <a:rPr sz="1266"/>
              <a:t>The effect of temperature on the yield strength of selected titanium alloys.</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LEGHE DEL MAGNESIO"/>
          <p:cNvSpPr txBox="1"/>
          <p:nvPr/>
        </p:nvSpPr>
        <p:spPr>
          <a:xfrm>
            <a:off x="3775491" y="22259"/>
            <a:ext cx="4982134" cy="73539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marL="25400" defTabSz="449580">
              <a:lnSpc>
                <a:spcPct val="150000"/>
              </a:lnSpc>
              <a:tabLst>
                <a:tab pos="1968500" algn="ctr"/>
                <a:tab pos="3048000" algn="ctr"/>
                <a:tab pos="4114800" algn="ctr"/>
                <a:tab pos="4495800" algn="l"/>
                <a:tab pos="5016500" algn="ctr"/>
              </a:tabLst>
              <a:defRPr sz="2400">
                <a:solidFill>
                  <a:srgbClr val="FF2600"/>
                </a:solidFill>
                <a:latin typeface="Arial"/>
                <a:ea typeface="Arial"/>
                <a:cs typeface="Arial"/>
                <a:sym typeface="Arial"/>
              </a:defRPr>
            </a:lvl1pPr>
          </a:lstStyle>
          <a:p>
            <a:r>
              <a:rPr sz="3200" b="1">
                <a:latin typeface="Palatino Linotype" charset="0"/>
                <a:ea typeface="Palatino Linotype" charset="0"/>
                <a:cs typeface="Palatino Linotype" charset="0"/>
              </a:rPr>
              <a:t>LEGHE DEL MAGNESIO</a:t>
            </a:r>
          </a:p>
        </p:txBody>
      </p:sp>
      <p:sp>
        <p:nvSpPr>
          <p:cNvPr id="287" name="Il magnesio e' il piu' leggero dei metalli di interesse industriale; il peso specifico di 1,74 g/cm3 e' circa i 2/3 di quello dell' alluminio, questa sua proprieta' ha dettato le sue applicazioni e quelle delle sue leghe perticolarmente nell' industria automobilistica ed aeronautica, in quanto capace di fornire, a parita' di caratteristiche meccaniche con le leghe di alluminio, riduzioni di peso del 30%. Questa caratteristica e' particolarmente importante quando vi sono componenti che ruotano ad alta velocita' e quindi l'esigenza di ridurre al minimo l’inerzia.…"/>
          <p:cNvSpPr txBox="1"/>
          <p:nvPr/>
        </p:nvSpPr>
        <p:spPr>
          <a:xfrm>
            <a:off x="206776" y="757653"/>
            <a:ext cx="11643360" cy="515044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just" defTabSz="316100">
              <a:lnSpc>
                <a:spcPct val="150000"/>
              </a:lnSpc>
              <a:defRPr sz="1800">
                <a:solidFill>
                  <a:srgbClr val="000000"/>
                </a:solidFill>
                <a:latin typeface="Palatino Linotype"/>
                <a:ea typeface="Palatino Linotype"/>
                <a:cs typeface="Palatino Linotype"/>
                <a:sym typeface="Palatino Linotype"/>
              </a:defRPr>
            </a:pPr>
            <a:r>
              <a:rPr sz="2000" dirty="0"/>
              <a:t>Il magnesio e' il piu' leggero dei metalli di interesse industriale; </a:t>
            </a:r>
            <a:r>
              <a:rPr sz="2000" b="1" dirty="0">
                <a:solidFill>
                  <a:srgbClr val="FF2600"/>
                </a:solidFill>
              </a:rPr>
              <a:t>il peso specifico di 1,74 g/cm</a:t>
            </a:r>
            <a:r>
              <a:rPr sz="2000" b="1" baseline="16666" dirty="0">
                <a:solidFill>
                  <a:srgbClr val="FF2600"/>
                </a:solidFill>
              </a:rPr>
              <a:t>3</a:t>
            </a:r>
            <a:r>
              <a:rPr sz="2000" b="1" dirty="0"/>
              <a:t> </a:t>
            </a:r>
            <a:r>
              <a:rPr sz="2000" dirty="0"/>
              <a:t>e' circa i 2/3 di quello dell' alluminio, questa sua proprieta' ha dettato le sue applicazioni e quelle delle sue leghe perticolarmente nell' industria automobilistica ed aeronautica, in quanto capace di fornire, a parita' di caratteristiche meccaniche con le leghe di alluminio, </a:t>
            </a:r>
            <a:r>
              <a:rPr sz="2000" dirty="0">
                <a:solidFill>
                  <a:srgbClr val="FF2600"/>
                </a:solidFill>
              </a:rPr>
              <a:t>riduzioni di peso del 30%.</a:t>
            </a:r>
            <a:r>
              <a:rPr sz="2000" dirty="0"/>
              <a:t> Questa caratteristica e' particolarmente importante quando vi sono componenti che ruotano ad alta velocita' e quindi l'esigenza di ridurre al minimo l’inerzia.</a:t>
            </a:r>
          </a:p>
          <a:p>
            <a:pPr algn="just" defTabSz="316100">
              <a:lnSpc>
                <a:spcPct val="150000"/>
              </a:lnSpc>
              <a:defRPr sz="1800">
                <a:solidFill>
                  <a:srgbClr val="000000"/>
                </a:solidFill>
                <a:latin typeface="Palatino Linotype"/>
                <a:ea typeface="Palatino Linotype"/>
                <a:cs typeface="Palatino Linotype"/>
                <a:sym typeface="Palatino Linotype"/>
              </a:defRPr>
            </a:pPr>
            <a:endParaRPr sz="2000" dirty="0"/>
          </a:p>
          <a:p>
            <a:pPr marL="8929" algn="just" defTabSz="316100">
              <a:lnSpc>
                <a:spcPct val="150000"/>
              </a:lnSpc>
              <a:defRPr sz="1800">
                <a:solidFill>
                  <a:srgbClr val="011993"/>
                </a:solidFill>
                <a:latin typeface="Palatino Linotype"/>
                <a:ea typeface="Palatino Linotype"/>
                <a:cs typeface="Palatino Linotype"/>
                <a:sym typeface="Palatino Linotype"/>
              </a:defRPr>
            </a:pPr>
            <a:r>
              <a:rPr sz="2000" dirty="0"/>
              <a:t>Inoltre il Mg e' unico tra i metalli per la sua capacita' di assorbire energia anelasticamente quindi ha ottime doti di smorzamento e resistenza agli shocks, quindi si costruiscono sempre piu' "corpi" di macchine fotografiche, computers (portatili), air bags etc</a:t>
            </a:r>
            <a:r>
              <a:rPr sz="2000" dirty="0">
                <a:solidFill>
                  <a:srgbClr val="000000"/>
                </a:solidFill>
              </a:rPr>
              <a:t>.</a:t>
            </a:r>
          </a:p>
          <a:p>
            <a:pPr marL="8929" algn="just" defTabSz="316100">
              <a:lnSpc>
                <a:spcPct val="150000"/>
              </a:lnSpc>
              <a:defRPr sz="1800">
                <a:solidFill>
                  <a:srgbClr val="011993"/>
                </a:solidFill>
                <a:latin typeface="Palatino Linotype"/>
                <a:ea typeface="Palatino Linotype"/>
                <a:cs typeface="Palatino Linotype"/>
                <a:sym typeface="Palatino Linotype"/>
              </a:defRPr>
            </a:pPr>
            <a:endParaRPr sz="2000" dirty="0">
              <a:solidFill>
                <a:srgbClr val="000000"/>
              </a:solidFill>
            </a:endParaRPr>
          </a:p>
        </p:txBody>
      </p:sp>
      <p:pic>
        <p:nvPicPr>
          <p:cNvPr id="288" name="pasted-image.tiff" descr="pasted-image.tiff"/>
          <p:cNvPicPr>
            <a:picLocks noChangeAspect="1"/>
          </p:cNvPicPr>
          <p:nvPr/>
        </p:nvPicPr>
        <p:blipFill>
          <a:blip r:embed="rId2">
            <a:extLst/>
          </a:blip>
          <a:stretch>
            <a:fillRect/>
          </a:stretch>
        </p:blipFill>
        <p:spPr>
          <a:xfrm>
            <a:off x="8757625" y="5221367"/>
            <a:ext cx="3364810" cy="1428750"/>
          </a:xfrm>
          <a:prstGeom prst="rect">
            <a:avLst/>
          </a:prstGeom>
          <a:ln w="12700">
            <a:miter lim="400000"/>
          </a:ln>
        </p:spPr>
      </p:pic>
      <p:pic>
        <p:nvPicPr>
          <p:cNvPr id="6145" name="Picture 1" descr="age29image16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1320" y="5069193"/>
            <a:ext cx="1893570" cy="1733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81000" y="299502"/>
            <a:ext cx="11353800" cy="4524315"/>
          </a:xfrm>
          <a:prstGeom prst="rect">
            <a:avLst/>
          </a:prstGeom>
        </p:spPr>
        <p:txBody>
          <a:bodyPr wrap="square">
            <a:spAutoFit/>
          </a:bodyPr>
          <a:lstStyle/>
          <a:p>
            <a:pPr marL="8929" algn="just" defTabSz="316100">
              <a:lnSpc>
                <a:spcPct val="150000"/>
              </a:lnSpc>
              <a:defRPr sz="1800">
                <a:solidFill>
                  <a:srgbClr val="000000"/>
                </a:solidFill>
                <a:latin typeface="Palatino Linotype"/>
                <a:ea typeface="Palatino Linotype"/>
                <a:cs typeface="Palatino Linotype"/>
                <a:sym typeface="Palatino Linotype"/>
              </a:defRPr>
            </a:pPr>
            <a:r>
              <a:rPr lang="it-IT" sz="2400" dirty="0"/>
              <a:t>Si deve comunque ricordare che per il magnesio </a:t>
            </a:r>
          </a:p>
          <a:p>
            <a:pPr marL="8929" defTabSz="316100">
              <a:lnSpc>
                <a:spcPct val="150000"/>
              </a:lnSpc>
              <a:defRPr sz="1800">
                <a:solidFill>
                  <a:srgbClr val="FF2600"/>
                </a:solidFill>
                <a:latin typeface="Palatino Linotype"/>
                <a:ea typeface="Palatino Linotype"/>
                <a:cs typeface="Palatino Linotype"/>
                <a:sym typeface="Palatino Linotype"/>
              </a:defRPr>
            </a:pPr>
            <a:r>
              <a:rPr lang="it-IT" sz="2400" dirty="0"/>
              <a:t>E = 45 </a:t>
            </a:r>
            <a:r>
              <a:rPr lang="it-IT" sz="2400" dirty="0" err="1"/>
              <a:t>GPa</a:t>
            </a:r>
            <a:endParaRPr lang="it-IT" sz="2400" dirty="0"/>
          </a:p>
          <a:p>
            <a:pPr marL="8929" defTabSz="316100">
              <a:lnSpc>
                <a:spcPct val="150000"/>
              </a:lnSpc>
              <a:defRPr sz="1800">
                <a:solidFill>
                  <a:srgbClr val="FF2600"/>
                </a:solidFill>
                <a:latin typeface="Palatino Linotype"/>
                <a:ea typeface="Palatino Linotype"/>
                <a:cs typeface="Palatino Linotype"/>
                <a:sym typeface="Palatino Linotype"/>
              </a:defRPr>
            </a:pPr>
            <a:r>
              <a:rPr lang="it-IT" sz="2400" dirty="0" err="1"/>
              <a:t>T</a:t>
            </a:r>
            <a:r>
              <a:rPr lang="it-IT" sz="2400" baseline="-14285" dirty="0" err="1"/>
              <a:t>f</a:t>
            </a:r>
            <a:r>
              <a:rPr lang="it-IT" sz="2400" baseline="-14285" dirty="0"/>
              <a:t> </a:t>
            </a:r>
            <a:r>
              <a:rPr lang="it-IT" sz="2400" dirty="0"/>
              <a:t>= 651 C</a:t>
            </a:r>
          </a:p>
          <a:p>
            <a:pPr marL="8929" algn="just" defTabSz="316100">
              <a:lnSpc>
                <a:spcPct val="150000"/>
              </a:lnSpc>
              <a:defRPr sz="1800">
                <a:solidFill>
                  <a:srgbClr val="000000"/>
                </a:solidFill>
                <a:latin typeface="Palatino Linotype"/>
                <a:ea typeface="Palatino Linotype"/>
                <a:cs typeface="Palatino Linotype"/>
                <a:sym typeface="Palatino Linotype"/>
              </a:defRPr>
            </a:pPr>
            <a:r>
              <a:rPr lang="it-IT" sz="2400" dirty="0"/>
              <a:t>Il magnesio </a:t>
            </a:r>
            <a:r>
              <a:rPr lang="it-IT" sz="2400" dirty="0" err="1"/>
              <a:t>e'</a:t>
            </a:r>
            <a:r>
              <a:rPr lang="it-IT" sz="2400" dirty="0"/>
              <a:t> molto abbondante sulla cresta terrestre (2,7%) i minerali </a:t>
            </a:r>
            <a:r>
              <a:rPr lang="it-IT" sz="2400" dirty="0" err="1"/>
              <a:t>piu'</a:t>
            </a:r>
            <a:r>
              <a:rPr lang="it-IT" sz="2400" dirty="0"/>
              <a:t> abbondanti sono:</a:t>
            </a:r>
          </a:p>
          <a:p>
            <a:pPr marL="8929" algn="just" defTabSz="316100">
              <a:lnSpc>
                <a:spcPct val="150000"/>
              </a:lnSpc>
              <a:defRPr sz="1800">
                <a:solidFill>
                  <a:srgbClr val="000000"/>
                </a:solidFill>
                <a:latin typeface="Palatino Linotype"/>
                <a:ea typeface="Palatino Linotype"/>
                <a:cs typeface="Palatino Linotype"/>
                <a:sym typeface="Palatino Linotype"/>
              </a:defRPr>
            </a:pPr>
            <a:r>
              <a:rPr lang="it-IT" sz="2400" dirty="0"/>
              <a:t>MgCO</a:t>
            </a:r>
            <a:r>
              <a:rPr lang="it-IT" sz="2400" baseline="-11111" dirty="0"/>
              <a:t>3</a:t>
            </a:r>
            <a:r>
              <a:rPr lang="it-IT" sz="2400" baseline="16666" dirty="0"/>
              <a:t>.</a:t>
            </a:r>
            <a:r>
              <a:rPr lang="it-IT" sz="2400" dirty="0"/>
              <a:t>CaCO</a:t>
            </a:r>
            <a:r>
              <a:rPr lang="it-IT" sz="2400" baseline="-11111" dirty="0"/>
              <a:t>3</a:t>
            </a:r>
            <a:r>
              <a:rPr lang="it-IT" sz="2400" dirty="0"/>
              <a:t>  dolomite        MgCO</a:t>
            </a:r>
            <a:r>
              <a:rPr lang="it-IT" sz="2400" baseline="-11111" dirty="0"/>
              <a:t>3</a:t>
            </a:r>
            <a:r>
              <a:rPr lang="it-IT" sz="2400" dirty="0"/>
              <a:t>  </a:t>
            </a:r>
            <a:r>
              <a:rPr lang="it-IT" sz="2400" dirty="0" err="1"/>
              <a:t>giobertite</a:t>
            </a:r>
            <a:r>
              <a:rPr lang="it-IT" sz="2400" dirty="0"/>
              <a:t>          MgCl</a:t>
            </a:r>
            <a:r>
              <a:rPr lang="it-IT" sz="2400" baseline="-11111" dirty="0"/>
              <a:t>2</a:t>
            </a:r>
            <a:r>
              <a:rPr lang="it-IT" sz="2400" baseline="16666" dirty="0"/>
              <a:t>.</a:t>
            </a:r>
            <a:r>
              <a:rPr lang="it-IT" sz="2400" dirty="0"/>
              <a:t>KCl</a:t>
            </a:r>
            <a:r>
              <a:rPr lang="it-IT" sz="2400" baseline="16666" dirty="0"/>
              <a:t>.</a:t>
            </a:r>
            <a:r>
              <a:rPr lang="it-IT" sz="2400" dirty="0"/>
              <a:t>6H</a:t>
            </a:r>
            <a:r>
              <a:rPr lang="it-IT" sz="2400" baseline="-11111" dirty="0"/>
              <a:t>2</a:t>
            </a:r>
            <a:r>
              <a:rPr lang="it-IT" sz="2400" dirty="0"/>
              <a:t>O  </a:t>
            </a:r>
            <a:r>
              <a:rPr lang="it-IT" sz="2400" dirty="0" err="1"/>
              <a:t>carnellite</a:t>
            </a:r>
            <a:endParaRPr lang="it-IT" sz="2400" dirty="0"/>
          </a:p>
          <a:p>
            <a:pPr marL="8929" algn="just" defTabSz="316100">
              <a:lnSpc>
                <a:spcPct val="150000"/>
              </a:lnSpc>
              <a:defRPr sz="1800">
                <a:solidFill>
                  <a:srgbClr val="941100"/>
                </a:solidFill>
                <a:latin typeface="Palatino Linotype"/>
                <a:ea typeface="Palatino Linotype"/>
                <a:cs typeface="Palatino Linotype"/>
                <a:sym typeface="Palatino Linotype"/>
              </a:defRPr>
            </a:pPr>
            <a:r>
              <a:rPr lang="it-IT" sz="2400" dirty="0"/>
              <a:t>In </a:t>
            </a:r>
            <a:r>
              <a:rPr lang="it-IT" sz="2400" dirty="0" err="1"/>
              <a:t>realta'</a:t>
            </a:r>
            <a:r>
              <a:rPr lang="it-IT" sz="2400" dirty="0"/>
              <a:t> la sorgente principale di magnesio </a:t>
            </a:r>
            <a:r>
              <a:rPr lang="it-IT" sz="2400" dirty="0" err="1"/>
              <a:t>e'</a:t>
            </a:r>
            <a:r>
              <a:rPr lang="it-IT" sz="2400" dirty="0"/>
              <a:t> l'acqua di mare (0.13 Kg/m</a:t>
            </a:r>
            <a:r>
              <a:rPr lang="it-IT" sz="2400" baseline="21428" dirty="0"/>
              <a:t>3</a:t>
            </a:r>
            <a:r>
              <a:rPr lang="it-IT" sz="2400" dirty="0"/>
              <a:t>).</a:t>
            </a:r>
          </a:p>
          <a:p>
            <a:pPr marL="8929" algn="just" defTabSz="316100">
              <a:lnSpc>
                <a:spcPct val="150000"/>
              </a:lnSpc>
              <a:defRPr sz="1800">
                <a:solidFill>
                  <a:srgbClr val="941100"/>
                </a:solidFill>
                <a:latin typeface="Arial"/>
                <a:ea typeface="Arial"/>
                <a:cs typeface="Arial"/>
                <a:sym typeface="Arial"/>
              </a:defRPr>
            </a:pPr>
            <a:endParaRPr lang="it-IT" sz="2400" dirty="0">
              <a:solidFill>
                <a:srgbClr val="000000"/>
              </a:solidFill>
            </a:endParaRPr>
          </a:p>
        </p:txBody>
      </p:sp>
    </p:spTree>
    <p:extLst>
      <p:ext uri="{BB962C8B-B14F-4D97-AF65-F5344CB8AC3E}">
        <p14:creationId xmlns:p14="http://schemas.microsoft.com/office/powerpoint/2010/main" val="13912191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Il magnesio cristallizza nel sistema esagonale (c/a=1,624), ha quindi tre soli piani di scorrimento contro i 12 dell'alluminio (CFC) ed e' percio' meno plastico e deformabile solo a caldo a circa 50 dalla sua Tf.…"/>
          <p:cNvSpPr txBox="1"/>
          <p:nvPr/>
        </p:nvSpPr>
        <p:spPr>
          <a:xfrm>
            <a:off x="304800" y="658114"/>
            <a:ext cx="11704319" cy="648831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8929" algn="just" defTabSz="316100">
              <a:lnSpc>
                <a:spcPct val="150000"/>
              </a:lnSpc>
              <a:defRPr sz="2400">
                <a:solidFill>
                  <a:srgbClr val="FF26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Il magnesio cristallizza nel sistema esagonale (c/a=1,624), ha quindi tre soli piani di scorrimento contro i 12 dell'alluminio (CFC) ed e' percio' meno plastico e deformabile solo a caldo a circa 50 dalla sua T</a:t>
            </a:r>
            <a:r>
              <a:rPr sz="2400" baseline="-8333" dirty="0">
                <a:latin typeface="Palatino Linotype" charset="0"/>
                <a:ea typeface="Palatino Linotype" charset="0"/>
                <a:cs typeface="Palatino Linotype" charset="0"/>
              </a:rPr>
              <a:t>f</a:t>
            </a:r>
            <a:r>
              <a:rPr sz="2000" dirty="0">
                <a:latin typeface="Palatino Linotype" charset="0"/>
                <a:ea typeface="Palatino Linotype" charset="0"/>
                <a:cs typeface="Palatino Linotype" charset="0"/>
              </a:rPr>
              <a:t>.</a:t>
            </a:r>
          </a:p>
          <a:p>
            <a:pPr marL="8929" algn="just" defTabSz="316100">
              <a:lnSpc>
                <a:spcPct val="150000"/>
              </a:lnSpc>
              <a:defRPr sz="2400">
                <a:solidFill>
                  <a:srgbClr val="0433FF"/>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La sua resistenza a trazione e' circa 150 MPa se forgiato passa a circa 250 MPa con deformazioni del 10%</a:t>
            </a:r>
          </a:p>
          <a:p>
            <a:pPr marL="8929" algn="just" defTabSz="316100">
              <a:lnSpc>
                <a:spcPct val="150000"/>
              </a:lnSpc>
              <a:defRPr sz="2400">
                <a:solidFill>
                  <a:srgbClr val="942193"/>
                </a:solidFill>
                <a:latin typeface="Palatino Linotype"/>
                <a:ea typeface="Palatino Linotype"/>
                <a:cs typeface="Palatino Linotype"/>
                <a:sym typeface="Palatino Linotype"/>
              </a:defRPr>
            </a:pPr>
            <a:r>
              <a:rPr sz="2000" b="1" dirty="0">
                <a:latin typeface="Palatino Linotype" charset="0"/>
                <a:ea typeface="Palatino Linotype" charset="0"/>
                <a:cs typeface="Palatino Linotype" charset="0"/>
              </a:rPr>
              <a:t>Il suo raggio atomico e' 0,32 nm sono quindi facili le soluzioni solide</a:t>
            </a:r>
            <a:r>
              <a:rPr sz="2000" dirty="0">
                <a:latin typeface="Palatino Linotype" charset="0"/>
                <a:ea typeface="Palatino Linotype" charset="0"/>
                <a:cs typeface="Palatino Linotype" charset="0"/>
              </a:rPr>
              <a:t>.</a:t>
            </a:r>
          </a:p>
          <a:p>
            <a:pPr marL="8929" algn="just" defTabSz="316100">
              <a:lnSpc>
                <a:spcPct val="150000"/>
              </a:lnSpc>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Al, Zn, Ce, Y, Ag, Th, Zr sono quelli piu' solubili mentre il Cd da' una s.s. totale (come Cu-Ni)</a:t>
            </a:r>
          </a:p>
          <a:p>
            <a:pPr marL="17859" algn="just" defTabSz="316100">
              <a:lnSpc>
                <a:spcPct val="150000"/>
              </a:lnSpc>
              <a:defRPr sz="2400">
                <a:solidFill>
                  <a:srgbClr val="FF26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Molte leghe del magnesio sono invecchiabili ma i precipitati non sono efficaci come quelli che si ottengono con le leghe del Al. Nel 1937 si scoprì che lo </a:t>
            </a:r>
            <a:r>
              <a:rPr sz="2000" dirty="0">
                <a:solidFill>
                  <a:srgbClr val="0D0200"/>
                </a:solidFill>
                <a:latin typeface="Palatino Linotype" charset="0"/>
                <a:ea typeface="Palatino Linotype" charset="0"/>
                <a:cs typeface="Palatino Linotype" charset="0"/>
              </a:rPr>
              <a:t>Zr</a:t>
            </a:r>
            <a:r>
              <a:rPr sz="2000" dirty="0">
                <a:latin typeface="Palatino Linotype" charset="0"/>
                <a:ea typeface="Palatino Linotype" charset="0"/>
                <a:cs typeface="Palatino Linotype" charset="0"/>
              </a:rPr>
              <a:t> manteneva piccole le dimensioni dei grani di Mg (NB. lo Zr e' esagonale ed ha parametri di cella molto simili a quelli del Mg). Le particelle di Zr agiscono come siti di nucleazione eterogenea per i grani di Mg. </a:t>
            </a:r>
          </a:p>
          <a:p>
            <a:pPr marL="17859" algn="just" defTabSz="316100">
              <a:lnSpc>
                <a:spcPct val="150000"/>
              </a:lnSpc>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Il sistema piu' vecchio, ma ancora piu' usato </a:t>
            </a:r>
            <a:r>
              <a:rPr sz="2000" dirty="0">
                <a:solidFill>
                  <a:srgbClr val="FF40FF"/>
                </a:solidFill>
                <a:latin typeface="Palatino Linotype" charset="0"/>
                <a:ea typeface="Palatino Linotype" charset="0"/>
                <a:cs typeface="Palatino Linotype" charset="0"/>
              </a:rPr>
              <a:t>per getti</a:t>
            </a:r>
            <a:r>
              <a:rPr sz="2000" dirty="0">
                <a:latin typeface="Palatino Linotype" charset="0"/>
                <a:ea typeface="Palatino Linotype" charset="0"/>
                <a:cs typeface="Palatino Linotype" charset="0"/>
              </a:rPr>
              <a:t> e' il: </a:t>
            </a:r>
            <a:r>
              <a:rPr sz="2000" b="1" dirty="0">
                <a:solidFill>
                  <a:srgbClr val="FF40FF"/>
                </a:solidFill>
                <a:latin typeface="Palatino Linotype" charset="0"/>
                <a:ea typeface="Palatino Linotype" charset="0"/>
                <a:cs typeface="Palatino Linotype" charset="0"/>
                <a:sym typeface="Helvetica"/>
              </a:rPr>
              <a:t>Mg - Al - Zn</a:t>
            </a:r>
          </a:p>
          <a:p>
            <a:pPr marL="17859" lvl="8" indent="1285829" algn="just" defTabSz="316100">
              <a:lnSpc>
                <a:spcPct val="150000"/>
              </a:lnSpc>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Quello per </a:t>
            </a:r>
            <a:r>
              <a:rPr sz="2000" dirty="0">
                <a:solidFill>
                  <a:srgbClr val="0433FF"/>
                </a:solidFill>
                <a:latin typeface="Palatino Linotype" charset="0"/>
                <a:ea typeface="Palatino Linotype" charset="0"/>
                <a:cs typeface="Palatino Linotype" charset="0"/>
              </a:rPr>
              <a:t>forgiatura</a:t>
            </a:r>
            <a:r>
              <a:rPr sz="2000" dirty="0">
                <a:latin typeface="Palatino Linotype" charset="0"/>
                <a:ea typeface="Palatino Linotype" charset="0"/>
                <a:cs typeface="Palatino Linotype" charset="0"/>
              </a:rPr>
              <a:t>: </a:t>
            </a:r>
            <a:r>
              <a:rPr sz="2000" b="1" dirty="0">
                <a:solidFill>
                  <a:srgbClr val="FF1CDF"/>
                </a:solidFill>
                <a:latin typeface="Palatino Linotype" charset="0"/>
                <a:ea typeface="Palatino Linotype" charset="0"/>
                <a:cs typeface="Palatino Linotype" charset="0"/>
                <a:sym typeface="Helvetica"/>
              </a:rPr>
              <a:t>Mg - 1,5 Mn</a:t>
            </a:r>
          </a:p>
          <a:p>
            <a:pPr marL="17859" algn="just" defTabSz="316100">
              <a:lnSpc>
                <a:spcPct val="150000"/>
              </a:lnSpc>
              <a:defRPr sz="1800">
                <a:solidFill>
                  <a:srgbClr val="FF2600"/>
                </a:solidFill>
                <a:latin typeface="Palatino Linotype"/>
                <a:ea typeface="Palatino Linotype"/>
                <a:cs typeface="Palatino Linotype"/>
                <a:sym typeface="Palatino Linotype"/>
              </a:defRPr>
            </a:pPr>
            <a:endParaRPr sz="2000" b="1" dirty="0">
              <a:solidFill>
                <a:srgbClr val="FF1CDF"/>
              </a:solidFill>
              <a:latin typeface="Palatino Linotype" charset="0"/>
              <a:ea typeface="Palatino Linotype" charset="0"/>
              <a:cs typeface="Palatino Linotype" charset="0"/>
              <a:sym typeface="Helvetica"/>
            </a:endParaRPr>
          </a:p>
          <a:p>
            <a:pPr marL="8929" algn="just" defTabSz="316100">
              <a:lnSpc>
                <a:spcPct val="150000"/>
              </a:lnSpc>
              <a:defRPr sz="1800">
                <a:solidFill>
                  <a:srgbClr val="000000"/>
                </a:solidFill>
                <a:latin typeface="Palatino Linotype"/>
                <a:ea typeface="Palatino Linotype"/>
                <a:cs typeface="Palatino Linotype"/>
                <a:sym typeface="Palatino Linotype"/>
              </a:defRPr>
            </a:pPr>
            <a:endParaRPr sz="2000" b="1" dirty="0">
              <a:solidFill>
                <a:srgbClr val="FF1CDF"/>
              </a:solidFill>
              <a:latin typeface="Palatino Linotype" charset="0"/>
              <a:ea typeface="Palatino Linotype" charset="0"/>
              <a:cs typeface="Palatino Linotype" charset="0"/>
              <a:sym typeface="Helvetica"/>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9802" y="504130"/>
            <a:ext cx="11632367" cy="6046848"/>
          </a:xfrm>
          <a:prstGeom prst="rect">
            <a:avLst/>
          </a:prstGeom>
        </p:spPr>
        <p:txBody>
          <a:bodyPr wrap="square">
            <a:spAutoFit/>
          </a:bodyPr>
          <a:lstStyle/>
          <a:p>
            <a:pPr marL="12700" algn="just">
              <a:lnSpc>
                <a:spcPct val="150000"/>
              </a:lnSpc>
              <a:spcAft>
                <a:spcPts val="0"/>
              </a:spcAft>
              <a:tabLst>
                <a:tab pos="2286000" algn="l"/>
              </a:tabLst>
            </a:pPr>
            <a:r>
              <a:rPr lang="it-IT" sz="2000" dirty="0">
                <a:latin typeface="Palatino Linotype" charset="0"/>
                <a:ea typeface="Palatino Linotype" charset="0"/>
                <a:cs typeface="Palatino Linotype" charset="0"/>
              </a:rPr>
              <a:t>Un grosso passo avanti si ebbe nel </a:t>
            </a:r>
            <a:r>
              <a:rPr lang="it-IT" sz="2000" dirty="0">
                <a:solidFill>
                  <a:srgbClr val="FF0000"/>
                </a:solidFill>
                <a:latin typeface="Palatino Linotype" charset="0"/>
                <a:ea typeface="Palatino Linotype" charset="0"/>
                <a:cs typeface="Palatino Linotype" charset="0"/>
              </a:rPr>
              <a:t>1902</a:t>
            </a:r>
            <a:r>
              <a:rPr lang="it-IT" sz="2000" dirty="0">
                <a:latin typeface="Palatino Linotype" charset="0"/>
                <a:ea typeface="Palatino Linotype" charset="0"/>
                <a:cs typeface="Palatino Linotype" charset="0"/>
              </a:rPr>
              <a:t> quando </a:t>
            </a:r>
            <a:r>
              <a:rPr lang="it-IT" sz="2000" dirty="0">
                <a:solidFill>
                  <a:srgbClr val="FF0000"/>
                </a:solidFill>
                <a:latin typeface="Palatino Linotype" charset="0"/>
                <a:ea typeface="Palatino Linotype" charset="0"/>
                <a:cs typeface="Palatino Linotype" charset="0"/>
              </a:rPr>
              <a:t>Alfred WILM </a:t>
            </a:r>
            <a:r>
              <a:rPr lang="it-IT" sz="2000" dirty="0">
                <a:latin typeface="Palatino Linotype" charset="0"/>
                <a:ea typeface="Palatino Linotype" charset="0"/>
                <a:cs typeface="Palatino Linotype" charset="0"/>
              </a:rPr>
              <a:t>direttore del </a:t>
            </a:r>
            <a:r>
              <a:rPr lang="it-IT" sz="2000" dirty="0" err="1">
                <a:latin typeface="Palatino Linotype" charset="0"/>
                <a:ea typeface="Palatino Linotype" charset="0"/>
                <a:cs typeface="Palatino Linotype" charset="0"/>
              </a:rPr>
              <a:t>Dip</a:t>
            </a:r>
            <a:r>
              <a:rPr lang="it-IT" sz="2000" dirty="0">
                <a:latin typeface="Palatino Linotype" charset="0"/>
                <a:ea typeface="Palatino Linotype" charset="0"/>
                <a:cs typeface="Palatino Linotype" charset="0"/>
              </a:rPr>
              <a:t>. di Metallurgia di Berlino </a:t>
            </a:r>
            <a:r>
              <a:rPr lang="it-IT" sz="2000" dirty="0" err="1">
                <a:latin typeface="Palatino Linotype" charset="0"/>
                <a:ea typeface="Palatino Linotype" charset="0"/>
                <a:cs typeface="Palatino Linotype" charset="0"/>
              </a:rPr>
              <a:t>studio'</a:t>
            </a:r>
            <a:r>
              <a:rPr lang="it-IT" sz="2000" dirty="0">
                <a:latin typeface="Palatino Linotype" charset="0"/>
                <a:ea typeface="Palatino Linotype" charset="0"/>
                <a:cs typeface="Palatino Linotype" charset="0"/>
              </a:rPr>
              <a:t> la </a:t>
            </a:r>
            <a:r>
              <a:rPr lang="it-IT" sz="2000" dirty="0" err="1">
                <a:latin typeface="Palatino Linotype" charset="0"/>
                <a:ea typeface="Palatino Linotype" charset="0"/>
                <a:cs typeface="Palatino Linotype" charset="0"/>
              </a:rPr>
              <a:t>possibilita'</a:t>
            </a:r>
            <a:r>
              <a:rPr lang="it-IT" sz="2000" dirty="0">
                <a:latin typeface="Palatino Linotype" charset="0"/>
                <a:ea typeface="Palatino Linotype" charset="0"/>
                <a:cs typeface="Palatino Linotype" charset="0"/>
              </a:rPr>
              <a:t> di sostituire l'Al all'ottone dei bossoli.</a:t>
            </a:r>
          </a:p>
          <a:p>
            <a:pPr marL="342900" lvl="0" indent="-342900" algn="just">
              <a:lnSpc>
                <a:spcPct val="150000"/>
              </a:lnSpc>
              <a:spcAft>
                <a:spcPts val="0"/>
              </a:spcAft>
              <a:buFont typeface="Times New Roman" charset="0"/>
              <a:buChar char="-"/>
              <a:tabLst>
                <a:tab pos="266700" algn="l"/>
                <a:tab pos="2286000" algn="l"/>
              </a:tabLst>
            </a:pPr>
            <a:r>
              <a:rPr lang="it-IT" sz="2000" dirty="0">
                <a:latin typeface="Palatino Linotype" charset="0"/>
                <a:ea typeface="Palatino Linotype" charset="0"/>
                <a:cs typeface="Palatino Linotype" charset="0"/>
              </a:rPr>
              <a:t>Venne studiata una lega Al-Cu che </a:t>
            </a:r>
            <a:r>
              <a:rPr lang="it-IT" sz="2000" dirty="0" err="1">
                <a:latin typeface="Palatino Linotype" charset="0"/>
                <a:ea typeface="Palatino Linotype" charset="0"/>
                <a:cs typeface="Palatino Linotype" charset="0"/>
              </a:rPr>
              <a:t>dimostro'</a:t>
            </a:r>
            <a:r>
              <a:rPr lang="it-IT" sz="2000" dirty="0">
                <a:latin typeface="Palatino Linotype" charset="0"/>
                <a:ea typeface="Palatino Linotype" charset="0"/>
                <a:cs typeface="Palatino Linotype" charset="0"/>
              </a:rPr>
              <a:t> buona </a:t>
            </a:r>
            <a:r>
              <a:rPr lang="it-IT" sz="2000" dirty="0" err="1">
                <a:latin typeface="Palatino Linotype" charset="0"/>
                <a:ea typeface="Palatino Linotype" charset="0"/>
                <a:cs typeface="Palatino Linotype" charset="0"/>
              </a:rPr>
              <a:t>estrudibilita</a:t>
            </a:r>
            <a:r>
              <a:rPr lang="it-IT" sz="2000" dirty="0">
                <a:latin typeface="Palatino Linotype" charset="0"/>
                <a:ea typeface="Palatino Linotype" charset="0"/>
                <a:cs typeface="Palatino Linotype" charset="0"/>
              </a:rPr>
              <a:t>' ma non sufficiente durezza.</a:t>
            </a:r>
          </a:p>
          <a:p>
            <a:pPr marL="342900" lvl="0" indent="-342900" algn="just">
              <a:lnSpc>
                <a:spcPct val="150000"/>
              </a:lnSpc>
              <a:spcAft>
                <a:spcPts val="0"/>
              </a:spcAft>
              <a:buFont typeface="Times New Roman" charset="0"/>
              <a:buChar char="-"/>
              <a:tabLst>
                <a:tab pos="266700" algn="l"/>
                <a:tab pos="2286000" algn="l"/>
              </a:tabLst>
            </a:pPr>
            <a:r>
              <a:rPr lang="it-IT" sz="2000" dirty="0">
                <a:latin typeface="Palatino Linotype" charset="0"/>
                <a:ea typeface="Palatino Linotype" charset="0"/>
                <a:cs typeface="Palatino Linotype" charset="0"/>
              </a:rPr>
              <a:t>A questo punto si </a:t>
            </a:r>
            <a:r>
              <a:rPr lang="it-IT" sz="2000" dirty="0" err="1">
                <a:latin typeface="Palatino Linotype" charset="0"/>
                <a:ea typeface="Palatino Linotype" charset="0"/>
                <a:cs typeface="Palatino Linotype" charset="0"/>
              </a:rPr>
              <a:t>passo'</a:t>
            </a:r>
            <a:r>
              <a:rPr lang="it-IT" sz="2000" dirty="0">
                <a:latin typeface="Palatino Linotype" charset="0"/>
                <a:ea typeface="Palatino Linotype" charset="0"/>
                <a:cs typeface="Palatino Linotype" charset="0"/>
              </a:rPr>
              <a:t> ad una lega Al-Cu-Mg-Mn (si sapeva che negli acciai sia il Mg che il Mn aumentano la durezza). </a:t>
            </a:r>
          </a:p>
          <a:p>
            <a:pPr marL="342900" lvl="0" indent="-342900" algn="just">
              <a:lnSpc>
                <a:spcPct val="150000"/>
              </a:lnSpc>
              <a:spcAft>
                <a:spcPts val="0"/>
              </a:spcAft>
              <a:buFont typeface="Times New Roman" charset="0"/>
              <a:buChar char="-"/>
              <a:tabLst>
                <a:tab pos="266700" algn="l"/>
                <a:tab pos="2286000" algn="l"/>
              </a:tabLst>
            </a:pPr>
            <a:r>
              <a:rPr lang="it-IT" sz="2000" dirty="0">
                <a:latin typeface="Palatino Linotype" charset="0"/>
                <a:ea typeface="Palatino Linotype" charset="0"/>
                <a:cs typeface="Palatino Linotype" charset="0"/>
              </a:rPr>
              <a:t>La durezza inizialmente non era migliorata ma dopo due giorni </a:t>
            </a:r>
            <a:r>
              <a:rPr lang="it-IT" sz="2000" dirty="0">
                <a:solidFill>
                  <a:srgbClr val="FF0000"/>
                </a:solidFill>
                <a:latin typeface="Palatino Linotype" charset="0"/>
                <a:ea typeface="Palatino Linotype" charset="0"/>
                <a:cs typeface="Palatino Linotype" charset="0"/>
              </a:rPr>
              <a:t>era aumentata di tre volte </a:t>
            </a:r>
            <a:r>
              <a:rPr lang="it-IT" sz="2000" dirty="0">
                <a:latin typeface="Palatino Linotype" charset="0"/>
                <a:ea typeface="Palatino Linotype" charset="0"/>
                <a:cs typeface="Palatino Linotype" charset="0"/>
              </a:rPr>
              <a:t>(miracolo ??? no scoperta dell'invecchiamento)</a:t>
            </a:r>
          </a:p>
          <a:p>
            <a:pPr marL="342900" lvl="0" indent="-342900">
              <a:lnSpc>
                <a:spcPct val="150000"/>
              </a:lnSpc>
              <a:buFont typeface="Times New Roman" charset="0"/>
              <a:buChar char="-"/>
              <a:tabLst>
                <a:tab pos="266700" algn="l"/>
                <a:tab pos="285750" algn="l"/>
                <a:tab pos="2286000" algn="l"/>
              </a:tabLst>
            </a:pPr>
            <a:r>
              <a:rPr lang="it-IT" sz="2000" dirty="0">
                <a:latin typeface="Palatino Linotype" charset="0"/>
                <a:ea typeface="Palatino Linotype" charset="0"/>
                <a:cs typeface="Palatino Linotype" charset="0"/>
              </a:rPr>
              <a:t>Nel 1906 venne commercializzata la prima lega </a:t>
            </a:r>
            <a:r>
              <a:rPr lang="it-IT" sz="2000" b="1" dirty="0">
                <a:solidFill>
                  <a:srgbClr val="FF0000"/>
                </a:solidFill>
                <a:latin typeface="Palatino Linotype" charset="0"/>
                <a:ea typeface="Palatino Linotype" charset="0"/>
                <a:cs typeface="Palatino Linotype" charset="0"/>
              </a:rPr>
              <a:t>DURALLUMINIO</a:t>
            </a:r>
            <a:endParaRPr lang="it-IT" sz="2000" b="1" dirty="0">
              <a:latin typeface="Palatino Linotype" charset="0"/>
              <a:ea typeface="Palatino Linotype" charset="0"/>
              <a:cs typeface="Palatino Linotype" charset="0"/>
            </a:endParaRPr>
          </a:p>
          <a:p>
            <a:pPr marL="342900" lvl="0" indent="-342900" algn="just">
              <a:lnSpc>
                <a:spcPct val="150000"/>
              </a:lnSpc>
              <a:spcAft>
                <a:spcPts val="0"/>
              </a:spcAft>
              <a:buFont typeface="Times New Roman" charset="0"/>
              <a:buChar char="-"/>
              <a:tabLst>
                <a:tab pos="266700" algn="l"/>
                <a:tab pos="285750" algn="l"/>
                <a:tab pos="2286000" algn="l"/>
              </a:tabLst>
            </a:pPr>
            <a:r>
              <a:rPr lang="it-IT" sz="2000" dirty="0">
                <a:latin typeface="Palatino Linotype" charset="0"/>
                <a:ea typeface="Palatino Linotype" charset="0"/>
                <a:cs typeface="Palatino Linotype" charset="0"/>
              </a:rPr>
              <a:t>Nel 1910 vennero prodotte 13 ton di duralluminio di cui ben 10 vennero usate dalla </a:t>
            </a:r>
            <a:r>
              <a:rPr lang="it-IT" sz="2000" dirty="0" err="1">
                <a:latin typeface="Palatino Linotype" charset="0"/>
                <a:ea typeface="Palatino Linotype" charset="0"/>
                <a:cs typeface="Palatino Linotype" charset="0"/>
              </a:rPr>
              <a:t>Vickers</a:t>
            </a:r>
            <a:r>
              <a:rPr lang="it-IT" sz="2000" dirty="0">
                <a:latin typeface="Palatino Linotype" charset="0"/>
                <a:ea typeface="Palatino Linotype" charset="0"/>
                <a:cs typeface="Palatino Linotype" charset="0"/>
              </a:rPr>
              <a:t> inglese per costruire il dirigibile </a:t>
            </a:r>
            <a:r>
              <a:rPr lang="it-IT" sz="2000" dirty="0" err="1">
                <a:latin typeface="Palatino Linotype" charset="0"/>
                <a:ea typeface="Palatino Linotype" charset="0"/>
                <a:cs typeface="Palatino Linotype" charset="0"/>
              </a:rPr>
              <a:t>Mayfly</a:t>
            </a:r>
            <a:r>
              <a:rPr lang="it-IT" sz="2000" dirty="0">
                <a:latin typeface="Palatino Linotype" charset="0"/>
                <a:ea typeface="Palatino Linotype" charset="0"/>
                <a:cs typeface="Palatino Linotype" charset="0"/>
              </a:rPr>
              <a:t> che si ruppe in due prima ancora di partire. Gli inglesi rinunciarono ad usare il duralluminio ma i tedeschi proseguirono e nel 1914 iniziarono a costruire gli ZEPPELIN, 97 in totale di cui il </a:t>
            </a:r>
            <a:r>
              <a:rPr lang="it-IT" sz="2000" dirty="0" err="1">
                <a:latin typeface="Palatino Linotype" charset="0"/>
                <a:ea typeface="Palatino Linotype" charset="0"/>
                <a:cs typeface="Palatino Linotype" charset="0"/>
              </a:rPr>
              <a:t>piu'</a:t>
            </a:r>
            <a:r>
              <a:rPr lang="it-IT" sz="2000" dirty="0">
                <a:latin typeface="Palatino Linotype" charset="0"/>
                <a:ea typeface="Palatino Linotype" charset="0"/>
                <a:cs typeface="Palatino Linotype" charset="0"/>
              </a:rPr>
              <a:t> grande </a:t>
            </a:r>
            <a:r>
              <a:rPr lang="it-IT" sz="2000" dirty="0" err="1">
                <a:latin typeface="Palatino Linotype" charset="0"/>
                <a:ea typeface="Palatino Linotype" charset="0"/>
                <a:cs typeface="Palatino Linotype" charset="0"/>
              </a:rPr>
              <a:t>utilizzo'</a:t>
            </a:r>
            <a:r>
              <a:rPr lang="it-IT" sz="2000" dirty="0">
                <a:latin typeface="Palatino Linotype" charset="0"/>
                <a:ea typeface="Palatino Linotype" charset="0"/>
                <a:cs typeface="Palatino Linotype" charset="0"/>
              </a:rPr>
              <a:t> 100 ton di duralluminio</a:t>
            </a:r>
          </a:p>
          <a:p>
            <a:pPr marL="12700" algn="just">
              <a:lnSpc>
                <a:spcPct val="150000"/>
              </a:lnSpc>
              <a:spcAft>
                <a:spcPts val="0"/>
              </a:spcAft>
              <a:tabLst>
                <a:tab pos="285750" algn="l"/>
                <a:tab pos="2286000" algn="l"/>
              </a:tabLst>
            </a:pPr>
            <a:r>
              <a:rPr lang="it-IT" sz="2000" dirty="0">
                <a:latin typeface="Palatino Linotype" charset="0"/>
                <a:ea typeface="Palatino Linotype" charset="0"/>
                <a:cs typeface="Palatino Linotype" charset="0"/>
              </a:rPr>
              <a:t> </a:t>
            </a:r>
          </a:p>
        </p:txBody>
      </p:sp>
    </p:spTree>
    <p:extLst>
      <p:ext uri="{BB962C8B-B14F-4D97-AF65-F5344CB8AC3E}">
        <p14:creationId xmlns:p14="http://schemas.microsoft.com/office/powerpoint/2010/main" val="19130111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81000" y="271701"/>
            <a:ext cx="11551920" cy="6001643"/>
          </a:xfrm>
          <a:prstGeom prst="rect">
            <a:avLst/>
          </a:prstGeom>
        </p:spPr>
        <p:txBody>
          <a:bodyPr wrap="square">
            <a:spAutoFit/>
          </a:bodyPr>
          <a:lstStyle/>
          <a:p>
            <a:pPr algn="just"/>
            <a:r>
              <a:rPr lang="it-IT" sz="2400" dirty="0">
                <a:solidFill>
                  <a:srgbClr val="000000"/>
                </a:solidFill>
                <a:latin typeface="Palatino Linotype" charset="0"/>
                <a:ea typeface="Palatino Linotype" charset="0"/>
                <a:cs typeface="Palatino Linotype" charset="0"/>
              </a:rPr>
              <a:t>Una discussione sul comportamento delle leghe di Magnesio deve prendere in considerazione il comportamento a corrosione. La pellicola di ossido, Mg(OH)</a:t>
            </a:r>
            <a:r>
              <a:rPr lang="it-IT" sz="2400" baseline="-25000" dirty="0">
                <a:solidFill>
                  <a:srgbClr val="000000"/>
                </a:solidFill>
                <a:latin typeface="Palatino Linotype" charset="0"/>
                <a:ea typeface="Palatino Linotype" charset="0"/>
                <a:cs typeface="Palatino Linotype" charset="0"/>
              </a:rPr>
              <a:t>2 , </a:t>
            </a:r>
            <a:r>
              <a:rPr lang="it-IT" sz="2400" dirty="0">
                <a:solidFill>
                  <a:srgbClr val="000000"/>
                </a:solidFill>
                <a:latin typeface="Palatino Linotype" charset="0"/>
                <a:ea typeface="Palatino Linotype" charset="0"/>
                <a:cs typeface="Palatino Linotype" charset="0"/>
              </a:rPr>
              <a:t>che si forma, </a:t>
            </a:r>
            <a:r>
              <a:rPr lang="it-IT" sz="2400" b="1" dirty="0">
                <a:solidFill>
                  <a:srgbClr val="FF0000"/>
                </a:solidFill>
                <a:latin typeface="Palatino Linotype" charset="0"/>
                <a:ea typeface="Palatino Linotype" charset="0"/>
                <a:cs typeface="Palatino Linotype" charset="0"/>
              </a:rPr>
              <a:t>offre una debole protezione</a:t>
            </a:r>
            <a:r>
              <a:rPr lang="it-IT" sz="2400" dirty="0">
                <a:solidFill>
                  <a:srgbClr val="000000"/>
                </a:solidFill>
                <a:latin typeface="Palatino Linotype" charset="0"/>
                <a:ea typeface="Palatino Linotype" charset="0"/>
                <a:cs typeface="Palatino Linotype" charset="0"/>
              </a:rPr>
              <a:t>. I problemi inoltre si presentano in seguito all’accoppiamento galvanico che richiede la protezione quando si è contatto con altri metalli. </a:t>
            </a:r>
          </a:p>
          <a:p>
            <a:pPr algn="just"/>
            <a:r>
              <a:rPr lang="it-IT" sz="2400" dirty="0">
                <a:solidFill>
                  <a:srgbClr val="000000"/>
                </a:solidFill>
                <a:latin typeface="Palatino Linotype" charset="0"/>
                <a:ea typeface="Palatino Linotype" charset="0"/>
                <a:cs typeface="Palatino Linotype" charset="0"/>
              </a:rPr>
              <a:t>Mentre le leghe del magnesio esibiscono generalmente la buona resistenza della corrosione durante l'esposizione atmosferica, la loro predisposizione a corrosione in ambienti contenenti cloruri è stata una limitazione all'applicazione su larga scala di queste leghe.</a:t>
            </a:r>
          </a:p>
          <a:p>
            <a:pPr algn="just"/>
            <a:endParaRPr lang="it-IT" sz="2400" dirty="0">
              <a:solidFill>
                <a:srgbClr val="000000"/>
              </a:solidFill>
              <a:latin typeface="Palatino Linotype" charset="0"/>
              <a:ea typeface="Palatino Linotype" charset="0"/>
              <a:cs typeface="Palatino Linotype" charset="0"/>
            </a:endParaRPr>
          </a:p>
          <a:p>
            <a:pPr algn="just"/>
            <a:r>
              <a:rPr lang="it-IT" sz="2400" b="1" dirty="0">
                <a:solidFill>
                  <a:srgbClr val="FF0000"/>
                </a:solidFill>
                <a:latin typeface="Palatino Linotype" charset="0"/>
                <a:ea typeface="Palatino Linotype" charset="0"/>
                <a:cs typeface="Palatino Linotype" charset="0"/>
              </a:rPr>
              <a:t>Il Ferro </a:t>
            </a:r>
            <a:r>
              <a:rPr lang="it-IT" sz="2400" b="1" dirty="0" err="1">
                <a:solidFill>
                  <a:srgbClr val="FF0000"/>
                </a:solidFill>
                <a:latin typeface="Palatino Linotype" charset="0"/>
                <a:ea typeface="Palatino Linotype" charset="0"/>
                <a:cs typeface="Palatino Linotype" charset="0"/>
              </a:rPr>
              <a:t>e’</a:t>
            </a:r>
            <a:r>
              <a:rPr lang="it-IT" sz="2400" b="1" dirty="0">
                <a:solidFill>
                  <a:srgbClr val="FF0000"/>
                </a:solidFill>
                <a:latin typeface="Palatino Linotype" charset="0"/>
                <a:ea typeface="Palatino Linotype" charset="0"/>
                <a:cs typeface="Palatino Linotype" charset="0"/>
              </a:rPr>
              <a:t> l’elemento </a:t>
            </a:r>
            <a:r>
              <a:rPr lang="it-IT" sz="2400" b="1" dirty="0" err="1">
                <a:solidFill>
                  <a:srgbClr val="FF0000"/>
                </a:solidFill>
                <a:latin typeface="Palatino Linotype" charset="0"/>
                <a:ea typeface="Palatino Linotype" charset="0"/>
                <a:cs typeface="Palatino Linotype" charset="0"/>
              </a:rPr>
              <a:t>piu’</a:t>
            </a:r>
            <a:r>
              <a:rPr lang="it-IT" sz="2400" b="1" dirty="0">
                <a:solidFill>
                  <a:srgbClr val="FF0000"/>
                </a:solidFill>
                <a:latin typeface="Palatino Linotype" charset="0"/>
                <a:ea typeface="Palatino Linotype" charset="0"/>
                <a:cs typeface="Palatino Linotype" charset="0"/>
              </a:rPr>
              <a:t> deleterio per la corrosione</a:t>
            </a:r>
            <a:r>
              <a:rPr lang="it-IT" sz="2400" dirty="0">
                <a:latin typeface="Palatino Linotype" charset="0"/>
                <a:ea typeface="Palatino Linotype" charset="0"/>
                <a:cs typeface="Palatino Linotype" charset="0"/>
              </a:rPr>
              <a:t>, perché viene introdotto dalle lingottiere d'acciaio. Si pensi che l’aumento da 0.01 a 0.025% in peso di Fe fa aumentare di un ordine di grandezza la </a:t>
            </a:r>
            <a:r>
              <a:rPr lang="it-IT" sz="2400" dirty="0" err="1">
                <a:latin typeface="Palatino Linotype" charset="0"/>
                <a:ea typeface="Palatino Linotype" charset="0"/>
                <a:cs typeface="Palatino Linotype" charset="0"/>
              </a:rPr>
              <a:t>velocita’</a:t>
            </a:r>
            <a:r>
              <a:rPr lang="it-IT" sz="2400" dirty="0">
                <a:latin typeface="Palatino Linotype" charset="0"/>
                <a:ea typeface="Palatino Linotype" charset="0"/>
                <a:cs typeface="Palatino Linotype" charset="0"/>
              </a:rPr>
              <a:t> di corrosione. </a:t>
            </a:r>
          </a:p>
          <a:p>
            <a:pPr algn="just"/>
            <a:r>
              <a:rPr lang="it-IT" sz="2400" dirty="0">
                <a:latin typeface="Palatino Linotype" charset="0"/>
                <a:ea typeface="Palatino Linotype" charset="0"/>
                <a:cs typeface="Palatino Linotype" charset="0"/>
              </a:rPr>
              <a:t>Spesso in lega si aggiunge Manganese (circa 1%) perché migliora la resistenza della corrosione delle leghe del magnesio, perché impedisce la formazione di precipitati Al</a:t>
            </a:r>
            <a:r>
              <a:rPr lang="it-IT" sz="2400" baseline="-25000" dirty="0">
                <a:latin typeface="Palatino Linotype" charset="0"/>
                <a:ea typeface="Palatino Linotype" charset="0"/>
                <a:cs typeface="Palatino Linotype" charset="0"/>
              </a:rPr>
              <a:t>3</a:t>
            </a:r>
            <a:r>
              <a:rPr lang="it-IT" sz="2400" dirty="0">
                <a:latin typeface="Palatino Linotype" charset="0"/>
                <a:ea typeface="Palatino Linotype" charset="0"/>
                <a:cs typeface="Palatino Linotype" charset="0"/>
              </a:rPr>
              <a:t>Fe.</a:t>
            </a:r>
          </a:p>
        </p:txBody>
      </p:sp>
    </p:spTree>
    <p:extLst>
      <p:ext uri="{BB962C8B-B14F-4D97-AF65-F5344CB8AC3E}">
        <p14:creationId xmlns:p14="http://schemas.microsoft.com/office/powerpoint/2010/main" val="19141414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DESIGNAZIONE DELLE LEGHE…"/>
          <p:cNvSpPr txBox="1"/>
          <p:nvPr/>
        </p:nvSpPr>
        <p:spPr>
          <a:xfrm>
            <a:off x="152400" y="144601"/>
            <a:ext cx="11826240" cy="653544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defTabSz="316100">
              <a:lnSpc>
                <a:spcPct val="150000"/>
              </a:lnSpc>
              <a:defRPr sz="2400" b="1">
                <a:solidFill>
                  <a:srgbClr val="0433FF"/>
                </a:solidFill>
                <a:latin typeface="Helvetica"/>
                <a:ea typeface="Helvetica"/>
                <a:cs typeface="Helvetica"/>
                <a:sym typeface="Helvetica"/>
              </a:defRPr>
            </a:pPr>
            <a:r>
              <a:rPr sz="2000" dirty="0">
                <a:latin typeface="Palatino Linotype" charset="0"/>
                <a:ea typeface="Palatino Linotype" charset="0"/>
                <a:cs typeface="Palatino Linotype" charset="0"/>
              </a:rPr>
              <a:t>DESIGNAZIONE DELLE LEGHE</a:t>
            </a:r>
          </a:p>
          <a:p>
            <a:pPr marL="17859" defTabSz="316100">
              <a:lnSpc>
                <a:spcPct val="150000"/>
              </a:lnSpc>
              <a:defRPr sz="1800">
                <a:solidFill>
                  <a:srgbClr val="FF40FF"/>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Non esiste una designazione internazionale, si tende ad utilizzare quella dell' ASTM</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Le leghe del magnesio vengono designate con due lettere che rappresentano gli elementi piu' importanti presenti e dei numeri che ne indicano la percentuale.</a:t>
            </a:r>
          </a:p>
          <a:p>
            <a:pPr marL="17859" algn="just" defTabSz="316100">
              <a:lnSpc>
                <a:spcPct val="150000"/>
              </a:lnSpc>
              <a:tabLst>
                <a:tab pos="500045" algn="l"/>
                <a:tab pos="1009019" algn="l"/>
                <a:tab pos="1517993" algn="l"/>
                <a:tab pos="2009108" algn="l"/>
                <a:tab pos="2527012" algn="l"/>
                <a:tab pos="3035986" algn="l"/>
                <a:tab pos="3536031" algn="l"/>
              </a:tabLst>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A=Al	B=Bi	C=Cu	</a:t>
            </a:r>
            <a:r>
              <a:rPr sz="2000" dirty="0">
                <a:solidFill>
                  <a:srgbClr val="941100"/>
                </a:solidFill>
                <a:latin typeface="Palatino Linotype" charset="0"/>
                <a:ea typeface="Palatino Linotype" charset="0"/>
                <a:cs typeface="Palatino Linotype" charset="0"/>
              </a:rPr>
              <a:t>D=Cd</a:t>
            </a:r>
            <a:r>
              <a:rPr sz="2000" dirty="0">
                <a:latin typeface="Palatino Linotype" charset="0"/>
                <a:ea typeface="Palatino Linotype" charset="0"/>
                <a:cs typeface="Palatino Linotype" charset="0"/>
              </a:rPr>
              <a:t>	</a:t>
            </a:r>
            <a:r>
              <a:rPr sz="2000" dirty="0">
                <a:solidFill>
                  <a:srgbClr val="941100"/>
                </a:solidFill>
                <a:latin typeface="Palatino Linotype" charset="0"/>
                <a:ea typeface="Palatino Linotype" charset="0"/>
                <a:cs typeface="Palatino Linotype" charset="0"/>
              </a:rPr>
              <a:t>E=terre rare</a:t>
            </a:r>
            <a:r>
              <a:rPr sz="2000" dirty="0">
                <a:latin typeface="Palatino Linotype" charset="0"/>
                <a:ea typeface="Palatino Linotype" charset="0"/>
                <a:cs typeface="Palatino Linotype" charset="0"/>
              </a:rPr>
              <a:t>	F=Fe	</a:t>
            </a:r>
            <a:r>
              <a:rPr sz="2000" dirty="0">
                <a:solidFill>
                  <a:srgbClr val="941100"/>
                </a:solidFill>
                <a:latin typeface="Palatino Linotype" charset="0"/>
                <a:ea typeface="Palatino Linotype" charset="0"/>
                <a:cs typeface="Palatino Linotype" charset="0"/>
              </a:rPr>
              <a:t>H=Th    K=Zr</a:t>
            </a:r>
            <a:r>
              <a:rPr sz="2000" dirty="0">
                <a:latin typeface="Palatino Linotype" charset="0"/>
                <a:ea typeface="Palatino Linotype" charset="0"/>
                <a:cs typeface="Palatino Linotype" charset="0"/>
              </a:rPr>
              <a:t>	L=Li	M=Mn	 N=Ni	P=Pb	</a:t>
            </a:r>
            <a:r>
              <a:rPr sz="2000" dirty="0">
                <a:solidFill>
                  <a:srgbClr val="941100"/>
                </a:solidFill>
                <a:latin typeface="Palatino Linotype" charset="0"/>
                <a:ea typeface="Palatino Linotype" charset="0"/>
                <a:cs typeface="Palatino Linotype" charset="0"/>
              </a:rPr>
              <a:t>Q=Ag	R=Cr</a:t>
            </a:r>
            <a:r>
              <a:rPr sz="2000" dirty="0">
                <a:latin typeface="Palatino Linotype" charset="0"/>
                <a:ea typeface="Palatino Linotype" charset="0"/>
                <a:cs typeface="Palatino Linotype" charset="0"/>
              </a:rPr>
              <a:t>	S=Si    T=Sn 	</a:t>
            </a:r>
            <a:r>
              <a:rPr sz="2000" dirty="0">
                <a:solidFill>
                  <a:srgbClr val="941100"/>
                </a:solidFill>
                <a:latin typeface="Palatino Linotype" charset="0"/>
                <a:ea typeface="Palatino Linotype" charset="0"/>
                <a:cs typeface="Palatino Linotype" charset="0"/>
              </a:rPr>
              <a:t>W=Y	Y=Sb</a:t>
            </a:r>
            <a:r>
              <a:rPr sz="2000" dirty="0">
                <a:latin typeface="Palatino Linotype" charset="0"/>
                <a:ea typeface="Palatino Linotype" charset="0"/>
                <a:cs typeface="Palatino Linotype" charset="0"/>
              </a:rPr>
              <a:t>	Z=Zn       </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i="1" dirty="0">
                <a:solidFill>
                  <a:srgbClr val="FF19BD"/>
                </a:solidFill>
                <a:latin typeface="Palatino Linotype" charset="0"/>
                <a:ea typeface="Palatino Linotype" charset="0"/>
                <a:cs typeface="Palatino Linotype" charset="0"/>
                <a:sym typeface="Helvetica"/>
              </a:rPr>
              <a:t>Alla fine ci sono altre due lettere, la prima indica il numero della lega sviluppata, la seconda i trattamenti termici che essa ha subito</a:t>
            </a:r>
            <a:r>
              <a:rPr sz="2000" dirty="0">
                <a:latin typeface="Palatino Linotype" charset="0"/>
                <a:ea typeface="Palatino Linotype" charset="0"/>
                <a:cs typeface="Palatino Linotype" charset="0"/>
              </a:rPr>
              <a:t>.</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F = nessun trattamento</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H = laminazione     </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T = trattamento termico      </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T</a:t>
            </a:r>
            <a:r>
              <a:rPr sz="2000" baseline="-11111" dirty="0">
                <a:latin typeface="Palatino Linotype" charset="0"/>
                <a:ea typeface="Palatino Linotype" charset="0"/>
                <a:cs typeface="Palatino Linotype" charset="0"/>
              </a:rPr>
              <a:t>5</a:t>
            </a:r>
            <a:r>
              <a:rPr sz="2000" dirty="0">
                <a:latin typeface="Palatino Linotype" charset="0"/>
                <a:ea typeface="Palatino Linotype" charset="0"/>
                <a:cs typeface="Palatino Linotype" charset="0"/>
              </a:rPr>
              <a:t> = invecchiamento artificiale dopo colata</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T</a:t>
            </a:r>
            <a:r>
              <a:rPr sz="2000" baseline="-11111" dirty="0">
                <a:latin typeface="Palatino Linotype" charset="0"/>
                <a:ea typeface="Palatino Linotype" charset="0"/>
                <a:cs typeface="Palatino Linotype" charset="0"/>
              </a:rPr>
              <a:t>6</a:t>
            </a:r>
            <a:r>
              <a:rPr sz="2000" dirty="0">
                <a:latin typeface="Palatino Linotype" charset="0"/>
                <a:ea typeface="Palatino Linotype" charset="0"/>
                <a:cs typeface="Palatino Linotype" charset="0"/>
              </a:rPr>
              <a:t> = solution hardening + tempra+invecchiamento</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T</a:t>
            </a:r>
            <a:r>
              <a:rPr sz="2000" baseline="-11111" dirty="0">
                <a:latin typeface="Palatino Linotype" charset="0"/>
                <a:ea typeface="Palatino Linotype" charset="0"/>
                <a:cs typeface="Palatino Linotype" charset="0"/>
              </a:rPr>
              <a:t>7</a:t>
            </a:r>
            <a:r>
              <a:rPr sz="2000" dirty="0">
                <a:latin typeface="Palatino Linotype" charset="0"/>
                <a:ea typeface="Palatino Linotype" charset="0"/>
                <a:cs typeface="Palatino Linotype" charset="0"/>
              </a:rPr>
              <a:t> =       "              "      + stabilizzazione</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r/folders/x7/9kdx2dxs0jqbcp7kxckp8bmr0000gp/T/com.microsoft.Powerpoint/WebArchiveCopyPasteTempFiles/image03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513515"/>
            <a:ext cx="8229600" cy="652736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624840" y="123066"/>
            <a:ext cx="6096000" cy="1338828"/>
          </a:xfrm>
          <a:prstGeom prst="rect">
            <a:avLst/>
          </a:prstGeom>
        </p:spPr>
        <p:txBody>
          <a:bodyPr>
            <a:spAutoFit/>
          </a:bodyPr>
          <a:lstStyle/>
          <a:p>
            <a:pPr marL="17859" defTabSz="316100">
              <a:lnSpc>
                <a:spcPct val="150000"/>
              </a:lnSpc>
              <a:defRPr sz="1800" b="1">
                <a:solidFill>
                  <a:srgbClr val="FF2600"/>
                </a:solidFill>
                <a:latin typeface="Helvetica"/>
                <a:ea typeface="Helvetica"/>
                <a:cs typeface="Helvetica"/>
                <a:sym typeface="Helvetica"/>
              </a:defRPr>
            </a:pPr>
            <a:r>
              <a:rPr lang="it-IT" dirty="0">
                <a:solidFill>
                  <a:srgbClr val="000000"/>
                </a:solidFill>
                <a:latin typeface="Palatino Linotype" charset="0"/>
                <a:ea typeface="Palatino Linotype" charset="0"/>
                <a:cs typeface="Palatino Linotype" charset="0"/>
              </a:rPr>
              <a:t>ES:  </a:t>
            </a:r>
            <a:r>
              <a:rPr lang="it-IT" dirty="0">
                <a:latin typeface="Palatino Linotype" charset="0"/>
                <a:ea typeface="Palatino Linotype" charset="0"/>
                <a:cs typeface="Palatino Linotype" charset="0"/>
              </a:rPr>
              <a:t>AZ 61 A-F</a:t>
            </a:r>
            <a:endParaRPr lang="it-IT" dirty="0">
              <a:solidFill>
                <a:srgbClr val="000000"/>
              </a:solidFill>
              <a:latin typeface="Palatino Linotype" charset="0"/>
              <a:ea typeface="Palatino Linotype" charset="0"/>
              <a:cs typeface="Palatino Linotype" charset="0"/>
            </a:endParaRPr>
          </a:p>
          <a:p>
            <a:pPr defTabSz="316100">
              <a:defRPr sz="1800" b="1">
                <a:solidFill>
                  <a:srgbClr val="000000"/>
                </a:solidFill>
                <a:latin typeface="Helvetica"/>
                <a:ea typeface="Helvetica"/>
                <a:cs typeface="Helvetica"/>
                <a:sym typeface="Helvetica"/>
              </a:defRPr>
            </a:pPr>
            <a:r>
              <a:rPr lang="it-IT" dirty="0">
                <a:latin typeface="Palatino Linotype" charset="0"/>
                <a:ea typeface="Palatino Linotype" charset="0"/>
                <a:cs typeface="Palatino Linotype" charset="0"/>
              </a:rPr>
              <a:t>Questa lega ha il 6% di Al, 1% di  Zn </a:t>
            </a:r>
            <a:r>
              <a:rPr lang="it-IT" dirty="0" err="1">
                <a:latin typeface="Palatino Linotype" charset="0"/>
                <a:ea typeface="Palatino Linotype" charset="0"/>
                <a:cs typeface="Palatino Linotype" charset="0"/>
              </a:rPr>
              <a:t>e'</a:t>
            </a:r>
            <a:r>
              <a:rPr lang="it-IT" dirty="0">
                <a:latin typeface="Palatino Linotype" charset="0"/>
                <a:ea typeface="Palatino Linotype" charset="0"/>
                <a:cs typeface="Palatino Linotype" charset="0"/>
              </a:rPr>
              <a:t> la prima lega sviluppata con questa composizione e non ha subito alcun tipo di trattamento termico</a:t>
            </a:r>
          </a:p>
        </p:txBody>
      </p:sp>
    </p:spTree>
    <p:extLst>
      <p:ext uri="{BB962C8B-B14F-4D97-AF65-F5344CB8AC3E}">
        <p14:creationId xmlns:p14="http://schemas.microsoft.com/office/powerpoint/2010/main" val="13899687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LEGHE   Mg - Al…"/>
          <p:cNvSpPr txBox="1"/>
          <p:nvPr/>
        </p:nvSpPr>
        <p:spPr>
          <a:xfrm>
            <a:off x="137160" y="0"/>
            <a:ext cx="11551920" cy="699710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defTabSz="316100">
              <a:lnSpc>
                <a:spcPct val="150000"/>
              </a:lnSpc>
              <a:defRPr sz="2400" b="1">
                <a:solidFill>
                  <a:srgbClr val="009193"/>
                </a:solidFill>
                <a:latin typeface="Helvetica"/>
                <a:ea typeface="Helvetica"/>
                <a:cs typeface="Helvetica"/>
                <a:sym typeface="Helvetica"/>
              </a:defRPr>
            </a:pPr>
            <a:r>
              <a:rPr sz="2000" dirty="0">
                <a:latin typeface="Palatino Linotype" charset="0"/>
                <a:ea typeface="Palatino Linotype" charset="0"/>
                <a:cs typeface="Palatino Linotype" charset="0"/>
              </a:rPr>
              <a:t>LEGHE   Mg - Al</a:t>
            </a:r>
          </a:p>
          <a:p>
            <a:pPr marL="17859" defTabSz="316100">
              <a:lnSpc>
                <a:spcPct val="150000"/>
              </a:lnSpc>
              <a:defRPr sz="2400" i="1">
                <a:solidFill>
                  <a:srgbClr val="000000"/>
                </a:solidFill>
                <a:latin typeface="Helvetica"/>
                <a:ea typeface="Helvetica"/>
                <a:cs typeface="Helvetica"/>
                <a:sym typeface="Helvetica"/>
              </a:defRPr>
            </a:pPr>
            <a:r>
              <a:rPr sz="2000" dirty="0">
                <a:latin typeface="Palatino Linotype" charset="0"/>
                <a:ea typeface="Palatino Linotype" charset="0"/>
                <a:cs typeface="Palatino Linotype" charset="0"/>
              </a:rPr>
              <a:t>La solubilita' max. dell'alluminio e' 12,7% a 437 °C ma scende al 2% a RT</a:t>
            </a:r>
          </a:p>
          <a:p>
            <a:pPr marL="17859" algn="just" defTabSz="316100">
              <a:lnSpc>
                <a:spcPct val="150000"/>
              </a:lnSpc>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Comunemente queste leghe, sviluppate in Germania durante la I guerra mondiale, contengono l' </a:t>
            </a:r>
            <a:r>
              <a:rPr sz="2000" b="1" i="1" dirty="0">
                <a:solidFill>
                  <a:srgbClr val="FF1ECE"/>
                </a:solidFill>
                <a:latin typeface="Palatino Linotype" charset="0"/>
                <a:ea typeface="Palatino Linotype" charset="0"/>
                <a:cs typeface="Palatino Linotype" charset="0"/>
                <a:sym typeface="Helvetica"/>
              </a:rPr>
              <a:t>8-9% di Al e piccole quantita' di Zn e Mn</a:t>
            </a:r>
            <a:r>
              <a:rPr sz="2000" dirty="0">
                <a:latin typeface="Palatino Linotype" charset="0"/>
                <a:ea typeface="Palatino Linotype" charset="0"/>
                <a:cs typeface="Palatino Linotype" charset="0"/>
              </a:rPr>
              <a:t> (leghe </a:t>
            </a:r>
            <a:r>
              <a:rPr sz="2000" dirty="0">
                <a:solidFill>
                  <a:srgbClr val="941100"/>
                </a:solidFill>
                <a:latin typeface="Palatino Linotype" charset="0"/>
                <a:ea typeface="Palatino Linotype" charset="0"/>
                <a:cs typeface="Palatino Linotype" charset="0"/>
              </a:rPr>
              <a:t>Elektron</a:t>
            </a:r>
            <a:r>
              <a:rPr sz="2000" dirty="0">
                <a:latin typeface="Palatino Linotype" charset="0"/>
                <a:ea typeface="Palatino Linotype" charset="0"/>
                <a:cs typeface="Palatino Linotype" charset="0"/>
              </a:rPr>
              <a:t>). Si usano fino a 120° C, se la quantita' di alluminio scende a circa il 4% si possono usare fino a 150° C.</a:t>
            </a:r>
          </a:p>
          <a:p>
            <a:pPr marL="17859" algn="just" defTabSz="316100">
              <a:lnSpc>
                <a:spcPct val="150000"/>
              </a:lnSpc>
              <a:defRPr sz="2400" i="1">
                <a:solidFill>
                  <a:srgbClr val="000000"/>
                </a:solidFill>
                <a:latin typeface="Helvetica"/>
                <a:ea typeface="Helvetica"/>
                <a:cs typeface="Helvetica"/>
                <a:sym typeface="Helvetica"/>
              </a:defRPr>
            </a:pPr>
            <a:r>
              <a:rPr sz="2000" dirty="0">
                <a:latin typeface="Palatino Linotype" charset="0"/>
                <a:ea typeface="Palatino Linotype" charset="0"/>
                <a:cs typeface="Palatino Linotype" charset="0"/>
              </a:rPr>
              <a:t>L' Al migliora la resistenza alla corrosione atmosferica del magnesio, ne aumenta il limite di snervamento ma diminuisce la duttilita’.</a:t>
            </a:r>
          </a:p>
          <a:p>
            <a:pPr marL="17859" algn="just" defTabSz="316100">
              <a:lnSpc>
                <a:spcPct val="150000"/>
              </a:lnSpc>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Le caratteristiche meccaniche sono mediocri, allo stato di getto hanno resistenze di circa 170 MPa se forgiati raggiungono i 300 MPa con allungamenti rispettivamente del 3 e 12%</a:t>
            </a:r>
          </a:p>
          <a:p>
            <a:pPr marL="17859" lvl="2" indent="321457"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La lega piu' usata e' la           </a:t>
            </a:r>
            <a:r>
              <a:rPr sz="2000" b="1" dirty="0">
                <a:solidFill>
                  <a:srgbClr val="FF24CF"/>
                </a:solidFill>
                <a:latin typeface="Palatino Linotype" charset="0"/>
                <a:ea typeface="Palatino Linotype" charset="0"/>
                <a:cs typeface="Palatino Linotype" charset="0"/>
                <a:sym typeface="Helvetica"/>
              </a:rPr>
              <a:t>AZ 91 C</a:t>
            </a:r>
            <a:r>
              <a:rPr sz="2000" dirty="0">
                <a:solidFill>
                  <a:srgbClr val="FF24CF"/>
                </a:solidFill>
                <a:latin typeface="Palatino Linotype" charset="0"/>
                <a:ea typeface="Palatino Linotype" charset="0"/>
                <a:cs typeface="Palatino Linotype" charset="0"/>
              </a:rPr>
              <a:t> (Mg - 9Al - 0,7Zn - 0,2Mn)</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La resistenza alla corrosione e' ridotta dalla presenza di impurezze che agiscono da catodi rispetto al Mg (fondamentalmente Fe, Cu, Si e Ni).    Leghe piu' pure quali     </a:t>
            </a:r>
            <a:r>
              <a:rPr sz="2000" b="1" dirty="0">
                <a:solidFill>
                  <a:srgbClr val="FF20DC"/>
                </a:solidFill>
                <a:latin typeface="Palatino Linotype" charset="0"/>
                <a:ea typeface="Palatino Linotype" charset="0"/>
                <a:cs typeface="Palatino Linotype" charset="0"/>
                <a:sym typeface="Helvetica"/>
              </a:rPr>
              <a:t>AZ 91 D</a:t>
            </a:r>
            <a:r>
              <a:rPr sz="2000" dirty="0">
                <a:latin typeface="Palatino Linotype" charset="0"/>
                <a:ea typeface="Palatino Linotype" charset="0"/>
                <a:cs typeface="Palatino Linotype" charset="0"/>
              </a:rPr>
              <a:t>  (0,004% Fe max., 0,001 Ni, 0,015 Cu, 0,17 Mn min.) sono le piu' usate attualmente in quanto hanno una resistenza alla corrosione in acqua salata che e' 100 volte superiore a quella della AZ91C. </a:t>
            </a:r>
          </a:p>
          <a:p>
            <a:pPr marL="17859" algn="just" defTabSz="316100">
              <a:lnSpc>
                <a:spcPct val="150000"/>
              </a:lnSpc>
              <a:defRPr sz="1800">
                <a:solidFill>
                  <a:srgbClr val="000000"/>
                </a:solidFill>
                <a:latin typeface="Arial"/>
                <a:ea typeface="Arial"/>
                <a:cs typeface="Arial"/>
                <a:sym typeface="Arial"/>
              </a:defRPr>
            </a:pPr>
            <a:endParaRPr sz="2000" dirty="0">
              <a:latin typeface="Palatino Linotype" charset="0"/>
              <a:ea typeface="Palatino Linotype" charset="0"/>
              <a:cs typeface="Palatino Linotype" charset="0"/>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LEGHE  Mg - RE…"/>
          <p:cNvSpPr txBox="1"/>
          <p:nvPr/>
        </p:nvSpPr>
        <p:spPr>
          <a:xfrm>
            <a:off x="350520" y="91724"/>
            <a:ext cx="11445240" cy="653544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defTabSz="316100">
              <a:lnSpc>
                <a:spcPct val="150000"/>
              </a:lnSpc>
              <a:defRPr sz="2400" b="1">
                <a:solidFill>
                  <a:srgbClr val="009193"/>
                </a:solidFill>
                <a:latin typeface="Helvetica"/>
                <a:ea typeface="Helvetica"/>
                <a:cs typeface="Helvetica"/>
                <a:sym typeface="Helvetica"/>
              </a:defRPr>
            </a:pPr>
            <a:r>
              <a:rPr sz="2000" dirty="0">
                <a:latin typeface="Palatino Linotype" charset="0"/>
                <a:ea typeface="Palatino Linotype" charset="0"/>
                <a:cs typeface="Palatino Linotype" charset="0"/>
              </a:rPr>
              <a:t>LEGHE  Mg - RE</a:t>
            </a:r>
          </a:p>
          <a:p>
            <a:pPr marL="17859" defTabSz="316100">
              <a:lnSpc>
                <a:spcPct val="150000"/>
              </a:lnSpc>
              <a:defRPr sz="1800">
                <a:solidFill>
                  <a:srgbClr val="941100"/>
                </a:solidFill>
                <a:latin typeface="Palatino Linotype"/>
                <a:ea typeface="Palatino Linotype"/>
                <a:cs typeface="Palatino Linotype"/>
                <a:sym typeface="Palatino Linotype"/>
              </a:defRPr>
            </a:pPr>
            <a:r>
              <a:rPr sz="2000" b="1" dirty="0">
                <a:latin typeface="Palatino Linotype" charset="0"/>
                <a:ea typeface="Palatino Linotype" charset="0"/>
                <a:cs typeface="Palatino Linotype" charset="0"/>
                <a:sym typeface="Helvetica"/>
              </a:rPr>
              <a:t>ZE 41</a:t>
            </a:r>
            <a:r>
              <a:rPr sz="2000" dirty="0">
                <a:latin typeface="Palatino Linotype" charset="0"/>
                <a:ea typeface="Palatino Linotype" charset="0"/>
                <a:cs typeface="Palatino Linotype" charset="0"/>
              </a:rPr>
              <a:t> (Mg - 4,2Zn - 1,3Ce - 0,6Zr)</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buona resistenza fino a 150 C (scatole di trasmissione degli elicotteri, parti di motori e carlinghe di aerei)</a:t>
            </a:r>
          </a:p>
          <a:p>
            <a:pPr marL="17859" defTabSz="316100">
              <a:lnSpc>
                <a:spcPct val="150000"/>
              </a:lnSpc>
              <a:defRPr sz="1800">
                <a:solidFill>
                  <a:srgbClr val="941100"/>
                </a:solidFill>
                <a:latin typeface="Palatino Linotype"/>
                <a:ea typeface="Palatino Linotype"/>
                <a:cs typeface="Palatino Linotype"/>
                <a:sym typeface="Palatino Linotype"/>
              </a:defRPr>
            </a:pPr>
            <a:r>
              <a:rPr sz="2000" b="1" dirty="0">
                <a:latin typeface="Palatino Linotype" charset="0"/>
                <a:ea typeface="Palatino Linotype" charset="0"/>
                <a:cs typeface="Palatino Linotype" charset="0"/>
                <a:sym typeface="Helvetica"/>
              </a:rPr>
              <a:t>ZE 33</a:t>
            </a:r>
            <a:r>
              <a:rPr sz="2000" dirty="0">
                <a:latin typeface="Palatino Linotype" charset="0"/>
                <a:ea typeface="Palatino Linotype" charset="0"/>
                <a:cs typeface="Palatino Linotype" charset="0"/>
              </a:rPr>
              <a:t> (Mg - 2,5Zn - 3Ce - 0,6Zr)</a:t>
            </a:r>
          </a:p>
          <a:p>
            <a:pPr marL="17859" defTabSz="316100">
              <a:lnSpc>
                <a:spcPct val="150000"/>
              </a:lnSpc>
              <a:defRPr sz="1800" b="1">
                <a:solidFill>
                  <a:srgbClr val="FF2E3B"/>
                </a:solidFill>
                <a:latin typeface="Helvetica"/>
                <a:ea typeface="Helvetica"/>
                <a:cs typeface="Helvetica"/>
                <a:sym typeface="Helvetica"/>
              </a:defRPr>
            </a:pPr>
            <a:r>
              <a:rPr sz="2000" dirty="0">
                <a:latin typeface="Palatino Linotype" charset="0"/>
                <a:ea typeface="Palatino Linotype" charset="0"/>
                <a:cs typeface="Palatino Linotype" charset="0"/>
              </a:rPr>
              <a:t>usata fino a 250 C</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Una recente innovazione usa </a:t>
            </a:r>
            <a:r>
              <a:rPr sz="2000" b="1" dirty="0">
                <a:solidFill>
                  <a:srgbClr val="941100"/>
                </a:solidFill>
                <a:latin typeface="Palatino Linotype" charset="0"/>
                <a:ea typeface="Palatino Linotype" charset="0"/>
                <a:cs typeface="Palatino Linotype" charset="0"/>
              </a:rPr>
              <a:t>l' </a:t>
            </a:r>
            <a:r>
              <a:rPr sz="2000" b="1" u="sng" dirty="0">
                <a:solidFill>
                  <a:srgbClr val="941100"/>
                </a:solidFill>
                <a:latin typeface="Palatino Linotype" charset="0"/>
                <a:ea typeface="Palatino Linotype" charset="0"/>
                <a:cs typeface="Palatino Linotype" charset="0"/>
              </a:rPr>
              <a:t>ittrio</a:t>
            </a:r>
            <a:r>
              <a:rPr sz="2000" b="1" dirty="0">
                <a:latin typeface="Palatino Linotype" charset="0"/>
                <a:ea typeface="Palatino Linotype" charset="0"/>
                <a:cs typeface="Palatino Linotype" charset="0"/>
              </a:rPr>
              <a:t> </a:t>
            </a:r>
            <a:r>
              <a:rPr sz="2000" dirty="0">
                <a:latin typeface="Palatino Linotype" charset="0"/>
                <a:ea typeface="Palatino Linotype" charset="0"/>
                <a:cs typeface="Palatino Linotype" charset="0"/>
              </a:rPr>
              <a:t>che e' solubile fino al 12,5%. Il problema e' che l'ittrio e' altofondente (1500 C) e molto affine all'ossigeno. Si preferisce quindi usare leghe Y - Nd - Er. </a:t>
            </a:r>
          </a:p>
          <a:p>
            <a:pPr marL="17859" algn="just" defTabSz="316100">
              <a:lnSpc>
                <a:spcPct val="150000"/>
              </a:lnSpc>
              <a:defRPr sz="1800" b="1" i="1">
                <a:solidFill>
                  <a:srgbClr val="000000"/>
                </a:solidFill>
                <a:latin typeface="Helvetica"/>
                <a:ea typeface="Helvetica"/>
                <a:cs typeface="Helvetica"/>
                <a:sym typeface="Helvetica"/>
              </a:defRPr>
            </a:pPr>
            <a:r>
              <a:rPr sz="2000" dirty="0">
                <a:latin typeface="Palatino Linotype" charset="0"/>
                <a:ea typeface="Palatino Linotype" charset="0"/>
                <a:cs typeface="Palatino Linotype" charset="0"/>
              </a:rPr>
              <a:t>Si ha  invecchiamento che e' dovuto al composto: </a:t>
            </a:r>
            <a:r>
              <a:rPr sz="2000" dirty="0">
                <a:solidFill>
                  <a:srgbClr val="941100"/>
                </a:solidFill>
                <a:latin typeface="Palatino Linotype" charset="0"/>
                <a:ea typeface="Palatino Linotype" charset="0"/>
                <a:cs typeface="Palatino Linotype" charset="0"/>
              </a:rPr>
              <a:t>Mg</a:t>
            </a:r>
            <a:r>
              <a:rPr sz="2000" baseline="-17111" dirty="0">
                <a:solidFill>
                  <a:srgbClr val="941100"/>
                </a:solidFill>
                <a:latin typeface="Palatino Linotype" charset="0"/>
                <a:ea typeface="Palatino Linotype" charset="0"/>
                <a:cs typeface="Palatino Linotype" charset="0"/>
              </a:rPr>
              <a:t>12</a:t>
            </a:r>
            <a:r>
              <a:rPr sz="2000" dirty="0">
                <a:solidFill>
                  <a:srgbClr val="941100"/>
                </a:solidFill>
                <a:latin typeface="Palatino Linotype" charset="0"/>
                <a:ea typeface="Palatino Linotype" charset="0"/>
                <a:cs typeface="Palatino Linotype" charset="0"/>
              </a:rPr>
              <a:t>NdY</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La prima lega in commercio e' stata la:</a:t>
            </a:r>
          </a:p>
          <a:p>
            <a:pPr marL="17859" defTabSz="316100">
              <a:lnSpc>
                <a:spcPct val="150000"/>
              </a:lnSpc>
              <a:defRPr sz="1800" b="1">
                <a:solidFill>
                  <a:srgbClr val="941100"/>
                </a:solidFill>
                <a:latin typeface="Helvetica"/>
                <a:ea typeface="Helvetica"/>
                <a:cs typeface="Helvetica"/>
                <a:sym typeface="Helvetica"/>
              </a:defRPr>
            </a:pPr>
            <a:r>
              <a:rPr sz="2000" dirty="0">
                <a:latin typeface="Palatino Linotype" charset="0"/>
                <a:ea typeface="Palatino Linotype" charset="0"/>
                <a:cs typeface="Palatino Linotype" charset="0"/>
              </a:rPr>
              <a:t>WE 54</a:t>
            </a:r>
            <a:r>
              <a:rPr sz="2000" dirty="0">
                <a:latin typeface="Palatino Linotype" charset="0"/>
                <a:ea typeface="Palatino Linotype" charset="0"/>
                <a:cs typeface="Palatino Linotype" charset="0"/>
                <a:sym typeface="Palatino Linotype"/>
              </a:rPr>
              <a:t> </a:t>
            </a:r>
          </a:p>
          <a:p>
            <a:pPr marL="17859" defTabSz="316100">
              <a:lnSpc>
                <a:spcPct val="150000"/>
              </a:lnSpc>
              <a:defRPr sz="1800">
                <a:solidFill>
                  <a:srgbClr val="9411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(Mg - 5,25Y - 3,5RE - 0,45Zr) </a:t>
            </a:r>
          </a:p>
          <a:p>
            <a:pPr marL="17859" defTabSz="316100">
              <a:lnSpc>
                <a:spcPct val="150000"/>
              </a:lnSpc>
              <a:defRPr sz="1800">
                <a:solidFill>
                  <a:srgbClr val="9411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 RE = 1,5-2% Nd</a:t>
            </a:r>
          </a:p>
          <a:p>
            <a:pPr marL="17859"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snervamento = 200 MPa		rottura = 275 MPa		deformazione = 4%</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er migliorare la resistenza al creep (fino a 350 C) si utilizzano leghe al torio, si migliora anche la colabilita' e la possibilita di saldarle. La situazione migliora ancora se si aggiunge anche lo zinco.…"/>
          <p:cNvSpPr txBox="1"/>
          <p:nvPr/>
        </p:nvSpPr>
        <p:spPr>
          <a:xfrm>
            <a:off x="167640" y="113376"/>
            <a:ext cx="11673840" cy="653544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algn="just" defTabSz="316100">
              <a:lnSpc>
                <a:spcPct val="150000"/>
              </a:lnSpc>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Per migliorare la resistenza al creep (fino a 350 C) si utilizzano leghe al </a:t>
            </a:r>
            <a:r>
              <a:rPr sz="2000" b="1" u="sng" dirty="0">
                <a:solidFill>
                  <a:srgbClr val="941100"/>
                </a:solidFill>
                <a:latin typeface="Palatino Linotype" charset="0"/>
                <a:ea typeface="Palatino Linotype" charset="0"/>
                <a:cs typeface="Palatino Linotype" charset="0"/>
              </a:rPr>
              <a:t>torio</a:t>
            </a:r>
            <a:r>
              <a:rPr sz="2000" dirty="0">
                <a:latin typeface="Palatino Linotype" charset="0"/>
                <a:ea typeface="Palatino Linotype" charset="0"/>
                <a:cs typeface="Palatino Linotype" charset="0"/>
              </a:rPr>
              <a:t>, si migliora anche la colabilita' e la possibilita di saldarle. La situazione migliora ancora se si aggiunge anche lo </a:t>
            </a:r>
            <a:r>
              <a:rPr sz="2000" b="1" dirty="0">
                <a:solidFill>
                  <a:srgbClr val="941100"/>
                </a:solidFill>
                <a:latin typeface="Palatino Linotype" charset="0"/>
                <a:ea typeface="Palatino Linotype" charset="0"/>
                <a:cs typeface="Palatino Linotype" charset="0"/>
              </a:rPr>
              <a:t>zinco</a:t>
            </a:r>
            <a:r>
              <a:rPr sz="2000" dirty="0">
                <a:latin typeface="Palatino Linotype" charset="0"/>
                <a:ea typeface="Palatino Linotype" charset="0"/>
                <a:cs typeface="Palatino Linotype" charset="0"/>
              </a:rPr>
              <a:t>.</a:t>
            </a:r>
          </a:p>
          <a:p>
            <a:pPr marL="17859" algn="just" defTabSz="316100">
              <a:lnSpc>
                <a:spcPct val="150000"/>
              </a:lnSpc>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L'invecchiamento e' dovuto al: </a:t>
            </a:r>
            <a:r>
              <a:rPr sz="2000" b="1" i="1" dirty="0">
                <a:solidFill>
                  <a:srgbClr val="941100"/>
                </a:solidFill>
                <a:latin typeface="Palatino Linotype" charset="0"/>
                <a:ea typeface="Palatino Linotype" charset="0"/>
                <a:cs typeface="Palatino Linotype" charset="0"/>
                <a:sym typeface="Helvetica"/>
              </a:rPr>
              <a:t>Mg</a:t>
            </a:r>
            <a:r>
              <a:rPr sz="2000" b="1" i="1" baseline="-14333" dirty="0">
                <a:solidFill>
                  <a:srgbClr val="941100"/>
                </a:solidFill>
                <a:latin typeface="Palatino Linotype" charset="0"/>
                <a:ea typeface="Palatino Linotype" charset="0"/>
                <a:cs typeface="Palatino Linotype" charset="0"/>
                <a:sym typeface="Helvetica"/>
              </a:rPr>
              <a:t>3</a:t>
            </a:r>
            <a:r>
              <a:rPr sz="2000" b="1" i="1" dirty="0">
                <a:solidFill>
                  <a:srgbClr val="941100"/>
                </a:solidFill>
                <a:latin typeface="Palatino Linotype" charset="0"/>
                <a:ea typeface="Palatino Linotype" charset="0"/>
                <a:cs typeface="Palatino Linotype" charset="0"/>
                <a:sym typeface="Helvetica"/>
              </a:rPr>
              <a:t>Th e Mg</a:t>
            </a:r>
            <a:r>
              <a:rPr sz="2000" b="1" i="1" baseline="-14333" dirty="0">
                <a:solidFill>
                  <a:srgbClr val="941100"/>
                </a:solidFill>
                <a:latin typeface="Palatino Linotype" charset="0"/>
                <a:ea typeface="Palatino Linotype" charset="0"/>
                <a:cs typeface="Palatino Linotype" charset="0"/>
                <a:sym typeface="Helvetica"/>
              </a:rPr>
              <a:t>23</a:t>
            </a:r>
            <a:r>
              <a:rPr sz="2000" b="1" i="1" dirty="0">
                <a:solidFill>
                  <a:srgbClr val="941100"/>
                </a:solidFill>
                <a:latin typeface="Palatino Linotype" charset="0"/>
                <a:ea typeface="Palatino Linotype" charset="0"/>
                <a:cs typeface="Palatino Linotype" charset="0"/>
                <a:sym typeface="Helvetica"/>
              </a:rPr>
              <a:t>Th</a:t>
            </a:r>
            <a:r>
              <a:rPr sz="2000" b="1" i="1" baseline="-14333" dirty="0">
                <a:solidFill>
                  <a:srgbClr val="941100"/>
                </a:solidFill>
                <a:latin typeface="Palatino Linotype" charset="0"/>
                <a:ea typeface="Palatino Linotype" charset="0"/>
                <a:cs typeface="Palatino Linotype" charset="0"/>
                <a:sym typeface="Helvetica"/>
              </a:rPr>
              <a:t>6</a:t>
            </a:r>
            <a:r>
              <a:rPr sz="2000" b="1" i="1" dirty="0">
                <a:latin typeface="Palatino Linotype" charset="0"/>
                <a:ea typeface="Palatino Linotype" charset="0"/>
                <a:cs typeface="Palatino Linotype" charset="0"/>
                <a:sym typeface="Helvetica"/>
              </a:rPr>
              <a:t>.</a:t>
            </a:r>
            <a:r>
              <a:rPr sz="2000" dirty="0">
                <a:latin typeface="Palatino Linotype" charset="0"/>
                <a:ea typeface="Palatino Linotype" charset="0"/>
                <a:cs typeface="Palatino Linotype" charset="0"/>
              </a:rPr>
              <a:t> </a:t>
            </a:r>
          </a:p>
          <a:p>
            <a:pPr marL="17859" defTabSz="316100">
              <a:lnSpc>
                <a:spcPct val="150000"/>
              </a:lnSpc>
              <a:defRPr sz="2400">
                <a:solidFill>
                  <a:srgbClr val="941100"/>
                </a:solidFill>
                <a:latin typeface="Palatino Linotype"/>
                <a:ea typeface="Palatino Linotype"/>
                <a:cs typeface="Palatino Linotype"/>
                <a:sym typeface="Palatino Linotype"/>
              </a:defRPr>
            </a:pPr>
            <a:r>
              <a:rPr sz="2000" b="1" dirty="0">
                <a:latin typeface="Palatino Linotype" charset="0"/>
                <a:ea typeface="Palatino Linotype" charset="0"/>
                <a:cs typeface="Palatino Linotype" charset="0"/>
                <a:sym typeface="Helvetica"/>
              </a:rPr>
              <a:t>HK 31</a:t>
            </a:r>
            <a:r>
              <a:rPr sz="2000" dirty="0">
                <a:latin typeface="Palatino Linotype" charset="0"/>
                <a:ea typeface="Palatino Linotype" charset="0"/>
                <a:cs typeface="Palatino Linotype" charset="0"/>
              </a:rPr>
              <a:t> (Mg - 3Th - 0,7Zr)</a:t>
            </a:r>
          </a:p>
          <a:p>
            <a:pPr marL="17859" defTabSz="316100">
              <a:lnSpc>
                <a:spcPct val="150000"/>
              </a:lnSpc>
              <a:defRPr sz="2400">
                <a:solidFill>
                  <a:srgbClr val="941100"/>
                </a:solidFill>
                <a:latin typeface="Palatino Linotype"/>
                <a:ea typeface="Palatino Linotype"/>
                <a:cs typeface="Palatino Linotype"/>
                <a:sym typeface="Palatino Linotype"/>
              </a:defRPr>
            </a:pPr>
            <a:r>
              <a:rPr sz="2000" b="1" dirty="0">
                <a:latin typeface="Palatino Linotype" charset="0"/>
                <a:ea typeface="Palatino Linotype" charset="0"/>
                <a:cs typeface="Palatino Linotype" charset="0"/>
                <a:sym typeface="Helvetica"/>
              </a:rPr>
              <a:t>HZ 32</a:t>
            </a:r>
            <a:r>
              <a:rPr sz="2000" dirty="0">
                <a:latin typeface="Palatino Linotype" charset="0"/>
                <a:ea typeface="Palatino Linotype" charset="0"/>
                <a:cs typeface="Palatino Linotype" charset="0"/>
              </a:rPr>
              <a:t> (Mg - 3Th - 2,2Zn - 0,7Zr)</a:t>
            </a:r>
          </a:p>
          <a:p>
            <a:pPr marL="17859" defTabSz="316100">
              <a:lnSpc>
                <a:spcPct val="150000"/>
              </a:lnSpc>
              <a:defRPr sz="2400">
                <a:solidFill>
                  <a:srgbClr val="941100"/>
                </a:solidFill>
                <a:latin typeface="Palatino Linotype"/>
                <a:ea typeface="Palatino Linotype"/>
                <a:cs typeface="Palatino Linotype"/>
                <a:sym typeface="Palatino Linotype"/>
              </a:defRPr>
            </a:pPr>
            <a:r>
              <a:rPr sz="2000" b="1" dirty="0">
                <a:latin typeface="Palatino Linotype" charset="0"/>
                <a:ea typeface="Palatino Linotype" charset="0"/>
                <a:cs typeface="Palatino Linotype" charset="0"/>
                <a:sym typeface="Helvetica"/>
              </a:rPr>
              <a:t>ZH 62</a:t>
            </a:r>
            <a:r>
              <a:rPr sz="2000" dirty="0">
                <a:latin typeface="Palatino Linotype" charset="0"/>
                <a:ea typeface="Palatino Linotype" charset="0"/>
                <a:cs typeface="Palatino Linotype" charset="0"/>
              </a:rPr>
              <a:t> (Mg - 5,7Zn - 1,8Th - 0,7Zr)</a:t>
            </a:r>
          </a:p>
          <a:p>
            <a:pPr marL="17859" defTabSz="316100">
              <a:lnSpc>
                <a:spcPct val="150000"/>
              </a:lnSpc>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snervamento</a:t>
            </a:r>
            <a:r>
              <a:rPr sz="2000" baseline="-14333" dirty="0">
                <a:latin typeface="Palatino Linotype" charset="0"/>
                <a:ea typeface="Palatino Linotype" charset="0"/>
                <a:cs typeface="Palatino Linotype" charset="0"/>
              </a:rPr>
              <a:t> </a:t>
            </a:r>
            <a:r>
              <a:rPr sz="2000" dirty="0">
                <a:latin typeface="Palatino Linotype" charset="0"/>
                <a:ea typeface="Palatino Linotype" charset="0"/>
                <a:cs typeface="Palatino Linotype" charset="0"/>
              </a:rPr>
              <a:t>= 150 MPa          rottura</a:t>
            </a:r>
            <a:r>
              <a:rPr sz="2000" baseline="-14333" dirty="0">
                <a:latin typeface="Palatino Linotype" charset="0"/>
                <a:ea typeface="Palatino Linotype" charset="0"/>
                <a:cs typeface="Palatino Linotype" charset="0"/>
              </a:rPr>
              <a:t> </a:t>
            </a:r>
            <a:r>
              <a:rPr sz="2000" dirty="0">
                <a:latin typeface="Palatino Linotype" charset="0"/>
                <a:ea typeface="Palatino Linotype" charset="0"/>
                <a:cs typeface="Palatino Linotype" charset="0"/>
              </a:rPr>
              <a:t>= 240 MPa</a:t>
            </a:r>
          </a:p>
          <a:p>
            <a:pPr marL="17859" algn="just" defTabSz="316100">
              <a:lnSpc>
                <a:spcPct val="150000"/>
              </a:lnSpc>
              <a:defRPr sz="2400">
                <a:solidFill>
                  <a:srgbClr val="0433FF"/>
                </a:solidFill>
                <a:latin typeface="Palatino Linotype"/>
                <a:ea typeface="Palatino Linotype"/>
                <a:cs typeface="Palatino Linotype"/>
                <a:sym typeface="Palatino Linotype"/>
              </a:defRPr>
            </a:pPr>
            <a:r>
              <a:rPr sz="2000" b="1" i="1" dirty="0">
                <a:latin typeface="Palatino Linotype" charset="0"/>
                <a:ea typeface="Palatino Linotype" charset="0"/>
                <a:cs typeface="Palatino Linotype" charset="0"/>
              </a:rPr>
              <a:t>Queste leghe hanno applicazioni in campo militare ma le leghe con il torio sono ritenute radioattive e quindi molto costose</a:t>
            </a:r>
            <a:r>
              <a:rPr sz="2000" dirty="0">
                <a:latin typeface="Palatino Linotype" charset="0"/>
                <a:ea typeface="Palatino Linotype" charset="0"/>
                <a:cs typeface="Palatino Linotype" charset="0"/>
              </a:rPr>
              <a:t>.</a:t>
            </a:r>
          </a:p>
          <a:p>
            <a:pPr marL="17859" algn="just" defTabSz="316100">
              <a:lnSpc>
                <a:spcPct val="150000"/>
              </a:lnSpc>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Le leghe contenenti terre rare aumentano la loro resistenza se si introduce dell' </a:t>
            </a:r>
            <a:r>
              <a:rPr sz="2000" u="sng" dirty="0">
                <a:solidFill>
                  <a:srgbClr val="941100"/>
                </a:solidFill>
                <a:latin typeface="Palatino Linotype" charset="0"/>
                <a:ea typeface="Palatino Linotype" charset="0"/>
                <a:cs typeface="Palatino Linotype" charset="0"/>
              </a:rPr>
              <a:t>argento</a:t>
            </a:r>
            <a:r>
              <a:rPr sz="2000" dirty="0">
                <a:solidFill>
                  <a:srgbClr val="941100"/>
                </a:solidFill>
                <a:latin typeface="Palatino Linotype" charset="0"/>
                <a:ea typeface="Palatino Linotype" charset="0"/>
                <a:cs typeface="Palatino Linotype" charset="0"/>
              </a:rPr>
              <a:t>.</a:t>
            </a:r>
            <a:r>
              <a:rPr sz="2000" dirty="0">
                <a:latin typeface="Palatino Linotype" charset="0"/>
                <a:ea typeface="Palatino Linotype" charset="0"/>
                <a:cs typeface="Palatino Linotype" charset="0"/>
              </a:rPr>
              <a:t>   </a:t>
            </a:r>
            <a:r>
              <a:rPr sz="2000" b="1" dirty="0">
                <a:latin typeface="Palatino Linotype" charset="0"/>
                <a:ea typeface="Palatino Linotype" charset="0"/>
                <a:cs typeface="Palatino Linotype" charset="0"/>
                <a:sym typeface="Helvetica"/>
              </a:rPr>
              <a:t>QE 22</a:t>
            </a:r>
            <a:r>
              <a:rPr sz="2000" dirty="0">
                <a:latin typeface="Palatino Linotype" charset="0"/>
                <a:ea typeface="Palatino Linotype" charset="0"/>
                <a:cs typeface="Palatino Linotype" charset="0"/>
              </a:rPr>
              <a:t>  (Mg - 2,5Ag - 2Nd - 0,7Zr)</a:t>
            </a:r>
          </a:p>
          <a:p>
            <a:pPr marL="17859" defTabSz="316100">
              <a:lnSpc>
                <a:spcPct val="150000"/>
              </a:lnSpc>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Si forma il composto </a:t>
            </a:r>
            <a:r>
              <a:rPr sz="2000" dirty="0">
                <a:solidFill>
                  <a:srgbClr val="941100"/>
                </a:solidFill>
                <a:latin typeface="Palatino Linotype" charset="0"/>
                <a:ea typeface="Palatino Linotype" charset="0"/>
                <a:cs typeface="Palatino Linotype" charset="0"/>
              </a:rPr>
              <a:t>Mg</a:t>
            </a:r>
            <a:r>
              <a:rPr sz="2000" baseline="-14333" dirty="0">
                <a:solidFill>
                  <a:srgbClr val="941100"/>
                </a:solidFill>
                <a:latin typeface="Palatino Linotype" charset="0"/>
                <a:ea typeface="Palatino Linotype" charset="0"/>
                <a:cs typeface="Palatino Linotype" charset="0"/>
              </a:rPr>
              <a:t>12</a:t>
            </a:r>
            <a:r>
              <a:rPr sz="2000" dirty="0">
                <a:solidFill>
                  <a:srgbClr val="941100"/>
                </a:solidFill>
                <a:latin typeface="Palatino Linotype" charset="0"/>
                <a:ea typeface="Palatino Linotype" charset="0"/>
                <a:cs typeface="Palatino Linotype" charset="0"/>
              </a:rPr>
              <a:t>Nd</a:t>
            </a:r>
            <a:r>
              <a:rPr sz="2000" baseline="-14333" dirty="0">
                <a:solidFill>
                  <a:srgbClr val="941100"/>
                </a:solidFill>
                <a:latin typeface="Palatino Linotype" charset="0"/>
                <a:ea typeface="Palatino Linotype" charset="0"/>
                <a:cs typeface="Palatino Linotype" charset="0"/>
              </a:rPr>
              <a:t>2</a:t>
            </a:r>
            <a:r>
              <a:rPr sz="2000" dirty="0">
                <a:solidFill>
                  <a:srgbClr val="941100"/>
                </a:solidFill>
                <a:latin typeface="Palatino Linotype" charset="0"/>
                <a:ea typeface="Palatino Linotype" charset="0"/>
                <a:cs typeface="Palatino Linotype" charset="0"/>
              </a:rPr>
              <a:t>Ag</a:t>
            </a:r>
            <a:r>
              <a:rPr sz="2000" dirty="0">
                <a:latin typeface="Palatino Linotype" charset="0"/>
                <a:ea typeface="Palatino Linotype" charset="0"/>
                <a:cs typeface="Palatino Linotype" charset="0"/>
              </a:rPr>
              <a:t>.</a:t>
            </a:r>
            <a:endParaRPr lang="it-IT" sz="2000" dirty="0">
              <a:latin typeface="Palatino Linotype" charset="0"/>
              <a:ea typeface="Palatino Linotype" charset="0"/>
              <a:cs typeface="Palatino Linotype" charset="0"/>
            </a:endParaRPr>
          </a:p>
          <a:p>
            <a:pPr marL="17859" defTabSz="316100">
              <a:lnSpc>
                <a:spcPct val="150000"/>
              </a:lnSpc>
              <a:defRPr sz="2400">
                <a:solidFill>
                  <a:srgbClr val="000000"/>
                </a:solidFill>
                <a:latin typeface="Palatino Linotype"/>
                <a:ea typeface="Palatino Linotype"/>
                <a:cs typeface="Palatino Linotype"/>
                <a:sym typeface="Palatino Linotype"/>
              </a:defRPr>
            </a:pPr>
            <a:r>
              <a:rPr lang="it-IT" sz="2000" dirty="0">
                <a:sym typeface="Palatino Linotype"/>
              </a:rPr>
              <a:t>L’ Ag incrementa la resistenza meccanica del 50 % inoltre ogni punto percentuale di Ag fa diminuire – all'incirca – la velocità di corrosione della lega di un 30 %. </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Mg-Li…"/>
          <p:cNvSpPr txBox="1"/>
          <p:nvPr/>
        </p:nvSpPr>
        <p:spPr>
          <a:xfrm>
            <a:off x="274320" y="105618"/>
            <a:ext cx="11658600" cy="622766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3600" b="1">
                <a:solidFill>
                  <a:srgbClr val="FF0FE1"/>
                </a:solidFill>
                <a:latin typeface="Helvetica"/>
                <a:ea typeface="Helvetica"/>
                <a:cs typeface="Helvetica"/>
                <a:sym typeface="Helvetica"/>
              </a:defRPr>
            </a:pPr>
            <a:r>
              <a:rPr sz="2000" dirty="0">
                <a:latin typeface="Palatino Linotype" charset="0"/>
                <a:ea typeface="Palatino Linotype" charset="0"/>
                <a:cs typeface="Palatino Linotype" charset="0"/>
              </a:rPr>
              <a:t>Mg-Li</a:t>
            </a:r>
            <a:r>
              <a:rPr lang="it-IT" sz="2000" dirty="0">
                <a:latin typeface="Palatino Linotype" charset="0"/>
                <a:ea typeface="Palatino Linotype" charset="0"/>
                <a:cs typeface="Palatino Linotype" charset="0"/>
              </a:rPr>
              <a:t> (dette anche leghe super leggere, </a:t>
            </a:r>
            <a:r>
              <a:rPr lang="it-IT" sz="2000" dirty="0" err="1">
                <a:latin typeface="Palatino Linotype" charset="0"/>
                <a:ea typeface="Palatino Linotype" charset="0"/>
                <a:cs typeface="Palatino Linotype" charset="0"/>
              </a:rPr>
              <a:t>densita’</a:t>
            </a:r>
            <a:r>
              <a:rPr lang="it-IT" sz="2000" dirty="0">
                <a:latin typeface="Palatino Linotype" charset="0"/>
                <a:ea typeface="Palatino Linotype" charset="0"/>
                <a:cs typeface="Palatino Linotype" charset="0"/>
              </a:rPr>
              <a:t> anche 1,3 g/cm</a:t>
            </a:r>
            <a:r>
              <a:rPr lang="it-IT" sz="2000" baseline="30000" dirty="0">
                <a:latin typeface="Palatino Linotype" charset="0"/>
                <a:ea typeface="Palatino Linotype" charset="0"/>
                <a:cs typeface="Palatino Linotype" charset="0"/>
              </a:rPr>
              <a:t>3</a:t>
            </a:r>
            <a:r>
              <a:rPr lang="it-IT" sz="2000" dirty="0">
                <a:latin typeface="Palatino Linotype" charset="0"/>
                <a:ea typeface="Palatino Linotype" charset="0"/>
                <a:cs typeface="Palatino Linotype" charset="0"/>
              </a:rPr>
              <a:t>)</a:t>
            </a:r>
            <a:endParaRPr sz="2000" dirty="0">
              <a:latin typeface="Palatino Linotype" charset="0"/>
              <a:ea typeface="Palatino Linotype" charset="0"/>
              <a:cs typeface="Palatino Linotype" charset="0"/>
              <a:sym typeface="Palatino Linotype"/>
            </a:endParaRPr>
          </a:p>
          <a:p>
            <a:pPr algn="just"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 </a:t>
            </a:r>
          </a:p>
          <a:p>
            <a:pPr algn="just"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Per ottenere ulteriori diminuzioni del peso delle leghe Al-Li non è possibile esagerare con il contenuto di Li, in quanto si causerebbe la formazione della fase δ AlLi, con conseguente peggioramento delle proprietà</a:t>
            </a:r>
            <a:r>
              <a:rPr lang="it-IT" sz="2000" dirty="0">
                <a:latin typeface="Palatino Linotype" charset="0"/>
                <a:ea typeface="Palatino Linotype" charset="0"/>
                <a:cs typeface="Palatino Linotype" charset="0"/>
              </a:rPr>
              <a:t> meccaniche</a:t>
            </a:r>
            <a:endParaRPr sz="2000" dirty="0">
              <a:latin typeface="Palatino Linotype" charset="0"/>
              <a:ea typeface="Palatino Linotype" charset="0"/>
              <a:cs typeface="Palatino Linotype" charset="0"/>
            </a:endParaRPr>
          </a:p>
          <a:p>
            <a:pPr algn="just" defTabSz="321457">
              <a:defRPr sz="2400">
                <a:solidFill>
                  <a:srgbClr val="000000"/>
                </a:solidFill>
                <a:latin typeface="Palatino Linotype"/>
                <a:ea typeface="Palatino Linotype"/>
                <a:cs typeface="Palatino Linotype"/>
                <a:sym typeface="Palatino Linotype"/>
              </a:defRPr>
            </a:pPr>
            <a:r>
              <a:rPr sz="2000" i="1" dirty="0">
                <a:solidFill>
                  <a:srgbClr val="FF1FEB"/>
                </a:solidFill>
                <a:latin typeface="Palatino Linotype" charset="0"/>
                <a:ea typeface="Palatino Linotype" charset="0"/>
                <a:cs typeface="Palatino Linotype" charset="0"/>
                <a:sym typeface="Helvetica"/>
              </a:rPr>
              <a:t>L’aggiunta di Li in percentuale in peso del 10% ad una lega a base di Mg provoca una stabilizzazione della struttura b.c.c. rispetto a quella h.c.p., con conseguente aumento della duttilità, vista la maggior deformabilità intrinseca di questa struttura.</a:t>
            </a:r>
            <a:r>
              <a:rPr sz="2000" dirty="0">
                <a:latin typeface="Palatino Linotype" charset="0"/>
                <a:ea typeface="Palatino Linotype" charset="0"/>
                <a:cs typeface="Palatino Linotype" charset="0"/>
              </a:rPr>
              <a:t> Inoltre si ha la formazione di diverse microstrutture a due fasi, con conseguente aumento dello sforzo di snervamento e aumento della percentuale di allungamento uniforme ottenibile</a:t>
            </a:r>
            <a:r>
              <a:rPr lang="it-IT" sz="2000" dirty="0">
                <a:latin typeface="Palatino Linotype" charset="0"/>
                <a:ea typeface="Palatino Linotype" charset="0"/>
                <a:cs typeface="Palatino Linotype" charset="0"/>
              </a:rPr>
              <a:t> (deformazioni 30-40% e resistenza 170-180 </a:t>
            </a:r>
            <a:r>
              <a:rPr lang="it-IT" sz="2000" dirty="0" err="1">
                <a:latin typeface="Palatino Linotype" charset="0"/>
                <a:ea typeface="Palatino Linotype" charset="0"/>
                <a:cs typeface="Palatino Linotype" charset="0"/>
              </a:rPr>
              <a:t>MPa</a:t>
            </a:r>
            <a:r>
              <a:rPr lang="it-IT" sz="2000" dirty="0">
                <a:latin typeface="Palatino Linotype" charset="0"/>
                <a:ea typeface="Palatino Linotype" charset="0"/>
                <a:cs typeface="Palatino Linotype" charset="0"/>
              </a:rPr>
              <a:t>)</a:t>
            </a:r>
          </a:p>
          <a:p>
            <a:pPr algn="just" defTabSz="321457">
              <a:defRPr sz="2400">
                <a:solidFill>
                  <a:srgbClr val="000000"/>
                </a:solidFill>
                <a:latin typeface="Palatino Linotype"/>
                <a:ea typeface="Palatino Linotype"/>
                <a:cs typeface="Palatino Linotype"/>
                <a:sym typeface="Palatino Linotype"/>
              </a:defRPr>
            </a:pPr>
            <a:endParaRPr sz="2000" b="1" i="1" dirty="0">
              <a:solidFill>
                <a:srgbClr val="FF0000"/>
              </a:solidFill>
              <a:latin typeface="Palatino Linotype" charset="0"/>
              <a:ea typeface="Palatino Linotype" charset="0"/>
              <a:cs typeface="Palatino Linotype" charset="0"/>
            </a:endParaRPr>
          </a:p>
          <a:p>
            <a:pPr algn="just" defTabSz="321457">
              <a:defRPr sz="2400">
                <a:solidFill>
                  <a:srgbClr val="000000"/>
                </a:solidFill>
                <a:latin typeface="Palatino Linotype"/>
                <a:ea typeface="Palatino Linotype"/>
                <a:cs typeface="Palatino Linotype"/>
                <a:sym typeface="Palatino Linotype"/>
              </a:defRPr>
            </a:pPr>
            <a:r>
              <a:rPr sz="2000" b="1" dirty="0">
                <a:latin typeface="Palatino Linotype" charset="0"/>
                <a:ea typeface="Palatino Linotype" charset="0"/>
                <a:cs typeface="Palatino Linotype" charset="0"/>
                <a:sym typeface="Helvetica"/>
              </a:rPr>
              <a:t>Però queste leghe presentano anche notevoli problemi. </a:t>
            </a:r>
          </a:p>
          <a:p>
            <a:pPr algn="just" defTabSz="321457">
              <a:defRPr sz="24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Infatti data l’indipendenza della solubilità dalla temperatura, non è possibile effettuare un indurimento per precipitazione, per cui la resistenza meccanica non è elevata. Inoltre queste leghe soffrono il creep, data la bassa temperatura di fusione. Il problema dell’impossibilità di effettuare precipitation hardening può essere risolto con l’aggiunta di altri elementi in lega; ad esempio, l’aggiunta di Al porta ad indurimento per soluzione e, per quantità superiori al 2% in peso, alla formazione delle fasi </a:t>
            </a:r>
            <a:r>
              <a:rPr sz="2000" b="1" dirty="0">
                <a:latin typeface="Palatino Linotype" charset="0"/>
                <a:ea typeface="Palatino Linotype" charset="0"/>
                <a:cs typeface="Palatino Linotype" charset="0"/>
                <a:sym typeface="Helvetica"/>
              </a:rPr>
              <a:t>Li</a:t>
            </a:r>
            <a:r>
              <a:rPr sz="2000" b="1" baseline="-5999" dirty="0">
                <a:latin typeface="Palatino Linotype" charset="0"/>
                <a:ea typeface="Palatino Linotype" charset="0"/>
                <a:cs typeface="Palatino Linotype" charset="0"/>
                <a:sym typeface="Helvetica"/>
              </a:rPr>
              <a:t>2</a:t>
            </a:r>
            <a:r>
              <a:rPr sz="2000" b="1" dirty="0">
                <a:latin typeface="Palatino Linotype" charset="0"/>
                <a:ea typeface="Palatino Linotype" charset="0"/>
                <a:cs typeface="Palatino Linotype" charset="0"/>
                <a:sym typeface="Helvetica"/>
              </a:rPr>
              <a:t>MgAl</a:t>
            </a:r>
            <a:r>
              <a:rPr sz="2000" dirty="0">
                <a:latin typeface="Palatino Linotype" charset="0"/>
                <a:ea typeface="Palatino Linotype" charset="0"/>
                <a:cs typeface="Palatino Linotype" charset="0"/>
              </a:rPr>
              <a:t> (metastabile, si dissolve facilmente) e </a:t>
            </a:r>
            <a:r>
              <a:rPr sz="2000" b="1" dirty="0">
                <a:latin typeface="Palatino Linotype" charset="0"/>
                <a:ea typeface="Palatino Linotype" charset="0"/>
                <a:cs typeface="Palatino Linotype" charset="0"/>
                <a:sym typeface="Helvetica"/>
              </a:rPr>
              <a:t>LiAl</a:t>
            </a:r>
            <a:r>
              <a:rPr sz="2000" dirty="0">
                <a:latin typeface="Palatino Linotype" charset="0"/>
                <a:ea typeface="Palatino Linotype" charset="0"/>
                <a:cs typeface="Palatino Linotype" charset="0"/>
              </a:rPr>
              <a:t> (che però porta a fragilità ). Un aumento delle proprietà del materiale è ottenuto mediante una solidificazione rapida, che porta ad una modifica microstrutturale favorevole ad una maggiore resistenza meccanica.</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APPLICAZIONI…"/>
          <p:cNvSpPr txBox="1"/>
          <p:nvPr/>
        </p:nvSpPr>
        <p:spPr>
          <a:xfrm>
            <a:off x="243840" y="-46166"/>
            <a:ext cx="11582400" cy="693555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17859" defTabSz="316100">
              <a:lnSpc>
                <a:spcPct val="150000"/>
              </a:lnSpc>
              <a:defRPr sz="2400" b="1">
                <a:solidFill>
                  <a:srgbClr val="FF2600"/>
                </a:solidFill>
                <a:latin typeface="Helvetica"/>
                <a:ea typeface="Helvetica"/>
                <a:cs typeface="Helvetica"/>
                <a:sym typeface="Helvetica"/>
              </a:defRPr>
            </a:pPr>
            <a:endParaRPr sz="2000" dirty="0">
              <a:latin typeface="Palatino Linotype" charset="0"/>
              <a:ea typeface="Palatino Linotype" charset="0"/>
              <a:cs typeface="Palatino Linotype" charset="0"/>
            </a:endParaRPr>
          </a:p>
          <a:p>
            <a:pPr marL="17859" defTabSz="316100">
              <a:lnSpc>
                <a:spcPct val="150000"/>
              </a:lnSpc>
              <a:defRPr sz="2400" b="1">
                <a:solidFill>
                  <a:srgbClr val="FF2600"/>
                </a:solidFill>
                <a:latin typeface="Helvetica"/>
                <a:ea typeface="Helvetica"/>
                <a:cs typeface="Helvetica"/>
                <a:sym typeface="Helvetica"/>
              </a:defRPr>
            </a:pPr>
            <a:r>
              <a:rPr sz="2400" dirty="0">
                <a:latin typeface="Palatino Linotype" charset="0"/>
                <a:ea typeface="Palatino Linotype" charset="0"/>
                <a:cs typeface="Palatino Linotype" charset="0"/>
              </a:rPr>
              <a:t>APPLICAZIONI</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La prima “importante” applicazione commerciale delle leghe del Mg e’ stata la scatola della trasmissione delle VW “maggiolino”, la scatola pesava 17 Kg e consentiva un risparmio di ben 50 Kg rispetto allo stesso pezzo fatto in ghisa.</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In realta’ gia’ nel 1921 si erano usate leghe del Mg in un autovettura. Si trattava di una vettura Ford da gara in cui i pistoni erano il lega Mg e in queIl’ anno l’auto vinse la gara Indy 500. I pistoni permettevano accellerazioni e decellerazioni piu’ rapide, oltre a cio’ la riduzione di peso riduceva i consumi e quindi le fermate ai box.</a:t>
            </a:r>
          </a:p>
          <a:p>
            <a:pPr marL="17859" algn="just" defTabSz="316100">
              <a:lnSpc>
                <a:spcPct val="150000"/>
              </a:lnSpc>
              <a:defRPr sz="1800">
                <a:solidFill>
                  <a:srgbClr val="FF2600"/>
                </a:solidFill>
                <a:latin typeface="Palatino Linotype"/>
                <a:ea typeface="Palatino Linotype"/>
                <a:cs typeface="Palatino Linotype"/>
                <a:sym typeface="Palatino Linotype"/>
              </a:defRPr>
            </a:pPr>
            <a:r>
              <a:rPr sz="2000" dirty="0">
                <a:solidFill>
                  <a:srgbClr val="000000"/>
                </a:solidFill>
                <a:latin typeface="Palatino Linotype" charset="0"/>
                <a:ea typeface="Palatino Linotype" charset="0"/>
                <a:cs typeface="Palatino Linotype" charset="0"/>
              </a:rPr>
              <a:t>Oggi il sedile della Mercedes (leghe AM50 e AM20) pesa </a:t>
            </a:r>
            <a:r>
              <a:rPr sz="2000" b="1" dirty="0">
                <a:latin typeface="Palatino Linotype" charset="0"/>
                <a:ea typeface="Palatino Linotype" charset="0"/>
                <a:cs typeface="Palatino Linotype" charset="0"/>
                <a:sym typeface="Helvetica"/>
              </a:rPr>
              <a:t>8,4 Kg</a:t>
            </a:r>
            <a:r>
              <a:rPr sz="2000" dirty="0">
                <a:solidFill>
                  <a:srgbClr val="000000"/>
                </a:solidFill>
                <a:latin typeface="Palatino Linotype" charset="0"/>
                <a:ea typeface="Palatino Linotype" charset="0"/>
                <a:cs typeface="Palatino Linotype" charset="0"/>
              </a:rPr>
              <a:t> uno analogo in acciaio peserebbe </a:t>
            </a:r>
            <a:r>
              <a:rPr sz="2000" b="1" dirty="0">
                <a:latin typeface="Palatino Linotype" charset="0"/>
                <a:ea typeface="Palatino Linotype" charset="0"/>
                <a:cs typeface="Palatino Linotype" charset="0"/>
                <a:sym typeface="Helvetica"/>
              </a:rPr>
              <a:t>35 Kg e richiederebbe 20 - 30 operazioni di stampaggio saldatura etc.</a:t>
            </a:r>
            <a:r>
              <a:rPr sz="2000" b="1" dirty="0">
                <a:solidFill>
                  <a:srgbClr val="000000"/>
                </a:solidFill>
                <a:latin typeface="Palatino Linotype" charset="0"/>
                <a:ea typeface="Palatino Linotype" charset="0"/>
                <a:cs typeface="Palatino Linotype" charset="0"/>
                <a:sym typeface="Helvetica"/>
              </a:rPr>
              <a:t> </a:t>
            </a:r>
          </a:p>
          <a:p>
            <a:pPr marL="17859"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Attualmente l’ Alfa ha in produzione un sedile in lega AM60B che pesa solo 2.2 Kg.</a:t>
            </a:r>
          </a:p>
          <a:p>
            <a:pPr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Nella Porsche 911 ci sono circa </a:t>
            </a:r>
            <a:r>
              <a:rPr sz="2000" dirty="0">
                <a:solidFill>
                  <a:srgbClr val="FF2600"/>
                </a:solidFill>
                <a:latin typeface="Palatino Linotype" charset="0"/>
                <a:ea typeface="Palatino Linotype" charset="0"/>
                <a:cs typeface="Palatino Linotype" charset="0"/>
              </a:rPr>
              <a:t>53 Kg</a:t>
            </a:r>
            <a:r>
              <a:rPr sz="2000" dirty="0">
                <a:latin typeface="Palatino Linotype" charset="0"/>
                <a:ea typeface="Palatino Linotype" charset="0"/>
                <a:cs typeface="Palatino Linotype" charset="0"/>
              </a:rPr>
              <a:t> di leghe di magnesio.</a:t>
            </a:r>
          </a:p>
          <a:p>
            <a:pPr algn="just" defTabSz="316100">
              <a:lnSpc>
                <a:spcPct val="150000"/>
              </a:lnSpc>
              <a:defRPr sz="1800">
                <a:solidFill>
                  <a:srgbClr val="000000"/>
                </a:solidFill>
                <a:latin typeface="Palatino Linotype"/>
                <a:ea typeface="Palatino Linotype"/>
                <a:cs typeface="Palatino Linotype"/>
                <a:sym typeface="Palatino Linotype"/>
              </a:defRPr>
            </a:pPr>
            <a:r>
              <a:rPr sz="2000" dirty="0">
                <a:latin typeface="Palatino Linotype" charset="0"/>
                <a:ea typeface="Palatino Linotype" charset="0"/>
                <a:cs typeface="Palatino Linotype" charset="0"/>
              </a:rPr>
              <a:t>Alcune portiere in fase sperimentale pesano 5.9 Kg contro i 15.4 di una corrispondente in acciaio.</a:t>
            </a:r>
          </a:p>
          <a:p>
            <a:pPr defTabSz="316100">
              <a:defRPr sz="1800">
                <a:solidFill>
                  <a:srgbClr val="011993"/>
                </a:solidFill>
                <a:latin typeface="Palatino Linotype"/>
                <a:ea typeface="Palatino Linotype"/>
                <a:cs typeface="Palatino Linotype"/>
                <a:sym typeface="Palatino Linotype"/>
              </a:defRPr>
            </a:pPr>
            <a:endParaRPr sz="2000" dirty="0">
              <a:latin typeface="Palatino Linotype" charset="0"/>
              <a:ea typeface="Palatino Linotype" charset="0"/>
              <a:cs typeface="Palatino Linotype" charset="0"/>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2400" y="0"/>
            <a:ext cx="11795760" cy="6740307"/>
          </a:xfrm>
          <a:prstGeom prst="rect">
            <a:avLst/>
          </a:prstGeom>
        </p:spPr>
        <p:txBody>
          <a:bodyPr wrap="square">
            <a:spAutoFit/>
          </a:bodyPr>
          <a:lstStyle/>
          <a:p>
            <a:pPr algn="just">
              <a:spcAft>
                <a:spcPts val="0"/>
              </a:spcAft>
            </a:pPr>
            <a:r>
              <a:rPr lang="it-IT" sz="2400" b="1" dirty="0">
                <a:solidFill>
                  <a:srgbClr val="FF0000"/>
                </a:solidFill>
                <a:latin typeface="Palatino Linotype" charset="0"/>
                <a:ea typeface="Palatino Linotype" charset="0"/>
                <a:cs typeface="Palatino Linotype" charset="0"/>
              </a:rPr>
              <a:t>Sviluppo dei processi</a:t>
            </a:r>
            <a:endParaRPr lang="it-IT" sz="2400" dirty="0">
              <a:solidFill>
                <a:srgbClr val="000000"/>
              </a:solidFill>
              <a:latin typeface="Palatino Linotype" charset="0"/>
              <a:ea typeface="Palatino Linotype" charset="0"/>
              <a:cs typeface="Palatino Linotype" charset="0"/>
            </a:endParaRPr>
          </a:p>
          <a:p>
            <a:pPr algn="just">
              <a:spcAft>
                <a:spcPts val="0"/>
              </a:spcAft>
            </a:pPr>
            <a:r>
              <a:rPr lang="it-IT" sz="2400" dirty="0">
                <a:solidFill>
                  <a:srgbClr val="000000"/>
                </a:solidFill>
                <a:latin typeface="Palatino Linotype" charset="0"/>
                <a:ea typeface="Palatino Linotype" charset="0"/>
                <a:cs typeface="Palatino Linotype" charset="0"/>
              </a:rPr>
              <a:t>Il processo che al momento viene utilizzato maggiormente è la presso-fusione, ma vi sono altri metodi per la produzione di componenti in Magnesio, come la colata in sabbia e la colata in conchiglia. La scelta del particolare sistema dipende da molti fattori, come le proprietà richieste dal prodotto finito, dalla forma e dalle dimensioni e anche dalla </a:t>
            </a:r>
            <a:r>
              <a:rPr lang="it-IT" sz="2400" dirty="0" err="1">
                <a:solidFill>
                  <a:srgbClr val="000000"/>
                </a:solidFill>
                <a:latin typeface="Palatino Linotype" charset="0"/>
                <a:ea typeface="Palatino Linotype" charset="0"/>
                <a:cs typeface="Palatino Linotype" charset="0"/>
              </a:rPr>
              <a:t>colabilità</a:t>
            </a:r>
            <a:r>
              <a:rPr lang="it-IT" sz="2400" dirty="0">
                <a:solidFill>
                  <a:srgbClr val="000000"/>
                </a:solidFill>
                <a:latin typeface="Palatino Linotype" charset="0"/>
                <a:ea typeface="Palatino Linotype" charset="0"/>
                <a:cs typeface="Palatino Linotype" charset="0"/>
              </a:rPr>
              <a:t> della lega.</a:t>
            </a:r>
          </a:p>
          <a:p>
            <a:pPr algn="just">
              <a:spcAft>
                <a:spcPts val="0"/>
              </a:spcAft>
            </a:pPr>
            <a:r>
              <a:rPr lang="it-IT" sz="2400" dirty="0">
                <a:solidFill>
                  <a:srgbClr val="000000"/>
                </a:solidFill>
                <a:latin typeface="Palatino Linotype" charset="0"/>
                <a:ea typeface="Palatino Linotype" charset="0"/>
                <a:cs typeface="Palatino Linotype" charset="0"/>
              </a:rPr>
              <a:t>I vantaggi della presso-fusione delle leghe </a:t>
            </a:r>
            <a:r>
              <a:rPr lang="it-IT" sz="2400">
                <a:solidFill>
                  <a:srgbClr val="000000"/>
                </a:solidFill>
                <a:latin typeface="Palatino Linotype" charset="0"/>
                <a:ea typeface="Palatino Linotype" charset="0"/>
                <a:cs typeface="Palatino Linotype" charset="0"/>
              </a:rPr>
              <a:t>di Mg </a:t>
            </a:r>
            <a:r>
              <a:rPr lang="it-IT" sz="2400" dirty="0">
                <a:solidFill>
                  <a:srgbClr val="000000"/>
                </a:solidFill>
                <a:latin typeface="Palatino Linotype" charset="0"/>
                <a:ea typeface="Palatino Linotype" charset="0"/>
                <a:cs typeface="Palatino Linotype" charset="0"/>
              </a:rPr>
              <a:t>possono essere così sintetizzati:</a:t>
            </a:r>
          </a:p>
          <a:p>
            <a:pPr algn="just">
              <a:spcAft>
                <a:spcPts val="0"/>
              </a:spcAft>
            </a:pPr>
            <a:r>
              <a:rPr lang="it-IT" sz="2400" dirty="0">
                <a:solidFill>
                  <a:srgbClr val="000000"/>
                </a:solidFill>
                <a:latin typeface="Palatino Linotype" charset="0"/>
                <a:ea typeface="Palatino Linotype" charset="0"/>
                <a:cs typeface="Palatino Linotype" charset="0"/>
              </a:rPr>
              <a:t>·    Elevata produttività</a:t>
            </a:r>
          </a:p>
          <a:p>
            <a:pPr algn="just">
              <a:spcAft>
                <a:spcPts val="0"/>
              </a:spcAft>
            </a:pPr>
            <a:r>
              <a:rPr lang="it-IT" sz="2400" dirty="0">
                <a:solidFill>
                  <a:srgbClr val="000000"/>
                </a:solidFill>
                <a:latin typeface="Palatino Linotype" charset="0"/>
                <a:ea typeface="Palatino Linotype" charset="0"/>
                <a:cs typeface="Palatino Linotype" charset="0"/>
              </a:rPr>
              <a:t>·    Alta precisione</a:t>
            </a:r>
          </a:p>
          <a:p>
            <a:pPr algn="just">
              <a:spcAft>
                <a:spcPts val="0"/>
              </a:spcAft>
            </a:pPr>
            <a:r>
              <a:rPr lang="it-IT" sz="2400" dirty="0">
                <a:solidFill>
                  <a:srgbClr val="000000"/>
                </a:solidFill>
                <a:latin typeface="Palatino Linotype" charset="0"/>
                <a:ea typeface="Palatino Linotype" charset="0"/>
                <a:cs typeface="Palatino Linotype" charset="0"/>
              </a:rPr>
              <a:t>·    Elevata qualità e finitura superficiale</a:t>
            </a:r>
          </a:p>
          <a:p>
            <a:pPr algn="just">
              <a:spcAft>
                <a:spcPts val="0"/>
              </a:spcAft>
            </a:pPr>
            <a:r>
              <a:rPr lang="it-IT" sz="2400" dirty="0">
                <a:solidFill>
                  <a:srgbClr val="000000"/>
                </a:solidFill>
                <a:latin typeface="Palatino Linotype" charset="0"/>
                <a:ea typeface="Palatino Linotype" charset="0"/>
                <a:cs typeface="Palatino Linotype" charset="0"/>
              </a:rPr>
              <a:t>·    Possibilità di ottenere una microstruttura fine</a:t>
            </a:r>
          </a:p>
          <a:p>
            <a:pPr algn="just">
              <a:spcAft>
                <a:spcPts val="0"/>
              </a:spcAft>
            </a:pPr>
            <a:r>
              <a:rPr lang="it-IT" sz="2400" dirty="0">
                <a:solidFill>
                  <a:srgbClr val="000000"/>
                </a:solidFill>
                <a:latin typeface="Palatino Linotype" charset="0"/>
                <a:ea typeface="Palatino Linotype" charset="0"/>
                <a:cs typeface="Palatino Linotype" charset="0"/>
              </a:rPr>
              <a:t>·    Pareti sottili e si ha la possibilità di ottenere strutture a geometria complessa</a:t>
            </a:r>
          </a:p>
          <a:p>
            <a:pPr algn="just">
              <a:spcAft>
                <a:spcPts val="0"/>
              </a:spcAft>
            </a:pPr>
            <a:r>
              <a:rPr lang="it-IT" sz="2400" dirty="0">
                <a:solidFill>
                  <a:srgbClr val="000000"/>
                </a:solidFill>
                <a:latin typeface="Palatino Linotype" charset="0"/>
                <a:ea typeface="Palatino Linotype" charset="0"/>
                <a:cs typeface="Palatino Linotype" charset="0"/>
              </a:rPr>
              <a:t>·   Elevata fluidità della fusione</a:t>
            </a:r>
          </a:p>
          <a:p>
            <a:pPr algn="just">
              <a:spcAft>
                <a:spcPts val="0"/>
              </a:spcAft>
            </a:pPr>
            <a:r>
              <a:rPr lang="it-IT" sz="2400" dirty="0">
                <a:solidFill>
                  <a:srgbClr val="000000"/>
                </a:solidFill>
                <a:latin typeface="Palatino Linotype" charset="0"/>
                <a:ea typeface="Palatino Linotype" charset="0"/>
                <a:cs typeface="Palatino Linotype" charset="0"/>
              </a:rPr>
              <a:t>·   Incrementi di velocità del processo fusorio del 50%</a:t>
            </a:r>
          </a:p>
          <a:p>
            <a:pPr algn="just">
              <a:spcAft>
                <a:spcPts val="0"/>
              </a:spcAft>
            </a:pPr>
            <a:r>
              <a:rPr lang="it-IT" sz="2400" dirty="0">
                <a:solidFill>
                  <a:srgbClr val="000000"/>
                </a:solidFill>
                <a:latin typeface="Palatino Linotype" charset="0"/>
                <a:ea typeface="Palatino Linotype" charset="0"/>
                <a:cs typeface="Palatino Linotype" charset="0"/>
              </a:rPr>
              <a:t>·   Si utilizzano stampi in acciaio, con conseguente aumento della vita degli stessi</a:t>
            </a:r>
          </a:p>
          <a:p>
            <a:pPr algn="just">
              <a:spcAft>
                <a:spcPts val="0"/>
              </a:spcAft>
            </a:pPr>
            <a:r>
              <a:rPr lang="it-IT" sz="2400" dirty="0">
                <a:solidFill>
                  <a:srgbClr val="000000"/>
                </a:solidFill>
                <a:latin typeface="Palatino Linotype" charset="0"/>
                <a:ea typeface="Palatino Linotype" charset="0"/>
                <a:cs typeface="Palatino Linotype" charset="0"/>
              </a:rPr>
              <a:t>·   Bassa dispersione termica, risparmio energetico durante il processo</a:t>
            </a:r>
          </a:p>
          <a:p>
            <a:pPr algn="just">
              <a:spcAft>
                <a:spcPts val="0"/>
              </a:spcAft>
            </a:pPr>
            <a:r>
              <a:rPr lang="it-IT" sz="2400" dirty="0">
                <a:solidFill>
                  <a:srgbClr val="000000"/>
                </a:solidFill>
                <a:latin typeface="Palatino Linotype" charset="0"/>
                <a:ea typeface="Palatino Linotype" charset="0"/>
                <a:cs typeface="Palatino Linotype" charset="0"/>
              </a:rPr>
              <a:t>·   Buona lavorabilità alle macchine utensili</a:t>
            </a:r>
          </a:p>
          <a:p>
            <a:pPr algn="just">
              <a:spcAft>
                <a:spcPts val="0"/>
              </a:spcAft>
            </a:pPr>
            <a:r>
              <a:rPr lang="it-IT" sz="2400" dirty="0">
                <a:solidFill>
                  <a:srgbClr val="000000"/>
                </a:solidFill>
                <a:latin typeface="Palatino Linotype" charset="0"/>
                <a:ea typeface="Palatino Linotype" charset="0"/>
                <a:cs typeface="Palatino Linotype" charset="0"/>
              </a:rPr>
              <a:t>·   Riduzione di circa il 50% del costo utensili</a:t>
            </a:r>
          </a:p>
        </p:txBody>
      </p:sp>
    </p:spTree>
    <p:extLst>
      <p:ext uri="{BB962C8B-B14F-4D97-AF65-F5344CB8AC3E}">
        <p14:creationId xmlns:p14="http://schemas.microsoft.com/office/powerpoint/2010/main" val="6999323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9560" y="174903"/>
            <a:ext cx="11399520" cy="6740307"/>
          </a:xfrm>
          <a:prstGeom prst="rect">
            <a:avLst/>
          </a:prstGeom>
        </p:spPr>
        <p:txBody>
          <a:bodyPr wrap="square">
            <a:spAutoFit/>
          </a:bodyPr>
          <a:lstStyle/>
          <a:p>
            <a:pPr algn="just">
              <a:lnSpc>
                <a:spcPct val="150000"/>
              </a:lnSpc>
              <a:spcAft>
                <a:spcPts val="0"/>
              </a:spcAft>
            </a:pPr>
            <a:r>
              <a:rPr lang="it-IT" sz="2400" dirty="0">
                <a:solidFill>
                  <a:srgbClr val="000000"/>
                </a:solidFill>
                <a:latin typeface="Palatino Linotype" charset="0"/>
                <a:ea typeface="Palatino Linotype" charset="0"/>
                <a:cs typeface="Palatino Linotype" charset="0"/>
              </a:rPr>
              <a:t>Vi sono anche degli </a:t>
            </a:r>
            <a:r>
              <a:rPr lang="it-IT" sz="2400" b="1" dirty="0">
                <a:solidFill>
                  <a:srgbClr val="FF0000"/>
                </a:solidFill>
                <a:latin typeface="Palatino Linotype" charset="0"/>
                <a:ea typeface="Palatino Linotype" charset="0"/>
                <a:cs typeface="Palatino Linotype" charset="0"/>
              </a:rPr>
              <a:t>svantaggi</a:t>
            </a:r>
            <a:r>
              <a:rPr lang="it-IT" sz="2400" dirty="0">
                <a:solidFill>
                  <a:srgbClr val="000000"/>
                </a:solidFill>
                <a:latin typeface="Palatino Linotype" charset="0"/>
                <a:ea typeface="Palatino Linotype" charset="0"/>
                <a:cs typeface="Palatino Linotype" charset="0"/>
              </a:rPr>
              <a:t> nell’utilizzo della presso colata delle leghe di Magnesio:</a:t>
            </a:r>
          </a:p>
          <a:p>
            <a:pPr algn="just">
              <a:lnSpc>
                <a:spcPct val="150000"/>
              </a:lnSpc>
              <a:spcAft>
                <a:spcPts val="0"/>
              </a:spcAft>
            </a:pPr>
            <a:r>
              <a:rPr lang="it-IT" sz="2400" dirty="0">
                <a:solidFill>
                  <a:srgbClr val="000000"/>
                </a:solidFill>
                <a:latin typeface="Palatino Linotype" charset="0"/>
                <a:ea typeface="Palatino Linotype" charset="0"/>
                <a:cs typeface="Palatino Linotype" charset="0"/>
              </a:rPr>
              <a:t>·       Porosità dovuta al gas intrappolato durante il processo</a:t>
            </a:r>
          </a:p>
          <a:p>
            <a:pPr algn="just">
              <a:lnSpc>
                <a:spcPct val="150000"/>
              </a:lnSpc>
              <a:spcAft>
                <a:spcPts val="0"/>
              </a:spcAft>
            </a:pPr>
            <a:r>
              <a:rPr lang="it-IT" sz="2400" dirty="0">
                <a:solidFill>
                  <a:srgbClr val="000000"/>
                </a:solidFill>
                <a:latin typeface="Palatino Linotype" charset="0"/>
                <a:ea typeface="Palatino Linotype" charset="0"/>
                <a:cs typeface="Palatino Linotype" charset="0"/>
              </a:rPr>
              <a:t>·       Pareti spesse ottenibili solo con piccoli gradi di inclinazione</a:t>
            </a:r>
          </a:p>
          <a:p>
            <a:pPr algn="just">
              <a:lnSpc>
                <a:spcPct val="150000"/>
              </a:lnSpc>
              <a:spcAft>
                <a:spcPts val="0"/>
              </a:spcAft>
            </a:pPr>
            <a:r>
              <a:rPr lang="it-IT" sz="2400" dirty="0">
                <a:solidFill>
                  <a:srgbClr val="000000"/>
                </a:solidFill>
                <a:latin typeface="Palatino Linotype" charset="0"/>
                <a:ea typeface="Palatino Linotype" charset="0"/>
                <a:cs typeface="Palatino Linotype" charset="0"/>
              </a:rPr>
              <a:t>·       Proprietà meccaniche limitate nel caso di presso-fusione di leghe poco costose</a:t>
            </a:r>
          </a:p>
          <a:p>
            <a:pPr algn="just">
              <a:lnSpc>
                <a:spcPct val="150000"/>
              </a:lnSpc>
              <a:spcAft>
                <a:spcPts val="0"/>
              </a:spcAft>
            </a:pPr>
            <a:r>
              <a:rPr lang="it-IT" sz="2400" dirty="0">
                <a:solidFill>
                  <a:srgbClr val="000000"/>
                </a:solidFill>
                <a:latin typeface="Palatino Linotype" charset="0"/>
                <a:ea typeface="Palatino Linotype" charset="0"/>
                <a:cs typeface="Palatino Linotype" charset="0"/>
              </a:rPr>
              <a:t>·       Intervallo limitato delle leghe utilizzabili</a:t>
            </a:r>
          </a:p>
          <a:p>
            <a:pPr algn="just">
              <a:lnSpc>
                <a:spcPct val="150000"/>
              </a:lnSpc>
              <a:spcAft>
                <a:spcPts val="0"/>
              </a:spcAft>
            </a:pPr>
            <a:r>
              <a:rPr lang="it-IT" sz="2400" dirty="0">
                <a:solidFill>
                  <a:srgbClr val="000000"/>
                </a:solidFill>
                <a:latin typeface="Palatino Linotype" charset="0"/>
                <a:ea typeface="Palatino Linotype" charset="0"/>
                <a:cs typeface="Palatino Linotype" charset="0"/>
              </a:rPr>
              <a:t>·       Bassa resistenza a </a:t>
            </a:r>
            <a:r>
              <a:rPr lang="it-IT" sz="2400" dirty="0" err="1">
                <a:solidFill>
                  <a:srgbClr val="000000"/>
                </a:solidFill>
                <a:latin typeface="Palatino Linotype" charset="0"/>
                <a:ea typeface="Palatino Linotype" charset="0"/>
                <a:cs typeface="Palatino Linotype" charset="0"/>
              </a:rPr>
              <a:t>creep</a:t>
            </a:r>
            <a:r>
              <a:rPr lang="it-IT" sz="2400" dirty="0">
                <a:solidFill>
                  <a:srgbClr val="000000"/>
                </a:solidFill>
                <a:latin typeface="Palatino Linotype" charset="0"/>
                <a:ea typeface="Palatino Linotype" charset="0"/>
                <a:cs typeface="Palatino Linotype" charset="0"/>
              </a:rPr>
              <a:t>, dovuta alla grana fine ottenibile dal processo</a:t>
            </a:r>
          </a:p>
          <a:p>
            <a:pPr algn="just">
              <a:lnSpc>
                <a:spcPct val="150000"/>
              </a:lnSpc>
              <a:spcAft>
                <a:spcPts val="0"/>
              </a:spcAft>
            </a:pPr>
            <a:r>
              <a:rPr lang="it-IT" sz="2400" dirty="0">
                <a:solidFill>
                  <a:srgbClr val="000000"/>
                </a:solidFill>
                <a:latin typeface="Palatino Linotype" charset="0"/>
                <a:ea typeface="Palatino Linotype" charset="0"/>
                <a:cs typeface="Palatino Linotype" charset="0"/>
              </a:rPr>
              <a:t>·       </a:t>
            </a:r>
            <a:r>
              <a:rPr lang="it-IT" sz="2400" dirty="0" err="1">
                <a:solidFill>
                  <a:srgbClr val="000000"/>
                </a:solidFill>
                <a:latin typeface="Palatino Linotype" charset="0"/>
                <a:ea typeface="Palatino Linotype" charset="0"/>
                <a:cs typeface="Palatino Linotype" charset="0"/>
              </a:rPr>
              <a:t>Colabilità</a:t>
            </a:r>
            <a:r>
              <a:rPr lang="it-IT" sz="2400" dirty="0">
                <a:solidFill>
                  <a:srgbClr val="000000"/>
                </a:solidFill>
                <a:latin typeface="Palatino Linotype" charset="0"/>
                <a:ea typeface="Palatino Linotype" charset="0"/>
                <a:cs typeface="Palatino Linotype" charset="0"/>
              </a:rPr>
              <a:t> limitata (elevati costi) delle leghe resistenti a </a:t>
            </a:r>
            <a:r>
              <a:rPr lang="it-IT" sz="2400" dirty="0" err="1">
                <a:solidFill>
                  <a:srgbClr val="000000"/>
                </a:solidFill>
                <a:latin typeface="Palatino Linotype" charset="0"/>
                <a:ea typeface="Palatino Linotype" charset="0"/>
                <a:cs typeface="Palatino Linotype" charset="0"/>
              </a:rPr>
              <a:t>creep</a:t>
            </a:r>
            <a:r>
              <a:rPr lang="it-IT" sz="2400" dirty="0">
                <a:solidFill>
                  <a:srgbClr val="000000"/>
                </a:solidFill>
                <a:latin typeface="Palatino Linotype" charset="0"/>
                <a:ea typeface="Palatino Linotype" charset="0"/>
                <a:cs typeface="Palatino Linotype" charset="0"/>
              </a:rPr>
              <a:t> : Mg – Al – RE</a:t>
            </a:r>
          </a:p>
          <a:p>
            <a:pPr algn="just">
              <a:lnSpc>
                <a:spcPct val="150000"/>
              </a:lnSpc>
              <a:spcAft>
                <a:spcPts val="0"/>
              </a:spcAft>
            </a:pPr>
            <a:r>
              <a:rPr lang="it-IT" sz="2400" dirty="0">
                <a:solidFill>
                  <a:srgbClr val="000000"/>
                </a:solidFill>
                <a:latin typeface="Palatino Linotype" charset="0"/>
                <a:ea typeface="Palatino Linotype" charset="0"/>
                <a:cs typeface="Palatino Linotype" charset="0"/>
              </a:rPr>
              <a:t>·       Non si possono effettuare trattamenti termici successivi</a:t>
            </a:r>
          </a:p>
          <a:p>
            <a:pPr algn="just">
              <a:lnSpc>
                <a:spcPct val="150000"/>
              </a:lnSpc>
              <a:spcAft>
                <a:spcPts val="0"/>
              </a:spcAft>
            </a:pPr>
            <a:r>
              <a:rPr lang="it-IT" sz="2400" dirty="0">
                <a:solidFill>
                  <a:srgbClr val="000000"/>
                </a:solidFill>
                <a:latin typeface="Palatino Linotype" charset="0"/>
                <a:ea typeface="Palatino Linotype" charset="0"/>
                <a:cs typeface="Palatino Linotype" charset="0"/>
              </a:rPr>
              <a:t>·       Non è conveniente effettuare la saldatura post-processo</a:t>
            </a:r>
          </a:p>
          <a:p>
            <a:pPr algn="just">
              <a:lnSpc>
                <a:spcPct val="150000"/>
              </a:lnSpc>
              <a:spcAft>
                <a:spcPts val="0"/>
              </a:spcAft>
            </a:pPr>
            <a:r>
              <a:rPr lang="it-IT" sz="2400" dirty="0">
                <a:latin typeface="Palatino Linotype" charset="0"/>
                <a:ea typeface="Palatino Linotype" charset="0"/>
                <a:cs typeface="Palatino Linotype" charset="0"/>
              </a:rPr>
              <a:t>il problema della porosità è stato eliminato con l’utilizzo del processo di presso-colata in vuoto. :</a:t>
            </a:r>
            <a:endParaRPr lang="it-IT" sz="2400" dirty="0">
              <a:solidFill>
                <a:srgbClr val="000000"/>
              </a:solidFill>
              <a:latin typeface="Palatino Linotype" charset="0"/>
              <a:ea typeface="Palatino Linotype" charset="0"/>
              <a:cs typeface="Palatino Linotype" charset="0"/>
            </a:endParaRPr>
          </a:p>
        </p:txBody>
      </p:sp>
    </p:spTree>
    <p:extLst>
      <p:ext uri="{BB962C8B-B14F-4D97-AF65-F5344CB8AC3E}">
        <p14:creationId xmlns:p14="http://schemas.microsoft.com/office/powerpoint/2010/main" val="2128556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9764" y="277360"/>
            <a:ext cx="11182662" cy="5632311"/>
          </a:xfrm>
          <a:prstGeom prst="rect">
            <a:avLst/>
          </a:prstGeom>
        </p:spPr>
        <p:txBody>
          <a:bodyPr wrap="square">
            <a:spAutoFit/>
          </a:bodyPr>
          <a:lstStyle/>
          <a:p>
            <a:pPr marL="12700" algn="ctr">
              <a:lnSpc>
                <a:spcPct val="150000"/>
              </a:lnSpc>
              <a:spcAft>
                <a:spcPts val="0"/>
              </a:spcAft>
              <a:tabLst>
                <a:tab pos="2286000" algn="l"/>
              </a:tabLst>
            </a:pPr>
            <a:r>
              <a:rPr lang="en-US" sz="2000" b="1" dirty="0">
                <a:solidFill>
                  <a:srgbClr val="FF0000"/>
                </a:solidFill>
                <a:latin typeface="Palatino Linotype" charset="0"/>
                <a:ea typeface="Palatino Linotype" charset="0"/>
                <a:cs typeface="Palatino Linotype" charset="0"/>
              </a:rPr>
              <a:t>ALTRE DATE FONDAMENTALI</a:t>
            </a:r>
            <a:endParaRPr lang="it-IT" sz="2000" b="1" dirty="0">
              <a:latin typeface="Palatino Linotype" charset="0"/>
              <a:ea typeface="Palatino Linotype" charset="0"/>
              <a:cs typeface="Palatino Linotype" charset="0"/>
            </a:endParaRPr>
          </a:p>
          <a:p>
            <a:pPr marL="12700" algn="just">
              <a:lnSpc>
                <a:spcPct val="150000"/>
              </a:lnSpc>
              <a:spcAft>
                <a:spcPts val="0"/>
              </a:spcAft>
            </a:pPr>
            <a:r>
              <a:rPr lang="en-US" sz="2000" b="1" dirty="0">
                <a:solidFill>
                  <a:srgbClr val="008000"/>
                </a:solidFill>
                <a:latin typeface="Palatino Linotype" charset="0"/>
                <a:ea typeface="Palatino Linotype" charset="0"/>
                <a:cs typeface="Palatino Linotype" charset="0"/>
              </a:rPr>
              <a:t> </a:t>
            </a:r>
            <a:endParaRPr lang="it-IT" sz="2000" b="1" dirty="0">
              <a:latin typeface="Palatino Linotype" charset="0"/>
              <a:ea typeface="Palatino Linotype" charset="0"/>
              <a:cs typeface="Palatino Linotype" charset="0"/>
            </a:endParaRPr>
          </a:p>
          <a:p>
            <a:pPr marL="342900" lvl="0" indent="-342900" algn="just">
              <a:lnSpc>
                <a:spcPct val="150000"/>
              </a:lnSpc>
              <a:spcAft>
                <a:spcPts val="0"/>
              </a:spcAft>
              <a:buClr>
                <a:srgbClr val="FF0000"/>
              </a:buClr>
              <a:buFont typeface="+mj-lt"/>
              <a:buAutoNum type="arabicPeriod" startAt="1921"/>
            </a:pPr>
            <a:r>
              <a:rPr lang="it-IT" sz="2000" dirty="0">
                <a:latin typeface="Palatino Linotype" charset="0"/>
                <a:ea typeface="Palatino Linotype" charset="0"/>
                <a:cs typeface="Palatino Linotype" charset="0"/>
              </a:rPr>
              <a:t>Si scopre che l'addizione di Na </a:t>
            </a:r>
            <a:r>
              <a:rPr lang="it-IT" sz="2000" dirty="0" err="1">
                <a:latin typeface="Palatino Linotype" charset="0"/>
                <a:ea typeface="Palatino Linotype" charset="0"/>
                <a:cs typeface="Palatino Linotype" charset="0"/>
              </a:rPr>
              <a:t>globulizza</a:t>
            </a:r>
            <a:r>
              <a:rPr lang="it-IT" sz="2000" dirty="0">
                <a:latin typeface="Palatino Linotype" charset="0"/>
                <a:ea typeface="Palatino Linotype" charset="0"/>
                <a:cs typeface="Palatino Linotype" charset="0"/>
              </a:rPr>
              <a:t> i cristalli aciculari dei compositi eutettici delle leghe Al-Si, la </a:t>
            </a:r>
            <a:r>
              <a:rPr lang="it-IT" sz="2000" dirty="0" err="1">
                <a:latin typeface="Palatino Linotype" charset="0"/>
                <a:ea typeface="Palatino Linotype" charset="0"/>
                <a:cs typeface="Palatino Linotype" charset="0"/>
              </a:rPr>
              <a:t>colabilita</a:t>
            </a:r>
            <a:r>
              <a:rPr lang="it-IT" sz="2000" dirty="0">
                <a:latin typeface="Palatino Linotype" charset="0"/>
                <a:ea typeface="Palatino Linotype" charset="0"/>
                <a:cs typeface="Palatino Linotype" charset="0"/>
              </a:rPr>
              <a:t>' migliora notevolmente e queste leghe soppiantano, nella fonderia, le leghe Al-Cu e Al-Zn</a:t>
            </a:r>
          </a:p>
          <a:p>
            <a:pPr marL="342900" lvl="0" indent="-342900" algn="just">
              <a:lnSpc>
                <a:spcPct val="150000"/>
              </a:lnSpc>
              <a:spcAft>
                <a:spcPts val="0"/>
              </a:spcAft>
              <a:buClr>
                <a:srgbClr val="FF0000"/>
              </a:buClr>
              <a:buFont typeface="+mj-lt"/>
              <a:buAutoNum type="arabicPeriod" startAt="1921"/>
            </a:pPr>
            <a:endParaRPr lang="it-IT" sz="2000" dirty="0">
              <a:latin typeface="Palatino Linotype" charset="0"/>
              <a:ea typeface="Palatino Linotype" charset="0"/>
              <a:cs typeface="Palatino Linotype" charset="0"/>
            </a:endParaRPr>
          </a:p>
          <a:p>
            <a:pPr marL="342900" lvl="0" indent="-342900" algn="just">
              <a:lnSpc>
                <a:spcPct val="150000"/>
              </a:lnSpc>
              <a:spcAft>
                <a:spcPts val="0"/>
              </a:spcAft>
              <a:buClr>
                <a:srgbClr val="FF0000"/>
              </a:buClr>
              <a:buFont typeface="+mj-lt"/>
              <a:buAutoNum type="arabicPeriod" startAt="1932"/>
              <a:tabLst>
                <a:tab pos="800100" algn="l"/>
              </a:tabLst>
            </a:pPr>
            <a:r>
              <a:rPr lang="it-IT" sz="2000" dirty="0">
                <a:latin typeface="Palatino Linotype" charset="0"/>
                <a:ea typeface="Palatino Linotype" charset="0"/>
                <a:cs typeface="Palatino Linotype" charset="0"/>
              </a:rPr>
              <a:t>Hall e </a:t>
            </a:r>
            <a:r>
              <a:rPr lang="it-IT" sz="2000" dirty="0" err="1">
                <a:latin typeface="Palatino Linotype" charset="0"/>
                <a:ea typeface="Palatino Linotype" charset="0"/>
                <a:cs typeface="Palatino Linotype" charset="0"/>
              </a:rPr>
              <a:t>Bradburry</a:t>
            </a:r>
            <a:r>
              <a:rPr lang="it-IT" sz="2000" dirty="0">
                <a:latin typeface="Palatino Linotype" charset="0"/>
                <a:ea typeface="Palatino Linotype" charset="0"/>
                <a:cs typeface="Palatino Linotype" charset="0"/>
              </a:rPr>
              <a:t> sviluppano leghe Al-Si-Mg a basso coefficiente di dilatazione e quindi ottime per pistoni e blocchi motore</a:t>
            </a:r>
          </a:p>
          <a:p>
            <a:pPr marL="342900" lvl="0" indent="-342900" algn="just">
              <a:lnSpc>
                <a:spcPct val="150000"/>
              </a:lnSpc>
              <a:spcAft>
                <a:spcPts val="0"/>
              </a:spcAft>
              <a:buClr>
                <a:srgbClr val="FF0000"/>
              </a:buClr>
              <a:buFont typeface="+mj-lt"/>
              <a:buAutoNum type="arabicPeriod" startAt="1932"/>
              <a:tabLst>
                <a:tab pos="800100" algn="l"/>
              </a:tabLst>
            </a:pPr>
            <a:endParaRPr lang="it-IT" sz="2000" dirty="0">
              <a:latin typeface="Palatino Linotype" charset="0"/>
              <a:ea typeface="Palatino Linotype" charset="0"/>
              <a:cs typeface="Palatino Linotype" charset="0"/>
            </a:endParaRPr>
          </a:p>
          <a:p>
            <a:pPr marL="800100" indent="-787400" algn="just">
              <a:lnSpc>
                <a:spcPct val="150000"/>
              </a:lnSpc>
              <a:spcAft>
                <a:spcPts val="0"/>
              </a:spcAft>
            </a:pPr>
            <a:r>
              <a:rPr lang="it-IT" sz="2000" dirty="0">
                <a:solidFill>
                  <a:srgbClr val="FF0000"/>
                </a:solidFill>
                <a:latin typeface="Palatino Linotype" charset="0"/>
                <a:ea typeface="Palatino Linotype" charset="0"/>
                <a:cs typeface="Palatino Linotype" charset="0"/>
              </a:rPr>
              <a:t>1939	</a:t>
            </a:r>
            <a:r>
              <a:rPr lang="it-IT" sz="2000" dirty="0">
                <a:latin typeface="Palatino Linotype" charset="0"/>
                <a:ea typeface="Palatino Linotype" charset="0"/>
                <a:cs typeface="Palatino Linotype" charset="0"/>
              </a:rPr>
              <a:t>Viene prodotta la prima lega AlSi</a:t>
            </a:r>
            <a:r>
              <a:rPr lang="it-IT" sz="2000" baseline="-25000" dirty="0">
                <a:latin typeface="Palatino Linotype" charset="0"/>
                <a:ea typeface="Palatino Linotype" charset="0"/>
                <a:cs typeface="Palatino Linotype" charset="0"/>
              </a:rPr>
              <a:t>5</a:t>
            </a:r>
            <a:r>
              <a:rPr lang="it-IT" sz="2000" dirty="0">
                <a:latin typeface="Palatino Linotype" charset="0"/>
                <a:ea typeface="Palatino Linotype" charset="0"/>
                <a:cs typeface="Palatino Linotype" charset="0"/>
              </a:rPr>
              <a:t>Cu</a:t>
            </a:r>
            <a:r>
              <a:rPr lang="it-IT" sz="2000" baseline="-25000" dirty="0">
                <a:latin typeface="Palatino Linotype" charset="0"/>
                <a:ea typeface="Palatino Linotype" charset="0"/>
                <a:cs typeface="Palatino Linotype" charset="0"/>
              </a:rPr>
              <a:t>3</a:t>
            </a:r>
            <a:r>
              <a:rPr lang="it-IT" sz="2000" dirty="0">
                <a:latin typeface="Palatino Linotype" charset="0"/>
                <a:ea typeface="Palatino Linotype" charset="0"/>
                <a:cs typeface="Palatino Linotype" charset="0"/>
              </a:rPr>
              <a:t> </a:t>
            </a:r>
            <a:r>
              <a:rPr lang="it-IT" sz="2000" dirty="0">
                <a:solidFill>
                  <a:srgbClr val="0000FF"/>
                </a:solidFill>
                <a:latin typeface="Palatino Linotype" charset="0"/>
                <a:ea typeface="Palatino Linotype" charset="0"/>
                <a:cs typeface="Palatino Linotype" charset="0"/>
              </a:rPr>
              <a:t>da rottami</a:t>
            </a:r>
            <a:r>
              <a:rPr lang="it-IT" sz="2000" dirty="0">
                <a:latin typeface="Palatino Linotype" charset="0"/>
                <a:ea typeface="Palatino Linotype" charset="0"/>
                <a:cs typeface="Palatino Linotype" charset="0"/>
              </a:rPr>
              <a:t>, nascono quindi le leghe </a:t>
            </a:r>
            <a:r>
              <a:rPr lang="it-IT" sz="2000" dirty="0">
                <a:solidFill>
                  <a:srgbClr val="0000FF"/>
                </a:solidFill>
                <a:latin typeface="Palatino Linotype" charset="0"/>
                <a:ea typeface="Palatino Linotype" charset="0"/>
                <a:cs typeface="Palatino Linotype" charset="0"/>
              </a:rPr>
              <a:t>secondarie</a:t>
            </a:r>
            <a:endParaRPr lang="it-IT" sz="2000" dirty="0">
              <a:latin typeface="Palatino Linotype" charset="0"/>
              <a:ea typeface="Palatino Linotype" charset="0"/>
              <a:cs typeface="Palatino Linotype" charset="0"/>
            </a:endParaRPr>
          </a:p>
          <a:p>
            <a:pPr marL="12700">
              <a:lnSpc>
                <a:spcPct val="150000"/>
              </a:lnSpc>
              <a:spcAft>
                <a:spcPts val="0"/>
              </a:spcAft>
            </a:pPr>
            <a:r>
              <a:rPr lang="it-IT" sz="2000" b="1" dirty="0">
                <a:solidFill>
                  <a:srgbClr val="FF0000"/>
                </a:solidFill>
                <a:latin typeface="Palatino Linotype" charset="0"/>
                <a:ea typeface="Palatino Linotype" charset="0"/>
                <a:cs typeface="Palatino Linotype" charset="0"/>
              </a:rPr>
              <a:t>			LEGHE PRIMARIE		15 KWh/Kg</a:t>
            </a:r>
            <a:endParaRPr lang="it-IT" sz="2000" b="1" dirty="0">
              <a:latin typeface="Palatino Linotype" charset="0"/>
              <a:ea typeface="Palatino Linotype" charset="0"/>
              <a:cs typeface="Palatino Linotype" charset="0"/>
            </a:endParaRPr>
          </a:p>
          <a:p>
            <a:pPr marL="12700">
              <a:lnSpc>
                <a:spcPct val="150000"/>
              </a:lnSpc>
              <a:spcAft>
                <a:spcPts val="0"/>
              </a:spcAft>
            </a:pPr>
            <a:r>
              <a:rPr lang="it-IT" sz="2000" b="1" dirty="0">
                <a:solidFill>
                  <a:srgbClr val="FF0000"/>
                </a:solidFill>
                <a:latin typeface="Palatino Linotype" charset="0"/>
                <a:ea typeface="Palatino Linotype" charset="0"/>
                <a:cs typeface="Palatino Linotype" charset="0"/>
              </a:rPr>
              <a:t>			LEGHE SECONDARIE		1 KWh/Kg</a:t>
            </a:r>
            <a:endParaRPr lang="it-IT" sz="2000" b="1" dirty="0">
              <a:effectLst/>
              <a:latin typeface="Palatino Linotype" charset="0"/>
              <a:ea typeface="Palatino Linotype" charset="0"/>
              <a:cs typeface="Palatino Linotype" charset="0"/>
            </a:endParaRPr>
          </a:p>
        </p:txBody>
      </p:sp>
    </p:spTree>
    <p:extLst>
      <p:ext uri="{BB962C8B-B14F-4D97-AF65-F5344CB8AC3E}">
        <p14:creationId xmlns:p14="http://schemas.microsoft.com/office/powerpoint/2010/main" val="6093626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65760" y="370344"/>
            <a:ext cx="11536680" cy="6129627"/>
          </a:xfrm>
          <a:prstGeom prst="rect">
            <a:avLst/>
          </a:prstGeom>
        </p:spPr>
        <p:txBody>
          <a:bodyPr wrap="square">
            <a:spAutoFit/>
          </a:bodyPr>
          <a:lstStyle/>
          <a:p>
            <a:pPr algn="just">
              <a:lnSpc>
                <a:spcPct val="150000"/>
              </a:lnSpc>
            </a:pPr>
            <a:r>
              <a:rPr lang="it-IT" sz="2400" dirty="0">
                <a:latin typeface="Palatino Linotype" charset="0"/>
                <a:ea typeface="Palatino Linotype" charset="0"/>
                <a:cs typeface="Palatino Linotype" charset="0"/>
              </a:rPr>
              <a:t>Ulteriori migliorie  sono state raggiunte mediante l’utilizzo della </a:t>
            </a:r>
            <a:r>
              <a:rPr lang="it-IT" sz="2400" dirty="0" err="1">
                <a:latin typeface="Palatino Linotype" charset="0"/>
                <a:ea typeface="Palatino Linotype" charset="0"/>
                <a:cs typeface="Palatino Linotype" charset="0"/>
              </a:rPr>
              <a:t>Squeeze</a:t>
            </a:r>
            <a:r>
              <a:rPr lang="it-IT" sz="2400" dirty="0">
                <a:latin typeface="Palatino Linotype" charset="0"/>
                <a:ea typeface="Palatino Linotype" charset="0"/>
                <a:cs typeface="Palatino Linotype" charset="0"/>
              </a:rPr>
              <a:t>–Casting e della </a:t>
            </a:r>
            <a:r>
              <a:rPr lang="it-IT" sz="2400" dirty="0" err="1">
                <a:latin typeface="Palatino Linotype" charset="0"/>
                <a:ea typeface="Palatino Linotype" charset="0"/>
                <a:cs typeface="Palatino Linotype" charset="0"/>
              </a:rPr>
              <a:t>Tixotropic</a:t>
            </a:r>
            <a:r>
              <a:rPr lang="it-IT" sz="2400" dirty="0">
                <a:latin typeface="Palatino Linotype" charset="0"/>
                <a:ea typeface="Palatino Linotype" charset="0"/>
                <a:cs typeface="Palatino Linotype" charset="0"/>
              </a:rPr>
              <a:t>–Casting; il primo sistema la lega fusa viene inserita nello stampo mediante elevata pressione ma con un basso tasso di scorrimento esso consente di ottenere a costi vantaggiosi ed in modo ripetitivo componenti di forma quasi finita con caratteristiche strutturali che li rendono particolarmente idonei per molte applicazioni specifiche. </a:t>
            </a:r>
            <a:r>
              <a:rPr lang="it-IT" sz="2400" b="1" dirty="0">
                <a:latin typeface="Palatino Linotype" charset="0"/>
                <a:ea typeface="Palatino Linotype" charset="0"/>
                <a:cs typeface="Palatino Linotype" charset="0"/>
              </a:rPr>
              <a:t>Il metodo è basato essenzialmente sulla infiltrazione sotto pressione con metallo liquido di una preforma porosa </a:t>
            </a:r>
            <a:r>
              <a:rPr lang="it-IT" sz="2400" b="1" dirty="0" err="1">
                <a:latin typeface="Palatino Linotype" charset="0"/>
                <a:ea typeface="Palatino Linotype" charset="0"/>
                <a:cs typeface="Palatino Linotype" charset="0"/>
              </a:rPr>
              <a:t>pre</a:t>
            </a:r>
            <a:r>
              <a:rPr lang="it-IT" sz="2400" b="1" dirty="0">
                <a:latin typeface="Palatino Linotype" charset="0"/>
                <a:ea typeface="Palatino Linotype" charset="0"/>
                <a:cs typeface="Palatino Linotype" charset="0"/>
              </a:rPr>
              <a:t>-riscaldata di fibre ceramiche posta nella cavità dello stampo: la pressione applicata deve essere sufficientemente elevata per assicurare una buona interfaccia tra le fibre e la matrice (nel caso di produzione di </a:t>
            </a:r>
            <a:r>
              <a:rPr lang="it-IT" sz="2400" b="1" dirty="0" err="1">
                <a:latin typeface="Palatino Linotype" charset="0"/>
                <a:ea typeface="Palatino Linotype" charset="0"/>
                <a:cs typeface="Palatino Linotype" charset="0"/>
              </a:rPr>
              <a:t>MMCs</a:t>
            </a:r>
            <a:r>
              <a:rPr lang="it-IT" sz="2400" b="1" dirty="0">
                <a:latin typeface="Palatino Linotype" charset="0"/>
                <a:ea typeface="Palatino Linotype" charset="0"/>
                <a:cs typeface="Palatino Linotype" charset="0"/>
              </a:rPr>
              <a:t>) e per eliminare la porosità da gas ed il ritiro del metallo nel corso della solidificazione. </a:t>
            </a:r>
            <a:endParaRPr lang="it-IT" sz="2400" dirty="0"/>
          </a:p>
        </p:txBody>
      </p:sp>
    </p:spTree>
    <p:extLst>
      <p:ext uri="{BB962C8B-B14F-4D97-AF65-F5344CB8AC3E}">
        <p14:creationId xmlns:p14="http://schemas.microsoft.com/office/powerpoint/2010/main" val="2914882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age28image9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680" y="1173480"/>
            <a:ext cx="8512696" cy="443484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961043" y="440174"/>
            <a:ext cx="7915565" cy="461665"/>
          </a:xfrm>
          <a:prstGeom prst="rect">
            <a:avLst/>
          </a:prstGeom>
        </p:spPr>
        <p:txBody>
          <a:bodyPr wrap="none">
            <a:spAutoFit/>
          </a:bodyPr>
          <a:lstStyle/>
          <a:p>
            <a:r>
              <a:rPr lang="it-IT" sz="2400">
                <a:solidFill>
                  <a:srgbClr val="FF0000"/>
                </a:solidFill>
                <a:latin typeface="Palatino Linotype" charset="0"/>
                <a:ea typeface="Palatino Linotype" charset="0"/>
                <a:cs typeface="Palatino Linotype" charset="0"/>
              </a:rPr>
              <a:t>Potenze di lavorazione rapportate a quella del magnesio </a:t>
            </a:r>
          </a:p>
        </p:txBody>
      </p:sp>
    </p:spTree>
    <p:extLst>
      <p:ext uri="{BB962C8B-B14F-4D97-AF65-F5344CB8AC3E}">
        <p14:creationId xmlns:p14="http://schemas.microsoft.com/office/powerpoint/2010/main" val="7885709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2880" y="239613"/>
            <a:ext cx="11734800" cy="6247864"/>
          </a:xfrm>
          <a:prstGeom prst="rect">
            <a:avLst/>
          </a:prstGeom>
        </p:spPr>
        <p:txBody>
          <a:bodyPr wrap="square">
            <a:spAutoFit/>
          </a:bodyPr>
          <a:lstStyle/>
          <a:p>
            <a:pPr algn="just"/>
            <a:r>
              <a:rPr lang="it-IT" sz="2000" dirty="0">
                <a:solidFill>
                  <a:srgbClr val="222222"/>
                </a:solidFill>
                <a:latin typeface="Palatino Linotype" charset="0"/>
                <a:ea typeface="Palatino Linotype" charset="0"/>
                <a:cs typeface="Palatino Linotype" charset="0"/>
              </a:rPr>
              <a:t>Nonostante gli indubbi pregi, il Mg è spesso considerato una materiale pericoloso, incendiabile, esplosivo, difficile da lavorare e che quindi è meglio non trattare. </a:t>
            </a:r>
          </a:p>
          <a:p>
            <a:pPr algn="just"/>
            <a:r>
              <a:rPr lang="it-IT" sz="2000" dirty="0">
                <a:solidFill>
                  <a:srgbClr val="222222"/>
                </a:solidFill>
                <a:latin typeface="Palatino Linotype" charset="0"/>
                <a:ea typeface="Palatino Linotype" charset="0"/>
                <a:cs typeface="Palatino Linotype" charset="0"/>
              </a:rPr>
              <a:t>Ma cosa può favorire la combustione? Parlando di lavorazione per asportazione, i fattori che possono innescare una combustione sono essenzialmente le velocità di avanzamento troppo basse, l’impiego di utensili non adeguati e la presenza di scintille da lavorazione che possono entrare in contatto con polveri di magnesio, o trucioli fini, che sono facilmente infiammabili.</a:t>
            </a:r>
          </a:p>
          <a:p>
            <a:pPr algn="just"/>
            <a:r>
              <a:rPr lang="it-IT" sz="2000" b="1" dirty="0">
                <a:solidFill>
                  <a:srgbClr val="222222"/>
                </a:solidFill>
                <a:latin typeface="Palatino Linotype" charset="0"/>
                <a:ea typeface="Palatino Linotype" charset="0"/>
                <a:cs typeface="Palatino Linotype" charset="0"/>
              </a:rPr>
              <a:t>Il rischio combustione può essere tenuto sotto controllo grazie al taglio con utensili ben affilati e con ampi angoli di spoglia inferiore e a grandi avanzamenti che comportano truciolo di grosso spessore. E’ da notare come la combustione difficilmente si verifichi in sgrossatura, operazione caratterizzata da importanti volumi di truciolo</a:t>
            </a:r>
            <a:r>
              <a:rPr lang="it-IT" sz="2000" dirty="0">
                <a:solidFill>
                  <a:srgbClr val="222222"/>
                </a:solidFill>
                <a:latin typeface="Palatino Linotype" charset="0"/>
                <a:ea typeface="Palatino Linotype" charset="0"/>
                <a:cs typeface="Palatino Linotype" charset="0"/>
              </a:rPr>
              <a:t>.</a:t>
            </a:r>
          </a:p>
          <a:p>
            <a:pPr algn="just"/>
            <a:r>
              <a:rPr lang="it-IT" sz="2000" dirty="0">
                <a:solidFill>
                  <a:srgbClr val="222222"/>
                </a:solidFill>
                <a:latin typeface="Palatino Linotype" charset="0"/>
                <a:ea typeface="Palatino Linotype" charset="0"/>
                <a:cs typeface="Palatino Linotype" charset="0"/>
              </a:rPr>
              <a:t>Occorre anche ricordare che nella lavorazione a secco con alta velocità di taglio, l’accumulo di materiale sul fianco dell’utensile aumenta l’attrito e quindi il calore, con il rischio di incendio, che si può sviluppare quando il cuore del materiale raggiunge il punto di fusione. Questa è una situazione che può presentarsi più facilmente in finitura dove i trucioli sono più corti, quindi con un comportamento che può essere assimilato a quello delle polveri. Quando la lavorazione prevede l’impiego di </a:t>
            </a:r>
            <a:r>
              <a:rPr lang="it-IT" sz="2000" dirty="0" err="1">
                <a:solidFill>
                  <a:srgbClr val="222222"/>
                </a:solidFill>
                <a:latin typeface="Palatino Linotype" charset="0"/>
                <a:ea typeface="Palatino Linotype" charset="0"/>
                <a:cs typeface="Palatino Linotype" charset="0"/>
              </a:rPr>
              <a:t>lubro</a:t>
            </a:r>
            <a:r>
              <a:rPr lang="it-IT" sz="2000" dirty="0">
                <a:solidFill>
                  <a:srgbClr val="222222"/>
                </a:solidFill>
                <a:latin typeface="Palatino Linotype" charset="0"/>
                <a:ea typeface="Palatino Linotype" charset="0"/>
                <a:cs typeface="Palatino Linotype" charset="0"/>
              </a:rPr>
              <a:t>-refrigerante, va tenuto presente che lo smaltimento del fluido esausto, essendo ricco di trucioli e polvere di magnesio, va trattato con attenzione. Infatti, lavorare in sicurezza significa anche evitare l’accumulo di truciolo e/o polveri sottili nella zona di lavoro oltre che gestire con riguardo la raccolta e la manipolazione degli sfridi, evitandone l’accumulo di grosse quantità nei contenitori.</a:t>
            </a:r>
          </a:p>
        </p:txBody>
      </p:sp>
    </p:spTree>
    <p:extLst>
      <p:ext uri="{BB962C8B-B14F-4D97-AF65-F5344CB8AC3E}">
        <p14:creationId xmlns:p14="http://schemas.microsoft.com/office/powerpoint/2010/main" val="2145754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age36image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78280"/>
            <a:ext cx="1485802" cy="112110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ge36image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78280"/>
            <a:ext cx="8144880" cy="25663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age36image6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1478280"/>
            <a:ext cx="8991403" cy="4571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ge36image11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78280"/>
            <a:ext cx="11197541" cy="522732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2322767" y="290647"/>
            <a:ext cx="5705408" cy="830997"/>
          </a:xfrm>
          <a:prstGeom prst="rect">
            <a:avLst/>
          </a:prstGeom>
        </p:spPr>
        <p:txBody>
          <a:bodyPr wrap="none">
            <a:spAutoFit/>
          </a:bodyPr>
          <a:lstStyle/>
          <a:p>
            <a:r>
              <a:rPr lang="it-IT" sz="2400" b="1" dirty="0">
                <a:solidFill>
                  <a:srgbClr val="FF0000"/>
                </a:solidFill>
                <a:latin typeface="Palatino Linotype" charset="0"/>
                <a:ea typeface="Palatino Linotype" charset="0"/>
                <a:cs typeface="Palatino Linotype" charset="0"/>
              </a:rPr>
              <a:t>PROTEZIONE </a:t>
            </a:r>
            <a:r>
              <a:rPr lang="it-IT" sz="2400" b="1">
                <a:solidFill>
                  <a:srgbClr val="FF0000"/>
                </a:solidFill>
                <a:latin typeface="Palatino Linotype" charset="0"/>
                <a:ea typeface="Palatino Linotype" charset="0"/>
                <a:cs typeface="Palatino Linotype" charset="0"/>
              </a:rPr>
              <a:t>DALLA CORROSIONE</a:t>
            </a:r>
            <a:endParaRPr lang="it-IT" sz="2400" b="1" dirty="0">
              <a:solidFill>
                <a:srgbClr val="FF0000"/>
              </a:solidFill>
              <a:latin typeface="Palatino Linotype" charset="0"/>
              <a:ea typeface="Palatino Linotype" charset="0"/>
              <a:cs typeface="Palatino Linotype" charset="0"/>
            </a:endParaRPr>
          </a:p>
          <a:p>
            <a:endParaRPr lang="it-IT" sz="2400" b="1" dirty="0">
              <a:solidFill>
                <a:srgbClr val="FF0000"/>
              </a:solidFill>
              <a:latin typeface="Palatino Linotype" charset="0"/>
              <a:ea typeface="Palatino Linotype" charset="0"/>
              <a:cs typeface="Palatino Linotype" charset="0"/>
            </a:endParaRPr>
          </a:p>
        </p:txBody>
      </p:sp>
    </p:spTree>
    <p:extLst>
      <p:ext uri="{BB962C8B-B14F-4D97-AF65-F5344CB8AC3E}">
        <p14:creationId xmlns:p14="http://schemas.microsoft.com/office/powerpoint/2010/main" val="139000125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TotalTime>
  <Words>8484</Words>
  <Application>Microsoft Macintosh PowerPoint</Application>
  <PresentationFormat>Widescreen</PresentationFormat>
  <Paragraphs>816</Paragraphs>
  <Slides>93</Slides>
  <Notes>3</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93</vt:i4>
      </vt:variant>
    </vt:vector>
  </HeadingPairs>
  <TitlesOfParts>
    <vt:vector size="105" baseType="lpstr">
      <vt:lpstr>Arial</vt:lpstr>
      <vt:lpstr>Calibri</vt:lpstr>
      <vt:lpstr>Calibri Light</vt:lpstr>
      <vt:lpstr>Helvetica</vt:lpstr>
      <vt:lpstr>Monotype Sorts</vt:lpstr>
      <vt:lpstr>New York</vt:lpstr>
      <vt:lpstr>Palatino Linotype</vt:lpstr>
      <vt:lpstr>Symbol</vt:lpstr>
      <vt:lpstr>Times</vt:lpstr>
      <vt:lpstr>Times New Roman</vt:lpstr>
      <vt:lpstr>Tema di Office</vt:lpstr>
      <vt:lpstr>Immagine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SBAIZERO ORFEO</dc:creator>
  <cp:lastModifiedBy>SBAIZERO ORFEO</cp:lastModifiedBy>
  <cp:revision>81</cp:revision>
  <dcterms:created xsi:type="dcterms:W3CDTF">2017-09-12T07:37:41Z</dcterms:created>
  <dcterms:modified xsi:type="dcterms:W3CDTF">2018-11-09T10:03:07Z</dcterms:modified>
</cp:coreProperties>
</file>