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4" r:id="rId4"/>
    <p:sldId id="295" r:id="rId5"/>
    <p:sldId id="258" r:id="rId6"/>
    <p:sldId id="29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4" r:id="rId28"/>
    <p:sldId id="280" r:id="rId29"/>
    <p:sldId id="279" r:id="rId30"/>
    <p:sldId id="281" r:id="rId31"/>
    <p:sldId id="282" r:id="rId32"/>
    <p:sldId id="285" r:id="rId33"/>
    <p:sldId id="283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9"/>
    <p:restoredTop sz="94631"/>
  </p:normalViewPr>
  <p:slideViewPr>
    <p:cSldViewPr snapToGrid="0" snapToObjects="1">
      <p:cViewPr varScale="1">
        <p:scale>
          <a:sx n="67" d="100"/>
          <a:sy n="67" d="100"/>
        </p:scale>
        <p:origin x="1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86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2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5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53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84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85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51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06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4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11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79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4CBC-7CF4-E549-A8D0-6502412B656C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B45A-7960-9841-8F03-2D26FA072CF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83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481690" y="156312"/>
            <a:ext cx="4727577" cy="672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800" b="1" smtClean="0">
                <a:solidFill>
                  <a:srgbClr val="FF0000"/>
                </a:solidFill>
                <a:effectLst/>
                <a:latin typeface="Palatino Linotype" charset="0"/>
                <a:ea typeface="Palatino Linotype" charset="0"/>
                <a:cs typeface="Palatino Linotype" charset="0"/>
              </a:rPr>
              <a:t>IL RAME E LE SUE LEGHE</a:t>
            </a:r>
            <a:endParaRPr lang="it-IT" sz="280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45490" y="3717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Picture 1" descr="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3" y="991395"/>
            <a:ext cx="3937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889522" y="828997"/>
            <a:ext cx="7097885" cy="1891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Il rame e le sue leghe furono fra i primi materiali metallici prodotti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piu'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di 5.000 anni fa (ad esempio i bronzi, leghe Cu-Sn sono facilmente fusibili e colabili anche in forme particolari e sufficientemente duri).</a:t>
            </a:r>
            <a:endParaRPr lang="it-IT" sz="20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89522" y="29185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Picture 3" descr="cover-pulleys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22" y="2918564"/>
            <a:ext cx="2717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853818" y="2992145"/>
            <a:ext cx="41335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>
                <a:latin typeface="Palatino Linotype" charset="0"/>
                <a:ea typeface="Palatino Linotype" charset="0"/>
                <a:cs typeface="Palatino Linotype" charset="0"/>
              </a:rPr>
              <a:t>Copper-tin pulleys from King Henry VIII's flagship, the Mary Rose, which sank off Portsmouth, England in 1545.</a:t>
            </a:r>
            <a:endParaRPr lang="it-IT" sz="10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26510" y="4720149"/>
            <a:ext cx="11135638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L'impiego del rame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 ancora oggi molto diffuso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perche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' esso possiede una gamma di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proprieta'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 che nel loro insieme nessun altro materiale di uso industriale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puo'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 vantare.</a:t>
            </a:r>
            <a:endParaRPr lang="it-IT" sz="24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8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0975" y="58847"/>
            <a:ext cx="11811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I rami contenenti ossigeno sono disponibili in tre tipi: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00050" algn="l"/>
                <a:tab pos="685800" algn="l"/>
              </a:tabLs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	rame elettrolitico “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tough-pitch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” Cu-ETP UNI 5649-65 (ETP =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eletrolitic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tough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pitch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00050" algn="l"/>
                <a:tab pos="685800" algn="l"/>
              </a:tabLs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	rame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tuogh-pitch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raffinato a fuoco, ad elevata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elettrica - sigla Cu-FRHC (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fire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refined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high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conductivity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00050" algn="l"/>
                <a:tab pos="685800" algn="l"/>
              </a:tabLs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	rame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tough-pitch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raffinato a fuoco per applicazioni non elettriche - sigla Cu-FRTP (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fire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refined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tough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pitch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00050" algn="l"/>
                <a:tab pos="685800" algn="l"/>
              </a:tabLst>
            </a:pP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Applicazioni :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campo elettrico</a:t>
            </a:r>
            <a:r>
              <a:rPr lang="it-IT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: cavi, conduttori per linee aeree, avvolgimenti motori, trasformatori, contatti, anodi....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campo chimico</a:t>
            </a:r>
            <a:r>
              <a:rPr lang="it-IT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: bollitori, distillatori, tini, vasche....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campo meccanico </a:t>
            </a:r>
            <a:r>
              <a:rPr lang="it-IT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: scambiatori di calore, radiatori, guarnizioni, chiodi, rivetti ...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campo civile</a:t>
            </a:r>
            <a:r>
              <a:rPr lang="it-IT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: grondaie, rivestimenti, decorazioni ...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0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50" y="0"/>
            <a:ext cx="117729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u="sng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disossidato</a:t>
            </a: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: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000" i="1" dirty="0">
                <a:latin typeface="Palatino Linotype" charset="0"/>
                <a:ea typeface="Palatino Linotype" charset="0"/>
                <a:cs typeface="Palatino Linotype" charset="0"/>
              </a:rPr>
              <a:t>quando nell' utilizzo del rame </a:t>
            </a:r>
            <a:r>
              <a:rPr lang="it-IT" sz="2000" i="1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i="1" dirty="0">
                <a:latin typeface="Palatino Linotype" charset="0"/>
                <a:ea typeface="Palatino Linotype" charset="0"/>
                <a:cs typeface="Palatino Linotype" charset="0"/>
              </a:rPr>
              <a:t> prevista la saldatura si deve utilizzare rame disossidato, ossia rame ottenuto mediante aggiunta di un agente riducente al metallo liquido, dopo la raffinazione e prima della colata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 L'agente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piu'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usato (efficace e di basso costo)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il 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fosforo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che viene aggiunto come lega madre Cu-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al 15% (altre volte si usa: Li, Na, Ca, B ). L'agente riducente viene aggiunto in eccesso e quindi parte di esso rimane in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s.s.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nel rame; nel caso del fosforo, esso riduce anche in quantitativi bassissimi la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elettrica e quindi i prodotti di questo tipo non hanno applicazioni elettriche (a meno che </a:t>
            </a:r>
            <a:r>
              <a:rPr lang="it-IT" sz="2000" dirty="0" err="1" smtClean="0">
                <a:latin typeface="Palatino Linotype" charset="0"/>
                <a:ea typeface="Palatino Linotype" charset="0"/>
                <a:cs typeface="Palatino Linotype" charset="0"/>
              </a:rPr>
              <a:t>P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&lt; 0,012%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).</a:t>
            </a:r>
            <a:r>
              <a:rPr lang="it-IT" sz="2000" dirty="0"/>
              <a:t>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Il rame 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disossidato ha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una resistenza elevata, una durezza e una resistenza alla corrosione superiori a quelle del rame, ma ha una conducibilità inferiore</a:t>
            </a:r>
            <a:r>
              <a:rPr lang="it-IT" sz="2000" dirty="0"/>
              <a:t>.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Il rame disossidato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disponibile come: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Cu disossidato a basso tenore residuo di fosforo</a:t>
            </a:r>
          </a:p>
          <a:p>
            <a:pPr marL="449580" indent="4495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Cu-DLP ( </a:t>
            </a:r>
            <a:r>
              <a:rPr lang="en-US" sz="2000" dirty="0" err="1">
                <a:latin typeface="Palatino Linotype" charset="0"/>
                <a:ea typeface="Palatino Linotype" charset="0"/>
                <a:cs typeface="Palatino Linotype" charset="0"/>
              </a:rPr>
              <a:t>deoxydised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 low phosphorus)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Cu disossidato ad elevato tenore residuo di fosforo </a:t>
            </a:r>
          </a:p>
          <a:p>
            <a:pPr marL="449580" indent="4495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Cu-DHP (</a:t>
            </a:r>
            <a:r>
              <a:rPr lang="en-US" sz="2000" dirty="0" err="1">
                <a:latin typeface="Palatino Linotype" charset="0"/>
                <a:ea typeface="Palatino Linotype" charset="0"/>
                <a:cs typeface="Palatino Linotype" charset="0"/>
              </a:rPr>
              <a:t>deoxydised</a:t>
            </a: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 high phosphorus )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latin typeface="Palatino Linotype" charset="0"/>
                <a:ea typeface="Palatino Linotype" charset="0"/>
                <a:cs typeface="Palatino Linotype" charset="0"/>
              </a:rPr>
              <a:t> 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1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2900" y="266596"/>
            <a:ext cx="115062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u="sng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esente da ossigeno</a:t>
            </a:r>
            <a:r>
              <a:rPr lang="it-IT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: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i catodi selezionati per la loro elevata purezza vengono rifusi in speciali forni elettrici ad induzione nei quali si crea il vuoto e un' atmosfera riducente ma non si effettuano aggiunte di agenti riducenti. Terminata la fusione, si cola il metallo in speciali lingottiere mantenute sotto vuoto: Questo rame non contiene ne' Cu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O ne' tracce di disossidante e la sua purezza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&gt;99,95%.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La sigla dei rami esenti da ossigeno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: 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Cu-OF (</a:t>
            </a:r>
            <a:r>
              <a:rPr lang="it-IT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oxigen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free)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Applicazioni tipiche sono soprattutto nel settore </a:t>
            </a: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elettrico 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 in tutti gli impieghi che richiedono elevata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senza rischi di rotture per H</a:t>
            </a:r>
            <a:r>
              <a:rPr lang="it-IT" baseline="-25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71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775" y="0"/>
            <a:ext cx="118491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ROTTAMI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Vista l'importanza che i rottami rivestono nel mercato del rame vi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una </a:t>
            </a:r>
            <a:r>
              <a:rPr lang="it-IT" u="sng" dirty="0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norma UNI 3398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che caratterizza le categorie di rottami e torniture di rame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 CATEGORIA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: rame rosso elettrolitico in fili, barre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etc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; con diametro o spessore &gt;=1,5 cm, non bruciati, puliti, assolutamente esclusi i pezzi saldati, stagnati, nichelati, smaltati e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ricoperti</a:t>
            </a:r>
          </a:p>
          <a:p>
            <a:pPr algn="just">
              <a:spcAft>
                <a:spcPts val="0"/>
              </a:spcAft>
            </a:pP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II CATEGORIA</a:t>
            </a:r>
            <a:r>
              <a:rPr lang="it-IT" dirty="0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: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rame rosso in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: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fili, barre, piatti con diametro o spessore &gt;0,5 mm anche bruciati ma non infragiliti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ritagli di lastre con spessore &gt;0,5mm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demolizioni di caldaie, serbatoi, recipienti con spessore &gt;0,5mm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tubi e spezzoni di tubi con spessore &gt;0,5mm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corone di forzamento di proiettili di artiglieria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Materiale pulito, escluse parti saldate, stagnate...</a:t>
            </a:r>
          </a:p>
          <a:p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III CATEGORIA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: rame in: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fili con diametro &gt;0,5mm anche stagnati o saldati, bruciati ma non infragiliti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barre, lastre, piatti, tubi con saldature, spessori &gt;0,5mm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vasellame anche stagnato ma esente da Fe</a:t>
            </a:r>
          </a:p>
          <a:p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 </a:t>
            </a:r>
          </a:p>
          <a:p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IV CATEGORIA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: rame in: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fili con diametro &lt;0,5mm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fili resi fragili</a:t>
            </a:r>
          </a:p>
          <a:p>
            <a:pPr marL="285750" lvl="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rottami esclusi radiatori e rottami di </a:t>
            </a:r>
            <a:r>
              <a:rPr lang="it-IT" dirty="0" err="1" smtClean="0">
                <a:latin typeface="Palatino Linotype" charset="0"/>
                <a:ea typeface="Palatino Linotype" charset="0"/>
                <a:cs typeface="Palatino Linotype" charset="0"/>
              </a:rPr>
              <a:t>galvanotipi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2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156" y="82034"/>
            <a:ext cx="5911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CARATTERISTICHE ELETTRICHE DEL RAME</a:t>
            </a:r>
            <a:r>
              <a:rPr lang="it-IT" sz="200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96430" y="391701"/>
            <a:ext cx="11733619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Data l'enorme importanza del rame nel settore elettrolitico, nelle norme viene sempre specificato, per semilavorati destinati ad impieghi elettrici (specialmente fili), il valore minimo della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elettrica.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Si usa far riferimento a un valore campione, stabilito dallo I.E.C. (</a:t>
            </a:r>
            <a:r>
              <a:rPr lang="it-IT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international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electrical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commision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) per il rame ricotto a 20 C, pari a 58 m/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</a:t>
            </a:r>
            <a:r>
              <a:rPr lang="it-IT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mm</a:t>
            </a:r>
            <a:r>
              <a:rPr lang="it-IT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</a:t>
            </a:r>
            <a:r>
              <a:rPr lang="it-IT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mm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definito nel 1913). Questo valore viene assunto come base percentuale = 100% e in molte norme </a:t>
            </a:r>
            <a:r>
              <a:rPr lang="it-IT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prescritto che la </a:t>
            </a:r>
            <a:r>
              <a:rPr lang="it-IT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non deve risultare inferiore al 98% di tale valore (</a:t>
            </a:r>
            <a:r>
              <a:rPr lang="it-IT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cioe'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56,85 ).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Nella pratica commerciale, il rame per usi elettrici raggiunge facilmente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dell'ordine del 101% e anche 102%; pezzi purissimi anche il 103,5% (6  m/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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mm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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mm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 </a:t>
            </a:r>
            <a:r>
              <a:rPr lang="it-IT" b="1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conduttivita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elettrica del rame </a:t>
            </a:r>
            <a:r>
              <a:rPr lang="it-IT" b="1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fortemente influenzata dal tenore di </a:t>
            </a:r>
            <a:r>
              <a:rPr lang="it-IT" b="1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impurezze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, soprattutto di quelle che entrano in </a:t>
            </a:r>
            <a:r>
              <a:rPr lang="it-IT" b="1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s.s.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(questi atomi, nel reticolo cristallino, ostacolano il moto degli elettroni).</a:t>
            </a:r>
          </a:p>
          <a:p>
            <a:pPr>
              <a:lnSpc>
                <a:spcPct val="150000"/>
              </a:lnSpc>
            </a:pPr>
            <a:r>
              <a:rPr lang="it-IT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Anche l'incrudimento, in quanto introduce una distorsione del reticolo cristallino, riduce la </a:t>
            </a:r>
            <a:r>
              <a:rPr lang="it-IT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. Questa riduzione </a:t>
            </a:r>
            <a:r>
              <a:rPr lang="it-IT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comunque inferiore a quella prodotta dalle </a:t>
            </a:r>
            <a:r>
              <a:rPr lang="it-IT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impurezze</a:t>
            </a:r>
            <a:r>
              <a:rPr lang="it-IT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(un rame puro che presenti </a:t>
            </a:r>
            <a:r>
              <a:rPr lang="it-IT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100% IACS dopo incrudimento ha </a:t>
            </a:r>
            <a:r>
              <a:rPr lang="it-IT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</a:t>
            </a:r>
            <a:r>
              <a:rPr lang="it-IT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97%).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Le leghe del rame non possono avere la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del rame puro, devono venir selezionate solo quando altre caratteristiche (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prop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. meccaniche) ne consigliano l'impiego.</a:t>
            </a:r>
          </a:p>
          <a:p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4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249" y="128885"/>
            <a:ext cx="11668125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808000"/>
                </a:solidFill>
                <a:latin typeface="Palatino Linotype" charset="0"/>
                <a:ea typeface="Palatino Linotype" charset="0"/>
                <a:cs typeface="Palatino Linotype" charset="0"/>
              </a:rPr>
              <a:t>Riportiamo  le percentuali di </a:t>
            </a:r>
            <a:r>
              <a:rPr lang="it-IT" dirty="0" err="1">
                <a:solidFill>
                  <a:srgbClr val="808000"/>
                </a:solidFill>
                <a:latin typeface="Palatino Linotype" charset="0"/>
                <a:ea typeface="Palatino Linotype" charset="0"/>
                <a:cs typeface="Palatino Linotype" charset="0"/>
              </a:rPr>
              <a:t>impurezze</a:t>
            </a:r>
            <a:r>
              <a:rPr lang="it-IT" dirty="0">
                <a:solidFill>
                  <a:srgbClr val="808000"/>
                </a:solidFill>
                <a:latin typeface="Palatino Linotype" charset="0"/>
                <a:ea typeface="Palatino Linotype" charset="0"/>
                <a:cs typeface="Palatino Linotype" charset="0"/>
              </a:rPr>
              <a:t> che riducono la </a:t>
            </a:r>
            <a:r>
              <a:rPr lang="it-IT" dirty="0" err="1">
                <a:solidFill>
                  <a:srgbClr val="808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dirty="0">
                <a:solidFill>
                  <a:srgbClr val="808000"/>
                </a:solidFill>
                <a:latin typeface="Palatino Linotype" charset="0"/>
                <a:ea typeface="Palatino Linotype" charset="0"/>
                <a:cs typeface="Palatino Linotype" charset="0"/>
              </a:rPr>
              <a:t> al 98%</a:t>
            </a:r>
            <a:endParaRPr lang="it-IT" sz="10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8600" y="78173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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0,0006%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dirty="0" err="1" smtClean="0">
                <a:latin typeface="Palatino Linotype" charset="0"/>
                <a:ea typeface="Palatino Linotype" charset="0"/>
                <a:cs typeface="Palatino Linotype" charset="0"/>
              </a:rPr>
              <a:t>As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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0,0027%   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Al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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0,004%   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Fe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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0,012%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Sb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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0,012%    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Sn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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0,03%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Si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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0,03%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Zn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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0,05%</a:t>
            </a:r>
          </a:p>
          <a:p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0" y="852104"/>
            <a:ext cx="2984500" cy="36576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68850" y="852104"/>
            <a:ext cx="615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>
                <a:latin typeface="Palatino Linotype" charset="0"/>
                <a:ea typeface="Palatino Linotype" charset="0"/>
                <a:cs typeface="Palatino Linotype" charset="0"/>
              </a:rPr>
              <a:t>Ag,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Au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, Bi,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Cd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, Pb,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S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, Te, O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richiedono percentuali &gt; 0,1%.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32349" y="1408838"/>
            <a:ext cx="7140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EFFETTO DELLO STATO FISICO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: anche lo stato fisico influenza la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del rame. I getti hanno raramente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superiori ai 100% IACS (normalmente 75%) sebbene, grazie a trattamenti speciali, si possa ottenere il 95%.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221285" y="3422989"/>
            <a:ext cx="6542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ALTRE CARATTERISTICHE FISICHE DEL RAME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 err="1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Densita'</a:t>
            </a: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   8,94 g/cm</a:t>
            </a:r>
            <a:r>
              <a:rPr lang="it-IT" baseline="30000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3</a:t>
            </a: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   (getti 8,8 - 8,9 g/cm</a:t>
            </a:r>
            <a:r>
              <a:rPr lang="it-IT" baseline="30000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3</a:t>
            </a: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)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Temperatura di fusione  1083 C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Coefficiente di dilatazione termica   17,7</a:t>
            </a: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</a:t>
            </a: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10 </a:t>
            </a:r>
            <a:r>
              <a:rPr lang="it-IT" baseline="30000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-6</a:t>
            </a: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  (20-300 C)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Calore specifico   0.0092  </a:t>
            </a:r>
            <a:r>
              <a:rPr lang="it-IT" dirty="0" err="1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cal</a:t>
            </a: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/g</a:t>
            </a: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</a:t>
            </a: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 C   ( a 20 C )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 err="1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 termica   393,5  </a:t>
            </a:r>
            <a:r>
              <a:rPr lang="it-IT" dirty="0" err="1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W</a:t>
            </a: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/</a:t>
            </a:r>
            <a:r>
              <a:rPr lang="it-IT" dirty="0" err="1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m</a:t>
            </a:r>
            <a:r>
              <a:rPr lang="it-IT" dirty="0" err="1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</a:t>
            </a:r>
            <a:r>
              <a:rPr lang="it-IT" dirty="0" err="1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K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Modulo di Young   125 </a:t>
            </a:r>
            <a:r>
              <a:rPr lang="it-IT" dirty="0" err="1" smtClean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GPa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4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3826" y="277758"/>
            <a:ext cx="1168717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BASSO LEGATO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Sono LEGHE di rame contenenti un elemento aggiunto non superiore all' 1%.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ALL' ARGENTO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Esistono tre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qualita'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di rame all'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argento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1.  Cu-LSTP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(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low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silver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tough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pitch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) Ag = 0,02-0,12% , contiene piccole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quantita'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di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Ag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e anche ossido di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argento</a:t>
            </a:r>
          </a:p>
          <a:p>
            <a:pPr lvl="0"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2.  Cu-HSTP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(high silver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tough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pitch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) Ag = 0,12-0,25%, alto contenuto di Ag, accompagnato dal suo ossido</a:t>
            </a:r>
          </a:p>
          <a:p>
            <a:pPr lvl="0"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3.  Cu-OFS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(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oxigen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free silver) Ag = 0,027-0,12%, basso contenuto di Ag ma esente da ossigeno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 </a:t>
            </a:r>
          </a:p>
          <a:p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Le tre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qualita'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del rame all' argento hanno caratteristiche elettriche e termiche molto prossime a quelle del rame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r>
              <a:rPr lang="it-IT" i="1" dirty="0">
                <a:latin typeface="Palatino Linotype" charset="0"/>
                <a:ea typeface="Palatino Linotype" charset="0"/>
                <a:cs typeface="Palatino Linotype" charset="0"/>
              </a:rPr>
              <a:t>La nuova </a:t>
            </a:r>
            <a:r>
              <a:rPr lang="it-IT" i="1" dirty="0" err="1">
                <a:latin typeface="Palatino Linotype" charset="0"/>
                <a:ea typeface="Palatino Linotype" charset="0"/>
                <a:cs typeface="Palatino Linotype" charset="0"/>
              </a:rPr>
              <a:t>proprieta'</a:t>
            </a:r>
            <a:r>
              <a:rPr lang="it-IT" i="1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i="1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i="1" dirty="0">
                <a:latin typeface="Palatino Linotype" charset="0"/>
                <a:ea typeface="Palatino Linotype" charset="0"/>
                <a:cs typeface="Palatino Linotype" charset="0"/>
              </a:rPr>
              <a:t> il notevole innalzamento della temperatura di ricristallizzazione (sale di 150 C per aggiunte dello 0,08% di Ag). Il rame all' argento incrudito mantiene le sue caratteristiche meccaniche anche a temperature ben </a:t>
            </a:r>
            <a:r>
              <a:rPr lang="it-IT" i="1" dirty="0" err="1">
                <a:latin typeface="Palatino Linotype" charset="0"/>
                <a:ea typeface="Palatino Linotype" charset="0"/>
                <a:cs typeface="Palatino Linotype" charset="0"/>
              </a:rPr>
              <a:t>piu'</a:t>
            </a:r>
            <a:r>
              <a:rPr lang="it-IT" i="1" dirty="0">
                <a:latin typeface="Palatino Linotype" charset="0"/>
                <a:ea typeface="Palatino Linotype" charset="0"/>
                <a:cs typeface="Palatino Linotype" charset="0"/>
              </a:rPr>
              <a:t> elevate di quelle a cui normalmente il rame “ricuoce” ad es. il rame perde le sue caratteristiche meccaniche dopo una ora a 175 C, quello all' argento deve venir portato a temperature &gt;300 C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r>
              <a:rPr lang="it-IT" i="1" dirty="0">
                <a:latin typeface="Palatino Linotype" charset="0"/>
                <a:ea typeface="Palatino Linotype" charset="0"/>
                <a:cs typeface="Palatino Linotype" charset="0"/>
              </a:rPr>
              <a:t>L' argento aumenta anche la resistenza al </a:t>
            </a:r>
            <a:r>
              <a:rPr lang="it-IT" i="1" dirty="0" err="1">
                <a:latin typeface="Palatino Linotype" charset="0"/>
                <a:ea typeface="Palatino Linotype" charset="0"/>
                <a:cs typeface="Palatino Linotype" charset="0"/>
              </a:rPr>
              <a:t>creep</a:t>
            </a:r>
            <a:r>
              <a:rPr lang="it-IT" i="1" dirty="0">
                <a:latin typeface="Palatino Linotype" charset="0"/>
                <a:ea typeface="Palatino Linotype" charset="0"/>
                <a:cs typeface="Palatino Linotype" charset="0"/>
              </a:rPr>
              <a:t> (es. con Ag = 0,1% il Cu-Ag presenta a 225 C la stessa resistenza al </a:t>
            </a:r>
            <a:r>
              <a:rPr lang="it-IT" i="1" dirty="0" err="1">
                <a:latin typeface="Palatino Linotype" charset="0"/>
                <a:ea typeface="Palatino Linotype" charset="0"/>
                <a:cs typeface="Palatino Linotype" charset="0"/>
              </a:rPr>
              <a:t>creep</a:t>
            </a:r>
            <a:r>
              <a:rPr lang="it-IT" i="1" dirty="0">
                <a:latin typeface="Palatino Linotype" charset="0"/>
                <a:ea typeface="Palatino Linotype" charset="0"/>
                <a:cs typeface="Palatino Linotype" charset="0"/>
              </a:rPr>
              <a:t> di un rame elettrolitico a 130 C). </a:t>
            </a:r>
            <a:endParaRPr lang="it-IT" i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Le applicazioni sono: lamelle di collettori; avvolgimenti di rotori ove ci siano elevate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velocita'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periferiche</a:t>
            </a: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it-IT" dirty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4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9549" y="393591"/>
            <a:ext cx="1180147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AL CADMIO E CADMIO-STAGNO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Le norme prevedono i seguenti materiali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1. 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Cu-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Cd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(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Cd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0,5-1,5% ) [Cu Cd0,5 - Cu Cd1 - Cu Cd1,5]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2. 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Cu-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Cd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-Sn  (bronzo telefonico)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Cd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=0,2-1%, Sn =0,2-1%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 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L'effetto del 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cadmio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molto simile a quello dell' argento, ma in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piu'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impartisce un' eccezionale resistenza meccanica se il materiale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incrudito per trafilatura (es. fili sottili raggiungono i 65 kg/mm</a:t>
            </a:r>
            <a:r>
              <a:rPr lang="it-IT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con resistenza a fatica del 50% superiore a quella del rame puro). 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elettrica diminuisce al 80-90% IACS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Viene usato per le linee elettriche e telefoniche tranviarie e ferroviarie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Il Cu-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Cd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-Sn ha il suo maggior pregio nell' elevatissimo carico di rottura conferitogli dal Sn (mentre la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elettrica cala al 55-75%). Viene sempre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piu'sostituito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dal Cu-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Cd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, ma continua ad essere utilizzato ove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richiesta una elevata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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t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6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925" y="243513"/>
            <a:ext cx="11630025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RAME-TELLURIO    RAME-ZOLFO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Cu - Te  sigla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CuTe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:        Te = 0,3-0,8%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Cu - S  </a:t>
            </a:r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sigla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CuS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:           S = 0,2-0,5</a:t>
            </a:r>
            <a:r>
              <a:rPr lang="en-US" dirty="0" smtClean="0">
                <a:latin typeface="Palatino Linotype" charset="0"/>
                <a:ea typeface="Palatino Linotype" charset="0"/>
                <a:cs typeface="Palatino Linotype" charset="0"/>
              </a:rPr>
              <a:t>%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In entrambi i casi l' elemento </a:t>
            </a:r>
            <a:r>
              <a:rPr lang="it-IT" b="1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alligante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presente sotto forma di inclusioni microscopiche che favoriscono la formazione di trucioli  corti durante la lavorazione dell' utensile. </a:t>
            </a:r>
            <a:endParaRPr lang="it-IT" b="1" i="1" dirty="0" smtClean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t-IT" sz="1000" b="1" i="1" dirty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Questi materiali vengono impiegati nella fabbricazione di prodotti finiti che necessitano contemporaneamente di un' elevata conduzione elettrica e un gran numero di lavorazioni meccaniche, specie su macchine automatiche.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La conduzione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per entrambi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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95% IACS e la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lavorabilita'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paragonabile a quella dell'ottone da torneria.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Usato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per bulloneria, per morsetti, piccoli componenti...</a:t>
            </a:r>
            <a:endParaRPr lang="it-IT" sz="10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8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0025" y="451262"/>
            <a:ext cx="1173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RAME-ARSENICO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Cu-DPA (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deoxidised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phosphorus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arsenical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) 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As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=0.15-0.5%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=0.013-0.05%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(viene chiamato rame disossidato al fosforo con arsenico).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i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</a:t>
            </a:r>
            <a:r>
              <a:rPr lang="it-IT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' caratterizzato da una resistenza all' ossidazione a caldo sensibilmente superiore a quella presentata dalle altre </a:t>
            </a:r>
            <a:r>
              <a:rPr lang="it-IT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qualita'</a:t>
            </a:r>
            <a:r>
              <a:rPr lang="it-IT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di rame.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L'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Arsenico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inoltre aumenta la temperatura di addolcimento e quindi aumenta la resistenza al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creep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. Lo si usa per preriscaldatori, piastre di focolai di locomotive, bruciatori...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Essendo disossidato </a:t>
            </a:r>
            <a:r>
              <a:rPr lang="it-IT" b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puo'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venir brasato, saldato etc. La presenza di fosforo ne abbassa notevolmente la </a:t>
            </a:r>
            <a:r>
              <a:rPr lang="it-IT" b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elettrica, quindi non trova applicazione nel settore elettrico.</a:t>
            </a:r>
            <a:endParaRPr lang="it-IT" sz="1000" b="1" dirty="0">
              <a:solidFill>
                <a:srgbClr val="FF0000"/>
              </a:solidFill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7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943" y="58847"/>
            <a:ext cx="117494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Le principali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proprieta'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sono : 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elevata </a:t>
            </a: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elettrica e termica (solo l'argento ha una </a:t>
            </a: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superiore)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facilita'</a:t>
            </a: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di formatura ed elevata </a:t>
            </a: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plasticita'</a:t>
            </a: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sia a caldo che a freddo con </a:t>
            </a: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possibilita'</a:t>
            </a: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di </a:t>
            </a:r>
            <a:r>
              <a:rPr lang="it-IT" sz="2000" dirty="0" smtClean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elevato incrudimento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facilita'</a:t>
            </a: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di entrare in lega con molti altri metalli per dar luogo ad un gran numero di materiali dotati di una gamma vastissima di </a:t>
            </a: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proprieta'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eccellenti caratteristiche meccaniche anche a bassissima temperatura senza rischio di </a:t>
            </a: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infragilimento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buona resistenza alla corrosione in molti ambienti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facilita'</a:t>
            </a: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di elettrodeposizione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facilita'</a:t>
            </a: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di giunzione mediante elettrodeposizione o brasatura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possibilita'</a:t>
            </a: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di colorazioni decorative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it-IT" sz="2000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facilita'</a:t>
            </a:r>
            <a:r>
              <a:rPr lang="it-IT" sz="20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nella riutilizzazione dei rottami, sfridi etc.</a:t>
            </a:r>
            <a:endParaRPr lang="it-IT" sz="20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2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7018" y="0"/>
            <a:ext cx="119056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u="sng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LEGHE DA </a:t>
            </a:r>
            <a:r>
              <a:rPr lang="it-IT" u="sng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BONIFICA </a:t>
            </a:r>
            <a:r>
              <a:rPr lang="it-IT" b="1" i="1" u="sng" dirty="0" smtClean="0">
                <a:solidFill>
                  <a:srgbClr val="0070C0"/>
                </a:solidFill>
                <a:latin typeface="Palatino Linotype" charset="0"/>
                <a:ea typeface="Palatino Linotype" charset="0"/>
                <a:cs typeface="Palatino Linotype" charset="0"/>
              </a:rPr>
              <a:t>(tempra + rinvenimento)</a:t>
            </a:r>
            <a:endParaRPr lang="it-IT" b="1" i="1" dirty="0">
              <a:solidFill>
                <a:srgbClr val="0070C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RAME-CROMO</a:t>
            </a:r>
            <a:endParaRPr lang="it-IT" b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Aggiungendo circa l'1% di cromo si ottiene una lega da bonifica dotata di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elettrica maggiore dell' 80% IACS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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t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= 35 kg/mm</a:t>
            </a:r>
            <a:r>
              <a:rPr lang="it-IT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(getti) e 41 kg/mm</a:t>
            </a:r>
            <a:r>
              <a:rPr lang="it-IT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(semilavorati)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Se poi si fa anche un incrudimento si possono raggiungere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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t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= 55 kg/mm</a:t>
            </a:r>
            <a:r>
              <a:rPr lang="it-IT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Il materiale resiste molto bene alle temperature elevate,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puo'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venire usato anche per lunghi periodi a 350 C. Si fabbricano elettrodi per saldatura a resistenza, componenti di motore a gabbia di scoiattolo destinati a lavorare in condizioni di alta sollecitazione a temperature elevate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RAME-ZIRCONIO</a:t>
            </a:r>
            <a:endParaRPr lang="it-IT" b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E' una delle leghe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piu'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recenti (10-15 anni) ed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stata sviluppata negli USA per applicazioni su macchine rotanti ad alta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velocita'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e alta temperatura per componenti aeronautici. Da questo studio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emerso che l' aggiunta dello 0,15% di Zr al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Cu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esente da ossigeno produce una lega da bonifica con ottime caratteristiche meccaniche che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puo'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sostituire la lega Cu-Cr in quanto la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elettrica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maggiore del 90 % IACS, con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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t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= 50 kg/mm</a:t>
            </a:r>
            <a:r>
              <a:rPr lang="it-IT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. Inoltre questa lega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molto tenace, caratteristica importante per certi componenti come lamelle di collettori con incastro a coda di rondine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68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47433"/>
            <a:ext cx="118410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- NICHEL - FOSFORO</a:t>
            </a:r>
            <a:endParaRPr lang="it-IT" b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Si usa circa l' 1% di Ni e lo 0.2% di P. Si ottiene circa 55-60% IACS e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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t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= 55 kg/mm</a:t>
            </a:r>
            <a:r>
              <a:rPr lang="it-IT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. Si usa per componenti di saldatrici a resistenza per contatti a molla e per parti di sezionatori fortemente sollecitate.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29309" y="1680066"/>
            <a:ext cx="119149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LEGHE DI RAME A TITOLO ELEVATO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008000"/>
                </a:solidFill>
                <a:latin typeface="Palatino Linotype" charset="0"/>
                <a:ea typeface="Palatino Linotype" charset="0"/>
                <a:cs typeface="Palatino Linotype" charset="0"/>
              </a:rPr>
              <a:t>Si intendono materiali con tenori variabili tra 1 - 5%.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Sono leghe speciali per applicazioni in cui sono richieste resistenza meccanica e durezza elevate, unite ad una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elettrica ancora apprezzabile.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b="1" u="sng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LEGHE NON SUSCETTIBILI DI </a:t>
            </a:r>
            <a:r>
              <a:rPr lang="it-IT" sz="2000" b="1" u="sng" dirty="0" smtClean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BONIFICA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Cu-Si-Mn 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(bronzo al silicio). 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In Italia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in uso solo la lega Cu   Si3   Mn1 </a:t>
            </a:r>
            <a:r>
              <a:rPr lang="it-IT" sz="1000" dirty="0" smtClean="0">
                <a:latin typeface="Palatino Linotype" charset="0"/>
                <a:ea typeface="Palatino Linotype" charset="0"/>
                <a:cs typeface="Palatino Linotype" charset="0"/>
              </a:rPr>
              <a:t> 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(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Si = 2.7-3.5%    Mn = 0.7-1.5%). 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Il silicio da' un campo di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s.s.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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notevolmente ristretto con una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solubilita'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massima a RT del 3.5%, e quindi con queste leghe non sono possibili trattamenti termici e le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proprieta'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sono quelle della soluzione solida: possiedono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cioe'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ottima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malleabilita'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duttibilita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' a freddo, ottima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lavorabilita'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a caldo. Possono essere prodotti semilavorati per laminazione, forgiatura, stampaggio, estrusione...</a:t>
            </a:r>
            <a:endParaRPr lang="it-IT" sz="10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5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0072" y="113621"/>
            <a:ext cx="1168399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Il rame al Si - Mn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quindi una lega ad elevata resistenza meccanica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</a:t>
            </a:r>
            <a:r>
              <a:rPr lang="en-US" baseline="-25000" dirty="0">
                <a:latin typeface="Palatino Linotype" charset="0"/>
                <a:ea typeface="Palatino Linotype" charset="0"/>
                <a:cs typeface="Palatino Linotype" charset="0"/>
              </a:rPr>
              <a:t>t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= 60 - 65 kg/mm</a:t>
            </a:r>
            <a:r>
              <a:rPr lang="en-US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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= 5 - 15%  </a:t>
            </a:r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HBr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= 100 - 110 kg/mm</a:t>
            </a:r>
            <a:r>
              <a:rPr lang="en-US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 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Il principale effetto del </a:t>
            </a:r>
            <a:r>
              <a:rPr lang="it-IT" b="1" dirty="0">
                <a:solidFill>
                  <a:srgbClr val="0070C0"/>
                </a:solidFill>
                <a:latin typeface="Palatino Linotype" charset="0"/>
                <a:ea typeface="Palatino Linotype" charset="0"/>
                <a:cs typeface="Palatino Linotype" charset="0"/>
              </a:rPr>
              <a:t>Silicio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, oltre ad aumentare le caratteristiche meccaniche (il materiale viene indurito per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s.s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),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quello di mantenere disossidato il materiale anche in condizioni sfavorevoli (es. durante la saldatura) ed incrementare la resistenza alla corrosione in ambiente caldo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Si usa in ingegneria chimica ed elettrica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per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scatole e protezioni antimagnetiche; per molle...</a:t>
            </a:r>
          </a:p>
          <a:p>
            <a:pPr>
              <a:lnSpc>
                <a:spcPct val="150000"/>
              </a:lnSpc>
            </a:pPr>
            <a:endParaRPr lang="it-IT" b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5" y="2698944"/>
            <a:ext cx="6032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09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1017" y="34723"/>
            <a:ext cx="2666114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u="sng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LEGHE DA BONIFICA</a:t>
            </a:r>
            <a:endParaRPr lang="it-IT" sz="900" b="1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53" y="338282"/>
            <a:ext cx="3937000" cy="36322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22435" y="13083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smtClean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RAME-BERILLIO</a:t>
            </a:r>
            <a:r>
              <a:rPr lang="it-IT" b="1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endParaRPr lang="it-IT" b="1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0144" y="500171"/>
            <a:ext cx="77031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i="1" dirty="0">
                <a:latin typeface="Palatino Linotype" charset="0"/>
                <a:ea typeface="Palatino Linotype" charset="0"/>
                <a:cs typeface="Palatino Linotype" charset="0"/>
              </a:rPr>
              <a:t>Con queste leghe si raggiungono le caratteristiche meccaniche </a:t>
            </a:r>
            <a:r>
              <a:rPr lang="it-IT" b="1" i="1" dirty="0" err="1">
                <a:latin typeface="Palatino Linotype" charset="0"/>
                <a:ea typeface="Palatino Linotype" charset="0"/>
                <a:cs typeface="Palatino Linotype" charset="0"/>
              </a:rPr>
              <a:t>piu'</a:t>
            </a:r>
            <a:r>
              <a:rPr lang="it-IT" b="1" i="1" dirty="0">
                <a:latin typeface="Palatino Linotype" charset="0"/>
                <a:ea typeface="Palatino Linotype" charset="0"/>
                <a:cs typeface="Palatino Linotype" charset="0"/>
              </a:rPr>
              <a:t> elevate tra le leghe industriali del rame.</a:t>
            </a:r>
            <a:endParaRPr lang="it-IT" sz="1000" b="1" i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 lega infatti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invecchiabile o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induribile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per precipitazione.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Precipita una fase ricca in Be da una soluzione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sovrassatura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di rame praticamente puro. La precipitazione avviene durante il lento raffreddamento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perche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' la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solubilita'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del Be nella fase a decresce molto con la temperatura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Tutto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cio'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possibile con una tempra di soluzione seguita da un rinvenimento che equivale ad un “invecchiamento artificiale” che produce la precipitazione della fase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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in forma finissima (1h a 200 - 460 C). 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70C0"/>
                </a:solidFill>
                <a:latin typeface="Palatino Linotype" charset="0"/>
                <a:ea typeface="Palatino Linotype" charset="0"/>
                <a:cs typeface="Palatino Linotype" charset="0"/>
              </a:rPr>
              <a:t>I benefici </a:t>
            </a:r>
            <a:r>
              <a:rPr lang="it-IT" b="1" dirty="0" err="1">
                <a:solidFill>
                  <a:srgbClr val="0070C0"/>
                </a:solidFill>
                <a:latin typeface="Palatino Linotype" charset="0"/>
                <a:ea typeface="Palatino Linotype" charset="0"/>
                <a:cs typeface="Palatino Linotype" charset="0"/>
              </a:rPr>
              <a:t>piu'</a:t>
            </a:r>
            <a:r>
              <a:rPr lang="it-IT" b="1" dirty="0">
                <a:solidFill>
                  <a:srgbClr val="0070C0"/>
                </a:solidFill>
                <a:latin typeface="Palatino Linotype" charset="0"/>
                <a:ea typeface="Palatino Linotype" charset="0"/>
                <a:cs typeface="Palatino Linotype" charset="0"/>
              </a:rPr>
              <a:t> evidenti si ottengono con </a:t>
            </a:r>
            <a:r>
              <a:rPr lang="it-IT" b="1" dirty="0" smtClean="0">
                <a:solidFill>
                  <a:srgbClr val="0070C0"/>
                </a:solidFill>
                <a:latin typeface="Palatino Linotype" charset="0"/>
                <a:ea typeface="Palatino Linotype" charset="0"/>
                <a:cs typeface="Palatino Linotype" charset="0"/>
              </a:rPr>
              <a:t>Be &gt; </a:t>
            </a:r>
            <a:r>
              <a:rPr lang="it-IT" b="1" dirty="0">
                <a:solidFill>
                  <a:srgbClr val="0070C0"/>
                </a:solidFill>
                <a:latin typeface="Palatino Linotype" charset="0"/>
                <a:ea typeface="Palatino Linotype" charset="0"/>
                <a:cs typeface="Palatino Linotype" charset="0"/>
              </a:rPr>
              <a:t>1.3%. </a:t>
            </a:r>
          </a:p>
          <a:p>
            <a:pPr>
              <a:lnSpc>
                <a:spcPct val="150000"/>
              </a:lnSpc>
            </a:pP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0144" y="5023047"/>
            <a:ext cx="118687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Esistono due tipi principali di leghe Cu - Be: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Cu Be 1.7 Co Ni (Be=1.6-1.9%  </a:t>
            </a:r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Ni+Co+Fe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=0.2-0.6%)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Cu Be2 Co Ni (Be=1.9-2.1%  </a:t>
            </a:r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Ni+Co+Fe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=0.2-0.6%)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Co, Ni, Fe agiscono come inibitori della crescita del grano. 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5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044" y="106298"/>
            <a:ext cx="5144656" cy="66018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Allo stato incrudito si ottengono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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t 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= 120 - 160 kg/mm</a:t>
            </a:r>
            <a:r>
              <a:rPr lang="it-IT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HBr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= 400 kg/mm</a:t>
            </a:r>
            <a:r>
              <a:rPr lang="it-IT" baseline="30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r>
              <a:rPr lang="it-IT" dirty="0">
                <a:solidFill>
                  <a:srgbClr val="0070C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</a:t>
            </a:r>
            <a:r>
              <a:rPr lang="it-IT" dirty="0">
                <a:solidFill>
                  <a:srgbClr val="0070C0"/>
                </a:solidFill>
                <a:latin typeface="Palatino Linotype" charset="0"/>
                <a:ea typeface="Palatino Linotype" charset="0"/>
                <a:cs typeface="Palatino Linotype" charset="0"/>
              </a:rPr>
              <a:t> = 4%.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La resistenza alla corrosione </a:t>
            </a:r>
            <a:r>
              <a:rPr lang="it-IT" b="1" dirty="0" err="1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b="1" dirty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 buona </a:t>
            </a:r>
            <a:r>
              <a:rPr lang="it-IT" b="1" dirty="0" smtClean="0">
                <a:solidFill>
                  <a:srgbClr val="000080"/>
                </a:solidFill>
                <a:latin typeface="Palatino Linotype" charset="0"/>
                <a:ea typeface="Palatino Linotype" charset="0"/>
                <a:cs typeface="Palatino Linotype" charset="0"/>
              </a:rPr>
              <a:t>in:</a:t>
            </a:r>
            <a:endParaRPr lang="it-IT" b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Atmosfera industriale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Atmosfera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marina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Acidi organici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H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SO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4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freddo,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HCl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freddo e diluito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Soluzioni alcaline fredde o calde se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diluite</a:t>
            </a:r>
          </a:p>
          <a:p>
            <a:pPr marL="342900" lvl="0" indent="-342900">
              <a:buFont typeface="+mj-lt"/>
              <a:buAutoNum type="arabicPeriod"/>
            </a:pP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 resistenza non </a:t>
            </a:r>
            <a:r>
              <a:rPr lang="it-IT" b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buona invece per</a:t>
            </a:r>
            <a:r>
              <a:rPr lang="it-IT" b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:</a:t>
            </a:r>
            <a:endParaRPr lang="it-IT" b="1" dirty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HNO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3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FeCl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3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Fe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(SO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4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)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3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Hg e i suoi sali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NH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3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Alogeni</a:t>
            </a:r>
          </a:p>
          <a:p>
            <a:pPr marL="342900" lvl="0" indent="-342900">
              <a:buFont typeface="+mj-lt"/>
              <a:buAutoNum type="arabicPeriod"/>
            </a:pP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Queste leghe vengono utilizzate per molle e contatti in elettrotecnica, parti sollecitate a fatica (diaframmi, soffietti,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rele'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, interruttori, sezionatori...), bulloneria ad alta resistenza, utensili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antiscintille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189" y="374152"/>
            <a:ext cx="6658265" cy="20928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b="1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- COBALTO - BERILLIO </a:t>
            </a:r>
            <a:endParaRPr lang="it-IT" sz="1000" b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spcAft>
                <a:spcPts val="0"/>
              </a:spcAft>
            </a:pPr>
            <a:r>
              <a:rPr lang="it-IT" sz="2000" b="1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(BRONZO AL BERILLIO</a:t>
            </a:r>
            <a:r>
              <a:rPr lang="it-IT" sz="2000" b="1" dirty="0" smtClean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)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Cu  Co2  Be </a:t>
            </a:r>
            <a:r>
              <a:rPr lang="it-IT" sz="1000" dirty="0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en-US" dirty="0" smtClean="0">
                <a:latin typeface="Palatino Linotype" charset="0"/>
                <a:ea typeface="Palatino Linotype" charset="0"/>
                <a:cs typeface="Palatino Linotype" charset="0"/>
              </a:rPr>
              <a:t>(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Co = 2 - 3%;   Be = 0.8 - 0.4%;   </a:t>
            </a:r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Ni+Fe</a:t>
            </a:r>
            <a:r>
              <a:rPr lang="en-US" dirty="0">
                <a:latin typeface="Palatino Linotype" charset="0"/>
                <a:ea typeface="Palatino Linotype" charset="0"/>
                <a:cs typeface="Palatino Linotype" charset="0"/>
              </a:rPr>
              <a:t> max 0.5%)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Buona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deformabilita'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a freddo 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possibilita'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di subire invecchiamento.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spcAft>
                <a:spcPts val="0"/>
              </a:spcAft>
            </a:pPr>
            <a:r>
              <a:rPr lang="it-IT" b="1" i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 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differenza della lega </a:t>
            </a:r>
            <a:r>
              <a:rPr lang="it-IT" b="1" i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Cu-Be 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ha </a:t>
            </a:r>
            <a:r>
              <a:rPr lang="it-IT" b="1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elettrica </a:t>
            </a:r>
            <a:r>
              <a:rPr lang="it-IT" b="1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piu'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elevata e resistenza meccanica </a:t>
            </a:r>
            <a:r>
              <a:rPr lang="it-IT" b="1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piu'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bassa.</a:t>
            </a:r>
            <a:endParaRPr lang="it-IT" sz="1000" b="1" i="1" dirty="0">
              <a:solidFill>
                <a:srgbClr val="FF0000"/>
              </a:solidFill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190" y="3208949"/>
            <a:ext cx="6658265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b="1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- NICHEL- SILICIO</a:t>
            </a:r>
            <a:endParaRPr lang="it-IT" sz="1000" b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Cu  Ni2  Si1 </a:t>
            </a:r>
            <a:r>
              <a:rPr lang="it-IT" sz="1000" dirty="0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(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Ni = 1 - 4.5%;   Si = 0.4 - 1.3%)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La fase indurente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il composto Ni</a:t>
            </a:r>
            <a:r>
              <a:rPr lang="it-IT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Si ( in generale si usa la proporzione </a:t>
            </a:r>
            <a:r>
              <a:rPr lang="it-IT" dirty="0" err="1" smtClean="0">
                <a:latin typeface="Palatino Linotype" charset="0"/>
                <a:ea typeface="Palatino Linotype" charset="0"/>
                <a:cs typeface="Palatino Linotype" charset="0"/>
              </a:rPr>
              <a:t>Ni:Si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=2:1). </a:t>
            </a: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Dopo 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l' invecchiamento </a:t>
            </a: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</a:t>
            </a:r>
            <a:r>
              <a:rPr lang="it-IT" baseline="-25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t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= 65 kg/mm</a:t>
            </a:r>
            <a:r>
              <a:rPr lang="it-IT" baseline="30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, mantiene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pero'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una buona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duttilita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elettrica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35 - 40% IACS. La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lavorabilita'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alle macchine utensili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circa doppia rispetto al rame puro, piccole aggiunte di Te la avvicinano a quella degli ottoni.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spcAft>
                <a:spcPts val="0"/>
              </a:spcAft>
            </a:pPr>
            <a:r>
              <a:rPr lang="it-IT" b="1" u="sng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Sono </a:t>
            </a:r>
            <a:r>
              <a:rPr lang="it-IT" b="1" u="sng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leghe ottime per stampaggio a caldo e a freddo. </a:t>
            </a:r>
            <a:endParaRPr lang="it-IT" b="1" u="sng" dirty="0" smtClean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spcAft>
                <a:spcPts val="0"/>
              </a:spcAft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Usate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per bulloneria e viteria ad alta resistenza, giunti meccanica, parti d' interruttori etc...</a:t>
            </a:r>
            <a:endParaRPr lang="it-IT" sz="10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12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9599" y="81486"/>
            <a:ext cx="1134225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600" b="1" u="sng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LEGHE INDUSTRIALI DEL RAME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In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tutte le applicazioni, a determinare la scelta del 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in luogo di altri possibili metalli contribuiscono le seguenti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proprieta</a:t>
            </a:r>
            <a:r>
              <a:rPr lang="it-IT" dirty="0" err="1" smtClean="0">
                <a:latin typeface="Palatino Linotype" charset="0"/>
                <a:ea typeface="Palatino Linotype" charset="0"/>
                <a:cs typeface="Palatino Linotype" charset="0"/>
              </a:rPr>
              <a:t>'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: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dirty="0" err="1" smtClean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Lavorabilita</a:t>
            </a:r>
            <a:r>
              <a:rPr lang="it-IT" dirty="0" err="1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'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a caldo e a freddo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dirty="0" smtClean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 </a:t>
            </a:r>
            <a:r>
              <a:rPr lang="it-IT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resistenza alla corrosione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dirty="0" err="1" smtClean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dirty="0" smtClean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termica ed elettrica</a:t>
            </a:r>
            <a:endParaRPr lang="it-IT" sz="10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2437" y="3507177"/>
            <a:ext cx="1173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2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LEGHE RAME- ZINCO </a:t>
            </a:r>
            <a:r>
              <a:rPr lang="it-IT" sz="1000" b="1" dirty="0" smtClean="0">
                <a:latin typeface="Palatino Linotype" charset="0"/>
                <a:ea typeface="Palatino Linotype" charset="0"/>
                <a:cs typeface="Palatino Linotype" charset="0"/>
              </a:rPr>
              <a:t>          </a:t>
            </a:r>
            <a:r>
              <a:rPr lang="it-IT" sz="2200" b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( </a:t>
            </a:r>
            <a:r>
              <a:rPr lang="it-IT" sz="22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OTTONI </a:t>
            </a:r>
            <a:r>
              <a:rPr lang="it-IT" sz="2200" b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)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Cu: FCC			Zn: EC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Raggio </a:t>
            </a:r>
            <a:r>
              <a:rPr lang="it-IT" dirty="0" smtClean="0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Cu/raggio </a:t>
            </a:r>
            <a:r>
              <a:rPr lang="it-IT" dirty="0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Zn = 4%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dirty="0" err="1">
                <a:solidFill>
                  <a:srgbClr val="008080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it-IT" dirty="0" err="1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elettronegativita</a:t>
            </a:r>
            <a:r>
              <a:rPr lang="it-IT" dirty="0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' = 0.3%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Quindi le leggi di Hume- </a:t>
            </a:r>
            <a:r>
              <a:rPr lang="it-IT" dirty="0" err="1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Rothery</a:t>
            </a:r>
            <a:r>
              <a:rPr lang="it-IT" dirty="0">
                <a:solidFill>
                  <a:srgbClr val="008080"/>
                </a:solidFill>
                <a:latin typeface="Palatino Linotype" charset="0"/>
                <a:ea typeface="Palatino Linotype" charset="0"/>
                <a:cs typeface="Palatino Linotype" charset="0"/>
              </a:rPr>
              <a:t> non sono totalmente rispettate </a:t>
            </a:r>
            <a:r>
              <a:rPr lang="it-IT" b="1" i="1" u="sng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ma la </a:t>
            </a:r>
            <a:r>
              <a:rPr lang="it-IT" b="1" i="1" u="sng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solubilita'</a:t>
            </a:r>
            <a:r>
              <a:rPr lang="it-IT" b="1" i="1" u="sng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b="1" i="1" u="sng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b="1" i="1" u="sng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ugualmente </a:t>
            </a:r>
            <a:r>
              <a:rPr lang="it-IT" b="1" i="1" u="sng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notevole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Tra le leghe a base di rame, gli ottoni sono probabilmente quelle </a:t>
            </a:r>
            <a:r>
              <a:rPr lang="it-IT" b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piu'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diffuse.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Conservano la buona resistenza alla corrosione e la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lavorabilita'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del rame, ma sono assai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piu'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resistenti meccanicamente.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24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5562" y="325736"/>
            <a:ext cx="1170247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Lo Zn aumenta le </a:t>
            </a:r>
            <a:r>
              <a:rPr lang="it-IT" b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proprieta'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meccaniche del Cu entrando in soluzione </a:t>
            </a:r>
            <a:r>
              <a:rPr lang="it-IT" b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solida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L' 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effetto cresce linearmente con la percentuale di Zn solo per basse concentrazioni per poi raggiungere un valore limite. Il campo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tuttavia esteso (circa 37%) per cui l' effetto dello Zn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significativo anche in confronto allo Sn e allo Al, elementi che danno con il Cu leghe di buone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proprieta'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meccaniche</a:t>
            </a: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Lo Zn ha anche l' importante vantaggio di mantenere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la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malleabilita'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tipica del Cu.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In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particolare la deformazione a frattura risulta essere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maggiore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per gli ottoni che per il rame </a:t>
            </a:r>
            <a:endParaRPr lang="it-IT" dirty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it-IT" b="1" i="1" u="sng" dirty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5" y="2041237"/>
            <a:ext cx="5943600" cy="2997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5" y="3751695"/>
            <a:ext cx="3224415" cy="310630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629890" y="5119455"/>
            <a:ext cx="8452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Gli ottoni possono essere costituiti esclusivamente di rame e zinco (ottoni binari), oppure contenere piombo (ottoni al piombo) o altri elementi di alligazione (ottoni speciali). </a:t>
            </a:r>
          </a:p>
        </p:txBody>
      </p:sp>
    </p:spTree>
    <p:extLst>
      <p:ext uri="{BB962C8B-B14F-4D97-AF65-F5344CB8AC3E}">
        <p14:creationId xmlns:p14="http://schemas.microsoft.com/office/powerpoint/2010/main" val="1134074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82" y="258902"/>
            <a:ext cx="8805301" cy="65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25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3136" y="233713"/>
            <a:ext cx="1147812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u="sng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Designazione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: tutti gli ottoni vengono designati con i simboli chimici degli elementi di lega. </a:t>
            </a:r>
            <a:r>
              <a:rPr lang="it-IT" sz="2400" dirty="0" smtClean="0">
                <a:latin typeface="Palatino Linotype" charset="0"/>
                <a:ea typeface="Palatino Linotype" charset="0"/>
                <a:cs typeface="Palatino Linotype" charset="0"/>
              </a:rPr>
              <a:t>Il 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primo simbolo Cu indica che si tratto di una lega di rame, del quale non si precisa la percentuale.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Dopo sono riportati i simboli degli altri elementi che caratterizzano la lega, ciascuno seguito da un numero che ne rappresenta la percentuale.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La sigla di designazione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puo'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 essere preceduta dalle lettere: </a:t>
            </a:r>
            <a:endParaRPr lang="it-IT" sz="24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dirty="0" err="1" smtClean="0">
                <a:solidFill>
                  <a:srgbClr val="808000"/>
                </a:solidFill>
                <a:latin typeface="Palatino Linotype" charset="0"/>
                <a:ea typeface="Palatino Linotype" charset="0"/>
                <a:cs typeface="Palatino Linotype" charset="0"/>
              </a:rPr>
              <a:t>P</a:t>
            </a:r>
            <a:r>
              <a:rPr lang="it-IT" sz="2400" dirty="0" smtClean="0">
                <a:solidFill>
                  <a:srgbClr val="808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400" dirty="0">
                <a:solidFill>
                  <a:srgbClr val="808000"/>
                </a:solidFill>
                <a:latin typeface="Palatino Linotype" charset="0"/>
                <a:ea typeface="Palatino Linotype" charset="0"/>
                <a:cs typeface="Palatino Linotype" charset="0"/>
              </a:rPr>
              <a:t>= lega da deformazione plastica </a:t>
            </a:r>
            <a:endParaRPr lang="it-IT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solidFill>
                  <a:srgbClr val="808000"/>
                </a:solidFill>
                <a:latin typeface="Palatino Linotype" charset="0"/>
                <a:ea typeface="Palatino Linotype" charset="0"/>
                <a:cs typeface="Palatino Linotype" charset="0"/>
              </a:rPr>
              <a:t>G = lega per getti</a:t>
            </a:r>
            <a:endParaRPr lang="it-IT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Es: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G-Cu Zn33 Pb2 Si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P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-Cu Zn28 Sn1 </a:t>
            </a:r>
            <a:r>
              <a:rPr lang="it-IT" sz="2400" dirty="0" err="1" smtClean="0">
                <a:latin typeface="Palatino Linotype" charset="0"/>
                <a:ea typeface="Palatino Linotype" charset="0"/>
                <a:cs typeface="Palatino Linotype" charset="0"/>
              </a:rPr>
              <a:t>As</a:t>
            </a:r>
            <a:endParaRPr lang="it-IT" sz="2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12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3348" r="4163"/>
          <a:stretch/>
        </p:blipFill>
        <p:spPr>
          <a:xfrm>
            <a:off x="348917" y="157929"/>
            <a:ext cx="3537284" cy="400534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211053" y="157929"/>
            <a:ext cx="74836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Ottoni a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Lo zinco, fino al 37% in peso circa, forma col rame una soluzione solida monofasica a, con lo stesso reticolo cristallino (cubico a facce centrate) del rame; nel reticolo, lo zinco sostituisce gli “atomi” del rame. </a:t>
            </a:r>
            <a:r>
              <a:rPr lang="it-IT" sz="2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Queste leghe vengono denominate ottoni a ed hanno </a:t>
            </a:r>
            <a:r>
              <a:rPr lang="it-IT" sz="2000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proprieta</a:t>
            </a:r>
            <a:r>
              <a:rPr lang="it-IT" sz="2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̀ assai simili a quelle del rame.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Sono particolarmente adatte alla deformazione plastica a freddo; le loro caratteristiche meccaniche crescono al crescere del tenore di zinco.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La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possibilita’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di deformarli a caldo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e’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minore e richiede un particolare controllo delle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impurezze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</a:p>
          <a:p>
            <a:pPr algn="just"/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Un ottone ha interamente struttura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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 quando non contiene </a:t>
            </a:r>
            <a:r>
              <a:rPr lang="it-IT" sz="2000" b="1" dirty="0" err="1">
                <a:latin typeface="Palatino Linotype" charset="0"/>
                <a:ea typeface="Palatino Linotype" charset="0"/>
                <a:cs typeface="Palatino Linotype" charset="0"/>
              </a:rPr>
              <a:t>piu'del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 33% di Zn. </a:t>
            </a:r>
            <a:endParaRPr lang="it-IT" sz="2000" b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Questi ottoni non subiscono nessuna trasformazione durante il raffreddamento, non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quindi possibile nessun trattamento termico, solo un incrudimento </a:t>
            </a:r>
            <a:endParaRPr lang="it-IT" sz="2000" b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5121" name="Picture 1" descr="age3image38467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4404820"/>
            <a:ext cx="25336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641934" y="6302438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charset="0"/>
              </a:rPr>
              <a:t>Lega G - CuZn30 – soluzione solida </a:t>
            </a:r>
            <a:r>
              <a:rPr lang="it-IT" dirty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it-IT" dirty="0">
                <a:latin typeface="UniversalMath1BT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059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500" y="117693"/>
            <a:ext cx="120015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charset="0"/>
              <a:buChar char="•"/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 </a:t>
            </a:r>
            <a:r>
              <a:rPr lang="it-IT" sz="2000" b="1" dirty="0" err="1">
                <a:latin typeface="Palatino Linotype" charset="0"/>
                <a:ea typeface="Palatino Linotype" charset="0"/>
                <a:cs typeface="Palatino Linotype" charset="0"/>
              </a:rPr>
              <a:t>Lavorabilita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̀ alle macchine utensili 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E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’ buona. E’ migliore per gli ottoni (leghe rame-zinco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). 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000" b="1" dirty="0" err="1" smtClean="0">
                <a:latin typeface="Palatino Linotype" charset="0"/>
                <a:ea typeface="Palatino Linotype" charset="0"/>
                <a:cs typeface="Palatino Linotype" charset="0"/>
              </a:rPr>
              <a:t>Lavorabilita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̀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per deformazione 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plastica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E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’ buona. Si possono fabbricare semilavorati. Si ha però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fragilita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̀ se la lavorazione avviene tra i 200 ed i 600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°C. La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lavorazione meccanica a freddo fa aumentare la durezza e la resistenza a trazione e fa diminuire l’allungamento.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000" b="1" dirty="0" err="1" smtClean="0">
                <a:latin typeface="Palatino Linotype" charset="0"/>
                <a:ea typeface="Palatino Linotype" charset="0"/>
                <a:cs typeface="Palatino Linotype" charset="0"/>
              </a:rPr>
              <a:t>Fusibilita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̀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e </a:t>
            </a:r>
            <a:r>
              <a:rPr lang="it-IT" sz="2000" b="1" dirty="0" err="1" smtClean="0">
                <a:latin typeface="Palatino Linotype" charset="0"/>
                <a:ea typeface="Palatino Linotype" charset="0"/>
                <a:cs typeface="Palatino Linotype" charset="0"/>
              </a:rPr>
              <a:t>colabilita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̀ 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Il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rame è fusibile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perche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́ fonde a 1084 °C. Le sue leghe fondono a temperature ancora inferiori. La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colabilita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̀ del rame e delle sue leghe è buona anche se colata del rame presenta difficoltà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perche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́ il rame liquido assorbe e discioglie notevoli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quantita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̀ di gas che, durante la solidificazione, rimangono imprigionati nella massa metallica, originando soffiature.</a:t>
            </a:r>
            <a:b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Il rame allo stato liquido, ed anche alle alte temperature, si ossida formando l’ossidulo di rame Cu2O, provocando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fragilita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̀. Per tutto questo è necessario utilizzare disossidanti od atmosfere protettive durante la colata del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rame</a:t>
            </a:r>
          </a:p>
        </p:txBody>
      </p:sp>
    </p:spTree>
    <p:extLst>
      <p:ext uri="{BB962C8B-B14F-4D97-AF65-F5344CB8AC3E}">
        <p14:creationId xmlns:p14="http://schemas.microsoft.com/office/powerpoint/2010/main" val="1538411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482" y="299752"/>
            <a:ext cx="1193532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Gli ottoni con Zn &lt; 20% circa sono comunemente denominati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tombacchi o similori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 Le loro applicazioni sono solitamente la bigiotteria, la minuteria elettrica imbutita, il rivestimento di elementi architettonici, gli oggetti decorativi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</a:p>
          <a:p>
            <a:pPr algn="just"/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Le leghe Cu Zn 28 , Cu Zn e 30 Cu Zn 33 sono particolarmente adatte all'imbutitura profonda e allo stampaggio a freddo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 Esse vengono adoperate: nella produzione di bossoli per cartucce, di articoli stampati, ricalcati o imbutiti, e di tubetti per radiatori di automobili, ricavati da nastro ripiegato, aggraffato e brasato. </a:t>
            </a:r>
            <a:endParaRPr lang="it-IT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L’ottone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Cu Zn 35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ha una struttura prevalentemente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alfa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a temperatura ambiente con possibile struttura bifasica (</a:t>
            </a:r>
            <a:r>
              <a:rPr lang="it-IT" sz="2000" dirty="0">
                <a:latin typeface="Symbol" charset="2"/>
                <a:ea typeface="Symbol" charset="2"/>
                <a:cs typeface="Symbol" charset="2"/>
              </a:rPr>
              <a:t>a + b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) a temperature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piu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̀ elevate. Questa lega viene usata per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bossoli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di piccolo calibro, per piccoli pezzi stampati a freddo, per accessori di porte e finestre e simili. </a:t>
            </a:r>
            <a:endParaRPr lang="it-IT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L'ottone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Cu Zn 37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è, infine, una lega per laminati commerciali da tranciatura, ma viene anche fornito come tubo, barra e filo. Esso è suscettibile tanto di deformazione a freddo che di deformazione a caldo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poiche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́ ormai si è prossimi al dominio bifasico </a:t>
            </a:r>
            <a:r>
              <a:rPr lang="it-IT" sz="2000" dirty="0" smtClean="0">
                <a:latin typeface="Symbol" charset="2"/>
                <a:ea typeface="Symbol" charset="2"/>
                <a:cs typeface="Symbol" charset="2"/>
              </a:rPr>
              <a:t>a </a:t>
            </a:r>
            <a:r>
              <a:rPr lang="it-IT" sz="2000" dirty="0">
                <a:latin typeface="Symbol" charset="2"/>
                <a:ea typeface="Symbol" charset="2"/>
                <a:cs typeface="Symbol" charset="2"/>
              </a:rPr>
              <a:t>+ b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endParaRPr lang="it-IT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Il </a:t>
            </a:r>
            <a:r>
              <a:rPr lang="it-IT" sz="2000" b="1" dirty="0" err="1" smtClean="0">
                <a:latin typeface="Palatino Linotype" charset="0"/>
                <a:ea typeface="Palatino Linotype" charset="0"/>
                <a:cs typeface="Palatino Linotype" charset="0"/>
              </a:rPr>
              <a:t>piu’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 utilizzato </a:t>
            </a:r>
            <a:r>
              <a:rPr lang="it-IT" sz="2000" b="1" dirty="0" err="1" smtClean="0">
                <a:latin typeface="Palatino Linotype" charset="0"/>
                <a:ea typeface="Palatino Linotype" charset="0"/>
                <a:cs typeface="Palatino Linotype" charset="0"/>
              </a:rPr>
              <a:t>e’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il "70/30", CuZn30 impiegato per produrre 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anche cartucce. Tubi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per scambiatori di calore sono spesso in 70/30 con elementi in lega che migliorano la resistenza a corrosione</a:t>
            </a:r>
          </a:p>
          <a:p>
            <a:pPr algn="just"/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Sostanziali </a:t>
            </a:r>
            <a:r>
              <a:rPr lang="it-IT" sz="2000" b="1" dirty="0" err="1" smtClean="0">
                <a:latin typeface="Palatino Linotype" charset="0"/>
                <a:ea typeface="Palatino Linotype" charset="0"/>
                <a:cs typeface="Palatino Linotype" charset="0"/>
              </a:rPr>
              <a:t>quantita’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di leghe alfa sono usate per produrre viti da legno, rivetti e chiusure 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lampo</a:t>
            </a:r>
            <a:endParaRPr lang="it-IT" sz="2000" b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74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age2image3840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950" y="2979818"/>
            <a:ext cx="2848258" cy="32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0474" y="159130"/>
            <a:ext cx="11778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latin typeface="Palatino Linotype" charset="0"/>
                <a:ea typeface="Palatino Linotype" charset="0"/>
                <a:cs typeface="Palatino Linotype" charset="0"/>
              </a:rPr>
              <a:t>Per tenori di Zn = 37 - 47% si ha la graduale comparsa della fase </a:t>
            </a:r>
            <a:r>
              <a:rPr lang="it-IT" b="1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</a:t>
            </a:r>
            <a:r>
              <a:rPr lang="it-IT" b="1" dirty="0">
                <a:latin typeface="Palatino Linotype" charset="0"/>
                <a:ea typeface="Palatino Linotype" charset="0"/>
                <a:cs typeface="Palatino Linotype" charset="0"/>
              </a:rPr>
              <a:t> (CCC)</a:t>
            </a:r>
            <a:r>
              <a:rPr lang="it-IT" b="1" u="sng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endParaRPr lang="it-IT" sz="1000" b="1" u="sng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 fase 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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puo'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esistere, a seconda della temperatura (450 C), in uno stato “ordinato” </a:t>
            </a: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(sotto 450C - </a:t>
            </a: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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') o “disordinato” </a:t>
            </a: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(sopra 450 - </a:t>
            </a: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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).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Nello stato ordinato,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gli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atomi di zinco sono disposti entro il reticolo secondo una successione regolare, appunto "ordinata", con un reticolo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c.c.c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. con gli ioni di Zn ai vertici e con lo ione di Cu al centro. </a:t>
            </a:r>
            <a:r>
              <a:rPr lang="it-IT" b="1" i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 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struttura ordinata </a:t>
            </a:r>
            <a:r>
              <a:rPr lang="it-IT" b="1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assai dura e si presta soltanto a modeste deformazioni plastiche, mentre la struttura disordinata </a:t>
            </a:r>
            <a:r>
              <a:rPr lang="it-IT" b="1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estremamente plastica e duttile. </a:t>
            </a:r>
            <a:endParaRPr lang="it-IT" sz="1000" b="1" i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b="1" i="1" dirty="0">
                <a:latin typeface="Palatino Linotype" charset="0"/>
                <a:ea typeface="Palatino Linotype" charset="0"/>
                <a:cs typeface="Palatino Linotype" charset="0"/>
              </a:rPr>
              <a:t>Gli ottoni (</a:t>
            </a:r>
            <a:r>
              <a:rPr lang="it-IT" b="1" i="1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</a:t>
            </a:r>
            <a:r>
              <a:rPr lang="it-IT" b="1" i="1" dirty="0">
                <a:latin typeface="Palatino Linotype" charset="0"/>
                <a:ea typeface="Palatino Linotype" charset="0"/>
                <a:cs typeface="Palatino Linotype" charset="0"/>
              </a:rPr>
              <a:t>), quindi, sono essenzialmente delle leghe da deformazione plastica a caldo. Inoltre, con questi tenori di Zn, in fase di riscaldamento parte della fase </a:t>
            </a:r>
            <a:r>
              <a:rPr lang="it-IT" b="1" i="1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</a:t>
            </a:r>
            <a:r>
              <a:rPr lang="it-IT" b="1" i="1" dirty="0">
                <a:latin typeface="Palatino Linotype" charset="0"/>
                <a:ea typeface="Palatino Linotype" charset="0"/>
                <a:cs typeface="Palatino Linotype" charset="0"/>
              </a:rPr>
              <a:t> si trasforma in </a:t>
            </a:r>
            <a:r>
              <a:rPr lang="it-IT" b="1" i="1" dirty="0"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</a:t>
            </a:r>
            <a:r>
              <a:rPr lang="it-IT" b="1" i="1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endParaRPr lang="it-IT" sz="1000" b="1" i="1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82" y="3749508"/>
            <a:ext cx="2451100" cy="22225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63516" y="3663097"/>
            <a:ext cx="6581273" cy="309315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200" u="sng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Ottoni </a:t>
            </a:r>
            <a:r>
              <a:rPr lang="it-IT" sz="2200" u="sng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  <a:sym typeface="Symbol" charset="2"/>
              </a:rPr>
              <a:t></a:t>
            </a:r>
            <a:r>
              <a:rPr lang="it-IT" sz="2200" dirty="0">
                <a:solidFill>
                  <a:srgbClr val="8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:   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la lega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piu'rappresentativa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la lega </a:t>
            </a:r>
            <a:endParaRPr lang="it-IT" sz="1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b="1" kern="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MUNTZ (Cu Zn40)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assai plastica a T&gt;750 C ma non a freddo</a:t>
            </a:r>
            <a:endParaRPr lang="it-IT" sz="1000" b="1" i="1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L’ uso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 quindi limitato a manufatti che subiscono quasi tutta la loro lavorazione plastica a caldo (es. piastre tubiere di grande spessore finite a caldo, barre estruse a caldo e solo raddrizzate a freddo).</a:t>
            </a:r>
            <a:endParaRPr lang="it-IT" sz="10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51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6673" y="113437"/>
            <a:ext cx="11518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l'aggiunta 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di elementi in lega come Al, Si e Sn produce l'aumento di fase beta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la 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fase beta negli ottoni alfa-beta riduce la </a:t>
            </a:r>
            <a:r>
              <a:rPr lang="it-IT" sz="2400" dirty="0" err="1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duttilita’</a:t>
            </a:r>
            <a:r>
              <a:rPr lang="it-IT" sz="24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 freddo, incrementando la </a:t>
            </a:r>
            <a:r>
              <a:rPr lang="it-IT" sz="2400" dirty="0" err="1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lavorabilita’</a:t>
            </a:r>
            <a:r>
              <a:rPr lang="it-IT" sz="24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 caldo per estrusione o stampaggio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le 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leghe alfa-beta sono </a:t>
            </a:r>
            <a:r>
              <a:rPr lang="it-IT" sz="2400" dirty="0" err="1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piu’</a:t>
            </a:r>
            <a:r>
              <a:rPr lang="it-IT" sz="24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resistenti e </a:t>
            </a:r>
            <a:r>
              <a:rPr lang="it-IT" sz="2400" dirty="0" err="1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piu’</a:t>
            </a:r>
            <a:r>
              <a:rPr lang="it-IT" sz="24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economiche contenendo </a:t>
            </a:r>
            <a:r>
              <a:rPr lang="it-IT" sz="2400" dirty="0" err="1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piu’</a:t>
            </a:r>
            <a:r>
              <a:rPr lang="it-IT" sz="24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zinco</a:t>
            </a:r>
            <a:endParaRPr lang="it-IT" sz="2400" b="0" i="0" dirty="0">
              <a:solidFill>
                <a:srgbClr val="FF0000"/>
              </a:solidFill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" y="2421761"/>
            <a:ext cx="3586247" cy="43173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762" y="2505516"/>
            <a:ext cx="3315277" cy="405570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893" y="2443050"/>
            <a:ext cx="3444914" cy="41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0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7682" y="166900"/>
            <a:ext cx="117619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OTTONI BETA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Al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di sopra del 47% in peso di zinco, la struttura degli ottoni è interamente costituita da fase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beta</a:t>
            </a:r>
            <a:r>
              <a:rPr lang="it-IT" sz="2000" b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Gli ottoni </a:t>
            </a:r>
            <a:r>
              <a:rPr lang="it-IT" sz="2000" b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beta 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non sono praticamente deformabili a freddo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endParaRPr lang="it-IT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A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temperatura ambiente sono molto fragili e quindi sono inadatti alla produzione di semilavorati o di getti, salvo che adeguate aggiunte di lega ne migliorino le caratteristiche strutturali. </a:t>
            </a:r>
            <a:endParaRPr lang="it-IT" sz="2000" b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Vengono 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adoperati quasi unicamente come leghe brasanti, </a:t>
            </a:r>
            <a:r>
              <a:rPr lang="it-IT" sz="2000" b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poiche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́ il loro intervallo di fusione è assai ristretto e la loro temperatura di incipiente fusione (linea del solido) è inferiore ai 900 °C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endParaRPr lang="it-IT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Gli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ottoni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beta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binari si prestano quindi egregiamente alla brasatura di altri ottoni, come pure degli acciai e di altre leghe di uso meccanico.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7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8547" y="370032"/>
            <a:ext cx="114540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Ottoni al piombo 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Sono leghe di largo consumo. Sono quasi sempre ottoni a struttura </a:t>
            </a:r>
            <a:r>
              <a:rPr lang="it-IT" sz="2400" dirty="0" smtClean="0">
                <a:latin typeface="Palatino Linotype" charset="0"/>
                <a:ea typeface="Palatino Linotype" charset="0"/>
                <a:cs typeface="Palatino Linotype" charset="0"/>
              </a:rPr>
              <a:t>alfa 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+ </a:t>
            </a:r>
            <a:r>
              <a:rPr lang="it-IT" sz="2400" dirty="0" smtClean="0">
                <a:latin typeface="Palatino Linotype" charset="0"/>
                <a:ea typeface="Palatino Linotype" charset="0"/>
                <a:cs typeface="Palatino Linotype" charset="0"/>
              </a:rPr>
              <a:t>beta, sono 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essenzialmente destinati solo alla lavorazione alle macchine utensili o allo stampaggio a caldo, </a:t>
            </a:r>
            <a:r>
              <a:rPr lang="it-IT" sz="24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 l’aggiunta di piombo, soprattutto per migliorarne le caratteristiche ai </a:t>
            </a:r>
            <a:r>
              <a:rPr lang="it-IT" sz="2400" b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lavorabilita</a:t>
            </a:r>
            <a:r>
              <a:rPr lang="it-IT" sz="24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̀ alle macchine utensili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r>
              <a:rPr lang="it-IT" sz="24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Il Pb è insolubile nella loro matrice, allo stato solido, e si presenta come inclusioni che agiscono da punti di rottura fragile del truciolo durante il taglio all'utensile. 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L'azione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rompitruciolo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 svolta dal piombo è di estrema importanza nel caso della lavorazione alle macchine utensili automatiche, ove essa elimina la produzione di bave e fornisce ottime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qualita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 della superficie. </a:t>
            </a:r>
          </a:p>
        </p:txBody>
      </p:sp>
    </p:spTree>
    <p:extLst>
      <p:ext uri="{BB962C8B-B14F-4D97-AF65-F5344CB8AC3E}">
        <p14:creationId xmlns:p14="http://schemas.microsoft.com/office/powerpoint/2010/main" val="1548001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0630" y="0"/>
            <a:ext cx="1161448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Il piombo, però, non è molto favorevole alla deformazione plastica a caldo e a freddo,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perche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́ esso tende a fondere entro la matrice, rendendola fragile;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percio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̀, nelle leghe destinate allo stampaggio a caldo, il tenore di piombo viene mantenuto su livelli alquanto bassi. 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Gli ottoni al piombo </a:t>
            </a:r>
            <a:r>
              <a:rPr lang="it-IT" sz="2400" dirty="0" smtClean="0">
                <a:latin typeface="Palatino Linotype" charset="0"/>
                <a:ea typeface="Palatino Linotype" charset="0"/>
                <a:cs typeface="Palatino Linotype" charset="0"/>
              </a:rPr>
              <a:t>sono 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commercialmente noti col termine di </a:t>
            </a:r>
            <a:r>
              <a:rPr lang="it-IT" sz="2400" b="1" dirty="0">
                <a:latin typeface="Palatino Linotype" charset="0"/>
                <a:ea typeface="Palatino Linotype" charset="0"/>
                <a:cs typeface="Palatino Linotype" charset="0"/>
              </a:rPr>
              <a:t>ottoni da torneria </a:t>
            </a:r>
            <a:r>
              <a:rPr lang="it-IT" sz="2400" b="1" dirty="0" smtClean="0">
                <a:latin typeface="Palatino Linotype" charset="0"/>
                <a:ea typeface="Palatino Linotype" charset="0"/>
                <a:cs typeface="Palatino Linotype" charset="0"/>
              </a:rPr>
              <a:t>o </a:t>
            </a:r>
            <a:r>
              <a:rPr lang="it-IT" sz="2400" b="1" dirty="0">
                <a:latin typeface="Palatino Linotype" charset="0"/>
                <a:ea typeface="Palatino Linotype" charset="0"/>
                <a:cs typeface="Palatino Linotype" charset="0"/>
              </a:rPr>
              <a:t>di ottoni da stampaggio a </a:t>
            </a:r>
            <a:r>
              <a:rPr lang="it-IT" sz="2400" b="1" dirty="0" smtClean="0">
                <a:latin typeface="Palatino Linotype" charset="0"/>
                <a:ea typeface="Palatino Linotype" charset="0"/>
                <a:cs typeface="Palatino Linotype" charset="0"/>
              </a:rPr>
              <a:t>caldo.  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V</a:t>
            </a:r>
            <a:r>
              <a:rPr lang="it-IT" sz="2400" dirty="0" smtClean="0">
                <a:latin typeface="Palatino Linotype" charset="0"/>
                <a:ea typeface="Palatino Linotype" charset="0"/>
                <a:cs typeface="Palatino Linotype" charset="0"/>
              </a:rPr>
              <a:t>engono 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usati nella produzione di viteria, bulloneria, minuteria metallica varia, rubinetteria, maniglie, raccorderia, pezzi che vengono tutti ottenuti partendo da barra lavorata all'utensile o da barra stampata a caldo, ma che quasi sempre richiedono una finitura alle macchine utensili. </a:t>
            </a:r>
            <a:r>
              <a:rPr lang="it-IT" sz="2400" dirty="0" smtClean="0">
                <a:latin typeface="Palatino Linotype" charset="0"/>
                <a:ea typeface="Palatino Linotype" charset="0"/>
                <a:cs typeface="Palatino Linotype" charset="0"/>
              </a:rPr>
              <a:t>In 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ottone al piombo vengono anche realizzati piccoli getti (rubinetteria, valvolame, ecc.) destinati alla successiva finitura alle macchine utensili. </a:t>
            </a:r>
          </a:p>
        </p:txBody>
      </p:sp>
    </p:spTree>
    <p:extLst>
      <p:ext uri="{BB962C8B-B14F-4D97-AF65-F5344CB8AC3E}">
        <p14:creationId xmlns:p14="http://schemas.microsoft.com/office/powerpoint/2010/main" val="908979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6673" y="0"/>
            <a:ext cx="117749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Ottoni speciali 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Sono leghe contenenti, oltre al rame e allo zinco,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quantita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 variabili di uno o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piu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 metalli, come </a:t>
            </a:r>
            <a:r>
              <a:rPr lang="it-IT" sz="24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stagno, alluminio, nickel, ferro, manganese, silicio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, ecc</a:t>
            </a:r>
            <a:r>
              <a:rPr lang="it-IT" sz="24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., in tenori non superiori al 10% circa, 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e nelle quali risultano esaltate le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proprieta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 meccaniche e la resistenza alla corrosione. 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Se l’elemento aggiunto è presente in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quantita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 inferiori al suo limite di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solubilita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̀, esso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puo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 far variare la configurazione del diagramma di stato Cu – Zn, comportandosi come se al tenore iniziale di Zn fosse stata aggiunta una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quantita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 di zinco proporzionale al tenore dell’elemento in questione. Sono quindi sostanzialmente delle leghe che risultano a struttura mista o addirittura </a:t>
            </a:r>
            <a:r>
              <a:rPr lang="it-IT" sz="2400" dirty="0" smtClean="0">
                <a:latin typeface="Palatino Linotype" charset="0"/>
                <a:ea typeface="Palatino Linotype" charset="0"/>
                <a:cs typeface="Palatino Linotype" charset="0"/>
              </a:rPr>
              <a:t>beta. </a:t>
            </a:r>
            <a:endParaRPr lang="it-IT" sz="24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35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5370" y="131846"/>
            <a:ext cx="118677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Se l'elemento d'aggiunta à presente in tenori superiori al suo limite di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solubilita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̀, una parte di esso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rimarra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̀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allo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stato libero, o sotto forma di composti intermetallici. Gli elementi di a1igazione vengono aggiunti per migliorare una o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piu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̀ delle caratteristiche meccaniche o tecnologiche.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-  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Alluminio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: aumenta le caratteristiche meccaniche e la resistenza alla corrosione; aumenta notevolmente la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plasticita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̀ a caldo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-  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Stagno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: aumenta le caratteristiche meccaniche e soprattutto la resistenza alla corrosione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-  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Manganese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: svolge un'energica azione disossidante, affina il grano e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au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- menta la resistenza meccanica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-  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Ferro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: affina il grano ed aumenta la resistenza meccanica ma, in tenori superiori allo 0,5% precipita come fase separata particolarmente soggetta a corrosione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-  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Nickel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: totalmente solubile negli ottoni, aumenta sia la resistenza meccanica sia quella alla corrosione chimica. </a:t>
            </a:r>
          </a:p>
          <a:p>
            <a:pPr algn="just">
              <a:lnSpc>
                <a:spcPct val="150000"/>
              </a:lnSpc>
            </a:pP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Questi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vari elementi vengono aggiunti singolarmente o in combinazione. Si possono distinguere due classi di ottoni speciali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-  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ottoni speciali resistenti alla </a:t>
            </a:r>
            <a:r>
              <a:rPr lang="it-IT" b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corrosione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(ottone all’Al -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Cu Zn 21 A1 2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e ottoni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allo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Sn -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Cu Zn 33 Sn l (ottone navale); Cu Zn 28 Sn l (ottone Ammiragliato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).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-  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ottoni speciali ad alta </a:t>
            </a:r>
            <a:r>
              <a:rPr lang="it-IT" b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resistenza</a:t>
            </a:r>
            <a:r>
              <a:rPr lang="it-IT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noti come </a:t>
            </a:r>
            <a:r>
              <a:rPr lang="it-IT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bronzi al manganese </a:t>
            </a: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con </a:t>
            </a:r>
            <a:r>
              <a:rPr lang="it-IT" dirty="0" err="1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proprieta’</a:t>
            </a:r>
            <a:r>
              <a:rPr lang="it-IT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vicine ai bronzi</a:t>
            </a:r>
            <a:endParaRPr lang="it-IT" dirty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4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4212"/>
          <a:stretch/>
        </p:blipFill>
        <p:spPr>
          <a:xfrm>
            <a:off x="6802877" y="495952"/>
            <a:ext cx="5389123" cy="49784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415826" y="367020"/>
            <a:ext cx="3420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allungamento percentuale A </a:t>
            </a:r>
            <a:endParaRPr lang="it-IT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carico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unitario massimo </a:t>
            </a:r>
            <a:r>
              <a:rPr lang="it-IT" dirty="0" err="1">
                <a:latin typeface="Palatino Linotype" charset="0"/>
                <a:ea typeface="Palatino Linotype" charset="0"/>
                <a:cs typeface="Palatino Linotype" charset="0"/>
              </a:rPr>
              <a:t>R</a:t>
            </a:r>
            <a:r>
              <a:rPr lang="it-IT" sz="1000" dirty="0" err="1">
                <a:latin typeface="Palatino Linotype" charset="0"/>
                <a:ea typeface="Palatino Linotype" charset="0"/>
                <a:cs typeface="Palatino Linotype" charset="0"/>
              </a:rPr>
              <a:t>m</a:t>
            </a:r>
            <a:r>
              <a:rPr lang="it-IT" sz="1000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267856" y="4956953"/>
            <a:ext cx="5716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Le curve riguardanti gli ottoni (lega Cu Zn) sono tratteggiate a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lineette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Le 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>curve riguardanti i bronzi (lega Cu Sn) sono tratteggiate a tratto e </a:t>
            </a:r>
            <a:r>
              <a:rPr lang="it-IT" dirty="0" smtClean="0">
                <a:latin typeface="Palatino Linotype" charset="0"/>
                <a:ea typeface="Palatino Linotype" charset="0"/>
                <a:cs typeface="Palatino Linotype" charset="0"/>
              </a:rPr>
              <a:t>punto</a:t>
            </a:r>
            <a: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it-IT" dirty="0">
                <a:latin typeface="Palatino Linotype" charset="0"/>
                <a:ea typeface="Palatino Linotype" charset="0"/>
                <a:cs typeface="Palatino Linotype" charset="0"/>
              </a:rPr>
            </a:b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6" y="1994170"/>
            <a:ext cx="3581679" cy="472221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13618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L’aggiunta di un terzo elemento alle leghe Cu-Zn può essere considerata equivalente, agli effetti di un’eventuale modificazione strutturale, all’aggiunta (o sottrazione di zinco) in quantità proporzionale a quella dell’elemento stesso. La costante di proporzionalità, denominata coefficiente di equivalenza, varia da un elemento all’altro. </a:t>
            </a:r>
            <a:endParaRPr lang="it-IT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267856" y="136188"/>
            <a:ext cx="5822544" cy="6580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60400" y="5130800"/>
            <a:ext cx="2540000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709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1300" y="299641"/>
            <a:ext cx="1168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LEGHE RAME - STAGNO </a:t>
            </a:r>
          </a:p>
          <a:p>
            <a:r>
              <a:rPr lang="it-IT" sz="24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Bronzi </a:t>
            </a:r>
            <a:endParaRPr lang="it-IT" sz="2400" b="1" dirty="0" smtClean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endParaRPr lang="it-IT" sz="2400" b="1" dirty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I bronzi allo stagno, o bronzi propriamente detti, 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sono le </a:t>
            </a:r>
            <a:r>
              <a:rPr lang="it-IT" sz="2000" b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piu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̀ antiche leghe di rame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 Essi sono disponibili tanto come leghe da deformazione plastica che come leghe da fonderia. </a:t>
            </a:r>
            <a:endParaRPr lang="it-IT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endParaRPr lang="it-IT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Solo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i bronzi da deformazione plastica sono leghe binarie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, ed anche in tale caso, per evitare nella matrice delle inclusioni di biossido di stagno (SnO</a:t>
            </a:r>
            <a:r>
              <a:rPr lang="it-IT" sz="2000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) dovute ad ossidazione del bagno fuso, contengono sempre un po' di fosforo (inferiore allo 0,4 %) come disossidante. Per questa ragione, i bronzi da deformazione plastica sono detti anche bronzi fosforosi o al fosforo.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42" y="3156128"/>
            <a:ext cx="3719358" cy="362567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41300" y="3727629"/>
            <a:ext cx="82931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A temperatura ambiente, le leghe rame-stagno sono costituite da fase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alfa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(soluzione solida primaria), relativamente plastica e deformabile.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Percio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̀, le leghe classiche da semilavorati sono la </a:t>
            </a:r>
            <a:endParaRPr lang="it-IT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Cu Sn4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	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	Cu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Sn6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		Cu Sn8</a:t>
            </a:r>
          </a:p>
          <a:p>
            <a:pPr algn="just"/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Le caratteristiche meccaniche dipendono dal tenore di stagno. </a:t>
            </a:r>
            <a:endParaRPr lang="it-IT" sz="2000" b="1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/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Pezzi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di macchine notevolmente sollecitati, di ingranaggi, di reti metalliche, di molle, specie per applicazioni elettrotecniche, di componenti di apparecchiature esposti a vapore o ad ambienti acidi, salini o alcalini.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69000" y="613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PROPRIETA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’ </a:t>
            </a:r>
          </a:p>
          <a:p>
            <a:r>
              <a:rPr lang="it-IT" b="1" i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Resistenza 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all’usura </a:t>
            </a:r>
            <a:endParaRPr lang="it-IT" b="1" i="1" dirty="0" smtClean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r>
              <a:rPr lang="it-IT" b="1" i="1" dirty="0" err="1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Sonorita</a:t>
            </a:r>
            <a:r>
              <a:rPr lang="it-IT" b="1" i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̀</a:t>
            </a: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b="1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Durata nel tempo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969000" y="61318"/>
            <a:ext cx="2236942" cy="12003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3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1300" y="137701"/>
            <a:ext cx="117983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err="1" smtClean="0">
                <a:latin typeface="Palatino Linotype" charset="0"/>
                <a:ea typeface="Palatino Linotype" charset="0"/>
                <a:cs typeface="Palatino Linotype" charset="0"/>
              </a:rPr>
              <a:t>Saldabilita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̀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    Il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rame e le sue leghe sono saldabili, soprattutto col metodo della brasatura.</a:t>
            </a:r>
            <a:b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Nel caso di saldatura ossiacetilenica, data l’elevata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conducibilita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̀ termica, occorrono cannelli potenti, e si impiega acetilene depurato e fiamma neutra a bassa pressione di ossigeno.</a:t>
            </a:r>
            <a:b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Nel caso di saldatura elettrica ad arco, data l’elevata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conducibilita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̀ termica, si ha un eccessivo consumo di corrente per fondere i lembi da saldare.</a:t>
            </a:r>
            <a:b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Nel caso di saldobrasatura occorre preriscaldare ad una temperatura di circa 850 [°C]. 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-  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Resistenza alla corrosione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E’ buona.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- 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Resistenza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alle basse 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temperature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   Il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rame non è fragile alle basse temperature. 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-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Resistenza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alle alte </a:t>
            </a: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temperature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 Lo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scorrimento viscoso dei piani atomici dei reticoli cristallini del rame compare per temperature maggiori di 150 [°C].</a:t>
            </a:r>
            <a:b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L’argento con 0,1 % ed il cromo con l’1 % rendono possibile l’impiego del rame fino a 300 [°C]. </a:t>
            </a:r>
          </a:p>
        </p:txBody>
      </p:sp>
    </p:spTree>
    <p:extLst>
      <p:ext uri="{BB962C8B-B14F-4D97-AF65-F5344CB8AC3E}">
        <p14:creationId xmlns:p14="http://schemas.microsoft.com/office/powerpoint/2010/main" val="354950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1300" y="302042"/>
            <a:ext cx="116967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Bronzi da fonderia </a:t>
            </a:r>
            <a:endParaRPr lang="it-IT" sz="2400" b="1" dirty="0" smtClean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endParaRPr lang="it-IT" sz="2400" b="1" dirty="0">
              <a:solidFill>
                <a:srgbClr val="FF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I bronzi da fonderia sono sempre complessi, vale a dire 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contengono sempre zinco e/o piombo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 </a:t>
            </a:r>
            <a:endParaRPr lang="it-IT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b="1" i="1" dirty="0" smtClean="0">
                <a:latin typeface="Palatino Linotype" charset="0"/>
                <a:ea typeface="Palatino Linotype" charset="0"/>
                <a:cs typeface="Palatino Linotype" charset="0"/>
              </a:rPr>
              <a:t>Il </a:t>
            </a:r>
            <a:r>
              <a:rPr lang="it-IT" sz="2000" b="1" i="1" dirty="0">
                <a:latin typeface="Palatino Linotype" charset="0"/>
                <a:ea typeface="Palatino Linotype" charset="0"/>
                <a:cs typeface="Palatino Linotype" charset="0"/>
              </a:rPr>
              <a:t>tenore di stagno difficilmente supera il 15 per cento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 Le leghe di uso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piu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̀ comune sono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Cu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5 Sn10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Zn2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Cu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Sn8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Zn4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Cu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Sn8 Zn4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Pb1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Cu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Sn6 Zn4 Pb2, </a:t>
            </a:r>
            <a:endParaRPr lang="it-IT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le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prime: due venendo impiegate per getti generici, mentre le ultime sono adottate specialmente per getti da lavorare successivamente alle macchine utensili. </a:t>
            </a:r>
            <a:endParaRPr lang="it-IT" sz="20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b="1" dirty="0" smtClean="0">
                <a:latin typeface="Palatino Linotype" charset="0"/>
                <a:ea typeface="Palatino Linotype" charset="0"/>
                <a:cs typeface="Palatino Linotype" charset="0"/>
              </a:rPr>
              <a:t>Per 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tenori superiori di Zn e Pb, si ottengono i cosiddetti "bronzi con zinco" o "bronzi con zinco e piombo" (Cu Sn5 Pb5 Zn5, Cu Sn3 Pb7 Zn9), che vengono adoperati nella produzione di corpi di pompe e di valvole, di raccordi, di componenti navali, di bronzine e cuscinetti, di viti senza fine, </a:t>
            </a:r>
            <a:r>
              <a:rPr lang="it-IT" sz="2000" b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campane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r>
              <a:rPr lang="it-IT" sz="2000" b="1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852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2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0625" y="0"/>
            <a:ext cx="114613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Si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puo'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inoltre sottolineare che: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alcune leghe del rame (specialmente ottoni e alpacche) presentano un'ottima </a:t>
            </a:r>
            <a:r>
              <a:rPr lang="it-IT" sz="2000" dirty="0" err="1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lavorabilita'</a:t>
            </a: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 alle macchine utensili e si possono stampare a caldo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alcune leghe (cuprallumini e </a:t>
            </a:r>
            <a:r>
              <a:rPr lang="it-IT" sz="2000" dirty="0" err="1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cupronichel</a:t>
            </a: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) hanno una eccezionale resistenza a tutti i tipi di corrosione in acqua marina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ottoni e bronzi possiedono una </a:t>
            </a:r>
            <a:r>
              <a:rPr lang="it-IT" sz="2000" dirty="0" err="1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colabilita</a:t>
            </a: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' elevata e quindi  estremamente facile produrre getti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il rame puro e alcune sue leghe si lasciano smaltare con </a:t>
            </a:r>
            <a:r>
              <a:rPr lang="it-IT" sz="2000" dirty="0" err="1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facilita'</a:t>
            </a: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endParaRPr lang="it-IT" sz="2000" dirty="0" smtClean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il rame non </a:t>
            </a:r>
            <a:r>
              <a:rPr lang="it-IT" sz="2000" dirty="0" err="1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000" dirty="0" smtClean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magnetico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Tra le industrie quella produttrice ed utilizzatrice di 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energia elettrica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assorbe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piu'del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50% del consumo annuo di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rame. Un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seconda, grande utilizzatrice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l'industria chimica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(per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la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conducibilita'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termica, resistenza alla corrosione,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saldabilita'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,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malleabilita'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L'industria meccanica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lo usa in molte macchine utensili. In </a:t>
            </a:r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edilizia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il tubo di rame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molto usato per le sue caratteristiche meccaniche e per la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facilita'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di </a:t>
            </a:r>
            <a:r>
              <a:rPr lang="it-IT" sz="2000" err="1" smtClean="0">
                <a:latin typeface="Palatino Linotype" charset="0"/>
                <a:ea typeface="Palatino Linotype" charset="0"/>
                <a:cs typeface="Palatino Linotype" charset="0"/>
              </a:rPr>
              <a:t>giunzione</a:t>
            </a:r>
            <a:r>
              <a:rPr lang="it-IT" sz="2000" smtClean="0">
                <a:latin typeface="Palatino Linotype" charset="0"/>
                <a:ea typeface="Palatino Linotype" charset="0"/>
                <a:cs typeface="Palatino Linotype" charset="0"/>
              </a:rPr>
              <a:t>: Il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lamierino di rame viene spesso usato per coperture di tetti e facciate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2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5600" y="124242"/>
            <a:ext cx="1130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it-IT" sz="2400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Conducibilita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̀ termica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Il rame ha un coefficiente di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conducibilita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 termica di 372 [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J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/m </a:t>
            </a:r>
            <a:r>
              <a:rPr lang="it-IT" sz="2400" b="1" dirty="0">
                <a:latin typeface="Palatino Linotype" charset="0"/>
                <a:ea typeface="Palatino Linotype" charset="0"/>
                <a:cs typeface="Palatino Linotype" charset="0"/>
              </a:rPr>
              <a:t>·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s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400" b="1" dirty="0">
                <a:latin typeface="Palatino Linotype" charset="0"/>
                <a:ea typeface="Palatino Linotype" charset="0"/>
                <a:cs typeface="Palatino Linotype" charset="0"/>
              </a:rPr>
              <a:t>· 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°C] La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conducibilita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 è ottima per tutte le leghe del rame. </a:t>
            </a:r>
            <a:endParaRPr lang="it-IT" sz="24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buFont typeface="Arial" charset="0"/>
              <a:buChar char="•"/>
            </a:pPr>
            <a:endParaRPr lang="it-IT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buFont typeface="Arial" charset="0"/>
              <a:buChar char="•"/>
            </a:pPr>
            <a:r>
              <a:rPr lang="it-IT" sz="2400" dirty="0" err="1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Conducibilita</a:t>
            </a:r>
            <a:r>
              <a:rPr lang="it-IT" sz="24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̀ 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elettrica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Il rame ha una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resistivita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 pari a 0,0167 [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Ω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]</a:t>
            </a:r>
            <a:b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Il rame è il metallo che ha la maggiore </a:t>
            </a:r>
            <a:r>
              <a:rPr lang="it-IT" sz="2400" dirty="0" err="1">
                <a:latin typeface="Palatino Linotype" charset="0"/>
                <a:ea typeface="Palatino Linotype" charset="0"/>
                <a:cs typeface="Palatino Linotype" charset="0"/>
              </a:rPr>
              <a:t>conducibilita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̀ elettrica (dopo l’argento); va bene quindi per la costruzione di conduttori elettrici. </a:t>
            </a:r>
            <a:endParaRPr lang="it-IT" sz="24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buFont typeface="Arial" charset="0"/>
              <a:buChar char="•"/>
            </a:pPr>
            <a:endParaRPr lang="it-IT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buFont typeface="Arial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Dilatazione 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termica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Il rame ha un coefficiente di dilatazione termica pari a 17 </a:t>
            </a:r>
            <a:r>
              <a:rPr lang="it-IT" sz="2400" b="1" dirty="0">
                <a:latin typeface="Palatino Linotype" charset="0"/>
                <a:ea typeface="Palatino Linotype" charset="0"/>
                <a:cs typeface="Palatino Linotype" charset="0"/>
              </a:rPr>
              <a:t>· 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10-6 [1/°C] </a:t>
            </a:r>
            <a:endParaRPr lang="it-IT" sz="24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buFont typeface="Arial" charset="0"/>
              <a:buChar char="•"/>
            </a:pPr>
            <a:endParaRPr lang="it-IT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buFont typeface="Arial" charset="0"/>
              <a:buChar char="•"/>
            </a:pPr>
            <a:r>
              <a:rPr lang="it-IT" sz="24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Modulo 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di </a:t>
            </a:r>
            <a:r>
              <a:rPr lang="it-IT" sz="2400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elasticita</a:t>
            </a:r>
            <a:r>
              <a:rPr lang="it-IT" sz="24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̀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E = </a:t>
            </a:r>
            <a:r>
              <a:rPr lang="it-IT" sz="2400" dirty="0" smtClean="0">
                <a:latin typeface="Palatino Linotype" charset="0"/>
                <a:ea typeface="Palatino Linotype" charset="0"/>
                <a:cs typeface="Palatino Linotype" charset="0"/>
              </a:rPr>
              <a:t>125 </a:t>
            </a:r>
            <a:r>
              <a:rPr lang="it-IT" sz="2400" dirty="0" err="1" smtClean="0">
                <a:latin typeface="Palatino Linotype" charset="0"/>
                <a:ea typeface="Palatino Linotype" charset="0"/>
                <a:cs typeface="Palatino Linotype" charset="0"/>
              </a:rPr>
              <a:t>Gpa</a:t>
            </a:r>
            <a:endParaRPr lang="it-IT" sz="2400" dirty="0" smtClean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buFont typeface="Arial" charset="0"/>
              <a:buChar char="•"/>
            </a:pPr>
            <a:endParaRPr lang="it-IT" sz="24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>
              <a:buFont typeface="Arial" charset="0"/>
              <a:buChar char="•"/>
            </a:pPr>
            <a:r>
              <a:rPr lang="it-IT" sz="2400" dirty="0" err="1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Densita’</a:t>
            </a:r>
            <a:r>
              <a:rPr lang="it-IT" sz="2400" dirty="0" smtClean="0">
                <a:latin typeface="Palatino Linotype" charset="0"/>
                <a:ea typeface="Palatino Linotype" charset="0"/>
                <a:cs typeface="Palatino Linotype" charset="0"/>
              </a:rPr>
              <a:t> di </a:t>
            </a:r>
            <a:r>
              <a:rPr lang="it-IT" sz="2400" dirty="0">
                <a:latin typeface="Palatino Linotype" charset="0"/>
                <a:ea typeface="Palatino Linotype" charset="0"/>
                <a:cs typeface="Palatino Linotype" charset="0"/>
              </a:rPr>
              <a:t>8,89 </a:t>
            </a:r>
            <a:r>
              <a:rPr lang="it-IT" sz="2400" dirty="0" smtClean="0">
                <a:latin typeface="Palatino Linotype" charset="0"/>
                <a:ea typeface="Palatino Linotype" charset="0"/>
                <a:cs typeface="Palatino Linotype" charset="0"/>
              </a:rPr>
              <a:t>[g/cm</a:t>
            </a:r>
            <a:r>
              <a:rPr lang="it-IT" sz="2400" baseline="30000" dirty="0" smtClean="0">
                <a:latin typeface="Palatino Linotype" charset="0"/>
                <a:ea typeface="Palatino Linotype" charset="0"/>
                <a:cs typeface="Palatino Linotype" charset="0"/>
              </a:rPr>
              <a:t> </a:t>
            </a:r>
            <a:r>
              <a:rPr lang="it-IT" sz="2400" dirty="0" smtClean="0">
                <a:latin typeface="Palatino Linotype" charset="0"/>
                <a:ea typeface="Palatino Linotype" charset="0"/>
                <a:cs typeface="Palatino Linotype" charset="0"/>
              </a:rPr>
              <a:t>] </a:t>
            </a:r>
            <a:endParaRPr lang="it-IT" sz="24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0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0025" y="0"/>
            <a:ext cx="1175385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u="sng" dirty="0">
                <a:latin typeface="Palatino Linotype" charset="0"/>
                <a:ea typeface="Palatino Linotype" charset="0"/>
                <a:cs typeface="Palatino Linotype" charset="0"/>
              </a:rPr>
              <a:t>Le principali leghe del rame </a:t>
            </a:r>
            <a:r>
              <a:rPr lang="it-IT" sz="2000" u="sng" dirty="0" smtClean="0">
                <a:latin typeface="Palatino Linotype" charset="0"/>
                <a:ea typeface="Palatino Linotype" charset="0"/>
                <a:cs typeface="Palatino Linotype" charset="0"/>
              </a:rPr>
              <a:t>sono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0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ottoni </a:t>
            </a:r>
            <a:r>
              <a:rPr lang="it-IT" sz="2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(Cu-Zn )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0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bronzi </a:t>
            </a:r>
            <a:r>
              <a:rPr lang="it-IT" sz="2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(Cu-Sn )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cuprallumini (Cu-Al noti come bronzi d'alluminio )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000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cupronichel</a:t>
            </a:r>
            <a:r>
              <a:rPr lang="it-IT" sz="2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(Cu-Ni )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0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alpacche </a:t>
            </a:r>
            <a:r>
              <a:rPr lang="it-IT" sz="2000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(Cu-Ni-Zn detti anche argentoni </a:t>
            </a:r>
            <a:r>
              <a:rPr lang="it-IT" sz="2000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)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Il rame, come le sue leghe,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usato sia in getti che sotto forma di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semilavorati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it-IT" sz="2000" dirty="0">
                <a:solidFill>
                  <a:srgbClr val="808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PURO 	LEGHE DEL RAME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filo 76% 	filo 7%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barre e profilati 4% 	barre e profilati 50%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laminati piatti 8%	laminati piatti 32%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314700" algn="l"/>
              </a:tabLs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tubo 12%	tubo 11%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 </a:t>
            </a:r>
            <a:endParaRPr lang="it-IT" sz="2000" dirty="0">
              <a:effectLst/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25" y="3124200"/>
            <a:ext cx="2984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9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3825" y="101069"/>
            <a:ext cx="117157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Le norme prevedono due classi di rame in funzione del titolo posseduto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RAFFINATO (Cu&gt;=99,99%)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BASSO LEGATO (Cu&gt;=99%)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Conviene sottolineare che il rame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il metallo industriale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piu'adoperato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nel mondo allo stato puro. Questo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perche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':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il rame rappresenta un elemento fondamentale per ogni apparecchiatura elettrica ed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quindi essenziale per lo sviluppo tecnologico di ogni paese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facilita'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di raffinazione e quindi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possibilita'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di ottenere metallo molto puro anche partendo da rottami: Circa il 40% del rame proviene da rottami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  <a:p>
            <a:r>
              <a:rPr lang="it-IT" sz="200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RAFFINATO</a:t>
            </a:r>
          </a:p>
          <a:p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Si distinguono tre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qualita'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principali di rame raffinato (99,99% )</a:t>
            </a:r>
          </a:p>
          <a:p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rame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contenente ossigeno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rame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disossidato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rame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esente da 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ossigeno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250" y="0"/>
            <a:ext cx="118491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u="sng" dirty="0">
                <a:solidFill>
                  <a:srgbClr val="0000FF"/>
                </a:solidFill>
                <a:latin typeface="Palatino Linotype" charset="0"/>
                <a:ea typeface="Palatino Linotype" charset="0"/>
                <a:cs typeface="Palatino Linotype" charset="0"/>
              </a:rPr>
              <a:t>Rame contenente ossigeno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: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universalmente noto con la denominazione “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tough-pitch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”. L'ossigeno presente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sotto forma di ossidulo Cu</a:t>
            </a:r>
            <a:r>
              <a:rPr lang="it-IT" sz="2000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O e, in questo tipo di rame,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e'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solitamente presente in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quantita'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0,02 - 0,05% e deriva dal processo di raffinazione. Durante la solidificazione il Cu</a:t>
            </a:r>
            <a:r>
              <a:rPr lang="it-IT" sz="2000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O forma con il Cu un eutettico che si dispone al bordo di grano. </a:t>
            </a:r>
            <a:r>
              <a:rPr lang="it-IT" sz="2000" i="1" dirty="0">
                <a:latin typeface="Palatino Linotype" charset="0"/>
                <a:ea typeface="Palatino Linotype" charset="0"/>
                <a:cs typeface="Palatino Linotype" charset="0"/>
              </a:rPr>
              <a:t>Nella </a:t>
            </a:r>
            <a:r>
              <a:rPr lang="it-IT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lavorazione a </a:t>
            </a:r>
            <a:r>
              <a:rPr lang="it-IT" sz="2000" i="1" dirty="0">
                <a:latin typeface="Palatino Linotype" charset="0"/>
                <a:ea typeface="Palatino Linotype" charset="0"/>
                <a:cs typeface="Palatino Linotype" charset="0"/>
              </a:rPr>
              <a:t>caldo, questa rete di eutettico viene frantumata e dispersa nella massa sotto forma di particelle finissime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 presenza di quest' ossido ha un ruolo importantissimo nella </a:t>
            </a:r>
            <a:r>
              <a:rPr lang="it-IT" sz="2000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lavorabilita'</a:t>
            </a: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a caldo. Infatti a queste temperature, alcune </a:t>
            </a:r>
            <a:r>
              <a:rPr lang="it-IT" sz="2000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impurezze</a:t>
            </a: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(Pb e </a:t>
            </a:r>
            <a:r>
              <a:rPr lang="it-IT" sz="2000" i="1" dirty="0" smtClean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Bi) </a:t>
            </a: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si scioglierebbero nella matrice infragilendola. </a:t>
            </a:r>
            <a:r>
              <a:rPr lang="it-IT" sz="2000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Poiche</a:t>
            </a: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' l'ossigeno ha per questi due elementi </a:t>
            </a:r>
            <a:r>
              <a:rPr lang="it-IT" sz="2000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un'affinita'</a:t>
            </a: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molto maggiore di quella per il rame, si formano ossidi stabili con Pb e Bi che non pregiudicano la </a:t>
            </a:r>
            <a:r>
              <a:rPr lang="it-IT" sz="2000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lavorabilita'</a:t>
            </a: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. Tuttavia l'ossigeno non deve superare lo 0,06% se si desidera evitare </a:t>
            </a:r>
            <a:r>
              <a:rPr lang="it-IT" sz="2000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difficolta'</a:t>
            </a: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durante le lavorazioni a freddo (trafilatura). Dal punto di vista della </a:t>
            </a:r>
            <a:r>
              <a:rPr lang="it-IT" sz="2000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elettrica, l'ossigeno ha un effetto benefico in quanto si combina con buona parte delle </a:t>
            </a:r>
            <a:r>
              <a:rPr lang="it-IT" sz="2000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impurezze</a:t>
            </a: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, che altrimenti rimarrebbero in </a:t>
            </a:r>
            <a:r>
              <a:rPr lang="it-IT" sz="2000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s.s.</a:t>
            </a: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; invece si formano ossidi insolubili che non pregiudicano la </a:t>
            </a:r>
            <a:r>
              <a:rPr lang="it-IT" sz="2000" i="1" dirty="0" err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conduttivita'</a:t>
            </a:r>
            <a:r>
              <a:rPr lang="it-IT" sz="2000" i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 elettrica. 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La presenza dell'ossigeno comporta rischi di </a:t>
            </a:r>
            <a:r>
              <a:rPr lang="it-IT" sz="2000" dirty="0" err="1">
                <a:latin typeface="Palatino Linotype" charset="0"/>
                <a:ea typeface="Palatino Linotype" charset="0"/>
                <a:cs typeface="Palatino Linotype" charset="0"/>
              </a:rPr>
              <a:t>infragilimento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delle matrice per T &gt; 400 C e in presenza di H</a:t>
            </a:r>
            <a:r>
              <a:rPr lang="it-IT" sz="2000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. L' H</a:t>
            </a:r>
            <a:r>
              <a:rPr lang="it-IT" sz="2000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diffonde velocemente e reagisce con l' O</a:t>
            </a:r>
            <a:r>
              <a:rPr lang="it-IT" sz="2000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 formando “bolle” di H</a:t>
            </a:r>
            <a:r>
              <a:rPr lang="it-IT" sz="2000" baseline="-25000" dirty="0">
                <a:latin typeface="Palatino Linotype" charset="0"/>
                <a:ea typeface="Palatino Linotype" charset="0"/>
                <a:cs typeface="Palatino Linotype" charset="0"/>
              </a:rPr>
              <a:t>2</a:t>
            </a:r>
            <a:r>
              <a:rPr lang="it-IT" sz="2000" dirty="0">
                <a:latin typeface="Palatino Linotype" charset="0"/>
                <a:ea typeface="Palatino Linotype" charset="0"/>
                <a:cs typeface="Palatino Linotype" charset="0"/>
              </a:rPr>
              <a:t>O ad elevatissima pressione</a:t>
            </a:r>
            <a:r>
              <a:rPr lang="it-IT" sz="2000" dirty="0" smtClean="0">
                <a:latin typeface="Palatino Linotype" charset="0"/>
                <a:ea typeface="Palatino Linotype" charset="0"/>
                <a:cs typeface="Palatino Linotype" charset="0"/>
              </a:rPr>
              <a:t>.</a:t>
            </a:r>
            <a:endParaRPr lang="it-IT" sz="20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91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4579</Words>
  <Application>Microsoft Macintosh PowerPoint</Application>
  <PresentationFormat>Widescreen</PresentationFormat>
  <Paragraphs>341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Calibri</vt:lpstr>
      <vt:lpstr>Calibri Light</vt:lpstr>
      <vt:lpstr>Palatino Linotype</vt:lpstr>
      <vt:lpstr>Symbol</vt:lpstr>
      <vt:lpstr>UniversalMath1BT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SBAIZERO ORFEO</dc:creator>
  <cp:lastModifiedBy>SBAIZERO ORFEO</cp:lastModifiedBy>
  <cp:revision>31</cp:revision>
  <dcterms:created xsi:type="dcterms:W3CDTF">2017-11-06T07:56:10Z</dcterms:created>
  <dcterms:modified xsi:type="dcterms:W3CDTF">2017-11-27T09:50:34Z</dcterms:modified>
</cp:coreProperties>
</file>