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80" r:id="rId3"/>
    <p:sldMasterId id="2147483692" r:id="rId4"/>
    <p:sldMasterId id="2147483704" r:id="rId5"/>
    <p:sldMasterId id="2147483716" r:id="rId6"/>
  </p:sldMasterIdLst>
  <p:notesMasterIdLst>
    <p:notesMasterId r:id="rId66"/>
  </p:notesMasterIdLst>
  <p:handoutMasterIdLst>
    <p:handoutMasterId r:id="rId67"/>
  </p:handoutMasterIdLst>
  <p:sldIdLst>
    <p:sldId id="258" r:id="rId7"/>
    <p:sldId id="301" r:id="rId8"/>
    <p:sldId id="343" r:id="rId9"/>
    <p:sldId id="322" r:id="rId10"/>
    <p:sldId id="323" r:id="rId11"/>
    <p:sldId id="324" r:id="rId12"/>
    <p:sldId id="325" r:id="rId13"/>
    <p:sldId id="326" r:id="rId14"/>
    <p:sldId id="344" r:id="rId15"/>
    <p:sldId id="34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47" r:id="rId24"/>
    <p:sldId id="348" r:id="rId25"/>
    <p:sldId id="349" r:id="rId26"/>
    <p:sldId id="350" r:id="rId27"/>
    <p:sldId id="335" r:id="rId28"/>
    <p:sldId id="351" r:id="rId29"/>
    <p:sldId id="336" r:id="rId30"/>
    <p:sldId id="353" r:id="rId31"/>
    <p:sldId id="352" r:id="rId32"/>
    <p:sldId id="354" r:id="rId33"/>
    <p:sldId id="334" r:id="rId34"/>
    <p:sldId id="337" r:id="rId35"/>
    <p:sldId id="338" r:id="rId36"/>
    <p:sldId id="339" r:id="rId37"/>
    <p:sldId id="340" r:id="rId38"/>
    <p:sldId id="355" r:id="rId39"/>
    <p:sldId id="341" r:id="rId40"/>
    <p:sldId id="356" r:id="rId41"/>
    <p:sldId id="357" r:id="rId42"/>
    <p:sldId id="342" r:id="rId43"/>
    <p:sldId id="359" r:id="rId44"/>
    <p:sldId id="361" r:id="rId45"/>
    <p:sldId id="358" r:id="rId46"/>
    <p:sldId id="360" r:id="rId47"/>
    <p:sldId id="362" r:id="rId48"/>
    <p:sldId id="378" r:id="rId49"/>
    <p:sldId id="379" r:id="rId50"/>
    <p:sldId id="380" r:id="rId51"/>
    <p:sldId id="381" r:id="rId52"/>
    <p:sldId id="382" r:id="rId53"/>
    <p:sldId id="387" r:id="rId54"/>
    <p:sldId id="388" r:id="rId55"/>
    <p:sldId id="389" r:id="rId56"/>
    <p:sldId id="390" r:id="rId57"/>
    <p:sldId id="391" r:id="rId58"/>
    <p:sldId id="363" r:id="rId59"/>
    <p:sldId id="364" r:id="rId60"/>
    <p:sldId id="383" r:id="rId61"/>
    <p:sldId id="384" r:id="rId62"/>
    <p:sldId id="385" r:id="rId63"/>
    <p:sldId id="386" r:id="rId64"/>
    <p:sldId id="365" r:id="rId6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81" autoAdjust="0"/>
  </p:normalViewPr>
  <p:slideViewPr>
    <p:cSldViewPr snapToGrid="0" snapToObjects="1">
      <p:cViewPr varScale="1">
        <p:scale>
          <a:sx n="88" d="100"/>
          <a:sy n="88" d="100"/>
        </p:scale>
        <p:origin x="-13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41F1-F56B-A849-8D80-B0A31F773E40}" type="datetime1">
              <a:t>07/10/20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708C-3A8D-4C49-8E6F-7871CD96E8F2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93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CEC5-05A3-5545-B9AA-0517150F0409}" type="datetime1">
              <a:t>07/10/20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CEB14-5159-C548-AC4B-5E9DF0751C07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2968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8C0B40-F029-C243-AB77-79166A85360F}" type="datetime1">
              <a:t>07/10/20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56852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8C0B40-F029-C243-AB77-79166A85360F}" type="datetime1">
              <a:t>07/10/20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56852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547B7-96A2-3247-B8B5-E3C88C8DD9F9}" type="slidenum">
              <a:rPr>
                <a:solidFill>
                  <a:prstClr val="black"/>
                </a:solidFill>
                <a:latin typeface="Calibri"/>
              </a:rPr>
              <a:pPr/>
              <a:t>51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797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396F19-8ED3-2C4F-BC1C-34420367245A}" type="datetime1">
              <a:t>07/10/20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Confidential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80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671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88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260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689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15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597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99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675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266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431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701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95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1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09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82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482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68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734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671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13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819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074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955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1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0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828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482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683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734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671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13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819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074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95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7C99622-D3DC-4E34-9423-478700BEB479}" type="slidenum">
              <a:rPr lang="it-IT" sz="1200">
                <a:solidFill>
                  <a:srgbClr val="000000"/>
                </a:solidFill>
                <a:latin typeface="Book Antiqua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60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09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828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482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68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73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671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13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819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07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80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1219200" y="753134"/>
            <a:ext cx="6248400" cy="886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9200" y="143534"/>
            <a:ext cx="6248400" cy="609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8600" y="533400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99818" y="527080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5699" y="994144"/>
            <a:ext cx="7104119" cy="479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 marL="365760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21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hyperlink" Target="http://www.units.it/" TargetMode="Externa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8" Type="http://schemas.openxmlformats.org/officeDocument/2006/relationships/hyperlink" Target="http://www.units.it/" TargetMode="Externa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7,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10"/>
          </p:cNvPr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7,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7" r:id="rId5"/>
    <p:sldLayoutId id="2147483679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9E1F4-0AD3-F848-8790-ADBA60AB12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8A366-439F-374D-8C81-2391237FD02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0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4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4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FC76-A677-FF44-B2C3-2B4A4D42A26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D7C8-6D33-C34F-8FD0-147CE01C2B20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4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399" y="1466851"/>
            <a:ext cx="5645777" cy="2133600"/>
          </a:xfrm>
        </p:spPr>
        <p:txBody>
          <a:bodyPr/>
          <a:lstStyle/>
          <a:p>
            <a:r>
              <a:rPr lang="it-IT" sz="4800" dirty="0" smtClean="0"/>
              <a:t>TERMINOLOGIA PALEOGRAFICA</a:t>
            </a:r>
            <a:endParaRPr lang="it-IT" sz="4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6123059"/>
            <a:ext cx="2766033" cy="59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2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0572" cy="50675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418" y="3592314"/>
            <a:ext cx="5831582" cy="32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8538" y="159246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TERMINOLOGIA PALEOGRAFICA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" y="29259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  <a:sym typeface="Wingdings"/>
              </a:rPr>
              <a:t>scrittura mentre viene tracciata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65445" y="3449142"/>
            <a:ext cx="5427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tratteggio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ductus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legature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nessi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Tratteggio: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3149563"/>
            <a:ext cx="85795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numero dei tratti che compongono una lettera, </a:t>
            </a:r>
          </a:p>
          <a:p>
            <a:r>
              <a:rPr lang="it-IT" sz="3200">
                <a:latin typeface="Metaplusbold"/>
                <a:cs typeface="Metaplusbold"/>
              </a:rPr>
              <a:t>successione e direzione in cui sono tracciati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>
                <a:latin typeface="Metaplusbold"/>
                <a:cs typeface="Metaplusbold"/>
              </a:rPr>
              <a:t>Ductus</a:t>
            </a:r>
            <a:r>
              <a:rPr lang="it-IT" sz="4000" b="1">
                <a:latin typeface="Metaplusbold"/>
                <a:cs typeface="Metaplusbold"/>
              </a:rPr>
              <a:t>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3149563"/>
            <a:ext cx="868901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</a:rPr>
              <a:t>andamento che si ha nello scrivere: </a:t>
            </a:r>
          </a:p>
          <a:p>
            <a:endParaRPr lang="it-IT" sz="2800">
              <a:latin typeface="Metaplusbold"/>
              <a:cs typeface="Metaplusbold"/>
            </a:endParaRP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posato: le lettere sono tracciate un tratto dopo l’altro, quasi disegnate, staccate l’una dall’altra</a:t>
            </a:r>
          </a:p>
          <a:p>
            <a:endParaRPr lang="it-IT" sz="2800">
              <a:latin typeface="Metaplusbold"/>
              <a:cs typeface="Metaplusbold"/>
            </a:endParaRP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corsivo: i segni sono tracciati staccando il meno possibile lo strumento dal supporto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>
                <a:latin typeface="Metaplusbold"/>
                <a:cs typeface="Metaplusbold"/>
              </a:rPr>
              <a:t>Ductus</a:t>
            </a:r>
            <a:r>
              <a:rPr lang="it-IT" sz="4000" b="1">
                <a:latin typeface="Metaplusbold"/>
                <a:cs typeface="Metaplusbold"/>
              </a:rPr>
              <a:t> corsivo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3149563"/>
            <a:ext cx="8689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rapidità (meno stacco lo strumento scrittorio dal supporto, più rapidamente scrivo, ma anche: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	più rapidamente voglio scrivere, meno riesco a 	staccare lo strumento dal supporto) </a:t>
            </a:r>
          </a:p>
          <a:p>
            <a:endParaRPr lang="it-IT" sz="2800">
              <a:latin typeface="Metaplusbold"/>
              <a:cs typeface="Metaplusbold"/>
            </a:endParaRP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 legature interne e esterne</a:t>
            </a:r>
            <a:endParaRPr lang="it-IT" sz="2800"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Legature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3149563"/>
            <a:ext cx="8689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collegamenti spontanei e naturali tra: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tratti costitutivi di una stessa lettera (legature interne)</a:t>
            </a:r>
          </a:p>
          <a:p>
            <a:pPr marL="457200" indent="-457200">
              <a:buFont typeface="Arial"/>
              <a:buChar char="•"/>
            </a:pPr>
            <a:endParaRPr lang="it-IT" sz="2800">
              <a:latin typeface="Metaplusbold"/>
              <a:cs typeface="Metaplusbold"/>
            </a:endParaRP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lettere successive (legature esterne)</a:t>
            </a:r>
            <a:endParaRPr lang="it-IT" sz="2800"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Nessi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3149563"/>
            <a:ext cx="868901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insiemi di lettere che mettono in comune uno o più tratti, per es. 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algn="ctr"/>
            <a:r>
              <a:rPr lang="it-IT" sz="6600">
                <a:latin typeface="Metaplusbold"/>
                <a:cs typeface="Metaplusbold"/>
                <a:sym typeface="Wingdings"/>
              </a:rPr>
              <a:t>Æ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8538" y="159246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TERMINOLOGIA PALEOGRAFICA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" y="29259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  <a:sym typeface="Wingdings"/>
              </a:rPr>
              <a:t>categorie generali di scrittura (in sincronia)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65445" y="3449142"/>
            <a:ext cx="5427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scritture esposte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scritture librarie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scritture documentarie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scritture usuali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scritture elementari di base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scrittura normale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Scritture esposte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concepite per essere utilizzate in spazi aperti 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oppure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in spazi chiusi, ma tali da poter essere lette simultaneamente da più individui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modulo grande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messaggio chiaro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( epigrafia)</a:t>
            </a:r>
          </a:p>
        </p:txBody>
      </p:sp>
    </p:spTree>
    <p:extLst>
      <p:ext uri="{BB962C8B-B14F-4D97-AF65-F5344CB8AC3E}">
        <p14:creationId xmlns:p14="http://schemas.microsoft.com/office/powerpoint/2010/main" val="258763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34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538" y="159246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TERMINOLOGIA PALEOGRAFICA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" y="292592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  <a:sym typeface="Wingdings"/>
              </a:rPr>
              <a:t>scrittura già scritta</a:t>
            </a:r>
          </a:p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</a:rPr>
              <a:t>scrittura mentre viene tracciata</a:t>
            </a:r>
          </a:p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</a:rPr>
              <a:t>categorie generali di scrittura</a:t>
            </a:r>
          </a:p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</a:rPr>
              <a:t>evoluzione della scrittura</a:t>
            </a:r>
          </a:p>
        </p:txBody>
      </p:sp>
    </p:spTree>
    <p:extLst>
      <p:ext uri="{BB962C8B-B14F-4D97-AF65-F5344CB8AC3E}">
        <p14:creationId xmlns:p14="http://schemas.microsoft.com/office/powerpoint/2010/main" val="112903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907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9" y="361124"/>
            <a:ext cx="9157839" cy="61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4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Scritture librarie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utilizzate per copiare i libri 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chiarezza, leggibilità</a:t>
            </a: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modulo regolare, allineamento, proporzioni</a:t>
            </a: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 generalmente posate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495300"/>
            <a:ext cx="665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Scritture documentarie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utilizzate per scrivere i documenti (testi di natura giuridica)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minori esigenze estetiche e di leggibilità</a:t>
            </a: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praticate da professionisti: carattere corporativo, esigenze di rapidità, corsive</a:t>
            </a:r>
          </a:p>
          <a:p>
            <a:pPr marL="457200" indent="-457200">
              <a:buFont typeface="Wingdings" charset="0"/>
              <a:buChar char="à"/>
            </a:pPr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sottoinsieme: scritture cancelleresche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3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6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0"/>
            <a:ext cx="4027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4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0"/>
            <a:ext cx="9144000" cy="29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6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Scritture usuali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utilizzate per i bisogni della vita quotidiana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il destinatario è lo scrivente stesso o una persona a lui vicina</a:t>
            </a: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conservazione a breve termine</a:t>
            </a:r>
          </a:p>
          <a:p>
            <a:pPr marL="457200" indent="-457200">
              <a:buFont typeface="Wingdings" charset="0"/>
              <a:buChar char="à"/>
            </a:pPr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qualsiasi scrivente pratica scritture usuali: livelli diversi di competenze grafiche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Scritture elementari di base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modello di scrittura insegnato / appreso ai primi gradini dell’insegnamento elementare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più o meno corsive</a:t>
            </a:r>
          </a:p>
          <a:p>
            <a:pPr marL="457200" indent="-457200">
              <a:buFont typeface="Wingdings" charset="0"/>
              <a:buChar char="à"/>
            </a:pPr>
            <a:r>
              <a:rPr lang="it-IT" sz="2800">
                <a:latin typeface="Metaplusbold"/>
                <a:cs typeface="Metaplusbold"/>
                <a:sym typeface="Wingdings"/>
              </a:rPr>
              <a:t>rimangono le scritture dei semialfabeti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538" y="159246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TERMINOLOGIA PALEOGRAFICA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" y="29259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  <a:sym typeface="Wingdings"/>
              </a:rPr>
              <a:t>scrittura già scritta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65445" y="3449142"/>
            <a:ext cx="5427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maiuscola/minuscola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forma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modulo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</a:rPr>
              <a:t>peso</a:t>
            </a:r>
          </a:p>
        </p:txBody>
      </p:sp>
    </p:spTree>
    <p:extLst>
      <p:ext uri="{BB962C8B-B14F-4D97-AF65-F5344CB8AC3E}">
        <p14:creationId xmlns:p14="http://schemas.microsoft.com/office/powerpoint/2010/main" val="107567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Scrittura normale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41563"/>
            <a:ext cx="86890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modello / idea platonica di scrittura che ogni scrivente ha in mente quando scrive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r>
              <a:rPr lang="it-IT" sz="2800">
                <a:latin typeface="Metaplusbold"/>
                <a:cs typeface="Metaplusbold"/>
                <a:sym typeface="Wingdings"/>
              </a:rPr>
              <a:t>ragioni culturali e/o estetiche portano ad allontanarsene più o meno</a:t>
            </a: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endParaRPr lang="it-IT" sz="2800">
              <a:latin typeface="Metaplusbold"/>
              <a:cs typeface="Metaplusbold"/>
              <a:sym typeface="Wingdings"/>
            </a:endParaRPr>
          </a:p>
          <a:p>
            <a:endParaRPr lang="it-IT" sz="2800">
              <a:latin typeface="Metaplusbold"/>
              <a:cs typeface="Metaplusbold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8538" y="159246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TERMINOLOGIA PALEOGRAFICA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" y="29259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MeTAPLUSBOLD"/>
                <a:cs typeface="MeTAPLUSBOLD"/>
                <a:sym typeface="Wingdings"/>
              </a:rPr>
              <a:t>evoluzione della scrittura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65445" y="3449142"/>
            <a:ext cx="542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canonizzazione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MeTAPLUSBOLD"/>
                <a:cs typeface="MeTAPLUSBOLD"/>
                <a:sym typeface="Wingdings"/>
              </a:rPr>
              <a:t>tipizzazione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413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Canonizzazione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333134"/>
            <a:ext cx="84953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i cambiamenti nella scrittura sono tali da essere ripetuti nel tempo e nello spazio, sostituendo segni e forme precedenti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7390" y="4068945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Tipizzazione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7390" y="5278885"/>
            <a:ext cx="8495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  <a:sym typeface="Wingdings"/>
              </a:rPr>
              <a:t>i cambiamenti nella scrittura rimangono circoscritti a uno specifico ambiente e/o a uno specifico periodo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399" y="1466851"/>
            <a:ext cx="5645777" cy="2133600"/>
          </a:xfrm>
        </p:spPr>
        <p:txBody>
          <a:bodyPr/>
          <a:lstStyle/>
          <a:p>
            <a:r>
              <a:rPr lang="it-IT" sz="4800" dirty="0" smtClean="0"/>
              <a:t>LE ORIGINI</a:t>
            </a:r>
            <a:br>
              <a:rPr lang="it-IT" sz="4800" dirty="0" smtClean="0"/>
            </a:br>
            <a:r>
              <a:rPr lang="it-IT" sz="4800" dirty="0"/>
              <a:t>DELL’ALFABETO</a:t>
            </a:r>
            <a:br>
              <a:rPr lang="it-IT" sz="4800" dirty="0"/>
            </a:br>
            <a:r>
              <a:rPr lang="it-IT" sz="4800" dirty="0"/>
              <a:t>LATINO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23059"/>
            <a:ext cx="2766033" cy="59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94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9022" y="2220005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Nascita dell’alfabeto latino: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19022" y="3136112"/>
            <a:ext cx="4751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VII secolo a. C., Roma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85713" y="393385"/>
            <a:ext cx="39170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ALFABETO GRECO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80105" y="2551388"/>
            <a:ext cx="22982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>
                <a:latin typeface="Metaplusbold"/>
                <a:cs typeface="Metaplusbold"/>
              </a:rPr>
              <a:t>ALFABETO </a:t>
            </a:r>
          </a:p>
          <a:p>
            <a:r>
              <a:rPr lang="it-IT" sz="3200">
                <a:latin typeface="Metaplusbold"/>
                <a:cs typeface="Metaplusbold"/>
              </a:rPr>
              <a:t>ETRUSCO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480104" y="5282961"/>
            <a:ext cx="22982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>
                <a:latin typeface="Metaplusbold"/>
                <a:cs typeface="Metaplusbold"/>
              </a:rPr>
              <a:t>ALFABETO </a:t>
            </a:r>
          </a:p>
          <a:p>
            <a:pPr algn="ctr"/>
            <a:r>
              <a:rPr lang="it-IT" sz="3200">
                <a:latin typeface="Metaplusbold"/>
                <a:cs typeface="Metaplusbold"/>
              </a:rPr>
              <a:t>LATINO</a:t>
            </a:r>
          </a:p>
        </p:txBody>
      </p:sp>
      <p:cxnSp>
        <p:nvCxnSpPr>
          <p:cNvPr id="5" name="Connettore 1 4"/>
          <p:cNvCxnSpPr/>
          <p:nvPr/>
        </p:nvCxnSpPr>
        <p:spPr>
          <a:xfrm flipH="1">
            <a:off x="4546261" y="1188192"/>
            <a:ext cx="1" cy="117645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4573673" y="3751717"/>
            <a:ext cx="0" cy="133102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960929" y="393385"/>
            <a:ext cx="5752060" cy="608990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H="1">
            <a:off x="1269935" y="541544"/>
            <a:ext cx="6218947" cy="577669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4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852962" y="1775256"/>
            <a:ext cx="7438077" cy="3307489"/>
            <a:chOff x="660049" y="1793541"/>
            <a:chExt cx="7438077" cy="3307489"/>
          </a:xfrm>
        </p:grpSpPr>
        <p:sp>
          <p:nvSpPr>
            <p:cNvPr id="10" name="CasellaDiTesto 9"/>
            <p:cNvSpPr txBox="1"/>
            <p:nvPr/>
          </p:nvSpPr>
          <p:spPr>
            <a:xfrm>
              <a:off x="2884986" y="1793541"/>
              <a:ext cx="43964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>
                  <a:latin typeface="Metaplusbold"/>
                  <a:cs typeface="Metaplusbold"/>
                </a:rPr>
                <a:t>ALFABETO GRECO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60049" y="3880580"/>
              <a:ext cx="25752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3600">
                  <a:latin typeface="Metaplusbold"/>
                  <a:cs typeface="Metaplusbold"/>
                </a:rPr>
                <a:t>ALFABETO </a:t>
              </a:r>
            </a:p>
            <a:p>
              <a:pPr algn="ctr"/>
              <a:r>
                <a:rPr lang="it-IT" sz="3600">
                  <a:latin typeface="Metaplusbold"/>
                  <a:cs typeface="Metaplusbold"/>
                </a:rPr>
                <a:t>ETRUSCO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522882" y="3900701"/>
              <a:ext cx="25752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3600">
                  <a:latin typeface="Metaplusbold"/>
                  <a:cs typeface="Metaplusbold"/>
                </a:rPr>
                <a:t>ALFABETO </a:t>
              </a:r>
            </a:p>
            <a:p>
              <a:pPr algn="ctr"/>
              <a:r>
                <a:rPr lang="it-IT" sz="3600">
                  <a:latin typeface="Metaplusbold"/>
                  <a:cs typeface="Metaplusbold"/>
                </a:rPr>
                <a:t>LATINO</a:t>
              </a:r>
            </a:p>
          </p:txBody>
        </p:sp>
        <p:cxnSp>
          <p:nvCxnSpPr>
            <p:cNvPr id="13" name="Connettore 1 12"/>
            <p:cNvCxnSpPr/>
            <p:nvPr/>
          </p:nvCxnSpPr>
          <p:spPr>
            <a:xfrm flipH="1">
              <a:off x="2244470" y="2569673"/>
              <a:ext cx="1860547" cy="131090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5005759" y="2569673"/>
              <a:ext cx="1284663" cy="131090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47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9022" y="2220005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Nascita dell’alfabeto latino: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19022" y="3136112"/>
            <a:ext cx="4751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VII secolo a. C., Roma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71422" y="4123083"/>
            <a:ext cx="84689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3200">
                <a:latin typeface="MeTAPLUSBOLD"/>
                <a:cs typeface="MeTAPLUSBOLD"/>
              </a:rPr>
              <a:t>rimessa in discussione della questione: </a:t>
            </a:r>
          </a:p>
          <a:p>
            <a:pPr marL="457200" indent="-457200">
              <a:buFont typeface="Arial"/>
              <a:buChar char="•"/>
            </a:pPr>
            <a:r>
              <a:rPr lang="it-IT" sz="3200">
                <a:latin typeface="MeTAPLUSBOLD"/>
                <a:cs typeface="MeTAPLUSBOLD"/>
              </a:rPr>
              <a:t>falsità fibula prenestina</a:t>
            </a:r>
          </a:p>
          <a:p>
            <a:pPr marL="457200" indent="-457200">
              <a:buFont typeface="Arial"/>
              <a:buChar char="•"/>
            </a:pPr>
            <a:r>
              <a:rPr lang="it-IT" sz="3200">
                <a:latin typeface="MeTAPLUSBOLD"/>
                <a:cs typeface="MeTAPLUSBOLD"/>
              </a:rPr>
              <a:t>nuove scoperte e nuove datazioni di reperti</a:t>
            </a:r>
          </a:p>
          <a:p>
            <a:pPr marL="457200" indent="-457200">
              <a:buFont typeface="Arial"/>
              <a:buChar char="•"/>
            </a:pPr>
            <a:r>
              <a:rPr lang="it-IT" sz="3200">
                <a:latin typeface="MeTAPLUSBOLD"/>
                <a:cs typeface="MeTAPLUSBOLD"/>
              </a:rPr>
              <a:t>progressi dell’etruscologia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8570" y="541544"/>
            <a:ext cx="2530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latin typeface="Metaplusbold"/>
                <a:cs typeface="Metaplusbold"/>
              </a:rPr>
              <a:t>ALFABETO GRECO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80442" y="2345604"/>
            <a:ext cx="1518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>
                <a:latin typeface="Metaplusbold"/>
                <a:cs typeface="Metaplusbold"/>
              </a:rPr>
              <a:t>ALFABETO </a:t>
            </a:r>
          </a:p>
          <a:p>
            <a:r>
              <a:rPr lang="it-IT" sz="2000">
                <a:latin typeface="Metaplusbold"/>
                <a:cs typeface="Metaplusbold"/>
              </a:rPr>
              <a:t>ETRUSCO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80442" y="4523662"/>
            <a:ext cx="1518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>
                <a:latin typeface="Metaplusbold"/>
                <a:cs typeface="Metaplusbold"/>
              </a:rPr>
              <a:t>ALFABETO </a:t>
            </a:r>
          </a:p>
          <a:p>
            <a:pPr algn="ctr"/>
            <a:r>
              <a:rPr lang="it-IT" sz="2000">
                <a:latin typeface="Metaplusbold"/>
                <a:cs typeface="Metaplusbold"/>
              </a:rPr>
              <a:t>LATINO</a:t>
            </a:r>
          </a:p>
        </p:txBody>
      </p:sp>
      <p:cxnSp>
        <p:nvCxnSpPr>
          <p:cNvPr id="5" name="Connettore 1 4"/>
          <p:cNvCxnSpPr/>
          <p:nvPr/>
        </p:nvCxnSpPr>
        <p:spPr>
          <a:xfrm flipH="1">
            <a:off x="1739673" y="941654"/>
            <a:ext cx="2" cy="117645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739675" y="3053490"/>
            <a:ext cx="0" cy="133102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08570" y="538802"/>
            <a:ext cx="2530235" cy="494034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H="1">
            <a:off x="508570" y="689703"/>
            <a:ext cx="2530235" cy="47894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699251" y="689703"/>
            <a:ext cx="4733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assenza nella lingua etrusca di G; alfabeto latino: C = C,G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699251" y="2595907"/>
            <a:ext cx="4733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idiomi italici: alfabeti derivati da quello etrusco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9251" y="3980715"/>
            <a:ext cx="528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scrittura etrusca: sinistrorsa o bustrofedica; punteggiatura intersillabica</a:t>
            </a:r>
          </a:p>
        </p:txBody>
      </p:sp>
    </p:spTree>
    <p:extLst>
      <p:ext uri="{BB962C8B-B14F-4D97-AF65-F5344CB8AC3E}">
        <p14:creationId xmlns:p14="http://schemas.microsoft.com/office/powerpoint/2010/main" val="88109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8" y="3475969"/>
            <a:ext cx="8932333" cy="293597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8227" y="2003243"/>
            <a:ext cx="452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scrittura sinistrorsa</a:t>
            </a:r>
          </a:p>
        </p:txBody>
      </p:sp>
    </p:spTree>
    <p:extLst>
      <p:ext uri="{BB962C8B-B14F-4D97-AF65-F5344CB8AC3E}">
        <p14:creationId xmlns:p14="http://schemas.microsoft.com/office/powerpoint/2010/main" val="294619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393180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SCRITTURA MAIUSCOLA: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812952"/>
            <a:ext cx="80995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</a:rPr>
              <a:t>SCRITTURA I CUI SEGNI SONO IDEALMENTE</a:t>
            </a:r>
          </a:p>
          <a:p>
            <a:r>
              <a:rPr lang="it-IT" sz="2800">
                <a:latin typeface="MetaPlusBold"/>
                <a:cs typeface="MetaPlusBold"/>
              </a:rPr>
              <a:t>INSCRIVIBILI ENTRO DUE RETTE PARALLELE: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07104" y="4769006"/>
            <a:ext cx="9036896" cy="1107996"/>
            <a:chOff x="107104" y="4253260"/>
            <a:chExt cx="9036896" cy="1107996"/>
          </a:xfrm>
        </p:grpSpPr>
        <p:sp>
          <p:nvSpPr>
            <p:cNvPr id="7" name="CasellaDiTesto 6"/>
            <p:cNvSpPr txBox="1"/>
            <p:nvPr/>
          </p:nvSpPr>
          <p:spPr>
            <a:xfrm>
              <a:off x="290294" y="4253260"/>
              <a:ext cx="85972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600">
                  <a:latin typeface="MetaPlusBold"/>
                  <a:cs typeface="MetaPlusBold"/>
                </a:rPr>
                <a:t>MAIUSCOLA     CASA</a:t>
              </a:r>
            </a:p>
          </p:txBody>
        </p:sp>
        <p:cxnSp>
          <p:nvCxnSpPr>
            <p:cNvPr id="8" name="Connettore 1 7"/>
            <p:cNvCxnSpPr/>
            <p:nvPr/>
          </p:nvCxnSpPr>
          <p:spPr>
            <a:xfrm flipV="1">
              <a:off x="107104" y="4493692"/>
              <a:ext cx="9036896" cy="30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flipV="1">
              <a:off x="107104" y="5187196"/>
              <a:ext cx="9036896" cy="30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4990" y="1700008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scrittura bustrofedica: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4990" y="2721679"/>
            <a:ext cx="68511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</a:rPr>
              <a:t>scrittura caratterizzata da un andamento</a:t>
            </a:r>
          </a:p>
          <a:p>
            <a:r>
              <a:rPr lang="it-IT" sz="2800">
                <a:latin typeface="Metaplusbold"/>
                <a:cs typeface="Metaplusbold"/>
              </a:rPr>
              <a:t>da sinistra a destra, da destra a sinistra, </a:t>
            </a:r>
          </a:p>
          <a:p>
            <a:r>
              <a:rPr lang="it-IT" sz="2800">
                <a:latin typeface="Metaplusbold"/>
                <a:cs typeface="Metaplusbold"/>
              </a:rPr>
              <a:t>di nuovo da sinistra a destra</a:t>
            </a:r>
            <a:r>
              <a:rPr lang="is-IS" sz="2800">
                <a:latin typeface="Metaplusbold"/>
                <a:cs typeface="Metaplusbold"/>
              </a:rPr>
              <a:t>….</a:t>
            </a:r>
          </a:p>
          <a:p>
            <a:r>
              <a:rPr lang="is-IS" sz="2800">
                <a:latin typeface="Metaplusbold"/>
                <a:cs typeface="Metaplusbold"/>
              </a:rPr>
              <a:t>(come quello dei buoi che arano il campo)</a:t>
            </a:r>
            <a:endParaRPr lang="it-IT" sz="2800">
              <a:latin typeface="Metaplusbold"/>
              <a:cs typeface="Metaplusbold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95" y="4676785"/>
            <a:ext cx="6946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699251" y="689703"/>
            <a:ext cx="4733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stessa sequenza delle lettere dell’alfabeto greco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699251" y="2200962"/>
            <a:ext cx="4733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particolarità linguistiche delle prime testimonianze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9251" y="3980715"/>
            <a:ext cx="52887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fonti letterarie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70066" y="1234577"/>
            <a:ext cx="229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Metaplusbold"/>
                <a:cs typeface="Metaplusbold"/>
              </a:rPr>
              <a:t>ALFABETO GRECO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8857" y="2914816"/>
            <a:ext cx="138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>
                <a:latin typeface="Metaplusbold"/>
                <a:cs typeface="Metaplusbold"/>
              </a:rPr>
              <a:t>ALFABETO </a:t>
            </a:r>
          </a:p>
          <a:p>
            <a:pPr algn="ctr"/>
            <a:r>
              <a:rPr lang="it-IT">
                <a:latin typeface="Metaplusbold"/>
                <a:cs typeface="Metaplusbold"/>
              </a:rPr>
              <a:t>ETRUSCO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151399" y="3026794"/>
            <a:ext cx="138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>
                <a:latin typeface="Metaplusbold"/>
                <a:cs typeface="Metaplusbold"/>
              </a:rPr>
              <a:t>ALFABETO </a:t>
            </a:r>
          </a:p>
          <a:p>
            <a:pPr algn="ctr"/>
            <a:r>
              <a:rPr lang="it-IT">
                <a:latin typeface="Metaplusbold"/>
                <a:cs typeface="Metaplusbold"/>
              </a:rPr>
              <a:t>LATINO</a:t>
            </a:r>
          </a:p>
        </p:txBody>
      </p:sp>
      <p:cxnSp>
        <p:nvCxnSpPr>
          <p:cNvPr id="19" name="Connettore 1 18"/>
          <p:cNvCxnSpPr/>
          <p:nvPr/>
        </p:nvCxnSpPr>
        <p:spPr>
          <a:xfrm flipH="1">
            <a:off x="762000" y="1603909"/>
            <a:ext cx="1150285" cy="113566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912284" y="1603909"/>
            <a:ext cx="809145" cy="1310907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04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9022" y="2220005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Nascita dell’alfabeto latino: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19022" y="3136112"/>
            <a:ext cx="4751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-	VII secolo a. C., Roma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9022" y="3918459"/>
            <a:ext cx="81355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3200">
                <a:latin typeface="Metaplusbold"/>
                <a:cs typeface="Metaplusbold"/>
              </a:rPr>
              <a:t>figlio dell’alfabeto greco, fratello di quello</a:t>
            </a:r>
          </a:p>
          <a:p>
            <a:r>
              <a:rPr lang="it-IT" sz="3200">
                <a:latin typeface="Metaplusbold"/>
                <a:cs typeface="Metaplusbold"/>
              </a:rPr>
              <a:t>	etrusco;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19022" y="5265454"/>
            <a:ext cx="79944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3200">
                <a:latin typeface="Metaplusbold"/>
                <a:cs typeface="Metaplusbold"/>
              </a:rPr>
              <a:t>prime testimonianze: scritture esposte o </a:t>
            </a:r>
          </a:p>
          <a:p>
            <a:r>
              <a:rPr lang="it-IT" sz="3200">
                <a:latin typeface="Metaplusbold"/>
                <a:cs typeface="Metaplusbold"/>
              </a:rPr>
              <a:t> 	 oggetti personali</a:t>
            </a:r>
          </a:p>
        </p:txBody>
      </p:sp>
    </p:spTree>
    <p:extLst>
      <p:ext uri="{BB962C8B-B14F-4D97-AF65-F5344CB8AC3E}">
        <p14:creationId xmlns:p14="http://schemas.microsoft.com/office/powerpoint/2010/main" val="202157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78" y="19030"/>
            <a:ext cx="6759222" cy="675922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592243"/>
            <a:ext cx="2699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Metaplusbold"/>
                <a:cs typeface="Metaplusbold"/>
              </a:rPr>
              <a:t>cippo del Foro </a:t>
            </a:r>
          </a:p>
          <a:p>
            <a:r>
              <a:rPr lang="it-IT" sz="2800">
                <a:solidFill>
                  <a:prstClr val="black"/>
                </a:solidFill>
                <a:latin typeface="Metaplusbold"/>
                <a:cs typeface="Metaplusbold"/>
              </a:rPr>
              <a:t>romano, VI sec. </a:t>
            </a:r>
          </a:p>
          <a:p>
            <a:r>
              <a:rPr lang="it-IT" sz="2800">
                <a:solidFill>
                  <a:prstClr val="black"/>
                </a:solidFill>
                <a:latin typeface="Metaplusbold"/>
                <a:cs typeface="Metaplusbold"/>
              </a:rPr>
              <a:t>a. C. </a:t>
            </a:r>
          </a:p>
        </p:txBody>
      </p:sp>
    </p:spTree>
    <p:extLst>
      <p:ext uri="{BB962C8B-B14F-4D97-AF65-F5344CB8AC3E}">
        <p14:creationId xmlns:p14="http://schemas.microsoft.com/office/powerpoint/2010/main" val="58197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7" y="0"/>
            <a:ext cx="5998251" cy="68580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13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303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8" y="1734255"/>
            <a:ext cx="8932333" cy="293597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19022" y="6033184"/>
            <a:ext cx="679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Metaplusbold"/>
                <a:cs typeface="Metaplusbold"/>
              </a:rPr>
              <a:t>lamina bronzea di Lavinio, VI secolo a. C.</a:t>
            </a:r>
          </a:p>
        </p:txBody>
      </p:sp>
    </p:spTree>
    <p:extLst>
      <p:ext uri="{BB962C8B-B14F-4D97-AF65-F5344CB8AC3E}">
        <p14:creationId xmlns:p14="http://schemas.microsoft.com/office/powerpoint/2010/main" val="41111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392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9022" y="6033184"/>
            <a:ext cx="68223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solidFill>
                  <a:prstClr val="black"/>
                </a:solidFill>
                <a:latin typeface="Metaplusbold"/>
                <a:cs typeface="Metaplusbold"/>
              </a:rPr>
              <a:t>vaso di Duenos, metà V secolo a. C. </a:t>
            </a:r>
          </a:p>
        </p:txBody>
      </p:sp>
    </p:spTree>
    <p:extLst>
      <p:ext uri="{BB962C8B-B14F-4D97-AF65-F5344CB8AC3E}">
        <p14:creationId xmlns:p14="http://schemas.microsoft.com/office/powerpoint/2010/main" val="393996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840"/>
            <a:ext cx="9114076" cy="519095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9022" y="6033184"/>
            <a:ext cx="2929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solidFill>
                  <a:prstClr val="black"/>
                </a:solidFill>
                <a:latin typeface="Calibri"/>
              </a:rPr>
              <a:t>Steffens Tav. 1</a:t>
            </a:r>
          </a:p>
        </p:txBody>
      </p:sp>
      <p:sp>
        <p:nvSpPr>
          <p:cNvPr id="6" name="Freccia sinistra 5"/>
          <p:cNvSpPr/>
          <p:nvPr/>
        </p:nvSpPr>
        <p:spPr>
          <a:xfrm>
            <a:off x="6766123" y="1497206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83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172"/>
            <a:ext cx="9028384" cy="55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-45296" y="4544069"/>
            <a:ext cx="9189296" cy="1138594"/>
            <a:chOff x="0" y="3365890"/>
            <a:chExt cx="9189296" cy="1138594"/>
          </a:xfrm>
        </p:grpSpPr>
        <p:sp>
          <p:nvSpPr>
            <p:cNvPr id="5" name="CasellaDiTesto 4"/>
            <p:cNvSpPr txBox="1"/>
            <p:nvPr/>
          </p:nvSpPr>
          <p:spPr>
            <a:xfrm>
              <a:off x="0" y="3365890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600">
                  <a:latin typeface="Metaplusbold"/>
                  <a:cs typeface="Metaplusbold"/>
                </a:rPr>
                <a:t>		paleografia latina</a:t>
              </a:r>
            </a:p>
          </p:txBody>
        </p:sp>
        <p:cxnSp>
          <p:nvCxnSpPr>
            <p:cNvPr id="6" name="Connettore 1 5"/>
            <p:cNvCxnSpPr/>
            <p:nvPr/>
          </p:nvCxnSpPr>
          <p:spPr>
            <a:xfrm flipV="1">
              <a:off x="0" y="4219101"/>
              <a:ext cx="9036896" cy="30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 flipV="1">
              <a:off x="0" y="3740029"/>
              <a:ext cx="9036896" cy="30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flipV="1">
              <a:off x="0" y="4473886"/>
              <a:ext cx="9189296" cy="305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flipV="1">
              <a:off x="0" y="3560033"/>
              <a:ext cx="9036896" cy="30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sellaDiTesto 9"/>
          <p:cNvSpPr txBox="1"/>
          <p:nvPr/>
        </p:nvSpPr>
        <p:spPr>
          <a:xfrm>
            <a:off x="409694" y="1459529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Metaplusbold"/>
                <a:cs typeface="Metaplusbold"/>
              </a:rPr>
              <a:t>scrittura minuscola: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09695" y="2687955"/>
            <a:ext cx="7784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Metaplusbold"/>
                <a:cs typeface="Metaplusbold"/>
              </a:rPr>
              <a:t>scrittura i cui segni sono idealmente</a:t>
            </a:r>
          </a:p>
          <a:p>
            <a:r>
              <a:rPr lang="it-IT" sz="2800">
                <a:latin typeface="Metaplusbold"/>
                <a:cs typeface="Metaplusbold"/>
              </a:rPr>
              <a:t>inscrivibili entro 4 rette parallele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01602"/>
            <a:ext cx="9028384" cy="4606791"/>
          </a:xfrm>
          <a:prstGeom prst="rect">
            <a:avLst/>
          </a:prstGeom>
        </p:spPr>
      </p:pic>
      <p:sp>
        <p:nvSpPr>
          <p:cNvPr id="3" name="Freccia sinistra 2"/>
          <p:cNvSpPr/>
          <p:nvPr/>
        </p:nvSpPr>
        <p:spPr>
          <a:xfrm>
            <a:off x="8049976" y="435499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2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0736"/>
            <a:ext cx="8959360" cy="4571570"/>
          </a:xfrm>
          <a:prstGeom prst="rect">
            <a:avLst/>
          </a:prstGeom>
        </p:spPr>
      </p:pic>
      <p:sp>
        <p:nvSpPr>
          <p:cNvPr id="3" name="Freccia sinistra 2"/>
          <p:cNvSpPr/>
          <p:nvPr/>
        </p:nvSpPr>
        <p:spPr>
          <a:xfrm rot="3481627" flipH="1">
            <a:off x="264305" y="2698043"/>
            <a:ext cx="1199912" cy="43636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7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60"/>
            <a:ext cx="9144001" cy="46416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5717684"/>
            <a:ext cx="8920816" cy="7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6900"/>
            <a:ext cx="9144000" cy="5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27013" y="1533605"/>
            <a:ext cx="84953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latin typeface="Metaplusbold"/>
                <a:cs typeface="Metaplusbold"/>
              </a:rPr>
              <a:t>L’alfabeto latino delle origini: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7013" y="2466212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scrittura MAIUSCOLA </a:t>
            </a:r>
            <a:r>
              <a:rPr lang="it-IT" sz="2400">
                <a:latin typeface="Metaplusbold"/>
                <a:cs typeface="Metaplusbold"/>
                <a:sym typeface="Wingdings"/>
              </a:rPr>
              <a:t> CAPITALE</a:t>
            </a:r>
            <a:r>
              <a:rPr lang="it-IT" sz="2400">
                <a:latin typeface="Metaplusbold"/>
                <a:cs typeface="Metaplusbold"/>
              </a:rPr>
              <a:t>	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7013" y="3275708"/>
            <a:ext cx="8889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2400" i="1">
                <a:latin typeface="Metaplusbold"/>
                <a:cs typeface="Metaplusbold"/>
              </a:rPr>
              <a:t>mutatis mutandis</a:t>
            </a:r>
            <a:r>
              <a:rPr lang="it-IT" sz="2400">
                <a:latin typeface="Metaplusbold"/>
                <a:cs typeface="Metaplusbold"/>
              </a:rPr>
              <a:t>, assomiglia alla scrittura di un bambino che inizia a scrivere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7013" y="4454536"/>
            <a:ext cx="872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2400">
                <a:latin typeface="Metaplusbold"/>
                <a:cs typeface="Metaplusbold"/>
              </a:rPr>
              <a:t>alla base di ogni successivo sviluppo della scrittura latina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7013" y="5264032"/>
            <a:ext cx="6702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chi scriveva? scrittura: appannaggio di pochi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7013" y="6073526"/>
            <a:ext cx="309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come si scriveva?</a:t>
            </a:r>
          </a:p>
        </p:txBody>
      </p:sp>
    </p:spTree>
    <p:extLst>
      <p:ext uri="{BB962C8B-B14F-4D97-AF65-F5344CB8AC3E}">
        <p14:creationId xmlns:p14="http://schemas.microsoft.com/office/powerpoint/2010/main" val="202157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31800"/>
            <a:ext cx="7569200" cy="59817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9022" y="6211669"/>
            <a:ext cx="5552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Metaplusbold"/>
                <a:cs typeface="Metaplusbold"/>
              </a:rPr>
              <a:t>scrittura bustrofedica o sinistrorsa</a:t>
            </a:r>
          </a:p>
        </p:txBody>
      </p:sp>
    </p:spTree>
    <p:extLst>
      <p:ext uri="{BB962C8B-B14F-4D97-AF65-F5344CB8AC3E}">
        <p14:creationId xmlns:p14="http://schemas.microsoft.com/office/powerpoint/2010/main" val="95911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9115">
            <a:off x="462002" y="2044479"/>
            <a:ext cx="8353776" cy="295006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16066" y="6211669"/>
            <a:ext cx="631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solidFill>
                  <a:prstClr val="black"/>
                </a:solidFill>
                <a:latin typeface="Calibri"/>
              </a:rPr>
              <a:t>imperfetto controllo dello spazio</a:t>
            </a:r>
          </a:p>
        </p:txBody>
      </p:sp>
    </p:spTree>
    <p:extLst>
      <p:ext uri="{BB962C8B-B14F-4D97-AF65-F5344CB8AC3E}">
        <p14:creationId xmlns:p14="http://schemas.microsoft.com/office/powerpoint/2010/main" val="147322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8" y="1734255"/>
            <a:ext cx="8932333" cy="293597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56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6421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98EA-D54C-5B4A-87BC-FEBB786BBDE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355" y="5588930"/>
            <a:ext cx="9074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solidFill>
                  <a:prstClr val="black"/>
                </a:solidFill>
                <a:latin typeface="Calibri"/>
              </a:rPr>
              <a:t>incertezze nell’allineamento e nella forma delle</a:t>
            </a:r>
          </a:p>
          <a:p>
            <a:r>
              <a:rPr lang="it-IT" sz="3600">
                <a:solidFill>
                  <a:prstClr val="black"/>
                </a:solidFill>
                <a:latin typeface="Calibri"/>
              </a:rPr>
              <a:t>lettere  </a:t>
            </a:r>
          </a:p>
        </p:txBody>
      </p:sp>
    </p:spTree>
    <p:extLst>
      <p:ext uri="{BB962C8B-B14F-4D97-AF65-F5344CB8AC3E}">
        <p14:creationId xmlns:p14="http://schemas.microsoft.com/office/powerpoint/2010/main" val="138425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27013" y="1533605"/>
            <a:ext cx="84953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latin typeface="Metaplusbold"/>
                <a:cs typeface="Metaplusbold"/>
              </a:rPr>
              <a:t>L’alfabeto latino delle origini: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7013" y="2466212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scrittura MAIUSCOLA </a:t>
            </a:r>
            <a:r>
              <a:rPr lang="it-IT" sz="2400">
                <a:latin typeface="Metaplusbold"/>
                <a:cs typeface="Metaplusbold"/>
                <a:sym typeface="Wingdings"/>
              </a:rPr>
              <a:t> CAPITALE</a:t>
            </a:r>
            <a:r>
              <a:rPr lang="it-IT" sz="2400">
                <a:latin typeface="Metaplusbold"/>
                <a:cs typeface="Metaplusbold"/>
              </a:rPr>
              <a:t>	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7013" y="3275708"/>
            <a:ext cx="8889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2400" i="1">
                <a:latin typeface="Metaplusbold"/>
                <a:cs typeface="Metaplusbold"/>
              </a:rPr>
              <a:t>mutatis mutandis</a:t>
            </a:r>
            <a:r>
              <a:rPr lang="it-IT" sz="2400">
                <a:latin typeface="Metaplusbold"/>
                <a:cs typeface="Metaplusbold"/>
              </a:rPr>
              <a:t>, assomiglia alla scrittura di un bambino che inizia a scrivere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7013" y="4454536"/>
            <a:ext cx="872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2400">
                <a:latin typeface="Metaplusbold"/>
                <a:cs typeface="Metaplusbold"/>
              </a:rPr>
              <a:t>alla base di ogni successivo sviluppo della scrittura latina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7013" y="5264032"/>
            <a:ext cx="6702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chi scriveva? scrittura: appannaggio di pochi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7013" y="6073526"/>
            <a:ext cx="543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Metaplusbold"/>
                <a:cs typeface="Metaplusbold"/>
              </a:rPr>
              <a:t>-	come si scriveva? su che supporti? </a:t>
            </a:r>
          </a:p>
        </p:txBody>
      </p:sp>
    </p:spTree>
    <p:extLst>
      <p:ext uri="{BB962C8B-B14F-4D97-AF65-F5344CB8AC3E}">
        <p14:creationId xmlns:p14="http://schemas.microsoft.com/office/powerpoint/2010/main" val="202157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2105860"/>
            <a:ext cx="52034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lettere con aste ascendenti: </a:t>
            </a:r>
          </a:p>
          <a:p>
            <a:r>
              <a:rPr lang="it-IT" sz="3200">
                <a:latin typeface="Metaplusbold"/>
                <a:cs typeface="Metaplusbold"/>
              </a:rPr>
              <a:t>b, d, f, h, k, l, 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4219022"/>
            <a:ext cx="52946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lettere con aste discendenti: </a:t>
            </a:r>
          </a:p>
          <a:p>
            <a:r>
              <a:rPr lang="it-IT" sz="3200">
                <a:latin typeface="Metaplusbold"/>
                <a:cs typeface="Metaplusbold"/>
              </a:rPr>
              <a:t>g, j, p, q, y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4990" y="1397974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Forma: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2626400"/>
            <a:ext cx="7338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aspetto delle singole lettere</a:t>
            </a:r>
          </a:p>
          <a:p>
            <a:r>
              <a:rPr lang="it-IT" sz="3200">
                <a:latin typeface="Metaplusbold"/>
                <a:cs typeface="Metaplusbold"/>
                <a:sym typeface="Wingdings"/>
              </a:rPr>
              <a:t> </a:t>
            </a:r>
            <a:r>
              <a:rPr lang="it-IT" sz="3200">
                <a:latin typeface="Metaplusbold"/>
                <a:cs typeface="Metaplusbold"/>
              </a:rPr>
              <a:t>la stessa lettera può avere più forme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4990" y="4295441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Peso: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4990" y="5523867"/>
            <a:ext cx="7801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contrasto tra i tratti spessi e i tratti sottili di </a:t>
            </a:r>
          </a:p>
          <a:p>
            <a:r>
              <a:rPr lang="it-IT" sz="3200">
                <a:latin typeface="Metaplusbold"/>
                <a:cs typeface="Metaplusbold"/>
              </a:rPr>
              <a:t>una lettera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50056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>
                <a:latin typeface="Metaplusbold"/>
                <a:cs typeface="Metaplusbold"/>
              </a:rPr>
              <a:t>		paleografia </a:t>
            </a:r>
            <a:r>
              <a:rPr lang="it-IT" sz="2800">
                <a:latin typeface="Metaplusbold"/>
                <a:cs typeface="Metaplusbold"/>
              </a:rPr>
              <a:t>LATINA</a:t>
            </a:r>
            <a:endParaRPr lang="it-IT" sz="7200">
              <a:latin typeface="Metaplusbold"/>
              <a:cs typeface="Metaplus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Modulo: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4990" y="3149563"/>
            <a:ext cx="7918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generica indicazione della grandezza delle</a:t>
            </a:r>
          </a:p>
          <a:p>
            <a:r>
              <a:rPr lang="it-IT" sz="3200">
                <a:latin typeface="Metaplusbold"/>
                <a:cs typeface="Metaplusbold"/>
              </a:rPr>
              <a:t>lettere (da non confondersi con maiuscolo/</a:t>
            </a:r>
          </a:p>
          <a:p>
            <a:r>
              <a:rPr lang="it-IT" sz="3200">
                <a:latin typeface="Metaplusbold"/>
                <a:cs typeface="Metaplusbold"/>
              </a:rPr>
              <a:t>minuscolo)</a:t>
            </a:r>
          </a:p>
        </p:txBody>
      </p:sp>
    </p:spTree>
    <p:extLst>
      <p:ext uri="{BB962C8B-B14F-4D97-AF65-F5344CB8AC3E}">
        <p14:creationId xmlns:p14="http://schemas.microsoft.com/office/powerpoint/2010/main" val="20404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LEZIONE 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4990" y="1921137"/>
            <a:ext cx="849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latin typeface="Metaplusbold"/>
                <a:cs typeface="Metaplusbold"/>
              </a:rPr>
              <a:t>Modulo: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4990" y="3149563"/>
            <a:ext cx="821410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Metaplusbold"/>
                <a:cs typeface="Metaplusbold"/>
              </a:rPr>
              <a:t>generica indicazione della grandezza delle</a:t>
            </a:r>
          </a:p>
          <a:p>
            <a:r>
              <a:rPr lang="it-IT" sz="3200">
                <a:latin typeface="Metaplusbold"/>
                <a:cs typeface="Metaplusbold"/>
              </a:rPr>
              <a:t>lettere (da non confondersi con maiuscolo/</a:t>
            </a:r>
          </a:p>
          <a:p>
            <a:r>
              <a:rPr lang="it-IT" sz="3200">
                <a:latin typeface="Metaplusbold"/>
                <a:cs typeface="Metaplusbold"/>
              </a:rPr>
              <a:t>minuscolo)</a:t>
            </a:r>
          </a:p>
          <a:p>
            <a:endParaRPr lang="it-IT" sz="3200">
              <a:latin typeface="Metaplusbold"/>
              <a:cs typeface="Metaplusbold"/>
            </a:endParaRPr>
          </a:p>
          <a:p>
            <a:r>
              <a:rPr lang="it-IT" sz="3200">
                <a:latin typeface="Metaplusbold"/>
                <a:cs typeface="Metaplusbold"/>
              </a:rPr>
              <a:t>generica indicazione della forma geometrica</a:t>
            </a:r>
          </a:p>
          <a:p>
            <a:r>
              <a:rPr lang="it-IT" sz="3200">
                <a:latin typeface="Metaplusbold"/>
                <a:cs typeface="Metaplusbold"/>
              </a:rPr>
              <a:t>(rettangolo/quadrato) in cui la lettera è </a:t>
            </a:r>
          </a:p>
          <a:p>
            <a:r>
              <a:rPr lang="it-IT" sz="3200">
                <a:latin typeface="Metaplusbold"/>
                <a:cs typeface="Metaplusbold"/>
              </a:rPr>
              <a:t>idealmente inscrivibile</a:t>
            </a:r>
          </a:p>
        </p:txBody>
      </p:sp>
    </p:spTree>
    <p:extLst>
      <p:ext uri="{BB962C8B-B14F-4D97-AF65-F5344CB8AC3E}">
        <p14:creationId xmlns:p14="http://schemas.microsoft.com/office/powerpoint/2010/main" val="321257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5911</TotalTime>
  <Words>907</Words>
  <Application>Microsoft Macintosh PowerPoint</Application>
  <PresentationFormat>Presentazione su schermo (4:3)</PresentationFormat>
  <Paragraphs>303</Paragraphs>
  <Slides>59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59</vt:i4>
      </vt:variant>
    </vt:vector>
  </HeadingPairs>
  <TitlesOfParts>
    <vt:vector size="65" baseType="lpstr">
      <vt:lpstr>2_Blank Presentation</vt:lpstr>
      <vt:lpstr>3_Blank Presentation</vt:lpstr>
      <vt:lpstr>Tema di Office</vt:lpstr>
      <vt:lpstr>1_Tema di Office</vt:lpstr>
      <vt:lpstr>2_Tema di Office</vt:lpstr>
      <vt:lpstr>3_Tema di Office</vt:lpstr>
      <vt:lpstr>TERMINOLOGIA PALEOGRAFICA</vt:lpstr>
      <vt:lpstr>LEZIONE 2</vt:lpstr>
      <vt:lpstr>LEZIONE 2</vt:lpstr>
      <vt:lpstr>LEZIONE 2</vt:lpstr>
      <vt:lpstr>LEZIONE 2</vt:lpstr>
      <vt:lpstr>LEZIONE 2</vt:lpstr>
      <vt:lpstr>LEZIONE 2</vt:lpstr>
      <vt:lpstr>LEZIONE 2</vt:lpstr>
      <vt:lpstr>LEZIONE 2</vt:lpstr>
      <vt:lpstr>Presentazione di PowerPoint</vt:lpstr>
      <vt:lpstr>LEZIONE 2</vt:lpstr>
      <vt:lpstr>LEZIONE 2</vt:lpstr>
      <vt:lpstr>LEZIONE 2</vt:lpstr>
      <vt:lpstr>LEZIONE 2</vt:lpstr>
      <vt:lpstr>LEZIONE 2</vt:lpstr>
      <vt:lpstr>LEZIONE 2</vt:lpstr>
      <vt:lpstr>LEZIONE 2</vt:lpstr>
      <vt:lpstr>LEZIONE 2</vt:lpstr>
      <vt:lpstr>Presentazione di PowerPoint</vt:lpstr>
      <vt:lpstr>Presentazione di PowerPoint</vt:lpstr>
      <vt:lpstr>Presentazione di PowerPoint</vt:lpstr>
      <vt:lpstr>LEZIONE 2</vt:lpstr>
      <vt:lpstr>Presentazione di PowerPoint</vt:lpstr>
      <vt:lpstr>LEZIONE 2</vt:lpstr>
      <vt:lpstr>Presentazione di PowerPoint</vt:lpstr>
      <vt:lpstr>Presentazione di PowerPoint</vt:lpstr>
      <vt:lpstr>Presentazione di PowerPoint</vt:lpstr>
      <vt:lpstr>LEZIONE 2</vt:lpstr>
      <vt:lpstr>LEZIONE 2</vt:lpstr>
      <vt:lpstr>LEZIONE 2</vt:lpstr>
      <vt:lpstr>LEZIONE 2</vt:lpstr>
      <vt:lpstr>LEZIONE 2</vt:lpstr>
      <vt:lpstr>LE ORIGINI DELL’ALFABETO LATINO</vt:lpstr>
      <vt:lpstr>LEZIONE 2</vt:lpstr>
      <vt:lpstr>Presentazione di PowerPoint</vt:lpstr>
      <vt:lpstr>Presentazione di PowerPoint</vt:lpstr>
      <vt:lpstr>LEZIONE 2</vt:lpstr>
      <vt:lpstr>Presentazione di PowerPoint</vt:lpstr>
      <vt:lpstr>LEZIONE 2</vt:lpstr>
      <vt:lpstr>LEZIONE 2</vt:lpstr>
      <vt:lpstr>Presentazione di PowerPoint</vt:lpstr>
      <vt:lpstr>LEZIONE 2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LEZIONE 2</vt:lpstr>
      <vt:lpstr>LEZIONE 2</vt:lpstr>
      <vt:lpstr>Presentazione di PowerPoint</vt:lpstr>
      <vt:lpstr>Presentazione di PowerPoint</vt:lpstr>
      <vt:lpstr>Presentazione di PowerPoint</vt:lpstr>
      <vt:lpstr>Presentazione di PowerPoint</vt:lpstr>
      <vt:lpstr>LEZIONE 2</vt:lpstr>
    </vt:vector>
  </TitlesOfParts>
  <Company>Università di Udine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Trieste  </dc:title>
  <dc:creator>Laura Pani</dc:creator>
  <cp:lastModifiedBy>Laura Pani</cp:lastModifiedBy>
  <cp:revision>88</cp:revision>
  <dcterms:created xsi:type="dcterms:W3CDTF">2020-10-02T08:50:20Z</dcterms:created>
  <dcterms:modified xsi:type="dcterms:W3CDTF">2020-10-08T14:31:31Z</dcterms:modified>
</cp:coreProperties>
</file>