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sldIdLst>
    <p:sldId id="256" r:id="rId2"/>
    <p:sldId id="257" r:id="rId3"/>
    <p:sldId id="258" r:id="rId4"/>
    <p:sldId id="259" r:id="rId5"/>
    <p:sldId id="267" r:id="rId6"/>
    <p:sldId id="260" r:id="rId7"/>
    <p:sldId id="268" r:id="rId8"/>
    <p:sldId id="261" r:id="rId9"/>
    <p:sldId id="269" r:id="rId10"/>
    <p:sldId id="262" r:id="rId11"/>
    <p:sldId id="270" r:id="rId12"/>
    <p:sldId id="263" r:id="rId13"/>
    <p:sldId id="271" r:id="rId14"/>
    <p:sldId id="264" r:id="rId15"/>
    <p:sldId id="272" r:id="rId16"/>
    <p:sldId id="273" r:id="rId17"/>
    <p:sldId id="274" r:id="rId18"/>
    <p:sldId id="265" r:id="rId19"/>
    <p:sldId id="275" r:id="rId20"/>
    <p:sldId id="266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6" r:id="rId29"/>
    <p:sldId id="287" r:id="rId30"/>
    <p:sldId id="283" r:id="rId31"/>
    <p:sldId id="284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222F8-08AC-4B85-91B3-CC3CFB230FE7}" type="datetimeFigureOut">
              <a:rPr lang="it-IT" smtClean="0"/>
              <a:t>06/10/2020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56B1A-C91B-45BB-AC49-C9A8B485B992}" type="slidenum">
              <a:rPr lang="it-IT" smtClean="0"/>
              <a:t>‹N›</a:t>
            </a:fld>
            <a:endParaRPr lang="it-IT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3645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222F8-08AC-4B85-91B3-CC3CFB230FE7}" type="datetimeFigureOut">
              <a:rPr lang="it-IT" smtClean="0"/>
              <a:t>06/10/2020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56B1A-C91B-45BB-AC49-C9A8B485B99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92129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222F8-08AC-4B85-91B3-CC3CFB230FE7}" type="datetimeFigureOut">
              <a:rPr lang="it-IT" smtClean="0"/>
              <a:t>06/10/2020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56B1A-C91B-45BB-AC49-C9A8B485B99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341786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222F8-08AC-4B85-91B3-CC3CFB230FE7}" type="datetimeFigureOut">
              <a:rPr lang="it-IT" smtClean="0"/>
              <a:t>06/10/2020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56B1A-C91B-45BB-AC49-C9A8B485B992}" type="slidenum">
              <a:rPr lang="it-IT" smtClean="0"/>
              <a:t>‹N›</a:t>
            </a:fld>
            <a:endParaRPr lang="it-IT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053022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222F8-08AC-4B85-91B3-CC3CFB230FE7}" type="datetimeFigureOut">
              <a:rPr lang="it-IT" smtClean="0"/>
              <a:t>06/10/2020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56B1A-C91B-45BB-AC49-C9A8B485B99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867128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222F8-08AC-4B85-91B3-CC3CFB230FE7}" type="datetimeFigureOut">
              <a:rPr lang="it-IT" smtClean="0"/>
              <a:t>06/10/2020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56B1A-C91B-45BB-AC49-C9A8B485B992}" type="slidenum">
              <a:rPr lang="it-IT" smtClean="0"/>
              <a:t>‹N›</a:t>
            </a:fld>
            <a:endParaRPr lang="it-IT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54587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222F8-08AC-4B85-91B3-CC3CFB230FE7}" type="datetimeFigureOut">
              <a:rPr lang="it-IT" smtClean="0"/>
              <a:t>06/10/2020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56B1A-C91B-45BB-AC49-C9A8B485B99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870888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222F8-08AC-4B85-91B3-CC3CFB230FE7}" type="datetimeFigureOut">
              <a:rPr lang="it-IT" smtClean="0"/>
              <a:t>06/10/2020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56B1A-C91B-45BB-AC49-C9A8B485B99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207615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222F8-08AC-4B85-91B3-CC3CFB230FE7}" type="datetimeFigureOut">
              <a:rPr lang="it-IT" smtClean="0"/>
              <a:t>06/10/2020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56B1A-C91B-45BB-AC49-C9A8B485B99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8306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222F8-08AC-4B85-91B3-CC3CFB230FE7}" type="datetimeFigureOut">
              <a:rPr lang="it-IT" smtClean="0"/>
              <a:t>06/10/2020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56B1A-C91B-45BB-AC49-C9A8B485B99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9536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222F8-08AC-4B85-91B3-CC3CFB230FE7}" type="datetimeFigureOut">
              <a:rPr lang="it-IT" smtClean="0"/>
              <a:t>06/10/2020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56B1A-C91B-45BB-AC49-C9A8B485B99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0735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222F8-08AC-4B85-91B3-CC3CFB230FE7}" type="datetimeFigureOut">
              <a:rPr lang="it-IT" smtClean="0"/>
              <a:t>06/10/2020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56B1A-C91B-45BB-AC49-C9A8B485B99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09989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222F8-08AC-4B85-91B3-CC3CFB230FE7}" type="datetimeFigureOut">
              <a:rPr lang="it-IT" smtClean="0"/>
              <a:t>06/10/2020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56B1A-C91B-45BB-AC49-C9A8B485B99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531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222F8-08AC-4B85-91B3-CC3CFB230FE7}" type="datetimeFigureOut">
              <a:rPr lang="it-IT" smtClean="0"/>
              <a:t>06/10/2020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56B1A-C91B-45BB-AC49-C9A8B485B99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8283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222F8-08AC-4B85-91B3-CC3CFB230FE7}" type="datetimeFigureOut">
              <a:rPr lang="it-IT" smtClean="0"/>
              <a:t>06/10/2020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56B1A-C91B-45BB-AC49-C9A8B485B99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52528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222F8-08AC-4B85-91B3-CC3CFB230FE7}" type="datetimeFigureOut">
              <a:rPr lang="it-IT" smtClean="0"/>
              <a:t>06/10/2020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56B1A-C91B-45BB-AC49-C9A8B485B99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0605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222F8-08AC-4B85-91B3-CC3CFB230FE7}" type="datetimeFigureOut">
              <a:rPr lang="it-IT" smtClean="0"/>
              <a:t>06/10/2020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56B1A-C91B-45BB-AC49-C9A8B485B99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822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A4F222F8-08AC-4B85-91B3-CC3CFB230FE7}" type="datetimeFigureOut">
              <a:rPr lang="it-IT" smtClean="0"/>
              <a:t>06/10/2020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BA56B1A-C91B-45BB-AC49-C9A8B485B99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380781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6F1B39E-1E4B-4031-85A5-02BE8A418B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0214" y="1122362"/>
            <a:ext cx="10688714" cy="2908099"/>
          </a:xfrm>
          <a:solidFill>
            <a:srgbClr val="FFC000"/>
          </a:solidFill>
        </p:spPr>
        <p:txBody>
          <a:bodyPr>
            <a:normAutofit/>
          </a:bodyPr>
          <a:lstStyle/>
          <a:p>
            <a:pPr algn="ctr"/>
            <a:r>
              <a:rPr lang="it-IT" b="1" dirty="0">
                <a:solidFill>
                  <a:srgbClr val="FF0000"/>
                </a:solidFill>
              </a:rPr>
              <a:t>Corso di Sociologia Generale (208SF)</a:t>
            </a:r>
            <a:br>
              <a:rPr lang="it-IT" b="1" dirty="0">
                <a:solidFill>
                  <a:srgbClr val="FF0000"/>
                </a:solidFill>
              </a:rPr>
            </a:br>
            <a:r>
              <a:rPr lang="it-IT" sz="3600" b="1" dirty="0">
                <a:solidFill>
                  <a:srgbClr val="0070C0"/>
                </a:solidFill>
              </a:rPr>
              <a:t>60 ore – 12 crediti</a:t>
            </a:r>
            <a:br>
              <a:rPr lang="it-IT" dirty="0"/>
            </a:b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CFF03018-19DF-45F6-BF2C-344090D7FC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76690"/>
            <a:ext cx="9144000" cy="1612947"/>
          </a:xfrm>
          <a:solidFill>
            <a:srgbClr val="92D050"/>
          </a:solidFill>
        </p:spPr>
        <p:txBody>
          <a:bodyPr/>
          <a:lstStyle/>
          <a:p>
            <a:endParaRPr lang="it-IT" dirty="0"/>
          </a:p>
          <a:p>
            <a:pPr algn="ctr"/>
            <a:r>
              <a:rPr lang="it-IT" b="1" dirty="0" err="1">
                <a:solidFill>
                  <a:srgbClr val="FF0000"/>
                </a:solidFill>
              </a:rPr>
              <a:t>A.a</a:t>
            </a:r>
            <a:r>
              <a:rPr lang="it-IT" b="1" dirty="0">
                <a:solidFill>
                  <a:srgbClr val="FF0000"/>
                </a:solidFill>
              </a:rPr>
              <a:t>. 2020-2021</a:t>
            </a:r>
          </a:p>
          <a:p>
            <a:pPr algn="ctr"/>
            <a:r>
              <a:rPr lang="it-IT" b="1" dirty="0">
                <a:solidFill>
                  <a:srgbClr val="FF0000"/>
                </a:solidFill>
              </a:rPr>
              <a:t>Prof.ssa Rosemary Serra</a:t>
            </a:r>
          </a:p>
        </p:txBody>
      </p:sp>
    </p:spTree>
    <p:extLst>
      <p:ext uri="{BB962C8B-B14F-4D97-AF65-F5344CB8AC3E}">
        <p14:creationId xmlns:p14="http://schemas.microsoft.com/office/powerpoint/2010/main" val="30277992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AD2FF39-C62D-4782-B101-775560F8E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126" y="168677"/>
            <a:ext cx="10776859" cy="6516208"/>
          </a:xfrm>
        </p:spPr>
        <p:txBody>
          <a:bodyPr>
            <a:normAutofit fontScale="90000"/>
          </a:bodyPr>
          <a:lstStyle/>
          <a:p>
            <a:r>
              <a:rPr lang="it-IT" sz="4400" b="1" dirty="0">
                <a:solidFill>
                  <a:srgbClr val="FF0000"/>
                </a:solidFill>
              </a:rPr>
              <a:t>Karl Marx </a:t>
            </a:r>
            <a:r>
              <a:rPr lang="it-IT" sz="4400" b="1" dirty="0">
                <a:solidFill>
                  <a:srgbClr val="0070C0"/>
                </a:solidFill>
              </a:rPr>
              <a:t>(1818-I883)</a:t>
            </a:r>
            <a:br>
              <a:rPr lang="it-IT" sz="4400" b="1" dirty="0">
                <a:solidFill>
                  <a:srgbClr val="0070C0"/>
                </a:solidFill>
              </a:rPr>
            </a:br>
            <a:br>
              <a:rPr lang="it-IT" sz="4400" dirty="0"/>
            </a:br>
            <a:r>
              <a:rPr lang="it-IT" b="1" dirty="0">
                <a:solidFill>
                  <a:srgbClr val="FF0000"/>
                </a:solidFill>
              </a:rPr>
              <a:t>Compito dello scienziato sociale</a:t>
            </a:r>
            <a:r>
              <a:rPr lang="it-IT" b="1" dirty="0">
                <a:solidFill>
                  <a:srgbClr val="FFFF00"/>
                </a:solidFill>
              </a:rPr>
              <a:t>: descrivere il mondo per cambiarlo</a:t>
            </a:r>
            <a:br>
              <a:rPr lang="it-IT" dirty="0"/>
            </a:br>
            <a:br>
              <a:rPr lang="it-IT" dirty="0"/>
            </a:br>
            <a:r>
              <a:rPr lang="it-IT" b="1" dirty="0">
                <a:solidFill>
                  <a:srgbClr val="FF0000"/>
                </a:solidFill>
              </a:rPr>
              <a:t>per spencer</a:t>
            </a:r>
            <a:r>
              <a:rPr lang="it-IT" b="1" dirty="0">
                <a:solidFill>
                  <a:srgbClr val="FFFF00"/>
                </a:solidFill>
              </a:rPr>
              <a:t>: armonia sociale e </a:t>
            </a:r>
            <a:r>
              <a:rPr lang="it-IT" b="1" dirty="0" err="1">
                <a:solidFill>
                  <a:srgbClr val="FFFF00"/>
                </a:solidFill>
              </a:rPr>
              <a:t>progressso</a:t>
            </a:r>
            <a:br>
              <a:rPr lang="it-IT" dirty="0"/>
            </a:br>
            <a:r>
              <a:rPr lang="it-IT" b="1" dirty="0">
                <a:solidFill>
                  <a:srgbClr val="FF0000"/>
                </a:solidFill>
              </a:rPr>
              <a:t>Per Marx</a:t>
            </a:r>
            <a:r>
              <a:rPr lang="it-IT" b="1" dirty="0">
                <a:solidFill>
                  <a:srgbClr val="FFFF00"/>
                </a:solidFill>
              </a:rPr>
              <a:t>: conflitto sociale e rivoluzione</a:t>
            </a:r>
            <a:br>
              <a:rPr lang="it-IT" dirty="0"/>
            </a:br>
            <a:br>
              <a:rPr lang="it-IT" dirty="0"/>
            </a:br>
            <a:r>
              <a:rPr lang="it-IT" b="1" dirty="0">
                <a:solidFill>
                  <a:srgbClr val="FF0000"/>
                </a:solidFill>
              </a:rPr>
              <a:t>Chiave della storia</a:t>
            </a:r>
            <a:r>
              <a:rPr lang="it-IT" b="1" dirty="0">
                <a:solidFill>
                  <a:srgbClr val="0066FF"/>
                </a:solidFill>
              </a:rPr>
              <a:t>: lotta di classe tra chi possiede i mezzi di produzione e chi non li possiede</a:t>
            </a:r>
            <a:br>
              <a:rPr lang="it-IT" dirty="0"/>
            </a:br>
            <a:br>
              <a:rPr lang="it-IT" dirty="0"/>
            </a:br>
            <a:r>
              <a:rPr lang="it-IT" sz="4400" b="1" dirty="0">
                <a:solidFill>
                  <a:srgbClr val="7030A0"/>
                </a:solidFill>
              </a:rPr>
              <a:t>Fondamentale importanza della base economica della società</a:t>
            </a:r>
          </a:p>
        </p:txBody>
      </p:sp>
    </p:spTree>
    <p:extLst>
      <p:ext uri="{BB962C8B-B14F-4D97-AF65-F5344CB8AC3E}">
        <p14:creationId xmlns:p14="http://schemas.microsoft.com/office/powerpoint/2010/main" val="29624601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1CA24AE9-A055-4AFD-969F-D97B62E343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256" y="266330"/>
            <a:ext cx="5043488" cy="642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0519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795D817-478E-4DA9-A1B4-228CA918D2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227" y="512685"/>
            <a:ext cx="11424929" cy="583263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t-IT" sz="4000" b="1" cap="all" dirty="0">
                <a:ln w="3175" cmpd="sng">
                  <a:noFill/>
                </a:ln>
                <a:solidFill>
                  <a:srgbClr val="FF0000"/>
                </a:solidFill>
                <a:latin typeface="+mj-lt"/>
                <a:ea typeface="+mj-ea"/>
                <a:cs typeface="+mj-cs"/>
              </a:rPr>
              <a:t>Emile </a:t>
            </a:r>
            <a:r>
              <a:rPr lang="it-IT" sz="4000" b="1" cap="all" dirty="0" err="1">
                <a:ln w="3175" cmpd="sng">
                  <a:noFill/>
                </a:ln>
                <a:solidFill>
                  <a:srgbClr val="FF0000"/>
                </a:solidFill>
                <a:latin typeface="+mj-lt"/>
                <a:ea typeface="+mj-ea"/>
                <a:cs typeface="+mj-cs"/>
              </a:rPr>
              <a:t>Durkheim</a:t>
            </a:r>
            <a:r>
              <a:rPr lang="it-IT" sz="4000" b="1" cap="all" dirty="0">
                <a:ln w="3175" cmpd="sng">
                  <a:noFill/>
                </a:ln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it-IT" sz="4000" b="1" cap="all" dirty="0">
                <a:ln w="3175" cmpd="sng">
                  <a:noFill/>
                </a:ln>
                <a:solidFill>
                  <a:srgbClr val="0066FF"/>
                </a:solidFill>
                <a:latin typeface="+mj-lt"/>
                <a:ea typeface="+mj-ea"/>
                <a:cs typeface="+mj-cs"/>
              </a:rPr>
              <a:t>(1858-1917)</a:t>
            </a:r>
          </a:p>
          <a:p>
            <a:pPr marL="0" indent="0">
              <a:buNone/>
            </a:pPr>
            <a:endParaRPr lang="it-IT" sz="4000" b="1" cap="all" dirty="0">
              <a:ln w="3175" cmpd="sng">
                <a:noFill/>
              </a:ln>
              <a:solidFill>
                <a:srgbClr val="0066FF"/>
              </a:solidFill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r>
              <a:rPr lang="it-IT" sz="2900" b="1" cap="all" dirty="0">
                <a:ln w="3175" cmpd="sng">
                  <a:noFill/>
                </a:ln>
                <a:solidFill>
                  <a:srgbClr val="FF0000"/>
                </a:solidFill>
                <a:latin typeface="+mj-lt"/>
                <a:ea typeface="+mj-ea"/>
                <a:cs typeface="+mj-cs"/>
              </a:rPr>
              <a:t>Problema dell’ordine sociale</a:t>
            </a:r>
            <a:r>
              <a:rPr lang="it-IT" sz="2900" b="1" cap="all" dirty="0">
                <a:ln w="3175" cmpd="sng">
                  <a:noFill/>
                </a:ln>
                <a:solidFill>
                  <a:srgbClr val="FFFF00"/>
                </a:solidFill>
                <a:latin typeface="+mj-lt"/>
                <a:ea typeface="+mj-ea"/>
                <a:cs typeface="+mj-cs"/>
              </a:rPr>
              <a:t>: convinzioni e valori tengono insieme la società</a:t>
            </a:r>
          </a:p>
          <a:p>
            <a:pPr marL="0" indent="0">
              <a:buNone/>
            </a:pPr>
            <a:endParaRPr lang="it-IT" sz="2900" b="1" cap="all" dirty="0">
              <a:ln w="3175" cmpd="sng">
                <a:noFill/>
              </a:ln>
              <a:solidFill>
                <a:srgbClr val="FFFF00"/>
              </a:solidFill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r>
              <a:rPr lang="it-IT" sz="2900" b="1" cap="all" dirty="0">
                <a:ln w="3175" cmpd="sng">
                  <a:noFill/>
                </a:ln>
                <a:solidFill>
                  <a:srgbClr val="FF0000"/>
                </a:solidFill>
                <a:latin typeface="+mj-lt"/>
                <a:ea typeface="+mj-ea"/>
                <a:cs typeface="+mj-cs"/>
              </a:rPr>
              <a:t>Stabilire in che modo le diverse parti della società contribuiscono a mantenerla unita</a:t>
            </a:r>
          </a:p>
          <a:p>
            <a:pPr marL="0" indent="0">
              <a:buNone/>
            </a:pPr>
            <a:endParaRPr lang="it-IT" sz="2900" b="1" cap="all" dirty="0">
              <a:ln w="3175" cmpd="sng">
                <a:noFill/>
              </a:ln>
              <a:solidFill>
                <a:srgbClr val="FF0000"/>
              </a:solidFill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r>
              <a:rPr lang="it-IT" sz="2900" b="1" cap="all" dirty="0">
                <a:ln w="3175" cmpd="sng">
                  <a:noFill/>
                </a:ln>
                <a:solidFill>
                  <a:srgbClr val="FFFF00"/>
                </a:solidFill>
                <a:latin typeface="+mj-lt"/>
                <a:ea typeface="+mj-ea"/>
                <a:cs typeface="+mj-cs"/>
              </a:rPr>
              <a:t>Quale funzione svolge un dato elemento nel mantenere l’ordine sociale</a:t>
            </a:r>
          </a:p>
          <a:p>
            <a:pPr marL="0" indent="0" algn="ctr">
              <a:buNone/>
            </a:pPr>
            <a:r>
              <a:rPr lang="it-IT" sz="2900" b="1" cap="all" dirty="0">
                <a:ln w="3175" cmpd="sng">
                  <a:noFill/>
                </a:ln>
                <a:solidFill>
                  <a:srgbClr val="7030A0"/>
                </a:solidFill>
                <a:latin typeface="+mj-lt"/>
                <a:ea typeface="+mj-ea"/>
                <a:cs typeface="+mj-cs"/>
              </a:rPr>
              <a:t>Studio del suicidio</a:t>
            </a:r>
          </a:p>
        </p:txBody>
      </p:sp>
    </p:spTree>
    <p:extLst>
      <p:ext uri="{BB962C8B-B14F-4D97-AF65-F5344CB8AC3E}">
        <p14:creationId xmlns:p14="http://schemas.microsoft.com/office/powerpoint/2010/main" val="31360701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B19FE01C-2BDB-4C11-9CA4-95FA0A3871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625" y="247650"/>
            <a:ext cx="6000750" cy="636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731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784DD7F-0F5B-4D1E-A051-B836DB952A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762" y="372862"/>
            <a:ext cx="10830758" cy="6294269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it-IT" sz="3700" b="1" cap="all" dirty="0">
                <a:ln w="3175" cmpd="sng">
                  <a:noFill/>
                </a:ln>
                <a:solidFill>
                  <a:srgbClr val="FF0000"/>
                </a:solidFill>
                <a:latin typeface="+mj-lt"/>
                <a:ea typeface="+mj-ea"/>
                <a:cs typeface="+mj-cs"/>
              </a:rPr>
              <a:t>Max Weber </a:t>
            </a:r>
            <a:r>
              <a:rPr lang="it-IT" sz="3600" b="1" cap="all" dirty="0">
                <a:ln w="3175" cmpd="sng">
                  <a:noFill/>
                </a:ln>
                <a:solidFill>
                  <a:srgbClr val="0066FF"/>
                </a:solidFill>
                <a:latin typeface="+mj-lt"/>
                <a:ea typeface="+mj-ea"/>
                <a:cs typeface="+mj-cs"/>
              </a:rPr>
              <a:t>(1864-1920)</a:t>
            </a:r>
          </a:p>
          <a:p>
            <a:pPr marL="2743200" lvl="6" indent="0">
              <a:buNone/>
            </a:pPr>
            <a:r>
              <a:rPr lang="it-IT" dirty="0"/>
              <a:t>	</a:t>
            </a:r>
            <a:r>
              <a:rPr lang="it-IT" sz="3100" b="1" cap="all" dirty="0">
                <a:ln w="3175" cmpd="sng">
                  <a:noFill/>
                </a:ln>
                <a:solidFill>
                  <a:srgbClr val="FFFF00"/>
                </a:solidFill>
                <a:latin typeface="+mj-lt"/>
                <a:ea typeface="+mj-ea"/>
                <a:cs typeface="+mj-cs"/>
              </a:rPr>
              <a:t>Osservatore, studioso</a:t>
            </a:r>
          </a:p>
          <a:p>
            <a:pPr marL="0" indent="0">
              <a:buNone/>
            </a:pPr>
            <a:r>
              <a:rPr lang="it-IT" sz="2700" b="1" cap="all" dirty="0">
                <a:ln w="3175" cmpd="sng">
                  <a:noFill/>
                </a:ln>
                <a:solidFill>
                  <a:srgbClr val="FF0000"/>
                </a:solidFill>
                <a:latin typeface="+mj-lt"/>
                <a:ea typeface="+mj-ea"/>
                <a:cs typeface="+mj-cs"/>
              </a:rPr>
              <a:t>Duplice tensione:</a:t>
            </a:r>
          </a:p>
          <a:p>
            <a:pPr marL="2743200" lvl="6" indent="0">
              <a:buNone/>
            </a:pPr>
            <a:r>
              <a:rPr lang="it-IT" sz="3100" b="1" cap="all" dirty="0">
                <a:ln w="3175" cmpd="sng">
                  <a:noFill/>
                </a:ln>
                <a:solidFill>
                  <a:srgbClr val="FFFF00"/>
                </a:solidFill>
                <a:latin typeface="+mj-lt"/>
                <a:ea typeface="+mj-ea"/>
                <a:cs typeface="+mj-cs"/>
              </a:rPr>
              <a:t>	Desiderio di influenzare gli avvenimenti 	attraverso la partecipazione alla vita 	politica attiva</a:t>
            </a:r>
          </a:p>
          <a:p>
            <a:pPr marL="2743200" lvl="6" indent="0">
              <a:buNone/>
            </a:pPr>
            <a:endParaRPr lang="it-IT" sz="2000" dirty="0"/>
          </a:p>
          <a:p>
            <a:pPr marL="57150" indent="0">
              <a:buNone/>
            </a:pPr>
            <a:r>
              <a:rPr lang="it-IT" sz="2700" b="1" cap="all" dirty="0">
                <a:ln w="3175" cmpd="sng">
                  <a:noFill/>
                </a:ln>
                <a:solidFill>
                  <a:srgbClr val="FF0000"/>
                </a:solidFill>
                <a:latin typeface="+mj-lt"/>
                <a:ea typeface="+mj-ea"/>
                <a:cs typeface="+mj-cs"/>
              </a:rPr>
              <a:t>I cambiamenti sociali non dovevano sempre seguire direttamente i cambiamenti nell’economia</a:t>
            </a:r>
          </a:p>
          <a:p>
            <a:pPr marL="57150" indent="0">
              <a:buNone/>
            </a:pPr>
            <a:endParaRPr lang="it-IT" sz="2600" dirty="0"/>
          </a:p>
          <a:p>
            <a:pPr marL="57150" indent="0">
              <a:buNone/>
            </a:pPr>
            <a:endParaRPr lang="it-IT" sz="2600" dirty="0"/>
          </a:p>
          <a:p>
            <a:pPr marL="57150" indent="0">
              <a:buNone/>
            </a:pPr>
            <a:r>
              <a:rPr lang="it-IT" sz="2700" b="1" cap="all" dirty="0">
                <a:ln w="3175" cmpd="sng">
                  <a:noFill/>
                </a:ln>
                <a:solidFill>
                  <a:srgbClr val="FFFF00"/>
                </a:solidFill>
                <a:latin typeface="+mj-lt"/>
                <a:ea typeface="+mj-ea"/>
                <a:cs typeface="+mj-cs"/>
              </a:rPr>
              <a:t>Ruolo indipendente di altri fattori quali le idee religiose</a:t>
            </a:r>
          </a:p>
          <a:p>
            <a:pPr marL="57150" indent="0" algn="ctr">
              <a:buNone/>
            </a:pPr>
            <a:r>
              <a:rPr lang="it-IT" sz="2700" b="1" cap="all" dirty="0">
                <a:ln w="3175" cmpd="sng">
                  <a:noFill/>
                </a:ln>
                <a:solidFill>
                  <a:srgbClr val="7030A0"/>
                </a:solidFill>
                <a:latin typeface="+mj-lt"/>
                <a:ea typeface="+mj-ea"/>
                <a:cs typeface="+mj-cs"/>
              </a:rPr>
              <a:t>Il sociologo deve essere avalutativo</a:t>
            </a:r>
          </a:p>
          <a:p>
            <a:pPr marL="57150" indent="0">
              <a:buNone/>
            </a:pPr>
            <a:r>
              <a:rPr lang="it-IT" sz="2600" dirty="0"/>
              <a:t>									</a:t>
            </a:r>
          </a:p>
          <a:p>
            <a:pPr marL="57150" indent="0">
              <a:buNone/>
            </a:pPr>
            <a:endParaRPr lang="it-IT" sz="2600" dirty="0"/>
          </a:p>
        </p:txBody>
      </p:sp>
      <p:sp>
        <p:nvSpPr>
          <p:cNvPr id="5" name="Freccia in giù 4">
            <a:extLst>
              <a:ext uri="{FF2B5EF4-FFF2-40B4-BE49-F238E27FC236}">
                <a16:creationId xmlns:a16="http://schemas.microsoft.com/office/drawing/2014/main" id="{696A4089-2B0B-4AF0-80A3-2343CECBD33F}"/>
              </a:ext>
            </a:extLst>
          </p:cNvPr>
          <p:cNvSpPr/>
          <p:nvPr/>
        </p:nvSpPr>
        <p:spPr>
          <a:xfrm>
            <a:off x="5273336" y="3986074"/>
            <a:ext cx="484632" cy="978408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91DA0431-EEFE-4CC7-843D-2C00E0623416}"/>
              </a:ext>
            </a:extLst>
          </p:cNvPr>
          <p:cNvCxnSpPr/>
          <p:nvPr/>
        </p:nvCxnSpPr>
        <p:spPr>
          <a:xfrm>
            <a:off x="3542191" y="958788"/>
            <a:ext cx="0" cy="1855433"/>
          </a:xfrm>
          <a:prstGeom prst="line">
            <a:avLst/>
          </a:prstGeom>
          <a:ln>
            <a:solidFill>
              <a:schemeClr val="bg1">
                <a:alpha val="6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80418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29924B8A-8069-446C-BB66-B596C8AC2C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695" y="292963"/>
            <a:ext cx="6010183" cy="597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8957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9ABFB906-6939-4366-A52B-9E3C2B949B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30" y="710214"/>
            <a:ext cx="5086905" cy="534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2161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FF63C7AC-F2B1-4090-BF1A-9F04D0A5101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363" y="685799"/>
            <a:ext cx="4012707" cy="5146830"/>
          </a:xfrm>
        </p:spPr>
      </p:pic>
      <p:pic>
        <p:nvPicPr>
          <p:cNvPr id="8" name="Segnaposto contenuto 7">
            <a:extLst>
              <a:ext uri="{FF2B5EF4-FFF2-40B4-BE49-F238E27FC236}">
                <a16:creationId xmlns:a16="http://schemas.microsoft.com/office/drawing/2014/main" id="{8FC60FF7-E8CD-4616-BDBA-FAB89EB81BA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705" y="985421"/>
            <a:ext cx="5954250" cy="4465468"/>
          </a:xfrm>
        </p:spPr>
      </p:pic>
    </p:spTree>
    <p:extLst>
      <p:ext uri="{BB962C8B-B14F-4D97-AF65-F5344CB8AC3E}">
        <p14:creationId xmlns:p14="http://schemas.microsoft.com/office/powerpoint/2010/main" val="29674630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DFFE1FE-7EF8-4E1C-B1A2-7A03553C5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4627" y="332583"/>
            <a:ext cx="8534400" cy="794881"/>
          </a:xfrm>
        </p:spPr>
        <p:txBody>
          <a:bodyPr/>
          <a:lstStyle/>
          <a:p>
            <a:pPr algn="ctr"/>
            <a:r>
              <a:rPr lang="it-IT" b="1" dirty="0">
                <a:solidFill>
                  <a:srgbClr val="FF0000"/>
                </a:solidFill>
              </a:rPr>
              <a:t>Sviluppi successivi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D6A9997-017C-42F5-B195-C2A696DC6A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126" y="1364942"/>
            <a:ext cx="11220744" cy="5080576"/>
          </a:xfrm>
          <a:solidFill>
            <a:schemeClr val="tx2">
              <a:lumMod val="75000"/>
            </a:schemeClr>
          </a:solidFill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it-IT" sz="2300" b="1" cap="all" dirty="0">
                <a:ln w="3175" cmpd="sng">
                  <a:noFill/>
                </a:ln>
                <a:solidFill>
                  <a:srgbClr val="FF0000"/>
                </a:solidFill>
                <a:latin typeface="+mj-lt"/>
                <a:ea typeface="+mj-ea"/>
                <a:cs typeface="+mj-cs"/>
              </a:rPr>
              <a:t>Nel ventesimo secolo la disciplina si sviluppa soprattutto negli Stati Uniti</a:t>
            </a:r>
          </a:p>
          <a:p>
            <a:pPr marL="0" indent="0">
              <a:buNone/>
            </a:pPr>
            <a:r>
              <a:rPr lang="it-IT" sz="3400" b="1" cap="all" dirty="0">
                <a:ln w="3175" cmpd="sng">
                  <a:noFill/>
                </a:ln>
                <a:solidFill>
                  <a:srgbClr val="FF0000"/>
                </a:solidFill>
                <a:latin typeface="+mj-lt"/>
                <a:ea typeface="+mj-ea"/>
                <a:cs typeface="+mj-cs"/>
              </a:rPr>
              <a:t>Lester </a:t>
            </a:r>
            <a:r>
              <a:rPr lang="it-IT" sz="3400" b="1" cap="all" dirty="0" err="1">
                <a:ln w="3175" cmpd="sng">
                  <a:noFill/>
                </a:ln>
                <a:solidFill>
                  <a:srgbClr val="FF0000"/>
                </a:solidFill>
                <a:latin typeface="+mj-lt"/>
                <a:ea typeface="+mj-ea"/>
                <a:cs typeface="+mj-cs"/>
              </a:rPr>
              <a:t>Ward</a:t>
            </a:r>
            <a:r>
              <a:rPr lang="it-IT" sz="3400" b="1" cap="all" dirty="0">
                <a:ln w="3175" cmpd="sng">
                  <a:noFill/>
                </a:ln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it-IT" sz="3400" b="1" cap="all" dirty="0">
                <a:ln w="3175" cmpd="sng">
                  <a:noFill/>
                </a:ln>
                <a:solidFill>
                  <a:srgbClr val="0066FF"/>
                </a:solidFill>
                <a:latin typeface="+mj-lt"/>
                <a:ea typeface="+mj-ea"/>
                <a:cs typeface="+mj-cs"/>
              </a:rPr>
              <a:t>(1841-1913)</a:t>
            </a:r>
          </a:p>
          <a:p>
            <a:pPr marL="0" indent="0">
              <a:buNone/>
            </a:pPr>
            <a:r>
              <a:rPr lang="it-IT" sz="2800" b="1" cap="all" dirty="0">
                <a:ln w="3175" cmpd="sng">
                  <a:noFill/>
                </a:ln>
                <a:solidFill>
                  <a:srgbClr val="FFFF00"/>
                </a:solidFill>
                <a:latin typeface="+mj-lt"/>
                <a:ea typeface="+mj-ea"/>
                <a:cs typeface="+mj-cs"/>
              </a:rPr>
              <a:t>Rilancia l’idea di progresso sociale</a:t>
            </a:r>
          </a:p>
          <a:p>
            <a:pPr marL="0" indent="0">
              <a:buNone/>
            </a:pPr>
            <a:r>
              <a:rPr lang="it-IT" sz="2800" b="1" cap="all" dirty="0">
                <a:ln w="3175" cmpd="sng">
                  <a:noFill/>
                </a:ln>
                <a:solidFill>
                  <a:srgbClr val="FFFF00"/>
                </a:solidFill>
                <a:latin typeface="+mj-lt"/>
                <a:ea typeface="+mj-ea"/>
                <a:cs typeface="+mj-cs"/>
              </a:rPr>
              <a:t>La disciplina si impegna nella riforma sociale</a:t>
            </a:r>
          </a:p>
          <a:p>
            <a:endParaRPr lang="it-IT" sz="2800" b="1" cap="all" dirty="0">
              <a:ln w="3175" cmpd="sng">
                <a:noFill/>
              </a:ln>
              <a:solidFill>
                <a:srgbClr val="FFFF00"/>
              </a:solidFill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r>
              <a:rPr lang="it-IT" sz="2300" b="1" cap="all" dirty="0">
                <a:ln w="3175" cmpd="sng">
                  <a:noFill/>
                </a:ln>
                <a:solidFill>
                  <a:srgbClr val="FF0000"/>
                </a:solidFill>
                <a:latin typeface="+mj-lt"/>
                <a:ea typeface="+mj-ea"/>
                <a:cs typeface="+mj-cs"/>
              </a:rPr>
              <a:t>Fino al 1940 dominò la scena il dipartimento di sociologia dell’università di Chicago</a:t>
            </a:r>
          </a:p>
          <a:p>
            <a:endParaRPr lang="it-IT" dirty="0"/>
          </a:p>
          <a:p>
            <a:pPr marL="0" indent="0">
              <a:buNone/>
            </a:pPr>
            <a:r>
              <a:rPr lang="it-IT" sz="3400" b="1" cap="all" dirty="0">
                <a:ln w="3175" cmpd="sng">
                  <a:noFill/>
                </a:ln>
                <a:solidFill>
                  <a:srgbClr val="FF0000"/>
                </a:solidFill>
                <a:latin typeface="+mj-lt"/>
                <a:ea typeface="+mj-ea"/>
                <a:cs typeface="+mj-cs"/>
              </a:rPr>
              <a:t>G. Herbert Mead: </a:t>
            </a:r>
            <a:r>
              <a:rPr lang="it-IT" sz="2800" b="1" cap="all" dirty="0">
                <a:ln w="3175" cmpd="sng">
                  <a:noFill/>
                </a:ln>
                <a:solidFill>
                  <a:srgbClr val="FFFF00"/>
                </a:solidFill>
                <a:latin typeface="+mj-lt"/>
                <a:ea typeface="+mj-ea"/>
                <a:cs typeface="+mj-cs"/>
              </a:rPr>
              <a:t>elaborò la disciplina della psicologia sociale</a:t>
            </a:r>
          </a:p>
          <a:p>
            <a:pPr marL="0" indent="0">
              <a:buNone/>
            </a:pPr>
            <a:r>
              <a:rPr lang="it-IT" sz="3400" b="1" cap="all" dirty="0">
                <a:ln w="3175" cmpd="sng">
                  <a:noFill/>
                </a:ln>
                <a:solidFill>
                  <a:srgbClr val="FF0000"/>
                </a:solidFill>
                <a:latin typeface="+mj-lt"/>
                <a:ea typeface="+mj-ea"/>
                <a:cs typeface="+mj-cs"/>
              </a:rPr>
              <a:t>Robert Park, Ernest Burgess: </a:t>
            </a:r>
            <a:r>
              <a:rPr lang="it-IT" sz="2800" b="1" cap="all" dirty="0">
                <a:ln w="3175" cmpd="sng">
                  <a:noFill/>
                </a:ln>
                <a:solidFill>
                  <a:srgbClr val="FFFF00"/>
                </a:solidFill>
                <a:latin typeface="+mj-lt"/>
                <a:ea typeface="+mj-ea"/>
                <a:cs typeface="+mj-cs"/>
              </a:rPr>
              <a:t>problemi sociali</a:t>
            </a:r>
          </a:p>
          <a:p>
            <a:pPr marL="0" indent="0">
              <a:buNone/>
            </a:pPr>
            <a:r>
              <a:rPr lang="it-IT" sz="2300" b="1" cap="all" dirty="0">
                <a:ln w="3175" cmpd="sng">
                  <a:noFill/>
                </a:ln>
                <a:solidFill>
                  <a:srgbClr val="0066FF"/>
                </a:solidFill>
                <a:latin typeface="+mj-lt"/>
                <a:ea typeface="+mj-ea"/>
                <a:cs typeface="+mj-cs"/>
              </a:rPr>
              <a:t>Dagli anni 40-60 il centro dell’attenzione si sposta da Chicago ad Harvard, </a:t>
            </a:r>
            <a:r>
              <a:rPr lang="it-IT" sz="2300" b="1" cap="all" dirty="0" err="1">
                <a:ln w="3175" cmpd="sng">
                  <a:noFill/>
                </a:ln>
                <a:solidFill>
                  <a:srgbClr val="0066FF"/>
                </a:solidFill>
                <a:latin typeface="+mj-lt"/>
                <a:ea typeface="+mj-ea"/>
                <a:cs typeface="+mj-cs"/>
              </a:rPr>
              <a:t>columbia</a:t>
            </a:r>
            <a:r>
              <a:rPr lang="it-IT" sz="2300" b="1" cap="all" dirty="0">
                <a:ln w="3175" cmpd="sng">
                  <a:noFill/>
                </a:ln>
                <a:solidFill>
                  <a:srgbClr val="0066FF"/>
                </a:solidFill>
                <a:latin typeface="+mj-lt"/>
                <a:ea typeface="+mj-ea"/>
                <a:cs typeface="+mj-cs"/>
              </a:rPr>
              <a:t>, Michigan e </a:t>
            </a:r>
            <a:r>
              <a:rPr lang="it-IT" sz="2300" b="1" cap="all" dirty="0" err="1">
                <a:ln w="3175" cmpd="sng">
                  <a:noFill/>
                </a:ln>
                <a:solidFill>
                  <a:srgbClr val="0066FF"/>
                </a:solidFill>
                <a:latin typeface="+mj-lt"/>
                <a:ea typeface="+mj-ea"/>
                <a:cs typeface="+mj-cs"/>
              </a:rPr>
              <a:t>wisconsin</a:t>
            </a:r>
            <a:endParaRPr lang="it-IT" sz="2300" b="1" cap="all" dirty="0">
              <a:ln w="3175" cmpd="sng">
                <a:noFill/>
              </a:ln>
              <a:solidFill>
                <a:srgbClr val="0066FF"/>
              </a:solidFill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r>
              <a:rPr lang="it-IT" sz="2800" b="1" cap="all" dirty="0">
                <a:ln w="3175" cmpd="sng">
                  <a:noFill/>
                </a:ln>
                <a:solidFill>
                  <a:srgbClr val="FFFF00"/>
                </a:solidFill>
                <a:latin typeface="+mj-lt"/>
                <a:ea typeface="+mj-ea"/>
                <a:cs typeface="+mj-cs"/>
              </a:rPr>
              <a:t>Dalla riforma sociale</a:t>
            </a:r>
            <a:r>
              <a:rPr lang="it-IT" dirty="0"/>
              <a:t>		</a:t>
            </a:r>
            <a:r>
              <a:rPr lang="it-IT" sz="2800" b="1" cap="all" dirty="0">
                <a:ln w="3175" cmpd="sng">
                  <a:noFill/>
                </a:ln>
                <a:solidFill>
                  <a:srgbClr val="FFFF00"/>
                </a:solidFill>
                <a:latin typeface="+mj-lt"/>
                <a:ea typeface="+mj-ea"/>
                <a:cs typeface="+mj-cs"/>
              </a:rPr>
              <a:t>sviluppo teorico</a:t>
            </a:r>
          </a:p>
        </p:txBody>
      </p:sp>
      <p:sp>
        <p:nvSpPr>
          <p:cNvPr id="4" name="Freccia a destra 3">
            <a:extLst>
              <a:ext uri="{FF2B5EF4-FFF2-40B4-BE49-F238E27FC236}">
                <a16:creationId xmlns:a16="http://schemas.microsoft.com/office/drawing/2014/main" id="{0D42A462-DB93-4C31-9FA7-48AB3A3BAAA9}"/>
              </a:ext>
            </a:extLst>
          </p:cNvPr>
          <p:cNvSpPr/>
          <p:nvPr/>
        </p:nvSpPr>
        <p:spPr>
          <a:xfrm>
            <a:off x="3994951" y="5886339"/>
            <a:ext cx="568171" cy="257008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93803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311961C8-1A1C-4A12-A28B-514D3B9741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3728" y="834501"/>
            <a:ext cx="4509856" cy="553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661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2D98AEA-865E-4B7B-B8B9-D17F228A9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1" y="621437"/>
            <a:ext cx="11345031" cy="5752730"/>
          </a:xfrm>
        </p:spPr>
        <p:txBody>
          <a:bodyPr>
            <a:normAutofit/>
          </a:bodyPr>
          <a:lstStyle/>
          <a:p>
            <a:r>
              <a:rPr lang="it-IT" b="1" dirty="0">
                <a:solidFill>
                  <a:srgbClr val="FF0000"/>
                </a:solidFill>
              </a:rPr>
              <a:t>Sociologia</a:t>
            </a:r>
            <a:r>
              <a:rPr lang="it-IT" b="1" dirty="0">
                <a:solidFill>
                  <a:srgbClr val="FFFF00"/>
                </a:solidFill>
              </a:rPr>
              <a:t>:</a:t>
            </a:r>
            <a:r>
              <a:rPr lang="it-IT" dirty="0"/>
              <a:t> </a:t>
            </a:r>
            <a:r>
              <a:rPr lang="it-IT" b="1" dirty="0">
                <a:solidFill>
                  <a:srgbClr val="FFFF00"/>
                </a:solidFill>
              </a:rPr>
              <a:t>studio scientifico della società umana e del comportamento sociale</a:t>
            </a:r>
            <a:br>
              <a:rPr lang="it-IT" b="1" dirty="0">
                <a:solidFill>
                  <a:srgbClr val="FFFF00"/>
                </a:solidFill>
              </a:rPr>
            </a:br>
            <a:br>
              <a:rPr lang="it-IT" b="1" dirty="0">
                <a:solidFill>
                  <a:srgbClr val="FFFF00"/>
                </a:solidFill>
              </a:rPr>
            </a:br>
            <a:r>
              <a:rPr lang="it-IT" b="1" dirty="0">
                <a:solidFill>
                  <a:srgbClr val="FF0000"/>
                </a:solidFill>
              </a:rPr>
              <a:t>oggetto principale di studio</a:t>
            </a:r>
            <a:r>
              <a:rPr lang="it-IT" b="1" dirty="0">
                <a:solidFill>
                  <a:srgbClr val="FFFF00"/>
                </a:solidFill>
              </a:rPr>
              <a:t>: il gruppo, non l’individuo</a:t>
            </a:r>
            <a:r>
              <a:rPr lang="it-IT" dirty="0"/>
              <a:t>					</a:t>
            </a:r>
            <a:r>
              <a:rPr lang="it-IT" b="1" dirty="0">
                <a:solidFill>
                  <a:srgbClr val="0070C0"/>
                </a:solidFill>
              </a:rPr>
              <a:t>interazione sociale</a:t>
            </a:r>
            <a:br>
              <a:rPr lang="it-IT" dirty="0"/>
            </a:br>
            <a:br>
              <a:rPr lang="it-IT" dirty="0"/>
            </a:br>
            <a:r>
              <a:rPr lang="it-IT" b="1" dirty="0">
                <a:solidFill>
                  <a:srgbClr val="FF0000"/>
                </a:solidFill>
              </a:rPr>
              <a:t>immaginazione sociologica</a:t>
            </a:r>
            <a:r>
              <a:rPr lang="it-IT" b="1" dirty="0">
                <a:solidFill>
                  <a:srgbClr val="FFFF00"/>
                </a:solidFill>
              </a:rPr>
              <a:t>: forte consapevolezza del rapporto esistente tra l’esperienza personale e la società in generale	</a:t>
            </a:r>
          </a:p>
        </p:txBody>
      </p:sp>
      <p:sp>
        <p:nvSpPr>
          <p:cNvPr id="3" name="Freccia a destra 2">
            <a:extLst>
              <a:ext uri="{FF2B5EF4-FFF2-40B4-BE49-F238E27FC236}">
                <a16:creationId xmlns:a16="http://schemas.microsoft.com/office/drawing/2014/main" id="{9F6C5821-AA9B-4F0C-961D-EC38C85A27E4}"/>
              </a:ext>
            </a:extLst>
          </p:cNvPr>
          <p:cNvSpPr/>
          <p:nvPr/>
        </p:nvSpPr>
        <p:spPr>
          <a:xfrm>
            <a:off x="3666793" y="3109403"/>
            <a:ext cx="1473693" cy="31959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53124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E7DA74F-993A-4502-B403-912E082264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781" y="952131"/>
            <a:ext cx="10874514" cy="50225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3700" b="1" cap="all" dirty="0" err="1">
                <a:ln w="3175" cmpd="sng">
                  <a:noFill/>
                </a:ln>
                <a:solidFill>
                  <a:srgbClr val="FF0000"/>
                </a:solidFill>
                <a:latin typeface="+mj-lt"/>
                <a:ea typeface="+mj-ea"/>
                <a:cs typeface="+mj-cs"/>
              </a:rPr>
              <a:t>Talcott</a:t>
            </a:r>
            <a:r>
              <a:rPr lang="it-IT" sz="3700" b="1" cap="all" dirty="0">
                <a:ln w="3175" cmpd="sng">
                  <a:noFill/>
                </a:ln>
                <a:solidFill>
                  <a:srgbClr val="FF0000"/>
                </a:solidFill>
                <a:latin typeface="+mj-lt"/>
                <a:ea typeface="+mj-ea"/>
                <a:cs typeface="+mj-cs"/>
              </a:rPr>
              <a:t> Parsons </a:t>
            </a:r>
            <a:r>
              <a:rPr lang="it-IT" sz="3700" b="1" cap="all" dirty="0">
                <a:ln w="3175" cmpd="sng">
                  <a:noFill/>
                </a:ln>
                <a:solidFill>
                  <a:srgbClr val="0066FF"/>
                </a:solidFill>
                <a:latin typeface="+mj-lt"/>
                <a:ea typeface="+mj-ea"/>
                <a:cs typeface="+mj-cs"/>
              </a:rPr>
              <a:t>(1902-1979)</a:t>
            </a:r>
          </a:p>
          <a:p>
            <a:pPr marL="0" indent="0">
              <a:buNone/>
            </a:pPr>
            <a:r>
              <a:rPr lang="it-IT" sz="1800" b="1" cap="all" dirty="0">
                <a:ln w="3175" cmpd="sng">
                  <a:noFill/>
                </a:ln>
                <a:solidFill>
                  <a:srgbClr val="FF0000"/>
                </a:solidFill>
                <a:latin typeface="+mj-lt"/>
                <a:ea typeface="+mj-ea"/>
                <a:cs typeface="+mj-cs"/>
              </a:rPr>
              <a:t>Società come sistema abbastanza stabile e armonioso di parti che svolgono funzioni interrelate</a:t>
            </a:r>
          </a:p>
          <a:p>
            <a:pPr marL="0" indent="0">
              <a:buNone/>
            </a:pPr>
            <a:r>
              <a:rPr lang="it-IT" sz="2200" b="1" cap="all" dirty="0">
                <a:ln w="3175" cmpd="sng">
                  <a:noFill/>
                </a:ln>
                <a:solidFill>
                  <a:srgbClr val="FFFF00"/>
                </a:solidFill>
                <a:latin typeface="+mj-lt"/>
                <a:ea typeface="+mj-ea"/>
                <a:cs typeface="+mj-cs"/>
              </a:rPr>
              <a:t>Dagli anni 60 ai primi anni 80: la sociologia è dominata da interessi diversificati</a:t>
            </a:r>
          </a:p>
          <a:p>
            <a:pPr marL="0" indent="0">
              <a:buNone/>
            </a:pPr>
            <a:endParaRPr lang="it-IT" sz="1800" b="1" cap="all" dirty="0">
              <a:ln w="3175" cmpd="sng">
                <a:noFill/>
              </a:ln>
              <a:solidFill>
                <a:srgbClr val="FF0000"/>
              </a:solidFill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r>
              <a:rPr lang="it-IT" sz="2800" b="1" cap="all" dirty="0">
                <a:ln w="3175" cmpd="sng">
                  <a:noFill/>
                </a:ln>
                <a:solidFill>
                  <a:srgbClr val="FF0000"/>
                </a:solidFill>
                <a:latin typeface="+mj-lt"/>
                <a:ea typeface="+mj-ea"/>
                <a:cs typeface="+mj-cs"/>
              </a:rPr>
              <a:t>Problema aperto:</a:t>
            </a:r>
          </a:p>
          <a:p>
            <a:pPr marL="0" indent="0">
              <a:buNone/>
            </a:pPr>
            <a:r>
              <a:rPr lang="it-IT" sz="2200" b="1" cap="all" dirty="0">
                <a:ln w="3175" cmpd="sng">
                  <a:noFill/>
                </a:ln>
                <a:solidFill>
                  <a:srgbClr val="FFFF00"/>
                </a:solidFill>
                <a:latin typeface="+mj-lt"/>
                <a:ea typeface="+mj-ea"/>
                <a:cs typeface="+mj-cs"/>
              </a:rPr>
              <a:t>Il sociologo deve essere avalutativo o socialmente impegnato?</a:t>
            </a:r>
          </a:p>
        </p:txBody>
      </p:sp>
    </p:spTree>
    <p:extLst>
      <p:ext uri="{BB962C8B-B14F-4D97-AF65-F5344CB8AC3E}">
        <p14:creationId xmlns:p14="http://schemas.microsoft.com/office/powerpoint/2010/main" val="12705498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BB90E72-3A9D-4B45-9B75-B0237E685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4337" y="403603"/>
            <a:ext cx="8534400" cy="1507067"/>
          </a:xfrm>
        </p:spPr>
        <p:txBody>
          <a:bodyPr/>
          <a:lstStyle/>
          <a:p>
            <a:pPr algn="ctr"/>
            <a:r>
              <a:rPr lang="it-IT" b="1" dirty="0">
                <a:solidFill>
                  <a:srgbClr val="FF0000"/>
                </a:solidFill>
              </a:rPr>
              <a:t>Prospettive teoriche attuali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BE99448-FC9F-4DB2-944B-858E5DF91E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4828" y="2237173"/>
            <a:ext cx="10679207" cy="437702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sz="3600" b="1" cap="all" dirty="0">
                <a:ln w="3175" cmpd="sng">
                  <a:noFill/>
                </a:ln>
                <a:solidFill>
                  <a:srgbClr val="FF0000"/>
                </a:solidFill>
                <a:latin typeface="+mj-lt"/>
                <a:ea typeface="+mj-ea"/>
                <a:cs typeface="+mj-cs"/>
              </a:rPr>
              <a:t>Teoria: </a:t>
            </a:r>
            <a:r>
              <a:rPr lang="it-IT" sz="2200" b="1" cap="all" dirty="0">
                <a:ln w="3175" cmpd="sng">
                  <a:noFill/>
                </a:ln>
                <a:solidFill>
                  <a:srgbClr val="FFFF00"/>
                </a:solidFill>
                <a:latin typeface="+mj-lt"/>
                <a:ea typeface="+mj-ea"/>
                <a:cs typeface="+mj-cs"/>
              </a:rPr>
              <a:t>affermazione che organizza in modo significativo un insieme di concetti spiegando la relazione che esiste tra loro</a:t>
            </a:r>
          </a:p>
          <a:p>
            <a:pPr marL="0" indent="0">
              <a:buNone/>
            </a:pPr>
            <a:endParaRPr lang="it-IT" sz="2200" b="1" cap="all" dirty="0">
              <a:ln w="3175" cmpd="sng">
                <a:noFill/>
              </a:ln>
              <a:solidFill>
                <a:srgbClr val="FFFF00"/>
              </a:solidFill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r>
              <a:rPr lang="it-IT" sz="2200" b="1" cap="all" dirty="0">
                <a:ln w="3175" cmpd="sng">
                  <a:noFill/>
                </a:ln>
                <a:solidFill>
                  <a:srgbClr val="0066FF"/>
                </a:solidFill>
                <a:latin typeface="+mj-lt"/>
                <a:ea typeface="+mj-ea"/>
                <a:cs typeface="+mj-cs"/>
              </a:rPr>
              <a:t>Teoria e pratica non possono essere separate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sz="3600" b="1" cap="all" dirty="0">
                <a:ln w="3175" cmpd="sng">
                  <a:noFill/>
                </a:ln>
                <a:solidFill>
                  <a:srgbClr val="FF0000"/>
                </a:solidFill>
                <a:latin typeface="+mj-lt"/>
                <a:ea typeface="+mj-ea"/>
                <a:cs typeface="+mj-cs"/>
              </a:rPr>
              <a:t>Le tre più importanti prospettive:</a:t>
            </a:r>
          </a:p>
          <a:p>
            <a:pPr marL="0" indent="0">
              <a:buNone/>
            </a:pPr>
            <a:r>
              <a:rPr lang="it-IT" sz="2200" b="1" cap="all" dirty="0">
                <a:ln w="3175" cmpd="sng">
                  <a:noFill/>
                </a:ln>
                <a:solidFill>
                  <a:srgbClr val="FFFF00"/>
                </a:solidFill>
                <a:latin typeface="+mj-lt"/>
                <a:ea typeface="+mj-ea"/>
                <a:cs typeface="+mj-cs"/>
              </a:rPr>
              <a:t>1) prospettiva funzionalista</a:t>
            </a:r>
          </a:p>
          <a:p>
            <a:pPr marL="0" indent="0">
              <a:buNone/>
            </a:pPr>
            <a:r>
              <a:rPr lang="it-IT" sz="2200" b="1" cap="all" dirty="0">
                <a:ln w="3175" cmpd="sng">
                  <a:noFill/>
                </a:ln>
                <a:solidFill>
                  <a:srgbClr val="FFFF00"/>
                </a:solidFill>
                <a:latin typeface="+mj-lt"/>
                <a:ea typeface="+mj-ea"/>
                <a:cs typeface="+mj-cs"/>
              </a:rPr>
              <a:t>2) prospettiva del conflitto</a:t>
            </a:r>
          </a:p>
          <a:p>
            <a:pPr marL="0" indent="0">
              <a:buNone/>
            </a:pPr>
            <a:r>
              <a:rPr lang="it-IT" sz="2200" b="1" cap="all" dirty="0">
                <a:ln w="3175" cmpd="sng">
                  <a:noFill/>
                </a:ln>
                <a:solidFill>
                  <a:srgbClr val="FFFF00"/>
                </a:solidFill>
                <a:latin typeface="+mj-lt"/>
                <a:ea typeface="+mj-ea"/>
                <a:cs typeface="+mj-cs"/>
              </a:rPr>
              <a:t>3) prospettiva </a:t>
            </a:r>
            <a:r>
              <a:rPr lang="it-IT" sz="2200" b="1" cap="all" dirty="0" err="1">
                <a:ln w="3175" cmpd="sng">
                  <a:noFill/>
                </a:ln>
                <a:solidFill>
                  <a:srgbClr val="FFFF00"/>
                </a:solidFill>
                <a:latin typeface="+mj-lt"/>
                <a:ea typeface="+mj-ea"/>
                <a:cs typeface="+mj-cs"/>
              </a:rPr>
              <a:t>interazionista</a:t>
            </a:r>
            <a:endParaRPr lang="it-IT" sz="2200" b="1" cap="all" dirty="0">
              <a:ln w="3175" cmpd="sng">
                <a:noFill/>
              </a:ln>
              <a:solidFill>
                <a:srgbClr val="FFFF0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45876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92DA52D-0613-4B2C-8E02-62209F967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8712" y="593351"/>
            <a:ext cx="8534400" cy="738300"/>
          </a:xfrm>
        </p:spPr>
        <p:txBody>
          <a:bodyPr/>
          <a:lstStyle/>
          <a:p>
            <a:pPr algn="ctr"/>
            <a:r>
              <a:rPr lang="it-IT" b="1" dirty="0">
                <a:solidFill>
                  <a:srgbClr val="FF0000"/>
                </a:solidFill>
              </a:rPr>
              <a:t>La prospettiva funzionalista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917AB7E-7503-41DD-9700-3E7927C218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8598" y="1411551"/>
            <a:ext cx="10439509" cy="5446449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it-IT" sz="3100" b="1" cap="all" dirty="0">
              <a:ln w="3175" cmpd="sng">
                <a:noFill/>
              </a:ln>
              <a:solidFill>
                <a:srgbClr val="FFFF00"/>
              </a:solidFill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r>
              <a:rPr lang="it-IT" sz="3100" b="1" cap="all" dirty="0">
                <a:ln w="3175" cmpd="sng">
                  <a:noFill/>
                </a:ln>
                <a:solidFill>
                  <a:srgbClr val="FFFF00"/>
                </a:solidFill>
                <a:latin typeface="+mj-lt"/>
                <a:ea typeface="+mj-ea"/>
                <a:cs typeface="+mj-cs"/>
              </a:rPr>
              <a:t>(origine da Spencer e da </a:t>
            </a:r>
            <a:r>
              <a:rPr lang="it-IT" sz="3100" b="1" cap="all" dirty="0" err="1">
                <a:ln w="3175" cmpd="sng">
                  <a:noFill/>
                </a:ln>
                <a:solidFill>
                  <a:srgbClr val="FFFF00"/>
                </a:solidFill>
                <a:latin typeface="+mj-lt"/>
                <a:ea typeface="+mj-ea"/>
                <a:cs typeface="+mj-cs"/>
              </a:rPr>
              <a:t>Durkheim</a:t>
            </a:r>
            <a:r>
              <a:rPr lang="it-IT" sz="3100" b="1" cap="all" dirty="0">
                <a:ln w="3175" cmpd="sng">
                  <a:noFill/>
                </a:ln>
                <a:solidFill>
                  <a:srgbClr val="FFFF00"/>
                </a:solidFill>
                <a:latin typeface="+mj-lt"/>
                <a:ea typeface="+mj-ea"/>
                <a:cs typeface="+mj-cs"/>
              </a:rPr>
              <a:t>)</a:t>
            </a:r>
          </a:p>
          <a:p>
            <a:pPr marL="0" indent="0">
              <a:buNone/>
            </a:pPr>
            <a:r>
              <a:rPr lang="it-IT" sz="3500" b="1" cap="all" dirty="0">
                <a:ln w="3175" cmpd="sng">
                  <a:noFill/>
                </a:ln>
                <a:solidFill>
                  <a:srgbClr val="FF0000"/>
                </a:solidFill>
                <a:latin typeface="+mj-lt"/>
                <a:ea typeface="+mj-ea"/>
                <a:cs typeface="+mj-cs"/>
              </a:rPr>
              <a:t>Spencer</a:t>
            </a:r>
            <a:r>
              <a:rPr lang="it-IT" sz="2800" b="1" cap="all" dirty="0">
                <a:ln w="3175" cmpd="sng">
                  <a:noFill/>
                </a:ln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it-IT" dirty="0"/>
              <a:t>			</a:t>
            </a:r>
            <a:r>
              <a:rPr lang="it-IT" sz="3100" b="1" cap="all" dirty="0">
                <a:ln w="3175" cmpd="sng">
                  <a:noFill/>
                </a:ln>
                <a:solidFill>
                  <a:srgbClr val="FFFF00"/>
                </a:solidFill>
                <a:latin typeface="+mj-lt"/>
                <a:ea typeface="+mj-ea"/>
                <a:cs typeface="+mj-cs"/>
              </a:rPr>
              <a:t>società come organismo vivente</a:t>
            </a:r>
          </a:p>
          <a:p>
            <a:pPr marL="3657600" lvl="8" indent="0">
              <a:buNone/>
            </a:pPr>
            <a:endParaRPr lang="it-IT" dirty="0"/>
          </a:p>
          <a:p>
            <a:pPr marL="3657600" lvl="8" indent="0">
              <a:buNone/>
            </a:pPr>
            <a:r>
              <a:rPr lang="it-IT" sz="3900" b="1" cap="all" dirty="0">
                <a:ln w="3175" cmpd="sng">
                  <a:noFill/>
                </a:ln>
                <a:solidFill>
                  <a:srgbClr val="FF0000"/>
                </a:solidFill>
                <a:latin typeface="+mj-lt"/>
                <a:ea typeface="+mj-ea"/>
                <a:cs typeface="+mj-cs"/>
              </a:rPr>
              <a:t>Struttura</a:t>
            </a:r>
          </a:p>
          <a:p>
            <a:pPr marL="3657600" lvl="8" indent="0">
              <a:buNone/>
            </a:pPr>
            <a:endParaRPr lang="it-IT" dirty="0"/>
          </a:p>
          <a:p>
            <a:pPr marL="3657600" lvl="8" indent="0">
              <a:buNone/>
            </a:pPr>
            <a:r>
              <a:rPr lang="it-IT" sz="3900" b="1" cap="all" dirty="0">
                <a:ln w="3175" cmpd="sng">
                  <a:noFill/>
                </a:ln>
                <a:solidFill>
                  <a:srgbClr val="FF0000"/>
                </a:solidFill>
                <a:latin typeface="+mj-lt"/>
                <a:ea typeface="+mj-ea"/>
                <a:cs typeface="+mj-cs"/>
              </a:rPr>
              <a:t>Funzione</a:t>
            </a:r>
          </a:p>
          <a:p>
            <a:pPr marL="57150" indent="0">
              <a:buNone/>
            </a:pPr>
            <a:endParaRPr lang="it-IT" dirty="0"/>
          </a:p>
          <a:p>
            <a:pPr marL="57150" indent="0">
              <a:buNone/>
            </a:pPr>
            <a:r>
              <a:rPr lang="it-IT" sz="3600" b="1" cap="all" dirty="0" err="1">
                <a:ln w="3175" cmpd="sng">
                  <a:noFill/>
                </a:ln>
                <a:solidFill>
                  <a:srgbClr val="FF0000"/>
                </a:solidFill>
                <a:latin typeface="+mj-lt"/>
                <a:ea typeface="+mj-ea"/>
                <a:cs typeface="+mj-cs"/>
              </a:rPr>
              <a:t>Struttural</a:t>
            </a:r>
            <a:r>
              <a:rPr lang="it-IT" sz="3600" b="1" cap="all" dirty="0">
                <a:ln w="3175" cmpd="sng">
                  <a:noFill/>
                </a:ln>
                <a:solidFill>
                  <a:srgbClr val="FF0000"/>
                </a:solidFill>
                <a:latin typeface="+mj-lt"/>
                <a:ea typeface="+mj-ea"/>
                <a:cs typeface="+mj-cs"/>
              </a:rPr>
              <a:t>-funzionalismo </a:t>
            </a:r>
            <a:r>
              <a:rPr lang="it-IT" sz="3100" b="1" cap="all" dirty="0">
                <a:ln w="3175" cmpd="sng">
                  <a:noFill/>
                </a:ln>
                <a:solidFill>
                  <a:srgbClr val="FFFF00"/>
                </a:solidFill>
                <a:latin typeface="+mj-lt"/>
                <a:ea typeface="+mj-ea"/>
                <a:cs typeface="+mj-cs"/>
              </a:rPr>
              <a:t>(</a:t>
            </a:r>
            <a:r>
              <a:rPr lang="it-IT" sz="3100" b="1" cap="all" dirty="0" err="1">
                <a:ln w="3175" cmpd="sng">
                  <a:noFill/>
                </a:ln>
                <a:solidFill>
                  <a:srgbClr val="FFFF00"/>
                </a:solidFill>
                <a:latin typeface="+mj-lt"/>
                <a:ea typeface="+mj-ea"/>
                <a:cs typeface="+mj-cs"/>
              </a:rPr>
              <a:t>Talcott</a:t>
            </a:r>
            <a:r>
              <a:rPr lang="it-IT" sz="3100" b="1" cap="all" dirty="0">
                <a:ln w="3175" cmpd="sng">
                  <a:noFill/>
                </a:ln>
                <a:solidFill>
                  <a:srgbClr val="FFFF00"/>
                </a:solidFill>
                <a:latin typeface="+mj-lt"/>
                <a:ea typeface="+mj-ea"/>
                <a:cs typeface="+mj-cs"/>
              </a:rPr>
              <a:t> Parsons e Robert Merton)</a:t>
            </a:r>
          </a:p>
          <a:p>
            <a:pPr marL="57150" indent="0">
              <a:buNone/>
            </a:pPr>
            <a:endParaRPr lang="it-IT" dirty="0"/>
          </a:p>
          <a:p>
            <a:pPr marL="57150" indent="0">
              <a:buNone/>
            </a:pPr>
            <a:r>
              <a:rPr lang="it-IT" sz="3600" b="1" cap="all" dirty="0">
                <a:ln w="3175" cmpd="sng">
                  <a:noFill/>
                </a:ln>
                <a:solidFill>
                  <a:srgbClr val="0066FF"/>
                </a:solidFill>
                <a:latin typeface="+mj-lt"/>
                <a:ea typeface="+mj-ea"/>
                <a:cs typeface="+mj-cs"/>
              </a:rPr>
              <a:t>Società come sistema di parti interrelate</a:t>
            </a:r>
          </a:p>
          <a:p>
            <a:pPr marL="57150" indent="0">
              <a:buNone/>
            </a:pPr>
            <a:r>
              <a:rPr lang="it-IT" sz="3600" b="1" cap="all" dirty="0">
                <a:ln w="3175" cmpd="sng">
                  <a:noFill/>
                </a:ln>
                <a:solidFill>
                  <a:srgbClr val="FFFF00"/>
                </a:solidFill>
                <a:latin typeface="+mj-lt"/>
                <a:ea typeface="+mj-ea"/>
                <a:cs typeface="+mj-cs"/>
              </a:rPr>
              <a:t>La società tende a essere un sistema organizzato stabile e integrato</a:t>
            </a:r>
          </a:p>
          <a:p>
            <a:pPr marL="57150" indent="0">
              <a:buNone/>
            </a:pPr>
            <a:r>
              <a:rPr lang="it-IT" sz="3600" b="1" cap="all" dirty="0">
                <a:ln w="3175" cmpd="sng"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rPr>
              <a:t>Accordo sui valori fondamentali</a:t>
            </a:r>
          </a:p>
          <a:p>
            <a:pPr marL="57150" indent="0">
              <a:buNone/>
            </a:pPr>
            <a:r>
              <a:rPr lang="it-IT" sz="3600" b="1" cap="all" dirty="0">
                <a:ln w="3175" cmpd="sng">
                  <a:noFill/>
                </a:ln>
                <a:solidFill>
                  <a:srgbClr val="7030A0"/>
                </a:solidFill>
                <a:latin typeface="+mj-lt"/>
                <a:ea typeface="+mj-ea"/>
                <a:cs typeface="+mj-cs"/>
              </a:rPr>
              <a:t>Mantenimento della stabilità generale</a:t>
            </a:r>
          </a:p>
          <a:p>
            <a:pPr marL="57150" indent="0">
              <a:buNone/>
            </a:pPr>
            <a:r>
              <a:rPr lang="it-IT" sz="5800" b="1" cap="all" dirty="0">
                <a:ln w="3175" cmpd="sng">
                  <a:noFill/>
                </a:ln>
                <a:solidFill>
                  <a:srgbClr val="FF0000"/>
                </a:solidFill>
                <a:latin typeface="+mj-lt"/>
                <a:ea typeface="+mj-ea"/>
                <a:cs typeface="+mj-cs"/>
              </a:rPr>
              <a:t>La società tende all’equilibrio</a:t>
            </a:r>
          </a:p>
          <a:p>
            <a:pPr marL="3657600" lvl="8" indent="0">
              <a:buNone/>
            </a:pPr>
            <a:endParaRPr lang="it-IT" dirty="0"/>
          </a:p>
          <a:p>
            <a:pPr lvl="8"/>
            <a:endParaRPr lang="it-IT" dirty="0"/>
          </a:p>
          <a:p>
            <a:pPr lvl="8"/>
            <a:endParaRPr lang="it-IT" dirty="0"/>
          </a:p>
        </p:txBody>
      </p:sp>
      <p:sp>
        <p:nvSpPr>
          <p:cNvPr id="4" name="Freccia in giù 3">
            <a:extLst>
              <a:ext uri="{FF2B5EF4-FFF2-40B4-BE49-F238E27FC236}">
                <a16:creationId xmlns:a16="http://schemas.microsoft.com/office/drawing/2014/main" id="{7AA6FC7F-1EAD-4C8F-990A-E267A367C153}"/>
              </a:ext>
            </a:extLst>
          </p:cNvPr>
          <p:cNvSpPr/>
          <p:nvPr/>
        </p:nvSpPr>
        <p:spPr>
          <a:xfrm>
            <a:off x="4955297" y="2858525"/>
            <a:ext cx="291406" cy="21553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Freccia in giù 4">
            <a:extLst>
              <a:ext uri="{FF2B5EF4-FFF2-40B4-BE49-F238E27FC236}">
                <a16:creationId xmlns:a16="http://schemas.microsoft.com/office/drawing/2014/main" id="{D5B48C62-5041-4C12-9A0F-3E114F5DF359}"/>
              </a:ext>
            </a:extLst>
          </p:cNvPr>
          <p:cNvSpPr/>
          <p:nvPr/>
        </p:nvSpPr>
        <p:spPr>
          <a:xfrm>
            <a:off x="4969390" y="3429000"/>
            <a:ext cx="291407" cy="21553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Freccia a destra 5">
            <a:extLst>
              <a:ext uri="{FF2B5EF4-FFF2-40B4-BE49-F238E27FC236}">
                <a16:creationId xmlns:a16="http://schemas.microsoft.com/office/drawing/2014/main" id="{E9AA1AB1-B3B5-47C7-9621-923D9574E1E8}"/>
              </a:ext>
            </a:extLst>
          </p:cNvPr>
          <p:cNvSpPr/>
          <p:nvPr/>
        </p:nvSpPr>
        <p:spPr>
          <a:xfrm>
            <a:off x="2219418" y="1977059"/>
            <a:ext cx="736846" cy="164679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81365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7C9FE12-FFA4-4F49-9DAB-147787FB4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1249532"/>
          </a:xfrm>
        </p:spPr>
        <p:txBody>
          <a:bodyPr/>
          <a:lstStyle/>
          <a:p>
            <a:pPr algn="ctr"/>
            <a:r>
              <a:rPr lang="it-IT" b="1" dirty="0">
                <a:solidFill>
                  <a:srgbClr val="FF0000"/>
                </a:solidFill>
              </a:rPr>
              <a:t>La prospettiva funzionalista</a:t>
            </a:r>
            <a:endParaRPr lang="it-IT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4D572DF-7959-4605-AC70-F40560AD51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4213" y="1766656"/>
            <a:ext cx="10395120" cy="4325398"/>
          </a:xfrm>
        </p:spPr>
        <p:txBody>
          <a:bodyPr>
            <a:normAutofit/>
          </a:bodyPr>
          <a:lstStyle/>
          <a:p>
            <a:r>
              <a:rPr lang="it-IT" sz="1700" b="1" cap="all" dirty="0">
                <a:ln w="3175" cmpd="sng">
                  <a:noFill/>
                </a:ln>
                <a:solidFill>
                  <a:srgbClr val="FFFF00"/>
                </a:solidFill>
                <a:latin typeface="+mj-lt"/>
                <a:ea typeface="+mj-ea"/>
                <a:cs typeface="+mj-cs"/>
              </a:rPr>
              <a:t>Il cambiamento sociale ha effetti disgregativi</a:t>
            </a:r>
          </a:p>
          <a:p>
            <a:r>
              <a:rPr lang="it-IT" b="1" cap="all" dirty="0">
                <a:ln w="3175" cmpd="sng">
                  <a:noFill/>
                </a:ln>
                <a:solidFill>
                  <a:srgbClr val="FF0000"/>
                </a:solidFill>
                <a:latin typeface="+mj-lt"/>
                <a:ea typeface="+mj-ea"/>
                <a:cs typeface="+mj-cs"/>
              </a:rPr>
              <a:t>Quali sono le funzioni di un determinato elemento del sistema sociale</a:t>
            </a:r>
          </a:p>
          <a:p>
            <a:r>
              <a:rPr lang="it-IT" b="1" cap="all" dirty="0">
                <a:ln w="3175" cmpd="sng">
                  <a:noFill/>
                </a:ln>
                <a:solidFill>
                  <a:srgbClr val="FF0000"/>
                </a:solidFill>
                <a:latin typeface="+mj-lt"/>
                <a:ea typeface="+mj-ea"/>
                <a:cs typeface="+mj-cs"/>
              </a:rPr>
              <a:t>Merton distingue tra:</a:t>
            </a:r>
          </a:p>
          <a:p>
            <a:r>
              <a:rPr lang="it-IT" sz="1700" b="1" cap="all" dirty="0">
                <a:ln w="3175" cmpd="sng">
                  <a:noFill/>
                </a:ln>
                <a:solidFill>
                  <a:srgbClr val="FFFF00"/>
                </a:solidFill>
                <a:latin typeface="+mj-lt"/>
                <a:ea typeface="+mj-ea"/>
                <a:cs typeface="+mj-cs"/>
              </a:rPr>
              <a:t>					1) Funzioni manifeste</a:t>
            </a:r>
          </a:p>
          <a:p>
            <a:r>
              <a:rPr lang="it-IT" sz="1700" b="1" cap="all" dirty="0">
                <a:ln w="3175" cmpd="sng">
                  <a:noFill/>
                </a:ln>
                <a:solidFill>
                  <a:srgbClr val="FFFF00"/>
                </a:solidFill>
                <a:latin typeface="+mj-lt"/>
                <a:ea typeface="+mj-ea"/>
                <a:cs typeface="+mj-cs"/>
              </a:rPr>
              <a:t>					2) funzioni latenti</a:t>
            </a:r>
          </a:p>
          <a:p>
            <a:r>
              <a:rPr lang="it-IT" b="1" cap="all" dirty="0">
                <a:ln w="3175" cmpd="sng">
                  <a:noFill/>
                </a:ln>
                <a:solidFill>
                  <a:srgbClr val="0066FF"/>
                </a:solidFill>
                <a:latin typeface="+mj-lt"/>
                <a:ea typeface="+mj-ea"/>
                <a:cs typeface="+mj-cs"/>
              </a:rPr>
              <a:t>Non tutti gli elementi del sistema sociale sono sempre funzionali</a:t>
            </a:r>
          </a:p>
          <a:p>
            <a:r>
              <a:rPr lang="it-IT" b="1" cap="all" dirty="0">
                <a:ln w="3175" cmpd="sng">
                  <a:noFill/>
                </a:ln>
                <a:solidFill>
                  <a:srgbClr val="7030A0"/>
                </a:solidFill>
                <a:latin typeface="+mj-lt"/>
                <a:ea typeface="+mj-ea"/>
                <a:cs typeface="+mj-cs"/>
              </a:rPr>
              <a:t>Alcuni infrangono l’equilibrio sociale e sono disfunzionali</a:t>
            </a:r>
          </a:p>
          <a:p>
            <a:r>
              <a:rPr lang="it-IT" b="1" cap="all" dirty="0">
                <a:ln w="3175" cmpd="sng">
                  <a:noFill/>
                </a:ln>
                <a:solidFill>
                  <a:srgbClr val="FF0000"/>
                </a:solidFill>
                <a:latin typeface="+mj-lt"/>
                <a:ea typeface="+mj-ea"/>
                <a:cs typeface="+mj-cs"/>
              </a:rPr>
              <a:t>Meriti: </a:t>
            </a:r>
            <a:r>
              <a:rPr lang="it-IT" b="1" cap="all" dirty="0">
                <a:ln w="3175" cmpd="sng">
                  <a:noFill/>
                </a:ln>
                <a:solidFill>
                  <a:srgbClr val="FFFF00"/>
                </a:solidFill>
                <a:latin typeface="+mj-lt"/>
                <a:ea typeface="+mj-ea"/>
                <a:cs typeface="+mj-cs"/>
              </a:rPr>
              <a:t>è utile per spiegare perché certi elementi di una società esistono e durano</a:t>
            </a:r>
          </a:p>
          <a:p>
            <a:r>
              <a:rPr lang="it-IT" b="1" cap="all" dirty="0">
                <a:ln w="3175" cmpd="sng">
                  <a:noFill/>
                </a:ln>
                <a:solidFill>
                  <a:srgbClr val="FF0000"/>
                </a:solidFill>
                <a:latin typeface="+mj-lt"/>
                <a:ea typeface="+mj-ea"/>
                <a:cs typeface="+mj-cs"/>
              </a:rPr>
              <a:t>Critiche:</a:t>
            </a:r>
            <a:r>
              <a:rPr lang="it-IT" b="1" cap="all" dirty="0">
                <a:ln w="3175" cmpd="sng">
                  <a:noFill/>
                </a:ln>
                <a:solidFill>
                  <a:srgbClr val="7030A0"/>
                </a:solidFill>
                <a:latin typeface="+mj-lt"/>
                <a:ea typeface="+mj-ea"/>
                <a:cs typeface="+mj-cs"/>
              </a:rPr>
              <a:t> </a:t>
            </a:r>
            <a:r>
              <a:rPr lang="it-IT" b="1" cap="all" dirty="0">
                <a:ln w="3175" cmpd="sng">
                  <a:noFill/>
                </a:ln>
                <a:solidFill>
                  <a:srgbClr val="FFFF00"/>
                </a:solidFill>
                <a:latin typeface="+mj-lt"/>
                <a:ea typeface="+mj-ea"/>
                <a:cs typeface="+mj-cs"/>
              </a:rPr>
              <a:t>tale prospettiva tende a essere intimamente conservatrice</a:t>
            </a:r>
          </a:p>
          <a:p>
            <a:pPr marL="457200" indent="-457200">
              <a:buAutoNum type="arabicParenR"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595467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9302B1C-AE86-4B67-909B-F73E2B551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1444841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 dirty="0">
                <a:solidFill>
                  <a:srgbClr val="FF0000"/>
                </a:solidFill>
              </a:rPr>
              <a:t>La prospettiva del conflitto</a:t>
            </a:r>
            <a:br>
              <a:rPr lang="it-IT" b="1" dirty="0">
                <a:solidFill>
                  <a:srgbClr val="FF0000"/>
                </a:solidFill>
              </a:rPr>
            </a:br>
            <a:r>
              <a:rPr lang="it-IT" sz="3200" b="1" cap="all" dirty="0">
                <a:ln w="3175" cmpd="sng">
                  <a:noFill/>
                </a:ln>
                <a:solidFill>
                  <a:srgbClr val="FFFF00"/>
                </a:solidFill>
                <a:latin typeface="+mj-lt"/>
                <a:ea typeface="+mj-ea"/>
                <a:cs typeface="+mj-cs"/>
              </a:rPr>
              <a:t>(influsso di Marx)</a:t>
            </a:r>
            <a:br>
              <a:rPr lang="it-IT" sz="3200" b="1" cap="all" dirty="0">
                <a:ln w="3175" cmpd="sng">
                  <a:noFill/>
                </a:ln>
                <a:solidFill>
                  <a:srgbClr val="FFFF00"/>
                </a:solidFill>
                <a:latin typeface="+mj-lt"/>
                <a:ea typeface="+mj-ea"/>
                <a:cs typeface="+mj-cs"/>
              </a:rPr>
            </a:b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00A8848-BFFB-4B99-B3D2-6D48ED925A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94930" y="1784412"/>
            <a:ext cx="10058400" cy="4527611"/>
          </a:xfrm>
        </p:spPr>
        <p:txBody>
          <a:bodyPr>
            <a:normAutofit fontScale="62500" lnSpcReduction="20000"/>
          </a:bodyPr>
          <a:lstStyle/>
          <a:p>
            <a:endParaRPr lang="it-IT" sz="1700" b="1" cap="all" dirty="0">
              <a:ln w="3175" cmpd="sng">
                <a:noFill/>
              </a:ln>
              <a:solidFill>
                <a:srgbClr val="FFFF00"/>
              </a:solidFill>
              <a:latin typeface="+mj-lt"/>
              <a:ea typeface="+mj-ea"/>
              <a:cs typeface="+mj-cs"/>
            </a:endParaRPr>
          </a:p>
          <a:p>
            <a:r>
              <a:rPr lang="it-IT" sz="2900" b="1" cap="all" dirty="0">
                <a:ln w="3175" cmpd="sng">
                  <a:noFill/>
                </a:ln>
                <a:solidFill>
                  <a:srgbClr val="FFFF00"/>
                </a:solidFill>
                <a:latin typeface="+mj-lt"/>
                <a:ea typeface="+mj-ea"/>
                <a:cs typeface="+mj-cs"/>
              </a:rPr>
              <a:t>Tale prospettiva fu ignorata dalla sociologia americana fino agli anni ‘60.</a:t>
            </a:r>
          </a:p>
          <a:p>
            <a:r>
              <a:rPr lang="it-IT" sz="2900" b="1" cap="all" dirty="0">
                <a:ln w="3175" cmpd="sng">
                  <a:noFill/>
                </a:ln>
                <a:solidFill>
                  <a:srgbClr val="FF0000"/>
                </a:solidFill>
                <a:latin typeface="+mj-lt"/>
                <a:ea typeface="+mj-ea"/>
                <a:cs typeface="+mj-cs"/>
              </a:rPr>
              <a:t>La teoria del conflitto moderna si richiama a C. Wright </a:t>
            </a:r>
            <a:r>
              <a:rPr lang="it-IT" sz="2900" b="1" cap="all" dirty="0" err="1">
                <a:ln w="3175" cmpd="sng">
                  <a:noFill/>
                </a:ln>
                <a:solidFill>
                  <a:srgbClr val="FF0000"/>
                </a:solidFill>
                <a:latin typeface="+mj-lt"/>
                <a:ea typeface="+mj-ea"/>
                <a:cs typeface="+mj-cs"/>
              </a:rPr>
              <a:t>Mills</a:t>
            </a:r>
            <a:r>
              <a:rPr lang="it-IT" sz="2900" b="1" cap="all" dirty="0">
                <a:ln w="3175" cmpd="sng">
                  <a:noFill/>
                </a:ln>
                <a:solidFill>
                  <a:srgbClr val="FF0000"/>
                </a:solidFill>
                <a:latin typeface="+mj-lt"/>
                <a:ea typeface="+mj-ea"/>
                <a:cs typeface="+mj-cs"/>
              </a:rPr>
              <a:t> e a Lewis Coser.</a:t>
            </a:r>
          </a:p>
          <a:p>
            <a:r>
              <a:rPr lang="it-IT" sz="2900" b="1" cap="all" dirty="0">
                <a:ln w="3175" cmpd="sng">
                  <a:noFill/>
                </a:ln>
                <a:solidFill>
                  <a:srgbClr val="0066FF"/>
                </a:solidFill>
                <a:latin typeface="+mj-lt"/>
                <a:ea typeface="+mj-ea"/>
                <a:cs typeface="+mj-cs"/>
              </a:rPr>
              <a:t>In ogni società è presente il conflitto tra molti gruppi e interessi</a:t>
            </a:r>
          </a:p>
          <a:p>
            <a:r>
              <a:rPr lang="it-IT" sz="2900" b="1" cap="all" dirty="0">
                <a:ln w="3175" cmpd="sng">
                  <a:noFill/>
                </a:ln>
                <a:solidFill>
                  <a:srgbClr val="7030A0"/>
                </a:solidFill>
                <a:latin typeface="+mj-lt"/>
                <a:ea typeface="+mj-ea"/>
                <a:cs typeface="+mj-cs"/>
              </a:rPr>
              <a:t>Le società si trovano in uno stato di cambiamento</a:t>
            </a:r>
          </a:p>
          <a:p>
            <a:r>
              <a:rPr lang="it-IT" sz="5200" b="1" cap="all" dirty="0">
                <a:ln w="3175" cmpd="sng">
                  <a:noFill/>
                </a:ln>
                <a:solidFill>
                  <a:srgbClr val="FF0000"/>
                </a:solidFill>
                <a:latin typeface="+mj-lt"/>
                <a:ea typeface="+mj-ea"/>
                <a:cs typeface="+mj-cs"/>
              </a:rPr>
              <a:t>Il conflitto è una caratteristica permanente</a:t>
            </a:r>
          </a:p>
          <a:p>
            <a:r>
              <a:rPr lang="it-IT" sz="2900" b="1" cap="all" dirty="0">
                <a:ln w="3175" cmpd="sng">
                  <a:noFill/>
                </a:ln>
                <a:solidFill>
                  <a:srgbClr val="FFFF00"/>
                </a:solidFill>
                <a:latin typeface="+mj-lt"/>
                <a:ea typeface="+mj-ea"/>
                <a:cs typeface="+mj-cs"/>
              </a:rPr>
              <a:t>Conflitto: tensione, ostilità, dissenso su fini e valori, competizione</a:t>
            </a:r>
          </a:p>
          <a:p>
            <a:r>
              <a:rPr lang="it-IT" sz="4600" b="1" cap="all" dirty="0">
                <a:ln w="3175" cmpd="sng">
                  <a:noFill/>
                </a:ln>
                <a:solidFill>
                  <a:srgbClr val="7030A0"/>
                </a:solidFill>
                <a:latin typeface="+mj-lt"/>
                <a:ea typeface="+mj-ea"/>
                <a:cs typeface="+mj-cs"/>
              </a:rPr>
              <a:t>Conflitto come parte costante e necessaria della vita sociale</a:t>
            </a:r>
          </a:p>
        </p:txBody>
      </p:sp>
    </p:spTree>
    <p:extLst>
      <p:ext uri="{BB962C8B-B14F-4D97-AF65-F5344CB8AC3E}">
        <p14:creationId xmlns:p14="http://schemas.microsoft.com/office/powerpoint/2010/main" val="32440359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94365A7-1CCB-41C1-9472-D42BD3876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5560" y="439114"/>
            <a:ext cx="8534400" cy="1507067"/>
          </a:xfrm>
        </p:spPr>
        <p:txBody>
          <a:bodyPr/>
          <a:lstStyle/>
          <a:p>
            <a:r>
              <a:rPr lang="it-IT" b="1" dirty="0">
                <a:solidFill>
                  <a:srgbClr val="FF0000"/>
                </a:solidFill>
              </a:rPr>
              <a:t>La prospettiva del conflitto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27A7CE2-C43B-48E7-8617-8EA24EC118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4199" y="2124147"/>
            <a:ext cx="9934112" cy="4294739"/>
          </a:xfrm>
        </p:spPr>
        <p:txBody>
          <a:bodyPr/>
          <a:lstStyle/>
          <a:p>
            <a:pPr marL="0" indent="0">
              <a:buNone/>
            </a:pPr>
            <a:r>
              <a:rPr lang="it-IT" sz="1800" b="1" cap="all" dirty="0">
                <a:ln w="3175" cmpd="sng">
                  <a:noFill/>
                </a:ln>
                <a:solidFill>
                  <a:srgbClr val="0066FF"/>
                </a:solidFill>
                <a:latin typeface="+mj-lt"/>
                <a:ea typeface="+mj-ea"/>
                <a:cs typeface="+mj-cs"/>
              </a:rPr>
              <a:t>Conflitto come forza non necessariamente distruttiva, ma anche con risvolti positivi</a:t>
            </a:r>
          </a:p>
          <a:p>
            <a:pPr marL="0" indent="0">
              <a:buNone/>
            </a:pPr>
            <a:endParaRPr lang="it-IT" sz="1800" b="1" cap="all" dirty="0">
              <a:ln w="3175" cmpd="sng">
                <a:noFill/>
              </a:ln>
              <a:solidFill>
                <a:srgbClr val="0066FF"/>
              </a:solidFill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r>
              <a:rPr lang="it-IT" sz="2800" b="1" cap="all" dirty="0">
                <a:ln w="3175" cmpd="sng">
                  <a:noFill/>
                </a:ln>
                <a:solidFill>
                  <a:srgbClr val="FF0000"/>
                </a:solidFill>
                <a:latin typeface="+mj-lt"/>
                <a:ea typeface="+mj-ea"/>
                <a:cs typeface="+mj-cs"/>
              </a:rPr>
              <a:t>Diseguaglianza sociale:</a:t>
            </a:r>
            <a:r>
              <a:rPr lang="it-IT" sz="1800" b="1" cap="all" dirty="0">
                <a:ln w="3175" cmpd="sng">
                  <a:noFill/>
                </a:ln>
                <a:solidFill>
                  <a:srgbClr val="0066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it-IT" sz="1800" b="1" cap="all" dirty="0">
                <a:ln w="3175" cmpd="sng">
                  <a:noFill/>
                </a:ln>
                <a:solidFill>
                  <a:srgbClr val="7030A0"/>
                </a:solidFill>
                <a:latin typeface="+mj-lt"/>
                <a:ea typeface="+mj-ea"/>
                <a:cs typeface="+mj-cs"/>
              </a:rPr>
              <a:t>esiste non perché è funzionale alla società nel suo complesso, ma perché alcuni individui hanno conseguito potere politico ed economico, trasmettendo vantaggi ai discendenti</a:t>
            </a:r>
          </a:p>
          <a:p>
            <a:pPr marL="0" indent="0">
              <a:buNone/>
            </a:pPr>
            <a:r>
              <a:rPr lang="it-IT" sz="2400" b="1" cap="all" dirty="0">
                <a:ln w="3175" cmpd="sng">
                  <a:noFill/>
                </a:ln>
                <a:solidFill>
                  <a:srgbClr val="FF0000"/>
                </a:solidFill>
                <a:latin typeface="+mj-lt"/>
                <a:ea typeface="+mj-ea"/>
                <a:cs typeface="+mj-cs"/>
              </a:rPr>
              <a:t>Meriti: </a:t>
            </a:r>
            <a:r>
              <a:rPr lang="it-IT" sz="1800" b="1" cap="all" dirty="0">
                <a:ln w="3175" cmpd="sng">
                  <a:noFill/>
                </a:ln>
                <a:solidFill>
                  <a:srgbClr val="FFFF00"/>
                </a:solidFill>
                <a:latin typeface="+mj-lt"/>
                <a:ea typeface="+mj-ea"/>
                <a:cs typeface="+mj-cs"/>
              </a:rPr>
              <a:t>pone l’accento su aspetti della società che la prospettiva funzionalista tende a ignorare (preoccupata più al consenso e alla stabilità)</a:t>
            </a:r>
          </a:p>
          <a:p>
            <a:pPr marL="0" indent="0">
              <a:buNone/>
            </a:pPr>
            <a:r>
              <a:rPr lang="it-IT" sz="2400" b="1" cap="all" dirty="0">
                <a:ln w="3175" cmpd="sng">
                  <a:noFill/>
                </a:ln>
                <a:solidFill>
                  <a:srgbClr val="FF0000"/>
                </a:solidFill>
                <a:latin typeface="+mj-lt"/>
                <a:ea typeface="+mj-ea"/>
                <a:cs typeface="+mj-cs"/>
              </a:rPr>
              <a:t>Critiche:</a:t>
            </a:r>
            <a:r>
              <a:rPr lang="it-IT" sz="1800" b="1" cap="all" dirty="0">
                <a:ln w="3175" cmpd="sng">
                  <a:noFill/>
                </a:ln>
                <a:solidFill>
                  <a:srgbClr val="0066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it-IT" sz="1800" b="1" cap="all" dirty="0">
                <a:ln w="3175" cmpd="sng">
                  <a:noFill/>
                </a:ln>
                <a:solidFill>
                  <a:srgbClr val="FFFF00"/>
                </a:solidFill>
                <a:latin typeface="+mj-lt"/>
                <a:ea typeface="+mj-ea"/>
                <a:cs typeface="+mj-cs"/>
              </a:rPr>
              <a:t>non riesce a cogliere le dimensioni della realtà sociale più ordinate e stabili</a:t>
            </a:r>
          </a:p>
        </p:txBody>
      </p:sp>
    </p:spTree>
    <p:extLst>
      <p:ext uri="{BB962C8B-B14F-4D97-AF65-F5344CB8AC3E}">
        <p14:creationId xmlns:p14="http://schemas.microsoft.com/office/powerpoint/2010/main" val="13610973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B464D8B7-328A-4295-9A80-C0137242C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3101" y="590035"/>
            <a:ext cx="8534400" cy="1507067"/>
          </a:xfrm>
        </p:spPr>
        <p:txBody>
          <a:bodyPr/>
          <a:lstStyle/>
          <a:p>
            <a:pPr algn="ctr"/>
            <a:r>
              <a:rPr lang="it-IT" b="1" dirty="0">
                <a:solidFill>
                  <a:srgbClr val="FF0000"/>
                </a:solidFill>
              </a:rPr>
              <a:t>La prospettiva </a:t>
            </a:r>
            <a:r>
              <a:rPr lang="it-IT" b="1" dirty="0" err="1">
                <a:solidFill>
                  <a:srgbClr val="FF0000"/>
                </a:solidFill>
              </a:rPr>
              <a:t>interazionista</a:t>
            </a:r>
            <a:br>
              <a:rPr lang="it-IT" dirty="0"/>
            </a:br>
            <a:r>
              <a:rPr lang="it-IT" sz="2000" b="1" dirty="0">
                <a:solidFill>
                  <a:srgbClr val="FFFF00"/>
                </a:solidFill>
              </a:rPr>
              <a:t>(influenza di Max Weber)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7E77555-6943-478F-829C-DE1B356969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9015" y="2550111"/>
            <a:ext cx="8903671" cy="361526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sz="1900" b="1" cap="all" dirty="0">
                <a:ln w="3175" cmpd="sng">
                  <a:noFill/>
                </a:ln>
                <a:solidFill>
                  <a:srgbClr val="7030A0"/>
                </a:solidFill>
                <a:latin typeface="+mj-lt"/>
                <a:ea typeface="+mj-ea"/>
                <a:cs typeface="+mj-cs"/>
              </a:rPr>
              <a:t>Comprendere il mondo sociale dal punto di vista degli individui che agiscono nel loro ambito</a:t>
            </a:r>
          </a:p>
          <a:p>
            <a:pPr marL="0" indent="0">
              <a:buNone/>
            </a:pPr>
            <a:r>
              <a:rPr lang="it-IT" sz="1900" b="1" cap="all" dirty="0">
                <a:ln w="3175" cmpd="sng">
                  <a:noFill/>
                </a:ln>
                <a:solidFill>
                  <a:srgbClr val="7030A0"/>
                </a:solidFill>
                <a:latin typeface="+mj-lt"/>
                <a:ea typeface="+mj-ea"/>
                <a:cs typeface="+mj-cs"/>
              </a:rPr>
              <a:t>										Psicologia sociale</a:t>
            </a:r>
          </a:p>
          <a:p>
            <a:pPr marL="0" indent="0">
              <a:buNone/>
            </a:pPr>
            <a:r>
              <a:rPr lang="it-IT" sz="1900" b="1" cap="all" dirty="0">
                <a:ln w="3175" cmpd="sng">
                  <a:noFill/>
                </a:ln>
                <a:solidFill>
                  <a:srgbClr val="FF0000"/>
                </a:solidFill>
                <a:latin typeface="+mj-lt"/>
                <a:ea typeface="+mj-ea"/>
                <a:cs typeface="+mj-cs"/>
              </a:rPr>
              <a:t>Influenza sui successivi sviluppi</a:t>
            </a:r>
            <a:r>
              <a:rPr lang="it-IT" sz="1900" b="1" cap="all" dirty="0">
                <a:ln w="3175" cmpd="sng">
                  <a:noFill/>
                </a:ln>
                <a:solidFill>
                  <a:srgbClr val="7030A0"/>
                </a:solidFill>
                <a:latin typeface="+mj-lt"/>
                <a:ea typeface="+mj-ea"/>
                <a:cs typeface="+mj-cs"/>
              </a:rPr>
              <a:t>		</a:t>
            </a:r>
            <a:r>
              <a:rPr lang="it-IT" sz="1900" b="1" cap="all" dirty="0">
                <a:ln w="3175" cmpd="sng">
                  <a:noFill/>
                </a:ln>
                <a:solidFill>
                  <a:srgbClr val="0066FF"/>
                </a:solidFill>
                <a:latin typeface="+mj-lt"/>
                <a:ea typeface="+mj-ea"/>
                <a:cs typeface="+mj-cs"/>
              </a:rPr>
              <a:t>Scuola di Harvard</a:t>
            </a:r>
          </a:p>
          <a:p>
            <a:pPr marL="0" indent="0">
              <a:buNone/>
            </a:pPr>
            <a:r>
              <a:rPr lang="it-IT" sz="1900" b="1" cap="all" dirty="0">
                <a:ln w="3175" cmpd="sng">
                  <a:noFill/>
                </a:ln>
                <a:solidFill>
                  <a:srgbClr val="7030A0"/>
                </a:solidFill>
                <a:latin typeface="+mj-lt"/>
                <a:ea typeface="+mj-ea"/>
                <a:cs typeface="+mj-cs"/>
              </a:rPr>
              <a:t>										</a:t>
            </a:r>
            <a:r>
              <a:rPr lang="it-IT" sz="1900" b="1" cap="all" dirty="0">
                <a:ln w="3175" cmpd="sng">
                  <a:noFill/>
                </a:ln>
                <a:solidFill>
                  <a:srgbClr val="FFFF00"/>
                </a:solidFill>
                <a:latin typeface="+mj-lt"/>
                <a:ea typeface="+mj-ea"/>
                <a:cs typeface="+mj-cs"/>
              </a:rPr>
              <a:t>George Herbert Mead</a:t>
            </a:r>
          </a:p>
          <a:p>
            <a:pPr marL="0" indent="0">
              <a:buNone/>
            </a:pPr>
            <a:r>
              <a:rPr lang="it-IT" sz="1900" b="1" cap="all" dirty="0">
                <a:ln w="3175" cmpd="sng">
                  <a:noFill/>
                </a:ln>
                <a:solidFill>
                  <a:srgbClr val="FFFF00"/>
                </a:solidFill>
                <a:latin typeface="+mj-lt"/>
                <a:ea typeface="+mj-ea"/>
                <a:cs typeface="+mj-cs"/>
              </a:rPr>
              <a:t>L’interazione come base della vita sociale (vita quotidiana degli individui)</a:t>
            </a:r>
          </a:p>
          <a:p>
            <a:pPr marL="0" indent="0">
              <a:buNone/>
            </a:pPr>
            <a:r>
              <a:rPr lang="it-IT" sz="1900" b="1" cap="all" dirty="0">
                <a:ln w="3175" cmpd="sng">
                  <a:noFill/>
                </a:ln>
                <a:solidFill>
                  <a:srgbClr val="FFC000"/>
                </a:solidFill>
                <a:latin typeface="+mj-lt"/>
                <a:ea typeface="+mj-ea"/>
                <a:cs typeface="+mj-cs"/>
              </a:rPr>
              <a:t>La società viene creata, mantenuta e cambiata dall’interazione sociale dei suoi componenti</a:t>
            </a:r>
          </a:p>
          <a:p>
            <a:pPr marL="0" indent="0">
              <a:buNone/>
            </a:pPr>
            <a:r>
              <a:rPr lang="it-IT" sz="1900" b="1" cap="all" dirty="0">
                <a:ln w="3175" cmpd="sng">
                  <a:noFill/>
                </a:ln>
                <a:solidFill>
                  <a:srgbClr val="7030A0"/>
                </a:solidFill>
                <a:latin typeface="+mj-lt"/>
                <a:ea typeface="+mj-ea"/>
                <a:cs typeface="+mj-cs"/>
              </a:rPr>
              <a:t>Si tratta di un’ampia prospettiva che comprende approcci diversi</a:t>
            </a:r>
          </a:p>
        </p:txBody>
      </p:sp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D09BF739-06D2-44CB-9EDB-AD7AE9B7C532}"/>
              </a:ext>
            </a:extLst>
          </p:cNvPr>
          <p:cNvCxnSpPr>
            <a:cxnSpLocks/>
          </p:cNvCxnSpPr>
          <p:nvPr/>
        </p:nvCxnSpPr>
        <p:spPr>
          <a:xfrm flipH="1">
            <a:off x="5708342" y="3346882"/>
            <a:ext cx="26633" cy="102980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25478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27057B5-4EA6-4C3C-BBDC-51656A260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4842" y="399495"/>
            <a:ext cx="8534400" cy="1191580"/>
          </a:xfrm>
        </p:spPr>
        <p:txBody>
          <a:bodyPr>
            <a:normAutofit/>
          </a:bodyPr>
          <a:lstStyle/>
          <a:p>
            <a:r>
              <a:rPr lang="it-IT" b="1" dirty="0">
                <a:solidFill>
                  <a:srgbClr val="FF0000"/>
                </a:solidFill>
              </a:rPr>
              <a:t>La prospettiva </a:t>
            </a:r>
            <a:r>
              <a:rPr lang="it-IT" b="1" dirty="0" err="1">
                <a:solidFill>
                  <a:srgbClr val="FF0000"/>
                </a:solidFill>
              </a:rPr>
              <a:t>interazionista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96548A7-1BAF-498B-88FE-61C84E61D1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7684" y="1340528"/>
            <a:ext cx="10688715" cy="535323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it-IT" sz="3000" b="1" cap="all" dirty="0">
                <a:ln w="3175" cmpd="sng">
                  <a:noFill/>
                </a:ln>
                <a:solidFill>
                  <a:srgbClr val="FF0000"/>
                </a:solidFill>
                <a:latin typeface="+mj-lt"/>
                <a:ea typeface="+mj-ea"/>
                <a:cs typeface="+mj-cs"/>
              </a:rPr>
              <a:t>Approccio: </a:t>
            </a:r>
            <a:r>
              <a:rPr lang="it-IT" sz="2100" b="1" cap="all" dirty="0">
                <a:ln w="3175" cmpd="sng">
                  <a:noFill/>
                </a:ln>
                <a:solidFill>
                  <a:srgbClr val="FFFF00"/>
                </a:solidFill>
                <a:latin typeface="+mj-lt"/>
                <a:ea typeface="+mj-ea"/>
                <a:cs typeface="+mj-cs"/>
              </a:rPr>
              <a:t>orientamento seguito per affrontare un argomento, una questione</a:t>
            </a:r>
          </a:p>
          <a:p>
            <a:pPr marL="0" indent="0">
              <a:buNone/>
            </a:pPr>
            <a:endParaRPr lang="it-IT" sz="2100" b="1" cap="all" dirty="0">
              <a:ln w="3175" cmpd="sng">
                <a:noFill/>
              </a:ln>
              <a:solidFill>
                <a:srgbClr val="FFFF00"/>
              </a:solidFill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r>
              <a:rPr lang="it-IT" sz="3100" b="1" cap="all" dirty="0" err="1">
                <a:ln w="3175" cmpd="sng">
                  <a:noFill/>
                </a:ln>
                <a:solidFill>
                  <a:srgbClr val="FF0000"/>
                </a:solidFill>
                <a:latin typeface="+mj-lt"/>
                <a:ea typeface="+mj-ea"/>
                <a:cs typeface="+mj-cs"/>
              </a:rPr>
              <a:t>Erving</a:t>
            </a:r>
            <a:r>
              <a:rPr lang="it-IT" sz="3100" b="1" cap="all" dirty="0">
                <a:ln w="3175" cmpd="sng">
                  <a:noFill/>
                </a:ln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it-IT" sz="3100" b="1" cap="all" dirty="0" err="1">
                <a:ln w="3175" cmpd="sng">
                  <a:noFill/>
                </a:ln>
                <a:solidFill>
                  <a:srgbClr val="FF0000"/>
                </a:solidFill>
                <a:latin typeface="+mj-lt"/>
                <a:ea typeface="+mj-ea"/>
                <a:cs typeface="+mj-cs"/>
              </a:rPr>
              <a:t>Goffmann</a:t>
            </a:r>
            <a:r>
              <a:rPr lang="it-IT" sz="3100" b="1" cap="all" dirty="0">
                <a:ln w="3175" cmpd="sng">
                  <a:noFill/>
                </a:ln>
                <a:solidFill>
                  <a:srgbClr val="FF0000"/>
                </a:solidFill>
                <a:latin typeface="+mj-lt"/>
                <a:ea typeface="+mj-ea"/>
                <a:cs typeface="+mj-cs"/>
              </a:rPr>
              <a:t>: </a:t>
            </a:r>
            <a:r>
              <a:rPr lang="it-IT" sz="2100" b="1" cap="all" dirty="0">
                <a:ln w="3175" cmpd="sng">
                  <a:noFill/>
                </a:ln>
                <a:solidFill>
                  <a:srgbClr val="FFFF00"/>
                </a:solidFill>
                <a:latin typeface="+mj-lt"/>
                <a:ea typeface="+mj-ea"/>
                <a:cs typeface="+mj-cs"/>
              </a:rPr>
              <a:t>approccio drammaturgico</a:t>
            </a:r>
          </a:p>
          <a:p>
            <a:pPr marL="0" indent="0">
              <a:buNone/>
            </a:pPr>
            <a:r>
              <a:rPr lang="it-IT" sz="3100" b="1" cap="all" dirty="0">
                <a:ln w="3175" cmpd="sng">
                  <a:noFill/>
                </a:ln>
                <a:solidFill>
                  <a:srgbClr val="FF0000"/>
                </a:solidFill>
                <a:latin typeface="+mj-lt"/>
                <a:ea typeface="+mj-ea"/>
                <a:cs typeface="+mj-cs"/>
              </a:rPr>
              <a:t>George </a:t>
            </a:r>
            <a:r>
              <a:rPr lang="it-IT" sz="3100" b="1" cap="all" dirty="0" err="1">
                <a:ln w="3175" cmpd="sng">
                  <a:noFill/>
                </a:ln>
                <a:solidFill>
                  <a:srgbClr val="FF0000"/>
                </a:solidFill>
                <a:latin typeface="+mj-lt"/>
                <a:ea typeface="+mj-ea"/>
                <a:cs typeface="+mj-cs"/>
              </a:rPr>
              <a:t>Homans</a:t>
            </a:r>
            <a:r>
              <a:rPr lang="it-IT" sz="3100" b="1" cap="all" dirty="0">
                <a:ln w="3175" cmpd="sng">
                  <a:noFill/>
                </a:ln>
                <a:solidFill>
                  <a:srgbClr val="FF0000"/>
                </a:solidFill>
                <a:latin typeface="+mj-lt"/>
                <a:ea typeface="+mj-ea"/>
                <a:cs typeface="+mj-cs"/>
              </a:rPr>
              <a:t>: </a:t>
            </a:r>
            <a:r>
              <a:rPr lang="it-IT" sz="2100" b="1" cap="all" dirty="0">
                <a:ln w="3175" cmpd="sng">
                  <a:noFill/>
                </a:ln>
                <a:solidFill>
                  <a:srgbClr val="0066FF"/>
                </a:solidFill>
                <a:latin typeface="+mj-lt"/>
                <a:ea typeface="+mj-ea"/>
                <a:cs typeface="+mj-cs"/>
              </a:rPr>
              <a:t>approccio dello scambio</a:t>
            </a:r>
          </a:p>
          <a:p>
            <a:pPr marL="0" indent="0">
              <a:buNone/>
            </a:pPr>
            <a:r>
              <a:rPr lang="it-IT" sz="3100" b="1" cap="all" dirty="0">
                <a:ln w="3175" cmpd="sng">
                  <a:noFill/>
                </a:ln>
                <a:solidFill>
                  <a:srgbClr val="FF0000"/>
                </a:solidFill>
                <a:latin typeface="+mj-lt"/>
                <a:ea typeface="+mj-ea"/>
                <a:cs typeface="+mj-cs"/>
              </a:rPr>
              <a:t>Harold </a:t>
            </a:r>
            <a:r>
              <a:rPr lang="it-IT" sz="3100" b="1" cap="all" dirty="0" err="1">
                <a:ln w="3175" cmpd="sng">
                  <a:noFill/>
                </a:ln>
                <a:solidFill>
                  <a:srgbClr val="FF0000"/>
                </a:solidFill>
                <a:latin typeface="+mj-lt"/>
                <a:ea typeface="+mj-ea"/>
                <a:cs typeface="+mj-cs"/>
              </a:rPr>
              <a:t>Garfinkel</a:t>
            </a:r>
            <a:r>
              <a:rPr lang="it-IT" sz="3100" b="1" cap="all" dirty="0">
                <a:ln w="3175" cmpd="sng">
                  <a:noFill/>
                </a:ln>
                <a:solidFill>
                  <a:srgbClr val="FF0000"/>
                </a:solidFill>
                <a:latin typeface="+mj-lt"/>
                <a:ea typeface="+mj-ea"/>
                <a:cs typeface="+mj-cs"/>
              </a:rPr>
              <a:t>: </a:t>
            </a:r>
            <a:r>
              <a:rPr lang="it-IT" sz="2100" b="1" cap="all" dirty="0">
                <a:ln w="3175" cmpd="sng">
                  <a:noFill/>
                </a:ln>
                <a:solidFill>
                  <a:srgbClr val="7030A0"/>
                </a:solidFill>
                <a:latin typeface="+mj-lt"/>
                <a:ea typeface="+mj-ea"/>
                <a:cs typeface="+mj-cs"/>
              </a:rPr>
              <a:t>approccio </a:t>
            </a:r>
            <a:r>
              <a:rPr lang="it-IT" sz="2100" b="1" cap="all" dirty="0" err="1">
                <a:ln w="3175" cmpd="sng">
                  <a:noFill/>
                </a:ln>
                <a:solidFill>
                  <a:srgbClr val="7030A0"/>
                </a:solidFill>
                <a:latin typeface="+mj-lt"/>
                <a:ea typeface="+mj-ea"/>
                <a:cs typeface="+mj-cs"/>
              </a:rPr>
              <a:t>etnometodologico</a:t>
            </a:r>
            <a:endParaRPr lang="it-IT" sz="2100" b="1" cap="all" dirty="0">
              <a:ln w="3175" cmpd="sng">
                <a:noFill/>
              </a:ln>
              <a:solidFill>
                <a:srgbClr val="7030A0"/>
              </a:solidFill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r>
              <a:rPr lang="it-IT" sz="3100" b="1" cap="all" dirty="0">
                <a:ln w="3175" cmpd="sng">
                  <a:noFill/>
                </a:ln>
                <a:solidFill>
                  <a:srgbClr val="FF0000"/>
                </a:solidFill>
                <a:latin typeface="+mj-lt"/>
                <a:ea typeface="+mj-ea"/>
                <a:cs typeface="+mj-cs"/>
              </a:rPr>
              <a:t>Herbert Mead: </a:t>
            </a:r>
            <a:r>
              <a:rPr lang="it-IT" sz="2100" b="1" cap="all" dirty="0" err="1">
                <a:ln w="3175" cmpd="sng">
                  <a:noFill/>
                </a:ln>
                <a:solidFill>
                  <a:srgbClr val="FFC000"/>
                </a:solidFill>
                <a:latin typeface="+mj-lt"/>
                <a:ea typeface="+mj-ea"/>
                <a:cs typeface="+mj-cs"/>
              </a:rPr>
              <a:t>interazionismo</a:t>
            </a:r>
            <a:r>
              <a:rPr lang="it-IT" sz="2100" b="1" cap="all" dirty="0">
                <a:ln w="3175" cmpd="sng">
                  <a:noFill/>
                </a:ln>
                <a:solidFill>
                  <a:srgbClr val="FFC000"/>
                </a:solidFill>
                <a:latin typeface="+mj-lt"/>
                <a:ea typeface="+mj-ea"/>
                <a:cs typeface="+mj-cs"/>
              </a:rPr>
              <a:t> simbolico</a:t>
            </a:r>
          </a:p>
          <a:p>
            <a:pPr marL="0" indent="0">
              <a:buNone/>
            </a:pPr>
            <a:r>
              <a:rPr lang="it-IT" sz="3600" b="1" cap="all" dirty="0">
                <a:ln w="3175" cmpd="sng">
                  <a:noFill/>
                </a:ln>
                <a:solidFill>
                  <a:srgbClr val="FF0000"/>
                </a:solidFill>
                <a:latin typeface="+mj-lt"/>
                <a:ea typeface="+mj-ea"/>
                <a:cs typeface="+mj-cs"/>
              </a:rPr>
              <a:t>Interazione simbolica</a:t>
            </a:r>
            <a:r>
              <a:rPr lang="it-IT" sz="2100" b="1" cap="all" dirty="0">
                <a:ln w="3175" cmpd="sng">
                  <a:noFill/>
                </a:ln>
                <a:solidFill>
                  <a:srgbClr val="FFFF00"/>
                </a:solidFill>
                <a:latin typeface="+mj-lt"/>
                <a:ea typeface="+mj-ea"/>
                <a:cs typeface="+mj-cs"/>
              </a:rPr>
              <a:t>		</a:t>
            </a:r>
            <a:r>
              <a:rPr lang="it-IT" sz="4600" b="1" cap="all" dirty="0">
                <a:ln w="3175" cmpd="sng">
                  <a:noFill/>
                </a:ln>
                <a:solidFill>
                  <a:srgbClr val="FFFF00"/>
                </a:solidFill>
                <a:latin typeface="+mj-lt"/>
                <a:ea typeface="+mj-ea"/>
                <a:cs typeface="+mj-cs"/>
              </a:rPr>
              <a:t>simbolo</a:t>
            </a:r>
            <a:r>
              <a:rPr lang="it-IT" sz="2100" b="1" cap="all" dirty="0">
                <a:ln w="3175" cmpd="sng">
                  <a:noFill/>
                </a:ln>
                <a:solidFill>
                  <a:srgbClr val="FFC000"/>
                </a:solidFill>
                <a:latin typeface="+mj-lt"/>
                <a:ea typeface="+mj-ea"/>
                <a:cs typeface="+mj-cs"/>
              </a:rPr>
              <a:t>		</a:t>
            </a:r>
            <a:r>
              <a:rPr lang="it-IT" sz="2100" b="1" cap="all" dirty="0">
                <a:ln w="3175" cmpd="sng">
                  <a:noFill/>
                </a:ln>
                <a:solidFill>
                  <a:srgbClr val="FFFF00"/>
                </a:solidFill>
                <a:latin typeface="+mj-lt"/>
                <a:ea typeface="+mj-ea"/>
                <a:cs typeface="+mj-cs"/>
              </a:rPr>
              <a:t>qualcosa che rappresenta in modo significativo qualcosa di diverso es. il linguaggio</a:t>
            </a:r>
          </a:p>
          <a:p>
            <a:pPr marL="0" indent="0">
              <a:buNone/>
            </a:pPr>
            <a:endParaRPr lang="it-IT" sz="2100" b="1" cap="all" dirty="0">
              <a:ln w="3175" cmpd="sng">
                <a:noFill/>
              </a:ln>
              <a:solidFill>
                <a:srgbClr val="FFFF00"/>
              </a:solidFill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r>
              <a:rPr lang="it-IT" sz="2800" b="1" cap="all" dirty="0">
                <a:ln w="3175" cmpd="sng">
                  <a:noFill/>
                </a:ln>
                <a:solidFill>
                  <a:srgbClr val="FF0000"/>
                </a:solidFill>
                <a:latin typeface="+mj-lt"/>
                <a:ea typeface="+mj-ea"/>
                <a:cs typeface="+mj-cs"/>
              </a:rPr>
              <a:t>Interazione simbolica: </a:t>
            </a:r>
            <a:r>
              <a:rPr lang="it-IT" sz="2100" b="1" cap="all" dirty="0">
                <a:ln w="3175" cmpd="sng">
                  <a:noFill/>
                </a:ln>
                <a:solidFill>
                  <a:srgbClr val="FFFF00"/>
                </a:solidFill>
                <a:latin typeface="+mj-lt"/>
                <a:ea typeface="+mj-ea"/>
                <a:cs typeface="+mj-cs"/>
              </a:rPr>
              <a:t>interazione che si realizza tra le persone attraverso simboli</a:t>
            </a:r>
          </a:p>
          <a:p>
            <a:pPr marL="0" indent="0">
              <a:buNone/>
            </a:pPr>
            <a:r>
              <a:rPr lang="it-IT" sz="4700" b="1" cap="all" dirty="0">
                <a:ln w="3175" cmpd="sng">
                  <a:noFill/>
                </a:ln>
                <a:solidFill>
                  <a:srgbClr val="7030A0"/>
                </a:solidFill>
                <a:latin typeface="+mj-lt"/>
                <a:ea typeface="+mj-ea"/>
                <a:cs typeface="+mj-cs"/>
              </a:rPr>
              <a:t>Viviamo oltre che in un mondo fisico, in un mondo simbolico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5" name="Freccia a destra 4">
            <a:extLst>
              <a:ext uri="{FF2B5EF4-FFF2-40B4-BE49-F238E27FC236}">
                <a16:creationId xmlns:a16="http://schemas.microsoft.com/office/drawing/2014/main" id="{2D7D2947-A622-442A-A8A6-6E52B6D3605D}"/>
              </a:ext>
            </a:extLst>
          </p:cNvPr>
          <p:cNvSpPr/>
          <p:nvPr/>
        </p:nvSpPr>
        <p:spPr>
          <a:xfrm flipV="1">
            <a:off x="5234865" y="4035887"/>
            <a:ext cx="674703" cy="213063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C000"/>
              </a:solidFill>
            </a:endParaRPr>
          </a:p>
        </p:txBody>
      </p:sp>
      <p:sp>
        <p:nvSpPr>
          <p:cNvPr id="6" name="Freccia a destra 5">
            <a:extLst>
              <a:ext uri="{FF2B5EF4-FFF2-40B4-BE49-F238E27FC236}">
                <a16:creationId xmlns:a16="http://schemas.microsoft.com/office/drawing/2014/main" id="{6930E1C9-7C54-48FD-AFB8-911107B8EA79}"/>
              </a:ext>
            </a:extLst>
          </p:cNvPr>
          <p:cNvSpPr/>
          <p:nvPr/>
        </p:nvSpPr>
        <p:spPr>
          <a:xfrm>
            <a:off x="8067157" y="4035887"/>
            <a:ext cx="443884" cy="213063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11874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33055DE-D070-4992-BA01-F56AEAA11A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2800" b="1" cap="all" dirty="0" err="1">
                <a:ln w="3175" cmpd="sng">
                  <a:noFill/>
                </a:ln>
                <a:solidFill>
                  <a:srgbClr val="FF0000"/>
                </a:solidFill>
                <a:latin typeface="+mj-lt"/>
                <a:ea typeface="+mj-ea"/>
                <a:cs typeface="+mj-cs"/>
              </a:rPr>
              <a:t>Erving</a:t>
            </a:r>
            <a:r>
              <a:rPr lang="it-IT" sz="2800" b="1" cap="all" dirty="0">
                <a:ln w="3175" cmpd="sng">
                  <a:noFill/>
                </a:ln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it-IT" sz="2800" b="1" cap="all" dirty="0" err="1">
                <a:ln w="3175" cmpd="sng">
                  <a:noFill/>
                </a:ln>
                <a:solidFill>
                  <a:srgbClr val="FF0000"/>
                </a:solidFill>
                <a:latin typeface="+mj-lt"/>
                <a:ea typeface="+mj-ea"/>
                <a:cs typeface="+mj-cs"/>
              </a:rPr>
              <a:t>Goffmann</a:t>
            </a:r>
            <a:endParaRPr lang="it-IT" dirty="0"/>
          </a:p>
        </p:txBody>
      </p:sp>
      <p:pic>
        <p:nvPicPr>
          <p:cNvPr id="8" name="Segnaposto contenuto 7">
            <a:extLst>
              <a:ext uri="{FF2B5EF4-FFF2-40B4-BE49-F238E27FC236}">
                <a16:creationId xmlns:a16="http://schemas.microsoft.com/office/drawing/2014/main" id="{07AB11A4-DCA1-4634-BA83-078E6045F99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76" y="1332144"/>
            <a:ext cx="4855103" cy="4092112"/>
          </a:xfrm>
        </p:spPr>
      </p:pic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BEC3C7D0-40FD-4F4B-B24C-B1401C3D0A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it-IT" sz="2800" b="1" cap="all" dirty="0">
                <a:ln w="3175" cmpd="sng">
                  <a:noFill/>
                </a:ln>
                <a:solidFill>
                  <a:srgbClr val="FF0000"/>
                </a:solidFill>
                <a:latin typeface="+mj-lt"/>
                <a:ea typeface="+mj-ea"/>
                <a:cs typeface="+mj-cs"/>
              </a:rPr>
              <a:t>		George </a:t>
            </a:r>
            <a:r>
              <a:rPr lang="it-IT" sz="2800" b="1" cap="all" dirty="0" err="1">
                <a:ln w="3175" cmpd="sng">
                  <a:noFill/>
                </a:ln>
                <a:solidFill>
                  <a:srgbClr val="FF0000"/>
                </a:solidFill>
                <a:latin typeface="+mj-lt"/>
                <a:ea typeface="+mj-ea"/>
                <a:cs typeface="+mj-cs"/>
              </a:rPr>
              <a:t>Homans</a:t>
            </a:r>
            <a:endParaRPr lang="it-IT" dirty="0"/>
          </a:p>
        </p:txBody>
      </p:sp>
      <p:pic>
        <p:nvPicPr>
          <p:cNvPr id="10" name="Segnaposto contenuto 9">
            <a:extLst>
              <a:ext uri="{FF2B5EF4-FFF2-40B4-BE49-F238E27FC236}">
                <a16:creationId xmlns:a16="http://schemas.microsoft.com/office/drawing/2014/main" id="{3D7BEF85-A597-4ECF-8BF0-CA2CB855F4B0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7546" y="1492882"/>
            <a:ext cx="3231472" cy="3931374"/>
          </a:xfrm>
        </p:spPr>
      </p:pic>
    </p:spTree>
    <p:extLst>
      <p:ext uri="{BB962C8B-B14F-4D97-AF65-F5344CB8AC3E}">
        <p14:creationId xmlns:p14="http://schemas.microsoft.com/office/powerpoint/2010/main" val="21635034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7A06EC5-4FFB-4993-B89C-D18CFFE441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2800" b="1" cap="all" dirty="0">
                <a:ln w="3175" cmpd="sng">
                  <a:noFill/>
                </a:ln>
                <a:solidFill>
                  <a:srgbClr val="FF0000"/>
                </a:solidFill>
                <a:latin typeface="+mj-lt"/>
                <a:ea typeface="+mj-ea"/>
                <a:cs typeface="+mj-cs"/>
              </a:rPr>
              <a:t>Harold </a:t>
            </a:r>
            <a:r>
              <a:rPr lang="it-IT" sz="2800" b="1" cap="all" dirty="0" err="1">
                <a:ln w="3175" cmpd="sng">
                  <a:noFill/>
                </a:ln>
                <a:solidFill>
                  <a:srgbClr val="FF0000"/>
                </a:solidFill>
                <a:latin typeface="+mj-lt"/>
                <a:ea typeface="+mj-ea"/>
                <a:cs typeface="+mj-cs"/>
              </a:rPr>
              <a:t>Garfinkel</a:t>
            </a:r>
            <a:endParaRPr lang="it-IT" dirty="0"/>
          </a:p>
        </p:txBody>
      </p:sp>
      <p:pic>
        <p:nvPicPr>
          <p:cNvPr id="8" name="Segnaposto contenuto 7">
            <a:extLst>
              <a:ext uri="{FF2B5EF4-FFF2-40B4-BE49-F238E27FC236}">
                <a16:creationId xmlns:a16="http://schemas.microsoft.com/office/drawing/2014/main" id="{2B6DB260-8E39-40E5-A155-988B3FBC4A3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" y="1390808"/>
            <a:ext cx="4758430" cy="4086713"/>
          </a:xfrm>
        </p:spPr>
      </p:pic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E4BFFB43-D7D5-426D-BF07-1D5E1EDB7F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it-IT" sz="2800" b="1" cap="all" dirty="0">
                <a:ln w="3175" cmpd="sng">
                  <a:noFill/>
                </a:ln>
                <a:solidFill>
                  <a:srgbClr val="FF0000"/>
                </a:solidFill>
                <a:latin typeface="+mj-lt"/>
                <a:ea typeface="+mj-ea"/>
                <a:cs typeface="+mj-cs"/>
              </a:rPr>
              <a:t>Herbert Mead</a:t>
            </a:r>
            <a:endParaRPr lang="it-IT" dirty="0"/>
          </a:p>
        </p:txBody>
      </p:sp>
      <p:pic>
        <p:nvPicPr>
          <p:cNvPr id="10" name="Segnaposto contenuto 9">
            <a:extLst>
              <a:ext uri="{FF2B5EF4-FFF2-40B4-BE49-F238E27FC236}">
                <a16:creationId xmlns:a16="http://schemas.microsoft.com/office/drawing/2014/main" id="{562755F7-1D5D-4BF3-B838-1881531B0E00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902" y="1262063"/>
            <a:ext cx="3861786" cy="4215458"/>
          </a:xfrm>
        </p:spPr>
      </p:pic>
    </p:spTree>
    <p:extLst>
      <p:ext uri="{BB962C8B-B14F-4D97-AF65-F5344CB8AC3E}">
        <p14:creationId xmlns:p14="http://schemas.microsoft.com/office/powerpoint/2010/main" val="17466418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9E7C144-27F3-4324-8803-C8499065C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560" y="2938508"/>
            <a:ext cx="11159230" cy="3302493"/>
          </a:xfrm>
        </p:spPr>
        <p:txBody>
          <a:bodyPr>
            <a:normAutofit fontScale="90000"/>
          </a:bodyPr>
          <a:lstStyle/>
          <a:p>
            <a:br>
              <a:rPr lang="it-IT" dirty="0"/>
            </a:br>
            <a:r>
              <a:rPr lang="it-IT" dirty="0"/>
              <a:t>							</a:t>
            </a:r>
            <a:br>
              <a:rPr lang="it-IT" dirty="0"/>
            </a:br>
            <a:br>
              <a:rPr lang="it-IT" dirty="0"/>
            </a:br>
            <a:r>
              <a:rPr lang="it-IT" dirty="0"/>
              <a:t>							</a:t>
            </a:r>
            <a:br>
              <a:rPr lang="it-IT" dirty="0"/>
            </a:br>
            <a:r>
              <a:rPr lang="it-IT" dirty="0"/>
              <a:t>							</a:t>
            </a:r>
            <a:r>
              <a:rPr lang="it-IT" b="1" dirty="0">
                <a:solidFill>
                  <a:srgbClr val="0070C0"/>
                </a:solidFill>
              </a:rPr>
              <a:t>scienze naturali</a:t>
            </a:r>
            <a:br>
              <a:rPr lang="it-IT" dirty="0"/>
            </a:br>
            <a:br>
              <a:rPr lang="it-IT" dirty="0"/>
            </a:br>
            <a:r>
              <a:rPr lang="it-IT" b="1" dirty="0">
                <a:solidFill>
                  <a:srgbClr val="FF0000"/>
                </a:solidFill>
              </a:rPr>
              <a:t>Scienza</a:t>
            </a:r>
            <a:br>
              <a:rPr lang="it-IT" dirty="0"/>
            </a:br>
            <a:r>
              <a:rPr lang="it-IT" dirty="0"/>
              <a:t>							</a:t>
            </a:r>
            <a:r>
              <a:rPr lang="it-IT" b="1" dirty="0">
                <a:solidFill>
                  <a:srgbClr val="0070C0"/>
                </a:solidFill>
              </a:rPr>
              <a:t>scienze sociali</a:t>
            </a:r>
            <a:br>
              <a:rPr lang="it-IT" dirty="0"/>
            </a:br>
            <a:br>
              <a:rPr lang="it-IT" dirty="0"/>
            </a:br>
            <a:r>
              <a:rPr lang="it-IT" b="1" dirty="0">
                <a:solidFill>
                  <a:srgbClr val="FF0000"/>
                </a:solidFill>
              </a:rPr>
              <a:t>Generalizzazioni</a:t>
            </a:r>
            <a:r>
              <a:rPr lang="it-IT" dirty="0"/>
              <a:t>  				</a:t>
            </a:r>
            <a:r>
              <a:rPr lang="it-IT" b="1" dirty="0">
                <a:solidFill>
                  <a:srgbClr val="FFFF00"/>
                </a:solidFill>
              </a:rPr>
              <a:t>analisi sistematica di dati verificabili</a:t>
            </a:r>
            <a:br>
              <a:rPr lang="it-IT" b="1" dirty="0">
                <a:solidFill>
                  <a:srgbClr val="FFFF00"/>
                </a:solidFill>
              </a:rPr>
            </a:br>
            <a:r>
              <a:rPr lang="it-IT" b="1" dirty="0">
                <a:solidFill>
                  <a:srgbClr val="FF0000"/>
                </a:solidFill>
              </a:rPr>
              <a:t>La sociologia come scienza</a:t>
            </a:r>
            <a:br>
              <a:rPr lang="it-IT" b="1" dirty="0">
                <a:solidFill>
                  <a:srgbClr val="FF0000"/>
                </a:solidFill>
              </a:rPr>
            </a:br>
            <a:r>
              <a:rPr lang="it-IT" b="1" dirty="0">
                <a:solidFill>
                  <a:srgbClr val="FF0000"/>
                </a:solidFill>
              </a:rPr>
              <a:t>								</a:t>
            </a:r>
            <a:r>
              <a:rPr lang="it-IT" b="1" dirty="0">
                <a:solidFill>
                  <a:srgbClr val="002060"/>
                </a:solidFill>
              </a:rPr>
              <a:t>sociologia</a:t>
            </a:r>
            <a:br>
              <a:rPr lang="it-IT" b="1" dirty="0">
                <a:solidFill>
                  <a:srgbClr val="FF0000"/>
                </a:solidFill>
              </a:rPr>
            </a:br>
            <a:r>
              <a:rPr lang="it-IT" b="1" dirty="0">
                <a:solidFill>
                  <a:srgbClr val="FF0000"/>
                </a:solidFill>
              </a:rPr>
              <a:t>								</a:t>
            </a:r>
            <a:r>
              <a:rPr lang="it-IT" b="1" dirty="0">
                <a:solidFill>
                  <a:srgbClr val="002060"/>
                </a:solidFill>
              </a:rPr>
              <a:t>economia</a:t>
            </a:r>
            <a:br>
              <a:rPr lang="it-IT" b="1" dirty="0">
                <a:solidFill>
                  <a:srgbClr val="FF0000"/>
                </a:solidFill>
              </a:rPr>
            </a:br>
            <a:r>
              <a:rPr lang="it-IT" b="1" dirty="0">
                <a:solidFill>
                  <a:srgbClr val="FF0000"/>
                </a:solidFill>
              </a:rPr>
              <a:t>scienze sociali	</a:t>
            </a:r>
            <a:r>
              <a:rPr lang="it-IT" b="1" dirty="0">
                <a:solidFill>
                  <a:srgbClr val="002060"/>
                </a:solidFill>
              </a:rPr>
              <a:t>psicologia</a:t>
            </a:r>
            <a:br>
              <a:rPr lang="it-IT" b="1" dirty="0">
                <a:solidFill>
                  <a:srgbClr val="002060"/>
                </a:solidFill>
              </a:rPr>
            </a:br>
            <a:r>
              <a:rPr lang="it-IT" b="1" dirty="0">
                <a:solidFill>
                  <a:srgbClr val="FF0000"/>
                </a:solidFill>
              </a:rPr>
              <a:t>								</a:t>
            </a:r>
            <a:r>
              <a:rPr lang="it-IT" b="1" dirty="0">
                <a:solidFill>
                  <a:srgbClr val="002060"/>
                </a:solidFill>
              </a:rPr>
              <a:t>scienza politica</a:t>
            </a:r>
            <a:br>
              <a:rPr lang="it-IT" b="1" dirty="0">
                <a:solidFill>
                  <a:srgbClr val="002060"/>
                </a:solidFill>
              </a:rPr>
            </a:br>
            <a:r>
              <a:rPr lang="it-IT" b="1" dirty="0">
                <a:solidFill>
                  <a:srgbClr val="002060"/>
                </a:solidFill>
              </a:rPr>
              <a:t>								antropologia</a:t>
            </a:r>
            <a:br>
              <a:rPr lang="it-IT" b="1" dirty="0">
                <a:solidFill>
                  <a:srgbClr val="FF0000"/>
                </a:solidFill>
              </a:rPr>
            </a:br>
            <a:br>
              <a:rPr lang="it-IT" b="1" dirty="0">
                <a:solidFill>
                  <a:srgbClr val="FFFF00"/>
                </a:solidFill>
              </a:rPr>
            </a:br>
            <a:br>
              <a:rPr lang="it-IT" dirty="0"/>
            </a:br>
            <a:br>
              <a:rPr lang="it-IT" dirty="0"/>
            </a:br>
            <a:br>
              <a:rPr lang="it-IT" dirty="0"/>
            </a:br>
            <a:br>
              <a:rPr lang="it-IT" dirty="0"/>
            </a:br>
            <a:br>
              <a:rPr lang="it-IT" dirty="0"/>
            </a:br>
            <a:br>
              <a:rPr lang="it-IT" dirty="0"/>
            </a:br>
            <a:br>
              <a:rPr lang="it-IT" dirty="0"/>
            </a:br>
            <a:endParaRPr lang="it-IT" dirty="0"/>
          </a:p>
        </p:txBody>
      </p:sp>
      <p:cxnSp>
        <p:nvCxnSpPr>
          <p:cNvPr id="5" name="Connettore 2 4">
            <a:extLst>
              <a:ext uri="{FF2B5EF4-FFF2-40B4-BE49-F238E27FC236}">
                <a16:creationId xmlns:a16="http://schemas.microsoft.com/office/drawing/2014/main" id="{5034FDC6-617C-4C85-A4D6-A6ECF0C89E11}"/>
              </a:ext>
            </a:extLst>
          </p:cNvPr>
          <p:cNvCxnSpPr>
            <a:cxnSpLocks/>
          </p:cNvCxnSpPr>
          <p:nvPr/>
        </p:nvCxnSpPr>
        <p:spPr>
          <a:xfrm flipV="1">
            <a:off x="2734323" y="382850"/>
            <a:ext cx="1065320" cy="772358"/>
          </a:xfrm>
          <a:prstGeom prst="straightConnector1">
            <a:avLst/>
          </a:prstGeom>
          <a:ln>
            <a:solidFill>
              <a:schemeClr val="bg1">
                <a:alpha val="6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Connettore 2 12">
            <a:extLst>
              <a:ext uri="{FF2B5EF4-FFF2-40B4-BE49-F238E27FC236}">
                <a16:creationId xmlns:a16="http://schemas.microsoft.com/office/drawing/2014/main" id="{BD636A33-9680-4627-AF40-E9AB284121A0}"/>
              </a:ext>
            </a:extLst>
          </p:cNvPr>
          <p:cNvCxnSpPr>
            <a:cxnSpLocks/>
          </p:cNvCxnSpPr>
          <p:nvPr/>
        </p:nvCxnSpPr>
        <p:spPr>
          <a:xfrm>
            <a:off x="2694373" y="1359395"/>
            <a:ext cx="1145220" cy="599241"/>
          </a:xfrm>
          <a:prstGeom prst="straightConnector1">
            <a:avLst/>
          </a:prstGeom>
          <a:ln>
            <a:solidFill>
              <a:schemeClr val="bg1"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reccia a destra 15">
            <a:extLst>
              <a:ext uri="{FF2B5EF4-FFF2-40B4-BE49-F238E27FC236}">
                <a16:creationId xmlns:a16="http://schemas.microsoft.com/office/drawing/2014/main" id="{5C928903-DA13-4F6E-9FE9-ECA011FA3D50}"/>
              </a:ext>
            </a:extLst>
          </p:cNvPr>
          <p:cNvSpPr/>
          <p:nvPr/>
        </p:nvSpPr>
        <p:spPr>
          <a:xfrm>
            <a:off x="4424040" y="2598538"/>
            <a:ext cx="1671960" cy="67994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8" name="Connettore diritto 17">
            <a:extLst>
              <a:ext uri="{FF2B5EF4-FFF2-40B4-BE49-F238E27FC236}">
                <a16:creationId xmlns:a16="http://schemas.microsoft.com/office/drawing/2014/main" id="{C45239DF-879C-4CD2-8160-D64F5FDE1E23}"/>
              </a:ext>
            </a:extLst>
          </p:cNvPr>
          <p:cNvCxnSpPr>
            <a:cxnSpLocks/>
          </p:cNvCxnSpPr>
          <p:nvPr/>
        </p:nvCxnSpPr>
        <p:spPr>
          <a:xfrm>
            <a:off x="4261282" y="4252404"/>
            <a:ext cx="0" cy="2175029"/>
          </a:xfrm>
          <a:prstGeom prst="line">
            <a:avLst/>
          </a:prstGeom>
          <a:ln>
            <a:solidFill>
              <a:schemeClr val="bg1">
                <a:alpha val="6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6320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A4DAFD2-1F5C-4338-80C1-773F2333B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9230" y="519013"/>
            <a:ext cx="8534400" cy="1507067"/>
          </a:xfrm>
        </p:spPr>
        <p:txBody>
          <a:bodyPr/>
          <a:lstStyle/>
          <a:p>
            <a:r>
              <a:rPr lang="it-IT" b="1" dirty="0">
                <a:solidFill>
                  <a:srgbClr val="FF0000"/>
                </a:solidFill>
              </a:rPr>
              <a:t>La prospettiva </a:t>
            </a:r>
            <a:r>
              <a:rPr lang="it-IT" b="1" dirty="0" err="1">
                <a:solidFill>
                  <a:srgbClr val="FF0000"/>
                </a:solidFill>
              </a:rPr>
              <a:t>interazionista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C9A4D95-9945-42B0-9AE9-647319AE21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5446" y="1669002"/>
            <a:ext cx="9622763" cy="4989249"/>
          </a:xfrm>
        </p:spPr>
        <p:txBody>
          <a:bodyPr/>
          <a:lstStyle/>
          <a:p>
            <a:pPr marL="0" indent="0">
              <a:buNone/>
            </a:pPr>
            <a:r>
              <a:rPr lang="it-IT" sz="2400" b="1" cap="all" dirty="0">
                <a:ln w="3175" cmpd="sng">
                  <a:noFill/>
                </a:ln>
                <a:solidFill>
                  <a:srgbClr val="7030A0"/>
                </a:solidFill>
                <a:latin typeface="+mj-lt"/>
                <a:ea typeface="+mj-ea"/>
                <a:cs typeface="+mj-cs"/>
              </a:rPr>
              <a:t>La prospettiva </a:t>
            </a:r>
            <a:r>
              <a:rPr lang="it-IT" sz="2400" b="1" cap="all" dirty="0" err="1">
                <a:ln w="3175" cmpd="sng">
                  <a:noFill/>
                </a:ln>
                <a:solidFill>
                  <a:srgbClr val="7030A0"/>
                </a:solidFill>
                <a:latin typeface="+mj-lt"/>
                <a:ea typeface="+mj-ea"/>
                <a:cs typeface="+mj-cs"/>
              </a:rPr>
              <a:t>interazionista</a:t>
            </a:r>
            <a:r>
              <a:rPr lang="it-IT" sz="2400" b="1" cap="all" dirty="0">
                <a:ln w="3175" cmpd="sng">
                  <a:noFill/>
                </a:ln>
                <a:solidFill>
                  <a:srgbClr val="7030A0"/>
                </a:solidFill>
                <a:latin typeface="+mj-lt"/>
                <a:ea typeface="+mj-ea"/>
                <a:cs typeface="+mj-cs"/>
              </a:rPr>
              <a:t> porta a indagare sulle interpretazioni e sulle risposte delle persone relative alla loro interazione con gli altri</a:t>
            </a:r>
          </a:p>
          <a:p>
            <a:pPr marL="0" indent="0">
              <a:buNone/>
            </a:pPr>
            <a:endParaRPr lang="it-IT" sz="2400" b="1" cap="all" dirty="0">
              <a:ln w="3175" cmpd="sng">
                <a:noFill/>
              </a:ln>
              <a:solidFill>
                <a:srgbClr val="FFFF00"/>
              </a:solidFill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r>
              <a:rPr lang="it-IT" sz="2800" b="1" cap="all" dirty="0">
                <a:ln w="3175" cmpd="sng">
                  <a:noFill/>
                </a:ln>
                <a:solidFill>
                  <a:srgbClr val="FF0000"/>
                </a:solidFill>
                <a:latin typeface="+mj-lt"/>
                <a:ea typeface="+mj-ea"/>
                <a:cs typeface="+mj-cs"/>
              </a:rPr>
              <a:t>Meriti: </a:t>
            </a:r>
            <a:r>
              <a:rPr lang="it-IT" sz="1900" b="1" cap="all" dirty="0">
                <a:ln w="3175" cmpd="sng">
                  <a:noFill/>
                </a:ln>
                <a:solidFill>
                  <a:srgbClr val="FFFF00"/>
                </a:solidFill>
                <a:latin typeface="+mj-lt"/>
                <a:ea typeface="+mj-ea"/>
                <a:cs typeface="+mj-cs"/>
              </a:rPr>
              <a:t>penetra nei meccanismi della vita quotidiana, rivela i processi sociali fondamentali</a:t>
            </a:r>
          </a:p>
          <a:p>
            <a:pPr marL="0" indent="0">
              <a:buNone/>
            </a:pPr>
            <a:endParaRPr lang="it-IT" sz="1900" b="1" cap="all" dirty="0">
              <a:ln w="3175" cmpd="sng">
                <a:noFill/>
              </a:ln>
              <a:solidFill>
                <a:srgbClr val="FFFF00"/>
              </a:solidFill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r>
              <a:rPr lang="it-IT" sz="2800" b="1" cap="all" dirty="0">
                <a:ln w="3175" cmpd="sng">
                  <a:noFill/>
                </a:ln>
                <a:solidFill>
                  <a:srgbClr val="FF0000"/>
                </a:solidFill>
                <a:latin typeface="+mj-lt"/>
                <a:ea typeface="+mj-ea"/>
                <a:cs typeface="+mj-cs"/>
              </a:rPr>
              <a:t>Critiche:</a:t>
            </a:r>
            <a:r>
              <a:rPr lang="it-IT" sz="1900" b="1" cap="all" dirty="0">
                <a:ln w="3175" cmpd="sng">
                  <a:noFill/>
                </a:ln>
                <a:solidFill>
                  <a:srgbClr val="FFFF00"/>
                </a:solidFill>
                <a:latin typeface="+mj-lt"/>
                <a:ea typeface="+mj-ea"/>
                <a:cs typeface="+mj-cs"/>
              </a:rPr>
              <a:t> ignora le grandi istituzioni sociali e i processi sociali della stabilità e del cambiamento</a:t>
            </a:r>
          </a:p>
        </p:txBody>
      </p:sp>
    </p:spTree>
    <p:extLst>
      <p:ext uri="{BB962C8B-B14F-4D97-AF65-F5344CB8AC3E}">
        <p14:creationId xmlns:p14="http://schemas.microsoft.com/office/powerpoint/2010/main" val="24271019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0C3E83B-766A-4CB5-8D35-22AFFD5A9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2395" y="685800"/>
            <a:ext cx="8534400" cy="1507067"/>
          </a:xfrm>
        </p:spPr>
        <p:txBody>
          <a:bodyPr>
            <a:normAutofit/>
          </a:bodyPr>
          <a:lstStyle/>
          <a:p>
            <a:pPr algn="ctr"/>
            <a:r>
              <a:rPr lang="it-IT" sz="4800" b="1" dirty="0">
                <a:solidFill>
                  <a:srgbClr val="FF0000"/>
                </a:solidFill>
              </a:rPr>
              <a:t>Bilancio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60770B0-9382-42C3-B91C-0A89F62A37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2267" y="2619077"/>
            <a:ext cx="9925235" cy="361526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it-IT" sz="2200" b="1" cap="all" dirty="0">
                <a:ln w="3175" cmpd="sng">
                  <a:noFill/>
                </a:ln>
                <a:solidFill>
                  <a:srgbClr val="FFFF00"/>
                </a:solidFill>
                <a:latin typeface="+mj-lt"/>
                <a:ea typeface="+mj-ea"/>
                <a:cs typeface="+mj-cs"/>
              </a:rPr>
              <a:t>Ogni prospettiva privilegia un aspetto della realtà</a:t>
            </a:r>
          </a:p>
          <a:p>
            <a:pPr marL="0" indent="0">
              <a:buNone/>
            </a:pPr>
            <a:r>
              <a:rPr lang="it-IT" dirty="0"/>
              <a:t>							</a:t>
            </a:r>
            <a:r>
              <a:rPr lang="it-IT" b="1" dirty="0">
                <a:solidFill>
                  <a:srgbClr val="FF0000"/>
                </a:solidFill>
              </a:rPr>
              <a:t>Funzionalismo:</a:t>
            </a:r>
            <a:r>
              <a:rPr lang="it-IT" dirty="0"/>
              <a:t> </a:t>
            </a:r>
            <a:r>
              <a:rPr lang="it-IT" sz="2200" b="1" cap="all" dirty="0">
                <a:ln w="3175" cmpd="sng">
                  <a:noFill/>
                </a:ln>
                <a:solidFill>
                  <a:srgbClr val="FFFF00"/>
                </a:solidFill>
                <a:latin typeface="+mj-lt"/>
                <a:ea typeface="+mj-ea"/>
                <a:cs typeface="+mj-cs"/>
              </a:rPr>
              <a:t>ordine e stabilità</a:t>
            </a:r>
          </a:p>
          <a:p>
            <a:pPr marL="0" indent="0">
              <a:buNone/>
            </a:pPr>
            <a:r>
              <a:rPr lang="it-IT" sz="3000" b="1" dirty="0">
                <a:solidFill>
                  <a:srgbClr val="FF0000"/>
                </a:solidFill>
              </a:rPr>
              <a:t>Problemi macro	</a:t>
            </a:r>
            <a:r>
              <a:rPr lang="it-IT" dirty="0"/>
              <a:t>		</a:t>
            </a:r>
            <a:r>
              <a:rPr lang="it-IT" b="1" dirty="0">
                <a:solidFill>
                  <a:srgbClr val="FF0000"/>
                </a:solidFill>
              </a:rPr>
              <a:t>Conflitto: </a:t>
            </a:r>
            <a:r>
              <a:rPr lang="it-IT" sz="2200" b="1" cap="all" dirty="0">
                <a:ln w="3175" cmpd="sng">
                  <a:noFill/>
                </a:ln>
                <a:solidFill>
                  <a:srgbClr val="FFFF00"/>
                </a:solidFill>
                <a:latin typeface="+mj-lt"/>
                <a:ea typeface="+mj-ea"/>
                <a:cs typeface="+mj-cs"/>
              </a:rPr>
              <a:t>tensione e cambiamento sociale</a:t>
            </a:r>
          </a:p>
          <a:p>
            <a:pPr marL="0" indent="0">
              <a:buNone/>
            </a:pPr>
            <a:r>
              <a:rPr lang="it-IT" sz="3100" b="1" dirty="0">
                <a:solidFill>
                  <a:srgbClr val="FF0000"/>
                </a:solidFill>
              </a:rPr>
              <a:t>Problemi micro</a:t>
            </a:r>
            <a:r>
              <a:rPr lang="it-IT" dirty="0"/>
              <a:t>		</a:t>
            </a:r>
            <a:r>
              <a:rPr lang="it-IT" b="1" dirty="0">
                <a:solidFill>
                  <a:srgbClr val="FF0000"/>
                </a:solidFill>
              </a:rPr>
              <a:t>Interazionismo</a:t>
            </a:r>
            <a:r>
              <a:rPr lang="it-IT" dirty="0"/>
              <a:t>: </a:t>
            </a:r>
            <a:r>
              <a:rPr lang="it-IT" sz="2200" b="1" cap="all" dirty="0">
                <a:ln w="3175" cmpd="sng">
                  <a:noFill/>
                </a:ln>
                <a:solidFill>
                  <a:srgbClr val="FFFF00"/>
                </a:solidFill>
                <a:latin typeface="+mj-lt"/>
                <a:ea typeface="+mj-ea"/>
                <a:cs typeface="+mj-cs"/>
              </a:rPr>
              <a:t>esperienze della vita quotidiana</a:t>
            </a:r>
          </a:p>
          <a:p>
            <a:pPr marL="0" indent="0">
              <a:buNone/>
            </a:pPr>
            <a:r>
              <a:rPr lang="it-IT" sz="2200" b="1" cap="all" dirty="0">
                <a:ln w="3175" cmpd="sng">
                  <a:noFill/>
                </a:ln>
                <a:solidFill>
                  <a:srgbClr val="FFFF00"/>
                </a:solidFill>
                <a:latin typeface="+mj-lt"/>
                <a:ea typeface="+mj-ea"/>
                <a:cs typeface="+mj-cs"/>
              </a:rPr>
              <a:t>Ogni prospettiva fornisce un contributo all’analisi della società</a:t>
            </a:r>
          </a:p>
          <a:p>
            <a:pPr marL="0" indent="0">
              <a:buNone/>
            </a:pPr>
            <a:r>
              <a:rPr lang="it-IT" sz="2200" b="1" cap="all" dirty="0">
                <a:ln w="3175" cmpd="sng">
                  <a:noFill/>
                </a:ln>
                <a:solidFill>
                  <a:srgbClr val="7030A0"/>
                </a:solidFill>
                <a:latin typeface="+mj-lt"/>
                <a:ea typeface="+mj-ea"/>
                <a:cs typeface="+mj-cs"/>
              </a:rPr>
              <a:t>Problema dell’obiettività</a:t>
            </a:r>
          </a:p>
          <a:p>
            <a:pPr marL="0" indent="0">
              <a:buNone/>
            </a:pPr>
            <a:r>
              <a:rPr lang="it-IT" sz="2200" b="1" cap="all" dirty="0">
                <a:ln w="3175" cmpd="sng">
                  <a:noFill/>
                </a:ln>
                <a:solidFill>
                  <a:srgbClr val="0066FF"/>
                </a:solidFill>
                <a:latin typeface="+mj-lt"/>
                <a:ea typeface="+mj-ea"/>
                <a:cs typeface="+mj-cs"/>
              </a:rPr>
              <a:t>Soggettività e oggettività non sono categorie separate e distinte</a:t>
            </a:r>
          </a:p>
          <a:p>
            <a:pPr marL="0" indent="0">
              <a:buNone/>
            </a:pPr>
            <a:r>
              <a:rPr lang="it-IT" sz="2200" b="1" cap="all" dirty="0">
                <a:ln w="3175" cmpd="sng">
                  <a:noFill/>
                </a:ln>
                <a:solidFill>
                  <a:srgbClr val="0066FF"/>
                </a:solidFill>
                <a:latin typeface="+mj-lt"/>
                <a:ea typeface="+mj-ea"/>
                <a:cs typeface="+mj-cs"/>
              </a:rPr>
              <a:t>E’ un problema di misura</a:t>
            </a:r>
          </a:p>
          <a:p>
            <a:pPr marL="0" indent="0">
              <a:buNone/>
            </a:pPr>
            <a:r>
              <a:rPr lang="it-IT" sz="3000" b="1" dirty="0">
                <a:solidFill>
                  <a:srgbClr val="FF0000"/>
                </a:solidFill>
              </a:rPr>
              <a:t>Obiettività: </a:t>
            </a:r>
            <a:r>
              <a:rPr lang="it-IT" sz="2200" b="1" cap="all" dirty="0">
                <a:ln w="3175" cmpd="sng">
                  <a:noFill/>
                </a:ln>
                <a:solidFill>
                  <a:srgbClr val="FFC000"/>
                </a:solidFill>
                <a:latin typeface="+mj-lt"/>
                <a:ea typeface="+mj-ea"/>
                <a:cs typeface="+mj-cs"/>
              </a:rPr>
              <a:t>forma di autodisciplina del pensiero per minimizzare le distorsioni prodotte da preconcetti e deformazioni personali</a:t>
            </a:r>
          </a:p>
        </p:txBody>
      </p:sp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10A4BE7B-E782-4BBE-A830-19290578FC72}"/>
              </a:ext>
            </a:extLst>
          </p:cNvPr>
          <p:cNvCxnSpPr/>
          <p:nvPr/>
        </p:nvCxnSpPr>
        <p:spPr>
          <a:xfrm>
            <a:off x="4944862" y="3104965"/>
            <a:ext cx="0" cy="6480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32355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644D432A-6F55-40B5-8C00-6744C837C7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9663" y="532660"/>
            <a:ext cx="10572673" cy="2547891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 dirty="0">
                <a:solidFill>
                  <a:srgbClr val="FF0000"/>
                </a:solidFill>
              </a:rPr>
              <a:t>Sviluppo della sociologia</a:t>
            </a:r>
            <a:br>
              <a:rPr lang="it-IT" dirty="0"/>
            </a:br>
            <a:r>
              <a:rPr lang="it-IT" b="1" dirty="0">
                <a:solidFill>
                  <a:srgbClr val="FFFF00"/>
                </a:solidFill>
              </a:rPr>
              <a:t>origini</a:t>
            </a:r>
            <a:r>
              <a:rPr lang="it-IT" dirty="0"/>
              <a:t> 				</a:t>
            </a:r>
            <a:r>
              <a:rPr lang="it-IT" dirty="0">
                <a:solidFill>
                  <a:srgbClr val="FFFF00"/>
                </a:solidFill>
              </a:rPr>
              <a:t>metà XIX secolo in Europa</a:t>
            </a:r>
            <a:br>
              <a:rPr lang="it-IT" dirty="0"/>
            </a:br>
            <a:endParaRPr lang="it-IT" dirty="0"/>
          </a:p>
        </p:txBody>
      </p:sp>
      <p:sp>
        <p:nvSpPr>
          <p:cNvPr id="8" name="Sottotitolo 7">
            <a:extLst>
              <a:ext uri="{FF2B5EF4-FFF2-40B4-BE49-F238E27FC236}">
                <a16:creationId xmlns:a16="http://schemas.microsoft.com/office/drawing/2014/main" id="{E872EF0E-FC12-4EC6-8985-DC6FAED58F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4211" y="3843867"/>
            <a:ext cx="10430631" cy="1947333"/>
          </a:xfrm>
        </p:spPr>
        <p:txBody>
          <a:bodyPr>
            <a:normAutofit/>
          </a:bodyPr>
          <a:lstStyle/>
          <a:p>
            <a:pPr algn="ctr"/>
            <a:r>
              <a:rPr lang="it-IT" sz="4000" b="1" dirty="0">
                <a:solidFill>
                  <a:srgbClr val="FF0000"/>
                </a:solidFill>
              </a:rPr>
              <a:t>Cambiamenti a seguito della rivoluzione industriale</a:t>
            </a:r>
          </a:p>
        </p:txBody>
      </p:sp>
      <p:sp>
        <p:nvSpPr>
          <p:cNvPr id="9" name="Freccia a destra 8">
            <a:extLst>
              <a:ext uri="{FF2B5EF4-FFF2-40B4-BE49-F238E27FC236}">
                <a16:creationId xmlns:a16="http://schemas.microsoft.com/office/drawing/2014/main" id="{1F9FCD1E-EA12-4495-8AB0-AAEE27BD4163}"/>
              </a:ext>
            </a:extLst>
          </p:cNvPr>
          <p:cNvSpPr/>
          <p:nvPr/>
        </p:nvSpPr>
        <p:spPr>
          <a:xfrm>
            <a:off x="3684231" y="1228758"/>
            <a:ext cx="1526961" cy="484632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Freccia in giù 9">
            <a:extLst>
              <a:ext uri="{FF2B5EF4-FFF2-40B4-BE49-F238E27FC236}">
                <a16:creationId xmlns:a16="http://schemas.microsoft.com/office/drawing/2014/main" id="{96317F22-6FF0-4B39-A41C-B4CC16DFFA32}"/>
              </a:ext>
            </a:extLst>
          </p:cNvPr>
          <p:cNvSpPr/>
          <p:nvPr/>
        </p:nvSpPr>
        <p:spPr>
          <a:xfrm>
            <a:off x="4864963" y="2409488"/>
            <a:ext cx="550415" cy="1367161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94235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9D0B7C70-C15E-497C-AF7F-AF2090F189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50" y="266330"/>
            <a:ext cx="11085189" cy="6214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0143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48075EDE-241C-40E9-98EF-11457314A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211" y="1145219"/>
            <a:ext cx="11061577" cy="5548544"/>
          </a:xfrm>
        </p:spPr>
        <p:txBody>
          <a:bodyPr>
            <a:normAutofit/>
          </a:bodyPr>
          <a:lstStyle/>
          <a:p>
            <a:r>
              <a:rPr lang="it-IT" b="1" dirty="0">
                <a:solidFill>
                  <a:srgbClr val="FF0000"/>
                </a:solidFill>
              </a:rPr>
              <a:t>Auguste Comte </a:t>
            </a:r>
            <a:r>
              <a:rPr lang="it-IT" dirty="0">
                <a:solidFill>
                  <a:schemeClr val="accent3">
                    <a:lumMod val="75000"/>
                  </a:schemeClr>
                </a:solidFill>
              </a:rPr>
              <a:t>(1798-1857)</a:t>
            </a:r>
            <a:r>
              <a:rPr lang="it-IT" dirty="0"/>
              <a:t>			</a:t>
            </a:r>
            <a:r>
              <a:rPr lang="it-IT" b="1" dirty="0">
                <a:solidFill>
                  <a:srgbClr val="FFFF00"/>
                </a:solidFill>
              </a:rPr>
              <a:t>Fondatore della sociologia</a:t>
            </a:r>
            <a:br>
              <a:rPr lang="it-IT" dirty="0"/>
            </a:br>
            <a:br>
              <a:rPr lang="it-IT" sz="3100" dirty="0"/>
            </a:br>
            <a:r>
              <a:rPr lang="it-IT" sz="3100" b="1" dirty="0">
                <a:solidFill>
                  <a:schemeClr val="accent5">
                    <a:lumMod val="75000"/>
                  </a:schemeClr>
                </a:solidFill>
              </a:rPr>
              <a:t>I metodi scientifici dovevano essere applicati allo studio della società</a:t>
            </a:r>
            <a:br>
              <a:rPr lang="it-IT" sz="3100" dirty="0"/>
            </a:br>
            <a:br>
              <a:rPr lang="it-IT" sz="3100" dirty="0"/>
            </a:br>
            <a:r>
              <a:rPr lang="it-IT" sz="3100" b="1" dirty="0">
                <a:solidFill>
                  <a:srgbClr val="FF0000"/>
                </a:solidFill>
              </a:rPr>
              <a:t>due problemi specifici della ricerca sociologica </a:t>
            </a:r>
            <a:br>
              <a:rPr lang="it-IT" sz="3100" b="1" dirty="0">
                <a:solidFill>
                  <a:srgbClr val="FF0000"/>
                </a:solidFill>
              </a:rPr>
            </a:br>
            <a:r>
              <a:rPr lang="it-IT" sz="3100" b="1" dirty="0">
                <a:solidFill>
                  <a:srgbClr val="FF0000"/>
                </a:solidFill>
              </a:rPr>
              <a:t>			</a:t>
            </a:r>
            <a:r>
              <a:rPr lang="it-IT" sz="3100" b="1" dirty="0">
                <a:solidFill>
                  <a:srgbClr val="FFFF00"/>
                </a:solidFill>
              </a:rPr>
              <a:t>1) la statica sociale</a:t>
            </a:r>
            <a:br>
              <a:rPr lang="it-IT" sz="3100" b="1" dirty="0">
                <a:solidFill>
                  <a:srgbClr val="FFFF00"/>
                </a:solidFill>
              </a:rPr>
            </a:br>
            <a:r>
              <a:rPr lang="it-IT" sz="3100" b="1" dirty="0">
                <a:solidFill>
                  <a:srgbClr val="FFFF00"/>
                </a:solidFill>
              </a:rPr>
              <a:t>			2) la dinamica sociale</a:t>
            </a:r>
            <a:br>
              <a:rPr lang="it-IT" sz="3100" dirty="0"/>
            </a:br>
            <a:br>
              <a:rPr lang="it-IT" sz="3100" dirty="0"/>
            </a:br>
            <a:r>
              <a:rPr lang="it-IT" sz="3100" b="1" dirty="0">
                <a:solidFill>
                  <a:srgbClr val="FF0000"/>
                </a:solidFill>
              </a:rPr>
              <a:t>Fiducia nel metodo scientifico</a:t>
            </a: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F03312A4-FCC2-4868-98B7-A623494A8C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9835" y="288524"/>
            <a:ext cx="8534400" cy="727969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6000" b="1" dirty="0">
                <a:solidFill>
                  <a:srgbClr val="FF0000"/>
                </a:solidFill>
              </a:rPr>
              <a:t>I primi sociologi</a:t>
            </a:r>
          </a:p>
        </p:txBody>
      </p:sp>
      <p:sp>
        <p:nvSpPr>
          <p:cNvPr id="6" name="Freccia a destra 5">
            <a:extLst>
              <a:ext uri="{FF2B5EF4-FFF2-40B4-BE49-F238E27FC236}">
                <a16:creationId xmlns:a16="http://schemas.microsoft.com/office/drawing/2014/main" id="{D5A9B774-A391-4AD2-B1BF-164FDAC1FC86}"/>
              </a:ext>
            </a:extLst>
          </p:cNvPr>
          <p:cNvSpPr/>
          <p:nvPr/>
        </p:nvSpPr>
        <p:spPr>
          <a:xfrm>
            <a:off x="6968972" y="1455937"/>
            <a:ext cx="976543" cy="1864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26303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AB3812AC-9244-473F-95C9-90A18F1F3F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132" y="301841"/>
            <a:ext cx="4891595" cy="6232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4288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665E20CC-03FC-44C0-9E44-EEB4B622F9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089" y="387411"/>
            <a:ext cx="11194109" cy="6083177"/>
          </a:xfrm>
        </p:spPr>
        <p:txBody>
          <a:bodyPr>
            <a:normAutofit fontScale="90000"/>
          </a:bodyPr>
          <a:lstStyle/>
          <a:p>
            <a:r>
              <a:rPr lang="it-IT" b="1" dirty="0">
                <a:solidFill>
                  <a:srgbClr val="FF0000"/>
                </a:solidFill>
              </a:rPr>
              <a:t>Herbert Spencer</a:t>
            </a:r>
            <a:r>
              <a:rPr lang="it-IT" dirty="0"/>
              <a:t> </a:t>
            </a:r>
            <a:r>
              <a:rPr lang="it-IT" dirty="0">
                <a:solidFill>
                  <a:srgbClr val="0070C0"/>
                </a:solidFill>
              </a:rPr>
              <a:t>(1820-1903)</a:t>
            </a:r>
            <a:br>
              <a:rPr lang="it-IT" dirty="0">
                <a:solidFill>
                  <a:srgbClr val="0070C0"/>
                </a:solidFill>
              </a:rPr>
            </a:br>
            <a:r>
              <a:rPr lang="it-IT" b="1" dirty="0">
                <a:solidFill>
                  <a:srgbClr val="FFFF00"/>
                </a:solidFill>
              </a:rPr>
              <a:t>società umana </a:t>
            </a:r>
            <a:r>
              <a:rPr lang="it-IT" dirty="0"/>
              <a:t>				</a:t>
            </a:r>
            <a:r>
              <a:rPr lang="it-IT" b="1" dirty="0">
                <a:solidFill>
                  <a:srgbClr val="FFFF00"/>
                </a:solidFill>
              </a:rPr>
              <a:t>organismo vivente</a:t>
            </a:r>
            <a:br>
              <a:rPr lang="it-IT" dirty="0"/>
            </a:br>
            <a:br>
              <a:rPr lang="it-IT" dirty="0"/>
            </a:br>
            <a:r>
              <a:rPr lang="it-IT" b="1" dirty="0">
                <a:solidFill>
                  <a:srgbClr val="FF0000"/>
                </a:solidFill>
              </a:rPr>
              <a:t>problema della statica</a:t>
            </a:r>
            <a:r>
              <a:rPr lang="it-IT" b="1" dirty="0">
                <a:solidFill>
                  <a:srgbClr val="FFFF00"/>
                </a:solidFill>
              </a:rPr>
              <a:t>: le parti della società sono interdipendenti</a:t>
            </a:r>
            <a:r>
              <a:rPr lang="it-IT" dirty="0"/>
              <a:t>			</a:t>
            </a:r>
            <a:r>
              <a:rPr lang="it-IT" b="1" dirty="0">
                <a:solidFill>
                  <a:srgbClr val="0066FF"/>
                </a:solidFill>
              </a:rPr>
              <a:t>stabilità e sopravvivenza dell’intero sistema</a:t>
            </a:r>
            <a:br>
              <a:rPr lang="it-IT" dirty="0"/>
            </a:br>
            <a:br>
              <a:rPr lang="it-IT" dirty="0"/>
            </a:br>
            <a:r>
              <a:rPr lang="it-IT" b="1" dirty="0">
                <a:solidFill>
                  <a:srgbClr val="FF0000"/>
                </a:solidFill>
              </a:rPr>
              <a:t>problema della dinamica</a:t>
            </a:r>
            <a:r>
              <a:rPr lang="it-IT" b="1" dirty="0">
                <a:solidFill>
                  <a:srgbClr val="FFFF00"/>
                </a:solidFill>
              </a:rPr>
              <a:t>: teoria darwiniana dell’evoluzione  				</a:t>
            </a:r>
            <a:r>
              <a:rPr lang="it-IT" b="1" dirty="0">
                <a:solidFill>
                  <a:srgbClr val="0066FF"/>
                </a:solidFill>
              </a:rPr>
              <a:t>Dalle società primitive a quelle più complesse</a:t>
            </a:r>
            <a:br>
              <a:rPr lang="it-IT" b="1" dirty="0">
                <a:solidFill>
                  <a:srgbClr val="FFFF00"/>
                </a:solidFill>
              </a:rPr>
            </a:br>
            <a:br>
              <a:rPr lang="it-IT" b="1" dirty="0">
                <a:solidFill>
                  <a:srgbClr val="FFFF00"/>
                </a:solidFill>
              </a:rPr>
            </a:br>
            <a:r>
              <a:rPr lang="it-IT" sz="4400" b="1" dirty="0">
                <a:solidFill>
                  <a:srgbClr val="7030A0"/>
                </a:solidFill>
              </a:rPr>
              <a:t>evoluzione = progresso</a:t>
            </a:r>
            <a:br>
              <a:rPr lang="it-IT" sz="4400" dirty="0">
                <a:solidFill>
                  <a:srgbClr val="7030A0"/>
                </a:solidFill>
              </a:rPr>
            </a:br>
            <a:endParaRPr lang="it-IT" sz="4400" dirty="0">
              <a:solidFill>
                <a:srgbClr val="7030A0"/>
              </a:solidFill>
            </a:endParaRPr>
          </a:p>
        </p:txBody>
      </p:sp>
      <p:sp>
        <p:nvSpPr>
          <p:cNvPr id="6" name="Freccia a destra 5">
            <a:extLst>
              <a:ext uri="{FF2B5EF4-FFF2-40B4-BE49-F238E27FC236}">
                <a16:creationId xmlns:a16="http://schemas.microsoft.com/office/drawing/2014/main" id="{BCBCD193-4ED7-4D66-A30E-12CE35DD3CA8}"/>
              </a:ext>
            </a:extLst>
          </p:cNvPr>
          <p:cNvSpPr/>
          <p:nvPr/>
        </p:nvSpPr>
        <p:spPr>
          <a:xfrm>
            <a:off x="4067839" y="839550"/>
            <a:ext cx="1204564" cy="488272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Freccia a destra 6">
            <a:extLst>
              <a:ext uri="{FF2B5EF4-FFF2-40B4-BE49-F238E27FC236}">
                <a16:creationId xmlns:a16="http://schemas.microsoft.com/office/drawing/2014/main" id="{B8A680B0-EAA8-4D1D-A14D-32B87E6CAD17}"/>
              </a:ext>
            </a:extLst>
          </p:cNvPr>
          <p:cNvSpPr/>
          <p:nvPr/>
        </p:nvSpPr>
        <p:spPr>
          <a:xfrm>
            <a:off x="3875104" y="2157652"/>
            <a:ext cx="978408" cy="484632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Freccia a destra 8">
            <a:extLst>
              <a:ext uri="{FF2B5EF4-FFF2-40B4-BE49-F238E27FC236}">
                <a16:creationId xmlns:a16="http://schemas.microsoft.com/office/drawing/2014/main" id="{009E0A7A-2CCC-49E4-81EC-D9D7A67C13DA}"/>
              </a:ext>
            </a:extLst>
          </p:cNvPr>
          <p:cNvSpPr/>
          <p:nvPr/>
        </p:nvSpPr>
        <p:spPr>
          <a:xfrm>
            <a:off x="4067839" y="3915809"/>
            <a:ext cx="1571347" cy="484632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629252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D093B5AA-6C7F-4A62-B04C-24DF6B1AE4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270" y="275208"/>
            <a:ext cx="5149048" cy="6480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643061"/>
      </p:ext>
    </p:extLst>
  </p:cSld>
  <p:clrMapOvr>
    <a:masterClrMapping/>
  </p:clrMapOvr>
</p:sld>
</file>

<file path=ppt/theme/theme1.xml><?xml version="1.0" encoding="utf-8"?>
<a:theme xmlns:a="http://schemas.openxmlformats.org/drawingml/2006/main" name="Sezione">
  <a:themeElements>
    <a:clrScheme name="Sezione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Sezion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zion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9759155-7935-4C61-A06C-C04380D1B16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328</TotalTime>
  <Words>1304</Words>
  <Application>Microsoft Office PowerPoint</Application>
  <PresentationFormat>Widescreen</PresentationFormat>
  <Paragraphs>139</Paragraphs>
  <Slides>31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31</vt:i4>
      </vt:variant>
    </vt:vector>
  </HeadingPairs>
  <TitlesOfParts>
    <vt:vector size="34" baseType="lpstr">
      <vt:lpstr>Century Gothic</vt:lpstr>
      <vt:lpstr>Wingdings 3</vt:lpstr>
      <vt:lpstr>Sezione</vt:lpstr>
      <vt:lpstr>Corso di Sociologia Generale (208SF) 60 ore – 12 crediti </vt:lpstr>
      <vt:lpstr>Sociologia: studio scientifico della società umana e del comportamento sociale  oggetto principale di studio: il gruppo, non l’individuo     interazione sociale  immaginazione sociologica: forte consapevolezza del rapporto esistente tra l’esperienza personale e la società in generale </vt:lpstr>
      <vt:lpstr>                         scienze naturali  Scienza        scienze sociali  Generalizzazioni      analisi sistematica di dati verificabili La sociologia come scienza         sociologia         economia scienze sociali psicologia         scienza politica         antropologia         </vt:lpstr>
      <vt:lpstr>Sviluppo della sociologia origini     metà XIX secolo in Europa </vt:lpstr>
      <vt:lpstr>Presentazione standard di PowerPoint</vt:lpstr>
      <vt:lpstr>Auguste Comte (1798-1857)   Fondatore della sociologia  I metodi scientifici dovevano essere applicati allo studio della società  due problemi specifici della ricerca sociologica     1) la statica sociale    2) la dinamica sociale  Fiducia nel metodo scientifico</vt:lpstr>
      <vt:lpstr>Presentazione standard di PowerPoint</vt:lpstr>
      <vt:lpstr>Herbert Spencer (1820-1903) società umana     organismo vivente  problema della statica: le parti della società sono interdipendenti   stabilità e sopravvivenza dell’intero sistema  problema della dinamica: teoria darwiniana dell’evoluzione      Dalle società primitive a quelle più complesse  evoluzione = progresso </vt:lpstr>
      <vt:lpstr>Presentazione standard di PowerPoint</vt:lpstr>
      <vt:lpstr>Karl Marx (1818-I883)  Compito dello scienziato sociale: descrivere il mondo per cambiarlo  per spencer: armonia sociale e progressso Per Marx: conflitto sociale e rivoluzione  Chiave della storia: lotta di classe tra chi possiede i mezzi di produzione e chi non li possiede  Fondamentale importanza della base economica della società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Sviluppi successivi</vt:lpstr>
      <vt:lpstr>Presentazione standard di PowerPoint</vt:lpstr>
      <vt:lpstr>Presentazione standard di PowerPoint</vt:lpstr>
      <vt:lpstr>Prospettive teoriche attuali</vt:lpstr>
      <vt:lpstr>La prospettiva funzionalista</vt:lpstr>
      <vt:lpstr>La prospettiva funzionalista</vt:lpstr>
      <vt:lpstr>La prospettiva del conflitto (influsso di Marx) </vt:lpstr>
      <vt:lpstr>La prospettiva del conflitto</vt:lpstr>
      <vt:lpstr>La prospettiva interazionista (influenza di Max Weber)</vt:lpstr>
      <vt:lpstr>La prospettiva interazionista</vt:lpstr>
      <vt:lpstr>Presentazione standard di PowerPoint</vt:lpstr>
      <vt:lpstr>Presentazione standard di PowerPoint</vt:lpstr>
      <vt:lpstr>La prospettiva interazionista</vt:lpstr>
      <vt:lpstr>Bilancio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Corso di Sociologia Generale (208SF) 60 ore – 12 crediti </dc:title>
  <dc:creator>SERRA ROSEMARY</dc:creator>
  <cp:lastModifiedBy>SERRA ROSEMARY</cp:lastModifiedBy>
  <cp:revision>34</cp:revision>
  <dcterms:created xsi:type="dcterms:W3CDTF">2020-08-12T09:39:54Z</dcterms:created>
  <dcterms:modified xsi:type="dcterms:W3CDTF">2020-10-06T14:59:01Z</dcterms:modified>
</cp:coreProperties>
</file>