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94" r:id="rId3"/>
    <p:sldId id="260" r:id="rId4"/>
    <p:sldId id="277" r:id="rId5"/>
    <p:sldId id="278" r:id="rId6"/>
    <p:sldId id="280" r:id="rId7"/>
    <p:sldId id="281" r:id="rId8"/>
    <p:sldId id="258" r:id="rId9"/>
    <p:sldId id="296" r:id="rId10"/>
    <p:sldId id="297" r:id="rId11"/>
    <p:sldId id="276" r:id="rId12"/>
    <p:sldId id="256" r:id="rId13"/>
    <p:sldId id="300" r:id="rId14"/>
    <p:sldId id="302" r:id="rId15"/>
    <p:sldId id="301" r:id="rId16"/>
    <p:sldId id="259" r:id="rId17"/>
    <p:sldId id="262" r:id="rId18"/>
    <p:sldId id="299" r:id="rId19"/>
    <p:sldId id="263" r:id="rId20"/>
    <p:sldId id="264" r:id="rId21"/>
    <p:sldId id="265" r:id="rId22"/>
    <p:sldId id="298" r:id="rId23"/>
    <p:sldId id="267" r:id="rId24"/>
    <p:sldId id="268" r:id="rId25"/>
    <p:sldId id="285" r:id="rId26"/>
    <p:sldId id="284" r:id="rId27"/>
    <p:sldId id="269" r:id="rId28"/>
    <p:sldId id="270" r:id="rId29"/>
    <p:sldId id="289" r:id="rId30"/>
    <p:sldId id="290" r:id="rId31"/>
    <p:sldId id="291" r:id="rId32"/>
    <p:sldId id="292" r:id="rId33"/>
    <p:sldId id="272" r:id="rId34"/>
    <p:sldId id="295" r:id="rId3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008000"/>
    <a:srgbClr val="FF3300"/>
    <a:srgbClr val="CC6600"/>
    <a:srgbClr val="CC3300"/>
    <a:srgbClr val="FF9900"/>
    <a:srgbClr val="3333CC"/>
    <a:srgbClr val="CEF8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52" autoAdjust="0"/>
    <p:restoredTop sz="93829" autoAdjust="0"/>
  </p:normalViewPr>
  <p:slideViewPr>
    <p:cSldViewPr>
      <p:cViewPr varScale="1">
        <p:scale>
          <a:sx n="61" d="100"/>
          <a:sy n="61" d="100"/>
        </p:scale>
        <p:origin x="16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82953-6D0B-44BF-B997-47D21A1FB2E5}" type="datetimeFigureOut">
              <a:rPr lang="it-IT" smtClean="0"/>
              <a:t>06/10/2020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7EB5-9B2C-4444-9A08-1E2F0059D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47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F0350-E694-4A60-9A46-2C4773602C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8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0D9FC-632D-4D30-9A3A-33345818A6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7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F9AD-018B-401D-9963-F3BD3C189D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62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9325-6F70-4E4E-8EC2-C5D256F62B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35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8D64C-3DDF-4306-80B0-08A996D95B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67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C2F0-1CC8-4A22-BE44-F7D97095C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42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1D532-C669-401C-AFEF-B30DE84FD2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2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7D7D-7F34-4A6E-AE7F-D18F65A43F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8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7F4B-CA74-4C53-8517-3357BDDFBD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03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07923-871B-467A-862F-74E158E8F7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61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96B6-4171-47A5-8B3C-D8DA8A3B2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46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0EB2F91-FA8F-418B-93A0-ED0D89A930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7236519" y="1268760"/>
            <a:ext cx="936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 b="1" dirty="0" smtClean="0">
                <a:solidFill>
                  <a:srgbClr val="FF0000"/>
                </a:solidFill>
              </a:rPr>
              <a:t>06.10.20</a:t>
            </a:r>
            <a:endParaRPr lang="it-IT" altLang="it-IT" sz="1400" b="1" dirty="0">
              <a:solidFill>
                <a:srgbClr val="FF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1519" y="1988840"/>
            <a:ext cx="79216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Nei laboratori scientifici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parla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misurare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, calcolare,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determinare, aggiungere, togliere, mescolare, prelevare,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pesare, sperimentare,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provare, …</a:t>
            </a:r>
            <a:b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effettuano esperienze, si misurano grandezze,... </a:t>
            </a:r>
            <a:endParaRPr lang="it-IT" alt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05192" y="116632"/>
            <a:ext cx="68974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Cenni su misure, errori e cifre </a:t>
            </a:r>
          </a:p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significative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2" name="Picture 4" descr="Risultati immagini per misurare 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7164"/>
            <a:ext cx="2483768" cy="248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Risultati immagini per laboratorio chim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39034"/>
            <a:ext cx="3224407" cy="214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isultati immagini per pesaper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70" y="72832"/>
            <a:ext cx="2492072" cy="24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427984" y="764704"/>
            <a:ext cx="35958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bilancia </a:t>
            </a:r>
            <a:r>
              <a:rPr lang="it-IT" altLang="it-IT" b="1" dirty="0" smtClean="0"/>
              <a:t>pesapersone</a:t>
            </a:r>
            <a:endParaRPr lang="it-IT" altLang="it-IT" dirty="0"/>
          </a:p>
          <a:p>
            <a:pPr eaLnBrk="1" hangingPunct="1"/>
            <a:r>
              <a:rPr lang="it-IT" altLang="it-IT" dirty="0"/>
              <a:t>portata		120 - 150 kg</a:t>
            </a:r>
          </a:p>
          <a:p>
            <a:pPr eaLnBrk="1" hangingPunct="1"/>
            <a:r>
              <a:rPr lang="it-IT" altLang="it-IT" dirty="0" smtClean="0"/>
              <a:t>sensibilità </a:t>
            </a:r>
            <a:r>
              <a:rPr lang="it-IT" altLang="it-IT" dirty="0"/>
              <a:t>	</a:t>
            </a:r>
            <a:r>
              <a:rPr lang="it-IT" altLang="it-IT" dirty="0" smtClean="0"/>
              <a:t>0.1 - 0.5 kg</a:t>
            </a:r>
            <a:endParaRPr lang="it-IT" altLang="it-IT" dirty="0"/>
          </a:p>
        </p:txBody>
      </p:sp>
      <p:pic>
        <p:nvPicPr>
          <p:cNvPr id="27652" name="Picture 4" descr="Risultati immagini per pesa autocar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12" y="2996952"/>
            <a:ext cx="46672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23528" y="3717032"/>
            <a:ext cx="34563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bilancia </a:t>
            </a:r>
            <a:r>
              <a:rPr lang="it-IT" altLang="it-IT" b="1" dirty="0" err="1" smtClean="0"/>
              <a:t>pesacamion</a:t>
            </a:r>
            <a:endParaRPr lang="it-IT" altLang="it-IT" dirty="0"/>
          </a:p>
          <a:p>
            <a:pPr eaLnBrk="1" hangingPunct="1"/>
            <a:r>
              <a:rPr lang="it-IT" altLang="it-IT" dirty="0"/>
              <a:t>portata		20 - 80 t</a:t>
            </a:r>
          </a:p>
          <a:p>
            <a:pPr eaLnBrk="1" hangingPunct="1"/>
            <a:r>
              <a:rPr lang="it-IT" altLang="it-IT" dirty="0" smtClean="0"/>
              <a:t>sensibilità </a:t>
            </a:r>
            <a:r>
              <a:rPr lang="it-IT" altLang="it-IT" dirty="0"/>
              <a:t>	</a:t>
            </a:r>
            <a:r>
              <a:rPr lang="it-IT" altLang="it-IT" dirty="0" smtClean="0"/>
              <a:t>10 - 20 kg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3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1500187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405359" y="3197572"/>
            <a:ext cx="23574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Termometro a resistenza</a:t>
            </a:r>
          </a:p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portata 200 °C,</a:t>
            </a:r>
          </a:p>
          <a:p>
            <a:pPr eaLnBrk="1" hangingPunct="1"/>
            <a:r>
              <a:rPr lang="it-IT" altLang="it-IT" dirty="0" err="1">
                <a:solidFill>
                  <a:srgbClr val="FF0000"/>
                </a:solidFill>
              </a:rPr>
              <a:t>sens</a:t>
            </a:r>
            <a:r>
              <a:rPr lang="it-IT" altLang="it-IT" dirty="0">
                <a:solidFill>
                  <a:srgbClr val="FF0000"/>
                </a:solidFill>
              </a:rPr>
              <a:t>. 0.1 °C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41182"/>
            <a:ext cx="1366838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50346" y="3027119"/>
            <a:ext cx="30003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termometro a termocoppia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rgbClr val="FF0000"/>
                </a:solidFill>
              </a:rPr>
              <a:t>portata oltre 1500 °C,  sens. 1 °C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164805" y="548680"/>
            <a:ext cx="176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altri esempi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1520" y="1052934"/>
            <a:ext cx="8353425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b="1" dirty="0"/>
              <a:t>prontezza</a:t>
            </a:r>
            <a:r>
              <a:rPr lang="it-IT" altLang="it-IT" sz="2800" dirty="0"/>
              <a:t>:  velocità con la quale uno strumento fornisce la misura </a:t>
            </a:r>
            <a:endParaRPr lang="it-IT" altLang="it-IT" sz="2800" dirty="0" smtClean="0"/>
          </a:p>
          <a:p>
            <a:pPr eaLnBrk="1" hangingPunct="1">
              <a:spcBef>
                <a:spcPct val="50000"/>
              </a:spcBef>
            </a:pPr>
            <a:r>
              <a:rPr lang="it-IT" altLang="it-IT" sz="2800" smtClean="0"/>
              <a:t>ad esempio:</a:t>
            </a:r>
            <a:endParaRPr lang="it-IT" altLang="it-IT" sz="2800" dirty="0" smtClean="0"/>
          </a:p>
          <a:p>
            <a:pPr eaLnBrk="1" hangingPunct="1">
              <a:spcBef>
                <a:spcPct val="50000"/>
              </a:spcBef>
            </a:pPr>
            <a:r>
              <a:rPr lang="it-IT" altLang="it-IT" sz="2800" dirty="0" smtClean="0"/>
              <a:t>nelle </a:t>
            </a:r>
            <a:r>
              <a:rPr lang="it-IT" altLang="it-IT" sz="2800" dirty="0"/>
              <a:t>operazioni di </a:t>
            </a:r>
            <a:r>
              <a:rPr lang="it-IT" altLang="it-IT" sz="2800" dirty="0" smtClean="0"/>
              <a:t>pesata, </a:t>
            </a:r>
            <a:r>
              <a:rPr lang="it-IT" altLang="it-IT" sz="2800" dirty="0"/>
              <a:t>la prontezza </a:t>
            </a:r>
            <a:r>
              <a:rPr lang="it-IT" altLang="it-IT" sz="2800" dirty="0" smtClean="0"/>
              <a:t>è di </a:t>
            </a:r>
            <a:r>
              <a:rPr lang="it-IT" altLang="it-IT" sz="2800" dirty="0"/>
              <a:t>qualche </a:t>
            </a:r>
            <a:r>
              <a:rPr lang="it-IT" altLang="it-IT" sz="2800" dirty="0" smtClean="0"/>
              <a:t>secondo</a:t>
            </a:r>
            <a:endParaRPr lang="it-IT" altLang="it-IT" sz="2800" dirty="0"/>
          </a:p>
          <a:p>
            <a:pPr eaLnBrk="1" hangingPunct="1">
              <a:spcBef>
                <a:spcPct val="50000"/>
              </a:spcBef>
            </a:pPr>
            <a:r>
              <a:rPr lang="it-IT" altLang="it-IT" sz="2800" dirty="0" smtClean="0"/>
              <a:t>nelle misure di temperatura col termometro a Hg la prontezza è di qualche minuto</a:t>
            </a:r>
            <a:endParaRPr lang="it-IT" alt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043608" y="23090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Altre caratteristiche di strumenti o tecniche</a:t>
            </a:r>
            <a:endParaRPr lang="it-IT" sz="2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95536" y="332656"/>
            <a:ext cx="84248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800" b="1" dirty="0">
                <a:solidFill>
                  <a:srgbClr val="0000FF"/>
                </a:solidFill>
              </a:rPr>
              <a:t>precisione</a:t>
            </a:r>
            <a:r>
              <a:rPr lang="it-IT" altLang="it-IT" sz="2800" dirty="0">
                <a:solidFill>
                  <a:srgbClr val="0000FF"/>
                </a:solidFill>
              </a:rPr>
              <a:t>: descrive la capacità di uno strumento o di  una tecnica di riprodurre sempre lo stesso valore misurando lo stesso campione nelle stesse </a:t>
            </a:r>
            <a:r>
              <a:rPr lang="it-IT" altLang="it-IT" sz="2800" dirty="0" smtClean="0">
                <a:solidFill>
                  <a:srgbClr val="0000FF"/>
                </a:solidFill>
              </a:rPr>
              <a:t>condizioni.</a:t>
            </a:r>
          </a:p>
          <a:p>
            <a:pPr algn="just" eaLnBrk="1" hangingPunct="1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0000FF"/>
                </a:solidFill>
              </a:rPr>
              <a:t>la precisione indica la riproducibilità dei risultati.</a:t>
            </a:r>
            <a:endParaRPr lang="it-IT" altLang="it-IT" sz="2800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78092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precisione</a:t>
            </a:r>
            <a:r>
              <a:rPr lang="it-IT" dirty="0" smtClean="0"/>
              <a:t> si può misurare come </a:t>
            </a:r>
            <a:r>
              <a:rPr lang="it-IT" b="1" dirty="0" smtClean="0"/>
              <a:t>deviazione assoluta</a:t>
            </a:r>
            <a:r>
              <a:rPr lang="it-IT" dirty="0" smtClean="0"/>
              <a:t> dalla media.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64502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Es. si effettuano 3 misure della quantità di </a:t>
            </a:r>
            <a:r>
              <a:rPr lang="it-IT" dirty="0" err="1" smtClean="0"/>
              <a:t>NaCl</a:t>
            </a:r>
            <a:r>
              <a:rPr lang="it-IT" dirty="0" smtClean="0"/>
              <a:t> contenuta in una soluzione con volume 100 L.  </a:t>
            </a:r>
          </a:p>
          <a:p>
            <a:r>
              <a:rPr lang="it-IT" dirty="0" smtClean="0"/>
              <a:t>1) 24.39 g</a:t>
            </a:r>
          </a:p>
          <a:p>
            <a:r>
              <a:rPr lang="it-IT" dirty="0" smtClean="0"/>
              <a:t>2) 24.20 g</a:t>
            </a:r>
          </a:p>
          <a:p>
            <a:r>
              <a:rPr lang="it-IT" dirty="0" smtClean="0"/>
              <a:t>3) 24.28 g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558924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Qual è la deviazione assoluta della misura se consideriamo che il risultato da prendere in considerazione sia la media dei risultati ottenuti?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00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4450"/>
              </p:ext>
            </p:extLst>
          </p:nvPr>
        </p:nvGraphicFramePr>
        <p:xfrm>
          <a:off x="1217772" y="475764"/>
          <a:ext cx="587450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campione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% di cloruro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|deviazione dalla media|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24.39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24.20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0.09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24.28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media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24.29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0.07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6660" y="348015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risultato è 24.29  ± 0.07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951169" y="3350950"/>
            <a:ext cx="108012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41708" y="27800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deviazione assoluta è la media delle deviazioni dalla media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145052" y="3762350"/>
            <a:ext cx="761835" cy="12920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081156" y="36366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deviazione assoluta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078011" y="4710435"/>
            <a:ext cx="553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deviazione relativa %  =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4170100" y="4537919"/>
                <a:ext cx="265617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it-IT" dirty="0">
                              <a:latin typeface="Cambria Math" panose="02040503050406030204" pitchFamily="18" charset="0"/>
                            </a:rPr>
                            <m:t>deviazione</m:t>
                          </m:r>
                          <m:r>
                            <m:rPr>
                              <m:nor/>
                            </m:rPr>
                            <a:rPr lang="it-IT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it-IT" dirty="0">
                              <a:latin typeface="Cambria Math" panose="02040503050406030204" pitchFamily="18" charset="0"/>
                            </a:rPr>
                            <m:t>assoluta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𝑚𝑒𝑑𝑖𝑎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100" y="4537919"/>
                <a:ext cx="2656176" cy="7014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/>
          <p:cNvSpPr txBox="1"/>
          <p:nvPr/>
        </p:nvSpPr>
        <p:spPr>
          <a:xfrm>
            <a:off x="6813329" y="4657791"/>
            <a:ext cx="114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 panose="05050102010706020507" pitchFamily="18" charset="2"/>
              </a:rPr>
              <a:t> 100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085363" y="5516324"/>
            <a:ext cx="243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 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1695063" y="5384390"/>
                <a:ext cx="819135" cy="694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it-IT" b="0" i="0" dirty="0" smtClean="0"/>
                            <m:t>0.07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24.29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63" y="5384390"/>
                <a:ext cx="819135" cy="6942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sellaDiTesto 14"/>
          <p:cNvSpPr txBox="1"/>
          <p:nvPr/>
        </p:nvSpPr>
        <p:spPr>
          <a:xfrm>
            <a:off x="2538049" y="5500703"/>
            <a:ext cx="114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 panose="05050102010706020507" pitchFamily="18" charset="2"/>
              </a:rPr>
              <a:t> 100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419872" y="5517232"/>
            <a:ext cx="1349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 0.29 %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3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1520" y="0"/>
            <a:ext cx="8424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800" b="1" dirty="0">
                <a:solidFill>
                  <a:srgbClr val="FF0000"/>
                </a:solidFill>
              </a:rPr>
              <a:t>accuratezza</a:t>
            </a:r>
            <a:r>
              <a:rPr lang="it-IT" altLang="it-IT" sz="2800" dirty="0">
                <a:solidFill>
                  <a:srgbClr val="FF0000"/>
                </a:solidFill>
              </a:rPr>
              <a:t>: descrive la capacità di uno strumento o di una tecnica di dare un valore il più vicino possibile a quello vero</a:t>
            </a:r>
            <a:r>
              <a:rPr lang="it-IT" altLang="it-IT" sz="2800" dirty="0">
                <a:solidFill>
                  <a:srgbClr val="FF3300"/>
                </a:solidFill>
              </a:rPr>
              <a:t>:</a:t>
            </a:r>
            <a:r>
              <a:rPr lang="it-IT" altLang="it-IT" sz="2800" dirty="0"/>
              <a:t> </a:t>
            </a:r>
            <a:r>
              <a:rPr lang="it-IT" altLang="it-IT" sz="2800" dirty="0">
                <a:solidFill>
                  <a:srgbClr val="FF3300"/>
                </a:solidFill>
              </a:rPr>
              <a:t>rappresenta la concordanza tra il valore misurato e quello vero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8110" y="191993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L'accuratezza è espressa come </a:t>
            </a:r>
            <a:r>
              <a:rPr lang="it-IT" b="1" dirty="0" smtClean="0"/>
              <a:t>errore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8110" y="327404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 = O - 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48110" y="2537136"/>
            <a:ext cx="6316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errore assoluto</a:t>
            </a:r>
            <a:r>
              <a:rPr lang="it-IT" dirty="0" smtClean="0"/>
              <a:t> = valore osservato - valore vero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75856" y="3274046"/>
            <a:ext cx="554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Qual è il valore di A????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48110" y="4046538"/>
            <a:ext cx="8356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caso precedente si supponga sia A = 24.34 allora </a:t>
            </a:r>
          </a:p>
          <a:p>
            <a:r>
              <a:rPr lang="it-IT" dirty="0" smtClean="0"/>
              <a:t>E = 24.29 - 24.34 = -0.05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26159" y="5502125"/>
            <a:ext cx="2800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errore </a:t>
            </a:r>
            <a:r>
              <a:rPr lang="it-IT" b="1" dirty="0" smtClean="0"/>
              <a:t>relativo % = 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2961276" y="5350596"/>
                <a:ext cx="275525" cy="6876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it-IT" b="0" i="0" dirty="0" smtClean="0"/>
                            <m:t>E</m:t>
                          </m:r>
                        </m:num>
                        <m:den>
                          <m:r>
                            <a:rPr lang="it-IT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276" y="5350596"/>
                <a:ext cx="275525" cy="6876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263807" y="5479415"/>
            <a:ext cx="114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 panose="05050102010706020507" pitchFamily="18" charset="2"/>
              </a:rPr>
              <a:t> 100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85174" y="546360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 - 0.21 %</a:t>
            </a:r>
            <a:endParaRPr lang="it-IT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55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14337" y="2945028"/>
            <a:ext cx="8137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L' </a:t>
            </a:r>
            <a:r>
              <a:rPr lang="it-IT" altLang="it-IT" b="1" i="1" dirty="0"/>
              <a:t>accuratezza</a:t>
            </a:r>
            <a:r>
              <a:rPr lang="it-IT" altLang="it-IT" dirty="0"/>
              <a:t> denota vicinanza della misura al suo valore vero o atteso</a:t>
            </a:r>
            <a:r>
              <a:rPr lang="it-IT" altLang="it-IT" dirty="0" smtClean="0"/>
              <a:t>.</a:t>
            </a:r>
            <a:endParaRPr lang="it-IT" altLang="it-IT" dirty="0"/>
          </a:p>
        </p:txBody>
      </p:sp>
      <p:grpSp>
        <p:nvGrpSpPr>
          <p:cNvPr id="16387" name="Group 26"/>
          <p:cNvGrpSpPr>
            <a:grpSpLocks/>
          </p:cNvGrpSpPr>
          <p:nvPr/>
        </p:nvGrpSpPr>
        <p:grpSpPr bwMode="auto">
          <a:xfrm>
            <a:off x="416835" y="713797"/>
            <a:ext cx="2454275" cy="2087562"/>
            <a:chOff x="884" y="2205"/>
            <a:chExt cx="1546" cy="1315"/>
          </a:xfrm>
        </p:grpSpPr>
        <p:sp>
          <p:nvSpPr>
            <p:cNvPr id="16400" name="Oval 5"/>
            <p:cNvSpPr>
              <a:spLocks noChangeArrowheads="1"/>
            </p:cNvSpPr>
            <p:nvPr/>
          </p:nvSpPr>
          <p:spPr bwMode="auto">
            <a:xfrm>
              <a:off x="1204" y="2477"/>
              <a:ext cx="852" cy="8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1" name="Oval 3"/>
            <p:cNvSpPr>
              <a:spLocks noChangeArrowheads="1"/>
            </p:cNvSpPr>
            <p:nvPr/>
          </p:nvSpPr>
          <p:spPr bwMode="auto">
            <a:xfrm>
              <a:off x="1257" y="2545"/>
              <a:ext cx="74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2" name="Oval 4"/>
            <p:cNvSpPr>
              <a:spLocks noChangeArrowheads="1"/>
            </p:cNvSpPr>
            <p:nvPr/>
          </p:nvSpPr>
          <p:spPr bwMode="auto">
            <a:xfrm>
              <a:off x="1337" y="2591"/>
              <a:ext cx="586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3" name="Line 6"/>
            <p:cNvSpPr>
              <a:spLocks noChangeShapeType="1"/>
            </p:cNvSpPr>
            <p:nvPr/>
          </p:nvSpPr>
          <p:spPr bwMode="auto">
            <a:xfrm>
              <a:off x="1631" y="2205"/>
              <a:ext cx="1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04" name="Line 8"/>
            <p:cNvSpPr>
              <a:spLocks noChangeShapeType="1"/>
            </p:cNvSpPr>
            <p:nvPr/>
          </p:nvSpPr>
          <p:spPr bwMode="auto">
            <a:xfrm rot="-5400000">
              <a:off x="1656" y="2113"/>
              <a:ext cx="1" cy="1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05" name="Oval 9"/>
            <p:cNvSpPr>
              <a:spLocks noChangeArrowheads="1"/>
            </p:cNvSpPr>
            <p:nvPr/>
          </p:nvSpPr>
          <p:spPr bwMode="auto">
            <a:xfrm>
              <a:off x="1519" y="2750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6" name="Oval 10"/>
            <p:cNvSpPr>
              <a:spLocks noChangeArrowheads="1"/>
            </p:cNvSpPr>
            <p:nvPr/>
          </p:nvSpPr>
          <p:spPr bwMode="auto">
            <a:xfrm>
              <a:off x="1429" y="2750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7" name="Oval 11"/>
            <p:cNvSpPr>
              <a:spLocks noChangeArrowheads="1"/>
            </p:cNvSpPr>
            <p:nvPr/>
          </p:nvSpPr>
          <p:spPr bwMode="auto">
            <a:xfrm>
              <a:off x="1474" y="2747"/>
              <a:ext cx="53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408" name="Oval 12"/>
            <p:cNvSpPr>
              <a:spLocks noChangeArrowheads="1"/>
            </p:cNvSpPr>
            <p:nvPr/>
          </p:nvSpPr>
          <p:spPr bwMode="auto">
            <a:xfrm>
              <a:off x="1471" y="2703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16388" name="Gruppo 25"/>
          <p:cNvGrpSpPr>
            <a:grpSpLocks/>
          </p:cNvGrpSpPr>
          <p:nvPr/>
        </p:nvGrpSpPr>
        <p:grpSpPr bwMode="auto">
          <a:xfrm>
            <a:off x="5580112" y="3766694"/>
            <a:ext cx="2282825" cy="2087562"/>
            <a:chOff x="5003800" y="3500438"/>
            <a:chExt cx="2087563" cy="2087562"/>
          </a:xfrm>
        </p:grpSpPr>
        <p:sp>
          <p:nvSpPr>
            <p:cNvPr id="16391" name="Oval 24"/>
            <p:cNvSpPr>
              <a:spLocks noChangeArrowheads="1"/>
            </p:cNvSpPr>
            <p:nvPr/>
          </p:nvSpPr>
          <p:spPr bwMode="auto">
            <a:xfrm>
              <a:off x="5435600" y="3932238"/>
              <a:ext cx="1150938" cy="12954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2" name="Oval 25"/>
            <p:cNvSpPr>
              <a:spLocks noChangeArrowheads="1"/>
            </p:cNvSpPr>
            <p:nvPr/>
          </p:nvSpPr>
          <p:spPr bwMode="auto">
            <a:xfrm>
              <a:off x="5507038" y="4040188"/>
              <a:ext cx="1008062" cy="10795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3" name="Oval 26"/>
            <p:cNvSpPr>
              <a:spLocks noChangeArrowheads="1"/>
            </p:cNvSpPr>
            <p:nvPr/>
          </p:nvSpPr>
          <p:spPr bwMode="auto">
            <a:xfrm>
              <a:off x="5614988" y="4113213"/>
              <a:ext cx="792162" cy="9350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4" name="Line 27"/>
            <p:cNvSpPr>
              <a:spLocks noChangeShapeType="1"/>
            </p:cNvSpPr>
            <p:nvPr/>
          </p:nvSpPr>
          <p:spPr bwMode="auto">
            <a:xfrm>
              <a:off x="6011863" y="3500438"/>
              <a:ext cx="1587" cy="2087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5" name="Line 28"/>
            <p:cNvSpPr>
              <a:spLocks noChangeShapeType="1"/>
            </p:cNvSpPr>
            <p:nvPr/>
          </p:nvSpPr>
          <p:spPr bwMode="auto">
            <a:xfrm rot="-5400000">
              <a:off x="6046788" y="3536950"/>
              <a:ext cx="1587" cy="2087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6" name="Oval 29"/>
            <p:cNvSpPr>
              <a:spLocks noChangeArrowheads="1"/>
            </p:cNvSpPr>
            <p:nvPr/>
          </p:nvSpPr>
          <p:spPr bwMode="auto">
            <a:xfrm>
              <a:off x="6011863" y="4508500"/>
              <a:ext cx="71437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7" name="Oval 30"/>
            <p:cNvSpPr>
              <a:spLocks noChangeArrowheads="1"/>
            </p:cNvSpPr>
            <p:nvPr/>
          </p:nvSpPr>
          <p:spPr bwMode="auto">
            <a:xfrm>
              <a:off x="5940425" y="4508500"/>
              <a:ext cx="71438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8" name="Oval 31"/>
            <p:cNvSpPr>
              <a:spLocks noChangeArrowheads="1"/>
            </p:cNvSpPr>
            <p:nvPr/>
          </p:nvSpPr>
          <p:spPr bwMode="auto">
            <a:xfrm>
              <a:off x="6011863" y="4579938"/>
              <a:ext cx="71437" cy="714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6399" name="Oval 32"/>
            <p:cNvSpPr>
              <a:spLocks noChangeArrowheads="1"/>
            </p:cNvSpPr>
            <p:nvPr/>
          </p:nvSpPr>
          <p:spPr bwMode="auto">
            <a:xfrm>
              <a:off x="5976938" y="4543425"/>
              <a:ext cx="71437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6389" name="Text Box 34"/>
          <p:cNvSpPr txBox="1">
            <a:spLocks noChangeArrowheads="1"/>
          </p:cNvSpPr>
          <p:nvPr/>
        </p:nvSpPr>
        <p:spPr bwMode="auto">
          <a:xfrm>
            <a:off x="3399761" y="1452401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 dirty="0">
                <a:latin typeface="Arial" charset="0"/>
              </a:rPr>
              <a:t>tiro preciso ma non accurato</a:t>
            </a:r>
          </a:p>
        </p:txBody>
      </p:sp>
      <p:sp>
        <p:nvSpPr>
          <p:cNvPr id="16390" name="Text Box 35"/>
          <p:cNvSpPr txBox="1">
            <a:spLocks noChangeArrowheads="1"/>
          </p:cNvSpPr>
          <p:nvPr/>
        </p:nvSpPr>
        <p:spPr bwMode="auto">
          <a:xfrm>
            <a:off x="5457634" y="614159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 dirty="0">
                <a:latin typeface="Arial" charset="0"/>
              </a:rPr>
              <a:t>tiro preciso e accurato</a:t>
            </a:r>
          </a:p>
        </p:txBody>
      </p:sp>
      <p:sp>
        <p:nvSpPr>
          <p:cNvPr id="2" name="Rettangolo 1"/>
          <p:cNvSpPr/>
          <p:nvPr/>
        </p:nvSpPr>
        <p:spPr>
          <a:xfrm>
            <a:off x="414337" y="274467"/>
            <a:ext cx="8118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dirty="0"/>
              <a:t>La </a:t>
            </a:r>
            <a:r>
              <a:rPr lang="it-IT" altLang="it-IT" b="1" i="1" dirty="0"/>
              <a:t>precisione</a:t>
            </a:r>
            <a:r>
              <a:rPr lang="it-IT" altLang="it-IT" dirty="0"/>
              <a:t> misura l'accordo tra una serie di misure fatte allo stesso modo e sullo stesso campione.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51520" y="720080"/>
            <a:ext cx="8496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ERRORI</a:t>
            </a:r>
          </a:p>
          <a:p>
            <a:pPr eaLnBrk="1" hangingPunct="1"/>
            <a:r>
              <a:rPr lang="it-IT" altLang="it-IT" b="1" dirty="0"/>
              <a:t>Il risultato che si ottiene quando si effettua una misura </a:t>
            </a:r>
            <a:r>
              <a:rPr lang="it-IT" altLang="it-IT" b="1" i="1" dirty="0"/>
              <a:t>è sempre affetto da  incertezza</a:t>
            </a:r>
            <a:r>
              <a:rPr lang="it-IT" altLang="it-IT" b="1" dirty="0"/>
              <a:t>.</a:t>
            </a:r>
          </a:p>
          <a:p>
            <a:pPr eaLnBrk="1" hangingPunct="1"/>
            <a:r>
              <a:rPr lang="it-IT" altLang="it-IT" b="1" dirty="0"/>
              <a:t>errore </a:t>
            </a:r>
            <a:r>
              <a:rPr lang="it-IT" altLang="it-IT" b="1" dirty="0">
                <a:solidFill>
                  <a:srgbClr val="FF3300"/>
                </a:solidFill>
              </a:rPr>
              <a:t>(causa)</a:t>
            </a:r>
            <a:r>
              <a:rPr lang="it-IT" altLang="it-IT" b="1" dirty="0"/>
              <a:t>                    		incertezza </a:t>
            </a:r>
            <a:r>
              <a:rPr lang="it-IT" altLang="it-IT" b="1" dirty="0">
                <a:solidFill>
                  <a:srgbClr val="3333CC"/>
                </a:solidFill>
              </a:rPr>
              <a:t>(effetto)</a:t>
            </a:r>
            <a:endParaRPr lang="it-IT" altLang="it-IT" dirty="0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3131840" y="2132856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51520" y="2924944"/>
            <a:ext cx="82958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 smtClean="0"/>
              <a:t>L'incertezza </a:t>
            </a:r>
            <a:r>
              <a:rPr lang="it-IT" altLang="it-IT" dirty="0" smtClean="0"/>
              <a:t>è dovuta agli errori che inevitabilmente vengono </a:t>
            </a:r>
          </a:p>
          <a:p>
            <a:r>
              <a:rPr lang="it-IT" altLang="it-IT" dirty="0" smtClean="0"/>
              <a:t>commessi ed è rappresentata da un intervallo all'interno del quale </a:t>
            </a:r>
          </a:p>
          <a:p>
            <a:r>
              <a:rPr lang="it-IT" altLang="it-IT" dirty="0" smtClean="0"/>
              <a:t>cade la misura vera.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27783" y="3031654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b) cattivo funzionamento dello strumento,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27783" y="3499966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c) cattivo stato del campione di riferimento,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7783" y="3968279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d) difficoltà di effettuare la misura,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7783" y="4436591"/>
            <a:ext cx="4751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e) interpretazione errata dei dati,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27783" y="4904904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f) loro inesatta trascrizione,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27783" y="5373216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g) inesatta correlazione dato-fenomeno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783" y="2564929"/>
            <a:ext cx="4608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a) modo scorretto di operare,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95536" y="581125"/>
            <a:ext cx="7991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dirty="0" smtClean="0"/>
              <a:t>Sbagliare </a:t>
            </a:r>
            <a:r>
              <a:rPr lang="it-IT" altLang="it-IT" dirty="0"/>
              <a:t>è possibile in molti modi, ma riuscire è possibile in un modo solo.  </a:t>
            </a:r>
            <a:r>
              <a:rPr lang="it-IT" altLang="it-IT" dirty="0" smtClean="0"/>
              <a:t>(</a:t>
            </a:r>
            <a:r>
              <a:rPr lang="it-IT" altLang="it-IT" b="1" dirty="0" smtClean="0"/>
              <a:t>Aristotele</a:t>
            </a:r>
            <a:r>
              <a:rPr lang="it-IT" altLang="it-IT" b="1" dirty="0"/>
              <a:t>)</a:t>
            </a:r>
            <a:endParaRPr lang="it-IT" altLang="it-IT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52317" y="1631132"/>
            <a:ext cx="6264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 smtClean="0"/>
              <a:t>Le fonti degli errori  possono </a:t>
            </a:r>
            <a:r>
              <a:rPr lang="it-IT" altLang="it-IT" dirty="0"/>
              <a:t>esser molteplici: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693738"/>
            <a:ext cx="81375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>
                <a:solidFill>
                  <a:srgbClr val="FF3300"/>
                </a:solidFill>
              </a:rPr>
              <a:t>1) ERRORI DETERMINABILI O SISTEMATICI: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Solitamente non sono rilevabili attraverso la semplice ripetizione delle misure in un laboratorio.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Agiscono o solo per </a:t>
            </a:r>
            <a:r>
              <a:rPr lang="it-IT" altLang="it-IT">
                <a:solidFill>
                  <a:srgbClr val="FF3300"/>
                </a:solidFill>
              </a:rPr>
              <a:t>eccesso</a:t>
            </a:r>
            <a:r>
              <a:rPr lang="it-IT" altLang="it-IT"/>
              <a:t> </a:t>
            </a:r>
            <a:r>
              <a:rPr lang="it-IT" altLang="it-IT" b="1" u="sng"/>
              <a:t>o solo</a:t>
            </a:r>
            <a:r>
              <a:rPr lang="it-IT" altLang="it-IT"/>
              <a:t> per </a:t>
            </a:r>
            <a:r>
              <a:rPr lang="it-IT" altLang="it-IT">
                <a:solidFill>
                  <a:srgbClr val="3333CC"/>
                </a:solidFill>
              </a:rPr>
              <a:t>difetto</a:t>
            </a:r>
            <a:r>
              <a:rPr lang="it-IT" altLang="it-IT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Sono responsabili della scarsa accuratezza di una misura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3422650"/>
            <a:ext cx="7993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/>
              <a:t>tipo di errore</a:t>
            </a:r>
          </a:p>
          <a:p>
            <a:pPr eaLnBrk="1" hangingPunct="1"/>
            <a:r>
              <a:rPr lang="it-IT" altLang="it-IT"/>
              <a:t>personale, strumentale, di metodo, di pregiudizio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81359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Si può ovviare</a:t>
            </a:r>
            <a:r>
              <a:rPr lang="it-IT" altLang="it-IT" dirty="0"/>
              <a:t> </a:t>
            </a:r>
          </a:p>
          <a:p>
            <a:pPr eaLnBrk="1" hangingPunct="1"/>
            <a:r>
              <a:rPr lang="it-IT" altLang="it-IT" dirty="0"/>
              <a:t>a) considerazioni teoriche sul risultato della misura</a:t>
            </a:r>
          </a:p>
          <a:p>
            <a:pPr eaLnBrk="1" hangingPunct="1"/>
            <a:r>
              <a:rPr lang="it-IT" altLang="it-IT" dirty="0"/>
              <a:t>b) ripetendo le esperienze in modo indipendente, cambiando ad esempio reattivi, strumentazione, metodologia</a:t>
            </a:r>
            <a:r>
              <a:rPr lang="it-IT" altLang="it-IT"/>
              <a:t>, </a:t>
            </a:r>
            <a:r>
              <a:rPr lang="it-IT" altLang="it-IT" smtClean="0"/>
              <a:t>laboratorio, operatore</a:t>
            </a:r>
            <a:r>
              <a:rPr lang="it-IT" altLang="it-IT" dirty="0"/>
              <a:t>...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468313" y="188913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/>
              <a:t>DUE TIPOLOGIE DI ERRORE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0244" grpId="0"/>
      <p:bldP spid="102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468313" y="3631521"/>
            <a:ext cx="7675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b="1" dirty="0">
                <a:solidFill>
                  <a:srgbClr val="FF0000"/>
                </a:solidFill>
              </a:rPr>
              <a:t>MISURARE UNA GRANDEZZA </a:t>
            </a:r>
            <a:r>
              <a:rPr lang="it-IT" altLang="it-IT" sz="2800" dirty="0" smtClean="0">
                <a:solidFill>
                  <a:srgbClr val="FF0000"/>
                </a:solidFill>
              </a:rPr>
              <a:t>=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 </a:t>
            </a:r>
            <a:r>
              <a:rPr lang="it-IT" altLang="it-IT" sz="2800" dirty="0" smtClean="0"/>
              <a:t>confrontare </a:t>
            </a:r>
            <a:r>
              <a:rPr lang="it-IT" altLang="it-IT" sz="2800" dirty="0"/>
              <a:t>quella grandezza con un'altra di </a:t>
            </a:r>
            <a:r>
              <a:rPr lang="it-IT" altLang="it-IT" sz="2800" b="1" dirty="0"/>
              <a:t>riferimento</a:t>
            </a:r>
            <a:r>
              <a:rPr lang="it-IT" altLang="it-IT" sz="2800" dirty="0"/>
              <a:t>, ad essa omogenea, detta </a:t>
            </a:r>
            <a:r>
              <a:rPr lang="it-IT" altLang="it-IT" sz="2800" b="1" i="1" dirty="0"/>
              <a:t>unità di misura</a:t>
            </a:r>
            <a:r>
              <a:rPr lang="it-IT" altLang="it-IT" sz="2800" b="1" dirty="0" smtClean="0"/>
              <a:t>.</a:t>
            </a:r>
            <a:endParaRPr lang="it-IT" altLang="it-IT" sz="2800" dirty="0"/>
          </a:p>
        </p:txBody>
      </p:sp>
      <p:sp>
        <p:nvSpPr>
          <p:cNvPr id="44038" name="Text Box 10"/>
          <p:cNvSpPr txBox="1">
            <a:spLocks noChangeArrowheads="1"/>
          </p:cNvSpPr>
          <p:nvPr/>
        </p:nvSpPr>
        <p:spPr bwMode="auto">
          <a:xfrm>
            <a:off x="468313" y="1322388"/>
            <a:ext cx="77771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b="1" dirty="0" smtClean="0">
                <a:solidFill>
                  <a:srgbClr val="FF0000"/>
                </a:solidFill>
              </a:rPr>
              <a:t>GRANDEZZA</a:t>
            </a:r>
            <a:r>
              <a:rPr lang="it-IT" altLang="it-IT" sz="2800" dirty="0" smtClean="0"/>
              <a:t> </a:t>
            </a:r>
            <a:r>
              <a:rPr lang="it-IT" altLang="it-IT" sz="2800" dirty="0" smtClean="0">
                <a:solidFill>
                  <a:srgbClr val="FF3300"/>
                </a:solidFill>
              </a:rPr>
              <a:t>=</a:t>
            </a:r>
            <a:r>
              <a:rPr lang="it-IT" altLang="it-IT" sz="2800" dirty="0" smtClean="0"/>
              <a:t> è </a:t>
            </a:r>
            <a:r>
              <a:rPr lang="it-IT" altLang="it-IT" sz="2800" dirty="0"/>
              <a:t>la proprietà misurabile di un fenomeno, corpo o sostanza, che può essere distinta qualitativamente e determinata quantitativamente.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777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>
                <a:solidFill>
                  <a:srgbClr val="FF3300"/>
                </a:solidFill>
              </a:rPr>
              <a:t>2) ERRORI INDETERMINABILI O ACCIDENTALI O CASUALI</a:t>
            </a:r>
            <a:r>
              <a:rPr lang="it-IT" altLang="it-IT"/>
              <a:t>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84213" y="3268663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sono errori che riflettono la precisione di una misura: infatti sono la causa della dispersione dei dati.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7920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Derivano da cause perturbatrici che agiscono </a:t>
            </a:r>
            <a:r>
              <a:rPr lang="it-IT" altLang="it-IT" b="1" u="sng"/>
              <a:t>sia</a:t>
            </a:r>
            <a:r>
              <a:rPr lang="it-IT" altLang="it-IT"/>
              <a:t> per </a:t>
            </a:r>
            <a:r>
              <a:rPr lang="it-IT" altLang="it-IT" b="1">
                <a:solidFill>
                  <a:srgbClr val="FF3300"/>
                </a:solidFill>
              </a:rPr>
              <a:t>eccesso</a:t>
            </a:r>
            <a:r>
              <a:rPr lang="it-IT" altLang="it-IT"/>
              <a:t> </a:t>
            </a:r>
            <a:r>
              <a:rPr lang="it-IT" altLang="it-IT" b="1" u="sng"/>
              <a:t>che</a:t>
            </a:r>
            <a:r>
              <a:rPr lang="it-IT" altLang="it-IT"/>
              <a:t> per </a:t>
            </a:r>
            <a:r>
              <a:rPr lang="it-IT" altLang="it-IT" b="1">
                <a:solidFill>
                  <a:srgbClr val="3333CC"/>
                </a:solidFill>
              </a:rPr>
              <a:t>difetto</a:t>
            </a:r>
            <a:r>
              <a:rPr lang="it-IT" altLang="it-IT"/>
              <a:t>: </a:t>
            </a:r>
          </a:p>
          <a:p>
            <a:pPr eaLnBrk="1" hangingPunct="1"/>
            <a:r>
              <a:rPr lang="it-IT" altLang="it-IT"/>
              <a:t>sono tra di loro indipendenti per cui in certe prove si possono sommare in altre si possono sottrarre.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4213" y="5553768"/>
            <a:ext cx="7991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Sono statisticamente trattabili ripetendo molte volte l’esperimento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309246" y="3573016"/>
            <a:ext cx="2454275" cy="2087562"/>
            <a:chOff x="884" y="2205"/>
            <a:chExt cx="1546" cy="1315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204" y="2477"/>
              <a:ext cx="852" cy="8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257" y="2545"/>
              <a:ext cx="74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1337" y="2591"/>
              <a:ext cx="586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631" y="2205"/>
              <a:ext cx="1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-5400000">
              <a:off x="1656" y="2113"/>
              <a:ext cx="1" cy="1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549" y="2800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496" y="2987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469" y="2662"/>
              <a:ext cx="53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1731" y="2764"/>
              <a:ext cx="53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79388" y="1341438"/>
            <a:ext cx="8281987" cy="1223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64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1375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0000"/>
                </a:solidFill>
              </a:rPr>
              <a:t>CENNI SULLE CIFRE SIGNIFICATIVE</a:t>
            </a:r>
            <a:endParaRPr lang="it-IT" altLang="it-IT">
              <a:solidFill>
                <a:srgbClr val="FF0000"/>
              </a:solidFill>
            </a:endParaRP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Il valore numerico derivante da una misura è quindi sempre affetto da un errore e pertanto non è mai esatto e </a:t>
            </a:r>
            <a:r>
              <a:rPr lang="it-IT" altLang="it-IT" b="1"/>
              <a:t>non può</a:t>
            </a:r>
            <a:r>
              <a:rPr lang="it-IT" altLang="it-IT"/>
              <a:t> essere espresso </a:t>
            </a:r>
            <a:r>
              <a:rPr lang="it-IT" altLang="it-IT" b="1"/>
              <a:t>da un numero indeterminato di cifre</a:t>
            </a:r>
            <a:r>
              <a:rPr lang="it-IT" altLang="it-IT"/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3357563"/>
            <a:ext cx="8135938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/>
              <a:t>Il numero di cifre deve essere indicativo dell'errore commesso nella valutazione.</a:t>
            </a:r>
          </a:p>
          <a:p>
            <a:pPr eaLnBrk="1" hangingPunct="1"/>
            <a:endParaRPr lang="it-IT" altLang="it-IT"/>
          </a:p>
          <a:p>
            <a:pPr algn="just" eaLnBrk="1" hangingPunct="1"/>
            <a:r>
              <a:rPr lang="it-IT" altLang="it-IT" b="1"/>
              <a:t>Il risultato deve essere arrotondato in modo da contenere solo cifre certe </a:t>
            </a:r>
            <a:r>
              <a:rPr lang="it-IT" altLang="it-IT" b="1">
                <a:solidFill>
                  <a:srgbClr val="0000FF"/>
                </a:solidFill>
              </a:rPr>
              <a:t>eccetto l’ultima che è incerta per ± 1</a:t>
            </a:r>
            <a:r>
              <a:rPr lang="it-IT" altLang="it-IT"/>
              <a:t>.</a:t>
            </a:r>
          </a:p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Affermare che un oggetto ha massa 1.0 g significa che a causa dell'incertezza la sua massa stimata  sta tra 0.9 e 1.1 g.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13285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Affermare che un oggetto ha massa 1.00 g significa che a causa dell'incertezza la sua massa stimata sta tra 0.99 e 1.01 g.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78904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Affermare che un oggetto ha massa 1.000 g significa che a causa dell'incertezza la sua massa stimata sta tra 0.999 e 1.001 g.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7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042988" y="5734050"/>
            <a:ext cx="574675" cy="360363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684213" y="3068638"/>
            <a:ext cx="1366837" cy="433387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84213" y="2420938"/>
            <a:ext cx="720725" cy="433387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84213" y="5084763"/>
            <a:ext cx="574675" cy="360362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903538" y="4437063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27138" y="3729038"/>
            <a:ext cx="682625" cy="433387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53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Sono significative tutte le cifre presenti </a:t>
            </a:r>
            <a:r>
              <a:rPr lang="it-IT" altLang="it-IT" b="1">
                <a:solidFill>
                  <a:srgbClr val="FF3300"/>
                </a:solidFill>
              </a:rPr>
              <a:t>meno gli 0 che precedono la prima cifra diversa da 0 </a:t>
            </a:r>
            <a:r>
              <a:rPr lang="it-IT" altLang="it-IT"/>
              <a:t>e che possono essere eliminati usando la notazione esponenziale</a:t>
            </a:r>
          </a:p>
        </p:txBody>
      </p:sp>
      <p:sp>
        <p:nvSpPr>
          <p:cNvPr id="21513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143986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esempi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305.6  	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30226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53044.607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3716338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0.002562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1188" y="4360863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0.000000000000043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11188" y="5013325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8.06 </a:t>
            </a:r>
            <a:r>
              <a:rPr lang="en-US" altLang="it-IT"/>
              <a:t>×</a:t>
            </a:r>
            <a:r>
              <a:rPr lang="it-IT" altLang="it-IT"/>
              <a:t>10</a:t>
            </a:r>
            <a:r>
              <a:rPr lang="it-IT" altLang="it-IT" baseline="30000"/>
              <a:t>-8</a:t>
            </a:r>
            <a:endParaRPr lang="it-IT" altLang="it-IT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284663" y="30210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8 cifre sign.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284663" y="23495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4 cifre sign.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84663" y="3709988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4 cifre sign.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77050" y="370998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2.562 </a:t>
            </a:r>
            <a:r>
              <a:rPr lang="en-US" altLang="it-IT"/>
              <a:t>×</a:t>
            </a:r>
            <a:r>
              <a:rPr lang="it-IT" altLang="it-IT"/>
              <a:t>10</a:t>
            </a:r>
            <a:r>
              <a:rPr lang="it-IT" altLang="it-IT" baseline="30000"/>
              <a:t>-3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284663" y="436245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2 cifre sign.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877050" y="4362450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4.3 </a:t>
            </a:r>
            <a:r>
              <a:rPr lang="en-US" altLang="it-IT"/>
              <a:t>×</a:t>
            </a:r>
            <a:r>
              <a:rPr lang="it-IT" altLang="it-IT"/>
              <a:t>10</a:t>
            </a:r>
            <a:r>
              <a:rPr lang="it-IT" altLang="it-IT" baseline="30000"/>
              <a:t>-14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284663" y="5013325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3 cifre sign.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11188" y="5661025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0.0300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84663" y="5661025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3 cifre sign.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877050" y="5661025"/>
            <a:ext cx="179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3.00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-2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38" grpId="0" animBg="1"/>
      <p:bldP spid="13337" grpId="0" animBg="1"/>
      <p:bldP spid="2" grpId="0" animBg="1"/>
      <p:bldP spid="13335" grpId="0" animBg="1"/>
      <p:bldP spid="13334" grpId="0" animBg="1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9" grpId="0"/>
      <p:bldP spid="20503" grpId="0"/>
      <p:bldP spid="20505" grpId="0"/>
      <p:bldP spid="2050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81359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 smtClean="0"/>
              <a:t>Gli </a:t>
            </a:r>
            <a:r>
              <a:rPr lang="it-IT" altLang="it-IT" dirty="0"/>
              <a:t>0 finali a dx della virgola di un numero possono essere o no </a:t>
            </a:r>
            <a:r>
              <a:rPr lang="it-IT" altLang="it-IT" dirty="0" smtClean="0"/>
              <a:t>significativi, dipende dai casi.</a:t>
            </a:r>
            <a:endParaRPr lang="it-IT" altLang="it-IT" dirty="0"/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verranno qui considerati sempre significativi.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305.60  	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284663" y="23495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5 cifre sign.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1188" y="3051175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304.9000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84663" y="30686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7 cifre sign.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11188" y="375285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0.00200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284663" y="37893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3 cifre sign.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1188" y="445452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0.1020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84663" y="4510088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4 cifre sign.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11188" y="51577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0.0100010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284663" y="5157788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6 cifre sign.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6398" grpId="0"/>
      <p:bldP spid="163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Per avere il giusto numero di cifre significative un numero  può essere arrotondato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655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/>
              <a:t>Si usa arrotondare il vero valore per</a:t>
            </a:r>
            <a:r>
              <a:rPr lang="it-IT" altLang="it-IT"/>
              <a:t> </a:t>
            </a:r>
          </a:p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eccesso se la prima cifra che si elimina  </a:t>
            </a:r>
            <a:r>
              <a:rPr lang="it-IT" altLang="it-IT">
                <a:solidFill>
                  <a:srgbClr val="FF0000"/>
                </a:solidFill>
                <a:cs typeface="Times New Roman" pitchFamily="18" charset="0"/>
              </a:rPr>
              <a:t>≥</a:t>
            </a:r>
            <a:r>
              <a:rPr lang="it-IT" altLang="it-IT">
                <a:solidFill>
                  <a:srgbClr val="FF0000"/>
                </a:solidFill>
              </a:rPr>
              <a:t> 5</a:t>
            </a:r>
            <a:r>
              <a:rPr lang="it-IT" altLang="it-IT"/>
              <a:t> </a:t>
            </a:r>
          </a:p>
          <a:p>
            <a:pPr eaLnBrk="1" hangingPunct="1"/>
            <a:r>
              <a:rPr lang="it-IT" altLang="it-IT">
                <a:solidFill>
                  <a:srgbClr val="0000FF"/>
                </a:solidFill>
              </a:rPr>
              <a:t>troncamento se la prima cifra che si elimina  &lt; 5:</a:t>
            </a:r>
            <a:r>
              <a:rPr lang="it-IT" altLang="it-IT"/>
              <a:t> 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27088" y="520382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con 3 cifre 	17.7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7088" y="5805488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con 2 cifre 	18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34559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/>
              <a:t>esempio</a:t>
            </a:r>
            <a:r>
              <a:rPr lang="it-IT" altLang="it-IT"/>
              <a:t> </a:t>
            </a: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17.683 si arrotonda a: </a:t>
            </a:r>
          </a:p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con 4 cifre 	17.68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378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7777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1.234 si arrotonda a </a:t>
            </a:r>
          </a:p>
          <a:p>
            <a:pPr eaLnBrk="1" hangingPunct="1"/>
            <a:r>
              <a:rPr lang="it-IT" altLang="it-IT"/>
              <a:t>1.23 con 3 cifre, </a:t>
            </a:r>
          </a:p>
          <a:p>
            <a:pPr eaLnBrk="1" hangingPunct="1"/>
            <a:r>
              <a:rPr lang="it-IT" altLang="it-IT"/>
              <a:t>1.2 con 2 cifre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9750" y="2924175"/>
            <a:ext cx="446405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FF"/>
                </a:solidFill>
              </a:rPr>
              <a:t>22.555 si arrotonda </a:t>
            </a:r>
          </a:p>
          <a:p>
            <a:pPr eaLnBrk="1" hangingPunct="1"/>
            <a:r>
              <a:rPr lang="it-IT" altLang="it-IT">
                <a:solidFill>
                  <a:srgbClr val="0000FF"/>
                </a:solidFill>
              </a:rPr>
              <a:t>22.56 	con 4 cifre,  </a:t>
            </a:r>
          </a:p>
          <a:p>
            <a:pPr eaLnBrk="1" hangingPunct="1"/>
            <a:r>
              <a:rPr lang="it-IT" altLang="it-IT">
                <a:solidFill>
                  <a:srgbClr val="0000FF"/>
                </a:solidFill>
              </a:rPr>
              <a:t>22.6 	con 3 cifre  </a:t>
            </a:r>
          </a:p>
          <a:p>
            <a:pPr eaLnBrk="1" hangingPunct="1"/>
            <a:r>
              <a:rPr lang="it-IT" altLang="it-IT">
                <a:solidFill>
                  <a:srgbClr val="0000FF"/>
                </a:solidFill>
              </a:rPr>
              <a:t>23  	con 2 cifre</a:t>
            </a:r>
          </a:p>
          <a:p>
            <a:pPr eaLnBrk="1" hangingPunct="1">
              <a:spcBef>
                <a:spcPct val="50000"/>
              </a:spcBef>
            </a:pPr>
            <a:endParaRPr lang="it-IT" altLang="it-IT">
              <a:solidFill>
                <a:srgbClr val="0000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500063" y="214313"/>
            <a:ext cx="72723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/>
              <a:t>OPERAZIONI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b="1"/>
              <a:t>determinazione del numero di cifre significative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500063" y="1500188"/>
            <a:ext cx="828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i="1"/>
              <a:t>somma e sottrazione</a:t>
            </a:r>
            <a:r>
              <a:rPr lang="it-IT" altLang="it-IT"/>
              <a:t>: </a:t>
            </a:r>
          </a:p>
          <a:p>
            <a:pPr eaLnBrk="1" hangingPunct="1"/>
            <a:r>
              <a:rPr lang="it-IT" altLang="it-IT"/>
              <a:t>Si deve considerare l'incolonnamento delle cifre degli addendi: 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549275" y="2630488"/>
            <a:ext cx="23764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it-IT" altLang="it-IT"/>
              <a:t>12.3 	+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it-IT" altLang="it-IT"/>
              <a:t>  4.365 =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it-IT" altLang="it-IT"/>
              <a:t>----------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it-IT" altLang="it-IT"/>
              <a:t>16.665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17600" y="243998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1125538" y="2414588"/>
            <a:ext cx="6477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it-IT" altLang="it-IT">
              <a:solidFill>
                <a:srgbClr val="FF0000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9275" y="4430713"/>
            <a:ext cx="2808288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it-IT" altLang="it-IT" dirty="0">
                <a:solidFill>
                  <a:srgbClr val="0000FF"/>
                </a:solidFill>
              </a:rPr>
              <a:t>159.26	+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it-IT" altLang="it-IT" dirty="0">
                <a:solidFill>
                  <a:srgbClr val="0000FF"/>
                </a:solidFill>
              </a:rPr>
              <a:t>    2.6	=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it-IT" altLang="it-IT" dirty="0">
                <a:solidFill>
                  <a:srgbClr val="0000FF"/>
                </a:solidFill>
              </a:rPr>
              <a:t>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it-IT" altLang="it-IT" dirty="0">
                <a:solidFill>
                  <a:srgbClr val="0000FF"/>
                </a:solidFill>
              </a:rPr>
              <a:t>161.86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171575" y="5467350"/>
            <a:ext cx="2873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286125" y="4286250"/>
            <a:ext cx="1511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990033"/>
                </a:solidFill>
              </a:rPr>
              <a:t>159.25	+</a:t>
            </a:r>
          </a:p>
          <a:p>
            <a:pPr eaLnBrk="1" hangingPunct="1"/>
            <a:r>
              <a:rPr lang="it-IT" altLang="it-IT" dirty="0">
                <a:solidFill>
                  <a:srgbClr val="990033"/>
                </a:solidFill>
              </a:rPr>
              <a:t>    2.60	=</a:t>
            </a:r>
          </a:p>
          <a:p>
            <a:pPr eaLnBrk="1" hangingPunct="1"/>
            <a:r>
              <a:rPr lang="it-IT" altLang="it-IT" dirty="0">
                <a:solidFill>
                  <a:srgbClr val="990033"/>
                </a:solidFill>
              </a:rPr>
              <a:t>-----------</a:t>
            </a:r>
          </a:p>
          <a:p>
            <a:pPr eaLnBrk="1" hangingPunct="1"/>
            <a:r>
              <a:rPr lang="it-IT" altLang="it-IT" dirty="0">
                <a:solidFill>
                  <a:srgbClr val="990033"/>
                </a:solidFill>
              </a:rPr>
              <a:t>161.85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014413" y="3494088"/>
            <a:ext cx="614362" cy="2873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14400" y="34369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7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087438" y="53657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059113" y="2565400"/>
            <a:ext cx="57610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Il risultato ha lo stesso numero di </a:t>
            </a:r>
            <a:r>
              <a:rPr lang="it-IT" altLang="it-IT" u="sng"/>
              <a:t>cifre decimali</a:t>
            </a:r>
            <a:r>
              <a:rPr lang="it-IT" altLang="it-IT"/>
              <a:t> del termine col </a:t>
            </a:r>
            <a:r>
              <a:rPr lang="it-IT" altLang="it-IT" u="sng"/>
              <a:t>minor</a:t>
            </a:r>
            <a:r>
              <a:rPr lang="it-IT" altLang="it-IT"/>
              <a:t> numero di cifre decimali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6" grpId="0"/>
      <p:bldP spid="15378" grpId="0" animBg="1"/>
      <p:bldP spid="15379" grpId="0"/>
      <p:bldP spid="15380" grpId="0" animBg="1"/>
      <p:bldP spid="15381" grpId="0"/>
      <p:bldP spid="153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611188" y="549275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i="1"/>
              <a:t>prodotto e divisione</a:t>
            </a:r>
            <a:r>
              <a:rPr lang="it-IT" altLang="it-IT"/>
              <a:t>;</a:t>
            </a: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250825" y="1268413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Il risultato di una moltiplicazione o di una divisione ha n. cs =  al termine che ne ha di meno.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95288" y="3573463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142.7 </a:t>
            </a:r>
            <a:r>
              <a:rPr lang="en-US" altLang="it-IT">
                <a:cs typeface="Times New Roman" pitchFamily="18" charset="0"/>
              </a:rPr>
              <a:t>×</a:t>
            </a:r>
            <a:r>
              <a:rPr lang="it-IT" altLang="it-IT"/>
              <a:t> 0.081 = 11.5587 = </a:t>
            </a:r>
            <a:r>
              <a:rPr lang="it-IT" altLang="it-IT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68313" y="4437063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882019"/>
              </p:ext>
            </p:extLst>
          </p:nvPr>
        </p:nvGraphicFramePr>
        <p:xfrm>
          <a:off x="430213" y="4724400"/>
          <a:ext cx="34591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1" name="Equation" r:id="rId3" imgW="1726451" imgH="393529" progId="Equation.DSMT4">
                  <p:embed/>
                </p:oleObj>
              </mc:Choice>
              <mc:Fallback>
                <p:oleObj name="Equation" r:id="rId3" imgW="172645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4724400"/>
                        <a:ext cx="34591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162175" y="4910138"/>
            <a:ext cx="1728788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079625" y="48688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rgbClr val="CC3300"/>
                </a:solidFill>
              </a:rPr>
              <a:t>2</a:t>
            </a:r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4211638" y="4681538"/>
          <a:ext cx="40306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2" name="Equation" r:id="rId5" imgW="1955800" imgH="393700" progId="Equation.DSMT4">
                  <p:embed/>
                </p:oleObj>
              </mc:Choice>
              <mc:Fallback>
                <p:oleObj name="Equation" r:id="rId5" imgW="19558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681538"/>
                        <a:ext cx="403066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627813" y="4770438"/>
            <a:ext cx="16573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550025" y="48339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>
                <a:solidFill>
                  <a:srgbClr val="CC3300"/>
                </a:solidFill>
              </a:rPr>
              <a:t>7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9" grpId="0" animBg="1"/>
      <p:bldP spid="16400" grpId="0"/>
      <p:bldP spid="16403" grpId="0" animBg="1"/>
      <p:bldP spid="164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284663" y="2420938"/>
            <a:ext cx="6762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132138" y="2420938"/>
            <a:ext cx="6762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2804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Un campione di un metallo puro con volume 4.05 cm</a:t>
            </a:r>
            <a:r>
              <a:rPr lang="it-IT" altLang="it-IT" baseline="30000"/>
              <a:t>3</a:t>
            </a:r>
            <a:r>
              <a:rPr lang="it-IT" altLang="it-IT"/>
              <a:t> ha massa 36.2 g. Da un’analisi iniziale potrebbe essere Fe, Ni o Pt.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Determinare la natura del campione conoscendo la densità dei tre metalli in g cm</a:t>
            </a:r>
            <a:r>
              <a:rPr lang="it-IT" altLang="it-IT" baseline="30000"/>
              <a:t>-3</a:t>
            </a:r>
            <a:r>
              <a:rPr lang="it-IT" altLang="it-IT"/>
              <a:t>.    Fe 7.87, Ni 8.90, Pt 21.45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23850" y="2349500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 smtClean="0"/>
              <a:t>d </a:t>
            </a:r>
            <a:r>
              <a:rPr lang="it-IT" altLang="it-IT" dirty="0"/>
              <a:t>del campione m/V = 4.05   g /  36.2   </a:t>
            </a:r>
            <a:r>
              <a:rPr lang="it-IT" altLang="it-IT" dirty="0" err="1"/>
              <a:t>cm</a:t>
            </a:r>
            <a:r>
              <a:rPr lang="it-IT" altLang="it-IT" baseline="30000" dirty="0" err="1"/>
              <a:t>3</a:t>
            </a:r>
            <a:r>
              <a:rPr lang="it-IT" altLang="it-IT" dirty="0"/>
              <a:t> = 8.938271605 g </a:t>
            </a:r>
            <a:r>
              <a:rPr lang="it-IT" altLang="it-IT" dirty="0" err="1"/>
              <a:t>cm</a:t>
            </a:r>
            <a:r>
              <a:rPr lang="it-IT" altLang="it-IT" baseline="30000" dirty="0" err="1"/>
              <a:t>-3</a:t>
            </a:r>
            <a:endParaRPr lang="it-IT" altLang="it-IT" baseline="30000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23850" y="3213100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arrotondamento a 3 cifre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3708400" y="35004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076825" y="32131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8.94 g cm</a:t>
            </a:r>
            <a:r>
              <a:rPr lang="it-IT" altLang="it-IT" baseline="30000"/>
              <a:t>-3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23850" y="4221163"/>
            <a:ext cx="8064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La densità calcolata è molto vicina a quella Ni. La differenza è da imputare ad errori sperimentali nella determinazione della massa e del volume del campione.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39" grpId="0" animBg="1"/>
      <p:bldP spid="44037" grpId="0"/>
      <p:bldP spid="44038" grpId="0"/>
      <p:bldP spid="44042" grpId="0" animBg="1"/>
      <p:bldP spid="44043" grpId="0"/>
      <p:bldP spid="440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4" name="Text Box 138"/>
          <p:cNvSpPr txBox="1">
            <a:spLocks noChangeArrowheads="1"/>
          </p:cNvSpPr>
          <p:nvPr/>
        </p:nvSpPr>
        <p:spPr bwMode="auto">
          <a:xfrm>
            <a:off x="1692275" y="2058342"/>
            <a:ext cx="612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Lunghezza 			metro (m)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1692274" y="2679055"/>
            <a:ext cx="6984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			</a:t>
            </a:r>
            <a:r>
              <a:rPr lang="it-IT" alt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kilogrammo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(kg)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6" name="Text Box 140"/>
          <p:cNvSpPr txBox="1">
            <a:spLocks noChangeArrowheads="1"/>
          </p:cNvSpPr>
          <p:nvPr/>
        </p:nvSpPr>
        <p:spPr bwMode="auto">
          <a:xfrm>
            <a:off x="1692275" y="3301355"/>
            <a:ext cx="590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 			secondo (s)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1692275" y="5168255"/>
            <a:ext cx="583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Corrente elettrica 		</a:t>
            </a:r>
            <a:r>
              <a:rPr lang="it-IT" altLang="it-IT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ampere </a:t>
            </a:r>
            <a:r>
              <a:rPr lang="it-IT" altLang="it-IT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it-IT" altLang="it-IT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WordArt 142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6829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Unita' di misura fondamentali del sistema internazionale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92275" y="3923655"/>
            <a:ext cx="5761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 		</a:t>
            </a:r>
            <a:r>
              <a:rPr lang="it-IT" altLang="it-IT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kelvin </a:t>
            </a:r>
            <a:r>
              <a:rPr lang="it-IT" alt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(K)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92275" y="4545955"/>
            <a:ext cx="604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Quantita' di sostanza 	mole (mol)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92275" y="5790555"/>
            <a:ext cx="597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Intensita'</a:t>
            </a: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luminosa 	</a:t>
            </a:r>
            <a:r>
              <a:rPr lang="it-IT" altLang="it-IT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candela </a:t>
            </a: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(cd)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1701056" y="1125538"/>
            <a:ext cx="4855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d’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Unités</a:t>
            </a:r>
            <a:endParaRPr lang="it-IT" alt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690761" y="1125538"/>
            <a:ext cx="100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SI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4" grpId="0"/>
      <p:bldP spid="4235" grpId="0"/>
      <p:bldP spid="4236" grpId="0"/>
      <p:bldP spid="4237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7993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Determinare il volume in mL e in L di 35.40 g di un liquido con densità 1480 kg m</a:t>
            </a:r>
            <a:r>
              <a:rPr lang="it-IT" altLang="it-IT" baseline="30000"/>
              <a:t>-3</a:t>
            </a:r>
            <a:r>
              <a:rPr lang="it-IT" altLang="it-IT"/>
              <a:t>. </a:t>
            </a:r>
          </a:p>
        </p:txBody>
      </p:sp>
      <p:sp>
        <p:nvSpPr>
          <p:cNvPr id="28675" name="CasellaDiTesto 1"/>
          <p:cNvSpPr txBox="1">
            <a:spLocks noChangeArrowheads="1"/>
          </p:cNvSpPr>
          <p:nvPr/>
        </p:nvSpPr>
        <p:spPr bwMode="auto">
          <a:xfrm>
            <a:off x="179388" y="1287463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V = m/d</a:t>
            </a:r>
          </a:p>
        </p:txBody>
      </p:sp>
      <p:sp>
        <p:nvSpPr>
          <p:cNvPr id="28676" name="CasellaDiTesto 3"/>
          <p:cNvSpPr txBox="1">
            <a:spLocks noChangeArrowheads="1"/>
          </p:cNvSpPr>
          <p:nvPr/>
        </p:nvSpPr>
        <p:spPr bwMode="auto">
          <a:xfrm>
            <a:off x="179388" y="2420938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d = 1480 kg m</a:t>
            </a:r>
            <a:r>
              <a:rPr lang="it-IT" altLang="it-IT" baseline="30000"/>
              <a:t>-3 </a:t>
            </a:r>
            <a:r>
              <a:rPr lang="it-IT" altLang="it-IT"/>
              <a:t>=  1.480 kg dm</a:t>
            </a:r>
            <a:r>
              <a:rPr lang="it-IT" altLang="it-IT" baseline="30000"/>
              <a:t>-3</a:t>
            </a:r>
            <a:r>
              <a:rPr lang="it-IT" altLang="it-IT"/>
              <a:t> = 1.480 kg L</a:t>
            </a:r>
            <a:r>
              <a:rPr lang="it-IT" altLang="it-IT" baseline="30000"/>
              <a:t>-1</a:t>
            </a:r>
            <a:r>
              <a:rPr lang="it-IT" altLang="it-IT"/>
              <a:t> = 1480 g L</a:t>
            </a:r>
            <a:r>
              <a:rPr lang="it-IT" altLang="it-IT" baseline="30000"/>
              <a:t>-1</a:t>
            </a:r>
            <a:r>
              <a:rPr lang="it-IT" altLang="it-IT"/>
              <a:t> </a:t>
            </a:r>
          </a:p>
        </p:txBody>
      </p:sp>
      <p:sp>
        <p:nvSpPr>
          <p:cNvPr id="28677" name="CasellaDiTesto 4"/>
          <p:cNvSpPr txBox="1">
            <a:spLocks noChangeArrowheads="1"/>
          </p:cNvSpPr>
          <p:nvPr/>
        </p:nvSpPr>
        <p:spPr bwMode="auto">
          <a:xfrm>
            <a:off x="179388" y="3213100"/>
            <a:ext cx="821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V = 35.40 g / </a:t>
            </a:r>
            <a:r>
              <a:rPr lang="it-IT" altLang="it-IT">
                <a:solidFill>
                  <a:srgbClr val="000000"/>
                </a:solidFill>
              </a:rPr>
              <a:t>1480 g L</a:t>
            </a:r>
            <a:r>
              <a:rPr lang="it-IT" altLang="it-IT" baseline="30000">
                <a:solidFill>
                  <a:srgbClr val="000000"/>
                </a:solidFill>
              </a:rPr>
              <a:t>-1</a:t>
            </a:r>
            <a:r>
              <a:rPr lang="it-IT" altLang="it-IT">
                <a:solidFill>
                  <a:srgbClr val="000000"/>
                </a:solidFill>
              </a:rPr>
              <a:t>  =   0.023918918 L = 23.918918 mL</a:t>
            </a:r>
            <a:r>
              <a:rPr lang="it-IT" altLang="it-IT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79388" y="4076700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4 cifre significative !!!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27538" y="4076700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V = </a:t>
            </a:r>
            <a:r>
              <a:rPr lang="it-IT" altLang="it-IT">
                <a:solidFill>
                  <a:srgbClr val="000000"/>
                </a:solidFill>
              </a:rPr>
              <a:t>0.02392 L = 23.92 mL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276600" y="4292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9" grpId="0"/>
      <p:bldP spid="28680" grpId="0"/>
      <p:bldP spid="2868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1375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Una serie di 5 misure della massa di un oggetto con una bilancia analitica ha fornito i seguenti dati in g: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a) 5.56781, b) 5.56783, c) 5.56784, d) 5.56783, e) 5.56785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250825" y="2852738"/>
            <a:ext cx="8066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Cosa si può dire sulla precisione, accuratezza e sensibilità della misura ?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50825" y="3887788"/>
            <a:ext cx="619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/>
              <a:t>Misura precisa</a:t>
            </a:r>
            <a:r>
              <a:rPr lang="it-IT" altLang="it-IT"/>
              <a:t>: infatti i dati sono poco dispersi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50825" y="4557713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Strumento </a:t>
            </a:r>
            <a:r>
              <a:rPr lang="it-IT" altLang="it-IT" b="1"/>
              <a:t>molto sensibile</a:t>
            </a:r>
            <a:r>
              <a:rPr lang="it-IT" altLang="it-IT"/>
              <a:t>: si apprezza il centesimo di mg. 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50825" y="5229225"/>
            <a:ext cx="698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/>
              <a:t>Nulla si può dire sull’accuratezza</a:t>
            </a:r>
            <a:r>
              <a:rPr lang="it-IT" altLang="it-IT" dirty="0"/>
              <a:t> della </a:t>
            </a:r>
            <a:r>
              <a:rPr lang="it-IT" altLang="it-IT" dirty="0" smtClean="0"/>
              <a:t>misura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 smtClean="0"/>
              <a:t>infatti non si conosce il valore vero della misura</a:t>
            </a:r>
            <a:endParaRPr lang="it-IT" alt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6" grpId="0"/>
      <p:bldP spid="430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6423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Si ripete la stessa esperienza in altri laboratori con altre bilance da parte di un altri sperimentatori. Le nuove misure della massa dell’oggetto con una bilancia analitica hanno fornito i seguenti dati:</a:t>
            </a:r>
          </a:p>
          <a:p>
            <a:pPr eaLnBrk="1" hangingPunct="1"/>
            <a:r>
              <a:rPr lang="it-IT" altLang="it-IT"/>
              <a:t>laboratorio 1: a) 5.56783 g, b) 5.56785 g, c) 5.56788 g, d) 5.56783 g, e) 5.56782 g</a:t>
            </a:r>
          </a:p>
          <a:p>
            <a:pPr eaLnBrk="1" hangingPunct="1"/>
            <a:r>
              <a:rPr lang="it-IT" altLang="it-IT"/>
              <a:t>laboratorio 2: a) 5.56780 g, b) 5.56782 g, c) 5.56785 g, d) 5.56783 g, e) 5.56784 g</a:t>
            </a:r>
          </a:p>
          <a:p>
            <a:pPr eaLnBrk="1" hangingPunct="1"/>
            <a:r>
              <a:rPr lang="it-IT" altLang="it-IT"/>
              <a:t>Laboratorio 3: ......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3789363"/>
            <a:ext cx="8066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Tutte le misure effettuate in ogni singolo laboratorio danno </a:t>
            </a:r>
            <a:r>
              <a:rPr lang="it-IT" altLang="it-IT" b="1"/>
              <a:t>misure precise con bilance molto sensibili</a:t>
            </a:r>
            <a:r>
              <a:rPr lang="it-IT" altLang="it-IT"/>
              <a:t>.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50825" y="4941888"/>
            <a:ext cx="8208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Dal confronto dei dati ottenuti nei vari laboratori si può affermare che </a:t>
            </a:r>
            <a:r>
              <a:rPr lang="it-IT" altLang="it-IT" b="1"/>
              <a:t>tutte le misure sono accurate</a:t>
            </a:r>
            <a:r>
              <a:rPr lang="it-IT" altLang="it-IT"/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30165" y="3932262"/>
            <a:ext cx="321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/>
              <a:t>log </a:t>
            </a:r>
            <a:r>
              <a:rPr lang="it-IT" altLang="it-IT">
                <a:solidFill>
                  <a:srgbClr val="FF0000"/>
                </a:solidFill>
              </a:rPr>
              <a:t>9.57</a:t>
            </a:r>
            <a:r>
              <a:rPr lang="it-IT" altLang="it-IT"/>
              <a:t> =  0.</a:t>
            </a:r>
            <a:r>
              <a:rPr lang="it-IT" altLang="it-IT">
                <a:solidFill>
                  <a:srgbClr val="FF0000"/>
                </a:solidFill>
              </a:rPr>
              <a:t>981</a:t>
            </a:r>
            <a:r>
              <a:rPr lang="it-IT" altLang="it-IT" sz="1800">
                <a:latin typeface="Arial" charset="0"/>
              </a:rPr>
              <a:t> 	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72815" y="5157812"/>
            <a:ext cx="81327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bg1"/>
              </a:buClr>
              <a:buSzPct val="170000"/>
            </a:pPr>
            <a:r>
              <a:rPr lang="it-IT" altLang="it-IT"/>
              <a:t>Nel fare l’antilogaritmo, si mantengono tante cifre quante sono quelle a destra del punto decimale dell’esponente: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920740" y="6237312"/>
            <a:ext cx="32416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/>
              <a:t>10</a:t>
            </a:r>
            <a:r>
              <a:rPr lang="it-IT" altLang="it-IT" baseline="30000"/>
              <a:t>-4.</a:t>
            </a:r>
            <a:r>
              <a:rPr lang="it-IT" altLang="it-IT" baseline="30000">
                <a:solidFill>
                  <a:srgbClr val="FF3300"/>
                </a:solidFill>
              </a:rPr>
              <a:t>74</a:t>
            </a:r>
            <a:r>
              <a:rPr lang="it-IT" altLang="it-IT" baseline="30000">
                <a:solidFill>
                  <a:srgbClr val="FF0000"/>
                </a:solidFill>
              </a:rPr>
              <a:t> </a:t>
            </a:r>
            <a:r>
              <a:rPr lang="it-IT" altLang="it-IT"/>
              <a:t>= </a:t>
            </a:r>
            <a:r>
              <a:rPr lang="it-IT" altLang="it-IT">
                <a:solidFill>
                  <a:srgbClr val="FF0000"/>
                </a:solidFill>
              </a:rPr>
              <a:t>1.8 </a:t>
            </a:r>
            <a:r>
              <a:rPr lang="en-US" altLang="it-IT">
                <a:cs typeface="Times New Roman" pitchFamily="18" charset="0"/>
              </a:rPr>
              <a:t>× </a:t>
            </a:r>
            <a:r>
              <a:rPr lang="it-IT" altLang="it-IT"/>
              <a:t>10</a:t>
            </a:r>
            <a:r>
              <a:rPr lang="it-IT" altLang="it-IT" baseline="30000"/>
              <a:t>-5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98565" y="216576"/>
            <a:ext cx="8229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bg1"/>
              </a:buClr>
              <a:buSzPct val="170000"/>
              <a:buFontTx/>
              <a:buChar char="•"/>
            </a:pPr>
            <a:r>
              <a:rPr lang="it-IT" altLang="it-IT" b="1" i="1" dirty="0"/>
              <a:t>Logaritmi e antilogaritmi</a:t>
            </a:r>
            <a:r>
              <a:rPr lang="it-IT" altLang="it-IT" u="sng" dirty="0"/>
              <a:t/>
            </a:r>
            <a:br>
              <a:rPr lang="it-IT" altLang="it-IT" u="sng" dirty="0"/>
            </a:br>
            <a:endParaRPr lang="it-IT" altLang="it-IT" u="sng" dirty="0"/>
          </a:p>
          <a:p>
            <a:pPr eaLnBrk="1" hangingPunct="1">
              <a:buClr>
                <a:schemeClr val="bg1"/>
              </a:buClr>
              <a:buSzPct val="170000"/>
            </a:pPr>
            <a:r>
              <a:rPr lang="it-IT" altLang="it-IT" dirty="0"/>
              <a:t>Entrano in gioco quando si tratta il concetto di </a:t>
            </a:r>
            <a:r>
              <a:rPr lang="it-IT" altLang="it-IT" dirty="0" err="1"/>
              <a:t>pH</a:t>
            </a:r>
            <a:r>
              <a:rPr lang="it-IT" altLang="it-IT" dirty="0"/>
              <a:t> e di costante di equilibrio</a:t>
            </a:r>
            <a:r>
              <a:rPr lang="it-IT" altLang="it-IT" dirty="0" smtClean="0"/>
              <a:t>. </a:t>
            </a:r>
          </a:p>
          <a:p>
            <a:pPr eaLnBrk="1" hangingPunct="1">
              <a:buClr>
                <a:schemeClr val="bg1"/>
              </a:buClr>
              <a:buSzPct val="170000"/>
            </a:pPr>
            <a:r>
              <a:rPr lang="it-IT" altLang="it-IT" dirty="0" err="1" smtClean="0"/>
              <a:t>pH</a:t>
            </a:r>
            <a:r>
              <a:rPr lang="it-IT" altLang="it-IT" dirty="0" smtClean="0"/>
              <a:t> = - </a:t>
            </a:r>
            <a:r>
              <a:rPr lang="it-IT" altLang="it-IT" dirty="0" err="1" smtClean="0"/>
              <a:t>log</a:t>
            </a:r>
            <a:r>
              <a:rPr lang="it-IT" altLang="it-IT" baseline="-25000" dirty="0" err="1" smtClean="0"/>
              <a:t>10</a:t>
            </a:r>
            <a:r>
              <a:rPr lang="it-IT" altLang="it-IT" dirty="0" smtClean="0"/>
              <a:t> [H</a:t>
            </a:r>
            <a:r>
              <a:rPr lang="it-IT" altLang="it-IT" baseline="30000" dirty="0" smtClean="0"/>
              <a:t>+</a:t>
            </a:r>
            <a:r>
              <a:rPr lang="it-IT" altLang="it-IT" dirty="0" smtClean="0"/>
              <a:t>]; 	</a:t>
            </a:r>
            <a:r>
              <a:rPr lang="it-IT" altLang="it-IT" dirty="0" err="1" smtClean="0"/>
              <a:t>pK</a:t>
            </a:r>
            <a:r>
              <a:rPr lang="it-IT" altLang="it-IT" dirty="0" smtClean="0"/>
              <a:t> </a:t>
            </a:r>
            <a:r>
              <a:rPr lang="it-IT" altLang="it-IT" dirty="0"/>
              <a:t>= - </a:t>
            </a:r>
            <a:r>
              <a:rPr lang="it-IT" altLang="it-IT" dirty="0" err="1"/>
              <a:t>log</a:t>
            </a:r>
            <a:r>
              <a:rPr lang="it-IT" altLang="it-IT" baseline="-25000" dirty="0" err="1"/>
              <a:t>10</a:t>
            </a:r>
            <a:r>
              <a:rPr lang="it-IT" altLang="it-IT" dirty="0"/>
              <a:t> </a:t>
            </a:r>
            <a:r>
              <a:rPr lang="it-IT" altLang="it-IT" dirty="0" smtClean="0"/>
              <a:t>K</a:t>
            </a:r>
            <a:endParaRPr lang="it-IT" altLang="it-IT" dirty="0"/>
          </a:p>
          <a:p>
            <a:pPr eaLnBrk="1" hangingPunct="1">
              <a:buClr>
                <a:schemeClr val="bg1"/>
              </a:buClr>
              <a:buSzPct val="170000"/>
            </a:pPr>
            <a:r>
              <a:rPr lang="it-IT" altLang="it-IT" dirty="0"/>
              <a:t>[H</a:t>
            </a:r>
            <a:r>
              <a:rPr lang="it-IT" altLang="it-IT" baseline="30000" dirty="0" smtClean="0"/>
              <a:t>+</a:t>
            </a:r>
            <a:r>
              <a:rPr lang="it-IT" altLang="it-IT" dirty="0" smtClean="0"/>
              <a:t>] = 10</a:t>
            </a:r>
            <a:r>
              <a:rPr lang="it-IT" altLang="it-IT" baseline="30000" dirty="0" smtClean="0"/>
              <a:t>-</a:t>
            </a:r>
            <a:r>
              <a:rPr lang="it-IT" altLang="it-IT" baseline="30000" dirty="0" err="1" smtClean="0"/>
              <a:t>pH</a:t>
            </a:r>
            <a:r>
              <a:rPr lang="it-IT" altLang="it-IT" dirty="0" smtClean="0"/>
              <a:t>     	K = 10</a:t>
            </a:r>
            <a:r>
              <a:rPr lang="it-IT" altLang="it-IT" baseline="30000" dirty="0" smtClean="0"/>
              <a:t>-</a:t>
            </a:r>
            <a:r>
              <a:rPr lang="it-IT" altLang="it-IT" baseline="30000" dirty="0" err="1" smtClean="0"/>
              <a:t>pk</a:t>
            </a:r>
            <a:r>
              <a:rPr lang="it-IT" altLang="it-IT" dirty="0"/>
              <a:t/>
            </a:r>
            <a:br>
              <a:rPr lang="it-IT" altLang="it-IT" dirty="0"/>
            </a:br>
            <a:endParaRPr lang="it-IT" altLang="it-IT" dirty="0" smtClean="0"/>
          </a:p>
          <a:p>
            <a:pPr eaLnBrk="1" hangingPunct="1">
              <a:buClr>
                <a:schemeClr val="bg1"/>
              </a:buClr>
              <a:buSzPct val="170000"/>
            </a:pPr>
            <a:r>
              <a:rPr lang="it-IT" altLang="it-IT" dirty="0" smtClean="0"/>
              <a:t>Nel </a:t>
            </a:r>
            <a:r>
              <a:rPr lang="it-IT" altLang="it-IT" dirty="0"/>
              <a:t>fare il logaritmo di un numero, a destra del punto decimale si mantiene un numero di cifre pari a quelle contenute nel numero originale: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130165" y="4581549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log </a:t>
            </a:r>
            <a:r>
              <a:rPr lang="it-IT" altLang="it-IT">
                <a:solidFill>
                  <a:srgbClr val="0000FF"/>
                </a:solidFill>
              </a:rPr>
              <a:t>567.4</a:t>
            </a:r>
            <a:r>
              <a:rPr lang="it-IT" altLang="it-IT"/>
              <a:t> = 2.</a:t>
            </a:r>
            <a:r>
              <a:rPr lang="it-IT" altLang="it-IT">
                <a:solidFill>
                  <a:srgbClr val="0000FF"/>
                </a:solidFill>
              </a:rPr>
              <a:t>7539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79325-6F70-4E4E-8EC2-C5D256F62B06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/>
      <p:bldP spid="18437" grpId="0" animBg="1"/>
      <p:bldP spid="184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3850" y="276965"/>
            <a:ext cx="8208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 smtClean="0"/>
              <a:t>NOTA FINALE 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/>
              <a:t>Conviene </a:t>
            </a:r>
            <a:r>
              <a:rPr lang="it-IT" altLang="it-IT" dirty="0"/>
              <a:t>fare tutte le operazioni con tutte le cifre fornite dalla calcolatrice e solo successivamente valutare il numero corretto di cifre significative con cui esprimere il risultato</a:t>
            </a:r>
            <a:r>
              <a:rPr lang="it-IT" altLang="it-IT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it-IT" altLang="it-IT" b="1" dirty="0" smtClean="0">
                <a:solidFill>
                  <a:srgbClr val="FF0000"/>
                </a:solidFill>
              </a:rPr>
              <a:t>Nelle relazioni scrivere i risultati col giusto numero di cifre significative.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23850" y="3145045"/>
            <a:ext cx="7920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Es. Determinare la massa di una sfera di r = 1.2 cm e densità = </a:t>
            </a:r>
            <a:r>
              <a:rPr lang="it-IT" altLang="it-IT"/>
              <a:t>3.125 </a:t>
            </a:r>
            <a:r>
              <a:rPr lang="it-IT" altLang="it-IT" smtClean="0"/>
              <a:t>g cm</a:t>
            </a:r>
            <a:r>
              <a:rPr lang="it-IT" altLang="it-IT" baseline="30000" smtClean="0"/>
              <a:t>-3</a:t>
            </a:r>
            <a:endParaRPr lang="it-IT" altLang="it-IT" baseline="30000" dirty="0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34207" y="4042439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it-IT" altLang="it-IT" dirty="0"/>
              <a:t>m = d </a:t>
            </a:r>
            <a:r>
              <a:rPr lang="it-IT" altLang="it-IT" dirty="0">
                <a:sym typeface="Symbol" pitchFamily="18" charset="2"/>
              </a:rPr>
              <a:t></a:t>
            </a:r>
            <a:r>
              <a:rPr lang="it-IT" altLang="it-IT" dirty="0"/>
              <a:t> </a:t>
            </a:r>
            <a:r>
              <a:rPr lang="it-IT" altLang="it-IT" dirty="0">
                <a:sym typeface="Symbol" pitchFamily="18" charset="2"/>
              </a:rPr>
              <a:t>V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221995" y="4042439"/>
            <a:ext cx="147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it-IT" altLang="it-IT"/>
              <a:t>V = 4/3</a:t>
            </a:r>
            <a:r>
              <a:rPr lang="el-GR" altLang="it-IT"/>
              <a:t>π</a:t>
            </a:r>
            <a:r>
              <a:rPr lang="it-IT" altLang="it-IT"/>
              <a:t>r</a:t>
            </a:r>
            <a:r>
              <a:rPr lang="it-IT" altLang="it-IT" baseline="30000"/>
              <a:t>3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334207" y="5050502"/>
            <a:ext cx="694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0000"/>
                </a:solidFill>
              </a:rPr>
              <a:t>m = d </a:t>
            </a:r>
            <a:r>
              <a:rPr lang="it-IT" altLang="it-IT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altLang="it-IT">
                <a:solidFill>
                  <a:srgbClr val="000000"/>
                </a:solidFill>
              </a:rPr>
              <a:t> 4/3</a:t>
            </a:r>
            <a:r>
              <a:rPr lang="el-GR" altLang="it-IT">
                <a:solidFill>
                  <a:srgbClr val="000000"/>
                </a:solidFill>
              </a:rPr>
              <a:t>π</a:t>
            </a:r>
            <a:r>
              <a:rPr lang="it-IT" altLang="it-IT">
                <a:solidFill>
                  <a:srgbClr val="000000"/>
                </a:solidFill>
              </a:rPr>
              <a:t>r</a:t>
            </a:r>
            <a:r>
              <a:rPr lang="it-IT" altLang="it-IT" baseline="30000">
                <a:solidFill>
                  <a:srgbClr val="000000"/>
                </a:solidFill>
              </a:rPr>
              <a:t>3</a:t>
            </a:r>
            <a:r>
              <a:rPr lang="it-IT" altLang="it-IT">
                <a:solidFill>
                  <a:srgbClr val="000000"/>
                </a:solidFill>
              </a:rPr>
              <a:t> = 3.125 g/cm</a:t>
            </a:r>
            <a:r>
              <a:rPr lang="it-IT" altLang="it-IT" baseline="30000">
                <a:solidFill>
                  <a:srgbClr val="000000"/>
                </a:solidFill>
              </a:rPr>
              <a:t>3</a:t>
            </a:r>
            <a:r>
              <a:rPr lang="it-IT" altLang="it-IT">
                <a:solidFill>
                  <a:srgbClr val="000000"/>
                </a:solidFill>
              </a:rPr>
              <a:t> </a:t>
            </a:r>
            <a:r>
              <a:rPr lang="it-IT" altLang="it-IT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altLang="it-IT">
                <a:solidFill>
                  <a:srgbClr val="000000"/>
                </a:solidFill>
              </a:rPr>
              <a:t> 1.333 </a:t>
            </a:r>
            <a:r>
              <a:rPr lang="it-IT" altLang="it-IT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altLang="it-IT">
                <a:solidFill>
                  <a:srgbClr val="000000"/>
                </a:solidFill>
              </a:rPr>
              <a:t> 3.14 </a:t>
            </a:r>
            <a:r>
              <a:rPr lang="it-IT" altLang="it-IT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altLang="it-IT">
                <a:solidFill>
                  <a:srgbClr val="000000"/>
                </a:solidFill>
              </a:rPr>
              <a:t> 1.2</a:t>
            </a:r>
            <a:r>
              <a:rPr lang="it-IT" altLang="it-IT" baseline="30000">
                <a:solidFill>
                  <a:srgbClr val="000000"/>
                </a:solidFill>
              </a:rPr>
              <a:t>3 </a:t>
            </a:r>
            <a:r>
              <a:rPr lang="it-IT" altLang="it-IT">
                <a:solidFill>
                  <a:srgbClr val="000000"/>
                </a:solidFill>
              </a:rPr>
              <a:t>cm</a:t>
            </a:r>
            <a:r>
              <a:rPr lang="it-IT" altLang="it-IT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34207" y="5758526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it-IT" altLang="it-IT"/>
              <a:t>= 22.602348 g 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5087182" y="5758526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it-IT" altLang="it-IT">
                <a:solidFill>
                  <a:srgbClr val="FF3300"/>
                </a:solidFill>
              </a:rPr>
              <a:t>= 23 g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79512" y="284717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UN LABORATORIO CHIMICO IN GENERE SI MISURANO</a:t>
            </a:r>
            <a:endParaRPr lang="it-IT" alt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45" name="Group 49"/>
          <p:cNvGraphicFramePr>
            <a:graphicFrameLocks noGrp="1"/>
          </p:cNvGraphicFramePr>
          <p:nvPr/>
        </p:nvGraphicFramePr>
        <p:xfrm>
          <a:off x="323850" y="1341438"/>
          <a:ext cx="8569325" cy="4437088"/>
        </p:xfrm>
        <a:graphic>
          <a:graphicData uri="http://schemas.openxmlformats.org/drawingml/2006/table">
            <a:tbl>
              <a:tblPr/>
              <a:tblGrid>
                <a:gridCol w="206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3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grandezza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unità di misura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strumento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massa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mg, 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bilancia analitica o tecnica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8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volume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mL (cm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o cc),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 (dm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buretta, pipetta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siringa, cilindro graduato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temperatura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°C    (K)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K = °C + 273.15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termometro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pressione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atm, Pa, mmHg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manometro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0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pH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unità di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pH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pHmetro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5292725" y="1916113"/>
            <a:ext cx="446088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755650" y="4005263"/>
            <a:ext cx="509588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4140200" y="2060575"/>
            <a:ext cx="509588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722313" y="2952750"/>
            <a:ext cx="509587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755649" y="620713"/>
            <a:ext cx="79200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 smtClean="0"/>
              <a:t>PER FARE I CALCOLI E' UTILE ADOPERARE LA NOTAZIONE DECIMALE E SCIENTIFICA</a:t>
            </a:r>
            <a:endParaRPr lang="it-IT" altLang="it-IT" b="1" dirty="0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827088" y="1627188"/>
            <a:ext cx="691197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Notazione scientifica è la rappresentazione di un numero nella forma             </a:t>
            </a:r>
            <a:r>
              <a:rPr lang="it-IT" altLang="it-IT" sz="2800" b="1"/>
              <a:t>a  </a:t>
            </a:r>
            <a:r>
              <a:rPr lang="en-US" altLang="it-IT" sz="2800" b="1">
                <a:cs typeface="Times New Roman" pitchFamily="18" charset="0"/>
              </a:rPr>
              <a:t>×</a:t>
            </a:r>
            <a:r>
              <a:rPr lang="it-IT" altLang="it-IT" sz="2800" b="1"/>
              <a:t> 10 </a:t>
            </a:r>
            <a:r>
              <a:rPr lang="it-IT" altLang="it-IT" sz="2800" b="1" baseline="30000"/>
              <a:t>n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4724400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sistema molto comodo perché permette di risparmiare gli zeri, </a:t>
            </a:r>
            <a:r>
              <a:rPr lang="it-IT" altLang="it-IT" b="1" dirty="0"/>
              <a:t>adoperare le regole sulle potenze</a:t>
            </a:r>
            <a:r>
              <a:rPr lang="it-IT" altLang="it-IT" dirty="0"/>
              <a:t> e quindi di </a:t>
            </a:r>
            <a:r>
              <a:rPr lang="it-IT" altLang="it-IT" dirty="0">
                <a:solidFill>
                  <a:srgbClr val="FF0000"/>
                </a:solidFill>
              </a:rPr>
              <a:t>semplificare i calcoli e limitare gli errori di trascrizione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27088" y="2997200"/>
            <a:ext cx="7488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/>
              <a:t>a</a:t>
            </a:r>
            <a:r>
              <a:rPr lang="it-IT" altLang="it-IT" dirty="0"/>
              <a:t>  numero decimale con un’unica cifra diversa da zero a sinistra della virgola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7088" y="4003675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/>
              <a:t>n</a:t>
            </a:r>
            <a:r>
              <a:rPr lang="it-IT" altLang="it-IT" dirty="0"/>
              <a:t>   numero intero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1223963" y="2349500"/>
            <a:ext cx="2916237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1258888" y="4430713"/>
            <a:ext cx="4249737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V="1">
            <a:off x="5508625" y="24209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/>
      <p:bldP spid="32786" grpId="0" animBg="1"/>
      <p:bldP spid="32785" grpId="0" animBg="1"/>
      <p:bldP spid="32779" grpId="0" animBg="1"/>
      <p:bldP spid="32775" grpId="0"/>
      <p:bldP spid="32780" grpId="0" animBg="1"/>
      <p:bldP spid="32787" grpId="0" animBg="1"/>
      <p:bldP spid="327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619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/>
              <a:t>Esempi di trasformazioni e di calcolo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 smtClean="0"/>
              <a:t>Provare </a:t>
            </a:r>
            <a:r>
              <a:rPr lang="it-IT" altLang="it-IT" dirty="0"/>
              <a:t>a effettuare i calcoli seguenti senza calcolatrice e adoperando la notazione esponenziale assieme alle regole delle potenze.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68313" y="2997200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0.0005 / 0.025 = 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76600" y="2997200"/>
            <a:ext cx="460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si </a:t>
            </a:r>
            <a:r>
              <a:rPr lang="it-IT" altLang="it-IT" dirty="0" err="1"/>
              <a:t>puo’</a:t>
            </a:r>
            <a:r>
              <a:rPr lang="it-IT" altLang="it-IT" dirty="0"/>
              <a:t> scrivere 5 </a:t>
            </a:r>
            <a:r>
              <a:rPr lang="en-US" altLang="it-IT" dirty="0">
                <a:cs typeface="Times New Roman" pitchFamily="18" charset="0"/>
              </a:rPr>
              <a:t>× </a:t>
            </a:r>
            <a:r>
              <a:rPr lang="it-IT" altLang="it-IT" dirty="0"/>
              <a:t>10</a:t>
            </a:r>
            <a:r>
              <a:rPr lang="it-IT" altLang="it-IT" baseline="30000" dirty="0"/>
              <a:t>-4</a:t>
            </a:r>
            <a:r>
              <a:rPr lang="it-IT" altLang="it-IT" dirty="0"/>
              <a:t> / </a:t>
            </a:r>
            <a:r>
              <a:rPr lang="it-IT" altLang="it-IT" dirty="0" smtClean="0"/>
              <a:t>2.5 </a:t>
            </a:r>
            <a:r>
              <a:rPr lang="en-US" altLang="it-IT" dirty="0"/>
              <a:t>×</a:t>
            </a:r>
            <a:r>
              <a:rPr lang="it-IT" altLang="it-IT" dirty="0"/>
              <a:t> </a:t>
            </a:r>
            <a:r>
              <a:rPr lang="it-IT" altLang="it-IT" dirty="0" smtClean="0"/>
              <a:t>10</a:t>
            </a:r>
            <a:r>
              <a:rPr lang="it-IT" altLang="it-IT" baseline="30000" dirty="0" smtClean="0"/>
              <a:t>-2</a:t>
            </a:r>
            <a:endParaRPr lang="it-IT" altLang="it-IT" baseline="300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76600" y="357346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= </a:t>
            </a:r>
            <a:r>
              <a:rPr lang="it-IT" altLang="it-IT" dirty="0" smtClean="0"/>
              <a:t>2 </a:t>
            </a:r>
            <a:r>
              <a:rPr lang="en-US" altLang="it-IT" dirty="0"/>
              <a:t>× </a:t>
            </a:r>
            <a:r>
              <a:rPr lang="it-IT" altLang="it-IT" dirty="0" smtClean="0"/>
              <a:t>10</a:t>
            </a:r>
            <a:r>
              <a:rPr lang="it-IT" altLang="it-IT" baseline="30000" dirty="0" smtClean="0"/>
              <a:t>-2</a:t>
            </a:r>
            <a:r>
              <a:rPr lang="it-IT" altLang="it-IT" dirty="0" smtClean="0"/>
              <a:t> </a:t>
            </a:r>
            <a:r>
              <a:rPr lang="it-IT" altLang="it-IT" dirty="0"/>
              <a:t>= 0.02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95288" y="4508500"/>
            <a:ext cx="79200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altri esempi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0.03 / 0.2;	1 / 0.1;		300/0.15; 	1000000/100000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5612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6.022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23</a:t>
            </a:r>
            <a:r>
              <a:rPr lang="it-IT" altLang="it-IT"/>
              <a:t> </a:t>
            </a:r>
            <a:r>
              <a:rPr lang="en-US" altLang="it-IT"/>
              <a:t>×</a:t>
            </a:r>
            <a:r>
              <a:rPr lang="it-IT" altLang="it-IT"/>
              <a:t> 1.67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-19</a:t>
            </a:r>
            <a:r>
              <a:rPr lang="it-IT" altLang="it-IT"/>
              <a:t>;	 0.07 </a:t>
            </a:r>
            <a:r>
              <a:rPr lang="en-US" altLang="it-IT"/>
              <a:t>×</a:t>
            </a:r>
            <a:r>
              <a:rPr lang="it-IT" altLang="it-IT"/>
              <a:t> 0.07</a:t>
            </a:r>
            <a:r>
              <a:rPr lang="it-IT" altLang="it-IT" baseline="30000"/>
              <a:t>-1</a:t>
            </a:r>
            <a:r>
              <a:rPr lang="it-IT" altLang="it-IT"/>
              <a:t>;	0.15 </a:t>
            </a:r>
            <a:r>
              <a:rPr lang="en-US" altLang="it-IT"/>
              <a:t>×</a:t>
            </a:r>
            <a:r>
              <a:rPr lang="it-IT" altLang="it-IT"/>
              <a:t> 0.03</a:t>
            </a:r>
            <a:r>
              <a:rPr lang="it-IT" altLang="it-IT" baseline="30000"/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(1.2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2</a:t>
            </a:r>
            <a:r>
              <a:rPr lang="it-IT" altLang="it-IT"/>
              <a:t>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12</a:t>
            </a:r>
            <a:r>
              <a:rPr lang="it-IT" altLang="it-IT"/>
              <a:t>) / (0.6 </a:t>
            </a:r>
            <a:r>
              <a:rPr lang="en-US" altLang="it-IT"/>
              <a:t>×</a:t>
            </a:r>
            <a:r>
              <a:rPr lang="it-IT" altLang="it-IT"/>
              <a:t> 10</a:t>
            </a:r>
            <a:r>
              <a:rPr lang="it-IT" altLang="it-IT" baseline="30000"/>
              <a:t>14</a:t>
            </a:r>
            <a:r>
              <a:rPr lang="it-IT" altLang="it-IT"/>
              <a:t>)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064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Nel sistema </a:t>
            </a:r>
            <a:r>
              <a:rPr lang="it-IT" altLang="it-IT" b="1" dirty="0"/>
              <a:t>SI</a:t>
            </a:r>
            <a:r>
              <a:rPr lang="it-IT" altLang="it-IT" dirty="0"/>
              <a:t> </a:t>
            </a:r>
            <a:r>
              <a:rPr lang="it-IT" altLang="it-IT" dirty="0" smtClean="0"/>
              <a:t>per comodità si </a:t>
            </a:r>
            <a:r>
              <a:rPr lang="it-IT" altLang="it-IT" dirty="0"/>
              <a:t>possono adoperare unità più grandi o più piccole delle unità base usando un prefisso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58324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/>
              <a:t>prefisso	multiplo	simbolo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giga		10</a:t>
            </a:r>
            <a:r>
              <a:rPr lang="it-IT" altLang="it-IT" baseline="30000"/>
              <a:t>9</a:t>
            </a:r>
            <a:r>
              <a:rPr lang="it-IT" altLang="it-IT"/>
              <a:t>		G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mega		10</a:t>
            </a:r>
            <a:r>
              <a:rPr lang="it-IT" altLang="it-IT" baseline="30000"/>
              <a:t>6</a:t>
            </a:r>
            <a:r>
              <a:rPr lang="it-IT" altLang="it-IT"/>
              <a:t>		M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kilo		10</a:t>
            </a:r>
            <a:r>
              <a:rPr lang="it-IT" altLang="it-IT" baseline="30000"/>
              <a:t>3</a:t>
            </a:r>
            <a:r>
              <a:rPr lang="it-IT" altLang="it-IT"/>
              <a:t>		k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deci		10</a:t>
            </a:r>
            <a:r>
              <a:rPr lang="it-IT" altLang="it-IT" baseline="30000"/>
              <a:t>-1</a:t>
            </a:r>
            <a:r>
              <a:rPr lang="it-IT" altLang="it-IT"/>
              <a:t>		d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milli		10</a:t>
            </a:r>
            <a:r>
              <a:rPr lang="it-IT" altLang="it-IT" baseline="30000"/>
              <a:t>-3</a:t>
            </a:r>
            <a:r>
              <a:rPr lang="it-IT" altLang="it-IT"/>
              <a:t>		m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micro		10</a:t>
            </a:r>
            <a:r>
              <a:rPr lang="it-IT" altLang="it-IT" baseline="30000"/>
              <a:t>-6</a:t>
            </a:r>
            <a:r>
              <a:rPr lang="it-IT" altLang="it-IT"/>
              <a:t>		</a:t>
            </a:r>
            <a:r>
              <a:rPr lang="it-IT" altLang="it-IT">
                <a:latin typeface="Symbol" pitchFamily="18" charset="2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nano		10</a:t>
            </a:r>
            <a:r>
              <a:rPr lang="it-IT" altLang="it-IT" baseline="30000"/>
              <a:t>-9</a:t>
            </a:r>
            <a:r>
              <a:rPr lang="it-IT" altLang="it-IT"/>
              <a:t>		n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pico		10</a:t>
            </a:r>
            <a:r>
              <a:rPr lang="it-IT" altLang="it-IT" baseline="30000"/>
              <a:t>-12</a:t>
            </a:r>
            <a:r>
              <a:rPr lang="it-IT" altLang="it-IT"/>
              <a:t>		p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220072" y="2564904"/>
            <a:ext cx="3239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kg = 1000 g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36790" y="3515023"/>
            <a:ext cx="3239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L = 1000 </a:t>
            </a:r>
            <a:r>
              <a:rPr lang="it-IT" dirty="0" err="1" smtClean="0"/>
              <a:t>mL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5363" y="1914921"/>
            <a:ext cx="83518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b="1" dirty="0">
                <a:solidFill>
                  <a:srgbClr val="FF0000"/>
                </a:solidFill>
              </a:rPr>
              <a:t>portata</a:t>
            </a:r>
            <a:r>
              <a:rPr lang="it-IT" altLang="it-IT" sz="2800" dirty="0">
                <a:solidFill>
                  <a:srgbClr val="FF0000"/>
                </a:solidFill>
              </a:rPr>
              <a:t>: è la massima quantità misurabile da uno strumento.</a:t>
            </a:r>
            <a:r>
              <a:rPr lang="it-IT" altLang="it-IT" sz="2800" dirty="0"/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5363" y="3078098"/>
            <a:ext cx="85042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b="1" dirty="0">
                <a:solidFill>
                  <a:srgbClr val="0000FF"/>
                </a:solidFill>
              </a:rPr>
              <a:t>sensibilità</a:t>
            </a:r>
            <a:r>
              <a:rPr lang="it-IT" altLang="it-IT" sz="2800" dirty="0">
                <a:solidFill>
                  <a:srgbClr val="0000FF"/>
                </a:solidFill>
              </a:rPr>
              <a:t>: è la minima variazione che uno strumento può misurare.</a:t>
            </a:r>
            <a:r>
              <a:rPr lang="it-IT" altLang="it-IT" sz="2800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5363" y="4241275"/>
            <a:ext cx="8283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/>
              <a:t>Di solito: all’aumentare della portata di uno strumento diminuisce la sua sensibilità: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5363" y="620688"/>
            <a:ext cx="8504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CARATTERISTICHE DI UNO STRUMENTO O DI UNA TECNICA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5" y="1702916"/>
            <a:ext cx="312737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2541587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55576" y="5517232"/>
            <a:ext cx="34513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bilancia analitica</a:t>
            </a:r>
            <a:endParaRPr lang="it-IT" altLang="it-IT" dirty="0"/>
          </a:p>
          <a:p>
            <a:pPr eaLnBrk="1" hangingPunct="1"/>
            <a:r>
              <a:rPr lang="it-IT" altLang="it-IT" dirty="0"/>
              <a:t>portata		</a:t>
            </a:r>
            <a:r>
              <a:rPr lang="it-IT" altLang="it-IT" dirty="0" smtClean="0"/>
              <a:t>100 - 200 g sensibilità </a:t>
            </a:r>
            <a:r>
              <a:rPr lang="it-IT" altLang="it-IT" dirty="0"/>
              <a:t>	0.00001 </a:t>
            </a:r>
            <a:r>
              <a:rPr lang="it-IT" altLang="it-IT" dirty="0" smtClean="0"/>
              <a:t>g </a:t>
            </a:r>
            <a:endParaRPr lang="it-IT" altLang="it-IT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220072" y="5517232"/>
            <a:ext cx="37497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/>
              <a:t>bilancia tecnica</a:t>
            </a:r>
            <a:endParaRPr lang="it-IT" altLang="it-IT" dirty="0"/>
          </a:p>
          <a:p>
            <a:pPr eaLnBrk="1" hangingPunct="1"/>
            <a:r>
              <a:rPr lang="it-IT" altLang="it-IT" dirty="0"/>
              <a:t>portata		2000 - 3000 g</a:t>
            </a:r>
          </a:p>
          <a:p>
            <a:pPr eaLnBrk="1" hangingPunct="1"/>
            <a:r>
              <a:rPr lang="it-IT" altLang="it-IT" dirty="0" smtClean="0"/>
              <a:t>sensibilità </a:t>
            </a:r>
            <a:r>
              <a:rPr lang="it-IT" altLang="it-IT" dirty="0"/>
              <a:t>	0.1 </a:t>
            </a:r>
            <a:r>
              <a:rPr lang="it-IT" altLang="it-IT" dirty="0" smtClean="0"/>
              <a:t>g</a:t>
            </a:r>
            <a:endParaRPr lang="it-IT" altLang="it-IT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267744" y="116632"/>
            <a:ext cx="43904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dirty="0" smtClean="0">
                <a:latin typeface="+mj-lt"/>
              </a:rPr>
              <a:t>Esempio di portata e sensibilità nelle </a:t>
            </a:r>
            <a:r>
              <a:rPr lang="it-IT" altLang="it-IT" b="1" dirty="0" smtClean="0">
                <a:latin typeface="+mj-lt"/>
              </a:rPr>
              <a:t>PESATE</a:t>
            </a:r>
            <a:endParaRPr lang="it-IT" altLang="it-IT" b="1" dirty="0">
              <a:latin typeface="+mj-lt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7F4B-CA74-4C53-8517-3357BDDFBDA2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499992" y="177281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lab ci sono 2 tipi di bilance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0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2312</Words>
  <Application>Microsoft Office PowerPoint</Application>
  <PresentationFormat>Presentazione su schermo (4:3)</PresentationFormat>
  <Paragraphs>330</Paragraphs>
  <Slides>34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Calibri</vt:lpstr>
      <vt:lpstr>Cambria Math</vt:lpstr>
      <vt:lpstr>Symbol</vt:lpstr>
      <vt:lpstr>Times New Roman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Claudio</dc:creator>
  <cp:lastModifiedBy>Claudio Tavagnacco</cp:lastModifiedBy>
  <cp:revision>864</cp:revision>
  <dcterms:created xsi:type="dcterms:W3CDTF">2006-11-16T22:58:56Z</dcterms:created>
  <dcterms:modified xsi:type="dcterms:W3CDTF">2020-10-06T12:01:13Z</dcterms:modified>
</cp:coreProperties>
</file>