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6"/>
  </p:notesMasterIdLst>
  <p:sldIdLst>
    <p:sldId id="257" r:id="rId2"/>
    <p:sldId id="294" r:id="rId3"/>
    <p:sldId id="260" r:id="rId4"/>
    <p:sldId id="277" r:id="rId5"/>
    <p:sldId id="278" r:id="rId6"/>
    <p:sldId id="280" r:id="rId7"/>
    <p:sldId id="281" r:id="rId8"/>
    <p:sldId id="258" r:id="rId9"/>
    <p:sldId id="296" r:id="rId10"/>
    <p:sldId id="297" r:id="rId11"/>
    <p:sldId id="276" r:id="rId12"/>
    <p:sldId id="256" r:id="rId13"/>
    <p:sldId id="300" r:id="rId14"/>
    <p:sldId id="302" r:id="rId15"/>
    <p:sldId id="301" r:id="rId16"/>
    <p:sldId id="259" r:id="rId17"/>
    <p:sldId id="262" r:id="rId18"/>
    <p:sldId id="299" r:id="rId19"/>
    <p:sldId id="263" r:id="rId20"/>
    <p:sldId id="264" r:id="rId21"/>
    <p:sldId id="265" r:id="rId22"/>
    <p:sldId id="298" r:id="rId23"/>
    <p:sldId id="267" r:id="rId24"/>
    <p:sldId id="268" r:id="rId25"/>
    <p:sldId id="285" r:id="rId26"/>
    <p:sldId id="284" r:id="rId27"/>
    <p:sldId id="269" r:id="rId28"/>
    <p:sldId id="270" r:id="rId29"/>
    <p:sldId id="289" r:id="rId30"/>
    <p:sldId id="290" r:id="rId31"/>
    <p:sldId id="291" r:id="rId32"/>
    <p:sldId id="292" r:id="rId33"/>
    <p:sldId id="272" r:id="rId34"/>
    <p:sldId id="295" r:id="rId35"/>
  </p:sldIdLst>
  <p:sldSz cx="9144000" cy="6858000" type="screen4x3"/>
  <p:notesSz cx="6858000" cy="9144000"/>
  <p:defaultTextStyle>
    <a:defPPr>
      <a:defRPr lang="it-IT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3399"/>
    <a:srgbClr val="008000"/>
    <a:srgbClr val="FF3300"/>
    <a:srgbClr val="CC6600"/>
    <a:srgbClr val="CC3300"/>
    <a:srgbClr val="FF9900"/>
    <a:srgbClr val="3333CC"/>
    <a:srgbClr val="CEF8FE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ile me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Stile medio 2 - Color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Stile medio 2 - Colore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Stile medio 2 - Colore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Stile medio 2 - Colore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Stile medio 2 - Colore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252" autoAdjust="0"/>
    <p:restoredTop sz="93829" autoAdjust="0"/>
  </p:normalViewPr>
  <p:slideViewPr>
    <p:cSldViewPr>
      <p:cViewPr varScale="1">
        <p:scale>
          <a:sx n="61" d="100"/>
          <a:sy n="61" d="100"/>
        </p:scale>
        <p:origin x="1688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image" Target="../media/image9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982953-6D0B-44BF-B997-47D21A1FB2E5}" type="datetimeFigureOut">
              <a:rPr lang="it-IT" smtClean="0"/>
              <a:t>06/10/2020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C87EB5-9B2C-4444-9A08-1E2F0059DC3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614792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2F0350-E694-4A60-9A46-2C4773602C32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378787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B0D9FC-632D-4D30-9A3A-33345818A6A4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477720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5BF9AD-018B-401D-9963-F3BD3C189DC2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566219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079325-6F70-4E4E-8EC2-C5D256F62B06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403524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E8D64C-3DDF-4306-80B0-08A996D95BFF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826719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E1C2F0-1CC8-4A22-BE44-F7D97095CEF3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304284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91D532-C669-401C-AFEF-B30DE84FD2F7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045272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3C7D7D-7F34-4A6E-AE7F-D18F65A43F81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708979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187F4B-CA74-4C53-8517-3357BDDFBDA2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310396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907923-871B-467A-862F-74E158E8F779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296124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 smtClean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5C96B6-4171-47A5-8B3C-D8DA8A3B2236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364669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 smtClean="0"/>
              <a:t>Fare clic per modificare lo stile del titolo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 smtClean="0"/>
              <a:t>Fare clic per modificare gli stili del testo dello schema</a:t>
            </a:r>
          </a:p>
          <a:p>
            <a:pPr lvl="1"/>
            <a:r>
              <a:rPr lang="it-IT" altLang="it-IT" smtClean="0"/>
              <a:t>Secondo livello</a:t>
            </a:r>
          </a:p>
          <a:p>
            <a:pPr lvl="2"/>
            <a:r>
              <a:rPr lang="it-IT" altLang="it-IT" smtClean="0"/>
              <a:t>Terzo livello</a:t>
            </a:r>
          </a:p>
          <a:p>
            <a:pPr lvl="3"/>
            <a:r>
              <a:rPr lang="it-IT" altLang="it-IT" smtClean="0"/>
              <a:t>Quarto livello</a:t>
            </a:r>
          </a:p>
          <a:p>
            <a:pPr lvl="4"/>
            <a:r>
              <a:rPr lang="it-IT" altLang="it-IT" smtClean="0"/>
              <a:t>Quinto livello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pPr>
              <a:defRPr/>
            </a:pPr>
            <a:fld id="{10EB2F91-FA8F-418B-93A0-ED0D89A9306A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0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9.wmf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3" name="Text Box 14"/>
          <p:cNvSpPr txBox="1">
            <a:spLocks noChangeArrowheads="1"/>
          </p:cNvSpPr>
          <p:nvPr/>
        </p:nvSpPr>
        <p:spPr bwMode="auto">
          <a:xfrm>
            <a:off x="7236519" y="1268760"/>
            <a:ext cx="936625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it-IT" altLang="it-IT" sz="1400" b="1" dirty="0" smtClean="0">
                <a:solidFill>
                  <a:srgbClr val="FF0000"/>
                </a:solidFill>
              </a:rPr>
              <a:t>06.10.20</a:t>
            </a:r>
            <a:endParaRPr lang="it-IT" altLang="it-IT" sz="1400" b="1" dirty="0">
              <a:solidFill>
                <a:srgbClr val="FF0000"/>
              </a:solidFill>
            </a:endParaRPr>
          </a:p>
        </p:txBody>
      </p:sp>
      <p:sp>
        <p:nvSpPr>
          <p:cNvPr id="2056" name="Text Box 8"/>
          <p:cNvSpPr txBox="1">
            <a:spLocks noChangeArrowheads="1"/>
          </p:cNvSpPr>
          <p:nvPr/>
        </p:nvSpPr>
        <p:spPr bwMode="auto">
          <a:xfrm>
            <a:off x="251519" y="1988840"/>
            <a:ext cx="7921625" cy="2308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altLang="it-IT" dirty="0" smtClean="0">
                <a:latin typeface="Arial" panose="020B0604020202020204" pitchFamily="34" charset="0"/>
                <a:cs typeface="Arial" panose="020B0604020202020204" pitchFamily="34" charset="0"/>
              </a:rPr>
              <a:t>Nei laboratori scientifici</a:t>
            </a:r>
            <a:r>
              <a:rPr lang="it-IT" altLang="it-IT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altLang="it-IT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 </a:t>
            </a:r>
            <a:r>
              <a:rPr lang="it-IT" altLang="it-IT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parla</a:t>
            </a:r>
            <a:r>
              <a:rPr lang="it-IT" altLang="it-IT" dirty="0">
                <a:latin typeface="Arial" panose="020B0604020202020204" pitchFamily="34" charset="0"/>
                <a:cs typeface="Arial" panose="020B0604020202020204" pitchFamily="34" charset="0"/>
              </a:rPr>
              <a:t> di </a:t>
            </a:r>
          </a:p>
          <a:p>
            <a:pPr>
              <a:spcBef>
                <a:spcPct val="50000"/>
              </a:spcBef>
            </a:pPr>
            <a:r>
              <a:rPr lang="it-IT" altLang="it-IT" dirty="0" smtClean="0">
                <a:latin typeface="Arial" panose="020B0604020202020204" pitchFamily="34" charset="0"/>
                <a:cs typeface="Arial" panose="020B0604020202020204" pitchFamily="34" charset="0"/>
              </a:rPr>
              <a:t>misurare</a:t>
            </a:r>
            <a:r>
              <a:rPr lang="it-IT" altLang="it-IT" dirty="0">
                <a:latin typeface="Arial" panose="020B0604020202020204" pitchFamily="34" charset="0"/>
                <a:cs typeface="Arial" panose="020B0604020202020204" pitchFamily="34" charset="0"/>
              </a:rPr>
              <a:t>, calcolare, </a:t>
            </a:r>
            <a:r>
              <a:rPr lang="it-IT" altLang="it-IT" dirty="0" smtClean="0">
                <a:latin typeface="Arial" panose="020B0604020202020204" pitchFamily="34" charset="0"/>
                <a:cs typeface="Arial" panose="020B0604020202020204" pitchFamily="34" charset="0"/>
              </a:rPr>
              <a:t>determinare, aggiungere, togliere, mescolare, prelevare, </a:t>
            </a:r>
            <a:r>
              <a:rPr lang="it-IT" altLang="it-IT" dirty="0">
                <a:latin typeface="Arial" panose="020B0604020202020204" pitchFamily="34" charset="0"/>
                <a:cs typeface="Arial" panose="020B0604020202020204" pitchFamily="34" charset="0"/>
              </a:rPr>
              <a:t>pesare, sperimentare, </a:t>
            </a:r>
            <a:r>
              <a:rPr lang="it-IT" altLang="it-IT" dirty="0" smtClean="0">
                <a:latin typeface="Arial" panose="020B0604020202020204" pitchFamily="34" charset="0"/>
                <a:cs typeface="Arial" panose="020B0604020202020204" pitchFamily="34" charset="0"/>
              </a:rPr>
              <a:t>provare, …</a:t>
            </a:r>
            <a:br>
              <a:rPr lang="it-IT" altLang="it-IT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it-IT" altLang="it-IT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ct val="50000"/>
              </a:spcBef>
            </a:pPr>
            <a:r>
              <a:rPr lang="it-IT" altLang="it-IT" i="1" dirty="0" smtClean="0">
                <a:latin typeface="Arial" panose="020B0604020202020204" pitchFamily="34" charset="0"/>
                <a:cs typeface="Arial" panose="020B0604020202020204" pitchFamily="34" charset="0"/>
              </a:rPr>
              <a:t>si effettuano esperienze, si misurano grandezze,... </a:t>
            </a:r>
            <a:endParaRPr lang="it-IT" altLang="it-IT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ttangolo 2"/>
          <p:cNvSpPr/>
          <p:nvPr/>
        </p:nvSpPr>
        <p:spPr>
          <a:xfrm>
            <a:off x="905192" y="116632"/>
            <a:ext cx="6897401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it-IT" sz="40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Cenni su misure, errori e cifre </a:t>
            </a:r>
          </a:p>
          <a:p>
            <a:pPr algn="ctr"/>
            <a:r>
              <a:rPr lang="it-IT" sz="40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significative</a:t>
            </a:r>
            <a:endParaRPr lang="it-IT" sz="4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27652" name="Picture 4" descr="Risultati immagini per misurare ph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0152" y="4297164"/>
            <a:ext cx="2483768" cy="24837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7654" name="Picture 6" descr="Risultati immagini per laboratorio chimica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4339034"/>
            <a:ext cx="3224407" cy="21474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B187F4B-CA74-4C53-8517-3357BDDFBDA2}" type="slidenum">
              <a:rPr lang="it-IT" smtClean="0"/>
              <a:pPr>
                <a:defRPr/>
              </a:pPr>
              <a:t>1</a:t>
            </a:fld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2" descr="Risultati immagini per pesaperson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3970" y="72832"/>
            <a:ext cx="2492072" cy="24920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10"/>
          <p:cNvSpPr>
            <a:spLocks noChangeArrowheads="1"/>
          </p:cNvSpPr>
          <p:nvPr/>
        </p:nvSpPr>
        <p:spPr bwMode="auto">
          <a:xfrm>
            <a:off x="4427984" y="764704"/>
            <a:ext cx="3595856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it-IT" altLang="it-IT" b="1" dirty="0"/>
              <a:t>bilancia </a:t>
            </a:r>
            <a:r>
              <a:rPr lang="it-IT" altLang="it-IT" b="1" dirty="0" smtClean="0"/>
              <a:t>pesapersone</a:t>
            </a:r>
            <a:endParaRPr lang="it-IT" altLang="it-IT" dirty="0"/>
          </a:p>
          <a:p>
            <a:pPr eaLnBrk="1" hangingPunct="1"/>
            <a:r>
              <a:rPr lang="it-IT" altLang="it-IT" dirty="0"/>
              <a:t>portata		120 - 150 kg</a:t>
            </a:r>
          </a:p>
          <a:p>
            <a:pPr eaLnBrk="1" hangingPunct="1"/>
            <a:r>
              <a:rPr lang="it-IT" altLang="it-IT" dirty="0" smtClean="0"/>
              <a:t>sensibilità </a:t>
            </a:r>
            <a:r>
              <a:rPr lang="it-IT" altLang="it-IT" dirty="0"/>
              <a:t>	</a:t>
            </a:r>
            <a:r>
              <a:rPr lang="it-IT" altLang="it-IT" dirty="0" smtClean="0"/>
              <a:t>0.1 - 0.5 kg</a:t>
            </a:r>
            <a:endParaRPr lang="it-IT" altLang="it-IT" dirty="0"/>
          </a:p>
        </p:txBody>
      </p:sp>
      <p:pic>
        <p:nvPicPr>
          <p:cNvPr id="27652" name="Picture 4" descr="Risultati immagini per pesa autocarri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11312" y="2996952"/>
            <a:ext cx="4667250" cy="31146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10"/>
          <p:cNvSpPr>
            <a:spLocks noChangeArrowheads="1"/>
          </p:cNvSpPr>
          <p:nvPr/>
        </p:nvSpPr>
        <p:spPr bwMode="auto">
          <a:xfrm>
            <a:off x="323528" y="3717032"/>
            <a:ext cx="3456384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it-IT" altLang="it-IT" b="1" dirty="0"/>
              <a:t>bilancia </a:t>
            </a:r>
            <a:r>
              <a:rPr lang="it-IT" altLang="it-IT" b="1" dirty="0" err="1" smtClean="0"/>
              <a:t>pesacamion</a:t>
            </a:r>
            <a:endParaRPr lang="it-IT" altLang="it-IT" dirty="0"/>
          </a:p>
          <a:p>
            <a:pPr eaLnBrk="1" hangingPunct="1"/>
            <a:r>
              <a:rPr lang="it-IT" altLang="it-IT" dirty="0"/>
              <a:t>portata		20 - 80 t</a:t>
            </a:r>
          </a:p>
          <a:p>
            <a:pPr eaLnBrk="1" hangingPunct="1"/>
            <a:r>
              <a:rPr lang="it-IT" altLang="it-IT" dirty="0" smtClean="0"/>
              <a:t>sensibilità </a:t>
            </a:r>
            <a:r>
              <a:rPr lang="it-IT" altLang="it-IT" dirty="0"/>
              <a:t>	</a:t>
            </a:r>
            <a:r>
              <a:rPr lang="it-IT" altLang="it-IT" dirty="0" smtClean="0"/>
              <a:t>10 - 20 kg</a:t>
            </a:r>
          </a:p>
        </p:txBody>
      </p:sp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B187F4B-CA74-4C53-8517-3357BDDFBDA2}" type="slidenum">
              <a:rPr lang="it-IT" smtClean="0"/>
              <a:pPr>
                <a:defRPr/>
              </a:pPr>
              <a:t>10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00348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52" name="Picture 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1268760"/>
            <a:ext cx="1500187" cy="1706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CasellaDiTesto 11"/>
          <p:cNvSpPr txBox="1">
            <a:spLocks noChangeArrowheads="1"/>
          </p:cNvSpPr>
          <p:nvPr/>
        </p:nvSpPr>
        <p:spPr bwMode="auto">
          <a:xfrm>
            <a:off x="1405359" y="3197572"/>
            <a:ext cx="2357438" cy="1570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it-IT" altLang="it-IT" dirty="0"/>
              <a:t>Termometro a resistenza</a:t>
            </a:r>
          </a:p>
          <a:p>
            <a:pPr eaLnBrk="1" hangingPunct="1"/>
            <a:r>
              <a:rPr lang="it-IT" altLang="it-IT" dirty="0">
                <a:solidFill>
                  <a:srgbClr val="FF0000"/>
                </a:solidFill>
              </a:rPr>
              <a:t>portata 200 °C,</a:t>
            </a:r>
          </a:p>
          <a:p>
            <a:pPr eaLnBrk="1" hangingPunct="1"/>
            <a:r>
              <a:rPr lang="it-IT" altLang="it-IT" dirty="0" err="1">
                <a:solidFill>
                  <a:srgbClr val="FF0000"/>
                </a:solidFill>
              </a:rPr>
              <a:t>sens</a:t>
            </a:r>
            <a:r>
              <a:rPr lang="it-IT" altLang="it-IT" dirty="0">
                <a:solidFill>
                  <a:srgbClr val="FF0000"/>
                </a:solidFill>
              </a:rPr>
              <a:t>. 0.1 °C</a:t>
            </a:r>
          </a:p>
        </p:txBody>
      </p:sp>
      <p:pic>
        <p:nvPicPr>
          <p:cNvPr id="9" name="Picture 6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6096" y="1241182"/>
            <a:ext cx="1366838" cy="1643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150346" y="3027119"/>
            <a:ext cx="3000375" cy="1754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it-IT" altLang="it-IT"/>
              <a:t>termometro a termocoppia</a:t>
            </a:r>
          </a:p>
          <a:p>
            <a:pPr eaLnBrk="1" hangingPunct="1">
              <a:spcBef>
                <a:spcPct val="50000"/>
              </a:spcBef>
            </a:pPr>
            <a:r>
              <a:rPr lang="it-IT" altLang="it-IT">
                <a:solidFill>
                  <a:srgbClr val="FF0000"/>
                </a:solidFill>
              </a:rPr>
              <a:t>portata oltre 1500 °C,  sens. 1 °C</a:t>
            </a:r>
          </a:p>
        </p:txBody>
      </p:sp>
      <p:sp>
        <p:nvSpPr>
          <p:cNvPr id="2" name="CasellaDiTesto 1"/>
          <p:cNvSpPr txBox="1"/>
          <p:nvPr/>
        </p:nvSpPr>
        <p:spPr>
          <a:xfrm>
            <a:off x="3164805" y="548680"/>
            <a:ext cx="176723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 smtClean="0"/>
              <a:t>altri esempi</a:t>
            </a:r>
          </a:p>
        </p:txBody>
      </p:sp>
      <p:sp>
        <p:nvSpPr>
          <p:cNvPr id="3" name="Segnaposto numero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B187F4B-CA74-4C53-8517-3357BDDFBDA2}" type="slidenum">
              <a:rPr lang="it-IT" smtClean="0"/>
              <a:pPr>
                <a:defRPr/>
              </a:pPr>
              <a:t>11</a:t>
            </a:fld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0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4"/>
          <p:cNvSpPr txBox="1">
            <a:spLocks noChangeArrowheads="1"/>
          </p:cNvSpPr>
          <p:nvPr/>
        </p:nvSpPr>
        <p:spPr bwMode="auto">
          <a:xfrm>
            <a:off x="251520" y="1052934"/>
            <a:ext cx="8353425" cy="37548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it-IT" altLang="it-IT" sz="2800" b="1" dirty="0"/>
              <a:t>prontezza</a:t>
            </a:r>
            <a:r>
              <a:rPr lang="it-IT" altLang="it-IT" sz="2800" dirty="0"/>
              <a:t>:  velocità con la quale uno strumento fornisce la misura </a:t>
            </a:r>
            <a:endParaRPr lang="it-IT" altLang="it-IT" sz="2800" dirty="0" smtClean="0"/>
          </a:p>
          <a:p>
            <a:pPr eaLnBrk="1" hangingPunct="1">
              <a:spcBef>
                <a:spcPct val="50000"/>
              </a:spcBef>
            </a:pPr>
            <a:r>
              <a:rPr lang="it-IT" altLang="it-IT" sz="2800" smtClean="0"/>
              <a:t>ad esempio:</a:t>
            </a:r>
            <a:endParaRPr lang="it-IT" altLang="it-IT" sz="2800" dirty="0" smtClean="0"/>
          </a:p>
          <a:p>
            <a:pPr eaLnBrk="1" hangingPunct="1">
              <a:spcBef>
                <a:spcPct val="50000"/>
              </a:spcBef>
            </a:pPr>
            <a:r>
              <a:rPr lang="it-IT" altLang="it-IT" sz="2800" dirty="0" smtClean="0"/>
              <a:t>nelle </a:t>
            </a:r>
            <a:r>
              <a:rPr lang="it-IT" altLang="it-IT" sz="2800" dirty="0"/>
              <a:t>operazioni di </a:t>
            </a:r>
            <a:r>
              <a:rPr lang="it-IT" altLang="it-IT" sz="2800" dirty="0" smtClean="0"/>
              <a:t>pesata, </a:t>
            </a:r>
            <a:r>
              <a:rPr lang="it-IT" altLang="it-IT" sz="2800" dirty="0"/>
              <a:t>la prontezza </a:t>
            </a:r>
            <a:r>
              <a:rPr lang="it-IT" altLang="it-IT" sz="2800" dirty="0" smtClean="0"/>
              <a:t>è di </a:t>
            </a:r>
            <a:r>
              <a:rPr lang="it-IT" altLang="it-IT" sz="2800" dirty="0"/>
              <a:t>qualche </a:t>
            </a:r>
            <a:r>
              <a:rPr lang="it-IT" altLang="it-IT" sz="2800" dirty="0" smtClean="0"/>
              <a:t>secondo</a:t>
            </a:r>
            <a:endParaRPr lang="it-IT" altLang="it-IT" sz="2800" dirty="0"/>
          </a:p>
          <a:p>
            <a:pPr eaLnBrk="1" hangingPunct="1">
              <a:spcBef>
                <a:spcPct val="50000"/>
              </a:spcBef>
            </a:pPr>
            <a:r>
              <a:rPr lang="it-IT" altLang="it-IT" sz="2800" dirty="0" smtClean="0"/>
              <a:t>nelle misure di temperatura col termometro a Hg la prontezza è di qualche minuto</a:t>
            </a:r>
            <a:endParaRPr lang="it-IT" altLang="it-IT" sz="2800" dirty="0"/>
          </a:p>
        </p:txBody>
      </p:sp>
      <p:sp>
        <p:nvSpPr>
          <p:cNvPr id="2" name="CasellaDiTesto 1"/>
          <p:cNvSpPr txBox="1"/>
          <p:nvPr/>
        </p:nvSpPr>
        <p:spPr>
          <a:xfrm>
            <a:off x="1043608" y="230906"/>
            <a:ext cx="66247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dirty="0" smtClean="0"/>
              <a:t>Altre caratteristiche di strumenti o tecniche</a:t>
            </a:r>
            <a:endParaRPr lang="it-IT" sz="2800" dirty="0"/>
          </a:p>
        </p:txBody>
      </p:sp>
      <p:sp>
        <p:nvSpPr>
          <p:cNvPr id="3" name="Segnaposto numero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B187F4B-CA74-4C53-8517-3357BDDFBDA2}" type="slidenum">
              <a:rPr lang="it-IT" smtClean="0"/>
              <a:pPr>
                <a:defRPr/>
              </a:pPr>
              <a:t>12</a:t>
            </a:fld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6"/>
          <p:cNvSpPr txBox="1">
            <a:spLocks noChangeArrowheads="1"/>
          </p:cNvSpPr>
          <p:nvPr/>
        </p:nvSpPr>
        <p:spPr bwMode="auto">
          <a:xfrm>
            <a:off x="395536" y="332656"/>
            <a:ext cx="8424863" cy="2031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it-IT" altLang="it-IT" sz="2800" b="1" dirty="0">
                <a:solidFill>
                  <a:srgbClr val="0000FF"/>
                </a:solidFill>
              </a:rPr>
              <a:t>precisione</a:t>
            </a:r>
            <a:r>
              <a:rPr lang="it-IT" altLang="it-IT" sz="2800" dirty="0">
                <a:solidFill>
                  <a:srgbClr val="0000FF"/>
                </a:solidFill>
              </a:rPr>
              <a:t>: descrive la capacità di uno strumento o di  una tecnica di riprodurre sempre lo stesso valore misurando lo stesso campione nelle stesse </a:t>
            </a:r>
            <a:r>
              <a:rPr lang="it-IT" altLang="it-IT" sz="2800" dirty="0" smtClean="0">
                <a:solidFill>
                  <a:srgbClr val="0000FF"/>
                </a:solidFill>
              </a:rPr>
              <a:t>condizioni.</a:t>
            </a:r>
          </a:p>
          <a:p>
            <a:pPr algn="just" eaLnBrk="1" hangingPunct="1">
              <a:spcBef>
                <a:spcPct val="50000"/>
              </a:spcBef>
            </a:pPr>
            <a:r>
              <a:rPr lang="it-IT" altLang="it-IT" sz="2800" dirty="0" smtClean="0">
                <a:solidFill>
                  <a:srgbClr val="0000FF"/>
                </a:solidFill>
              </a:rPr>
              <a:t>la precisione indica la riproducibilità dei risultati.</a:t>
            </a:r>
            <a:endParaRPr lang="it-IT" altLang="it-IT" sz="2800" dirty="0">
              <a:solidFill>
                <a:srgbClr val="0000FF"/>
              </a:solidFill>
            </a:endParaRPr>
          </a:p>
        </p:txBody>
      </p:sp>
      <p:sp>
        <p:nvSpPr>
          <p:cNvPr id="4" name="CasellaDiTesto 3"/>
          <p:cNvSpPr txBox="1"/>
          <p:nvPr/>
        </p:nvSpPr>
        <p:spPr>
          <a:xfrm>
            <a:off x="395536" y="2780928"/>
            <a:ext cx="799288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La </a:t>
            </a:r>
            <a:r>
              <a:rPr lang="it-IT" b="1" dirty="0" smtClean="0"/>
              <a:t>precisione</a:t>
            </a:r>
            <a:r>
              <a:rPr lang="it-IT" dirty="0" smtClean="0"/>
              <a:t> si può misurare come </a:t>
            </a:r>
            <a:r>
              <a:rPr lang="it-IT" b="1" dirty="0" smtClean="0"/>
              <a:t>deviazione assoluta</a:t>
            </a:r>
            <a:r>
              <a:rPr lang="it-IT" dirty="0" smtClean="0"/>
              <a:t> dalla media.</a:t>
            </a:r>
            <a:endParaRPr lang="it-IT" dirty="0"/>
          </a:p>
        </p:txBody>
      </p:sp>
      <p:sp>
        <p:nvSpPr>
          <p:cNvPr id="5" name="CasellaDiTesto 4"/>
          <p:cNvSpPr txBox="1"/>
          <p:nvPr/>
        </p:nvSpPr>
        <p:spPr>
          <a:xfrm>
            <a:off x="395536" y="3645024"/>
            <a:ext cx="792088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Es. si effettuano 3 misure della quantità di </a:t>
            </a:r>
            <a:r>
              <a:rPr lang="it-IT" dirty="0" err="1" smtClean="0"/>
              <a:t>NaCl</a:t>
            </a:r>
            <a:r>
              <a:rPr lang="it-IT" dirty="0" smtClean="0"/>
              <a:t> contenuta in una soluzione con volume 100 L.  </a:t>
            </a:r>
          </a:p>
          <a:p>
            <a:r>
              <a:rPr lang="it-IT" dirty="0" smtClean="0"/>
              <a:t>1) 24.39 g</a:t>
            </a:r>
          </a:p>
          <a:p>
            <a:r>
              <a:rPr lang="it-IT" dirty="0" smtClean="0"/>
              <a:t>2) 24.20 g</a:t>
            </a:r>
          </a:p>
          <a:p>
            <a:r>
              <a:rPr lang="it-IT" dirty="0" smtClean="0"/>
              <a:t>3) 24.28 g</a:t>
            </a:r>
          </a:p>
        </p:txBody>
      </p:sp>
      <p:sp>
        <p:nvSpPr>
          <p:cNvPr id="8" name="CasellaDiTesto 7"/>
          <p:cNvSpPr txBox="1"/>
          <p:nvPr/>
        </p:nvSpPr>
        <p:spPr>
          <a:xfrm>
            <a:off x="395536" y="5589240"/>
            <a:ext cx="813690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Qual è la deviazione assoluta della misura se consideriamo che il risultato da prendere in considerazione sia la media dei risultati ottenuti?</a:t>
            </a:r>
            <a:endParaRPr lang="it-IT" dirty="0"/>
          </a:p>
        </p:txBody>
      </p:sp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B187F4B-CA74-4C53-8517-3357BDDFBDA2}" type="slidenum">
              <a:rPr lang="it-IT" smtClean="0"/>
              <a:pPr>
                <a:defRPr/>
              </a:pPr>
              <a:t>13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530077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8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el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5834450"/>
              </p:ext>
            </p:extLst>
          </p:nvPr>
        </p:nvGraphicFramePr>
        <p:xfrm>
          <a:off x="1217772" y="475764"/>
          <a:ext cx="5874508" cy="185420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3312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4157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0166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it-IT" dirty="0" smtClean="0"/>
                        <a:t>campione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% di cloruro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|deviazione dalla media|</a:t>
                      </a:r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 smtClean="0"/>
                        <a:t>1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24.39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0.10</a:t>
                      </a:r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 smtClean="0"/>
                        <a:t>2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24.20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0.09</a:t>
                      </a:r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 smtClean="0"/>
                        <a:t>3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24.28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0.01</a:t>
                      </a:r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 smtClean="0">
                          <a:solidFill>
                            <a:srgbClr val="FF0000"/>
                          </a:solidFill>
                        </a:rPr>
                        <a:t>media</a:t>
                      </a:r>
                      <a:endParaRPr lang="it-IT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>
                          <a:solidFill>
                            <a:srgbClr val="FF0000"/>
                          </a:solidFill>
                        </a:rPr>
                        <a:t>24.29</a:t>
                      </a:r>
                      <a:endParaRPr lang="it-IT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>
                          <a:solidFill>
                            <a:srgbClr val="FF0000"/>
                          </a:solidFill>
                        </a:rPr>
                        <a:t>0.07</a:t>
                      </a:r>
                      <a:endParaRPr lang="it-IT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4" name="CasellaDiTesto 3"/>
          <p:cNvSpPr txBox="1"/>
          <p:nvPr/>
        </p:nvSpPr>
        <p:spPr>
          <a:xfrm>
            <a:off x="616660" y="3480158"/>
            <a:ext cx="34563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Il risultato è 24.29  ± 0.07</a:t>
            </a:r>
            <a:endParaRPr lang="it-IT" dirty="0"/>
          </a:p>
        </p:txBody>
      </p:sp>
      <p:sp>
        <p:nvSpPr>
          <p:cNvPr id="5" name="Ovale 4"/>
          <p:cNvSpPr/>
          <p:nvPr/>
        </p:nvSpPr>
        <p:spPr>
          <a:xfrm>
            <a:off x="2951169" y="3350950"/>
            <a:ext cx="1080120" cy="72008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" name="CasellaDiTesto 5"/>
          <p:cNvSpPr txBox="1"/>
          <p:nvPr/>
        </p:nvSpPr>
        <p:spPr>
          <a:xfrm>
            <a:off x="641708" y="2780020"/>
            <a:ext cx="80648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La deviazione assoluta è la media delle deviazioni dalla media</a:t>
            </a:r>
            <a:endParaRPr lang="it-IT" dirty="0"/>
          </a:p>
        </p:txBody>
      </p:sp>
      <p:cxnSp>
        <p:nvCxnSpPr>
          <p:cNvPr id="8" name="Connettore 2 7"/>
          <p:cNvCxnSpPr/>
          <p:nvPr/>
        </p:nvCxnSpPr>
        <p:spPr>
          <a:xfrm>
            <a:off x="4145052" y="3762350"/>
            <a:ext cx="761835" cy="129207"/>
          </a:xfrm>
          <a:prstGeom prst="straightConnector1">
            <a:avLst/>
          </a:prstGeom>
          <a:ln w="317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CasellaDiTesto 8"/>
          <p:cNvSpPr txBox="1"/>
          <p:nvPr/>
        </p:nvSpPr>
        <p:spPr>
          <a:xfrm>
            <a:off x="5081156" y="3636620"/>
            <a:ext cx="27363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>
                <a:solidFill>
                  <a:srgbClr val="FF0000"/>
                </a:solidFill>
              </a:rPr>
              <a:t>deviazione assoluta</a:t>
            </a:r>
            <a:endParaRPr lang="it-IT" dirty="0">
              <a:solidFill>
                <a:srgbClr val="FF0000"/>
              </a:solidFill>
            </a:endParaRPr>
          </a:p>
        </p:txBody>
      </p:sp>
      <p:sp>
        <p:nvSpPr>
          <p:cNvPr id="10" name="CasellaDiTesto 9"/>
          <p:cNvSpPr txBox="1"/>
          <p:nvPr/>
        </p:nvSpPr>
        <p:spPr>
          <a:xfrm>
            <a:off x="1078011" y="4710435"/>
            <a:ext cx="55330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deviazione relativa %  =</a:t>
            </a:r>
            <a:endParaRPr lang="it-IT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CasellaDiTesto 10"/>
              <p:cNvSpPr txBox="1"/>
              <p:nvPr/>
            </p:nvSpPr>
            <p:spPr>
              <a:xfrm>
                <a:off x="4170100" y="4537919"/>
                <a:ext cx="2656176" cy="70141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it-IT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it-IT" dirty="0">
                              <a:latin typeface="Cambria Math" panose="02040503050406030204" pitchFamily="18" charset="0"/>
                            </a:rPr>
                            <m:t>deviazione</m:t>
                          </m:r>
                          <m:r>
                            <m:rPr>
                              <m:nor/>
                            </m:rPr>
                            <a:rPr lang="it-IT" dirty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nor/>
                            </m:rPr>
                            <a:rPr lang="it-IT" dirty="0">
                              <a:latin typeface="Cambria Math" panose="02040503050406030204" pitchFamily="18" charset="0"/>
                            </a:rPr>
                            <m:t>assoluta</m:t>
                          </m:r>
                        </m:num>
                        <m:den>
                          <m:r>
                            <a:rPr lang="it-IT" i="1">
                              <a:latin typeface="Cambria Math" panose="02040503050406030204" pitchFamily="18" charset="0"/>
                            </a:rPr>
                            <m:t>𝑚𝑒𝑑𝑖𝑎</m:t>
                          </m:r>
                        </m:den>
                      </m:f>
                    </m:oMath>
                  </m:oMathPara>
                </a14:m>
                <a:endParaRPr lang="it-IT" dirty="0"/>
              </a:p>
            </p:txBody>
          </p:sp>
        </mc:Choice>
        <mc:Fallback xmlns="">
          <p:sp>
            <p:nvSpPr>
              <p:cNvPr id="11" name="CasellaDiTesto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70100" y="4537919"/>
                <a:ext cx="2656176" cy="701410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CasellaDiTesto 11"/>
          <p:cNvSpPr txBox="1"/>
          <p:nvPr/>
        </p:nvSpPr>
        <p:spPr>
          <a:xfrm>
            <a:off x="6813329" y="4657791"/>
            <a:ext cx="11405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>
                <a:sym typeface="Symbol" panose="05050102010706020507" pitchFamily="18" charset="2"/>
              </a:rPr>
              <a:t> 100</a:t>
            </a:r>
            <a:endParaRPr lang="it-IT" dirty="0"/>
          </a:p>
        </p:txBody>
      </p:sp>
      <p:sp>
        <p:nvSpPr>
          <p:cNvPr id="13" name="CasellaDiTesto 12"/>
          <p:cNvSpPr txBox="1"/>
          <p:nvPr/>
        </p:nvSpPr>
        <p:spPr>
          <a:xfrm>
            <a:off x="1085363" y="5516324"/>
            <a:ext cx="243666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= </a:t>
            </a:r>
            <a:endParaRPr lang="it-IT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CasellaDiTesto 13"/>
              <p:cNvSpPr txBox="1"/>
              <p:nvPr/>
            </p:nvSpPr>
            <p:spPr>
              <a:xfrm>
                <a:off x="1695063" y="5384390"/>
                <a:ext cx="819135" cy="69429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it-IT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it-IT" b="0" i="0" dirty="0" smtClean="0"/>
                            <m:t>0.07</m:t>
                          </m:r>
                        </m:num>
                        <m:den>
                          <m:r>
                            <a:rPr lang="it-IT" b="0" i="1" smtClean="0">
                              <a:latin typeface="Cambria Math" panose="02040503050406030204" pitchFamily="18" charset="0"/>
                            </a:rPr>
                            <m:t>24.29</m:t>
                          </m:r>
                        </m:den>
                      </m:f>
                    </m:oMath>
                  </m:oMathPara>
                </a14:m>
                <a:endParaRPr lang="it-IT" dirty="0"/>
              </a:p>
            </p:txBody>
          </p:sp>
        </mc:Choice>
        <mc:Fallback xmlns="">
          <p:sp>
            <p:nvSpPr>
              <p:cNvPr id="14" name="CasellaDiTesto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95063" y="5384390"/>
                <a:ext cx="819135" cy="694293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CasellaDiTesto 14"/>
          <p:cNvSpPr txBox="1"/>
          <p:nvPr/>
        </p:nvSpPr>
        <p:spPr>
          <a:xfrm>
            <a:off x="2538049" y="5500703"/>
            <a:ext cx="11405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>
                <a:sym typeface="Symbol" panose="05050102010706020507" pitchFamily="18" charset="2"/>
              </a:rPr>
              <a:t> 100</a:t>
            </a:r>
            <a:endParaRPr lang="it-IT" dirty="0"/>
          </a:p>
        </p:txBody>
      </p:sp>
      <p:sp>
        <p:nvSpPr>
          <p:cNvPr id="16" name="CasellaDiTesto 15"/>
          <p:cNvSpPr txBox="1"/>
          <p:nvPr/>
        </p:nvSpPr>
        <p:spPr>
          <a:xfrm>
            <a:off x="3419872" y="5517232"/>
            <a:ext cx="134950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= 0.29 %</a:t>
            </a:r>
            <a:endParaRPr lang="it-IT" dirty="0"/>
          </a:p>
        </p:txBody>
      </p:sp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B187F4B-CA74-4C53-8517-3357BDDFBDA2}" type="slidenum">
              <a:rPr lang="it-IT" smtClean="0"/>
              <a:pPr>
                <a:defRPr/>
              </a:pPr>
              <a:t>14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24376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5"/>
          <p:cNvSpPr txBox="1">
            <a:spLocks noChangeArrowheads="1"/>
          </p:cNvSpPr>
          <p:nvPr/>
        </p:nvSpPr>
        <p:spPr bwMode="auto">
          <a:xfrm>
            <a:off x="251520" y="0"/>
            <a:ext cx="8424863" cy="180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it-IT" altLang="it-IT" sz="2800" b="1" dirty="0">
                <a:solidFill>
                  <a:srgbClr val="FF0000"/>
                </a:solidFill>
              </a:rPr>
              <a:t>accuratezza</a:t>
            </a:r>
            <a:r>
              <a:rPr lang="it-IT" altLang="it-IT" sz="2800" dirty="0">
                <a:solidFill>
                  <a:srgbClr val="FF0000"/>
                </a:solidFill>
              </a:rPr>
              <a:t>: descrive la capacità di uno strumento o di una tecnica di dare un valore il più vicino possibile a quello vero</a:t>
            </a:r>
            <a:r>
              <a:rPr lang="it-IT" altLang="it-IT" sz="2800" dirty="0">
                <a:solidFill>
                  <a:srgbClr val="FF3300"/>
                </a:solidFill>
              </a:rPr>
              <a:t>:</a:t>
            </a:r>
            <a:r>
              <a:rPr lang="it-IT" altLang="it-IT" sz="2800" dirty="0"/>
              <a:t> </a:t>
            </a:r>
            <a:r>
              <a:rPr lang="it-IT" altLang="it-IT" sz="2800" dirty="0">
                <a:solidFill>
                  <a:srgbClr val="FF3300"/>
                </a:solidFill>
              </a:rPr>
              <a:t>rappresenta la concordanza tra il valore misurato e quello vero</a:t>
            </a:r>
          </a:p>
        </p:txBody>
      </p:sp>
      <p:sp>
        <p:nvSpPr>
          <p:cNvPr id="3" name="CasellaDiTesto 2"/>
          <p:cNvSpPr txBox="1"/>
          <p:nvPr/>
        </p:nvSpPr>
        <p:spPr>
          <a:xfrm>
            <a:off x="248110" y="1919934"/>
            <a:ext cx="56886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L'accuratezza è espressa come </a:t>
            </a:r>
            <a:r>
              <a:rPr lang="it-IT" b="1" dirty="0" smtClean="0"/>
              <a:t>errore</a:t>
            </a:r>
            <a:endParaRPr lang="it-IT" b="1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248110" y="3274047"/>
            <a:ext cx="15121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E = O - A</a:t>
            </a:r>
            <a:endParaRPr lang="it-IT" dirty="0"/>
          </a:p>
        </p:txBody>
      </p:sp>
      <p:sp>
        <p:nvSpPr>
          <p:cNvPr id="5" name="CasellaDiTesto 4"/>
          <p:cNvSpPr txBox="1"/>
          <p:nvPr/>
        </p:nvSpPr>
        <p:spPr>
          <a:xfrm>
            <a:off x="248110" y="2537136"/>
            <a:ext cx="631675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 smtClean="0"/>
              <a:t>errore assoluto</a:t>
            </a:r>
            <a:r>
              <a:rPr lang="it-IT" dirty="0" smtClean="0"/>
              <a:t> = valore osservato - valore vero</a:t>
            </a:r>
            <a:endParaRPr lang="it-IT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3275856" y="3274046"/>
            <a:ext cx="55480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>
                <a:solidFill>
                  <a:srgbClr val="0000FF"/>
                </a:solidFill>
              </a:rPr>
              <a:t>Qual è il valore di A????</a:t>
            </a:r>
            <a:endParaRPr lang="it-IT" dirty="0">
              <a:solidFill>
                <a:srgbClr val="0000FF"/>
              </a:solidFill>
            </a:endParaRPr>
          </a:p>
        </p:txBody>
      </p:sp>
      <p:sp>
        <p:nvSpPr>
          <p:cNvPr id="7" name="CasellaDiTesto 6"/>
          <p:cNvSpPr txBox="1"/>
          <p:nvPr/>
        </p:nvSpPr>
        <p:spPr>
          <a:xfrm>
            <a:off x="248110" y="4046538"/>
            <a:ext cx="835633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Nel caso precedente si supponga sia A = 24.34 allora </a:t>
            </a:r>
          </a:p>
          <a:p>
            <a:r>
              <a:rPr lang="it-IT" dirty="0" smtClean="0"/>
              <a:t>E = 24.29 - 24.34 = -0.05 </a:t>
            </a:r>
            <a:endParaRPr lang="it-IT" dirty="0"/>
          </a:p>
        </p:txBody>
      </p:sp>
      <p:sp>
        <p:nvSpPr>
          <p:cNvPr id="8" name="Rettangolo 7"/>
          <p:cNvSpPr/>
          <p:nvPr/>
        </p:nvSpPr>
        <p:spPr>
          <a:xfrm>
            <a:off x="226159" y="5502125"/>
            <a:ext cx="280006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b="1" dirty="0"/>
              <a:t>errore </a:t>
            </a:r>
            <a:r>
              <a:rPr lang="it-IT" b="1" dirty="0" smtClean="0"/>
              <a:t>relativo % = </a:t>
            </a:r>
            <a:endParaRPr lang="it-IT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CasellaDiTesto 8"/>
              <p:cNvSpPr txBox="1"/>
              <p:nvPr/>
            </p:nvSpPr>
            <p:spPr>
              <a:xfrm>
                <a:off x="2961276" y="5350596"/>
                <a:ext cx="275525" cy="68768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it-IT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it-IT" b="0" i="0" dirty="0" smtClean="0"/>
                            <m:t>E</m:t>
                          </m:r>
                        </m:num>
                        <m:den>
                          <m:r>
                            <a:rPr lang="it-IT" b="0" i="1" dirty="0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den>
                      </m:f>
                    </m:oMath>
                  </m:oMathPara>
                </a14:m>
                <a:endParaRPr lang="it-IT" dirty="0"/>
              </a:p>
            </p:txBody>
          </p:sp>
        </mc:Choice>
        <mc:Fallback xmlns="">
          <p:sp>
            <p:nvSpPr>
              <p:cNvPr id="9" name="CasellaDiTesto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61276" y="5350596"/>
                <a:ext cx="275525" cy="687689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CasellaDiTesto 9"/>
          <p:cNvSpPr txBox="1"/>
          <p:nvPr/>
        </p:nvSpPr>
        <p:spPr>
          <a:xfrm>
            <a:off x="3263807" y="5479415"/>
            <a:ext cx="11405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>
                <a:sym typeface="Symbol" panose="05050102010706020507" pitchFamily="18" charset="2"/>
              </a:rPr>
              <a:t> 100</a:t>
            </a:r>
            <a:endParaRPr lang="it-IT" dirty="0"/>
          </a:p>
        </p:txBody>
      </p:sp>
      <p:sp>
        <p:nvSpPr>
          <p:cNvPr id="11" name="CasellaDiTesto 10"/>
          <p:cNvSpPr txBox="1"/>
          <p:nvPr/>
        </p:nvSpPr>
        <p:spPr>
          <a:xfrm>
            <a:off x="4285174" y="5463607"/>
            <a:ext cx="29523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= - 0.21 %</a:t>
            </a:r>
            <a:endParaRPr lang="it-IT" dirty="0"/>
          </a:p>
        </p:txBody>
      </p:sp>
      <p:sp>
        <p:nvSpPr>
          <p:cNvPr id="12" name="Segnaposto numero diapositiva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B187F4B-CA74-4C53-8517-3357BDDFBDA2}" type="slidenum">
              <a:rPr lang="it-IT" smtClean="0"/>
              <a:pPr>
                <a:defRPr/>
              </a:pPr>
              <a:t>15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045589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2"/>
          <p:cNvSpPr txBox="1">
            <a:spLocks noChangeArrowheads="1"/>
          </p:cNvSpPr>
          <p:nvPr/>
        </p:nvSpPr>
        <p:spPr bwMode="auto">
          <a:xfrm>
            <a:off x="414337" y="2945028"/>
            <a:ext cx="8137525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it-IT" altLang="it-IT" dirty="0"/>
              <a:t>L' </a:t>
            </a:r>
            <a:r>
              <a:rPr lang="it-IT" altLang="it-IT" b="1" i="1" dirty="0"/>
              <a:t>accuratezza</a:t>
            </a:r>
            <a:r>
              <a:rPr lang="it-IT" altLang="it-IT" dirty="0"/>
              <a:t> denota vicinanza della misura al suo valore vero o atteso</a:t>
            </a:r>
            <a:r>
              <a:rPr lang="it-IT" altLang="it-IT" dirty="0" smtClean="0"/>
              <a:t>.</a:t>
            </a:r>
            <a:endParaRPr lang="it-IT" altLang="it-IT" dirty="0"/>
          </a:p>
        </p:txBody>
      </p:sp>
      <p:grpSp>
        <p:nvGrpSpPr>
          <p:cNvPr id="16387" name="Group 26"/>
          <p:cNvGrpSpPr>
            <a:grpSpLocks/>
          </p:cNvGrpSpPr>
          <p:nvPr/>
        </p:nvGrpSpPr>
        <p:grpSpPr bwMode="auto">
          <a:xfrm>
            <a:off x="416835" y="713797"/>
            <a:ext cx="2454275" cy="2087562"/>
            <a:chOff x="884" y="2205"/>
            <a:chExt cx="1546" cy="1315"/>
          </a:xfrm>
        </p:grpSpPr>
        <p:sp>
          <p:nvSpPr>
            <p:cNvPr id="16400" name="Oval 5"/>
            <p:cNvSpPr>
              <a:spLocks noChangeArrowheads="1"/>
            </p:cNvSpPr>
            <p:nvPr/>
          </p:nvSpPr>
          <p:spPr bwMode="auto">
            <a:xfrm>
              <a:off x="1204" y="2477"/>
              <a:ext cx="852" cy="816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endParaRPr lang="it-IT" altLang="it-IT"/>
            </a:p>
          </p:txBody>
        </p:sp>
        <p:sp>
          <p:nvSpPr>
            <p:cNvPr id="16401" name="Oval 3"/>
            <p:cNvSpPr>
              <a:spLocks noChangeArrowheads="1"/>
            </p:cNvSpPr>
            <p:nvPr/>
          </p:nvSpPr>
          <p:spPr bwMode="auto">
            <a:xfrm>
              <a:off x="1257" y="2545"/>
              <a:ext cx="746" cy="680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endParaRPr lang="it-IT" altLang="it-IT"/>
            </a:p>
          </p:txBody>
        </p:sp>
        <p:sp>
          <p:nvSpPr>
            <p:cNvPr id="16402" name="Oval 4"/>
            <p:cNvSpPr>
              <a:spLocks noChangeArrowheads="1"/>
            </p:cNvSpPr>
            <p:nvPr/>
          </p:nvSpPr>
          <p:spPr bwMode="auto">
            <a:xfrm>
              <a:off x="1337" y="2591"/>
              <a:ext cx="586" cy="589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endParaRPr lang="it-IT" altLang="it-IT"/>
            </a:p>
          </p:txBody>
        </p:sp>
        <p:sp>
          <p:nvSpPr>
            <p:cNvPr id="16403" name="Line 6"/>
            <p:cNvSpPr>
              <a:spLocks noChangeShapeType="1"/>
            </p:cNvSpPr>
            <p:nvPr/>
          </p:nvSpPr>
          <p:spPr bwMode="auto">
            <a:xfrm>
              <a:off x="1631" y="2205"/>
              <a:ext cx="1" cy="131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16404" name="Line 8"/>
            <p:cNvSpPr>
              <a:spLocks noChangeShapeType="1"/>
            </p:cNvSpPr>
            <p:nvPr/>
          </p:nvSpPr>
          <p:spPr bwMode="auto">
            <a:xfrm rot="-5400000">
              <a:off x="1656" y="2113"/>
              <a:ext cx="1" cy="154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16405" name="Oval 9"/>
            <p:cNvSpPr>
              <a:spLocks noChangeArrowheads="1"/>
            </p:cNvSpPr>
            <p:nvPr/>
          </p:nvSpPr>
          <p:spPr bwMode="auto">
            <a:xfrm>
              <a:off x="1519" y="2750"/>
              <a:ext cx="53" cy="45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endParaRPr lang="it-IT" altLang="it-IT"/>
            </a:p>
          </p:txBody>
        </p:sp>
        <p:sp>
          <p:nvSpPr>
            <p:cNvPr id="16406" name="Oval 10"/>
            <p:cNvSpPr>
              <a:spLocks noChangeArrowheads="1"/>
            </p:cNvSpPr>
            <p:nvPr/>
          </p:nvSpPr>
          <p:spPr bwMode="auto">
            <a:xfrm>
              <a:off x="1429" y="2750"/>
              <a:ext cx="53" cy="45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endParaRPr lang="it-IT" altLang="it-IT"/>
            </a:p>
          </p:txBody>
        </p:sp>
        <p:sp>
          <p:nvSpPr>
            <p:cNvPr id="16407" name="Oval 11"/>
            <p:cNvSpPr>
              <a:spLocks noChangeArrowheads="1"/>
            </p:cNvSpPr>
            <p:nvPr/>
          </p:nvSpPr>
          <p:spPr bwMode="auto">
            <a:xfrm>
              <a:off x="1474" y="2747"/>
              <a:ext cx="53" cy="45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endParaRPr lang="it-IT" altLang="it-IT"/>
            </a:p>
          </p:txBody>
        </p:sp>
        <p:sp>
          <p:nvSpPr>
            <p:cNvPr id="16408" name="Oval 12"/>
            <p:cNvSpPr>
              <a:spLocks noChangeArrowheads="1"/>
            </p:cNvSpPr>
            <p:nvPr/>
          </p:nvSpPr>
          <p:spPr bwMode="auto">
            <a:xfrm>
              <a:off x="1471" y="2703"/>
              <a:ext cx="53" cy="45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endParaRPr lang="it-IT" altLang="it-IT"/>
            </a:p>
          </p:txBody>
        </p:sp>
      </p:grpSp>
      <p:grpSp>
        <p:nvGrpSpPr>
          <p:cNvPr id="16388" name="Gruppo 25"/>
          <p:cNvGrpSpPr>
            <a:grpSpLocks/>
          </p:cNvGrpSpPr>
          <p:nvPr/>
        </p:nvGrpSpPr>
        <p:grpSpPr bwMode="auto">
          <a:xfrm>
            <a:off x="5580112" y="3766694"/>
            <a:ext cx="2282825" cy="2087562"/>
            <a:chOff x="5003800" y="3500438"/>
            <a:chExt cx="2087563" cy="2087562"/>
          </a:xfrm>
        </p:grpSpPr>
        <p:sp>
          <p:nvSpPr>
            <p:cNvPr id="16391" name="Oval 24"/>
            <p:cNvSpPr>
              <a:spLocks noChangeArrowheads="1"/>
            </p:cNvSpPr>
            <p:nvPr/>
          </p:nvSpPr>
          <p:spPr bwMode="auto">
            <a:xfrm>
              <a:off x="5435600" y="3932238"/>
              <a:ext cx="1150938" cy="1295400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endParaRPr lang="it-IT" altLang="it-IT"/>
            </a:p>
          </p:txBody>
        </p:sp>
        <p:sp>
          <p:nvSpPr>
            <p:cNvPr id="16392" name="Oval 25"/>
            <p:cNvSpPr>
              <a:spLocks noChangeArrowheads="1"/>
            </p:cNvSpPr>
            <p:nvPr/>
          </p:nvSpPr>
          <p:spPr bwMode="auto">
            <a:xfrm>
              <a:off x="5507038" y="4040188"/>
              <a:ext cx="1008062" cy="1079500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endParaRPr lang="it-IT" altLang="it-IT"/>
            </a:p>
          </p:txBody>
        </p:sp>
        <p:sp>
          <p:nvSpPr>
            <p:cNvPr id="16393" name="Oval 26"/>
            <p:cNvSpPr>
              <a:spLocks noChangeArrowheads="1"/>
            </p:cNvSpPr>
            <p:nvPr/>
          </p:nvSpPr>
          <p:spPr bwMode="auto">
            <a:xfrm>
              <a:off x="5614988" y="4113213"/>
              <a:ext cx="792162" cy="935037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endParaRPr lang="it-IT" altLang="it-IT"/>
            </a:p>
          </p:txBody>
        </p:sp>
        <p:sp>
          <p:nvSpPr>
            <p:cNvPr id="16394" name="Line 27"/>
            <p:cNvSpPr>
              <a:spLocks noChangeShapeType="1"/>
            </p:cNvSpPr>
            <p:nvPr/>
          </p:nvSpPr>
          <p:spPr bwMode="auto">
            <a:xfrm>
              <a:off x="6011863" y="3500438"/>
              <a:ext cx="1587" cy="208756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16395" name="Line 28"/>
            <p:cNvSpPr>
              <a:spLocks noChangeShapeType="1"/>
            </p:cNvSpPr>
            <p:nvPr/>
          </p:nvSpPr>
          <p:spPr bwMode="auto">
            <a:xfrm rot="-5400000">
              <a:off x="6046788" y="3536950"/>
              <a:ext cx="1587" cy="208756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16396" name="Oval 29"/>
            <p:cNvSpPr>
              <a:spLocks noChangeArrowheads="1"/>
            </p:cNvSpPr>
            <p:nvPr/>
          </p:nvSpPr>
          <p:spPr bwMode="auto">
            <a:xfrm>
              <a:off x="6011863" y="4508500"/>
              <a:ext cx="71437" cy="71438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endParaRPr lang="it-IT" altLang="it-IT"/>
            </a:p>
          </p:txBody>
        </p:sp>
        <p:sp>
          <p:nvSpPr>
            <p:cNvPr id="16397" name="Oval 30"/>
            <p:cNvSpPr>
              <a:spLocks noChangeArrowheads="1"/>
            </p:cNvSpPr>
            <p:nvPr/>
          </p:nvSpPr>
          <p:spPr bwMode="auto">
            <a:xfrm>
              <a:off x="5940425" y="4508500"/>
              <a:ext cx="71438" cy="71438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endParaRPr lang="it-IT" altLang="it-IT"/>
            </a:p>
          </p:txBody>
        </p:sp>
        <p:sp>
          <p:nvSpPr>
            <p:cNvPr id="16398" name="Oval 31"/>
            <p:cNvSpPr>
              <a:spLocks noChangeArrowheads="1"/>
            </p:cNvSpPr>
            <p:nvPr/>
          </p:nvSpPr>
          <p:spPr bwMode="auto">
            <a:xfrm>
              <a:off x="6011863" y="4579938"/>
              <a:ext cx="71437" cy="71437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endParaRPr lang="it-IT" altLang="it-IT"/>
            </a:p>
          </p:txBody>
        </p:sp>
        <p:sp>
          <p:nvSpPr>
            <p:cNvPr id="16399" name="Oval 32"/>
            <p:cNvSpPr>
              <a:spLocks noChangeArrowheads="1"/>
            </p:cNvSpPr>
            <p:nvPr/>
          </p:nvSpPr>
          <p:spPr bwMode="auto">
            <a:xfrm>
              <a:off x="5976938" y="4543425"/>
              <a:ext cx="71437" cy="71438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endParaRPr lang="it-IT" altLang="it-IT"/>
            </a:p>
          </p:txBody>
        </p:sp>
      </p:grpSp>
      <p:sp>
        <p:nvSpPr>
          <p:cNvPr id="16389" name="Text Box 34"/>
          <p:cNvSpPr txBox="1">
            <a:spLocks noChangeArrowheads="1"/>
          </p:cNvSpPr>
          <p:nvPr/>
        </p:nvSpPr>
        <p:spPr bwMode="auto">
          <a:xfrm>
            <a:off x="3399761" y="1452401"/>
            <a:ext cx="18732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it-IT" altLang="it-IT" sz="1800" dirty="0">
                <a:latin typeface="Arial" charset="0"/>
              </a:rPr>
              <a:t>tiro preciso ma non accurato</a:t>
            </a:r>
          </a:p>
        </p:txBody>
      </p:sp>
      <p:sp>
        <p:nvSpPr>
          <p:cNvPr id="16390" name="Text Box 35"/>
          <p:cNvSpPr txBox="1">
            <a:spLocks noChangeArrowheads="1"/>
          </p:cNvSpPr>
          <p:nvPr/>
        </p:nvSpPr>
        <p:spPr bwMode="auto">
          <a:xfrm>
            <a:off x="5457634" y="6141593"/>
            <a:ext cx="244792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it-IT" altLang="it-IT" sz="1800" dirty="0">
                <a:latin typeface="Arial" charset="0"/>
              </a:rPr>
              <a:t>tiro preciso e accurato</a:t>
            </a:r>
          </a:p>
        </p:txBody>
      </p:sp>
      <p:sp>
        <p:nvSpPr>
          <p:cNvPr id="2" name="Rettangolo 1"/>
          <p:cNvSpPr/>
          <p:nvPr/>
        </p:nvSpPr>
        <p:spPr>
          <a:xfrm>
            <a:off x="414337" y="274467"/>
            <a:ext cx="8118723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/>
            <a:r>
              <a:rPr lang="it-IT" altLang="it-IT" dirty="0"/>
              <a:t>La </a:t>
            </a:r>
            <a:r>
              <a:rPr lang="it-IT" altLang="it-IT" b="1" i="1" dirty="0"/>
              <a:t>precisione</a:t>
            </a:r>
            <a:r>
              <a:rPr lang="it-IT" altLang="it-IT" dirty="0"/>
              <a:t> misura l'accordo tra una serie di misure fatte allo stesso modo e sullo stesso campione.</a:t>
            </a:r>
          </a:p>
        </p:txBody>
      </p:sp>
      <p:sp>
        <p:nvSpPr>
          <p:cNvPr id="3" name="Segnaposto numero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B187F4B-CA74-4C53-8517-3357BDDFBDA2}" type="slidenum">
              <a:rPr lang="it-IT" smtClean="0"/>
              <a:pPr>
                <a:defRPr/>
              </a:pPr>
              <a:t>16</a:t>
            </a:fld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3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3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63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63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63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63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6" grpId="0"/>
      <p:bldP spid="16390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4"/>
          <p:cNvSpPr txBox="1">
            <a:spLocks noChangeArrowheads="1"/>
          </p:cNvSpPr>
          <p:nvPr/>
        </p:nvSpPr>
        <p:spPr bwMode="auto">
          <a:xfrm>
            <a:off x="251520" y="720080"/>
            <a:ext cx="8496300" cy="1552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it-IT" altLang="it-IT" b="1" dirty="0"/>
              <a:t>ERRORI</a:t>
            </a:r>
          </a:p>
          <a:p>
            <a:pPr eaLnBrk="1" hangingPunct="1"/>
            <a:r>
              <a:rPr lang="it-IT" altLang="it-IT" b="1" dirty="0"/>
              <a:t>Il risultato che si ottiene quando si effettua una misura </a:t>
            </a:r>
            <a:r>
              <a:rPr lang="it-IT" altLang="it-IT" b="1" i="1" dirty="0"/>
              <a:t>è sempre affetto da  incertezza</a:t>
            </a:r>
            <a:r>
              <a:rPr lang="it-IT" altLang="it-IT" b="1" dirty="0"/>
              <a:t>.</a:t>
            </a:r>
          </a:p>
          <a:p>
            <a:pPr eaLnBrk="1" hangingPunct="1"/>
            <a:r>
              <a:rPr lang="it-IT" altLang="it-IT" b="1" dirty="0"/>
              <a:t>errore </a:t>
            </a:r>
            <a:r>
              <a:rPr lang="it-IT" altLang="it-IT" b="1" dirty="0">
                <a:solidFill>
                  <a:srgbClr val="FF3300"/>
                </a:solidFill>
              </a:rPr>
              <a:t>(causa)</a:t>
            </a:r>
            <a:r>
              <a:rPr lang="it-IT" altLang="it-IT" b="1" dirty="0"/>
              <a:t>                    		incertezza </a:t>
            </a:r>
            <a:r>
              <a:rPr lang="it-IT" altLang="it-IT" b="1" dirty="0">
                <a:solidFill>
                  <a:srgbClr val="3333CC"/>
                </a:solidFill>
              </a:rPr>
              <a:t>(effetto)</a:t>
            </a:r>
            <a:endParaRPr lang="it-IT" altLang="it-IT" dirty="0"/>
          </a:p>
        </p:txBody>
      </p:sp>
      <p:sp>
        <p:nvSpPr>
          <p:cNvPr id="17417" name="Line 12"/>
          <p:cNvSpPr>
            <a:spLocks noChangeShapeType="1"/>
          </p:cNvSpPr>
          <p:nvPr/>
        </p:nvSpPr>
        <p:spPr bwMode="auto">
          <a:xfrm>
            <a:off x="3131840" y="2132856"/>
            <a:ext cx="10080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2" name="Rettangolo 1"/>
          <p:cNvSpPr/>
          <p:nvPr/>
        </p:nvSpPr>
        <p:spPr>
          <a:xfrm>
            <a:off x="251520" y="2924944"/>
            <a:ext cx="8295861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altLang="it-IT" b="1" dirty="0" smtClean="0"/>
              <a:t>L'incertezza </a:t>
            </a:r>
            <a:r>
              <a:rPr lang="it-IT" altLang="it-IT" dirty="0" smtClean="0"/>
              <a:t>è dovuta agli errori che inevitabilmente vengono </a:t>
            </a:r>
          </a:p>
          <a:p>
            <a:r>
              <a:rPr lang="it-IT" altLang="it-IT" dirty="0" smtClean="0"/>
              <a:t>commessi ed è rappresentata da un intervallo all'interno del quale </a:t>
            </a:r>
          </a:p>
          <a:p>
            <a:r>
              <a:rPr lang="it-IT" altLang="it-IT" dirty="0" smtClean="0"/>
              <a:t>cade la misura vera.</a:t>
            </a:r>
            <a:endParaRPr lang="it-IT" dirty="0"/>
          </a:p>
        </p:txBody>
      </p:sp>
      <p:sp>
        <p:nvSpPr>
          <p:cNvPr id="3" name="Segnaposto numero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B187F4B-CA74-4C53-8517-3357BDDFBDA2}" type="slidenum">
              <a:rPr lang="it-IT" smtClean="0"/>
              <a:pPr>
                <a:defRPr/>
              </a:pPr>
              <a:t>17</a:t>
            </a:fld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4"/>
          <p:cNvSpPr txBox="1">
            <a:spLocks noChangeArrowheads="1"/>
          </p:cNvSpPr>
          <p:nvPr/>
        </p:nvSpPr>
        <p:spPr bwMode="auto">
          <a:xfrm>
            <a:off x="827783" y="3031654"/>
            <a:ext cx="56165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it-IT" altLang="it-IT"/>
              <a:t>b) cattivo funzionamento dello strumento, </a:t>
            </a:r>
          </a:p>
        </p:txBody>
      </p:sp>
      <p:sp>
        <p:nvSpPr>
          <p:cNvPr id="3" name="Text Box 6"/>
          <p:cNvSpPr txBox="1">
            <a:spLocks noChangeArrowheads="1"/>
          </p:cNvSpPr>
          <p:nvPr/>
        </p:nvSpPr>
        <p:spPr bwMode="auto">
          <a:xfrm>
            <a:off x="827783" y="3499966"/>
            <a:ext cx="56165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it-IT" altLang="it-IT"/>
              <a:t>c) cattivo stato del campione di riferimento, </a:t>
            </a:r>
          </a:p>
        </p:txBody>
      </p:sp>
      <p:sp>
        <p:nvSpPr>
          <p:cNvPr id="4" name="Text Box 7"/>
          <p:cNvSpPr txBox="1">
            <a:spLocks noChangeArrowheads="1"/>
          </p:cNvSpPr>
          <p:nvPr/>
        </p:nvSpPr>
        <p:spPr bwMode="auto">
          <a:xfrm>
            <a:off x="827783" y="3968279"/>
            <a:ext cx="48244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it-IT" altLang="it-IT"/>
              <a:t>d) difficoltà di effettuare la misura, </a:t>
            </a:r>
          </a:p>
        </p:txBody>
      </p:sp>
      <p:sp>
        <p:nvSpPr>
          <p:cNvPr id="5" name="Text Box 8"/>
          <p:cNvSpPr txBox="1">
            <a:spLocks noChangeArrowheads="1"/>
          </p:cNvSpPr>
          <p:nvPr/>
        </p:nvSpPr>
        <p:spPr bwMode="auto">
          <a:xfrm>
            <a:off x="827783" y="4436591"/>
            <a:ext cx="47513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it-IT" altLang="it-IT"/>
              <a:t>e) interpretazione errata dei dati, </a:t>
            </a:r>
          </a:p>
        </p:txBody>
      </p:sp>
      <p:sp>
        <p:nvSpPr>
          <p:cNvPr id="6" name="Text Box 9"/>
          <p:cNvSpPr txBox="1">
            <a:spLocks noChangeArrowheads="1"/>
          </p:cNvSpPr>
          <p:nvPr/>
        </p:nvSpPr>
        <p:spPr bwMode="auto">
          <a:xfrm>
            <a:off x="827783" y="4904904"/>
            <a:ext cx="38877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it-IT" altLang="it-IT"/>
              <a:t>f) loro inesatta trascrizione, </a:t>
            </a:r>
          </a:p>
        </p:txBody>
      </p:sp>
      <p:sp>
        <p:nvSpPr>
          <p:cNvPr id="7" name="Text Box 10"/>
          <p:cNvSpPr txBox="1">
            <a:spLocks noChangeArrowheads="1"/>
          </p:cNvSpPr>
          <p:nvPr/>
        </p:nvSpPr>
        <p:spPr bwMode="auto">
          <a:xfrm>
            <a:off x="827783" y="5373216"/>
            <a:ext cx="54721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it-IT" altLang="it-IT"/>
              <a:t>g) inesatta correlazione dato-fenomeno</a:t>
            </a:r>
          </a:p>
        </p:txBody>
      </p:sp>
      <p:sp>
        <p:nvSpPr>
          <p:cNvPr id="8" name="Text Box 13"/>
          <p:cNvSpPr txBox="1">
            <a:spLocks noChangeArrowheads="1"/>
          </p:cNvSpPr>
          <p:nvPr/>
        </p:nvSpPr>
        <p:spPr bwMode="auto">
          <a:xfrm>
            <a:off x="827783" y="2564929"/>
            <a:ext cx="46085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it-IT" altLang="it-IT"/>
              <a:t>a) modo scorretto di operare, </a:t>
            </a:r>
          </a:p>
        </p:txBody>
      </p:sp>
      <p:sp>
        <p:nvSpPr>
          <p:cNvPr id="9" name="Text Box 14"/>
          <p:cNvSpPr txBox="1">
            <a:spLocks noChangeArrowheads="1"/>
          </p:cNvSpPr>
          <p:nvPr/>
        </p:nvSpPr>
        <p:spPr bwMode="auto">
          <a:xfrm>
            <a:off x="395536" y="581125"/>
            <a:ext cx="7991475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it-IT" altLang="it-IT" dirty="0" smtClean="0"/>
              <a:t>Sbagliare </a:t>
            </a:r>
            <a:r>
              <a:rPr lang="it-IT" altLang="it-IT" dirty="0"/>
              <a:t>è possibile in molti modi, ma riuscire è possibile in un modo solo.  </a:t>
            </a:r>
            <a:r>
              <a:rPr lang="it-IT" altLang="it-IT" dirty="0" smtClean="0"/>
              <a:t>(</a:t>
            </a:r>
            <a:r>
              <a:rPr lang="it-IT" altLang="it-IT" b="1" dirty="0" smtClean="0"/>
              <a:t>Aristotele</a:t>
            </a:r>
            <a:r>
              <a:rPr lang="it-IT" altLang="it-IT" b="1" dirty="0"/>
              <a:t>)</a:t>
            </a:r>
            <a:endParaRPr lang="it-IT" altLang="it-IT" dirty="0"/>
          </a:p>
        </p:txBody>
      </p:sp>
      <p:sp>
        <p:nvSpPr>
          <p:cNvPr id="10" name="Text Box 15"/>
          <p:cNvSpPr txBox="1">
            <a:spLocks noChangeArrowheads="1"/>
          </p:cNvSpPr>
          <p:nvPr/>
        </p:nvSpPr>
        <p:spPr bwMode="auto">
          <a:xfrm>
            <a:off x="752317" y="1631132"/>
            <a:ext cx="626449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it-IT" altLang="it-IT" dirty="0" smtClean="0"/>
              <a:t>Le fonti degli errori  possono </a:t>
            </a:r>
            <a:r>
              <a:rPr lang="it-IT" altLang="it-IT" dirty="0"/>
              <a:t>esser molteplici:</a:t>
            </a:r>
          </a:p>
        </p:txBody>
      </p:sp>
      <p:sp>
        <p:nvSpPr>
          <p:cNvPr id="11" name="Segnaposto numero diapositiva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B187F4B-CA74-4C53-8517-3357BDDFBDA2}" type="slidenum">
              <a:rPr lang="it-IT" smtClean="0"/>
              <a:pPr>
                <a:defRPr/>
              </a:pPr>
              <a:t>18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82250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6" dur="80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7" dur="80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" dur="80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  <p:bldP spid="7" grpId="0"/>
      <p:bldP spid="8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4"/>
          <p:cNvSpPr txBox="1">
            <a:spLocks noChangeArrowheads="1"/>
          </p:cNvSpPr>
          <p:nvPr/>
        </p:nvSpPr>
        <p:spPr bwMode="auto">
          <a:xfrm>
            <a:off x="395288" y="693738"/>
            <a:ext cx="8137525" cy="2465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it-IT" altLang="it-IT" b="1">
                <a:solidFill>
                  <a:srgbClr val="FF3300"/>
                </a:solidFill>
              </a:rPr>
              <a:t>1) ERRORI DETERMINABILI O SISTEMATICI:</a:t>
            </a:r>
          </a:p>
          <a:p>
            <a:pPr eaLnBrk="1" hangingPunct="1">
              <a:spcBef>
                <a:spcPct val="50000"/>
              </a:spcBef>
            </a:pPr>
            <a:r>
              <a:rPr lang="it-IT" altLang="it-IT"/>
              <a:t>Solitamente non sono rilevabili attraverso la semplice ripetizione delle misure in un laboratorio. </a:t>
            </a:r>
          </a:p>
          <a:p>
            <a:pPr eaLnBrk="1" hangingPunct="1">
              <a:spcBef>
                <a:spcPct val="50000"/>
              </a:spcBef>
            </a:pPr>
            <a:r>
              <a:rPr lang="it-IT" altLang="it-IT"/>
              <a:t>Agiscono o solo per </a:t>
            </a:r>
            <a:r>
              <a:rPr lang="it-IT" altLang="it-IT">
                <a:solidFill>
                  <a:srgbClr val="FF3300"/>
                </a:solidFill>
              </a:rPr>
              <a:t>eccesso</a:t>
            </a:r>
            <a:r>
              <a:rPr lang="it-IT" altLang="it-IT"/>
              <a:t> </a:t>
            </a:r>
            <a:r>
              <a:rPr lang="it-IT" altLang="it-IT" b="1" u="sng"/>
              <a:t>o solo</a:t>
            </a:r>
            <a:r>
              <a:rPr lang="it-IT" altLang="it-IT"/>
              <a:t> per </a:t>
            </a:r>
            <a:r>
              <a:rPr lang="it-IT" altLang="it-IT">
                <a:solidFill>
                  <a:srgbClr val="3333CC"/>
                </a:solidFill>
              </a:rPr>
              <a:t>difetto</a:t>
            </a:r>
            <a:r>
              <a:rPr lang="it-IT" altLang="it-IT"/>
              <a:t>.</a:t>
            </a:r>
          </a:p>
          <a:p>
            <a:pPr eaLnBrk="1" hangingPunct="1">
              <a:spcBef>
                <a:spcPct val="50000"/>
              </a:spcBef>
            </a:pPr>
            <a:r>
              <a:rPr lang="it-IT" altLang="it-IT"/>
              <a:t>Sono responsabili della scarsa accuratezza di una misura</a:t>
            </a:r>
          </a:p>
        </p:txBody>
      </p:sp>
      <p:sp>
        <p:nvSpPr>
          <p:cNvPr id="10244" name="Text Box 4"/>
          <p:cNvSpPr txBox="1">
            <a:spLocks noChangeArrowheads="1"/>
          </p:cNvSpPr>
          <p:nvPr/>
        </p:nvSpPr>
        <p:spPr bwMode="auto">
          <a:xfrm>
            <a:off x="395288" y="3422650"/>
            <a:ext cx="7993062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it-IT" altLang="it-IT" b="1"/>
              <a:t>tipo di errore</a:t>
            </a:r>
          </a:p>
          <a:p>
            <a:pPr eaLnBrk="1" hangingPunct="1"/>
            <a:r>
              <a:rPr lang="it-IT" altLang="it-IT"/>
              <a:t>personale, strumentale, di metodo, di pregiudizio</a:t>
            </a:r>
          </a:p>
        </p:txBody>
      </p:sp>
      <p:sp>
        <p:nvSpPr>
          <p:cNvPr id="10245" name="Text Box 5"/>
          <p:cNvSpPr txBox="1">
            <a:spLocks noChangeArrowheads="1"/>
          </p:cNvSpPr>
          <p:nvPr/>
        </p:nvSpPr>
        <p:spPr bwMode="auto">
          <a:xfrm>
            <a:off x="395288" y="4508500"/>
            <a:ext cx="8135937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it-IT" altLang="it-IT" b="1" dirty="0"/>
              <a:t>Si può ovviare</a:t>
            </a:r>
            <a:r>
              <a:rPr lang="it-IT" altLang="it-IT" dirty="0"/>
              <a:t> </a:t>
            </a:r>
          </a:p>
          <a:p>
            <a:pPr eaLnBrk="1" hangingPunct="1"/>
            <a:r>
              <a:rPr lang="it-IT" altLang="it-IT" dirty="0"/>
              <a:t>a) considerazioni teoriche sul risultato della misura</a:t>
            </a:r>
          </a:p>
          <a:p>
            <a:pPr eaLnBrk="1" hangingPunct="1"/>
            <a:r>
              <a:rPr lang="it-IT" altLang="it-IT" dirty="0"/>
              <a:t>b) ripetendo le esperienze in modo indipendente, cambiando ad esempio reattivi, strumentazione, metodologia</a:t>
            </a:r>
            <a:r>
              <a:rPr lang="it-IT" altLang="it-IT"/>
              <a:t>, </a:t>
            </a:r>
            <a:r>
              <a:rPr lang="it-IT" altLang="it-IT" smtClean="0"/>
              <a:t>laboratorio, operatore</a:t>
            </a:r>
            <a:r>
              <a:rPr lang="it-IT" altLang="it-IT" dirty="0"/>
              <a:t>...</a:t>
            </a:r>
          </a:p>
        </p:txBody>
      </p:sp>
      <p:sp>
        <p:nvSpPr>
          <p:cNvPr id="18437" name="Text Box 7"/>
          <p:cNvSpPr txBox="1">
            <a:spLocks noChangeArrowheads="1"/>
          </p:cNvSpPr>
          <p:nvPr/>
        </p:nvSpPr>
        <p:spPr bwMode="auto">
          <a:xfrm>
            <a:off x="468313" y="188913"/>
            <a:ext cx="51847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it-IT" altLang="it-IT" b="1"/>
              <a:t>DUE TIPOLOGIE DI ERRORE</a:t>
            </a:r>
          </a:p>
        </p:txBody>
      </p:sp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B187F4B-CA74-4C53-8517-3357BDDFBDA2}" type="slidenum">
              <a:rPr lang="it-IT" smtClean="0"/>
              <a:pPr>
                <a:defRPr/>
              </a:pPr>
              <a:t>19</a:t>
            </a:fld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74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0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02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02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0" grpId="0"/>
      <p:bldP spid="10244" grpId="0"/>
      <p:bldP spid="1024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8"/>
          <p:cNvSpPr txBox="1">
            <a:spLocks noChangeArrowheads="1"/>
          </p:cNvSpPr>
          <p:nvPr/>
        </p:nvSpPr>
        <p:spPr bwMode="auto">
          <a:xfrm>
            <a:off x="468313" y="3631521"/>
            <a:ext cx="7675562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it-IT" altLang="it-IT" sz="2800" b="1" dirty="0">
                <a:solidFill>
                  <a:srgbClr val="FF0000"/>
                </a:solidFill>
              </a:rPr>
              <a:t>MISURARE UNA GRANDEZZA </a:t>
            </a:r>
            <a:r>
              <a:rPr lang="it-IT" altLang="it-IT" sz="2800" dirty="0" smtClean="0">
                <a:solidFill>
                  <a:srgbClr val="FF0000"/>
                </a:solidFill>
              </a:rPr>
              <a:t>=</a:t>
            </a:r>
            <a:r>
              <a:rPr lang="it-IT" altLang="it-IT" sz="2800" b="1" dirty="0" smtClean="0">
                <a:solidFill>
                  <a:srgbClr val="FF0000"/>
                </a:solidFill>
              </a:rPr>
              <a:t> </a:t>
            </a:r>
            <a:r>
              <a:rPr lang="it-IT" altLang="it-IT" sz="2800" dirty="0" smtClean="0"/>
              <a:t>confrontare </a:t>
            </a:r>
            <a:r>
              <a:rPr lang="it-IT" altLang="it-IT" sz="2800" dirty="0"/>
              <a:t>quella grandezza con un'altra di </a:t>
            </a:r>
            <a:r>
              <a:rPr lang="it-IT" altLang="it-IT" sz="2800" b="1" dirty="0"/>
              <a:t>riferimento</a:t>
            </a:r>
            <a:r>
              <a:rPr lang="it-IT" altLang="it-IT" sz="2800" dirty="0"/>
              <a:t>, ad essa omogenea, detta </a:t>
            </a:r>
            <a:r>
              <a:rPr lang="it-IT" altLang="it-IT" sz="2800" b="1" i="1" dirty="0"/>
              <a:t>unità di misura</a:t>
            </a:r>
            <a:r>
              <a:rPr lang="it-IT" altLang="it-IT" sz="2800" b="1" dirty="0" smtClean="0"/>
              <a:t>.</a:t>
            </a:r>
            <a:endParaRPr lang="it-IT" altLang="it-IT" sz="2800" dirty="0"/>
          </a:p>
        </p:txBody>
      </p:sp>
      <p:sp>
        <p:nvSpPr>
          <p:cNvPr id="44038" name="Text Box 10"/>
          <p:cNvSpPr txBox="1">
            <a:spLocks noChangeArrowheads="1"/>
          </p:cNvSpPr>
          <p:nvPr/>
        </p:nvSpPr>
        <p:spPr bwMode="auto">
          <a:xfrm>
            <a:off x="468313" y="1322388"/>
            <a:ext cx="7777162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it-IT" altLang="it-IT" sz="2800" b="1" dirty="0" smtClean="0">
                <a:solidFill>
                  <a:srgbClr val="FF0000"/>
                </a:solidFill>
              </a:rPr>
              <a:t>GRANDEZZA</a:t>
            </a:r>
            <a:r>
              <a:rPr lang="it-IT" altLang="it-IT" sz="2800" dirty="0" smtClean="0"/>
              <a:t> </a:t>
            </a:r>
            <a:r>
              <a:rPr lang="it-IT" altLang="it-IT" sz="2800" dirty="0" smtClean="0">
                <a:solidFill>
                  <a:srgbClr val="FF3300"/>
                </a:solidFill>
              </a:rPr>
              <a:t>=</a:t>
            </a:r>
            <a:r>
              <a:rPr lang="it-IT" altLang="it-IT" sz="2800" dirty="0" smtClean="0"/>
              <a:t> è </a:t>
            </a:r>
            <a:r>
              <a:rPr lang="it-IT" altLang="it-IT" sz="2800" dirty="0"/>
              <a:t>la proprietà misurabile di un fenomeno, corpo o sostanza, che può essere distinta qualitativamente e determinata quantitativamente.</a:t>
            </a:r>
          </a:p>
        </p:txBody>
      </p:sp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B187F4B-CA74-4C53-8517-3357BDDFBDA2}" type="slidenum">
              <a:rPr lang="it-IT" smtClean="0"/>
              <a:pPr>
                <a:defRPr/>
              </a:pPr>
              <a:t>2</a:t>
            </a:fld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Box 4"/>
          <p:cNvSpPr txBox="1">
            <a:spLocks noChangeArrowheads="1"/>
          </p:cNvSpPr>
          <p:nvPr/>
        </p:nvSpPr>
        <p:spPr bwMode="auto">
          <a:xfrm>
            <a:off x="684213" y="549275"/>
            <a:ext cx="7777162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it-IT" altLang="it-IT" b="1">
                <a:solidFill>
                  <a:srgbClr val="FF3300"/>
                </a:solidFill>
              </a:rPr>
              <a:t>2) ERRORI INDETERMINABILI O ACCIDENTALI O CASUALI</a:t>
            </a:r>
            <a:r>
              <a:rPr lang="it-IT" altLang="it-IT"/>
              <a:t> </a:t>
            </a:r>
          </a:p>
        </p:txBody>
      </p:sp>
      <p:sp>
        <p:nvSpPr>
          <p:cNvPr id="11267" name="Text Box 5"/>
          <p:cNvSpPr txBox="1">
            <a:spLocks noChangeArrowheads="1"/>
          </p:cNvSpPr>
          <p:nvPr/>
        </p:nvSpPr>
        <p:spPr bwMode="auto">
          <a:xfrm>
            <a:off x="684213" y="3268663"/>
            <a:ext cx="80645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it-IT" altLang="it-IT" dirty="0"/>
              <a:t>sono errori che riflettono la precisione di una misura: infatti sono la causa della dispersione dei dati.</a:t>
            </a:r>
          </a:p>
        </p:txBody>
      </p:sp>
      <p:sp>
        <p:nvSpPr>
          <p:cNvPr id="19460" name="Text Box 6"/>
          <p:cNvSpPr txBox="1">
            <a:spLocks noChangeArrowheads="1"/>
          </p:cNvSpPr>
          <p:nvPr/>
        </p:nvSpPr>
        <p:spPr bwMode="auto">
          <a:xfrm>
            <a:off x="684213" y="1557338"/>
            <a:ext cx="7920037" cy="1552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it-IT" altLang="it-IT"/>
              <a:t>Derivano da cause perturbatrici che agiscono </a:t>
            </a:r>
            <a:r>
              <a:rPr lang="it-IT" altLang="it-IT" b="1" u="sng"/>
              <a:t>sia</a:t>
            </a:r>
            <a:r>
              <a:rPr lang="it-IT" altLang="it-IT"/>
              <a:t> per </a:t>
            </a:r>
            <a:r>
              <a:rPr lang="it-IT" altLang="it-IT" b="1">
                <a:solidFill>
                  <a:srgbClr val="FF3300"/>
                </a:solidFill>
              </a:rPr>
              <a:t>eccesso</a:t>
            </a:r>
            <a:r>
              <a:rPr lang="it-IT" altLang="it-IT"/>
              <a:t> </a:t>
            </a:r>
            <a:r>
              <a:rPr lang="it-IT" altLang="it-IT" b="1" u="sng"/>
              <a:t>che</a:t>
            </a:r>
            <a:r>
              <a:rPr lang="it-IT" altLang="it-IT"/>
              <a:t> per </a:t>
            </a:r>
            <a:r>
              <a:rPr lang="it-IT" altLang="it-IT" b="1">
                <a:solidFill>
                  <a:srgbClr val="3333CC"/>
                </a:solidFill>
              </a:rPr>
              <a:t>difetto</a:t>
            </a:r>
            <a:r>
              <a:rPr lang="it-IT" altLang="it-IT"/>
              <a:t>: </a:t>
            </a:r>
          </a:p>
          <a:p>
            <a:pPr eaLnBrk="1" hangingPunct="1"/>
            <a:r>
              <a:rPr lang="it-IT" altLang="it-IT"/>
              <a:t>sono tra di loro indipendenti per cui in certe prove si possono sommare in altre si possono sottrarre. </a:t>
            </a:r>
          </a:p>
        </p:txBody>
      </p:sp>
      <p:sp>
        <p:nvSpPr>
          <p:cNvPr id="11271" name="Text Box 7"/>
          <p:cNvSpPr txBox="1">
            <a:spLocks noChangeArrowheads="1"/>
          </p:cNvSpPr>
          <p:nvPr/>
        </p:nvSpPr>
        <p:spPr bwMode="auto">
          <a:xfrm>
            <a:off x="684213" y="5553768"/>
            <a:ext cx="7991475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it-IT" altLang="it-IT" dirty="0"/>
              <a:t>Sono statisticamente trattabili ripetendo molte volte l’esperimento</a:t>
            </a:r>
          </a:p>
        </p:txBody>
      </p:sp>
      <p:grpSp>
        <p:nvGrpSpPr>
          <p:cNvPr id="6" name="Group 26"/>
          <p:cNvGrpSpPr>
            <a:grpSpLocks/>
          </p:cNvGrpSpPr>
          <p:nvPr/>
        </p:nvGrpSpPr>
        <p:grpSpPr bwMode="auto">
          <a:xfrm>
            <a:off x="6309246" y="3573016"/>
            <a:ext cx="2454275" cy="2087562"/>
            <a:chOff x="884" y="2205"/>
            <a:chExt cx="1546" cy="1315"/>
          </a:xfrm>
        </p:grpSpPr>
        <p:sp>
          <p:nvSpPr>
            <p:cNvPr id="7" name="Oval 5"/>
            <p:cNvSpPr>
              <a:spLocks noChangeArrowheads="1"/>
            </p:cNvSpPr>
            <p:nvPr/>
          </p:nvSpPr>
          <p:spPr bwMode="auto">
            <a:xfrm>
              <a:off x="1204" y="2477"/>
              <a:ext cx="852" cy="816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endParaRPr lang="it-IT" altLang="it-IT"/>
            </a:p>
          </p:txBody>
        </p:sp>
        <p:sp>
          <p:nvSpPr>
            <p:cNvPr id="8" name="Oval 3"/>
            <p:cNvSpPr>
              <a:spLocks noChangeArrowheads="1"/>
            </p:cNvSpPr>
            <p:nvPr/>
          </p:nvSpPr>
          <p:spPr bwMode="auto">
            <a:xfrm>
              <a:off x="1257" y="2545"/>
              <a:ext cx="746" cy="680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endParaRPr lang="it-IT" altLang="it-IT"/>
            </a:p>
          </p:txBody>
        </p:sp>
        <p:sp>
          <p:nvSpPr>
            <p:cNvPr id="9" name="Oval 4"/>
            <p:cNvSpPr>
              <a:spLocks noChangeArrowheads="1"/>
            </p:cNvSpPr>
            <p:nvPr/>
          </p:nvSpPr>
          <p:spPr bwMode="auto">
            <a:xfrm>
              <a:off x="1337" y="2591"/>
              <a:ext cx="586" cy="589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endParaRPr lang="it-IT" altLang="it-IT"/>
            </a:p>
          </p:txBody>
        </p:sp>
        <p:sp>
          <p:nvSpPr>
            <p:cNvPr id="10" name="Line 6"/>
            <p:cNvSpPr>
              <a:spLocks noChangeShapeType="1"/>
            </p:cNvSpPr>
            <p:nvPr/>
          </p:nvSpPr>
          <p:spPr bwMode="auto">
            <a:xfrm>
              <a:off x="1631" y="2205"/>
              <a:ext cx="1" cy="131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11" name="Line 8"/>
            <p:cNvSpPr>
              <a:spLocks noChangeShapeType="1"/>
            </p:cNvSpPr>
            <p:nvPr/>
          </p:nvSpPr>
          <p:spPr bwMode="auto">
            <a:xfrm rot="-5400000">
              <a:off x="1656" y="2113"/>
              <a:ext cx="1" cy="154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12" name="Oval 9"/>
            <p:cNvSpPr>
              <a:spLocks noChangeArrowheads="1"/>
            </p:cNvSpPr>
            <p:nvPr/>
          </p:nvSpPr>
          <p:spPr bwMode="auto">
            <a:xfrm>
              <a:off x="1549" y="2800"/>
              <a:ext cx="53" cy="45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endParaRPr lang="it-IT" altLang="it-IT"/>
            </a:p>
          </p:txBody>
        </p:sp>
        <p:sp>
          <p:nvSpPr>
            <p:cNvPr id="13" name="Oval 10"/>
            <p:cNvSpPr>
              <a:spLocks noChangeArrowheads="1"/>
            </p:cNvSpPr>
            <p:nvPr/>
          </p:nvSpPr>
          <p:spPr bwMode="auto">
            <a:xfrm>
              <a:off x="1496" y="2987"/>
              <a:ext cx="53" cy="45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endParaRPr lang="it-IT" altLang="it-IT"/>
            </a:p>
          </p:txBody>
        </p:sp>
        <p:sp>
          <p:nvSpPr>
            <p:cNvPr id="14" name="Oval 11"/>
            <p:cNvSpPr>
              <a:spLocks noChangeArrowheads="1"/>
            </p:cNvSpPr>
            <p:nvPr/>
          </p:nvSpPr>
          <p:spPr bwMode="auto">
            <a:xfrm>
              <a:off x="1469" y="2662"/>
              <a:ext cx="53" cy="45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endParaRPr lang="it-IT" altLang="it-IT"/>
            </a:p>
          </p:txBody>
        </p:sp>
        <p:sp>
          <p:nvSpPr>
            <p:cNvPr id="15" name="Oval 12"/>
            <p:cNvSpPr>
              <a:spLocks noChangeArrowheads="1"/>
            </p:cNvSpPr>
            <p:nvPr/>
          </p:nvSpPr>
          <p:spPr bwMode="auto">
            <a:xfrm>
              <a:off x="1731" y="2764"/>
              <a:ext cx="53" cy="45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endParaRPr lang="it-IT" altLang="it-IT"/>
            </a:p>
          </p:txBody>
        </p:sp>
      </p:grpSp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B187F4B-CA74-4C53-8517-3357BDDFBDA2}" type="slidenum">
              <a:rPr lang="it-IT" smtClean="0"/>
              <a:pPr>
                <a:defRPr/>
              </a:pPr>
              <a:t>20</a:t>
            </a:fld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2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2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12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12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7" grpId="0"/>
      <p:bldP spid="11271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8" name="Rectangle 8"/>
          <p:cNvSpPr>
            <a:spLocks noChangeArrowheads="1"/>
          </p:cNvSpPr>
          <p:nvPr/>
        </p:nvSpPr>
        <p:spPr bwMode="auto">
          <a:xfrm>
            <a:off x="179388" y="1341438"/>
            <a:ext cx="8281987" cy="1223962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13500000" algn="ct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20482" name="Text Box 4"/>
          <p:cNvSpPr txBox="1">
            <a:spLocks noChangeArrowheads="1"/>
          </p:cNvSpPr>
          <p:nvPr/>
        </p:nvSpPr>
        <p:spPr bwMode="auto">
          <a:xfrm>
            <a:off x="323850" y="476250"/>
            <a:ext cx="86407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it-IT" altLang="it-IT"/>
          </a:p>
        </p:txBody>
      </p:sp>
      <p:sp>
        <p:nvSpPr>
          <p:cNvPr id="20483" name="Text Box 5"/>
          <p:cNvSpPr txBox="1">
            <a:spLocks noChangeArrowheads="1"/>
          </p:cNvSpPr>
          <p:nvPr/>
        </p:nvSpPr>
        <p:spPr bwMode="auto">
          <a:xfrm>
            <a:off x="468313" y="620713"/>
            <a:ext cx="8137525" cy="191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it-IT" altLang="it-IT" b="1">
                <a:solidFill>
                  <a:srgbClr val="FF0000"/>
                </a:solidFill>
              </a:rPr>
              <a:t>CENNI SULLE CIFRE SIGNIFICATIVE</a:t>
            </a:r>
            <a:endParaRPr lang="it-IT" altLang="it-IT">
              <a:solidFill>
                <a:srgbClr val="FF0000"/>
              </a:solidFill>
            </a:endParaRPr>
          </a:p>
          <a:p>
            <a:pPr eaLnBrk="1" hangingPunct="1"/>
            <a:endParaRPr lang="it-IT" altLang="it-IT"/>
          </a:p>
          <a:p>
            <a:pPr eaLnBrk="1" hangingPunct="1"/>
            <a:r>
              <a:rPr lang="it-IT" altLang="it-IT"/>
              <a:t>Il valore numerico derivante da una misura è quindi sempre affetto da un errore e pertanto non è mai esatto e </a:t>
            </a:r>
            <a:r>
              <a:rPr lang="it-IT" altLang="it-IT" b="1"/>
              <a:t>non può</a:t>
            </a:r>
            <a:r>
              <a:rPr lang="it-IT" altLang="it-IT"/>
              <a:t> essere espresso </a:t>
            </a:r>
            <a:r>
              <a:rPr lang="it-IT" altLang="it-IT" b="1"/>
              <a:t>da un numero indeterminato di cifre</a:t>
            </a:r>
            <a:r>
              <a:rPr lang="it-IT" altLang="it-IT"/>
              <a:t>.</a:t>
            </a:r>
          </a:p>
        </p:txBody>
      </p:sp>
      <p:sp>
        <p:nvSpPr>
          <p:cNvPr id="11270" name="Text Box 6"/>
          <p:cNvSpPr txBox="1">
            <a:spLocks noChangeArrowheads="1"/>
          </p:cNvSpPr>
          <p:nvPr/>
        </p:nvSpPr>
        <p:spPr bwMode="auto">
          <a:xfrm>
            <a:off x="323850" y="3357563"/>
            <a:ext cx="8135938" cy="2492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just" eaLnBrk="1" hangingPunct="1"/>
            <a:r>
              <a:rPr lang="it-IT" altLang="it-IT"/>
              <a:t>Il numero di cifre deve essere indicativo dell'errore commesso nella valutazione.</a:t>
            </a:r>
          </a:p>
          <a:p>
            <a:pPr eaLnBrk="1" hangingPunct="1"/>
            <a:endParaRPr lang="it-IT" altLang="it-IT"/>
          </a:p>
          <a:p>
            <a:pPr algn="just" eaLnBrk="1" hangingPunct="1"/>
            <a:r>
              <a:rPr lang="it-IT" altLang="it-IT" b="1"/>
              <a:t>Il risultato deve essere arrotondato in modo da contenere solo cifre certe </a:t>
            </a:r>
            <a:r>
              <a:rPr lang="it-IT" altLang="it-IT" b="1">
                <a:solidFill>
                  <a:srgbClr val="0000FF"/>
                </a:solidFill>
              </a:rPr>
              <a:t>eccetto l’ultima che è incerta per ± 1</a:t>
            </a:r>
            <a:r>
              <a:rPr lang="it-IT" altLang="it-IT"/>
              <a:t>.</a:t>
            </a:r>
          </a:p>
          <a:p>
            <a:pPr eaLnBrk="1" hangingPunct="1">
              <a:spcBef>
                <a:spcPct val="50000"/>
              </a:spcBef>
            </a:pPr>
            <a:endParaRPr lang="it-IT" altLang="it-IT"/>
          </a:p>
        </p:txBody>
      </p:sp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B187F4B-CA74-4C53-8517-3357BDDFBDA2}" type="slidenum">
              <a:rPr lang="it-IT" smtClean="0"/>
              <a:pPr>
                <a:defRPr/>
              </a:pPr>
              <a:t>21</a:t>
            </a:fld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2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2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70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467544" y="476672"/>
            <a:ext cx="777686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Affermare che un oggetto ha massa 1.0 g significa che a causa dell'incertezza la sua massa stimata  sta tra 0.9 e 1.1 g. </a:t>
            </a:r>
            <a:endParaRPr lang="it-IT" dirty="0"/>
          </a:p>
        </p:txBody>
      </p:sp>
      <p:sp>
        <p:nvSpPr>
          <p:cNvPr id="3" name="CasellaDiTesto 2"/>
          <p:cNvSpPr txBox="1"/>
          <p:nvPr/>
        </p:nvSpPr>
        <p:spPr>
          <a:xfrm>
            <a:off x="467544" y="2132856"/>
            <a:ext cx="79208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Affermare che un oggetto ha massa 1.00 g significa che a causa dell'incertezza la sua massa stimata sta tra 0.99 e 1.01 g. </a:t>
            </a:r>
            <a:endParaRPr lang="it-IT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467544" y="3789040"/>
            <a:ext cx="813690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Affermare che un oggetto ha massa 1.000 g significa che a causa dell'incertezza la sua massa stimata sta tra 0.999 e 1.001 g. </a:t>
            </a:r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B187F4B-CA74-4C53-8517-3357BDDFBDA2}" type="slidenum">
              <a:rPr lang="it-IT" smtClean="0"/>
              <a:pPr>
                <a:defRPr/>
              </a:pPr>
              <a:t>22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94779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36" name="Rectangle 24"/>
          <p:cNvSpPr>
            <a:spLocks noChangeArrowheads="1"/>
          </p:cNvSpPr>
          <p:nvPr/>
        </p:nvSpPr>
        <p:spPr bwMode="auto">
          <a:xfrm>
            <a:off x="1042988" y="5734050"/>
            <a:ext cx="574675" cy="360363"/>
          </a:xfrm>
          <a:prstGeom prst="rect">
            <a:avLst/>
          </a:prstGeom>
          <a:solidFill>
            <a:srgbClr val="FFFF00"/>
          </a:solidFill>
          <a:ln w="9525">
            <a:solidFill>
              <a:srgbClr val="FFCC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it-IT" altLang="it-IT"/>
          </a:p>
        </p:txBody>
      </p:sp>
      <p:sp>
        <p:nvSpPr>
          <p:cNvPr id="13338" name="Rectangle 26"/>
          <p:cNvSpPr>
            <a:spLocks noChangeArrowheads="1"/>
          </p:cNvSpPr>
          <p:nvPr/>
        </p:nvSpPr>
        <p:spPr bwMode="auto">
          <a:xfrm>
            <a:off x="684213" y="3068638"/>
            <a:ext cx="1366837" cy="433387"/>
          </a:xfrm>
          <a:prstGeom prst="rect">
            <a:avLst/>
          </a:prstGeom>
          <a:solidFill>
            <a:srgbClr val="FFFF00"/>
          </a:solidFill>
          <a:ln w="9525">
            <a:solidFill>
              <a:srgbClr val="FFCC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it-IT" altLang="it-IT"/>
          </a:p>
        </p:txBody>
      </p:sp>
      <p:sp>
        <p:nvSpPr>
          <p:cNvPr id="13337" name="Rectangle 25"/>
          <p:cNvSpPr>
            <a:spLocks noChangeArrowheads="1"/>
          </p:cNvSpPr>
          <p:nvPr/>
        </p:nvSpPr>
        <p:spPr bwMode="auto">
          <a:xfrm>
            <a:off x="684213" y="2420938"/>
            <a:ext cx="720725" cy="433387"/>
          </a:xfrm>
          <a:prstGeom prst="rect">
            <a:avLst/>
          </a:prstGeom>
          <a:solidFill>
            <a:srgbClr val="FFFF00"/>
          </a:solidFill>
          <a:ln w="9525">
            <a:solidFill>
              <a:srgbClr val="FFCC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it-IT" altLang="it-IT"/>
          </a:p>
        </p:txBody>
      </p:sp>
      <p:sp>
        <p:nvSpPr>
          <p:cNvPr id="2" name="Rectangle 24"/>
          <p:cNvSpPr>
            <a:spLocks noChangeArrowheads="1"/>
          </p:cNvSpPr>
          <p:nvPr/>
        </p:nvSpPr>
        <p:spPr bwMode="auto">
          <a:xfrm>
            <a:off x="684213" y="5084763"/>
            <a:ext cx="574675" cy="360362"/>
          </a:xfrm>
          <a:prstGeom prst="rect">
            <a:avLst/>
          </a:prstGeom>
          <a:solidFill>
            <a:srgbClr val="FFFF00"/>
          </a:solidFill>
          <a:ln w="9525">
            <a:solidFill>
              <a:srgbClr val="FFCC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it-IT" altLang="it-IT"/>
          </a:p>
        </p:txBody>
      </p:sp>
      <p:sp>
        <p:nvSpPr>
          <p:cNvPr id="13335" name="Rectangle 23"/>
          <p:cNvSpPr>
            <a:spLocks noChangeArrowheads="1"/>
          </p:cNvSpPr>
          <p:nvPr/>
        </p:nvSpPr>
        <p:spPr bwMode="auto">
          <a:xfrm>
            <a:off x="2903538" y="4437063"/>
            <a:ext cx="360362" cy="360362"/>
          </a:xfrm>
          <a:prstGeom prst="rect">
            <a:avLst/>
          </a:prstGeom>
          <a:solidFill>
            <a:srgbClr val="FFFF00"/>
          </a:solidFill>
          <a:ln w="9525">
            <a:solidFill>
              <a:srgbClr val="FFCC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it-IT" altLang="it-IT"/>
          </a:p>
        </p:txBody>
      </p:sp>
      <p:sp>
        <p:nvSpPr>
          <p:cNvPr id="13334" name="Rectangle 22"/>
          <p:cNvSpPr>
            <a:spLocks noChangeArrowheads="1"/>
          </p:cNvSpPr>
          <p:nvPr/>
        </p:nvSpPr>
        <p:spPr bwMode="auto">
          <a:xfrm>
            <a:off x="1227138" y="3729038"/>
            <a:ext cx="682625" cy="433387"/>
          </a:xfrm>
          <a:prstGeom prst="rect">
            <a:avLst/>
          </a:prstGeom>
          <a:solidFill>
            <a:srgbClr val="FFFF00"/>
          </a:solidFill>
          <a:ln w="9525">
            <a:solidFill>
              <a:srgbClr val="FFCC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it-IT" altLang="it-IT"/>
          </a:p>
        </p:txBody>
      </p:sp>
      <p:sp>
        <p:nvSpPr>
          <p:cNvPr id="21512" name="Text Box 4"/>
          <p:cNvSpPr txBox="1">
            <a:spLocks noChangeArrowheads="1"/>
          </p:cNvSpPr>
          <p:nvPr/>
        </p:nvSpPr>
        <p:spPr bwMode="auto">
          <a:xfrm>
            <a:off x="395288" y="692150"/>
            <a:ext cx="8353425" cy="118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it-IT" altLang="it-IT"/>
              <a:t>Sono significative tutte le cifre presenti </a:t>
            </a:r>
            <a:r>
              <a:rPr lang="it-IT" altLang="it-IT" b="1">
                <a:solidFill>
                  <a:srgbClr val="FF3300"/>
                </a:solidFill>
              </a:rPr>
              <a:t>meno gli 0 che precedono la prima cifra diversa da 0 </a:t>
            </a:r>
            <a:r>
              <a:rPr lang="it-IT" altLang="it-IT"/>
              <a:t>e che possono essere eliminati usando la notazione esponenziale</a:t>
            </a:r>
          </a:p>
        </p:txBody>
      </p:sp>
      <p:sp>
        <p:nvSpPr>
          <p:cNvPr id="21513" name="Text Box 5"/>
          <p:cNvSpPr txBox="1">
            <a:spLocks noChangeArrowheads="1"/>
          </p:cNvSpPr>
          <p:nvPr/>
        </p:nvSpPr>
        <p:spPr bwMode="auto">
          <a:xfrm>
            <a:off x="611188" y="1844675"/>
            <a:ext cx="1439862" cy="1004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it-IT" altLang="it-IT"/>
              <a:t>esempi </a:t>
            </a:r>
          </a:p>
          <a:p>
            <a:pPr eaLnBrk="1" hangingPunct="1">
              <a:spcBef>
                <a:spcPct val="50000"/>
              </a:spcBef>
            </a:pPr>
            <a:r>
              <a:rPr lang="it-IT" altLang="it-IT"/>
              <a:t>305.6  	</a:t>
            </a:r>
          </a:p>
        </p:txBody>
      </p:sp>
      <p:sp>
        <p:nvSpPr>
          <p:cNvPr id="13318" name="Text Box 6"/>
          <p:cNvSpPr txBox="1">
            <a:spLocks noChangeArrowheads="1"/>
          </p:cNvSpPr>
          <p:nvPr/>
        </p:nvSpPr>
        <p:spPr bwMode="auto">
          <a:xfrm>
            <a:off x="611188" y="3022600"/>
            <a:ext cx="18002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it-IT" altLang="it-IT"/>
              <a:t>53044.607 </a:t>
            </a:r>
          </a:p>
        </p:txBody>
      </p:sp>
      <p:sp>
        <p:nvSpPr>
          <p:cNvPr id="13319" name="Text Box 7"/>
          <p:cNvSpPr txBox="1">
            <a:spLocks noChangeArrowheads="1"/>
          </p:cNvSpPr>
          <p:nvPr/>
        </p:nvSpPr>
        <p:spPr bwMode="auto">
          <a:xfrm>
            <a:off x="611188" y="3716338"/>
            <a:ext cx="15128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it-IT" altLang="it-IT"/>
              <a:t>0.002562</a:t>
            </a:r>
          </a:p>
        </p:txBody>
      </p:sp>
      <p:sp>
        <p:nvSpPr>
          <p:cNvPr id="13320" name="Text Box 8"/>
          <p:cNvSpPr txBox="1">
            <a:spLocks noChangeArrowheads="1"/>
          </p:cNvSpPr>
          <p:nvPr/>
        </p:nvSpPr>
        <p:spPr bwMode="auto">
          <a:xfrm>
            <a:off x="611188" y="4360863"/>
            <a:ext cx="28813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it-IT" altLang="it-IT"/>
              <a:t>0.000000000000043</a:t>
            </a:r>
          </a:p>
        </p:txBody>
      </p:sp>
      <p:sp>
        <p:nvSpPr>
          <p:cNvPr id="13321" name="Text Box 9"/>
          <p:cNvSpPr txBox="1">
            <a:spLocks noChangeArrowheads="1"/>
          </p:cNvSpPr>
          <p:nvPr/>
        </p:nvSpPr>
        <p:spPr bwMode="auto">
          <a:xfrm>
            <a:off x="611188" y="5013325"/>
            <a:ext cx="15128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it-IT" altLang="it-IT"/>
              <a:t>8.06 </a:t>
            </a:r>
            <a:r>
              <a:rPr lang="en-US" altLang="it-IT"/>
              <a:t>×</a:t>
            </a:r>
            <a:r>
              <a:rPr lang="it-IT" altLang="it-IT"/>
              <a:t>10</a:t>
            </a:r>
            <a:r>
              <a:rPr lang="it-IT" altLang="it-IT" baseline="30000"/>
              <a:t>-8</a:t>
            </a:r>
            <a:endParaRPr lang="it-IT" altLang="it-IT"/>
          </a:p>
        </p:txBody>
      </p:sp>
      <p:sp>
        <p:nvSpPr>
          <p:cNvPr id="13322" name="Text Box 10"/>
          <p:cNvSpPr txBox="1">
            <a:spLocks noChangeArrowheads="1"/>
          </p:cNvSpPr>
          <p:nvPr/>
        </p:nvSpPr>
        <p:spPr bwMode="auto">
          <a:xfrm>
            <a:off x="4284663" y="3021013"/>
            <a:ext cx="18002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it-IT" altLang="it-IT"/>
              <a:t>8 cifre sign.</a:t>
            </a:r>
          </a:p>
        </p:txBody>
      </p:sp>
      <p:sp>
        <p:nvSpPr>
          <p:cNvPr id="13323" name="Text Box 11"/>
          <p:cNvSpPr txBox="1">
            <a:spLocks noChangeArrowheads="1"/>
          </p:cNvSpPr>
          <p:nvPr/>
        </p:nvSpPr>
        <p:spPr bwMode="auto">
          <a:xfrm>
            <a:off x="4284663" y="2349500"/>
            <a:ext cx="19446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it-IT" altLang="it-IT"/>
              <a:t>4 cifre sign.</a:t>
            </a:r>
          </a:p>
        </p:txBody>
      </p:sp>
      <p:sp>
        <p:nvSpPr>
          <p:cNvPr id="13324" name="Text Box 12"/>
          <p:cNvSpPr txBox="1">
            <a:spLocks noChangeArrowheads="1"/>
          </p:cNvSpPr>
          <p:nvPr/>
        </p:nvSpPr>
        <p:spPr bwMode="auto">
          <a:xfrm>
            <a:off x="4284663" y="3709988"/>
            <a:ext cx="165576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it-IT" altLang="it-IT"/>
              <a:t>4 cifre sign.</a:t>
            </a:r>
          </a:p>
        </p:txBody>
      </p:sp>
      <p:sp>
        <p:nvSpPr>
          <p:cNvPr id="13325" name="Text Box 13"/>
          <p:cNvSpPr txBox="1">
            <a:spLocks noChangeArrowheads="1"/>
          </p:cNvSpPr>
          <p:nvPr/>
        </p:nvSpPr>
        <p:spPr bwMode="auto">
          <a:xfrm>
            <a:off x="6877050" y="3709988"/>
            <a:ext cx="16557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it-IT" altLang="it-IT"/>
              <a:t>2.562 </a:t>
            </a:r>
            <a:r>
              <a:rPr lang="en-US" altLang="it-IT"/>
              <a:t>×</a:t>
            </a:r>
            <a:r>
              <a:rPr lang="it-IT" altLang="it-IT"/>
              <a:t>10</a:t>
            </a:r>
            <a:r>
              <a:rPr lang="it-IT" altLang="it-IT" baseline="30000"/>
              <a:t>-3</a:t>
            </a:r>
          </a:p>
        </p:txBody>
      </p:sp>
      <p:sp>
        <p:nvSpPr>
          <p:cNvPr id="13326" name="Text Box 14"/>
          <p:cNvSpPr txBox="1">
            <a:spLocks noChangeArrowheads="1"/>
          </p:cNvSpPr>
          <p:nvPr/>
        </p:nvSpPr>
        <p:spPr bwMode="auto">
          <a:xfrm>
            <a:off x="4284663" y="4362450"/>
            <a:ext cx="172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it-IT" altLang="it-IT"/>
              <a:t>2 cifre sign.</a:t>
            </a:r>
          </a:p>
        </p:txBody>
      </p:sp>
      <p:sp>
        <p:nvSpPr>
          <p:cNvPr id="13327" name="Text Box 15"/>
          <p:cNvSpPr txBox="1">
            <a:spLocks noChangeArrowheads="1"/>
          </p:cNvSpPr>
          <p:nvPr/>
        </p:nvSpPr>
        <p:spPr bwMode="auto">
          <a:xfrm>
            <a:off x="6877050" y="4362450"/>
            <a:ext cx="17287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it-IT" altLang="it-IT"/>
              <a:t>4.3 </a:t>
            </a:r>
            <a:r>
              <a:rPr lang="en-US" altLang="it-IT"/>
              <a:t>×</a:t>
            </a:r>
            <a:r>
              <a:rPr lang="it-IT" altLang="it-IT"/>
              <a:t>10</a:t>
            </a:r>
            <a:r>
              <a:rPr lang="it-IT" altLang="it-IT" baseline="30000"/>
              <a:t>-14</a:t>
            </a:r>
          </a:p>
        </p:txBody>
      </p:sp>
      <p:sp>
        <p:nvSpPr>
          <p:cNvPr id="13329" name="Text Box 17"/>
          <p:cNvSpPr txBox="1">
            <a:spLocks noChangeArrowheads="1"/>
          </p:cNvSpPr>
          <p:nvPr/>
        </p:nvSpPr>
        <p:spPr bwMode="auto">
          <a:xfrm>
            <a:off x="4284663" y="5013325"/>
            <a:ext cx="172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it-IT" altLang="it-IT"/>
              <a:t>3 cifre sign.</a:t>
            </a:r>
          </a:p>
        </p:txBody>
      </p:sp>
      <p:sp>
        <p:nvSpPr>
          <p:cNvPr id="20503" name="Text Box 23"/>
          <p:cNvSpPr txBox="1">
            <a:spLocks noChangeArrowheads="1"/>
          </p:cNvSpPr>
          <p:nvPr/>
        </p:nvSpPr>
        <p:spPr bwMode="auto">
          <a:xfrm>
            <a:off x="611188" y="5661025"/>
            <a:ext cx="10810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it-IT" altLang="it-IT"/>
              <a:t>0.0300</a:t>
            </a:r>
          </a:p>
        </p:txBody>
      </p:sp>
      <p:sp>
        <p:nvSpPr>
          <p:cNvPr id="20505" name="Text Box 25"/>
          <p:cNvSpPr txBox="1">
            <a:spLocks noChangeArrowheads="1"/>
          </p:cNvSpPr>
          <p:nvPr/>
        </p:nvSpPr>
        <p:spPr bwMode="auto">
          <a:xfrm>
            <a:off x="4284663" y="5661025"/>
            <a:ext cx="16573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it-IT" altLang="it-IT"/>
              <a:t>3 cifre sign.</a:t>
            </a:r>
          </a:p>
        </p:txBody>
      </p:sp>
      <p:sp>
        <p:nvSpPr>
          <p:cNvPr id="20509" name="Text Box 29"/>
          <p:cNvSpPr txBox="1">
            <a:spLocks noChangeArrowheads="1"/>
          </p:cNvSpPr>
          <p:nvPr/>
        </p:nvSpPr>
        <p:spPr bwMode="auto">
          <a:xfrm>
            <a:off x="6877050" y="5661025"/>
            <a:ext cx="17986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it-IT" altLang="it-IT"/>
              <a:t>3.00 </a:t>
            </a:r>
            <a:r>
              <a:rPr lang="en-US" altLang="it-IT"/>
              <a:t>×</a:t>
            </a:r>
            <a:r>
              <a:rPr lang="it-IT" altLang="it-IT"/>
              <a:t> 10</a:t>
            </a:r>
            <a:r>
              <a:rPr lang="it-IT" altLang="it-IT" baseline="30000"/>
              <a:t>-2</a:t>
            </a:r>
          </a:p>
        </p:txBody>
      </p:sp>
      <p:sp>
        <p:nvSpPr>
          <p:cNvPr id="3" name="Segnaposto numero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B187F4B-CA74-4C53-8517-3357BDDFBDA2}" type="slidenum">
              <a:rPr lang="it-IT" smtClean="0"/>
              <a:pPr>
                <a:defRPr/>
              </a:pPr>
              <a:t>23</a:t>
            </a:fld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500"/>
                                        <p:tgtEl>
                                          <p:spTgt spid="133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6" presetClass="entr" presetSubtype="2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1" dur="500"/>
                                        <p:tgtEl>
                                          <p:spTgt spid="133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133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33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33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33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33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33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33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33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33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33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1" dur="500"/>
                                        <p:tgtEl>
                                          <p:spTgt spid="133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3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33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33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33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49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33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33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33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133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133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133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133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133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133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6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133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73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133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133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 nodeType="clickPar">
                      <p:stCondLst>
                        <p:cond delay="indefinite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133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133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133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 nodeType="clickPar">
                      <p:stCondLst>
                        <p:cond delay="indefinite"/>
                      </p:stCondLst>
                      <p:childTnLst>
                        <p:par>
                          <p:cTn id="8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6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133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133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133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 nodeType="clickPar">
                      <p:stCondLst>
                        <p:cond delay="indefinite"/>
                      </p:stCondLst>
                      <p:childTnLst>
                        <p:par>
                          <p:cTn id="9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205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205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 nodeType="clickPar">
                      <p:stCondLst>
                        <p:cond delay="indefinite"/>
                      </p:stCondLst>
                      <p:childTnLst>
                        <p:par>
                          <p:cTn id="10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05" dur="80"/>
                                        <p:tgtEl>
                                          <p:spTgt spid="2050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06" dur="80"/>
                                        <p:tgtEl>
                                          <p:spTgt spid="2050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7" dur="80"/>
                                        <p:tgtEl>
                                          <p:spTgt spid="2050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 nodeType="afterGroup">
                            <p:stCondLst>
                              <p:cond delay="480"/>
                            </p:stCondLst>
                            <p:childTnLst>
                              <p:par>
                                <p:cTn id="10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133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 nodeType="afterGroup">
                            <p:stCondLst>
                              <p:cond delay="980"/>
                            </p:stCondLst>
                            <p:childTnLst>
                              <p:par>
                                <p:cTn id="113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205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205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36" grpId="0" animBg="1"/>
      <p:bldP spid="13338" grpId="0" animBg="1"/>
      <p:bldP spid="13337" grpId="0" animBg="1"/>
      <p:bldP spid="2" grpId="0" animBg="1"/>
      <p:bldP spid="13335" grpId="0" animBg="1"/>
      <p:bldP spid="13334" grpId="0" animBg="1"/>
      <p:bldP spid="13318" grpId="0"/>
      <p:bldP spid="13319" grpId="0"/>
      <p:bldP spid="13320" grpId="0"/>
      <p:bldP spid="13321" grpId="0"/>
      <p:bldP spid="13322" grpId="0"/>
      <p:bldP spid="13323" grpId="0"/>
      <p:bldP spid="13324" grpId="0"/>
      <p:bldP spid="13325" grpId="0"/>
      <p:bldP spid="13326" grpId="0"/>
      <p:bldP spid="13327" grpId="0"/>
      <p:bldP spid="13329" grpId="0"/>
      <p:bldP spid="20503" grpId="0"/>
      <p:bldP spid="20505" grpId="0"/>
      <p:bldP spid="20509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ext Box 4"/>
          <p:cNvSpPr txBox="1">
            <a:spLocks noChangeArrowheads="1"/>
          </p:cNvSpPr>
          <p:nvPr/>
        </p:nvSpPr>
        <p:spPr bwMode="auto">
          <a:xfrm>
            <a:off x="611188" y="549275"/>
            <a:ext cx="8135937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it-IT" altLang="it-IT" dirty="0" smtClean="0"/>
              <a:t>Gli </a:t>
            </a:r>
            <a:r>
              <a:rPr lang="it-IT" altLang="it-IT" dirty="0"/>
              <a:t>0 finali a dx della virgola di un numero possono essere o no </a:t>
            </a:r>
            <a:r>
              <a:rPr lang="it-IT" altLang="it-IT" dirty="0" smtClean="0"/>
              <a:t>significativi, dipende dai casi.</a:t>
            </a:r>
            <a:endParaRPr lang="it-IT" altLang="it-IT" dirty="0"/>
          </a:p>
          <a:p>
            <a:pPr eaLnBrk="1" hangingPunct="1">
              <a:spcBef>
                <a:spcPct val="50000"/>
              </a:spcBef>
            </a:pPr>
            <a:r>
              <a:rPr lang="it-IT" altLang="it-IT" dirty="0"/>
              <a:t>verranno qui considerati sempre significativi.</a:t>
            </a:r>
          </a:p>
        </p:txBody>
      </p:sp>
      <p:sp>
        <p:nvSpPr>
          <p:cNvPr id="22531" name="Text Box 5"/>
          <p:cNvSpPr txBox="1">
            <a:spLocks noChangeArrowheads="1"/>
          </p:cNvSpPr>
          <p:nvPr/>
        </p:nvSpPr>
        <p:spPr bwMode="auto">
          <a:xfrm>
            <a:off x="611188" y="2349500"/>
            <a:ext cx="20161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it-IT" altLang="it-IT"/>
              <a:t>305.60  	</a:t>
            </a:r>
          </a:p>
        </p:txBody>
      </p:sp>
      <p:sp>
        <p:nvSpPr>
          <p:cNvPr id="14342" name="Text Box 6"/>
          <p:cNvSpPr txBox="1">
            <a:spLocks noChangeArrowheads="1"/>
          </p:cNvSpPr>
          <p:nvPr/>
        </p:nvSpPr>
        <p:spPr bwMode="auto">
          <a:xfrm>
            <a:off x="4284663" y="2349500"/>
            <a:ext cx="19446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it-IT" altLang="it-IT"/>
              <a:t>5 cifre sign.</a:t>
            </a:r>
          </a:p>
        </p:txBody>
      </p:sp>
      <p:sp>
        <p:nvSpPr>
          <p:cNvPr id="14343" name="Text Box 7"/>
          <p:cNvSpPr txBox="1">
            <a:spLocks noChangeArrowheads="1"/>
          </p:cNvSpPr>
          <p:nvPr/>
        </p:nvSpPr>
        <p:spPr bwMode="auto">
          <a:xfrm>
            <a:off x="611188" y="3051175"/>
            <a:ext cx="15128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it-IT" altLang="it-IT"/>
              <a:t>304.9000</a:t>
            </a:r>
          </a:p>
        </p:txBody>
      </p:sp>
      <p:sp>
        <p:nvSpPr>
          <p:cNvPr id="14344" name="Text Box 8"/>
          <p:cNvSpPr txBox="1">
            <a:spLocks noChangeArrowheads="1"/>
          </p:cNvSpPr>
          <p:nvPr/>
        </p:nvSpPr>
        <p:spPr bwMode="auto">
          <a:xfrm>
            <a:off x="4284663" y="3068638"/>
            <a:ext cx="18002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it-IT" altLang="it-IT"/>
              <a:t>7 cifre sign.</a:t>
            </a:r>
          </a:p>
        </p:txBody>
      </p:sp>
      <p:sp>
        <p:nvSpPr>
          <p:cNvPr id="14345" name="Text Box 9"/>
          <p:cNvSpPr txBox="1">
            <a:spLocks noChangeArrowheads="1"/>
          </p:cNvSpPr>
          <p:nvPr/>
        </p:nvSpPr>
        <p:spPr bwMode="auto">
          <a:xfrm>
            <a:off x="611188" y="3752850"/>
            <a:ext cx="17287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it-IT" altLang="it-IT"/>
              <a:t>0.00200</a:t>
            </a:r>
          </a:p>
        </p:txBody>
      </p:sp>
      <p:sp>
        <p:nvSpPr>
          <p:cNvPr id="14346" name="Text Box 10"/>
          <p:cNvSpPr txBox="1">
            <a:spLocks noChangeArrowheads="1"/>
          </p:cNvSpPr>
          <p:nvPr/>
        </p:nvSpPr>
        <p:spPr bwMode="auto">
          <a:xfrm>
            <a:off x="4284663" y="3789363"/>
            <a:ext cx="165576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it-IT" altLang="it-IT"/>
              <a:t>3 cifre sign.</a:t>
            </a:r>
          </a:p>
        </p:txBody>
      </p:sp>
      <p:sp>
        <p:nvSpPr>
          <p:cNvPr id="14347" name="Text Box 11"/>
          <p:cNvSpPr txBox="1">
            <a:spLocks noChangeArrowheads="1"/>
          </p:cNvSpPr>
          <p:nvPr/>
        </p:nvSpPr>
        <p:spPr bwMode="auto">
          <a:xfrm>
            <a:off x="611188" y="4454525"/>
            <a:ext cx="17287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it-IT" altLang="it-IT"/>
              <a:t>0.1020</a:t>
            </a:r>
          </a:p>
        </p:txBody>
      </p:sp>
      <p:sp>
        <p:nvSpPr>
          <p:cNvPr id="14348" name="Text Box 12"/>
          <p:cNvSpPr txBox="1">
            <a:spLocks noChangeArrowheads="1"/>
          </p:cNvSpPr>
          <p:nvPr/>
        </p:nvSpPr>
        <p:spPr bwMode="auto">
          <a:xfrm>
            <a:off x="4284663" y="4510088"/>
            <a:ext cx="165576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it-IT" altLang="it-IT"/>
              <a:t>4 cifre sign.</a:t>
            </a:r>
          </a:p>
        </p:txBody>
      </p:sp>
      <p:sp>
        <p:nvSpPr>
          <p:cNvPr id="16398" name="Text Box 14"/>
          <p:cNvSpPr txBox="1">
            <a:spLocks noChangeArrowheads="1"/>
          </p:cNvSpPr>
          <p:nvPr/>
        </p:nvSpPr>
        <p:spPr bwMode="auto">
          <a:xfrm>
            <a:off x="611188" y="5157788"/>
            <a:ext cx="20161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it-IT" altLang="it-IT"/>
              <a:t>0.0100010</a:t>
            </a:r>
          </a:p>
        </p:txBody>
      </p:sp>
      <p:sp>
        <p:nvSpPr>
          <p:cNvPr id="16399" name="Text Box 15"/>
          <p:cNvSpPr txBox="1">
            <a:spLocks noChangeArrowheads="1"/>
          </p:cNvSpPr>
          <p:nvPr/>
        </p:nvSpPr>
        <p:spPr bwMode="auto">
          <a:xfrm>
            <a:off x="4284663" y="5157788"/>
            <a:ext cx="2159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it-IT" altLang="it-IT"/>
              <a:t>6 cifre sign.</a:t>
            </a:r>
          </a:p>
        </p:txBody>
      </p:sp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B187F4B-CA74-4C53-8517-3357BDDFBDA2}" type="slidenum">
              <a:rPr lang="it-IT" smtClean="0"/>
              <a:pPr>
                <a:defRPr/>
              </a:pPr>
              <a:t>24</a:t>
            </a:fld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500"/>
                                        <p:tgtEl>
                                          <p:spTgt spid="143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43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43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43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43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43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43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43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1" dur="500"/>
                                        <p:tgtEl>
                                          <p:spTgt spid="143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43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43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43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3" dur="500"/>
                                        <p:tgtEl>
                                          <p:spTgt spid="143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8" dur="80"/>
                                        <p:tgtEl>
                                          <p:spTgt spid="1639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9" dur="80"/>
                                        <p:tgtEl>
                                          <p:spTgt spid="1639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0" dur="80"/>
                                        <p:tgtEl>
                                          <p:spTgt spid="1639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1639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63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63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42" grpId="0"/>
      <p:bldP spid="14343" grpId="0"/>
      <p:bldP spid="14344" grpId="0"/>
      <p:bldP spid="14345" grpId="0"/>
      <p:bldP spid="14346" grpId="0"/>
      <p:bldP spid="14347" grpId="0"/>
      <p:bldP spid="14348" grpId="0"/>
      <p:bldP spid="16398" grpId="0"/>
      <p:bldP spid="16399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ext Box 4"/>
          <p:cNvSpPr txBox="1">
            <a:spLocks noChangeArrowheads="1"/>
          </p:cNvSpPr>
          <p:nvPr/>
        </p:nvSpPr>
        <p:spPr bwMode="auto">
          <a:xfrm>
            <a:off x="539750" y="476250"/>
            <a:ext cx="78486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it-IT" altLang="it-IT"/>
              <a:t>Per avere il giusto numero di cifre significative un numero  può essere arrotondato</a:t>
            </a:r>
          </a:p>
        </p:txBody>
      </p:sp>
      <p:sp>
        <p:nvSpPr>
          <p:cNvPr id="23555" name="Text Box 4"/>
          <p:cNvSpPr txBox="1">
            <a:spLocks noChangeArrowheads="1"/>
          </p:cNvSpPr>
          <p:nvPr/>
        </p:nvSpPr>
        <p:spPr bwMode="auto">
          <a:xfrm>
            <a:off x="827088" y="1773238"/>
            <a:ext cx="6553200" cy="118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it-IT" altLang="it-IT" b="1"/>
              <a:t>Si usa arrotondare il vero valore per</a:t>
            </a:r>
            <a:r>
              <a:rPr lang="it-IT" altLang="it-IT"/>
              <a:t> </a:t>
            </a:r>
          </a:p>
          <a:p>
            <a:pPr eaLnBrk="1" hangingPunct="1"/>
            <a:r>
              <a:rPr lang="it-IT" altLang="it-IT">
                <a:solidFill>
                  <a:srgbClr val="FF0000"/>
                </a:solidFill>
              </a:rPr>
              <a:t>eccesso se la prima cifra che si elimina  </a:t>
            </a:r>
            <a:r>
              <a:rPr lang="it-IT" altLang="it-IT">
                <a:solidFill>
                  <a:srgbClr val="FF0000"/>
                </a:solidFill>
                <a:cs typeface="Times New Roman" pitchFamily="18" charset="0"/>
              </a:rPr>
              <a:t>≥</a:t>
            </a:r>
            <a:r>
              <a:rPr lang="it-IT" altLang="it-IT">
                <a:solidFill>
                  <a:srgbClr val="FF0000"/>
                </a:solidFill>
              </a:rPr>
              <a:t> 5</a:t>
            </a:r>
            <a:r>
              <a:rPr lang="it-IT" altLang="it-IT"/>
              <a:t> </a:t>
            </a:r>
          </a:p>
          <a:p>
            <a:pPr eaLnBrk="1" hangingPunct="1"/>
            <a:r>
              <a:rPr lang="it-IT" altLang="it-IT">
                <a:solidFill>
                  <a:srgbClr val="0000FF"/>
                </a:solidFill>
              </a:rPr>
              <a:t>troncamento se la prima cifra che si elimina  &lt; 5:</a:t>
            </a:r>
            <a:r>
              <a:rPr lang="it-IT" altLang="it-IT"/>
              <a:t>  </a:t>
            </a:r>
          </a:p>
        </p:txBody>
      </p:sp>
      <p:sp>
        <p:nvSpPr>
          <p:cNvPr id="12294" name="Text Box 6"/>
          <p:cNvSpPr txBox="1">
            <a:spLocks noChangeArrowheads="1"/>
          </p:cNvSpPr>
          <p:nvPr/>
        </p:nvSpPr>
        <p:spPr bwMode="auto">
          <a:xfrm>
            <a:off x="827088" y="5203825"/>
            <a:ext cx="28797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it-IT" altLang="it-IT"/>
              <a:t>con 3 cifre 	17.7</a:t>
            </a:r>
          </a:p>
        </p:txBody>
      </p:sp>
      <p:sp>
        <p:nvSpPr>
          <p:cNvPr id="12295" name="Text Box 7"/>
          <p:cNvSpPr txBox="1">
            <a:spLocks noChangeArrowheads="1"/>
          </p:cNvSpPr>
          <p:nvPr/>
        </p:nvSpPr>
        <p:spPr bwMode="auto">
          <a:xfrm>
            <a:off x="827088" y="5805488"/>
            <a:ext cx="32400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it-IT" altLang="it-IT"/>
              <a:t>con 2 cifre 	18 </a:t>
            </a:r>
          </a:p>
        </p:txBody>
      </p:sp>
      <p:sp>
        <p:nvSpPr>
          <p:cNvPr id="37893" name="Text Box 5"/>
          <p:cNvSpPr txBox="1">
            <a:spLocks noChangeArrowheads="1"/>
          </p:cNvSpPr>
          <p:nvPr/>
        </p:nvSpPr>
        <p:spPr bwMode="auto">
          <a:xfrm>
            <a:off x="827088" y="3141663"/>
            <a:ext cx="3455987" cy="191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it-IT" altLang="it-IT" b="1"/>
              <a:t>esempio</a:t>
            </a:r>
            <a:r>
              <a:rPr lang="it-IT" altLang="it-IT"/>
              <a:t> </a:t>
            </a:r>
          </a:p>
          <a:p>
            <a:pPr eaLnBrk="1" hangingPunct="1"/>
            <a:endParaRPr lang="it-IT" altLang="it-IT"/>
          </a:p>
          <a:p>
            <a:pPr eaLnBrk="1" hangingPunct="1"/>
            <a:r>
              <a:rPr lang="it-IT" altLang="it-IT"/>
              <a:t>17.683 si arrotonda a: </a:t>
            </a:r>
          </a:p>
          <a:p>
            <a:pPr eaLnBrk="1" hangingPunct="1"/>
            <a:endParaRPr lang="it-IT" altLang="it-IT"/>
          </a:p>
          <a:p>
            <a:pPr eaLnBrk="1" hangingPunct="1"/>
            <a:r>
              <a:rPr lang="it-IT" altLang="it-IT"/>
              <a:t>con 4 cifre 	17.68	</a:t>
            </a:r>
          </a:p>
        </p:txBody>
      </p:sp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B187F4B-CA74-4C53-8517-3357BDDFBDA2}" type="slidenum">
              <a:rPr lang="it-IT" smtClean="0"/>
              <a:pPr>
                <a:defRPr/>
              </a:pPr>
              <a:t>25</a:t>
            </a:fld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78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2" dur="500"/>
                                        <p:tgtEl>
                                          <p:spTgt spid="122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4" grpId="0"/>
      <p:bldP spid="12295" grpId="0"/>
      <p:bldP spid="37893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ext Box 4"/>
          <p:cNvSpPr txBox="1">
            <a:spLocks noChangeArrowheads="1"/>
          </p:cNvSpPr>
          <p:nvPr/>
        </p:nvSpPr>
        <p:spPr bwMode="auto">
          <a:xfrm>
            <a:off x="468313" y="1125538"/>
            <a:ext cx="7777162" cy="118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it-IT" altLang="it-IT"/>
              <a:t>1.234 si arrotonda a </a:t>
            </a:r>
          </a:p>
          <a:p>
            <a:pPr eaLnBrk="1" hangingPunct="1"/>
            <a:r>
              <a:rPr lang="it-IT" altLang="it-IT"/>
              <a:t>1.23 con 3 cifre, </a:t>
            </a:r>
          </a:p>
          <a:p>
            <a:pPr eaLnBrk="1" hangingPunct="1"/>
            <a:r>
              <a:rPr lang="it-IT" altLang="it-IT"/>
              <a:t>1.2 con 2 cifre</a:t>
            </a:r>
          </a:p>
        </p:txBody>
      </p:sp>
      <p:sp>
        <p:nvSpPr>
          <p:cNvPr id="20485" name="Text Box 5"/>
          <p:cNvSpPr txBox="1">
            <a:spLocks noChangeArrowheads="1"/>
          </p:cNvSpPr>
          <p:nvPr/>
        </p:nvSpPr>
        <p:spPr bwMode="auto">
          <a:xfrm>
            <a:off x="539750" y="2924175"/>
            <a:ext cx="4464050" cy="210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it-IT" altLang="it-IT">
                <a:solidFill>
                  <a:srgbClr val="0000FF"/>
                </a:solidFill>
              </a:rPr>
              <a:t>22.555 si arrotonda </a:t>
            </a:r>
          </a:p>
          <a:p>
            <a:pPr eaLnBrk="1" hangingPunct="1"/>
            <a:r>
              <a:rPr lang="it-IT" altLang="it-IT">
                <a:solidFill>
                  <a:srgbClr val="0000FF"/>
                </a:solidFill>
              </a:rPr>
              <a:t>22.56 	con 4 cifre,  </a:t>
            </a:r>
          </a:p>
          <a:p>
            <a:pPr eaLnBrk="1" hangingPunct="1"/>
            <a:r>
              <a:rPr lang="it-IT" altLang="it-IT">
                <a:solidFill>
                  <a:srgbClr val="0000FF"/>
                </a:solidFill>
              </a:rPr>
              <a:t>22.6 	con 3 cifre  </a:t>
            </a:r>
          </a:p>
          <a:p>
            <a:pPr eaLnBrk="1" hangingPunct="1"/>
            <a:r>
              <a:rPr lang="it-IT" altLang="it-IT">
                <a:solidFill>
                  <a:srgbClr val="0000FF"/>
                </a:solidFill>
              </a:rPr>
              <a:t>23  	con 2 cifre</a:t>
            </a:r>
          </a:p>
          <a:p>
            <a:pPr eaLnBrk="1" hangingPunct="1">
              <a:spcBef>
                <a:spcPct val="50000"/>
              </a:spcBef>
            </a:pPr>
            <a:endParaRPr lang="it-IT" altLang="it-IT">
              <a:solidFill>
                <a:srgbClr val="0000FF"/>
              </a:solidFill>
            </a:endParaRPr>
          </a:p>
        </p:txBody>
      </p:sp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B187F4B-CA74-4C53-8517-3357BDDFBDA2}" type="slidenum">
              <a:rPr lang="it-IT" smtClean="0"/>
              <a:pPr>
                <a:defRPr/>
              </a:pPr>
              <a:t>26</a:t>
            </a:fld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4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5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ext Box 4"/>
          <p:cNvSpPr txBox="1">
            <a:spLocks noChangeArrowheads="1"/>
          </p:cNvSpPr>
          <p:nvPr/>
        </p:nvSpPr>
        <p:spPr bwMode="auto">
          <a:xfrm>
            <a:off x="500063" y="214313"/>
            <a:ext cx="7272337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it-IT" altLang="it-IT" b="1"/>
              <a:t>OPERAZIONI</a:t>
            </a:r>
          </a:p>
          <a:p>
            <a:pPr eaLnBrk="1" hangingPunct="1">
              <a:spcBef>
                <a:spcPct val="50000"/>
              </a:spcBef>
            </a:pPr>
            <a:r>
              <a:rPr lang="it-IT" altLang="it-IT" b="1"/>
              <a:t>determinazione del numero di cifre significative</a:t>
            </a:r>
          </a:p>
        </p:txBody>
      </p:sp>
      <p:sp>
        <p:nvSpPr>
          <p:cNvPr id="25603" name="Text Box 6"/>
          <p:cNvSpPr txBox="1">
            <a:spLocks noChangeArrowheads="1"/>
          </p:cNvSpPr>
          <p:nvPr/>
        </p:nvSpPr>
        <p:spPr bwMode="auto">
          <a:xfrm>
            <a:off x="500063" y="1500188"/>
            <a:ext cx="82804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it-IT" altLang="it-IT" i="1"/>
              <a:t>somma e sottrazione</a:t>
            </a:r>
            <a:r>
              <a:rPr lang="it-IT" altLang="it-IT"/>
              <a:t>: </a:t>
            </a:r>
          </a:p>
          <a:p>
            <a:pPr eaLnBrk="1" hangingPunct="1"/>
            <a:r>
              <a:rPr lang="it-IT" altLang="it-IT"/>
              <a:t>Si deve considerare l'incolonnamento delle cifre degli addendi: </a:t>
            </a:r>
          </a:p>
        </p:txBody>
      </p:sp>
      <p:sp>
        <p:nvSpPr>
          <p:cNvPr id="25604" name="Text Box 7"/>
          <p:cNvSpPr txBox="1">
            <a:spLocks noChangeArrowheads="1"/>
          </p:cNvSpPr>
          <p:nvPr/>
        </p:nvSpPr>
        <p:spPr bwMode="auto">
          <a:xfrm>
            <a:off x="549275" y="2630488"/>
            <a:ext cx="2376488" cy="1223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lnSpc>
                <a:spcPct val="40000"/>
              </a:lnSpc>
              <a:spcBef>
                <a:spcPct val="50000"/>
              </a:spcBef>
            </a:pPr>
            <a:r>
              <a:rPr lang="it-IT" altLang="it-IT"/>
              <a:t>12.3 	+</a:t>
            </a:r>
          </a:p>
          <a:p>
            <a:pPr eaLnBrk="1" hangingPunct="1">
              <a:lnSpc>
                <a:spcPct val="40000"/>
              </a:lnSpc>
              <a:spcBef>
                <a:spcPct val="50000"/>
              </a:spcBef>
            </a:pPr>
            <a:r>
              <a:rPr lang="it-IT" altLang="it-IT"/>
              <a:t>  4.365 =</a:t>
            </a:r>
          </a:p>
          <a:p>
            <a:pPr eaLnBrk="1" hangingPunct="1">
              <a:lnSpc>
                <a:spcPct val="40000"/>
              </a:lnSpc>
              <a:spcBef>
                <a:spcPct val="50000"/>
              </a:spcBef>
            </a:pPr>
            <a:r>
              <a:rPr lang="it-IT" altLang="it-IT"/>
              <a:t>----------</a:t>
            </a:r>
          </a:p>
          <a:p>
            <a:pPr eaLnBrk="1" hangingPunct="1">
              <a:lnSpc>
                <a:spcPct val="40000"/>
              </a:lnSpc>
              <a:spcBef>
                <a:spcPct val="50000"/>
              </a:spcBef>
            </a:pPr>
            <a:r>
              <a:rPr lang="it-IT" altLang="it-IT"/>
              <a:t>16.665</a:t>
            </a:r>
          </a:p>
        </p:txBody>
      </p:sp>
      <p:sp>
        <p:nvSpPr>
          <p:cNvPr id="15368" name="Text Box 8"/>
          <p:cNvSpPr txBox="1">
            <a:spLocks noChangeArrowheads="1"/>
          </p:cNvSpPr>
          <p:nvPr/>
        </p:nvSpPr>
        <p:spPr bwMode="auto">
          <a:xfrm>
            <a:off x="1117600" y="2439988"/>
            <a:ext cx="6477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it-IT" altLang="it-IT">
                <a:solidFill>
                  <a:srgbClr val="FF0000"/>
                </a:solidFill>
              </a:rPr>
              <a:t>??</a:t>
            </a:r>
          </a:p>
        </p:txBody>
      </p:sp>
      <p:sp>
        <p:nvSpPr>
          <p:cNvPr id="25606" name="Text Box 11"/>
          <p:cNvSpPr txBox="1">
            <a:spLocks noChangeArrowheads="1"/>
          </p:cNvSpPr>
          <p:nvPr/>
        </p:nvSpPr>
        <p:spPr bwMode="auto">
          <a:xfrm>
            <a:off x="1125538" y="2414588"/>
            <a:ext cx="647700" cy="1004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it-IT" altLang="it-IT">
              <a:solidFill>
                <a:srgbClr val="FF0000"/>
              </a:solidFill>
            </a:endParaRPr>
          </a:p>
          <a:p>
            <a:pPr eaLnBrk="1" hangingPunct="1">
              <a:spcBef>
                <a:spcPct val="50000"/>
              </a:spcBef>
            </a:pPr>
            <a:endParaRPr lang="it-IT" altLang="it-IT">
              <a:solidFill>
                <a:srgbClr val="FF0000"/>
              </a:solidFill>
            </a:endParaRPr>
          </a:p>
        </p:txBody>
      </p:sp>
      <p:sp>
        <p:nvSpPr>
          <p:cNvPr id="15376" name="Text Box 16"/>
          <p:cNvSpPr txBox="1">
            <a:spLocks noChangeArrowheads="1"/>
          </p:cNvSpPr>
          <p:nvPr/>
        </p:nvSpPr>
        <p:spPr bwMode="auto">
          <a:xfrm>
            <a:off x="549275" y="4430713"/>
            <a:ext cx="2808288" cy="1370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lnSpc>
                <a:spcPct val="50000"/>
              </a:lnSpc>
              <a:spcBef>
                <a:spcPct val="50000"/>
              </a:spcBef>
            </a:pPr>
            <a:r>
              <a:rPr lang="it-IT" altLang="it-IT" dirty="0">
                <a:solidFill>
                  <a:srgbClr val="0000FF"/>
                </a:solidFill>
              </a:rPr>
              <a:t>159.26	+</a:t>
            </a:r>
          </a:p>
          <a:p>
            <a:pPr eaLnBrk="1" hangingPunct="1">
              <a:lnSpc>
                <a:spcPct val="50000"/>
              </a:lnSpc>
              <a:spcBef>
                <a:spcPct val="50000"/>
              </a:spcBef>
            </a:pPr>
            <a:r>
              <a:rPr lang="it-IT" altLang="it-IT" dirty="0">
                <a:solidFill>
                  <a:srgbClr val="0000FF"/>
                </a:solidFill>
              </a:rPr>
              <a:t>    2.6	=</a:t>
            </a:r>
          </a:p>
          <a:p>
            <a:pPr eaLnBrk="1" hangingPunct="1">
              <a:lnSpc>
                <a:spcPct val="50000"/>
              </a:lnSpc>
              <a:spcBef>
                <a:spcPct val="50000"/>
              </a:spcBef>
            </a:pPr>
            <a:r>
              <a:rPr lang="it-IT" altLang="it-IT" dirty="0">
                <a:solidFill>
                  <a:srgbClr val="0000FF"/>
                </a:solidFill>
              </a:rPr>
              <a:t>-----------</a:t>
            </a:r>
          </a:p>
          <a:p>
            <a:pPr eaLnBrk="1" hangingPunct="1">
              <a:lnSpc>
                <a:spcPct val="50000"/>
              </a:lnSpc>
              <a:spcBef>
                <a:spcPct val="50000"/>
              </a:spcBef>
            </a:pPr>
            <a:r>
              <a:rPr lang="it-IT" altLang="it-IT" dirty="0">
                <a:solidFill>
                  <a:srgbClr val="0000FF"/>
                </a:solidFill>
              </a:rPr>
              <a:t>161.86</a:t>
            </a:r>
          </a:p>
        </p:txBody>
      </p:sp>
      <p:sp>
        <p:nvSpPr>
          <p:cNvPr id="15378" name="Rectangle 18"/>
          <p:cNvSpPr>
            <a:spLocks noChangeArrowheads="1"/>
          </p:cNvSpPr>
          <p:nvPr/>
        </p:nvSpPr>
        <p:spPr bwMode="auto">
          <a:xfrm>
            <a:off x="1171575" y="5467350"/>
            <a:ext cx="287338" cy="287338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it-IT" altLang="it-IT"/>
          </a:p>
        </p:txBody>
      </p:sp>
      <p:sp>
        <p:nvSpPr>
          <p:cNvPr id="15379" name="Rectangle 19"/>
          <p:cNvSpPr>
            <a:spLocks noChangeArrowheads="1"/>
          </p:cNvSpPr>
          <p:nvPr/>
        </p:nvSpPr>
        <p:spPr bwMode="auto">
          <a:xfrm>
            <a:off x="3286125" y="4286250"/>
            <a:ext cx="1511300" cy="1552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it-IT" altLang="it-IT" dirty="0">
                <a:solidFill>
                  <a:srgbClr val="990033"/>
                </a:solidFill>
              </a:rPr>
              <a:t>159.25	+</a:t>
            </a:r>
          </a:p>
          <a:p>
            <a:pPr eaLnBrk="1" hangingPunct="1"/>
            <a:r>
              <a:rPr lang="it-IT" altLang="it-IT" dirty="0">
                <a:solidFill>
                  <a:srgbClr val="990033"/>
                </a:solidFill>
              </a:rPr>
              <a:t>    2.60	=</a:t>
            </a:r>
          </a:p>
          <a:p>
            <a:pPr eaLnBrk="1" hangingPunct="1"/>
            <a:r>
              <a:rPr lang="it-IT" altLang="it-IT" dirty="0">
                <a:solidFill>
                  <a:srgbClr val="990033"/>
                </a:solidFill>
              </a:rPr>
              <a:t>-----------</a:t>
            </a:r>
          </a:p>
          <a:p>
            <a:pPr eaLnBrk="1" hangingPunct="1"/>
            <a:r>
              <a:rPr lang="it-IT" altLang="it-IT" dirty="0">
                <a:solidFill>
                  <a:srgbClr val="990033"/>
                </a:solidFill>
              </a:rPr>
              <a:t>161.85</a:t>
            </a:r>
          </a:p>
        </p:txBody>
      </p:sp>
      <p:sp>
        <p:nvSpPr>
          <p:cNvPr id="15380" name="Rectangle 20"/>
          <p:cNvSpPr>
            <a:spLocks noChangeArrowheads="1"/>
          </p:cNvSpPr>
          <p:nvPr/>
        </p:nvSpPr>
        <p:spPr bwMode="auto">
          <a:xfrm>
            <a:off x="1014413" y="3494088"/>
            <a:ext cx="614362" cy="287337"/>
          </a:xfrm>
          <a:prstGeom prst="rect">
            <a:avLst/>
          </a:prstGeom>
          <a:solidFill>
            <a:srgbClr val="FFFFFF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it-IT" altLang="it-IT"/>
          </a:p>
        </p:txBody>
      </p:sp>
      <p:sp>
        <p:nvSpPr>
          <p:cNvPr id="15381" name="Text Box 21"/>
          <p:cNvSpPr txBox="1">
            <a:spLocks noChangeArrowheads="1"/>
          </p:cNvSpPr>
          <p:nvPr/>
        </p:nvSpPr>
        <p:spPr bwMode="auto">
          <a:xfrm>
            <a:off x="914400" y="3436938"/>
            <a:ext cx="3603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it-IT" altLang="it-IT"/>
              <a:t>7</a:t>
            </a:r>
          </a:p>
        </p:txBody>
      </p:sp>
      <p:sp>
        <p:nvSpPr>
          <p:cNvPr id="15383" name="Text Box 23"/>
          <p:cNvSpPr txBox="1">
            <a:spLocks noChangeArrowheads="1"/>
          </p:cNvSpPr>
          <p:nvPr/>
        </p:nvSpPr>
        <p:spPr bwMode="auto">
          <a:xfrm>
            <a:off x="1087438" y="5365750"/>
            <a:ext cx="43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it-IT" altLang="it-IT">
                <a:solidFill>
                  <a:srgbClr val="FF3300"/>
                </a:solidFill>
              </a:rPr>
              <a:t>9</a:t>
            </a:r>
          </a:p>
        </p:txBody>
      </p:sp>
      <p:sp>
        <p:nvSpPr>
          <p:cNvPr id="25615" name="Text Box 15"/>
          <p:cNvSpPr txBox="1">
            <a:spLocks noChangeArrowheads="1"/>
          </p:cNvSpPr>
          <p:nvPr/>
        </p:nvSpPr>
        <p:spPr bwMode="auto">
          <a:xfrm>
            <a:off x="3059113" y="2565400"/>
            <a:ext cx="5761037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altLang="it-IT"/>
              <a:t>Il risultato ha lo stesso numero di </a:t>
            </a:r>
            <a:r>
              <a:rPr lang="it-IT" altLang="it-IT" u="sng"/>
              <a:t>cifre decimali</a:t>
            </a:r>
            <a:r>
              <a:rPr lang="it-IT" altLang="it-IT"/>
              <a:t> del termine col </a:t>
            </a:r>
            <a:r>
              <a:rPr lang="it-IT" altLang="it-IT" u="sng"/>
              <a:t>minor</a:t>
            </a:r>
            <a:r>
              <a:rPr lang="it-IT" altLang="it-IT"/>
              <a:t> numero di cifre decimali</a:t>
            </a:r>
          </a:p>
        </p:txBody>
      </p:sp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B187F4B-CA74-4C53-8517-3357BDDFBDA2}" type="slidenum">
              <a:rPr lang="it-IT" smtClean="0"/>
              <a:pPr>
                <a:defRPr/>
              </a:pPr>
              <a:t>27</a:t>
            </a:fld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53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53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153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153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153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8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53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53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53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53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53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537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53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8" grpId="0"/>
      <p:bldP spid="15376" grpId="0"/>
      <p:bldP spid="15378" grpId="0" animBg="1"/>
      <p:bldP spid="15379" grpId="0"/>
      <p:bldP spid="15380" grpId="0" animBg="1"/>
      <p:bldP spid="15381" grpId="0"/>
      <p:bldP spid="15383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ext Box 7"/>
          <p:cNvSpPr txBox="1">
            <a:spLocks noChangeArrowheads="1"/>
          </p:cNvSpPr>
          <p:nvPr/>
        </p:nvSpPr>
        <p:spPr bwMode="auto">
          <a:xfrm>
            <a:off x="611188" y="549275"/>
            <a:ext cx="640873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it-IT" altLang="it-IT" i="1"/>
              <a:t>prodotto e divisione</a:t>
            </a:r>
            <a:r>
              <a:rPr lang="it-IT" altLang="it-IT"/>
              <a:t>;</a:t>
            </a:r>
          </a:p>
        </p:txBody>
      </p:sp>
      <p:sp>
        <p:nvSpPr>
          <p:cNvPr id="26627" name="Text Box 8"/>
          <p:cNvSpPr txBox="1">
            <a:spLocks noChangeArrowheads="1"/>
          </p:cNvSpPr>
          <p:nvPr/>
        </p:nvSpPr>
        <p:spPr bwMode="auto">
          <a:xfrm>
            <a:off x="250825" y="1268413"/>
            <a:ext cx="8353425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it-IT" altLang="it-IT"/>
              <a:t>Il risultato di una moltiplicazione o di una divisione ha n. cs =  al termine che ne ha di meno. </a:t>
            </a:r>
          </a:p>
        </p:txBody>
      </p:sp>
      <p:sp>
        <p:nvSpPr>
          <p:cNvPr id="16393" name="Text Box 9"/>
          <p:cNvSpPr txBox="1">
            <a:spLocks noChangeArrowheads="1"/>
          </p:cNvSpPr>
          <p:nvPr/>
        </p:nvSpPr>
        <p:spPr bwMode="auto">
          <a:xfrm>
            <a:off x="395288" y="3573463"/>
            <a:ext cx="47529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it-IT" altLang="it-IT"/>
              <a:t>142.7 </a:t>
            </a:r>
            <a:r>
              <a:rPr lang="en-US" altLang="it-IT">
                <a:cs typeface="Times New Roman" pitchFamily="18" charset="0"/>
              </a:rPr>
              <a:t>×</a:t>
            </a:r>
            <a:r>
              <a:rPr lang="it-IT" altLang="it-IT"/>
              <a:t> 0.081 = 11.5587 = </a:t>
            </a:r>
            <a:r>
              <a:rPr lang="it-IT" altLang="it-IT">
                <a:solidFill>
                  <a:srgbClr val="FF3300"/>
                </a:solidFill>
              </a:rPr>
              <a:t>12</a:t>
            </a:r>
          </a:p>
        </p:txBody>
      </p:sp>
      <p:sp>
        <p:nvSpPr>
          <p:cNvPr id="26629" name="Text Box 13"/>
          <p:cNvSpPr txBox="1">
            <a:spLocks noChangeArrowheads="1"/>
          </p:cNvSpPr>
          <p:nvPr/>
        </p:nvSpPr>
        <p:spPr bwMode="auto">
          <a:xfrm>
            <a:off x="468313" y="4437063"/>
            <a:ext cx="32400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it-IT" altLang="it-IT"/>
          </a:p>
        </p:txBody>
      </p:sp>
      <p:graphicFrame>
        <p:nvGraphicFramePr>
          <p:cNvPr id="16398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94882019"/>
              </p:ext>
            </p:extLst>
          </p:nvPr>
        </p:nvGraphicFramePr>
        <p:xfrm>
          <a:off x="430213" y="4724400"/>
          <a:ext cx="3459162" cy="787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111" name="Equation" r:id="rId3" imgW="1726451" imgH="393529" progId="Equation.DSMT4">
                  <p:embed/>
                </p:oleObj>
              </mc:Choice>
              <mc:Fallback>
                <p:oleObj name="Equation" r:id="rId3" imgW="1726451" imgH="393529" progId="Equation.DSMT4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0213" y="4724400"/>
                        <a:ext cx="3459162" cy="787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399" name="Rectangle 15"/>
          <p:cNvSpPr>
            <a:spLocks noChangeArrowheads="1"/>
          </p:cNvSpPr>
          <p:nvPr/>
        </p:nvSpPr>
        <p:spPr bwMode="auto">
          <a:xfrm>
            <a:off x="2162175" y="4910138"/>
            <a:ext cx="1728788" cy="358775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it-IT" altLang="it-IT"/>
          </a:p>
        </p:txBody>
      </p:sp>
      <p:sp>
        <p:nvSpPr>
          <p:cNvPr id="16400" name="Text Box 16"/>
          <p:cNvSpPr txBox="1">
            <a:spLocks noChangeArrowheads="1"/>
          </p:cNvSpPr>
          <p:nvPr/>
        </p:nvSpPr>
        <p:spPr bwMode="auto">
          <a:xfrm>
            <a:off x="2079625" y="4868863"/>
            <a:ext cx="5762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it-IT" altLang="it-IT">
                <a:solidFill>
                  <a:srgbClr val="CC3300"/>
                </a:solidFill>
              </a:rPr>
              <a:t>2</a:t>
            </a:r>
          </a:p>
        </p:txBody>
      </p:sp>
      <p:graphicFrame>
        <p:nvGraphicFramePr>
          <p:cNvPr id="16401" name="Object 17"/>
          <p:cNvGraphicFramePr>
            <a:graphicFrameLocks noChangeAspect="1"/>
          </p:cNvGraphicFramePr>
          <p:nvPr/>
        </p:nvGraphicFramePr>
        <p:xfrm>
          <a:off x="4211638" y="4681538"/>
          <a:ext cx="4030662" cy="809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112" name="Equation" r:id="rId5" imgW="1955800" imgH="393700" progId="Equation.DSMT4">
                  <p:embed/>
                </p:oleObj>
              </mc:Choice>
              <mc:Fallback>
                <p:oleObj name="Equation" r:id="rId5" imgW="1955800" imgH="393700" progId="Equation.DSMT4">
                  <p:embed/>
                  <p:pic>
                    <p:nvPicPr>
                      <p:cNvPr id="0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11638" y="4681538"/>
                        <a:ext cx="4030662" cy="809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403" name="Rectangle 19"/>
          <p:cNvSpPr>
            <a:spLocks noChangeArrowheads="1"/>
          </p:cNvSpPr>
          <p:nvPr/>
        </p:nvSpPr>
        <p:spPr bwMode="auto">
          <a:xfrm>
            <a:off x="6627813" y="4770438"/>
            <a:ext cx="1657350" cy="576262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it-IT" altLang="it-IT"/>
          </a:p>
        </p:txBody>
      </p:sp>
      <p:sp>
        <p:nvSpPr>
          <p:cNvPr id="16404" name="Text Box 20"/>
          <p:cNvSpPr txBox="1">
            <a:spLocks noChangeArrowheads="1"/>
          </p:cNvSpPr>
          <p:nvPr/>
        </p:nvSpPr>
        <p:spPr bwMode="auto">
          <a:xfrm>
            <a:off x="6550025" y="4833938"/>
            <a:ext cx="5762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it-IT" altLang="it-IT" b="1">
                <a:solidFill>
                  <a:srgbClr val="CC3300"/>
                </a:solidFill>
              </a:rPr>
              <a:t>7</a:t>
            </a:r>
          </a:p>
        </p:txBody>
      </p:sp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B187F4B-CA74-4C53-8517-3357BDDFBDA2}" type="slidenum">
              <a:rPr lang="it-IT" smtClean="0"/>
              <a:pPr>
                <a:defRPr/>
              </a:pPr>
              <a:t>28</a:t>
            </a:fld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3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3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63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163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64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64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64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164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64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93" grpId="0"/>
      <p:bldP spid="16399" grpId="0" animBg="1"/>
      <p:bldP spid="16400" grpId="0"/>
      <p:bldP spid="16403" grpId="0" animBg="1"/>
      <p:bldP spid="16404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40" name="Rectangle 8"/>
          <p:cNvSpPr>
            <a:spLocks noChangeArrowheads="1"/>
          </p:cNvSpPr>
          <p:nvPr/>
        </p:nvSpPr>
        <p:spPr bwMode="auto">
          <a:xfrm>
            <a:off x="4284663" y="2420938"/>
            <a:ext cx="676275" cy="4318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it-IT" altLang="it-IT"/>
          </a:p>
        </p:txBody>
      </p:sp>
      <p:sp>
        <p:nvSpPr>
          <p:cNvPr id="44039" name="Rectangle 7"/>
          <p:cNvSpPr>
            <a:spLocks noChangeArrowheads="1"/>
          </p:cNvSpPr>
          <p:nvPr/>
        </p:nvSpPr>
        <p:spPr bwMode="auto">
          <a:xfrm>
            <a:off x="3132138" y="2420938"/>
            <a:ext cx="676275" cy="4318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it-IT" altLang="it-IT"/>
          </a:p>
        </p:txBody>
      </p:sp>
      <p:sp>
        <p:nvSpPr>
          <p:cNvPr id="27652" name="Text Box 4"/>
          <p:cNvSpPr txBox="1">
            <a:spLocks noChangeArrowheads="1"/>
          </p:cNvSpPr>
          <p:nvPr/>
        </p:nvSpPr>
        <p:spPr bwMode="auto">
          <a:xfrm>
            <a:off x="323850" y="404813"/>
            <a:ext cx="8280400" cy="1754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it-IT" altLang="it-IT"/>
              <a:t>Un campione di un metallo puro con volume 4.05 cm</a:t>
            </a:r>
            <a:r>
              <a:rPr lang="it-IT" altLang="it-IT" baseline="30000"/>
              <a:t>3</a:t>
            </a:r>
            <a:r>
              <a:rPr lang="it-IT" altLang="it-IT"/>
              <a:t> ha massa 36.2 g. Da un’analisi iniziale potrebbe essere Fe, Ni o Pt.</a:t>
            </a:r>
          </a:p>
          <a:p>
            <a:pPr eaLnBrk="1" hangingPunct="1">
              <a:spcBef>
                <a:spcPct val="50000"/>
              </a:spcBef>
            </a:pPr>
            <a:r>
              <a:rPr lang="it-IT" altLang="it-IT"/>
              <a:t>Determinare la natura del campione conoscendo la densità dei tre metalli in g cm</a:t>
            </a:r>
            <a:r>
              <a:rPr lang="it-IT" altLang="it-IT" baseline="30000"/>
              <a:t>-3</a:t>
            </a:r>
            <a:r>
              <a:rPr lang="it-IT" altLang="it-IT"/>
              <a:t>.    Fe 7.87, Ni 8.90, Pt 21.45</a:t>
            </a:r>
          </a:p>
        </p:txBody>
      </p:sp>
      <p:sp>
        <p:nvSpPr>
          <p:cNvPr id="44037" name="Text Box 5"/>
          <p:cNvSpPr txBox="1">
            <a:spLocks noChangeArrowheads="1"/>
          </p:cNvSpPr>
          <p:nvPr/>
        </p:nvSpPr>
        <p:spPr bwMode="auto">
          <a:xfrm>
            <a:off x="323850" y="2349500"/>
            <a:ext cx="84248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it-IT" altLang="it-IT" dirty="0" smtClean="0"/>
              <a:t>d </a:t>
            </a:r>
            <a:r>
              <a:rPr lang="it-IT" altLang="it-IT" dirty="0"/>
              <a:t>del campione m/V = 4.05   g /  36.2   </a:t>
            </a:r>
            <a:r>
              <a:rPr lang="it-IT" altLang="it-IT" dirty="0" err="1"/>
              <a:t>cm</a:t>
            </a:r>
            <a:r>
              <a:rPr lang="it-IT" altLang="it-IT" baseline="30000" dirty="0" err="1"/>
              <a:t>3</a:t>
            </a:r>
            <a:r>
              <a:rPr lang="it-IT" altLang="it-IT" dirty="0"/>
              <a:t> = 8.938271605 g </a:t>
            </a:r>
            <a:r>
              <a:rPr lang="it-IT" altLang="it-IT" dirty="0" err="1"/>
              <a:t>cm</a:t>
            </a:r>
            <a:r>
              <a:rPr lang="it-IT" altLang="it-IT" baseline="30000" dirty="0" err="1"/>
              <a:t>-3</a:t>
            </a:r>
            <a:endParaRPr lang="it-IT" altLang="it-IT" baseline="30000" dirty="0"/>
          </a:p>
        </p:txBody>
      </p:sp>
      <p:sp>
        <p:nvSpPr>
          <p:cNvPr id="44038" name="Text Box 6"/>
          <p:cNvSpPr txBox="1">
            <a:spLocks noChangeArrowheads="1"/>
          </p:cNvSpPr>
          <p:nvPr/>
        </p:nvSpPr>
        <p:spPr bwMode="auto">
          <a:xfrm>
            <a:off x="323850" y="3213100"/>
            <a:ext cx="37433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it-IT" altLang="it-IT"/>
              <a:t>arrotondamento a 3 cifre</a:t>
            </a:r>
          </a:p>
        </p:txBody>
      </p:sp>
      <p:sp>
        <p:nvSpPr>
          <p:cNvPr id="44042" name="Line 10"/>
          <p:cNvSpPr>
            <a:spLocks noChangeShapeType="1"/>
          </p:cNvSpPr>
          <p:nvPr/>
        </p:nvSpPr>
        <p:spPr bwMode="auto">
          <a:xfrm>
            <a:off x="3708400" y="3500438"/>
            <a:ext cx="10795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44043" name="Text Box 11"/>
          <p:cNvSpPr txBox="1">
            <a:spLocks noChangeArrowheads="1"/>
          </p:cNvSpPr>
          <p:nvPr/>
        </p:nvSpPr>
        <p:spPr bwMode="auto">
          <a:xfrm>
            <a:off x="5076825" y="3213100"/>
            <a:ext cx="20161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it-IT" altLang="it-IT"/>
              <a:t>8.94 g cm</a:t>
            </a:r>
            <a:r>
              <a:rPr lang="it-IT" altLang="it-IT" baseline="30000"/>
              <a:t>-3</a:t>
            </a:r>
          </a:p>
        </p:txBody>
      </p:sp>
      <p:sp>
        <p:nvSpPr>
          <p:cNvPr id="44045" name="Text Box 13"/>
          <p:cNvSpPr txBox="1">
            <a:spLocks noChangeArrowheads="1"/>
          </p:cNvSpPr>
          <p:nvPr/>
        </p:nvSpPr>
        <p:spPr bwMode="auto">
          <a:xfrm>
            <a:off x="323850" y="4221163"/>
            <a:ext cx="8064500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it-IT" altLang="it-IT"/>
              <a:t>La densità calcolata è molto vicina a quella Ni. La differenza è da imputare ad errori sperimentali nella determinazione della massa e del volume del campione.</a:t>
            </a:r>
          </a:p>
        </p:txBody>
      </p:sp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B187F4B-CA74-4C53-8517-3357BDDFBDA2}" type="slidenum">
              <a:rPr lang="it-IT" smtClean="0"/>
              <a:pPr>
                <a:defRPr/>
              </a:pPr>
              <a:t>29</a:t>
            </a:fld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40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40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440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40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40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403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40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440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40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5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7" dur="500"/>
                                        <p:tgtEl>
                                          <p:spTgt spid="440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440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440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40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40" grpId="0" animBg="1"/>
      <p:bldP spid="44039" grpId="0" animBg="1"/>
      <p:bldP spid="44037" grpId="0"/>
      <p:bldP spid="44038" grpId="0"/>
      <p:bldP spid="44042" grpId="0" animBg="1"/>
      <p:bldP spid="44043" grpId="0"/>
      <p:bldP spid="4404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34" name="Text Box 138"/>
          <p:cNvSpPr txBox="1">
            <a:spLocks noChangeArrowheads="1"/>
          </p:cNvSpPr>
          <p:nvPr/>
        </p:nvSpPr>
        <p:spPr bwMode="auto">
          <a:xfrm>
            <a:off x="1692275" y="2058342"/>
            <a:ext cx="6121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it-IT" altLang="it-IT" b="1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Lunghezza 			metro (m)</a:t>
            </a:r>
            <a:r>
              <a:rPr lang="it-IT" altLang="it-IT" dirty="0">
                <a:latin typeface="Arial" panose="020B0604020202020204" pitchFamily="34" charset="0"/>
                <a:cs typeface="Arial" panose="020B0604020202020204" pitchFamily="34" charset="0"/>
              </a:rPr>
              <a:t> 	</a:t>
            </a:r>
          </a:p>
        </p:txBody>
      </p:sp>
      <p:sp>
        <p:nvSpPr>
          <p:cNvPr id="4235" name="Text Box 139"/>
          <p:cNvSpPr txBox="1">
            <a:spLocks noChangeArrowheads="1"/>
          </p:cNvSpPr>
          <p:nvPr/>
        </p:nvSpPr>
        <p:spPr bwMode="auto">
          <a:xfrm>
            <a:off x="1692274" y="2679055"/>
            <a:ext cx="698418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it-IT" altLang="it-IT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Massa 			</a:t>
            </a:r>
            <a:r>
              <a:rPr lang="it-IT" altLang="it-IT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kilogrammo </a:t>
            </a:r>
            <a:r>
              <a:rPr lang="it-IT" altLang="it-IT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(kg)</a:t>
            </a:r>
            <a:endParaRPr lang="it-IT" altLang="it-IT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236" name="Text Box 140"/>
          <p:cNvSpPr txBox="1">
            <a:spLocks noChangeArrowheads="1"/>
          </p:cNvSpPr>
          <p:nvPr/>
        </p:nvSpPr>
        <p:spPr bwMode="auto">
          <a:xfrm>
            <a:off x="1692275" y="3301355"/>
            <a:ext cx="59055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just" eaLnBrk="1" hangingPunct="1"/>
            <a:r>
              <a:rPr lang="it-IT" altLang="it-IT" b="1" dirty="0">
                <a:solidFill>
                  <a:srgbClr val="009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Tempo 			secondo (s)</a:t>
            </a:r>
            <a:endParaRPr lang="it-IT" altLang="it-IT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237" name="Text Box 141"/>
          <p:cNvSpPr txBox="1">
            <a:spLocks noChangeArrowheads="1"/>
          </p:cNvSpPr>
          <p:nvPr/>
        </p:nvSpPr>
        <p:spPr bwMode="auto">
          <a:xfrm>
            <a:off x="1692275" y="5168255"/>
            <a:ext cx="58340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just" eaLnBrk="1" hangingPunct="1"/>
            <a:r>
              <a:rPr lang="it-IT" altLang="it-IT" b="1" dirty="0">
                <a:solidFill>
                  <a:srgbClr val="FF9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Corrente elettrica 		</a:t>
            </a:r>
            <a:r>
              <a:rPr lang="it-IT" altLang="it-IT" b="1" dirty="0" smtClean="0">
                <a:solidFill>
                  <a:srgbClr val="FF9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ampere </a:t>
            </a:r>
            <a:r>
              <a:rPr lang="it-IT" altLang="it-IT" b="1" dirty="0">
                <a:solidFill>
                  <a:srgbClr val="FF9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(A)</a:t>
            </a:r>
            <a:endParaRPr lang="it-IT" altLang="it-IT" dirty="0">
              <a:solidFill>
                <a:srgbClr val="FF99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78" name="WordArt 142"/>
          <p:cNvSpPr>
            <a:spLocks noChangeArrowheads="1" noChangeShapeType="1" noTextEdit="1"/>
          </p:cNvSpPr>
          <p:nvPr/>
        </p:nvSpPr>
        <p:spPr bwMode="auto">
          <a:xfrm>
            <a:off x="611188" y="333375"/>
            <a:ext cx="6829425" cy="5715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it-IT" sz="1600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 Black"/>
              </a:rPr>
              <a:t>Unita' di misura fondamentali del sistema internazionale </a:t>
            </a:r>
          </a:p>
        </p:txBody>
      </p:sp>
      <p:sp>
        <p:nvSpPr>
          <p:cNvPr id="9" name="Rectangle 2"/>
          <p:cNvSpPr>
            <a:spLocks noChangeArrowheads="1"/>
          </p:cNvSpPr>
          <p:nvPr/>
        </p:nvSpPr>
        <p:spPr bwMode="auto">
          <a:xfrm>
            <a:off x="1692275" y="3923655"/>
            <a:ext cx="576103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just" eaLnBrk="1" hangingPunct="1"/>
            <a:r>
              <a:rPr lang="it-IT" altLang="it-IT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Temperatura 		</a:t>
            </a:r>
            <a:r>
              <a:rPr lang="it-IT" altLang="it-IT" b="1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kelvin </a:t>
            </a:r>
            <a:r>
              <a:rPr lang="it-IT" altLang="it-IT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(K)</a:t>
            </a:r>
            <a:r>
              <a:rPr lang="it-IT" altLang="it-IT" dirty="0">
                <a:latin typeface="Arial" panose="020B0604020202020204" pitchFamily="34" charset="0"/>
                <a:cs typeface="Arial" panose="020B0604020202020204" pitchFamily="34" charset="0"/>
              </a:rPr>
              <a:t> 	</a:t>
            </a:r>
          </a:p>
        </p:txBody>
      </p:sp>
      <p:sp>
        <p:nvSpPr>
          <p:cNvPr id="10" name="Text Box 3"/>
          <p:cNvSpPr txBox="1">
            <a:spLocks noChangeArrowheads="1"/>
          </p:cNvSpPr>
          <p:nvPr/>
        </p:nvSpPr>
        <p:spPr bwMode="auto">
          <a:xfrm>
            <a:off x="1692275" y="4545955"/>
            <a:ext cx="60499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just" eaLnBrk="1" hangingPunct="1"/>
            <a:r>
              <a:rPr lang="it-IT" altLang="it-IT" b="1">
                <a:solidFill>
                  <a:srgbClr val="008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Quantita' di sostanza 	mole (mol)</a:t>
            </a:r>
            <a:endParaRPr lang="it-IT" altLang="it-IT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 Box 4"/>
          <p:cNvSpPr txBox="1">
            <a:spLocks noChangeArrowheads="1"/>
          </p:cNvSpPr>
          <p:nvPr/>
        </p:nvSpPr>
        <p:spPr bwMode="auto">
          <a:xfrm>
            <a:off x="1692275" y="5790555"/>
            <a:ext cx="597693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just" eaLnBrk="1" hangingPunct="1"/>
            <a:r>
              <a:rPr lang="it-IT" altLang="it-IT" b="1" dirty="0" err="1">
                <a:solidFill>
                  <a:srgbClr val="CC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Intensita'</a:t>
            </a:r>
            <a:r>
              <a:rPr lang="it-IT" altLang="it-IT" b="1" dirty="0">
                <a:solidFill>
                  <a:srgbClr val="CC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luminosa 	</a:t>
            </a:r>
            <a:r>
              <a:rPr lang="it-IT" altLang="it-IT" b="1" dirty="0" smtClean="0">
                <a:solidFill>
                  <a:srgbClr val="CC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candela </a:t>
            </a:r>
            <a:r>
              <a:rPr lang="it-IT" altLang="it-IT" b="1" dirty="0">
                <a:solidFill>
                  <a:srgbClr val="CC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(cd)</a:t>
            </a:r>
            <a:endParaRPr lang="it-IT" altLang="it-IT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85" name="Text Box 15"/>
          <p:cNvSpPr txBox="1">
            <a:spLocks noChangeArrowheads="1"/>
          </p:cNvSpPr>
          <p:nvPr/>
        </p:nvSpPr>
        <p:spPr bwMode="auto">
          <a:xfrm>
            <a:off x="1701056" y="1125538"/>
            <a:ext cx="485561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it-IT" altLang="it-IT" b="1" dirty="0" err="1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Système</a:t>
            </a:r>
            <a:r>
              <a:rPr lang="it-IT" altLang="it-IT" b="1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International d’</a:t>
            </a:r>
            <a:r>
              <a:rPr lang="it-IT" altLang="it-IT" b="1" dirty="0" err="1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Unités</a:t>
            </a:r>
            <a:endParaRPr lang="it-IT" altLang="it-IT" b="1" dirty="0">
              <a:solidFill>
                <a:schemeClr val="accent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CasellaDiTesto 1"/>
          <p:cNvSpPr txBox="1"/>
          <p:nvPr/>
        </p:nvSpPr>
        <p:spPr>
          <a:xfrm>
            <a:off x="6690761" y="1125538"/>
            <a:ext cx="100898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 smtClean="0"/>
              <a:t>SI</a:t>
            </a:r>
            <a:endParaRPr lang="it-IT" b="1" dirty="0"/>
          </a:p>
        </p:txBody>
      </p:sp>
      <p:sp>
        <p:nvSpPr>
          <p:cNvPr id="3" name="Segnaposto numero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B187F4B-CA74-4C53-8517-3357BDDFBDA2}" type="slidenum">
              <a:rPr lang="it-IT" smtClean="0"/>
              <a:pPr>
                <a:defRPr/>
              </a:pPr>
              <a:t>3</a:t>
            </a:fld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2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2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42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42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34" grpId="0"/>
      <p:bldP spid="4235" grpId="0"/>
      <p:bldP spid="4236" grpId="0"/>
      <p:bldP spid="4237" grpId="0"/>
      <p:bldP spid="9" grpId="0"/>
      <p:bldP spid="10" grpId="0"/>
      <p:bldP spid="11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ext Box 4"/>
          <p:cNvSpPr txBox="1">
            <a:spLocks noChangeArrowheads="1"/>
          </p:cNvSpPr>
          <p:nvPr/>
        </p:nvSpPr>
        <p:spPr bwMode="auto">
          <a:xfrm>
            <a:off x="179388" y="333375"/>
            <a:ext cx="7993062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it-IT" altLang="it-IT"/>
              <a:t>Determinare il volume in mL e in L di 35.40 g di un liquido con densità 1480 kg m</a:t>
            </a:r>
            <a:r>
              <a:rPr lang="it-IT" altLang="it-IT" baseline="30000"/>
              <a:t>-3</a:t>
            </a:r>
            <a:r>
              <a:rPr lang="it-IT" altLang="it-IT"/>
              <a:t>. </a:t>
            </a:r>
          </a:p>
        </p:txBody>
      </p:sp>
      <p:sp>
        <p:nvSpPr>
          <p:cNvPr id="28675" name="CasellaDiTesto 1"/>
          <p:cNvSpPr txBox="1">
            <a:spLocks noChangeArrowheads="1"/>
          </p:cNvSpPr>
          <p:nvPr/>
        </p:nvSpPr>
        <p:spPr bwMode="auto">
          <a:xfrm>
            <a:off x="179388" y="1287463"/>
            <a:ext cx="15128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it-IT" altLang="it-IT"/>
              <a:t>V = m/d</a:t>
            </a:r>
          </a:p>
        </p:txBody>
      </p:sp>
      <p:sp>
        <p:nvSpPr>
          <p:cNvPr id="28676" name="CasellaDiTesto 3"/>
          <p:cNvSpPr txBox="1">
            <a:spLocks noChangeArrowheads="1"/>
          </p:cNvSpPr>
          <p:nvPr/>
        </p:nvSpPr>
        <p:spPr bwMode="auto">
          <a:xfrm>
            <a:off x="179388" y="2420938"/>
            <a:ext cx="77057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it-IT" altLang="it-IT"/>
              <a:t>d = 1480 kg m</a:t>
            </a:r>
            <a:r>
              <a:rPr lang="it-IT" altLang="it-IT" baseline="30000"/>
              <a:t>-3 </a:t>
            </a:r>
            <a:r>
              <a:rPr lang="it-IT" altLang="it-IT"/>
              <a:t>=  1.480 kg dm</a:t>
            </a:r>
            <a:r>
              <a:rPr lang="it-IT" altLang="it-IT" baseline="30000"/>
              <a:t>-3</a:t>
            </a:r>
            <a:r>
              <a:rPr lang="it-IT" altLang="it-IT"/>
              <a:t> = 1.480 kg L</a:t>
            </a:r>
            <a:r>
              <a:rPr lang="it-IT" altLang="it-IT" baseline="30000"/>
              <a:t>-1</a:t>
            </a:r>
            <a:r>
              <a:rPr lang="it-IT" altLang="it-IT"/>
              <a:t> = 1480 g L</a:t>
            </a:r>
            <a:r>
              <a:rPr lang="it-IT" altLang="it-IT" baseline="30000"/>
              <a:t>-1</a:t>
            </a:r>
            <a:r>
              <a:rPr lang="it-IT" altLang="it-IT"/>
              <a:t> </a:t>
            </a:r>
          </a:p>
        </p:txBody>
      </p:sp>
      <p:sp>
        <p:nvSpPr>
          <p:cNvPr id="28677" name="CasellaDiTesto 4"/>
          <p:cNvSpPr txBox="1">
            <a:spLocks noChangeArrowheads="1"/>
          </p:cNvSpPr>
          <p:nvPr/>
        </p:nvSpPr>
        <p:spPr bwMode="auto">
          <a:xfrm>
            <a:off x="179388" y="3213100"/>
            <a:ext cx="82153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it-IT" altLang="it-IT"/>
              <a:t>V = 35.40 g / </a:t>
            </a:r>
            <a:r>
              <a:rPr lang="it-IT" altLang="it-IT">
                <a:solidFill>
                  <a:srgbClr val="000000"/>
                </a:solidFill>
              </a:rPr>
              <a:t>1480 g L</a:t>
            </a:r>
            <a:r>
              <a:rPr lang="it-IT" altLang="it-IT" baseline="30000">
                <a:solidFill>
                  <a:srgbClr val="000000"/>
                </a:solidFill>
              </a:rPr>
              <a:t>-1</a:t>
            </a:r>
            <a:r>
              <a:rPr lang="it-IT" altLang="it-IT">
                <a:solidFill>
                  <a:srgbClr val="000000"/>
                </a:solidFill>
              </a:rPr>
              <a:t>  =   0.023918918 L = 23.918918 mL</a:t>
            </a:r>
            <a:r>
              <a:rPr lang="it-IT" altLang="it-IT"/>
              <a:t> </a:t>
            </a:r>
          </a:p>
        </p:txBody>
      </p:sp>
      <p:sp>
        <p:nvSpPr>
          <p:cNvPr id="28679" name="Text Box 7"/>
          <p:cNvSpPr txBox="1">
            <a:spLocks noChangeArrowheads="1"/>
          </p:cNvSpPr>
          <p:nvPr/>
        </p:nvSpPr>
        <p:spPr bwMode="auto">
          <a:xfrm>
            <a:off x="179388" y="4076700"/>
            <a:ext cx="30956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it-IT" altLang="it-IT"/>
              <a:t>4 cifre significative !!!</a:t>
            </a:r>
          </a:p>
        </p:txBody>
      </p:sp>
      <p:sp>
        <p:nvSpPr>
          <p:cNvPr id="28680" name="Text Box 8"/>
          <p:cNvSpPr txBox="1">
            <a:spLocks noChangeArrowheads="1"/>
          </p:cNvSpPr>
          <p:nvPr/>
        </p:nvSpPr>
        <p:spPr bwMode="auto">
          <a:xfrm>
            <a:off x="4427538" y="4076700"/>
            <a:ext cx="36004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it-IT" altLang="it-IT"/>
              <a:t>V = </a:t>
            </a:r>
            <a:r>
              <a:rPr lang="it-IT" altLang="it-IT">
                <a:solidFill>
                  <a:srgbClr val="000000"/>
                </a:solidFill>
              </a:rPr>
              <a:t>0.02392 L = 23.92 mL</a:t>
            </a:r>
          </a:p>
        </p:txBody>
      </p:sp>
      <p:sp>
        <p:nvSpPr>
          <p:cNvPr id="28681" name="Line 9"/>
          <p:cNvSpPr>
            <a:spLocks noChangeShapeType="1"/>
          </p:cNvSpPr>
          <p:nvPr/>
        </p:nvSpPr>
        <p:spPr bwMode="auto">
          <a:xfrm>
            <a:off x="3276600" y="4292600"/>
            <a:ext cx="863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B187F4B-CA74-4C53-8517-3357BDDFBDA2}" type="slidenum">
              <a:rPr lang="it-IT" smtClean="0"/>
              <a:pPr>
                <a:defRPr/>
              </a:pPr>
              <a:t>30</a:t>
            </a:fld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86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86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86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86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0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2" dur="500"/>
                                        <p:tgtEl>
                                          <p:spTgt spid="286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4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86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86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6" grpId="0"/>
      <p:bldP spid="28677" grpId="0"/>
      <p:bldP spid="28679" grpId="0"/>
      <p:bldP spid="28680" grpId="0"/>
      <p:bldP spid="28681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ext Box 4"/>
          <p:cNvSpPr txBox="1">
            <a:spLocks noChangeArrowheads="1"/>
          </p:cNvSpPr>
          <p:nvPr/>
        </p:nvSpPr>
        <p:spPr bwMode="auto">
          <a:xfrm>
            <a:off x="250825" y="620713"/>
            <a:ext cx="8137525" cy="1370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it-IT" altLang="it-IT"/>
              <a:t>Una serie di 5 misure della massa di un oggetto con una bilancia analitica ha fornito i seguenti dati in g:</a:t>
            </a:r>
          </a:p>
          <a:p>
            <a:pPr eaLnBrk="1" hangingPunct="1">
              <a:spcBef>
                <a:spcPct val="50000"/>
              </a:spcBef>
            </a:pPr>
            <a:r>
              <a:rPr lang="it-IT" altLang="it-IT"/>
              <a:t>a) 5.56781, b) 5.56783, c) 5.56784, d) 5.56783, e) 5.56785</a:t>
            </a:r>
          </a:p>
        </p:txBody>
      </p:sp>
      <p:sp>
        <p:nvSpPr>
          <p:cNvPr id="29699" name="Text Box 6"/>
          <p:cNvSpPr txBox="1">
            <a:spLocks noChangeArrowheads="1"/>
          </p:cNvSpPr>
          <p:nvPr/>
        </p:nvSpPr>
        <p:spPr bwMode="auto">
          <a:xfrm>
            <a:off x="250825" y="2852738"/>
            <a:ext cx="8066088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it-IT" altLang="it-IT"/>
              <a:t>Cosa si può dire sulla precisione, accuratezza e sensibilità della misura ?</a:t>
            </a:r>
          </a:p>
        </p:txBody>
      </p:sp>
      <p:sp>
        <p:nvSpPr>
          <p:cNvPr id="43015" name="Text Box 7"/>
          <p:cNvSpPr txBox="1">
            <a:spLocks noChangeArrowheads="1"/>
          </p:cNvSpPr>
          <p:nvPr/>
        </p:nvSpPr>
        <p:spPr bwMode="auto">
          <a:xfrm>
            <a:off x="250825" y="3887788"/>
            <a:ext cx="61928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it-IT" altLang="it-IT" b="1"/>
              <a:t>Misura precisa</a:t>
            </a:r>
            <a:r>
              <a:rPr lang="it-IT" altLang="it-IT"/>
              <a:t>: infatti i dati sono poco dispersi</a:t>
            </a:r>
          </a:p>
        </p:txBody>
      </p:sp>
      <p:sp>
        <p:nvSpPr>
          <p:cNvPr id="43016" name="Text Box 8"/>
          <p:cNvSpPr txBox="1">
            <a:spLocks noChangeArrowheads="1"/>
          </p:cNvSpPr>
          <p:nvPr/>
        </p:nvSpPr>
        <p:spPr bwMode="auto">
          <a:xfrm>
            <a:off x="250825" y="4557713"/>
            <a:ext cx="75612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it-IT" altLang="it-IT"/>
              <a:t>Strumento </a:t>
            </a:r>
            <a:r>
              <a:rPr lang="it-IT" altLang="it-IT" b="1"/>
              <a:t>molto sensibile</a:t>
            </a:r>
            <a:r>
              <a:rPr lang="it-IT" altLang="it-IT"/>
              <a:t>: si apprezza il centesimo di mg. </a:t>
            </a:r>
          </a:p>
        </p:txBody>
      </p:sp>
      <p:sp>
        <p:nvSpPr>
          <p:cNvPr id="43017" name="Text Box 9"/>
          <p:cNvSpPr txBox="1">
            <a:spLocks noChangeArrowheads="1"/>
          </p:cNvSpPr>
          <p:nvPr/>
        </p:nvSpPr>
        <p:spPr bwMode="auto">
          <a:xfrm>
            <a:off x="250825" y="5229225"/>
            <a:ext cx="6985000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it-IT" altLang="it-IT" b="1" dirty="0"/>
              <a:t>Nulla si può dire sull’accuratezza</a:t>
            </a:r>
            <a:r>
              <a:rPr lang="it-IT" altLang="it-IT" dirty="0"/>
              <a:t> della </a:t>
            </a:r>
            <a:r>
              <a:rPr lang="it-IT" altLang="it-IT" dirty="0" smtClean="0"/>
              <a:t>misura</a:t>
            </a:r>
          </a:p>
          <a:p>
            <a:pPr eaLnBrk="1" hangingPunct="1">
              <a:spcBef>
                <a:spcPct val="50000"/>
              </a:spcBef>
            </a:pPr>
            <a:r>
              <a:rPr lang="it-IT" altLang="it-IT" dirty="0" smtClean="0"/>
              <a:t>infatti non si conosce il valore vero della misura</a:t>
            </a:r>
            <a:endParaRPr lang="it-IT" altLang="it-IT" dirty="0"/>
          </a:p>
        </p:txBody>
      </p:sp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B187F4B-CA74-4C53-8517-3357BDDFBDA2}" type="slidenum">
              <a:rPr lang="it-IT" smtClean="0"/>
              <a:pPr>
                <a:defRPr/>
              </a:pPr>
              <a:t>31</a:t>
            </a:fld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30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30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430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30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30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30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900" decel="100000" fill="hold"/>
                                        <p:tgtEl>
                                          <p:spTgt spid="430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30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15" grpId="0"/>
      <p:bldP spid="43016" grpId="0"/>
      <p:bldP spid="43017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ext Box 4"/>
          <p:cNvSpPr txBox="1">
            <a:spLocks noChangeArrowheads="1"/>
          </p:cNvSpPr>
          <p:nvPr/>
        </p:nvSpPr>
        <p:spPr bwMode="auto">
          <a:xfrm>
            <a:off x="250825" y="404813"/>
            <a:ext cx="8642350" cy="3013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it-IT" altLang="it-IT"/>
              <a:t>Si ripete la stessa esperienza in altri laboratori con altre bilance da parte di un altri sperimentatori. Le nuove misure della massa dell’oggetto con una bilancia analitica hanno fornito i seguenti dati:</a:t>
            </a:r>
          </a:p>
          <a:p>
            <a:pPr eaLnBrk="1" hangingPunct="1"/>
            <a:r>
              <a:rPr lang="it-IT" altLang="it-IT"/>
              <a:t>laboratorio 1: a) 5.56783 g, b) 5.56785 g, c) 5.56788 g, d) 5.56783 g, e) 5.56782 g</a:t>
            </a:r>
          </a:p>
          <a:p>
            <a:pPr eaLnBrk="1" hangingPunct="1"/>
            <a:r>
              <a:rPr lang="it-IT" altLang="it-IT"/>
              <a:t>laboratorio 2: a) 5.56780 g, b) 5.56782 g, c) 5.56785 g, d) 5.56783 g, e) 5.56784 g</a:t>
            </a:r>
          </a:p>
          <a:p>
            <a:pPr eaLnBrk="1" hangingPunct="1"/>
            <a:r>
              <a:rPr lang="it-IT" altLang="it-IT"/>
              <a:t>Laboratorio 3: ......</a:t>
            </a:r>
          </a:p>
        </p:txBody>
      </p:sp>
      <p:sp>
        <p:nvSpPr>
          <p:cNvPr id="44039" name="Text Box 7"/>
          <p:cNvSpPr txBox="1">
            <a:spLocks noChangeArrowheads="1"/>
          </p:cNvSpPr>
          <p:nvPr/>
        </p:nvSpPr>
        <p:spPr bwMode="auto">
          <a:xfrm>
            <a:off x="250825" y="3789363"/>
            <a:ext cx="8066088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it-IT" altLang="it-IT"/>
              <a:t>Tutte le misure effettuate in ogni singolo laboratorio danno </a:t>
            </a:r>
            <a:r>
              <a:rPr lang="it-IT" altLang="it-IT" b="1"/>
              <a:t>misure precise con bilance molto sensibili</a:t>
            </a:r>
            <a:r>
              <a:rPr lang="it-IT" altLang="it-IT"/>
              <a:t>.</a:t>
            </a:r>
          </a:p>
        </p:txBody>
      </p:sp>
      <p:sp>
        <p:nvSpPr>
          <p:cNvPr id="44041" name="Text Box 9"/>
          <p:cNvSpPr txBox="1">
            <a:spLocks noChangeArrowheads="1"/>
          </p:cNvSpPr>
          <p:nvPr/>
        </p:nvSpPr>
        <p:spPr bwMode="auto">
          <a:xfrm>
            <a:off x="250825" y="4941888"/>
            <a:ext cx="8208963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it-IT" altLang="it-IT"/>
              <a:t>Dal confronto dei dati ottenuti nei vari laboratori si può affermare che </a:t>
            </a:r>
            <a:r>
              <a:rPr lang="it-IT" altLang="it-IT" b="1"/>
              <a:t>tutte le misure sono accurate</a:t>
            </a:r>
            <a:r>
              <a:rPr lang="it-IT" altLang="it-IT"/>
              <a:t>.</a:t>
            </a:r>
          </a:p>
        </p:txBody>
      </p:sp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B187F4B-CA74-4C53-8517-3357BDDFBDA2}" type="slidenum">
              <a:rPr lang="it-IT" smtClean="0"/>
              <a:pPr>
                <a:defRPr/>
              </a:pPr>
              <a:t>32</a:t>
            </a:fld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40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40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440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40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40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9" grpId="0"/>
      <p:bldP spid="44041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3"/>
          <p:cNvSpPr>
            <a:spLocks noChangeArrowheads="1"/>
          </p:cNvSpPr>
          <p:nvPr/>
        </p:nvSpPr>
        <p:spPr bwMode="auto">
          <a:xfrm>
            <a:off x="2130165" y="3932262"/>
            <a:ext cx="3216275" cy="4572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just" eaLnBrk="1" hangingPunct="1"/>
            <a:r>
              <a:rPr lang="it-IT" altLang="it-IT"/>
              <a:t>log </a:t>
            </a:r>
            <a:r>
              <a:rPr lang="it-IT" altLang="it-IT">
                <a:solidFill>
                  <a:srgbClr val="FF0000"/>
                </a:solidFill>
              </a:rPr>
              <a:t>9.57</a:t>
            </a:r>
            <a:r>
              <a:rPr lang="it-IT" altLang="it-IT"/>
              <a:t> =  0.</a:t>
            </a:r>
            <a:r>
              <a:rPr lang="it-IT" altLang="it-IT">
                <a:solidFill>
                  <a:srgbClr val="FF0000"/>
                </a:solidFill>
              </a:rPr>
              <a:t>981</a:t>
            </a:r>
            <a:r>
              <a:rPr lang="it-IT" altLang="it-IT" sz="1800">
                <a:latin typeface="Arial" charset="0"/>
              </a:rPr>
              <a:t> 	</a:t>
            </a:r>
          </a:p>
        </p:txBody>
      </p:sp>
      <p:sp>
        <p:nvSpPr>
          <p:cNvPr id="18436" name="Rectangle 4"/>
          <p:cNvSpPr>
            <a:spLocks noChangeArrowheads="1"/>
          </p:cNvSpPr>
          <p:nvPr/>
        </p:nvSpPr>
        <p:spPr bwMode="auto">
          <a:xfrm>
            <a:off x="472815" y="5157812"/>
            <a:ext cx="8132762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buClr>
                <a:schemeClr val="bg1"/>
              </a:buClr>
              <a:buSzPct val="170000"/>
            </a:pPr>
            <a:r>
              <a:rPr lang="it-IT" altLang="it-IT"/>
              <a:t>Nel fare l’antilogaritmo, si mantengono tante cifre quante sono quelle a destra del punto decimale dell’esponente:</a:t>
            </a:r>
          </a:p>
        </p:txBody>
      </p:sp>
      <p:sp>
        <p:nvSpPr>
          <p:cNvPr id="18437" name="Rectangle 5"/>
          <p:cNvSpPr>
            <a:spLocks noChangeArrowheads="1"/>
          </p:cNvSpPr>
          <p:nvPr/>
        </p:nvSpPr>
        <p:spPr bwMode="auto">
          <a:xfrm>
            <a:off x="2920740" y="6237312"/>
            <a:ext cx="3241675" cy="4572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just" eaLnBrk="1" hangingPunct="1"/>
            <a:r>
              <a:rPr lang="it-IT" altLang="it-IT"/>
              <a:t>10</a:t>
            </a:r>
            <a:r>
              <a:rPr lang="it-IT" altLang="it-IT" baseline="30000"/>
              <a:t>-4.</a:t>
            </a:r>
            <a:r>
              <a:rPr lang="it-IT" altLang="it-IT" baseline="30000">
                <a:solidFill>
                  <a:srgbClr val="FF3300"/>
                </a:solidFill>
              </a:rPr>
              <a:t>74</a:t>
            </a:r>
            <a:r>
              <a:rPr lang="it-IT" altLang="it-IT" baseline="30000">
                <a:solidFill>
                  <a:srgbClr val="FF0000"/>
                </a:solidFill>
              </a:rPr>
              <a:t> </a:t>
            </a:r>
            <a:r>
              <a:rPr lang="it-IT" altLang="it-IT"/>
              <a:t>= </a:t>
            </a:r>
            <a:r>
              <a:rPr lang="it-IT" altLang="it-IT">
                <a:solidFill>
                  <a:srgbClr val="FF0000"/>
                </a:solidFill>
              </a:rPr>
              <a:t>1.8 </a:t>
            </a:r>
            <a:r>
              <a:rPr lang="en-US" altLang="it-IT">
                <a:cs typeface="Times New Roman" pitchFamily="18" charset="0"/>
              </a:rPr>
              <a:t>× </a:t>
            </a:r>
            <a:r>
              <a:rPr lang="it-IT" altLang="it-IT"/>
              <a:t>10</a:t>
            </a:r>
            <a:r>
              <a:rPr lang="it-IT" altLang="it-IT" baseline="30000"/>
              <a:t>-5</a:t>
            </a:r>
          </a:p>
        </p:txBody>
      </p:sp>
      <p:sp>
        <p:nvSpPr>
          <p:cNvPr id="31749" name="Rectangle 6"/>
          <p:cNvSpPr>
            <a:spLocks noChangeArrowheads="1"/>
          </p:cNvSpPr>
          <p:nvPr/>
        </p:nvSpPr>
        <p:spPr bwMode="auto">
          <a:xfrm>
            <a:off x="498565" y="216576"/>
            <a:ext cx="8229600" cy="37856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buClr>
                <a:schemeClr val="bg1"/>
              </a:buClr>
              <a:buSzPct val="170000"/>
              <a:buFontTx/>
              <a:buChar char="•"/>
            </a:pPr>
            <a:r>
              <a:rPr lang="it-IT" altLang="it-IT" b="1" i="1" dirty="0"/>
              <a:t>Logaritmi e antilogaritmi</a:t>
            </a:r>
            <a:r>
              <a:rPr lang="it-IT" altLang="it-IT" u="sng" dirty="0"/>
              <a:t/>
            </a:r>
            <a:br>
              <a:rPr lang="it-IT" altLang="it-IT" u="sng" dirty="0"/>
            </a:br>
            <a:endParaRPr lang="it-IT" altLang="it-IT" u="sng" dirty="0"/>
          </a:p>
          <a:p>
            <a:pPr eaLnBrk="1" hangingPunct="1">
              <a:buClr>
                <a:schemeClr val="bg1"/>
              </a:buClr>
              <a:buSzPct val="170000"/>
            </a:pPr>
            <a:r>
              <a:rPr lang="it-IT" altLang="it-IT" dirty="0"/>
              <a:t>Entrano in gioco quando si tratta il concetto di </a:t>
            </a:r>
            <a:r>
              <a:rPr lang="it-IT" altLang="it-IT" dirty="0" err="1"/>
              <a:t>pH</a:t>
            </a:r>
            <a:r>
              <a:rPr lang="it-IT" altLang="it-IT" dirty="0"/>
              <a:t> e di costante di equilibrio</a:t>
            </a:r>
            <a:r>
              <a:rPr lang="it-IT" altLang="it-IT" dirty="0" smtClean="0"/>
              <a:t>. </a:t>
            </a:r>
          </a:p>
          <a:p>
            <a:pPr eaLnBrk="1" hangingPunct="1">
              <a:buClr>
                <a:schemeClr val="bg1"/>
              </a:buClr>
              <a:buSzPct val="170000"/>
            </a:pPr>
            <a:r>
              <a:rPr lang="it-IT" altLang="it-IT" dirty="0" err="1" smtClean="0"/>
              <a:t>pH</a:t>
            </a:r>
            <a:r>
              <a:rPr lang="it-IT" altLang="it-IT" dirty="0" smtClean="0"/>
              <a:t> = - </a:t>
            </a:r>
            <a:r>
              <a:rPr lang="it-IT" altLang="it-IT" dirty="0" err="1" smtClean="0"/>
              <a:t>log</a:t>
            </a:r>
            <a:r>
              <a:rPr lang="it-IT" altLang="it-IT" baseline="-25000" dirty="0" err="1" smtClean="0"/>
              <a:t>10</a:t>
            </a:r>
            <a:r>
              <a:rPr lang="it-IT" altLang="it-IT" dirty="0" smtClean="0"/>
              <a:t> [H</a:t>
            </a:r>
            <a:r>
              <a:rPr lang="it-IT" altLang="it-IT" baseline="30000" dirty="0" smtClean="0"/>
              <a:t>+</a:t>
            </a:r>
            <a:r>
              <a:rPr lang="it-IT" altLang="it-IT" dirty="0" smtClean="0"/>
              <a:t>]; 	</a:t>
            </a:r>
            <a:r>
              <a:rPr lang="it-IT" altLang="it-IT" dirty="0" err="1" smtClean="0"/>
              <a:t>pK</a:t>
            </a:r>
            <a:r>
              <a:rPr lang="it-IT" altLang="it-IT" dirty="0" smtClean="0"/>
              <a:t> </a:t>
            </a:r>
            <a:r>
              <a:rPr lang="it-IT" altLang="it-IT" dirty="0"/>
              <a:t>= - </a:t>
            </a:r>
            <a:r>
              <a:rPr lang="it-IT" altLang="it-IT" dirty="0" err="1"/>
              <a:t>log</a:t>
            </a:r>
            <a:r>
              <a:rPr lang="it-IT" altLang="it-IT" baseline="-25000" dirty="0" err="1"/>
              <a:t>10</a:t>
            </a:r>
            <a:r>
              <a:rPr lang="it-IT" altLang="it-IT" dirty="0"/>
              <a:t> </a:t>
            </a:r>
            <a:r>
              <a:rPr lang="it-IT" altLang="it-IT" dirty="0" smtClean="0"/>
              <a:t>K</a:t>
            </a:r>
            <a:endParaRPr lang="it-IT" altLang="it-IT" dirty="0"/>
          </a:p>
          <a:p>
            <a:pPr eaLnBrk="1" hangingPunct="1">
              <a:buClr>
                <a:schemeClr val="bg1"/>
              </a:buClr>
              <a:buSzPct val="170000"/>
            </a:pPr>
            <a:r>
              <a:rPr lang="it-IT" altLang="it-IT" dirty="0"/>
              <a:t>[H</a:t>
            </a:r>
            <a:r>
              <a:rPr lang="it-IT" altLang="it-IT" baseline="30000" dirty="0" smtClean="0"/>
              <a:t>+</a:t>
            </a:r>
            <a:r>
              <a:rPr lang="it-IT" altLang="it-IT" dirty="0" smtClean="0"/>
              <a:t>] = 10</a:t>
            </a:r>
            <a:r>
              <a:rPr lang="it-IT" altLang="it-IT" baseline="30000" dirty="0" smtClean="0"/>
              <a:t>-</a:t>
            </a:r>
            <a:r>
              <a:rPr lang="it-IT" altLang="it-IT" baseline="30000" dirty="0" err="1" smtClean="0"/>
              <a:t>pH</a:t>
            </a:r>
            <a:r>
              <a:rPr lang="it-IT" altLang="it-IT" dirty="0" smtClean="0"/>
              <a:t>     	K = 10</a:t>
            </a:r>
            <a:r>
              <a:rPr lang="it-IT" altLang="it-IT" baseline="30000" dirty="0" smtClean="0"/>
              <a:t>-</a:t>
            </a:r>
            <a:r>
              <a:rPr lang="it-IT" altLang="it-IT" baseline="30000" dirty="0" err="1" smtClean="0"/>
              <a:t>pk</a:t>
            </a:r>
            <a:r>
              <a:rPr lang="it-IT" altLang="it-IT" dirty="0"/>
              <a:t/>
            </a:r>
            <a:br>
              <a:rPr lang="it-IT" altLang="it-IT" dirty="0"/>
            </a:br>
            <a:endParaRPr lang="it-IT" altLang="it-IT" dirty="0" smtClean="0"/>
          </a:p>
          <a:p>
            <a:pPr eaLnBrk="1" hangingPunct="1">
              <a:buClr>
                <a:schemeClr val="bg1"/>
              </a:buClr>
              <a:buSzPct val="170000"/>
            </a:pPr>
            <a:r>
              <a:rPr lang="it-IT" altLang="it-IT" dirty="0" smtClean="0"/>
              <a:t>Nel </a:t>
            </a:r>
            <a:r>
              <a:rPr lang="it-IT" altLang="it-IT" dirty="0"/>
              <a:t>fare il logaritmo di un numero, a destra del punto decimale si mantiene un numero di cifre pari a quelle contenute nel numero originale:</a:t>
            </a:r>
          </a:p>
        </p:txBody>
      </p:sp>
      <p:sp>
        <p:nvSpPr>
          <p:cNvPr id="18440" name="Text Box 8"/>
          <p:cNvSpPr txBox="1">
            <a:spLocks noChangeArrowheads="1"/>
          </p:cNvSpPr>
          <p:nvPr/>
        </p:nvSpPr>
        <p:spPr bwMode="auto">
          <a:xfrm>
            <a:off x="2130165" y="4581549"/>
            <a:ext cx="31686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it-IT" altLang="it-IT"/>
              <a:t>log </a:t>
            </a:r>
            <a:r>
              <a:rPr lang="it-IT" altLang="it-IT">
                <a:solidFill>
                  <a:srgbClr val="0000FF"/>
                </a:solidFill>
              </a:rPr>
              <a:t>567.4</a:t>
            </a:r>
            <a:r>
              <a:rPr lang="it-IT" altLang="it-IT"/>
              <a:t> = 2.</a:t>
            </a:r>
            <a:r>
              <a:rPr lang="it-IT" altLang="it-IT">
                <a:solidFill>
                  <a:srgbClr val="0000FF"/>
                </a:solidFill>
              </a:rPr>
              <a:t>7539</a:t>
            </a:r>
          </a:p>
        </p:txBody>
      </p:sp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8079325-6F70-4E4E-8EC2-C5D256F62B06}" type="slidenum">
              <a:rPr lang="it-IT" smtClean="0"/>
              <a:pPr>
                <a:defRPr/>
              </a:pPr>
              <a:t>33</a:t>
            </a:fld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84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184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184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184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5" grpId="0" animBg="1"/>
      <p:bldP spid="18436" grpId="0"/>
      <p:bldP spid="18437" grpId="0" animBg="1"/>
      <p:bldP spid="18440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4" name="Text Box 6"/>
          <p:cNvSpPr txBox="1">
            <a:spLocks noChangeArrowheads="1"/>
          </p:cNvSpPr>
          <p:nvPr/>
        </p:nvSpPr>
        <p:spPr bwMode="auto">
          <a:xfrm>
            <a:off x="323850" y="276965"/>
            <a:ext cx="8208963" cy="26776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altLang="it-IT" b="1" dirty="0" smtClean="0"/>
              <a:t>NOTA FINALE </a:t>
            </a:r>
          </a:p>
          <a:p>
            <a:pPr>
              <a:spcBef>
                <a:spcPct val="50000"/>
              </a:spcBef>
            </a:pPr>
            <a:r>
              <a:rPr lang="it-IT" altLang="it-IT" dirty="0" smtClean="0"/>
              <a:t>Conviene </a:t>
            </a:r>
            <a:r>
              <a:rPr lang="it-IT" altLang="it-IT" dirty="0"/>
              <a:t>fare tutte le operazioni con tutte le cifre fornite dalla calcolatrice e solo successivamente valutare il numero corretto di cifre significative con cui esprimere il risultato</a:t>
            </a:r>
            <a:r>
              <a:rPr lang="it-IT" altLang="it-IT" dirty="0" smtClean="0"/>
              <a:t>.</a:t>
            </a:r>
          </a:p>
          <a:p>
            <a:pPr>
              <a:spcBef>
                <a:spcPct val="50000"/>
              </a:spcBef>
            </a:pPr>
            <a:r>
              <a:rPr lang="it-IT" altLang="it-IT" b="1" dirty="0" smtClean="0">
                <a:solidFill>
                  <a:srgbClr val="FF0000"/>
                </a:solidFill>
              </a:rPr>
              <a:t>Nelle relazioni scrivere i risultati col giusto numero di cifre significative.</a:t>
            </a:r>
          </a:p>
        </p:txBody>
      </p:sp>
      <p:sp>
        <p:nvSpPr>
          <p:cNvPr id="48135" name="Text Box 7"/>
          <p:cNvSpPr txBox="1">
            <a:spLocks noChangeArrowheads="1"/>
          </p:cNvSpPr>
          <p:nvPr/>
        </p:nvSpPr>
        <p:spPr bwMode="auto">
          <a:xfrm>
            <a:off x="323850" y="3145045"/>
            <a:ext cx="7920038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altLang="it-IT" dirty="0"/>
              <a:t>Es. Determinare la massa di una sfera di r = 1.2 cm e densità = </a:t>
            </a:r>
            <a:r>
              <a:rPr lang="it-IT" altLang="it-IT"/>
              <a:t>3.125 </a:t>
            </a:r>
            <a:r>
              <a:rPr lang="it-IT" altLang="it-IT" smtClean="0"/>
              <a:t>g cm</a:t>
            </a:r>
            <a:r>
              <a:rPr lang="it-IT" altLang="it-IT" baseline="30000" smtClean="0"/>
              <a:t>-3</a:t>
            </a:r>
            <a:endParaRPr lang="it-IT" altLang="it-IT" baseline="30000" dirty="0"/>
          </a:p>
        </p:txBody>
      </p:sp>
      <p:sp>
        <p:nvSpPr>
          <p:cNvPr id="48136" name="Rectangle 8"/>
          <p:cNvSpPr>
            <a:spLocks noChangeArrowheads="1"/>
          </p:cNvSpPr>
          <p:nvPr/>
        </p:nvSpPr>
        <p:spPr bwMode="auto">
          <a:xfrm>
            <a:off x="334207" y="4042439"/>
            <a:ext cx="14366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eaLnBrk="0" hangingPunct="0"/>
            <a:r>
              <a:rPr lang="it-IT" altLang="it-IT" dirty="0"/>
              <a:t>m = d </a:t>
            </a:r>
            <a:r>
              <a:rPr lang="it-IT" altLang="it-IT" dirty="0">
                <a:sym typeface="Symbol" pitchFamily="18" charset="2"/>
              </a:rPr>
              <a:t></a:t>
            </a:r>
            <a:r>
              <a:rPr lang="it-IT" altLang="it-IT" dirty="0"/>
              <a:t> </a:t>
            </a:r>
            <a:r>
              <a:rPr lang="it-IT" altLang="it-IT" dirty="0">
                <a:sym typeface="Symbol" pitchFamily="18" charset="2"/>
              </a:rPr>
              <a:t>V</a:t>
            </a:r>
          </a:p>
        </p:txBody>
      </p:sp>
      <p:sp>
        <p:nvSpPr>
          <p:cNvPr id="48137" name="Rectangle 9"/>
          <p:cNvSpPr>
            <a:spLocks noChangeArrowheads="1"/>
          </p:cNvSpPr>
          <p:nvPr/>
        </p:nvSpPr>
        <p:spPr bwMode="auto">
          <a:xfrm>
            <a:off x="4221995" y="4042439"/>
            <a:ext cx="14747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eaLnBrk="0" hangingPunct="0"/>
            <a:r>
              <a:rPr lang="it-IT" altLang="it-IT"/>
              <a:t>V = 4/3</a:t>
            </a:r>
            <a:r>
              <a:rPr lang="el-GR" altLang="it-IT"/>
              <a:t>π</a:t>
            </a:r>
            <a:r>
              <a:rPr lang="it-IT" altLang="it-IT"/>
              <a:t>r</a:t>
            </a:r>
            <a:r>
              <a:rPr lang="it-IT" altLang="it-IT" baseline="30000"/>
              <a:t>3</a:t>
            </a:r>
          </a:p>
        </p:txBody>
      </p:sp>
      <p:sp>
        <p:nvSpPr>
          <p:cNvPr id="48138" name="Rectangle 10"/>
          <p:cNvSpPr>
            <a:spLocks noChangeArrowheads="1"/>
          </p:cNvSpPr>
          <p:nvPr/>
        </p:nvSpPr>
        <p:spPr bwMode="auto">
          <a:xfrm>
            <a:off x="334207" y="5050502"/>
            <a:ext cx="6940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it-IT" altLang="it-IT">
                <a:solidFill>
                  <a:srgbClr val="000000"/>
                </a:solidFill>
              </a:rPr>
              <a:t>m = d </a:t>
            </a:r>
            <a:r>
              <a:rPr lang="it-IT" altLang="it-IT">
                <a:solidFill>
                  <a:srgbClr val="000000"/>
                </a:solidFill>
                <a:sym typeface="Symbol" pitchFamily="18" charset="2"/>
              </a:rPr>
              <a:t></a:t>
            </a:r>
            <a:r>
              <a:rPr lang="it-IT" altLang="it-IT">
                <a:solidFill>
                  <a:srgbClr val="000000"/>
                </a:solidFill>
              </a:rPr>
              <a:t> 4/3</a:t>
            </a:r>
            <a:r>
              <a:rPr lang="el-GR" altLang="it-IT">
                <a:solidFill>
                  <a:srgbClr val="000000"/>
                </a:solidFill>
              </a:rPr>
              <a:t>π</a:t>
            </a:r>
            <a:r>
              <a:rPr lang="it-IT" altLang="it-IT">
                <a:solidFill>
                  <a:srgbClr val="000000"/>
                </a:solidFill>
              </a:rPr>
              <a:t>r</a:t>
            </a:r>
            <a:r>
              <a:rPr lang="it-IT" altLang="it-IT" baseline="30000">
                <a:solidFill>
                  <a:srgbClr val="000000"/>
                </a:solidFill>
              </a:rPr>
              <a:t>3</a:t>
            </a:r>
            <a:r>
              <a:rPr lang="it-IT" altLang="it-IT">
                <a:solidFill>
                  <a:srgbClr val="000000"/>
                </a:solidFill>
              </a:rPr>
              <a:t> = 3.125 g/cm</a:t>
            </a:r>
            <a:r>
              <a:rPr lang="it-IT" altLang="it-IT" baseline="30000">
                <a:solidFill>
                  <a:srgbClr val="000000"/>
                </a:solidFill>
              </a:rPr>
              <a:t>3</a:t>
            </a:r>
            <a:r>
              <a:rPr lang="it-IT" altLang="it-IT">
                <a:solidFill>
                  <a:srgbClr val="000000"/>
                </a:solidFill>
              </a:rPr>
              <a:t> </a:t>
            </a:r>
            <a:r>
              <a:rPr lang="it-IT" altLang="it-IT">
                <a:solidFill>
                  <a:srgbClr val="000000"/>
                </a:solidFill>
                <a:sym typeface="Symbol" pitchFamily="18" charset="2"/>
              </a:rPr>
              <a:t></a:t>
            </a:r>
            <a:r>
              <a:rPr lang="it-IT" altLang="it-IT">
                <a:solidFill>
                  <a:srgbClr val="000000"/>
                </a:solidFill>
              </a:rPr>
              <a:t> 1.333 </a:t>
            </a:r>
            <a:r>
              <a:rPr lang="it-IT" altLang="it-IT">
                <a:solidFill>
                  <a:srgbClr val="000000"/>
                </a:solidFill>
                <a:sym typeface="Symbol" pitchFamily="18" charset="2"/>
              </a:rPr>
              <a:t></a:t>
            </a:r>
            <a:r>
              <a:rPr lang="it-IT" altLang="it-IT">
                <a:solidFill>
                  <a:srgbClr val="000000"/>
                </a:solidFill>
              </a:rPr>
              <a:t> 3.14 </a:t>
            </a:r>
            <a:r>
              <a:rPr lang="it-IT" altLang="it-IT">
                <a:solidFill>
                  <a:srgbClr val="000000"/>
                </a:solidFill>
                <a:sym typeface="Symbol" pitchFamily="18" charset="2"/>
              </a:rPr>
              <a:t></a:t>
            </a:r>
            <a:r>
              <a:rPr lang="it-IT" altLang="it-IT">
                <a:solidFill>
                  <a:srgbClr val="000000"/>
                </a:solidFill>
              </a:rPr>
              <a:t> 1.2</a:t>
            </a:r>
            <a:r>
              <a:rPr lang="it-IT" altLang="it-IT" baseline="30000">
                <a:solidFill>
                  <a:srgbClr val="000000"/>
                </a:solidFill>
              </a:rPr>
              <a:t>3 </a:t>
            </a:r>
            <a:r>
              <a:rPr lang="it-IT" altLang="it-IT">
                <a:solidFill>
                  <a:srgbClr val="000000"/>
                </a:solidFill>
              </a:rPr>
              <a:t>cm</a:t>
            </a:r>
            <a:r>
              <a:rPr lang="it-IT" altLang="it-IT" baseline="30000">
                <a:solidFill>
                  <a:srgbClr val="000000"/>
                </a:solidFill>
              </a:rPr>
              <a:t>3</a:t>
            </a:r>
          </a:p>
        </p:txBody>
      </p:sp>
      <p:sp>
        <p:nvSpPr>
          <p:cNvPr id="48139" name="Rectangle 11"/>
          <p:cNvSpPr>
            <a:spLocks noChangeArrowheads="1"/>
          </p:cNvSpPr>
          <p:nvPr/>
        </p:nvSpPr>
        <p:spPr bwMode="auto">
          <a:xfrm>
            <a:off x="334207" y="5758526"/>
            <a:ext cx="203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eaLnBrk="0" hangingPunct="0"/>
            <a:r>
              <a:rPr lang="it-IT" altLang="it-IT"/>
              <a:t>= 22.602348 g </a:t>
            </a:r>
          </a:p>
        </p:txBody>
      </p:sp>
      <p:sp>
        <p:nvSpPr>
          <p:cNvPr id="48140" name="Rectangle 12"/>
          <p:cNvSpPr>
            <a:spLocks noChangeArrowheads="1"/>
          </p:cNvSpPr>
          <p:nvPr/>
        </p:nvSpPr>
        <p:spPr bwMode="auto">
          <a:xfrm>
            <a:off x="5087182" y="5758526"/>
            <a:ext cx="965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eaLnBrk="0" hangingPunct="0"/>
            <a:r>
              <a:rPr lang="it-IT" altLang="it-IT">
                <a:solidFill>
                  <a:srgbClr val="FF3300"/>
                </a:solidFill>
              </a:rPr>
              <a:t>= 23 g</a:t>
            </a:r>
          </a:p>
        </p:txBody>
      </p:sp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B187F4B-CA74-4C53-8517-3357BDDFBDA2}" type="slidenum">
              <a:rPr lang="it-IT" smtClean="0"/>
              <a:pPr>
                <a:defRPr/>
              </a:pPr>
              <a:t>34</a:t>
            </a:fld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8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48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48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" dur="500"/>
                                        <p:tgtEl>
                                          <p:spTgt spid="48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81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81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135" grpId="0"/>
      <p:bldP spid="48136" grpId="0"/>
      <p:bldP spid="48137" grpId="0"/>
      <p:bldP spid="48138" grpId="0"/>
      <p:bldP spid="4813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4"/>
          <p:cNvSpPr txBox="1">
            <a:spLocks noChangeArrowheads="1"/>
          </p:cNvSpPr>
          <p:nvPr/>
        </p:nvSpPr>
        <p:spPr bwMode="auto">
          <a:xfrm>
            <a:off x="179512" y="284717"/>
            <a:ext cx="882047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it-IT" altLang="it-IT" b="1" dirty="0" smtClean="0">
                <a:latin typeface="Arial" panose="020B0604020202020204" pitchFamily="34" charset="0"/>
                <a:cs typeface="Arial" panose="020B0604020202020204" pitchFamily="34" charset="0"/>
              </a:rPr>
              <a:t>IN UN LABORATORIO CHIMICO IN GENERE SI MISURANO</a:t>
            </a:r>
            <a:endParaRPr lang="it-IT" altLang="it-IT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145" name="Group 49"/>
          <p:cNvGraphicFramePr>
            <a:graphicFrameLocks noGrp="1"/>
          </p:cNvGraphicFramePr>
          <p:nvPr/>
        </p:nvGraphicFramePr>
        <p:xfrm>
          <a:off x="323850" y="1341438"/>
          <a:ext cx="8569325" cy="4437088"/>
        </p:xfrm>
        <a:graphic>
          <a:graphicData uri="http://schemas.openxmlformats.org/drawingml/2006/table">
            <a:tbl>
              <a:tblPr/>
              <a:tblGrid>
                <a:gridCol w="20685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669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0338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81263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</a:rPr>
                        <a:t>grandezza</a:t>
                      </a:r>
                    </a:p>
                  </a:txBody>
                  <a:tcPr marT="45711" marB="4571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</a:rPr>
                        <a:t>unità di misura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</a:rPr>
                        <a:t>strumento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9835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charset="0"/>
                        </a:rPr>
                        <a:t>massa</a:t>
                      </a:r>
                    </a:p>
                  </a:txBody>
                  <a:tcPr marT="45711" marB="4571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charset="0"/>
                        </a:rPr>
                        <a:t>mg, g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charset="0"/>
                        </a:rPr>
                        <a:t>bilancia analitica o tecnica</a:t>
                      </a:r>
                      <a:endParaRPr kumimoji="0" lang="it-IT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07859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volume</a:t>
                      </a:r>
                    </a:p>
                  </a:txBody>
                  <a:tcPr marT="45711" marB="4571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mL (cm</a:t>
                      </a:r>
                      <a:r>
                        <a:rPr kumimoji="0" lang="it-IT" sz="2400" b="1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3</a:t>
                      </a:r>
                      <a:r>
                        <a:rPr kumimoji="0" lang="it-IT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 o cc),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L (dm</a:t>
                      </a:r>
                      <a:r>
                        <a:rPr kumimoji="0" lang="it-IT" sz="2400" b="1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3</a:t>
                      </a:r>
                      <a:r>
                        <a:rPr kumimoji="0" lang="it-IT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)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buretta, pipetta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siringa, cilindro graduato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9606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6600"/>
                          </a:solidFill>
                          <a:effectLst/>
                          <a:latin typeface="Arial" charset="0"/>
                        </a:rPr>
                        <a:t>temperatura</a:t>
                      </a:r>
                      <a:r>
                        <a:rPr kumimoji="0" lang="it-IT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6600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it-IT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6600"/>
                          </a:solidFill>
                          <a:effectLst/>
                          <a:latin typeface="Arial" charset="0"/>
                        </a:rPr>
                        <a:t>	</a:t>
                      </a:r>
                    </a:p>
                  </a:txBody>
                  <a:tcPr marT="45711" marB="4571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6600"/>
                          </a:solidFill>
                          <a:effectLst/>
                          <a:latin typeface="Arial" charset="0"/>
                        </a:rPr>
                        <a:t>°C    (K)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6600"/>
                          </a:solidFill>
                          <a:effectLst/>
                          <a:latin typeface="Arial" charset="0"/>
                        </a:rPr>
                        <a:t>K = °C + 273.15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6600"/>
                          </a:solidFill>
                          <a:effectLst/>
                          <a:latin typeface="Arial" charset="0"/>
                        </a:rPr>
                        <a:t>termometro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1107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9900"/>
                          </a:solidFill>
                          <a:effectLst/>
                          <a:latin typeface="Arial" charset="0"/>
                        </a:rPr>
                        <a:t>pressione</a:t>
                      </a:r>
                    </a:p>
                  </a:txBody>
                  <a:tcPr marT="45711" marB="4571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9900"/>
                          </a:solidFill>
                          <a:effectLst/>
                          <a:latin typeface="Arial" charset="0"/>
                        </a:rPr>
                        <a:t>atm, Pa, mmHg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9900"/>
                          </a:solidFill>
                          <a:effectLst/>
                          <a:latin typeface="Arial" charset="0"/>
                        </a:rPr>
                        <a:t>manometro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1107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charset="0"/>
                        </a:rPr>
                        <a:t>pH</a:t>
                      </a:r>
                      <a:r>
                        <a:rPr kumimoji="0" lang="it-IT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it-IT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charset="0"/>
                        </a:rPr>
                        <a:t>	</a:t>
                      </a:r>
                    </a:p>
                  </a:txBody>
                  <a:tcPr marT="45711" marB="4571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charset="0"/>
                        </a:rPr>
                        <a:t>unità di </a:t>
                      </a:r>
                      <a:r>
                        <a:rPr kumimoji="0" lang="it-IT" sz="2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charset="0"/>
                        </a:rPr>
                        <a:t>pH</a:t>
                      </a:r>
                      <a:endParaRPr kumimoji="0" lang="it-IT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8000"/>
                        </a:solidFill>
                        <a:effectLst/>
                        <a:latin typeface="Arial" charset="0"/>
                      </a:endParaRP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charset="0"/>
                        </a:rPr>
                        <a:t>pHmetro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B187F4B-CA74-4C53-8517-3357BDDFBDA2}" type="slidenum">
              <a:rPr lang="it-IT" smtClean="0"/>
              <a:pPr>
                <a:defRPr/>
              </a:pPr>
              <a:t>4</a:t>
            </a:fld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89" name="Oval 21"/>
          <p:cNvSpPr>
            <a:spLocks noChangeArrowheads="1"/>
          </p:cNvSpPr>
          <p:nvPr/>
        </p:nvSpPr>
        <p:spPr bwMode="auto">
          <a:xfrm>
            <a:off x="5292725" y="1916113"/>
            <a:ext cx="446088" cy="504825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it-IT" altLang="it-IT"/>
          </a:p>
        </p:txBody>
      </p:sp>
      <p:sp>
        <p:nvSpPr>
          <p:cNvPr id="32786" name="Oval 18"/>
          <p:cNvSpPr>
            <a:spLocks noChangeArrowheads="1"/>
          </p:cNvSpPr>
          <p:nvPr/>
        </p:nvSpPr>
        <p:spPr bwMode="auto">
          <a:xfrm>
            <a:off x="755650" y="4005263"/>
            <a:ext cx="509588" cy="576262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it-IT" altLang="it-IT"/>
          </a:p>
        </p:txBody>
      </p:sp>
      <p:sp>
        <p:nvSpPr>
          <p:cNvPr id="32785" name="Oval 17"/>
          <p:cNvSpPr>
            <a:spLocks noChangeArrowheads="1"/>
          </p:cNvSpPr>
          <p:nvPr/>
        </p:nvSpPr>
        <p:spPr bwMode="auto">
          <a:xfrm>
            <a:off x="4140200" y="2060575"/>
            <a:ext cx="509588" cy="5762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it-IT" altLang="it-IT"/>
          </a:p>
        </p:txBody>
      </p:sp>
      <p:sp>
        <p:nvSpPr>
          <p:cNvPr id="32779" name="Oval 11"/>
          <p:cNvSpPr>
            <a:spLocks noChangeArrowheads="1"/>
          </p:cNvSpPr>
          <p:nvPr/>
        </p:nvSpPr>
        <p:spPr bwMode="auto">
          <a:xfrm>
            <a:off x="722313" y="2952750"/>
            <a:ext cx="509587" cy="5762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it-IT" altLang="it-IT"/>
          </a:p>
        </p:txBody>
      </p:sp>
      <p:sp>
        <p:nvSpPr>
          <p:cNvPr id="10246" name="Text Box 4"/>
          <p:cNvSpPr txBox="1">
            <a:spLocks noChangeArrowheads="1"/>
          </p:cNvSpPr>
          <p:nvPr/>
        </p:nvSpPr>
        <p:spPr bwMode="auto">
          <a:xfrm>
            <a:off x="755649" y="620713"/>
            <a:ext cx="7920039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it-IT" altLang="it-IT" b="1" dirty="0" smtClean="0"/>
              <a:t>PER FARE I CALCOLI E' UTILE ADOPERARE LA NOTAZIONE DECIMALE E SCIENTIFICA</a:t>
            </a:r>
            <a:endParaRPr lang="it-IT" altLang="it-IT" b="1" dirty="0"/>
          </a:p>
        </p:txBody>
      </p:sp>
      <p:sp>
        <p:nvSpPr>
          <p:cNvPr id="10247" name="Text Box 6"/>
          <p:cNvSpPr txBox="1">
            <a:spLocks noChangeArrowheads="1"/>
          </p:cNvSpPr>
          <p:nvPr/>
        </p:nvSpPr>
        <p:spPr bwMode="auto">
          <a:xfrm>
            <a:off x="827088" y="1627188"/>
            <a:ext cx="6911975" cy="884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it-IT" altLang="it-IT"/>
              <a:t>Notazione scientifica è la rappresentazione di un numero nella forma             </a:t>
            </a:r>
            <a:r>
              <a:rPr lang="it-IT" altLang="it-IT" sz="2800" b="1"/>
              <a:t>a  </a:t>
            </a:r>
            <a:r>
              <a:rPr lang="en-US" altLang="it-IT" sz="2800" b="1">
                <a:cs typeface="Times New Roman" pitchFamily="18" charset="0"/>
              </a:rPr>
              <a:t>×</a:t>
            </a:r>
            <a:r>
              <a:rPr lang="it-IT" altLang="it-IT" sz="2800" b="1"/>
              <a:t> 10 </a:t>
            </a:r>
            <a:r>
              <a:rPr lang="it-IT" altLang="it-IT" sz="2800" b="1" baseline="30000"/>
              <a:t>n</a:t>
            </a:r>
          </a:p>
        </p:txBody>
      </p:sp>
      <p:sp>
        <p:nvSpPr>
          <p:cNvPr id="32775" name="Text Box 7"/>
          <p:cNvSpPr txBox="1">
            <a:spLocks noChangeArrowheads="1"/>
          </p:cNvSpPr>
          <p:nvPr/>
        </p:nvSpPr>
        <p:spPr bwMode="auto">
          <a:xfrm>
            <a:off x="827088" y="4724400"/>
            <a:ext cx="78486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it-IT" altLang="it-IT" dirty="0"/>
              <a:t>sistema molto comodo perché permette di risparmiare gli zeri, </a:t>
            </a:r>
            <a:r>
              <a:rPr lang="it-IT" altLang="it-IT" b="1" dirty="0"/>
              <a:t>adoperare le regole sulle potenze</a:t>
            </a:r>
            <a:r>
              <a:rPr lang="it-IT" altLang="it-IT" dirty="0"/>
              <a:t> e quindi di </a:t>
            </a:r>
            <a:r>
              <a:rPr lang="it-IT" altLang="it-IT" dirty="0">
                <a:solidFill>
                  <a:srgbClr val="FF0000"/>
                </a:solidFill>
              </a:rPr>
              <a:t>semplificare i calcoli e limitare gli errori di trascrizione</a:t>
            </a:r>
          </a:p>
        </p:txBody>
      </p:sp>
      <p:sp>
        <p:nvSpPr>
          <p:cNvPr id="10249" name="Text Box 9"/>
          <p:cNvSpPr txBox="1">
            <a:spLocks noChangeArrowheads="1"/>
          </p:cNvSpPr>
          <p:nvPr/>
        </p:nvSpPr>
        <p:spPr bwMode="auto">
          <a:xfrm>
            <a:off x="827088" y="2997200"/>
            <a:ext cx="7488237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it-IT" altLang="it-IT" b="1" dirty="0"/>
              <a:t>a</a:t>
            </a:r>
            <a:r>
              <a:rPr lang="it-IT" altLang="it-IT" dirty="0"/>
              <a:t>  numero decimale con un’unica cifra diversa da zero a sinistra della virgola</a:t>
            </a:r>
          </a:p>
        </p:txBody>
      </p:sp>
      <p:sp>
        <p:nvSpPr>
          <p:cNvPr id="10250" name="Text Box 10"/>
          <p:cNvSpPr txBox="1">
            <a:spLocks noChangeArrowheads="1"/>
          </p:cNvSpPr>
          <p:nvPr/>
        </p:nvSpPr>
        <p:spPr bwMode="auto">
          <a:xfrm>
            <a:off x="827088" y="4003675"/>
            <a:ext cx="67691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it-IT" altLang="it-IT" b="1" dirty="0"/>
              <a:t>n</a:t>
            </a:r>
            <a:r>
              <a:rPr lang="it-IT" altLang="it-IT" dirty="0"/>
              <a:t>   numero intero</a:t>
            </a:r>
          </a:p>
        </p:txBody>
      </p:sp>
      <p:sp>
        <p:nvSpPr>
          <p:cNvPr id="32780" name="Line 12"/>
          <p:cNvSpPr>
            <a:spLocks noChangeShapeType="1"/>
          </p:cNvSpPr>
          <p:nvPr/>
        </p:nvSpPr>
        <p:spPr bwMode="auto">
          <a:xfrm flipV="1">
            <a:off x="1223963" y="2349500"/>
            <a:ext cx="2916237" cy="7842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32787" name="Line 19"/>
          <p:cNvSpPr>
            <a:spLocks noChangeShapeType="1"/>
          </p:cNvSpPr>
          <p:nvPr/>
        </p:nvSpPr>
        <p:spPr bwMode="auto">
          <a:xfrm>
            <a:off x="1258888" y="4430713"/>
            <a:ext cx="4249737" cy="63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32788" name="Line 20"/>
          <p:cNvSpPr>
            <a:spLocks noChangeShapeType="1"/>
          </p:cNvSpPr>
          <p:nvPr/>
        </p:nvSpPr>
        <p:spPr bwMode="auto">
          <a:xfrm flipV="1">
            <a:off x="5508625" y="2420938"/>
            <a:ext cx="0" cy="20161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B187F4B-CA74-4C53-8517-3357BDDFBDA2}" type="slidenum">
              <a:rPr lang="it-IT" smtClean="0"/>
              <a:pPr>
                <a:defRPr/>
              </a:pPr>
              <a:t>5</a:t>
            </a:fld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27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8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1" dur="500"/>
                                        <p:tgtEl>
                                          <p:spTgt spid="327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327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with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327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8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23" dur="500"/>
                                        <p:tgtEl>
                                          <p:spTgt spid="327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8" presetClass="entr" presetSubtype="9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27" dur="500"/>
                                        <p:tgtEl>
                                          <p:spTgt spid="327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9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1" dur="500"/>
                                        <p:tgtEl>
                                          <p:spTgt spid="327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27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27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89" grpId="0" animBg="1"/>
      <p:bldP spid="32786" grpId="0" animBg="1"/>
      <p:bldP spid="32785" grpId="0" animBg="1"/>
      <p:bldP spid="32779" grpId="0" animBg="1"/>
      <p:bldP spid="32775" grpId="0"/>
      <p:bldP spid="32780" grpId="0" animBg="1"/>
      <p:bldP spid="32787" grpId="0" animBg="1"/>
      <p:bldP spid="3278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4"/>
          <p:cNvSpPr txBox="1">
            <a:spLocks noChangeArrowheads="1"/>
          </p:cNvSpPr>
          <p:nvPr/>
        </p:nvSpPr>
        <p:spPr bwMode="auto">
          <a:xfrm>
            <a:off x="468313" y="549275"/>
            <a:ext cx="61912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it-IT" altLang="it-IT" b="1"/>
              <a:t>Esempi di trasformazioni e di calcolo</a:t>
            </a:r>
          </a:p>
        </p:txBody>
      </p:sp>
      <p:sp>
        <p:nvSpPr>
          <p:cNvPr id="11267" name="Text Box 5"/>
          <p:cNvSpPr txBox="1">
            <a:spLocks noChangeArrowheads="1"/>
          </p:cNvSpPr>
          <p:nvPr/>
        </p:nvSpPr>
        <p:spPr bwMode="auto">
          <a:xfrm>
            <a:off x="468313" y="1484313"/>
            <a:ext cx="80645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it-IT" altLang="it-IT" dirty="0" smtClean="0"/>
              <a:t>Provare </a:t>
            </a:r>
            <a:r>
              <a:rPr lang="it-IT" altLang="it-IT" dirty="0"/>
              <a:t>a effettuare i calcoli seguenti senza calcolatrice e adoperando la notazione esponenziale assieme alle regole delle potenze.</a:t>
            </a:r>
          </a:p>
        </p:txBody>
      </p:sp>
      <p:sp>
        <p:nvSpPr>
          <p:cNvPr id="11268" name="Text Box 6"/>
          <p:cNvSpPr txBox="1">
            <a:spLocks noChangeArrowheads="1"/>
          </p:cNvSpPr>
          <p:nvPr/>
        </p:nvSpPr>
        <p:spPr bwMode="auto">
          <a:xfrm>
            <a:off x="468313" y="2997200"/>
            <a:ext cx="25923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it-IT" altLang="it-IT"/>
              <a:t>0.0005 / 0.025 = ?</a:t>
            </a:r>
          </a:p>
        </p:txBody>
      </p:sp>
      <p:sp>
        <p:nvSpPr>
          <p:cNvPr id="10247" name="Text Box 7"/>
          <p:cNvSpPr txBox="1">
            <a:spLocks noChangeArrowheads="1"/>
          </p:cNvSpPr>
          <p:nvPr/>
        </p:nvSpPr>
        <p:spPr bwMode="auto">
          <a:xfrm>
            <a:off x="3276600" y="2997200"/>
            <a:ext cx="46085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it-IT" altLang="it-IT" dirty="0"/>
              <a:t>si </a:t>
            </a:r>
            <a:r>
              <a:rPr lang="it-IT" altLang="it-IT" dirty="0" err="1"/>
              <a:t>puo’</a:t>
            </a:r>
            <a:r>
              <a:rPr lang="it-IT" altLang="it-IT" dirty="0"/>
              <a:t> scrivere 5 </a:t>
            </a:r>
            <a:r>
              <a:rPr lang="en-US" altLang="it-IT" dirty="0">
                <a:cs typeface="Times New Roman" pitchFamily="18" charset="0"/>
              </a:rPr>
              <a:t>× </a:t>
            </a:r>
            <a:r>
              <a:rPr lang="it-IT" altLang="it-IT" dirty="0"/>
              <a:t>10</a:t>
            </a:r>
            <a:r>
              <a:rPr lang="it-IT" altLang="it-IT" baseline="30000" dirty="0"/>
              <a:t>-4</a:t>
            </a:r>
            <a:r>
              <a:rPr lang="it-IT" altLang="it-IT" dirty="0"/>
              <a:t> / </a:t>
            </a:r>
            <a:r>
              <a:rPr lang="it-IT" altLang="it-IT" dirty="0" smtClean="0"/>
              <a:t>2.5 </a:t>
            </a:r>
            <a:r>
              <a:rPr lang="en-US" altLang="it-IT" dirty="0"/>
              <a:t>×</a:t>
            </a:r>
            <a:r>
              <a:rPr lang="it-IT" altLang="it-IT" dirty="0"/>
              <a:t> </a:t>
            </a:r>
            <a:r>
              <a:rPr lang="it-IT" altLang="it-IT" dirty="0" smtClean="0"/>
              <a:t>10</a:t>
            </a:r>
            <a:r>
              <a:rPr lang="it-IT" altLang="it-IT" baseline="30000" dirty="0" smtClean="0"/>
              <a:t>-2</a:t>
            </a:r>
            <a:endParaRPr lang="it-IT" altLang="it-IT" baseline="30000" dirty="0"/>
          </a:p>
        </p:txBody>
      </p:sp>
      <p:sp>
        <p:nvSpPr>
          <p:cNvPr id="10248" name="Text Box 8"/>
          <p:cNvSpPr txBox="1">
            <a:spLocks noChangeArrowheads="1"/>
          </p:cNvSpPr>
          <p:nvPr/>
        </p:nvSpPr>
        <p:spPr bwMode="auto">
          <a:xfrm>
            <a:off x="3276600" y="3573463"/>
            <a:ext cx="29527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it-IT" altLang="it-IT" dirty="0"/>
              <a:t>= </a:t>
            </a:r>
            <a:r>
              <a:rPr lang="it-IT" altLang="it-IT" dirty="0" smtClean="0"/>
              <a:t>2 </a:t>
            </a:r>
            <a:r>
              <a:rPr lang="en-US" altLang="it-IT" dirty="0"/>
              <a:t>× </a:t>
            </a:r>
            <a:r>
              <a:rPr lang="it-IT" altLang="it-IT" dirty="0" smtClean="0"/>
              <a:t>10</a:t>
            </a:r>
            <a:r>
              <a:rPr lang="it-IT" altLang="it-IT" baseline="30000" dirty="0" smtClean="0"/>
              <a:t>-2</a:t>
            </a:r>
            <a:r>
              <a:rPr lang="it-IT" altLang="it-IT" dirty="0" smtClean="0"/>
              <a:t> </a:t>
            </a:r>
            <a:r>
              <a:rPr lang="it-IT" altLang="it-IT" dirty="0"/>
              <a:t>= 0.02</a:t>
            </a:r>
          </a:p>
        </p:txBody>
      </p:sp>
      <p:sp>
        <p:nvSpPr>
          <p:cNvPr id="10249" name="Text Box 9"/>
          <p:cNvSpPr txBox="1">
            <a:spLocks noChangeArrowheads="1"/>
          </p:cNvSpPr>
          <p:nvPr/>
        </p:nvSpPr>
        <p:spPr bwMode="auto">
          <a:xfrm>
            <a:off x="395288" y="4508500"/>
            <a:ext cx="7920037" cy="1004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it-IT" altLang="it-IT"/>
              <a:t>altri esempi</a:t>
            </a:r>
          </a:p>
          <a:p>
            <a:pPr eaLnBrk="1" hangingPunct="1">
              <a:spcBef>
                <a:spcPct val="50000"/>
              </a:spcBef>
            </a:pPr>
            <a:r>
              <a:rPr lang="it-IT" altLang="it-IT"/>
              <a:t>0.03 / 0.2;	1 / 0.1;		300/0.15; 	1000000/100000</a:t>
            </a:r>
          </a:p>
        </p:txBody>
      </p:sp>
      <p:sp>
        <p:nvSpPr>
          <p:cNvPr id="10252" name="Text Box 12"/>
          <p:cNvSpPr txBox="1">
            <a:spLocks noChangeArrowheads="1"/>
          </p:cNvSpPr>
          <p:nvPr/>
        </p:nvSpPr>
        <p:spPr bwMode="auto">
          <a:xfrm>
            <a:off x="395288" y="5589588"/>
            <a:ext cx="7561262" cy="1004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it-IT" altLang="it-IT"/>
              <a:t>6.022 </a:t>
            </a:r>
            <a:r>
              <a:rPr lang="en-US" altLang="it-IT"/>
              <a:t>×</a:t>
            </a:r>
            <a:r>
              <a:rPr lang="it-IT" altLang="it-IT"/>
              <a:t> 10</a:t>
            </a:r>
            <a:r>
              <a:rPr lang="it-IT" altLang="it-IT" baseline="30000"/>
              <a:t>23</a:t>
            </a:r>
            <a:r>
              <a:rPr lang="it-IT" altLang="it-IT"/>
              <a:t> </a:t>
            </a:r>
            <a:r>
              <a:rPr lang="en-US" altLang="it-IT"/>
              <a:t>×</a:t>
            </a:r>
            <a:r>
              <a:rPr lang="it-IT" altLang="it-IT"/>
              <a:t> 1.67 </a:t>
            </a:r>
            <a:r>
              <a:rPr lang="en-US" altLang="it-IT"/>
              <a:t>×</a:t>
            </a:r>
            <a:r>
              <a:rPr lang="it-IT" altLang="it-IT"/>
              <a:t> 10</a:t>
            </a:r>
            <a:r>
              <a:rPr lang="it-IT" altLang="it-IT" baseline="30000"/>
              <a:t>-19</a:t>
            </a:r>
            <a:r>
              <a:rPr lang="it-IT" altLang="it-IT"/>
              <a:t>;	 0.07 </a:t>
            </a:r>
            <a:r>
              <a:rPr lang="en-US" altLang="it-IT"/>
              <a:t>×</a:t>
            </a:r>
            <a:r>
              <a:rPr lang="it-IT" altLang="it-IT"/>
              <a:t> 0.07</a:t>
            </a:r>
            <a:r>
              <a:rPr lang="it-IT" altLang="it-IT" baseline="30000"/>
              <a:t>-1</a:t>
            </a:r>
            <a:r>
              <a:rPr lang="it-IT" altLang="it-IT"/>
              <a:t>;	0.15 </a:t>
            </a:r>
            <a:r>
              <a:rPr lang="en-US" altLang="it-IT"/>
              <a:t>×</a:t>
            </a:r>
            <a:r>
              <a:rPr lang="it-IT" altLang="it-IT"/>
              <a:t> 0.03</a:t>
            </a:r>
            <a:r>
              <a:rPr lang="it-IT" altLang="it-IT" baseline="30000"/>
              <a:t>-1</a:t>
            </a:r>
          </a:p>
          <a:p>
            <a:pPr eaLnBrk="1" hangingPunct="1">
              <a:spcBef>
                <a:spcPct val="50000"/>
              </a:spcBef>
            </a:pPr>
            <a:r>
              <a:rPr lang="it-IT" altLang="it-IT"/>
              <a:t>(1.2 </a:t>
            </a:r>
            <a:r>
              <a:rPr lang="en-US" altLang="it-IT"/>
              <a:t>×</a:t>
            </a:r>
            <a:r>
              <a:rPr lang="it-IT" altLang="it-IT"/>
              <a:t> 10</a:t>
            </a:r>
            <a:r>
              <a:rPr lang="it-IT" altLang="it-IT" baseline="30000"/>
              <a:t>2</a:t>
            </a:r>
            <a:r>
              <a:rPr lang="it-IT" altLang="it-IT"/>
              <a:t> </a:t>
            </a:r>
            <a:r>
              <a:rPr lang="en-US" altLang="it-IT"/>
              <a:t>×</a:t>
            </a:r>
            <a:r>
              <a:rPr lang="it-IT" altLang="it-IT"/>
              <a:t> 10</a:t>
            </a:r>
            <a:r>
              <a:rPr lang="it-IT" altLang="it-IT" baseline="30000"/>
              <a:t>12</a:t>
            </a:r>
            <a:r>
              <a:rPr lang="it-IT" altLang="it-IT"/>
              <a:t>) / (0.6 </a:t>
            </a:r>
            <a:r>
              <a:rPr lang="en-US" altLang="it-IT"/>
              <a:t>×</a:t>
            </a:r>
            <a:r>
              <a:rPr lang="it-IT" altLang="it-IT"/>
              <a:t> 10</a:t>
            </a:r>
            <a:r>
              <a:rPr lang="it-IT" altLang="it-IT" baseline="30000"/>
              <a:t>14</a:t>
            </a:r>
            <a:r>
              <a:rPr lang="it-IT" altLang="it-IT"/>
              <a:t>) </a:t>
            </a:r>
          </a:p>
        </p:txBody>
      </p:sp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B187F4B-CA74-4C53-8517-3357BDDFBDA2}" type="slidenum">
              <a:rPr lang="it-IT" smtClean="0"/>
              <a:pPr>
                <a:defRPr/>
              </a:pPr>
              <a:t>6</a:t>
            </a:fld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102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02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02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2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2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7" grpId="0"/>
      <p:bldP spid="10248" grpId="0"/>
      <p:bldP spid="10249" grpId="0"/>
      <p:bldP spid="1025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4"/>
          <p:cNvSpPr txBox="1">
            <a:spLocks noChangeArrowheads="1"/>
          </p:cNvSpPr>
          <p:nvPr/>
        </p:nvSpPr>
        <p:spPr bwMode="auto">
          <a:xfrm>
            <a:off x="395288" y="333375"/>
            <a:ext cx="80645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it-IT" altLang="it-IT" dirty="0"/>
              <a:t>Nel sistema </a:t>
            </a:r>
            <a:r>
              <a:rPr lang="it-IT" altLang="it-IT" b="1" dirty="0"/>
              <a:t>SI</a:t>
            </a:r>
            <a:r>
              <a:rPr lang="it-IT" altLang="it-IT" dirty="0"/>
              <a:t> </a:t>
            </a:r>
            <a:r>
              <a:rPr lang="it-IT" altLang="it-IT" dirty="0" smtClean="0"/>
              <a:t>per comodità si </a:t>
            </a:r>
            <a:r>
              <a:rPr lang="it-IT" altLang="it-IT" dirty="0"/>
              <a:t>possono adoperare unità più grandi o più piccole delle unità base usando un prefisso</a:t>
            </a:r>
          </a:p>
        </p:txBody>
      </p:sp>
      <p:sp>
        <p:nvSpPr>
          <p:cNvPr id="12291" name="Text Box 5"/>
          <p:cNvSpPr txBox="1">
            <a:spLocks noChangeArrowheads="1"/>
          </p:cNvSpPr>
          <p:nvPr/>
        </p:nvSpPr>
        <p:spPr bwMode="auto">
          <a:xfrm>
            <a:off x="395288" y="1557338"/>
            <a:ext cx="5832475" cy="4838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it-IT" altLang="it-IT" b="1"/>
              <a:t>prefisso	multiplo	simbolo</a:t>
            </a:r>
          </a:p>
          <a:p>
            <a:pPr eaLnBrk="1" hangingPunct="1">
              <a:spcBef>
                <a:spcPct val="50000"/>
              </a:spcBef>
            </a:pPr>
            <a:r>
              <a:rPr lang="it-IT" altLang="it-IT"/>
              <a:t>giga		10</a:t>
            </a:r>
            <a:r>
              <a:rPr lang="it-IT" altLang="it-IT" baseline="30000"/>
              <a:t>9</a:t>
            </a:r>
            <a:r>
              <a:rPr lang="it-IT" altLang="it-IT"/>
              <a:t>		G</a:t>
            </a:r>
          </a:p>
          <a:p>
            <a:pPr eaLnBrk="1" hangingPunct="1">
              <a:spcBef>
                <a:spcPct val="50000"/>
              </a:spcBef>
            </a:pPr>
            <a:r>
              <a:rPr lang="it-IT" altLang="it-IT"/>
              <a:t>mega		10</a:t>
            </a:r>
            <a:r>
              <a:rPr lang="it-IT" altLang="it-IT" baseline="30000"/>
              <a:t>6</a:t>
            </a:r>
            <a:r>
              <a:rPr lang="it-IT" altLang="it-IT"/>
              <a:t>		M</a:t>
            </a:r>
          </a:p>
          <a:p>
            <a:pPr eaLnBrk="1" hangingPunct="1">
              <a:spcBef>
                <a:spcPct val="50000"/>
              </a:spcBef>
            </a:pPr>
            <a:r>
              <a:rPr lang="it-IT" altLang="it-IT"/>
              <a:t>kilo		10</a:t>
            </a:r>
            <a:r>
              <a:rPr lang="it-IT" altLang="it-IT" baseline="30000"/>
              <a:t>3</a:t>
            </a:r>
            <a:r>
              <a:rPr lang="it-IT" altLang="it-IT"/>
              <a:t>		k</a:t>
            </a:r>
          </a:p>
          <a:p>
            <a:pPr eaLnBrk="1" hangingPunct="1">
              <a:spcBef>
                <a:spcPct val="50000"/>
              </a:spcBef>
            </a:pPr>
            <a:r>
              <a:rPr lang="it-IT" altLang="it-IT"/>
              <a:t>deci		10</a:t>
            </a:r>
            <a:r>
              <a:rPr lang="it-IT" altLang="it-IT" baseline="30000"/>
              <a:t>-1</a:t>
            </a:r>
            <a:r>
              <a:rPr lang="it-IT" altLang="it-IT"/>
              <a:t>		d</a:t>
            </a:r>
          </a:p>
          <a:p>
            <a:pPr eaLnBrk="1" hangingPunct="1">
              <a:spcBef>
                <a:spcPct val="50000"/>
              </a:spcBef>
            </a:pPr>
            <a:r>
              <a:rPr lang="it-IT" altLang="it-IT"/>
              <a:t>milli		10</a:t>
            </a:r>
            <a:r>
              <a:rPr lang="it-IT" altLang="it-IT" baseline="30000"/>
              <a:t>-3</a:t>
            </a:r>
            <a:r>
              <a:rPr lang="it-IT" altLang="it-IT"/>
              <a:t>		m</a:t>
            </a:r>
          </a:p>
          <a:p>
            <a:pPr eaLnBrk="1" hangingPunct="1">
              <a:spcBef>
                <a:spcPct val="50000"/>
              </a:spcBef>
            </a:pPr>
            <a:r>
              <a:rPr lang="it-IT" altLang="it-IT"/>
              <a:t>micro		10</a:t>
            </a:r>
            <a:r>
              <a:rPr lang="it-IT" altLang="it-IT" baseline="30000"/>
              <a:t>-6</a:t>
            </a:r>
            <a:r>
              <a:rPr lang="it-IT" altLang="it-IT"/>
              <a:t>		</a:t>
            </a:r>
            <a:r>
              <a:rPr lang="it-IT" altLang="it-IT">
                <a:latin typeface="Symbol" pitchFamily="18" charset="2"/>
              </a:rPr>
              <a:t>m</a:t>
            </a:r>
          </a:p>
          <a:p>
            <a:pPr eaLnBrk="1" hangingPunct="1">
              <a:spcBef>
                <a:spcPct val="50000"/>
              </a:spcBef>
            </a:pPr>
            <a:r>
              <a:rPr lang="it-IT" altLang="it-IT"/>
              <a:t>nano		10</a:t>
            </a:r>
            <a:r>
              <a:rPr lang="it-IT" altLang="it-IT" baseline="30000"/>
              <a:t>-9</a:t>
            </a:r>
            <a:r>
              <a:rPr lang="it-IT" altLang="it-IT"/>
              <a:t>		n</a:t>
            </a:r>
          </a:p>
          <a:p>
            <a:pPr eaLnBrk="1" hangingPunct="1">
              <a:spcBef>
                <a:spcPct val="50000"/>
              </a:spcBef>
            </a:pPr>
            <a:r>
              <a:rPr lang="it-IT" altLang="it-IT"/>
              <a:t>pico		10</a:t>
            </a:r>
            <a:r>
              <a:rPr lang="it-IT" altLang="it-IT" baseline="30000"/>
              <a:t>-12</a:t>
            </a:r>
            <a:r>
              <a:rPr lang="it-IT" altLang="it-IT"/>
              <a:t>		p</a:t>
            </a:r>
          </a:p>
        </p:txBody>
      </p:sp>
      <p:sp>
        <p:nvSpPr>
          <p:cNvPr id="2" name="CasellaDiTesto 1"/>
          <p:cNvSpPr txBox="1"/>
          <p:nvPr/>
        </p:nvSpPr>
        <p:spPr>
          <a:xfrm>
            <a:off x="5220072" y="2564904"/>
            <a:ext cx="32397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1 kg = 1000 g</a:t>
            </a:r>
            <a:endParaRPr lang="it-IT" dirty="0"/>
          </a:p>
        </p:txBody>
      </p:sp>
      <p:sp>
        <p:nvSpPr>
          <p:cNvPr id="5" name="CasellaDiTesto 4"/>
          <p:cNvSpPr txBox="1"/>
          <p:nvPr/>
        </p:nvSpPr>
        <p:spPr>
          <a:xfrm>
            <a:off x="5236790" y="3515023"/>
            <a:ext cx="32397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1 L = 1000 </a:t>
            </a:r>
            <a:r>
              <a:rPr lang="it-IT" dirty="0" err="1" smtClean="0"/>
              <a:t>mL</a:t>
            </a:r>
            <a:endParaRPr lang="it-IT" dirty="0"/>
          </a:p>
        </p:txBody>
      </p:sp>
      <p:sp>
        <p:nvSpPr>
          <p:cNvPr id="3" name="Segnaposto numero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B187F4B-CA74-4C53-8517-3357BDDFBDA2}" type="slidenum">
              <a:rPr lang="it-IT" smtClean="0"/>
              <a:pPr>
                <a:defRPr/>
              </a:pPr>
              <a:t>7</a:t>
            </a:fld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2"/>
          <p:cNvSpPr txBox="1">
            <a:spLocks noChangeArrowheads="1"/>
          </p:cNvSpPr>
          <p:nvPr/>
        </p:nvSpPr>
        <p:spPr bwMode="auto">
          <a:xfrm>
            <a:off x="245363" y="1914921"/>
            <a:ext cx="8351838" cy="94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it-IT" altLang="it-IT" sz="2800" b="1" dirty="0">
                <a:solidFill>
                  <a:srgbClr val="FF0000"/>
                </a:solidFill>
              </a:rPr>
              <a:t>portata</a:t>
            </a:r>
            <a:r>
              <a:rPr lang="it-IT" altLang="it-IT" sz="2800" dirty="0">
                <a:solidFill>
                  <a:srgbClr val="FF0000"/>
                </a:solidFill>
              </a:rPr>
              <a:t>: è la massima quantità misurabile da uno strumento.</a:t>
            </a:r>
            <a:r>
              <a:rPr lang="it-IT" altLang="it-IT" sz="2800" dirty="0"/>
              <a:t> </a:t>
            </a:r>
          </a:p>
        </p:txBody>
      </p:sp>
      <p:sp>
        <p:nvSpPr>
          <p:cNvPr id="6147" name="Text Box 3"/>
          <p:cNvSpPr txBox="1">
            <a:spLocks noChangeArrowheads="1"/>
          </p:cNvSpPr>
          <p:nvPr/>
        </p:nvSpPr>
        <p:spPr bwMode="auto">
          <a:xfrm>
            <a:off x="245363" y="3078098"/>
            <a:ext cx="8504238" cy="94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it-IT" altLang="it-IT" sz="2800" b="1" dirty="0">
                <a:solidFill>
                  <a:srgbClr val="0000FF"/>
                </a:solidFill>
              </a:rPr>
              <a:t>sensibilità</a:t>
            </a:r>
            <a:r>
              <a:rPr lang="it-IT" altLang="it-IT" sz="2800" dirty="0">
                <a:solidFill>
                  <a:srgbClr val="0000FF"/>
                </a:solidFill>
              </a:rPr>
              <a:t>: è la minima variazione che uno strumento può misurare.</a:t>
            </a:r>
            <a:r>
              <a:rPr lang="it-IT" altLang="it-IT" sz="2800" dirty="0"/>
              <a:t> </a:t>
            </a:r>
          </a:p>
        </p:txBody>
      </p:sp>
      <p:sp>
        <p:nvSpPr>
          <p:cNvPr id="6148" name="Text Box 4"/>
          <p:cNvSpPr txBox="1">
            <a:spLocks noChangeArrowheads="1"/>
          </p:cNvSpPr>
          <p:nvPr/>
        </p:nvSpPr>
        <p:spPr bwMode="auto">
          <a:xfrm>
            <a:off x="245363" y="4241275"/>
            <a:ext cx="8283575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it-IT" altLang="it-IT" dirty="0"/>
              <a:t>Di solito: all’aumentare della portata di uno strumento diminuisce la sua sensibilità: </a:t>
            </a:r>
          </a:p>
        </p:txBody>
      </p:sp>
      <p:sp>
        <p:nvSpPr>
          <p:cNvPr id="2" name="CasellaDiTesto 1"/>
          <p:cNvSpPr txBox="1"/>
          <p:nvPr/>
        </p:nvSpPr>
        <p:spPr>
          <a:xfrm>
            <a:off x="245363" y="620688"/>
            <a:ext cx="850423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 smtClean="0">
                <a:latin typeface="Arial" panose="020B0604020202020204" pitchFamily="34" charset="0"/>
                <a:cs typeface="Arial" panose="020B0604020202020204" pitchFamily="34" charset="0"/>
              </a:rPr>
              <a:t>CARATTERISTICHE DI UNO STRUMENTO O DI UNA TECNICA</a:t>
            </a:r>
            <a:endParaRPr lang="it-IT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egnaposto numero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B187F4B-CA74-4C53-8517-3357BDDFBDA2}" type="slidenum">
              <a:rPr lang="it-IT" smtClean="0"/>
              <a:pPr>
                <a:defRPr/>
              </a:pPr>
              <a:t>8</a:t>
            </a:fld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1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1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6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"/>
                                        <p:tgtEl>
                                          <p:spTgt spid="61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400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400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7" grpId="0"/>
      <p:bldP spid="614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3105" y="1702916"/>
            <a:ext cx="3127375" cy="3670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104" y="3140968"/>
            <a:ext cx="2541587" cy="2541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ectangle 9"/>
          <p:cNvSpPr>
            <a:spLocks noChangeArrowheads="1"/>
          </p:cNvSpPr>
          <p:nvPr/>
        </p:nvSpPr>
        <p:spPr bwMode="auto">
          <a:xfrm>
            <a:off x="755576" y="5517232"/>
            <a:ext cx="3451384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it-IT" altLang="it-IT" b="1" dirty="0"/>
              <a:t>bilancia analitica</a:t>
            </a:r>
            <a:endParaRPr lang="it-IT" altLang="it-IT" dirty="0"/>
          </a:p>
          <a:p>
            <a:pPr eaLnBrk="1" hangingPunct="1"/>
            <a:r>
              <a:rPr lang="it-IT" altLang="it-IT" dirty="0"/>
              <a:t>portata		</a:t>
            </a:r>
            <a:r>
              <a:rPr lang="it-IT" altLang="it-IT" dirty="0" smtClean="0"/>
              <a:t>100 - 200 g sensibilità </a:t>
            </a:r>
            <a:r>
              <a:rPr lang="it-IT" altLang="it-IT" dirty="0"/>
              <a:t>	0.00001 </a:t>
            </a:r>
            <a:r>
              <a:rPr lang="it-IT" altLang="it-IT" dirty="0" smtClean="0"/>
              <a:t>g </a:t>
            </a:r>
            <a:endParaRPr lang="it-IT" altLang="it-IT" dirty="0"/>
          </a:p>
        </p:txBody>
      </p:sp>
      <p:sp>
        <p:nvSpPr>
          <p:cNvPr id="5" name="Rectangle 10"/>
          <p:cNvSpPr>
            <a:spLocks noChangeArrowheads="1"/>
          </p:cNvSpPr>
          <p:nvPr/>
        </p:nvSpPr>
        <p:spPr bwMode="auto">
          <a:xfrm>
            <a:off x="5220072" y="5517232"/>
            <a:ext cx="3749744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it-IT" altLang="it-IT" b="1" dirty="0"/>
              <a:t>bilancia tecnica</a:t>
            </a:r>
            <a:endParaRPr lang="it-IT" altLang="it-IT" dirty="0"/>
          </a:p>
          <a:p>
            <a:pPr eaLnBrk="1" hangingPunct="1"/>
            <a:r>
              <a:rPr lang="it-IT" altLang="it-IT" dirty="0"/>
              <a:t>portata		2000 - 3000 g</a:t>
            </a:r>
          </a:p>
          <a:p>
            <a:pPr eaLnBrk="1" hangingPunct="1"/>
            <a:r>
              <a:rPr lang="it-IT" altLang="it-IT" dirty="0" smtClean="0"/>
              <a:t>sensibilità </a:t>
            </a:r>
            <a:r>
              <a:rPr lang="it-IT" altLang="it-IT" dirty="0"/>
              <a:t>	0.1 </a:t>
            </a:r>
            <a:r>
              <a:rPr lang="it-IT" altLang="it-IT" dirty="0" smtClean="0"/>
              <a:t>g</a:t>
            </a:r>
            <a:endParaRPr lang="it-IT" altLang="it-IT" dirty="0"/>
          </a:p>
        </p:txBody>
      </p:sp>
      <p:sp>
        <p:nvSpPr>
          <p:cNvPr id="6" name="Text Box 11"/>
          <p:cNvSpPr txBox="1">
            <a:spLocks noChangeArrowheads="1"/>
          </p:cNvSpPr>
          <p:nvPr/>
        </p:nvSpPr>
        <p:spPr bwMode="auto">
          <a:xfrm>
            <a:off x="2267744" y="116632"/>
            <a:ext cx="4390429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it-IT" altLang="it-IT" dirty="0" smtClean="0">
                <a:latin typeface="+mj-lt"/>
              </a:rPr>
              <a:t>Esempio di portata e sensibilità nelle </a:t>
            </a:r>
            <a:r>
              <a:rPr lang="it-IT" altLang="it-IT" b="1" dirty="0" smtClean="0">
                <a:latin typeface="+mj-lt"/>
              </a:rPr>
              <a:t>PESATE</a:t>
            </a:r>
            <a:endParaRPr lang="it-IT" altLang="it-IT" b="1" dirty="0">
              <a:latin typeface="+mj-lt"/>
            </a:endParaRP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B187F4B-CA74-4C53-8517-3357BDDFBDA2}" type="slidenum">
              <a:rPr lang="it-IT" smtClean="0"/>
              <a:pPr>
                <a:defRPr/>
              </a:pPr>
              <a:t>9</a:t>
            </a:fld>
            <a:endParaRPr lang="it-IT"/>
          </a:p>
        </p:txBody>
      </p:sp>
      <p:sp>
        <p:nvSpPr>
          <p:cNvPr id="8" name="CasellaDiTesto 7"/>
          <p:cNvSpPr txBox="1"/>
          <p:nvPr/>
        </p:nvSpPr>
        <p:spPr>
          <a:xfrm>
            <a:off x="4499992" y="1772816"/>
            <a:ext cx="39604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In lab ci sono 2 tipi di bilance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012046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truttura predefinita">
  <a:themeElements>
    <a:clrScheme name="Struttura predefinita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ruttura predefinit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ruttura predefinit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1502</TotalTime>
  <Words>2312</Words>
  <Application>Microsoft Office PowerPoint</Application>
  <PresentationFormat>Presentazione su schermo (4:3)</PresentationFormat>
  <Paragraphs>330</Paragraphs>
  <Slides>34</Slides>
  <Notes>0</Notes>
  <HiddenSlides>0</HiddenSlides>
  <MMClips>0</MMClips>
  <ScaleCrop>false</ScaleCrop>
  <HeadingPairs>
    <vt:vector size="8" baseType="variant">
      <vt:variant>
        <vt:lpstr>Caratteri utilizzati</vt:lpstr>
      </vt:variant>
      <vt:variant>
        <vt:i4>6</vt:i4>
      </vt:variant>
      <vt:variant>
        <vt:lpstr>Tema</vt:lpstr>
      </vt:variant>
      <vt:variant>
        <vt:i4>1</vt:i4>
      </vt:variant>
      <vt:variant>
        <vt:lpstr>Server OLE incorporati</vt:lpstr>
      </vt:variant>
      <vt:variant>
        <vt:i4>1</vt:i4>
      </vt:variant>
      <vt:variant>
        <vt:lpstr>Titoli diapositive</vt:lpstr>
      </vt:variant>
      <vt:variant>
        <vt:i4>34</vt:i4>
      </vt:variant>
    </vt:vector>
  </HeadingPairs>
  <TitlesOfParts>
    <vt:vector size="42" baseType="lpstr">
      <vt:lpstr>Arial</vt:lpstr>
      <vt:lpstr>Arial Black</vt:lpstr>
      <vt:lpstr>Calibri</vt:lpstr>
      <vt:lpstr>Cambria Math</vt:lpstr>
      <vt:lpstr>Symbol</vt:lpstr>
      <vt:lpstr>Times New Roman</vt:lpstr>
      <vt:lpstr>Struttura predefinita</vt:lpstr>
      <vt:lpstr>Equation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>UTS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Claudio</dc:creator>
  <cp:lastModifiedBy>Claudio Tavagnacco</cp:lastModifiedBy>
  <cp:revision>864</cp:revision>
  <dcterms:created xsi:type="dcterms:W3CDTF">2006-11-16T22:58:56Z</dcterms:created>
  <dcterms:modified xsi:type="dcterms:W3CDTF">2020-10-06T12:01:13Z</dcterms:modified>
</cp:coreProperties>
</file>