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9"/>
  </p:notesMasterIdLst>
  <p:handoutMasterIdLst>
    <p:handoutMasterId r:id="rId40"/>
  </p:handoutMasterIdLst>
  <p:sldIdLst>
    <p:sldId id="312" r:id="rId2"/>
    <p:sldId id="264" r:id="rId3"/>
    <p:sldId id="265" r:id="rId4"/>
    <p:sldId id="273" r:id="rId5"/>
    <p:sldId id="295" r:id="rId6"/>
    <p:sldId id="284" r:id="rId7"/>
    <p:sldId id="296" r:id="rId8"/>
    <p:sldId id="297" r:id="rId9"/>
    <p:sldId id="286" r:id="rId10"/>
    <p:sldId id="292" r:id="rId11"/>
    <p:sldId id="298" r:id="rId12"/>
    <p:sldId id="277" r:id="rId13"/>
    <p:sldId id="274" r:id="rId14"/>
    <p:sldId id="289" r:id="rId15"/>
    <p:sldId id="288" r:id="rId16"/>
    <p:sldId id="275" r:id="rId17"/>
    <p:sldId id="276" r:id="rId18"/>
    <p:sldId id="291" r:id="rId19"/>
    <p:sldId id="300" r:id="rId20"/>
    <p:sldId id="302" r:id="rId21"/>
    <p:sldId id="314" r:id="rId22"/>
    <p:sldId id="306" r:id="rId23"/>
    <p:sldId id="307" r:id="rId24"/>
    <p:sldId id="309" r:id="rId25"/>
    <p:sldId id="308" r:id="rId26"/>
    <p:sldId id="313" r:id="rId27"/>
    <p:sldId id="305" r:id="rId28"/>
    <p:sldId id="279" r:id="rId29"/>
    <p:sldId id="311" r:id="rId30"/>
    <p:sldId id="280" r:id="rId31"/>
    <p:sldId id="281" r:id="rId32"/>
    <p:sldId id="283" r:id="rId33"/>
    <p:sldId id="285" r:id="rId34"/>
    <p:sldId id="299" r:id="rId35"/>
    <p:sldId id="303" r:id="rId36"/>
    <p:sldId id="304" r:id="rId37"/>
    <p:sldId id="310" r:id="rId38"/>
  </p:sldIdLst>
  <p:sldSz cx="9144000" cy="6858000" type="screen4x3"/>
  <p:notesSz cx="6888163" cy="100187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599" autoAdjust="0"/>
  </p:normalViewPr>
  <p:slideViewPr>
    <p:cSldViewPr>
      <p:cViewPr varScale="1">
        <p:scale>
          <a:sx n="114" d="100"/>
          <a:sy n="114" d="100"/>
        </p:scale>
        <p:origin x="156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BD06E4-34CB-4567-9DDF-3B880DC1ADA3}" type="datetimeFigureOut">
              <a:rPr lang="it-IT" smtClean="0"/>
              <a:pPr/>
              <a:t>09/10/2020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902075" y="9515475"/>
            <a:ext cx="2984500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E180AD-8AB8-428A-A4C0-B6B30313FB8F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F795E881-96AB-4CCB-A398-2B45D441C38F}" type="datetimeFigureOut">
              <a:rPr lang="it-IT" smtClean="0"/>
              <a:pPr/>
              <a:t>09/10/2020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>
            <a:normAutofit/>
          </a:bodyPr>
          <a:lstStyle/>
          <a:p>
            <a:pPr lvl="0"/>
            <a:r>
              <a:rPr lang="it-IT"/>
              <a:t>Fare clic per modificare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FAAAD786-77F9-4F39-B760-390677928F74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5F1E98-B9DA-4398-A603-5ED9FB211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B86A81E-028B-4CB0-8A74-494EE30F2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841778-AAC1-4470-A91A-5315676D2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5567FC-C966-4C48-A52D-E9A46568A934}" type="datetime1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A494166-21EE-44CF-8032-DFF4AEB46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1445DEA-6E0C-4CBA-B5DF-5C8CCDFA9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06906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A8CBA63-1548-48CF-8B11-0D6696D46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14C1FB94-3264-4916-8887-3287CF1DDC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CB33E5-8E92-458D-9F2E-8C97A0A48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B4EC3-B9CB-41E2-AA7B-26C9BA6240B2}" type="datetime1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CD77A76-E3F4-412F-99C6-404BF8895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AB0527-C146-4BE2-AE8B-185713055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72021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B46B49C-9F67-474F-B51E-BABD170248F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E928E57-A451-4A27-A88D-62CDA042E9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8DBAA4E-A678-4387-90AD-3048D9D5B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1739C-A9C7-4BDD-A39E-12B105443E0A}" type="datetime1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9B81F61-CA41-41AA-B7DF-0A87680F4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53F833-43F3-4684-AB7D-E2FAC33F6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15266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0301F3-AA51-48C7-B96D-62F686E143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5FEA238-CD5E-4838-89B1-9E4D6BF97C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EB25033-D32A-483B-88CE-41D691D442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181228-B042-40BF-9ADD-E4141276C7C2}" type="datetime1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276BFB4-6387-48CA-93A5-8D745BF624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77A1C3-5B24-406A-BDAD-D3D03CB3E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6090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61CBA9D-D205-46A6-8121-3C1A55458A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89E0548-1C92-4086-830B-DABE8EBF16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45350A-C74A-4075-8C44-C6836D477C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95869-4BDF-4ACF-93BE-43E2FF94D0B3}" type="datetime1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13C7C64-6DA1-43FA-8C6E-1EEF5E879C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CC0863C-7FA7-4660-9791-119D76C7D4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5744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B4E0B2-FA97-4EA7-A19E-298D320DD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BAFA702-59B6-4AEB-AF7E-750E416A22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4391D5A-98F1-4989-A25E-62696B5AE6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B08E52A4-5B3D-498F-B8A2-E867DE41C0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C4FFD-8801-4800-B7D3-A5C0EB8DA582}" type="datetime1">
              <a:rPr lang="it-IT" smtClean="0"/>
              <a:t>09/10/2020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638B50D-AAE5-4019-AF46-07041FAE2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4D2422-235E-4473-A3D7-4A0AB4FD1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82614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802137-F4FD-464C-AF52-0BBC8E4518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5EA5B95-2C85-41C5-9C46-742407F02F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FFE23CFC-DC97-49C2-B804-649D07E6EB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CB16A45-3C3E-4196-B8BD-2C0D2A425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C27F3155-65DA-43A8-91FE-D9B9590231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C6DBA615-2C03-4348-B60F-7B8CB9C66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5E74E-DFAA-442C-AE57-262C3D2D68DF}" type="datetime1">
              <a:rPr lang="it-IT" smtClean="0"/>
              <a:t>09/10/2020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E834920-264F-48EB-A3F2-F8704532EE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9EC228F6-B32E-4C98-B1D7-DF56FDBB5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4409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FA230CD-36C8-4CCD-9116-EA890F2C20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9D44666-9075-47C5-A81E-D1C7E9EF96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8D40D0-6729-4A2A-8E18-EC9CC68E0FBA}" type="datetime1">
              <a:rPr lang="it-IT" smtClean="0"/>
              <a:t>09/10/2020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65CC2EB-BBAD-4582-82FF-9B7D7F624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DC16DBE-8AA2-45D4-9D9E-E39D83351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30440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571768-7E89-4E1F-9D02-8C6CDEFF6F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08787-0883-40F2-94EA-0AEDBA96E78A}" type="datetime1">
              <a:rPr lang="it-IT" smtClean="0"/>
              <a:t>09/10/2020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69DE80E5-9904-47BA-A543-E03B2835E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9AB716F9-5A82-4E6C-9162-8091D57A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49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74B3A1-BBAD-49C4-95CC-33FA029BE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CADCFAF-F93F-4145-9F11-75F20D4CEE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0BAED23-CEA9-4646-BC30-B27F46ABB3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F36361-D98C-4612-B4DC-83556C2BAC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FEC4CD-0622-4601-9D81-540C42345246}" type="datetime1">
              <a:rPr lang="it-IT" smtClean="0"/>
              <a:t>09/10/2020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06FEB15-FD78-4F56-88CE-0A8AE2C04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2C4455-B7A2-493D-9BB1-800687DF0C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3202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3DD1EA-BD83-4814-B4DC-018A0F4CC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C1AD074-A8DB-4D12-BC03-DCD68A57AE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E4E786F-246C-417A-815C-64B43AF45A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927E8AF-412E-4D3E-BB94-EEF8FFD95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9B0A6-2A0A-4E22-AAB0-8AB49F02E813}" type="datetime1">
              <a:rPr lang="it-IT" smtClean="0"/>
              <a:t>09/10/2020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B7ABF5D-571C-44CB-9411-C62439AE6F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67AADFB-0ABA-4774-A35B-7C0661AB9E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94465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6AD694E-80AA-4FEE-BE69-5BE8D54AA8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A9B375F-15D1-4CA2-9C9B-6539CAF457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C63AC5-E2BC-4ACA-952B-89FC4377C55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395F90-8C9A-4028-93F6-7DDA9CC46DA8}" type="datetime1">
              <a:rPr lang="it-IT" smtClean="0"/>
              <a:t>09/10/2020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48D86B1-3BE8-4DA4-8E3C-0BEF557F1F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BB5EA4F-5CFB-48E7-B444-C1832B9282A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AE7C81-AB1D-4EB1-9E52-B62CF7982609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74424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625AE1-B4D5-4731-A3B2-43BC98BC9B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701363A-FCB0-4895-B030-D31E1184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3D344E2-66DA-4B2B-AE3C-9CB01A632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699CA05-8AD7-4278-99E0-FD57F97404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</a:t>
            </a:fld>
            <a:endParaRPr lang="it-IT"/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6622DC4F-2F48-4E42-B956-FCC9A800D3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46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692696"/>
            <a:ext cx="8191822" cy="5484267"/>
          </a:xfrm>
        </p:spPr>
        <p:txBody>
          <a:bodyPr/>
          <a:lstStyle/>
          <a:p>
            <a:endParaRPr lang="it-IT" sz="3600" dirty="0"/>
          </a:p>
          <a:p>
            <a:r>
              <a:rPr lang="it-IT" sz="3600" dirty="0" err="1"/>
              <a:t>Economic</a:t>
            </a:r>
            <a:r>
              <a:rPr lang="it-IT" sz="3600" dirty="0"/>
              <a:t> </a:t>
            </a:r>
            <a:r>
              <a:rPr lang="it-IT" sz="3600" dirty="0" err="1"/>
              <a:t>evaluation</a:t>
            </a:r>
            <a:endParaRPr lang="it-IT" sz="3600" dirty="0"/>
          </a:p>
          <a:p>
            <a:endParaRPr lang="it-IT" sz="3600" dirty="0"/>
          </a:p>
          <a:p>
            <a:r>
              <a:rPr lang="it-IT" sz="3600" dirty="0"/>
              <a:t>Force of law (1372 c.c.) </a:t>
            </a:r>
            <a:r>
              <a:rPr lang="it-IT" sz="3600" dirty="0" err="1"/>
              <a:t>amongst</a:t>
            </a:r>
            <a:r>
              <a:rPr lang="it-IT" sz="3600" dirty="0"/>
              <a:t> the parties</a:t>
            </a:r>
          </a:p>
          <a:p>
            <a:endParaRPr lang="it-IT" sz="3600" dirty="0"/>
          </a:p>
          <a:p>
            <a:endParaRPr lang="it-IT" sz="3600" dirty="0"/>
          </a:p>
          <a:p>
            <a:endParaRPr lang="it-IT" dirty="0"/>
          </a:p>
          <a:p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28134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3AA9C1-D7A4-4580-8076-B84609C0BB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8097" y="548680"/>
            <a:ext cx="8047806" cy="5556275"/>
          </a:xfrm>
        </p:spPr>
        <p:txBody>
          <a:bodyPr/>
          <a:lstStyle/>
          <a:p>
            <a:r>
              <a:rPr lang="en-US" sz="2800" dirty="0"/>
              <a:t>Liability</a:t>
            </a:r>
          </a:p>
          <a:p>
            <a:pPr marL="0" indent="0">
              <a:buNone/>
            </a:pPr>
            <a:r>
              <a:rPr lang="en-US" sz="2800" dirty="0"/>
              <a:t>of the debtor (1218 c.c.)</a:t>
            </a:r>
          </a:p>
          <a:p>
            <a:pPr marL="0" indent="0">
              <a:buNone/>
            </a:pPr>
            <a:r>
              <a:rPr lang="en-US" sz="2800" dirty="0"/>
              <a:t>with all their present and future assets (2740)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i="1" dirty="0"/>
              <a:t>Par </a:t>
            </a:r>
            <a:r>
              <a:rPr lang="en-US" sz="2800" i="1" dirty="0" err="1"/>
              <a:t>condicio</a:t>
            </a:r>
            <a:r>
              <a:rPr lang="en-US" sz="2800" i="1" dirty="0"/>
              <a:t> </a:t>
            </a:r>
            <a:r>
              <a:rPr lang="en-US" sz="2800" i="1" dirty="0" err="1"/>
              <a:t>creditorum</a:t>
            </a:r>
            <a:endParaRPr lang="en-US" sz="2800" i="1" dirty="0"/>
          </a:p>
          <a:p>
            <a:endParaRPr lang="en-US" sz="2800" dirty="0"/>
          </a:p>
          <a:p>
            <a:r>
              <a:rPr lang="en-US" sz="2800" dirty="0"/>
              <a:t>Securities: privilege, pledge, mortgage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5CB7845-036D-473F-9771-0A544D6F9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15F4505-41C5-4FE9-90B8-E58A707BD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7235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ECD8A26-AF30-47B3-A1F4-1843664CF0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LET’S THINK…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9D9FD2F-C43A-444A-8A75-46BE35104A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DIFFERENCES BETWEEN:</a:t>
            </a:r>
          </a:p>
          <a:p>
            <a:pPr marL="685800" lvl="1" indent="-342900">
              <a:buFont typeface="+mj-lt"/>
              <a:buAutoNum type="arabicPeriod"/>
            </a:pPr>
            <a:r>
              <a:rPr lang="it-IT" sz="2800" dirty="0"/>
              <a:t>CONTRACT STIPULATED BY A NATURAL PERSON/CONTRACT STIPULATED BY A COMPANY</a:t>
            </a:r>
          </a:p>
          <a:p>
            <a:pPr marL="685800" lvl="1" indent="-342900">
              <a:buFont typeface="+mj-lt"/>
              <a:buAutoNum type="arabicPeriod"/>
            </a:pPr>
            <a:endParaRPr lang="it-IT" sz="2800" dirty="0"/>
          </a:p>
          <a:p>
            <a:pPr marL="685800" lvl="1" indent="-342900">
              <a:buFont typeface="+mj-lt"/>
              <a:buAutoNum type="arabicPeriod"/>
            </a:pPr>
            <a:r>
              <a:rPr lang="it-IT" sz="2800" dirty="0"/>
              <a:t>DECISION MAKING PROCESS OF A NATURAL PERSON AD A LEGAL PERSON</a:t>
            </a:r>
          </a:p>
          <a:p>
            <a:pPr lvl="1"/>
            <a:endParaRPr lang="it-IT" sz="2800" dirty="0"/>
          </a:p>
          <a:p>
            <a:pPr marL="342900" lvl="1" indent="0">
              <a:buNone/>
            </a:pPr>
            <a:endParaRPr lang="it-IT" sz="2800" dirty="0"/>
          </a:p>
          <a:p>
            <a:pPr marL="342900" lvl="1" indent="0">
              <a:buNone/>
            </a:pPr>
            <a:endParaRPr lang="it-IT" sz="2800" dirty="0"/>
          </a:p>
          <a:p>
            <a:pPr marL="342900" lvl="1" indent="0">
              <a:buNone/>
            </a:pPr>
            <a:r>
              <a:rPr lang="it-IT" sz="2800" dirty="0"/>
              <a:t>… and </a:t>
            </a:r>
            <a:r>
              <a:rPr lang="it-IT" sz="2800" dirty="0" err="1"/>
              <a:t>write</a:t>
            </a:r>
            <a:r>
              <a:rPr lang="it-IT" sz="2800" dirty="0"/>
              <a:t>!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E80DD7C-F63A-463B-A701-2473876A7A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61125BB-769E-41F6-8D66-F2EF8D4B1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936606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Read the </a:t>
            </a:r>
            <a:r>
              <a:rPr lang="it-IT" dirty="0" err="1"/>
              <a:t>sentences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1484784"/>
            <a:ext cx="8047806" cy="4692179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it-IT" sz="2400" dirty="0"/>
              <a:t>I STIPULATED A CONTRACT WITH THE COMPANY.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I STIPULATED A CONTRACT WITH THE COMPANY AND HAVE A CREDIT OF 10.000 BUT I HAVEN’T RECEIVED ANY PAYMENT. WHO CAN I SUE FOR THE PAYMENT?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THE FINANCIAL STATEMENTS OF THE COMPANY WERE APPROVED.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THE COMPANY DECIDED TO DISTRIBUTE DIVIDENDS.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2400" dirty="0"/>
              <a:t>THE GENERAL MEETING APPOINTED THE CEO OF THE COMPANY.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51595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476672"/>
            <a:ext cx="8191822" cy="57002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 err="1"/>
              <a:t>We</a:t>
            </a:r>
            <a:r>
              <a:rPr lang="it-IT" sz="3600" dirty="0"/>
              <a:t> </a:t>
            </a:r>
            <a:r>
              <a:rPr lang="it-IT" sz="3600" dirty="0" err="1"/>
              <a:t>need</a:t>
            </a:r>
            <a:r>
              <a:rPr lang="it-IT" sz="3600" dirty="0"/>
              <a:t> a legislative </a:t>
            </a:r>
            <a:r>
              <a:rPr lang="it-IT" sz="3600" dirty="0" err="1"/>
              <a:t>framework</a:t>
            </a:r>
            <a:r>
              <a:rPr lang="it-IT" sz="3600" dirty="0"/>
              <a:t> </a:t>
            </a:r>
            <a:r>
              <a:rPr lang="it-IT" sz="3600" dirty="0" err="1"/>
              <a:t>that</a:t>
            </a:r>
            <a:r>
              <a:rPr lang="it-IT" sz="3600" dirty="0"/>
              <a:t> </a:t>
            </a:r>
            <a:r>
              <a:rPr lang="it-IT" sz="3600" dirty="0" err="1"/>
              <a:t>is</a:t>
            </a:r>
            <a:r>
              <a:rPr lang="it-IT" sz="3600" dirty="0"/>
              <a:t> </a:t>
            </a:r>
            <a:r>
              <a:rPr lang="it-IT" sz="3600" dirty="0" err="1"/>
              <a:t>able</a:t>
            </a:r>
            <a:r>
              <a:rPr lang="it-IT" sz="3600" dirty="0"/>
              <a:t> to </a:t>
            </a:r>
            <a:r>
              <a:rPr lang="it-IT" sz="3600" dirty="0" err="1"/>
              <a:t>regulate</a:t>
            </a:r>
            <a:r>
              <a:rPr lang="it-IT" sz="3600" dirty="0"/>
              <a:t> the </a:t>
            </a:r>
            <a:r>
              <a:rPr lang="it-IT" sz="3600" dirty="0" err="1"/>
              <a:t>activity</a:t>
            </a:r>
            <a:r>
              <a:rPr lang="it-IT" sz="3600" dirty="0"/>
              <a:t> of the TRADE (</a:t>
            </a:r>
            <a:r>
              <a:rPr lang="it-IT" sz="3600" dirty="0" err="1"/>
              <a:t>entrepreneurs</a:t>
            </a:r>
            <a:r>
              <a:rPr lang="it-IT" sz="3600" dirty="0"/>
              <a:t> and </a:t>
            </a:r>
            <a:r>
              <a:rPr lang="it-IT" sz="3600" dirty="0" err="1"/>
              <a:t>enterprises</a:t>
            </a:r>
            <a:r>
              <a:rPr lang="it-IT" sz="3600" dirty="0"/>
              <a:t>) from</a:t>
            </a:r>
          </a:p>
          <a:p>
            <a:endParaRPr lang="it-IT" sz="3600" dirty="0"/>
          </a:p>
          <a:p>
            <a:pPr marL="0" indent="0">
              <a:buNone/>
            </a:pPr>
            <a:r>
              <a:rPr lang="it-IT" sz="3600" i="1" dirty="0"/>
              <a:t>the «</a:t>
            </a:r>
            <a:r>
              <a:rPr lang="it-IT" sz="3600" i="1" dirty="0" err="1"/>
              <a:t>birth</a:t>
            </a:r>
            <a:r>
              <a:rPr lang="it-IT" sz="3600" i="1" dirty="0"/>
              <a:t>» to the «</a:t>
            </a:r>
            <a:r>
              <a:rPr lang="it-IT" sz="3600" i="1" dirty="0" err="1"/>
              <a:t>death</a:t>
            </a:r>
            <a:r>
              <a:rPr lang="it-IT" sz="3600" i="1" dirty="0"/>
              <a:t>», </a:t>
            </a:r>
            <a:r>
              <a:rPr lang="it-IT" sz="3600" i="1" dirty="0" err="1"/>
              <a:t>going</a:t>
            </a:r>
            <a:r>
              <a:rPr lang="it-IT" sz="3600" i="1" dirty="0"/>
              <a:t> </a:t>
            </a:r>
            <a:r>
              <a:rPr lang="it-IT" sz="3600" i="1" dirty="0" err="1"/>
              <a:t>through</a:t>
            </a:r>
            <a:r>
              <a:rPr lang="it-IT" sz="3600" i="1" dirty="0"/>
              <a:t> </a:t>
            </a:r>
            <a:r>
              <a:rPr lang="it-IT" sz="3600" i="1" dirty="0" err="1"/>
              <a:t>different</a:t>
            </a:r>
            <a:r>
              <a:rPr lang="it-IT" sz="3600" i="1" dirty="0"/>
              <a:t> </a:t>
            </a:r>
            <a:r>
              <a:rPr lang="it-IT" sz="3600" i="1" dirty="0" err="1"/>
              <a:t>situations</a:t>
            </a:r>
            <a:r>
              <a:rPr lang="it-IT" sz="3600" i="1" dirty="0"/>
              <a:t>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87094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History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 err="1"/>
              <a:t>Property</a:t>
            </a:r>
            <a:r>
              <a:rPr lang="it-IT" sz="3600" dirty="0"/>
              <a:t> vs </a:t>
            </a:r>
            <a:r>
              <a:rPr lang="it-IT" sz="3600" dirty="0" err="1"/>
              <a:t>trade</a:t>
            </a:r>
            <a:endParaRPr lang="it-IT" sz="3600" dirty="0"/>
          </a:p>
          <a:p>
            <a:endParaRPr lang="it-IT" sz="3600" dirty="0"/>
          </a:p>
          <a:p>
            <a:r>
              <a:rPr lang="it-IT" sz="3600" dirty="0"/>
              <a:t>Romans – middle </a:t>
            </a:r>
            <a:r>
              <a:rPr lang="it-IT" sz="3600" dirty="0" err="1"/>
              <a:t>age</a:t>
            </a:r>
            <a:r>
              <a:rPr lang="it-IT" sz="3600" dirty="0"/>
              <a:t> – </a:t>
            </a:r>
            <a:r>
              <a:rPr lang="it-IT" sz="3600" dirty="0" err="1"/>
              <a:t>codification</a:t>
            </a:r>
            <a:endParaRPr lang="it-IT" sz="3600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70228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ENTREPRENEUR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3600" dirty="0"/>
              <a:t>c.c. art. 2082. Imprenditore</a:t>
            </a:r>
          </a:p>
          <a:p>
            <a:pPr marL="0" indent="0">
              <a:buNone/>
            </a:pPr>
            <a:r>
              <a:rPr lang="it-IT" sz="3600" dirty="0"/>
              <a:t>È imprenditore chi esercita professionalmente una attività economica  organizzata al fine della produzione o dello scambio di beni o di servizi.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362488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Entrepreneur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 err="1"/>
              <a:t>Economic</a:t>
            </a:r>
            <a:r>
              <a:rPr lang="it-IT" sz="4000" dirty="0"/>
              <a:t> activity</a:t>
            </a:r>
          </a:p>
          <a:p>
            <a:r>
              <a:rPr lang="it-IT" sz="4000" dirty="0" err="1"/>
              <a:t>Organisation</a:t>
            </a:r>
            <a:endParaRPr lang="it-IT" sz="4000" dirty="0"/>
          </a:p>
          <a:p>
            <a:r>
              <a:rPr lang="it-IT" sz="4000" dirty="0" err="1"/>
              <a:t>Economic</a:t>
            </a:r>
            <a:r>
              <a:rPr lang="it-IT" sz="4000" dirty="0"/>
              <a:t> </a:t>
            </a:r>
            <a:r>
              <a:rPr lang="it-IT" sz="4000" dirty="0" err="1"/>
              <a:t>method</a:t>
            </a:r>
            <a:endParaRPr lang="it-IT" sz="4000" dirty="0"/>
          </a:p>
          <a:p>
            <a:pPr marL="342900" lvl="1" indent="0">
              <a:buNone/>
            </a:pPr>
            <a:r>
              <a:rPr lang="it-IT" sz="3700" dirty="0"/>
              <a:t>≠ profit-making </a:t>
            </a:r>
            <a:r>
              <a:rPr lang="it-IT" sz="3700" dirty="0" err="1"/>
              <a:t>purpose</a:t>
            </a:r>
            <a:r>
              <a:rPr lang="it-IT" sz="3700" dirty="0"/>
              <a:t> (</a:t>
            </a:r>
            <a:r>
              <a:rPr lang="it-IT" sz="3700" dirty="0" err="1"/>
              <a:t>objective</a:t>
            </a:r>
            <a:r>
              <a:rPr lang="it-IT" sz="3700" dirty="0"/>
              <a:t> and </a:t>
            </a:r>
            <a:r>
              <a:rPr lang="it-IT" sz="3700" dirty="0" err="1"/>
              <a:t>subjective</a:t>
            </a:r>
            <a:r>
              <a:rPr lang="it-IT" sz="3700" dirty="0"/>
              <a:t>)</a:t>
            </a:r>
          </a:p>
          <a:p>
            <a:r>
              <a:rPr lang="it-IT" sz="4000" dirty="0" err="1"/>
              <a:t>Professionalism</a:t>
            </a:r>
            <a:r>
              <a:rPr lang="it-IT" sz="4000" dirty="0"/>
              <a:t> 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12097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620688"/>
            <a:ext cx="8119814" cy="5556275"/>
          </a:xfrm>
        </p:spPr>
        <p:txBody>
          <a:bodyPr/>
          <a:lstStyle/>
          <a:p>
            <a:r>
              <a:rPr lang="it-IT" sz="3600" dirty="0"/>
              <a:t>Entrepreneur</a:t>
            </a:r>
          </a:p>
          <a:p>
            <a:pPr marL="0" indent="0">
              <a:buNone/>
            </a:pPr>
            <a:r>
              <a:rPr lang="it-IT" sz="3600" dirty="0"/>
              <a:t>Vs</a:t>
            </a:r>
          </a:p>
          <a:p>
            <a:r>
              <a:rPr lang="it-IT" sz="3600" dirty="0" err="1"/>
              <a:t>Employee</a:t>
            </a:r>
            <a:endParaRPr lang="it-IT" sz="3600" dirty="0"/>
          </a:p>
          <a:p>
            <a:pPr marL="0" indent="0">
              <a:buNone/>
            </a:pPr>
            <a:r>
              <a:rPr lang="it-IT" sz="3600" dirty="0"/>
              <a:t>Vs</a:t>
            </a:r>
          </a:p>
          <a:p>
            <a:r>
              <a:rPr lang="it-IT" sz="3600" dirty="0"/>
              <a:t>Self-</a:t>
            </a:r>
            <a:r>
              <a:rPr lang="it-IT" sz="3600" dirty="0" err="1"/>
              <a:t>employed</a:t>
            </a:r>
            <a:r>
              <a:rPr lang="it-IT" sz="3600" dirty="0"/>
              <a:t> (</a:t>
            </a:r>
            <a:r>
              <a:rPr lang="it-IT" sz="3600" dirty="0" err="1"/>
              <a:t>professional</a:t>
            </a:r>
            <a:r>
              <a:rPr lang="it-IT" sz="3600" dirty="0"/>
              <a:t>)</a:t>
            </a:r>
          </a:p>
          <a:p>
            <a:endParaRPr lang="it-IT" sz="3600" dirty="0"/>
          </a:p>
          <a:p>
            <a:endParaRPr lang="it-IT" sz="3600" dirty="0"/>
          </a:p>
          <a:p>
            <a:r>
              <a:rPr lang="it-IT" sz="3600" dirty="0"/>
              <a:t>Entrepreneur vs </a:t>
            </a:r>
            <a:r>
              <a:rPr lang="it-IT" sz="3600" dirty="0" err="1"/>
              <a:t>enterprise</a:t>
            </a:r>
            <a:endParaRPr lang="it-IT" sz="3600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4626567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B15FC69-85FF-461A-A5C8-81BD1C010B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Let’s</a:t>
            </a:r>
            <a:r>
              <a:rPr lang="it-IT" dirty="0"/>
              <a:t> </a:t>
            </a:r>
            <a:r>
              <a:rPr lang="it-IT" dirty="0" err="1"/>
              <a:t>try</a:t>
            </a:r>
            <a:r>
              <a:rPr lang="it-IT" dirty="0"/>
              <a:t> and </a:t>
            </a:r>
            <a:r>
              <a:rPr lang="it-IT" dirty="0" err="1"/>
              <a:t>discuss</a:t>
            </a:r>
            <a:r>
              <a:rPr lang="it-IT" dirty="0"/>
              <a:t>: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is</a:t>
            </a:r>
            <a:r>
              <a:rPr lang="it-IT" dirty="0"/>
              <a:t> an </a:t>
            </a:r>
            <a:r>
              <a:rPr lang="it-IT" dirty="0" err="1"/>
              <a:t>entrepreneur</a:t>
            </a:r>
            <a:r>
              <a:rPr lang="it-IT" dirty="0"/>
              <a:t>?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C25EF3A-C4F0-4FC5-84B1-084A92D700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it-IT" sz="3200" dirty="0"/>
              <a:t>A </a:t>
            </a:r>
            <a:r>
              <a:rPr lang="it-IT" sz="3200" dirty="0" err="1"/>
              <a:t>person</a:t>
            </a:r>
            <a:r>
              <a:rPr lang="it-IT" sz="3200" dirty="0"/>
              <a:t> </a:t>
            </a:r>
            <a:r>
              <a:rPr lang="it-IT" sz="3200" dirty="0" err="1"/>
              <a:t>who</a:t>
            </a:r>
            <a:r>
              <a:rPr lang="it-IT" sz="3200" dirty="0"/>
              <a:t> </a:t>
            </a:r>
            <a:r>
              <a:rPr lang="it-IT" sz="3200" dirty="0" err="1"/>
              <a:t>offers</a:t>
            </a:r>
            <a:r>
              <a:rPr lang="it-IT" sz="3200" dirty="0"/>
              <a:t> </a:t>
            </a:r>
            <a:r>
              <a:rPr lang="it-IT" sz="3200" dirty="0" err="1"/>
              <a:t>you</a:t>
            </a:r>
            <a:r>
              <a:rPr lang="it-IT" sz="3200" dirty="0"/>
              <a:t> a coffee </a:t>
            </a:r>
            <a:r>
              <a:rPr lang="it-IT" sz="3200" dirty="0" err="1"/>
              <a:t>at</a:t>
            </a:r>
            <a:r>
              <a:rPr lang="it-IT" sz="3200" dirty="0"/>
              <a:t> home</a:t>
            </a:r>
          </a:p>
          <a:p>
            <a:pPr marL="457200" indent="-457200">
              <a:buFont typeface="+mj-lt"/>
              <a:buAutoNum type="arabicPeriod"/>
            </a:pPr>
            <a:r>
              <a:rPr lang="it-IT" sz="3200" dirty="0"/>
              <a:t>A </a:t>
            </a:r>
            <a:r>
              <a:rPr lang="it-IT" sz="3200" dirty="0" err="1"/>
              <a:t>person</a:t>
            </a:r>
            <a:r>
              <a:rPr lang="it-IT" sz="3200" dirty="0"/>
              <a:t> </a:t>
            </a:r>
            <a:r>
              <a:rPr lang="it-IT" sz="3200" dirty="0" err="1"/>
              <a:t>who</a:t>
            </a:r>
            <a:r>
              <a:rPr lang="it-IT" sz="3200" dirty="0"/>
              <a:t> works in a </a:t>
            </a:r>
            <a:r>
              <a:rPr lang="it-IT" sz="3200" dirty="0" err="1"/>
              <a:t>coffeeshop</a:t>
            </a:r>
            <a:endParaRPr lang="it-IT" sz="3200" dirty="0"/>
          </a:p>
          <a:p>
            <a:pPr marL="457200" indent="-457200">
              <a:buFont typeface="+mj-lt"/>
              <a:buAutoNum type="arabicPeriod"/>
            </a:pPr>
            <a:r>
              <a:rPr lang="it-IT" sz="3200" dirty="0"/>
              <a:t>A </a:t>
            </a:r>
            <a:r>
              <a:rPr lang="it-IT" sz="3200" dirty="0" err="1"/>
              <a:t>person</a:t>
            </a:r>
            <a:r>
              <a:rPr lang="it-IT" sz="3200" dirty="0"/>
              <a:t> </a:t>
            </a:r>
            <a:r>
              <a:rPr lang="it-IT" sz="3200" dirty="0" err="1"/>
              <a:t>who</a:t>
            </a:r>
            <a:r>
              <a:rPr lang="it-IT" sz="3200" dirty="0"/>
              <a:t> </a:t>
            </a:r>
            <a:r>
              <a:rPr lang="it-IT" sz="3200" dirty="0" err="1"/>
              <a:t>owns</a:t>
            </a:r>
            <a:r>
              <a:rPr lang="it-IT" sz="3200" dirty="0"/>
              <a:t> a coffee shop and </a:t>
            </a:r>
            <a:r>
              <a:rPr lang="it-IT" sz="3200" dirty="0" err="1"/>
              <a:t>decides</a:t>
            </a:r>
            <a:r>
              <a:rPr lang="it-IT" sz="3200" dirty="0"/>
              <a:t> the </a:t>
            </a:r>
            <a:r>
              <a:rPr lang="it-IT" sz="3200" dirty="0" err="1"/>
              <a:t>timetable</a:t>
            </a:r>
            <a:r>
              <a:rPr lang="it-IT" sz="3200" dirty="0"/>
              <a:t> of the </a:t>
            </a:r>
            <a:r>
              <a:rPr lang="it-IT" sz="3200" dirty="0" err="1"/>
              <a:t>employees</a:t>
            </a:r>
            <a:endParaRPr lang="it-IT" sz="3200" dirty="0"/>
          </a:p>
          <a:p>
            <a:pPr marL="457200" indent="-457200">
              <a:buFont typeface="+mj-lt"/>
              <a:buAutoNum type="arabicPeriod"/>
            </a:pPr>
            <a:r>
              <a:rPr lang="it-IT" sz="3200" dirty="0"/>
              <a:t>The company </a:t>
            </a:r>
            <a:r>
              <a:rPr lang="it-IT" sz="3200" dirty="0" err="1"/>
              <a:t>who</a:t>
            </a:r>
            <a:r>
              <a:rPr lang="it-IT" sz="3200" dirty="0"/>
              <a:t> </a:t>
            </a:r>
            <a:r>
              <a:rPr lang="it-IT" sz="3200" dirty="0" err="1"/>
              <a:t>owns</a:t>
            </a:r>
            <a:r>
              <a:rPr lang="it-IT" sz="3200" dirty="0"/>
              <a:t> a </a:t>
            </a:r>
            <a:r>
              <a:rPr lang="it-IT" sz="3200" dirty="0" err="1"/>
              <a:t>restaurant</a:t>
            </a:r>
            <a:r>
              <a:rPr lang="it-IT" sz="3200" dirty="0"/>
              <a:t> on the beach, </a:t>
            </a:r>
            <a:r>
              <a:rPr lang="it-IT" sz="3200" dirty="0" err="1"/>
              <a:t>which</a:t>
            </a:r>
            <a:r>
              <a:rPr lang="it-IT" sz="3200" dirty="0"/>
              <a:t> </a:t>
            </a:r>
            <a:r>
              <a:rPr lang="it-IT" sz="3200" dirty="0" err="1"/>
              <a:t>is</a:t>
            </a:r>
            <a:r>
              <a:rPr lang="it-IT" sz="3200" dirty="0"/>
              <a:t> </a:t>
            </a:r>
            <a:r>
              <a:rPr lang="it-IT" sz="3200" dirty="0" err="1"/>
              <a:t>opened</a:t>
            </a:r>
            <a:r>
              <a:rPr lang="it-IT" sz="3200" dirty="0"/>
              <a:t> </a:t>
            </a:r>
            <a:r>
              <a:rPr lang="it-IT" sz="3200" dirty="0" err="1"/>
              <a:t>only</a:t>
            </a:r>
            <a:r>
              <a:rPr lang="it-IT" sz="3200" dirty="0"/>
              <a:t> on weekends</a:t>
            </a:r>
          </a:p>
          <a:p>
            <a:pPr marL="0" indent="0">
              <a:buNone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endParaRPr lang="it-IT" dirty="0"/>
          </a:p>
          <a:p>
            <a:pPr marL="457200" indent="-457200">
              <a:buFont typeface="+mj-lt"/>
              <a:buAutoNum type="arabicPeriod"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16ECF41-4915-4120-B1E5-FE3B14BB04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FD336B5-4E30-4063-847A-C89B5601C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19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62998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ITALIAN AND EUROPEAN</a:t>
            </a:r>
            <a:br>
              <a:rPr lang="it-IT" dirty="0"/>
            </a:br>
            <a:r>
              <a:rPr lang="it-IT" dirty="0"/>
              <a:t>COMPANY LAW</a:t>
            </a: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AA 2020/2021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6E790A-F7FB-4D2A-B780-6F27A7EF2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/>
              <a:t>START AND STOP </a:t>
            </a:r>
            <a:r>
              <a:rPr lang="it-IT" dirty="0"/>
              <a:t>OF A ENTERPRISE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557B9D-F1BD-40A9-A8DB-257197D40F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Specific</a:t>
            </a:r>
            <a:r>
              <a:rPr lang="it-IT" dirty="0"/>
              <a:t> rules </a:t>
            </a:r>
            <a:r>
              <a:rPr lang="it-IT" dirty="0" err="1"/>
              <a:t>apply</a:t>
            </a:r>
            <a:r>
              <a:rPr lang="it-IT" dirty="0"/>
              <a:t>, </a:t>
            </a:r>
            <a:r>
              <a:rPr lang="it-IT" dirty="0" err="1"/>
              <a:t>depending</a:t>
            </a:r>
            <a:r>
              <a:rPr lang="it-IT" dirty="0"/>
              <a:t> on the </a:t>
            </a:r>
            <a:r>
              <a:rPr lang="it-IT" dirty="0" err="1"/>
              <a:t>fact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you</a:t>
            </a:r>
            <a:r>
              <a:rPr lang="it-IT" dirty="0"/>
              <a:t> are an </a:t>
            </a:r>
            <a:r>
              <a:rPr lang="it-IT" dirty="0" err="1"/>
              <a:t>entrepreneur</a:t>
            </a:r>
            <a:endParaRPr lang="it-IT" dirty="0"/>
          </a:p>
          <a:p>
            <a:r>
              <a:rPr lang="it-IT" dirty="0"/>
              <a:t>PRINCIPLE OF EFFECTIVENESS</a:t>
            </a:r>
          </a:p>
          <a:p>
            <a:endParaRPr lang="it-IT" dirty="0"/>
          </a:p>
          <a:p>
            <a:pPr lvl="1"/>
            <a:r>
              <a:rPr lang="it-IT" dirty="0"/>
              <a:t>Acts of </a:t>
            </a:r>
            <a:r>
              <a:rPr lang="it-IT" dirty="0" err="1"/>
              <a:t>organisation</a:t>
            </a:r>
            <a:r>
              <a:rPr lang="it-IT" dirty="0"/>
              <a:t>?</a:t>
            </a:r>
          </a:p>
          <a:p>
            <a:pPr lvl="1"/>
            <a:r>
              <a:rPr lang="it-IT" dirty="0" err="1"/>
              <a:t>Incorporation</a:t>
            </a:r>
            <a:r>
              <a:rPr lang="it-IT" dirty="0"/>
              <a:t> of the company?</a:t>
            </a:r>
          </a:p>
          <a:p>
            <a:pPr lvl="1"/>
            <a:endParaRPr lang="it-IT" dirty="0"/>
          </a:p>
          <a:p>
            <a:pPr lvl="1"/>
            <a:endParaRPr lang="it-IT" dirty="0"/>
          </a:p>
          <a:p>
            <a:pPr lvl="1"/>
            <a:endParaRPr lang="it-IT" dirty="0"/>
          </a:p>
          <a:p>
            <a:r>
              <a:rPr lang="it-IT" dirty="0"/>
              <a:t>Legal </a:t>
            </a:r>
            <a:r>
              <a:rPr lang="it-IT" dirty="0" err="1"/>
              <a:t>capacity</a:t>
            </a: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A5BCC92-F18C-4E5D-8BED-F4565238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C0F3105-7D84-4E37-A4AA-9DEA34A62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878076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1D06CA8-6D85-4432-8B9B-ED0328DE8B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65127"/>
            <a:ext cx="8119814" cy="615602"/>
          </a:xfrm>
        </p:spPr>
        <p:txBody>
          <a:bodyPr>
            <a:normAutofit fontScale="90000"/>
          </a:bodyPr>
          <a:lstStyle/>
          <a:p>
            <a:r>
              <a:rPr lang="it-IT" dirty="0"/>
              <a:t>Cassazione civile sez. I, 10/02/2020, (ud. 21/11/2019, </a:t>
            </a:r>
            <a:r>
              <a:rPr lang="it-IT" dirty="0" err="1"/>
              <a:t>dep</a:t>
            </a:r>
            <a:r>
              <a:rPr lang="it-IT" dirty="0"/>
              <a:t>. 10/02/2020), n.3026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1D5ED3-C934-481D-B37E-9EDED1C520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268760"/>
            <a:ext cx="8119814" cy="508759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it-IT" sz="2000" dirty="0"/>
              <a:t>«Secondo la costante giurisprudenza espressa da questa Corte (cfr. Cass., Sez. 1, Sentenza n. 28015 del 16/12/2013) - </a:t>
            </a:r>
            <a:r>
              <a:rPr lang="it-IT" sz="2000" dirty="0">
                <a:solidFill>
                  <a:srgbClr val="FF0000"/>
                </a:solidFill>
              </a:rPr>
              <a:t>le società costituite nelle forme previste dal codice civile ed aventi ad oggetto un'attività commerciale </a:t>
            </a:r>
            <a:r>
              <a:rPr lang="it-IT" sz="2000" dirty="0"/>
              <a:t>sono assoggettabili a fallimento, indipendentemente dall'effettivo esercizio di una siffatta attività, in quanto esse </a:t>
            </a:r>
            <a:r>
              <a:rPr lang="it-IT" sz="2000" dirty="0">
                <a:solidFill>
                  <a:srgbClr val="FF0000"/>
                </a:solidFill>
              </a:rPr>
              <a:t>acquistano la qualità di imprenditore commerciale dal momento della loro costituzione, non dall'inizio del concreto esercizio dell'attività d'impresa, al contrario di quanto avviene per l'imprenditore commerciale individuale</a:t>
            </a:r>
            <a:r>
              <a:rPr lang="it-IT" sz="2000" dirty="0"/>
              <a:t>. </a:t>
            </a:r>
            <a:r>
              <a:rPr lang="it-IT" sz="2000" dirty="0" err="1"/>
              <a:t>Sicchè</a:t>
            </a:r>
            <a:r>
              <a:rPr lang="it-IT" sz="2000" dirty="0"/>
              <a:t>, mentre quest'ultimo è identificato dall'esercizio effettivo dell'attività, relativamente alle società commerciali è lo statuto a compiere tale identificazione, realizzandosi l'assunzione della qualità in un momento anteriore a quello in cui è possibile, per l'impresa non collettiva, stabilire che la persona fisica abbia scelto, tra i molteplici fini potenzialmente raggiungibili, quello connesso alla dimensione imprenditoriale (cfr. anche Cass., Sez. 1, Sentenza n. 21991 del 06/12/2012; Cass., Sez. 1, Ordinanza n. 23157 del 26/09/2018; Sez. 6, Ordinanza n. 6989 del 11/03/2019). Ne consegue che la legge esige come necessaria, ai fini della dichiarazione di fallimento, la prova dell'esercizio dell'attività commerciale, non bastando - per l'imprenditore individuale - l'iscrizione, da sola e a tal fine, nel registro delle imprese, costituendo l'iscrizione nel registro di regola una mera presunzione semplice della sussistenza in capo al soggetto iscritto della natura di imprenditore commerciale.»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392959-60D0-4E31-B0E6-F3B4FBA73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1D87DD6-DCFE-4A8E-8FBA-C4E9C43A9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67575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2C4E046-B289-46AB-86A9-C081D782E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/>
              <a:t>COMMERCIAL/AGRICULTURAL/ARTISAN ENTREPRENEUR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97598C-3A10-4253-93BE-261A6F0080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 err="1"/>
              <a:t>Agricultural</a:t>
            </a:r>
            <a:r>
              <a:rPr lang="it-IT" sz="3200" dirty="0"/>
              <a:t> (2135 cc)</a:t>
            </a:r>
          </a:p>
          <a:p>
            <a:endParaRPr lang="it-IT" sz="3200" dirty="0"/>
          </a:p>
          <a:p>
            <a:pPr lvl="1"/>
            <a:r>
              <a:rPr lang="it-IT" sz="2800" dirty="0" err="1"/>
              <a:t>Cultivation</a:t>
            </a:r>
            <a:r>
              <a:rPr lang="it-IT" sz="2800" dirty="0"/>
              <a:t> of </a:t>
            </a:r>
            <a:r>
              <a:rPr lang="it-IT" sz="2800" dirty="0" err="1"/>
              <a:t>land</a:t>
            </a:r>
            <a:endParaRPr lang="it-IT" sz="2800" dirty="0"/>
          </a:p>
          <a:p>
            <a:pPr lvl="1"/>
            <a:r>
              <a:rPr lang="it-IT" sz="2800" dirty="0" err="1"/>
              <a:t>Sylviculture</a:t>
            </a:r>
            <a:endParaRPr lang="it-IT" sz="2800" dirty="0"/>
          </a:p>
          <a:p>
            <a:pPr lvl="1"/>
            <a:r>
              <a:rPr lang="it-IT" sz="2800" dirty="0"/>
              <a:t>Animal breeding</a:t>
            </a:r>
          </a:p>
          <a:p>
            <a:pPr lvl="1"/>
            <a:r>
              <a:rPr lang="it-IT" sz="2800" dirty="0" err="1"/>
              <a:t>Connected</a:t>
            </a:r>
            <a:r>
              <a:rPr lang="it-IT" sz="2800" dirty="0"/>
              <a:t> activities</a:t>
            </a:r>
          </a:p>
          <a:p>
            <a:pPr lvl="2"/>
            <a:r>
              <a:rPr lang="it-IT" sz="2000" dirty="0" err="1"/>
              <a:t>Transformation</a:t>
            </a:r>
            <a:r>
              <a:rPr lang="it-IT" sz="2000" dirty="0"/>
              <a:t>, </a:t>
            </a:r>
            <a:r>
              <a:rPr lang="it-IT" sz="2000" dirty="0" err="1"/>
              <a:t>manipulation</a:t>
            </a:r>
            <a:r>
              <a:rPr lang="it-IT" sz="2000" dirty="0"/>
              <a:t>, </a:t>
            </a:r>
            <a:r>
              <a:rPr lang="it-IT" sz="2000" dirty="0" err="1"/>
              <a:t>conservation</a:t>
            </a:r>
            <a:r>
              <a:rPr lang="it-IT" sz="2000" dirty="0"/>
              <a:t>, commerce, exploitation of products </a:t>
            </a:r>
            <a:r>
              <a:rPr lang="it-IT" sz="2000" dirty="0" err="1"/>
              <a:t>obtained</a:t>
            </a:r>
            <a:r>
              <a:rPr lang="it-IT" sz="2000" dirty="0"/>
              <a:t>, in </a:t>
            </a:r>
            <a:r>
              <a:rPr lang="it-IT" sz="2000" dirty="0" err="1"/>
              <a:t>prevalence</a:t>
            </a:r>
            <a:r>
              <a:rPr lang="it-IT" sz="2000" dirty="0"/>
              <a:t>, from an </a:t>
            </a:r>
            <a:r>
              <a:rPr lang="it-IT" sz="2000" dirty="0" err="1"/>
              <a:t>essantially</a:t>
            </a:r>
            <a:r>
              <a:rPr lang="it-IT" sz="2000" dirty="0"/>
              <a:t> </a:t>
            </a:r>
            <a:r>
              <a:rPr lang="it-IT" sz="2000" dirty="0" err="1"/>
              <a:t>agricultural</a:t>
            </a:r>
            <a:r>
              <a:rPr lang="it-IT" sz="2000" dirty="0"/>
              <a:t> activity</a:t>
            </a:r>
          </a:p>
          <a:p>
            <a:pPr lvl="2"/>
            <a:r>
              <a:rPr lang="it-IT" sz="2000" dirty="0"/>
              <a:t>Supply of </a:t>
            </a:r>
            <a:r>
              <a:rPr lang="it-IT" sz="2000" dirty="0" err="1"/>
              <a:t>goods</a:t>
            </a:r>
            <a:r>
              <a:rPr lang="it-IT" sz="2000" dirty="0"/>
              <a:t> and services by </a:t>
            </a:r>
            <a:r>
              <a:rPr lang="it-IT" sz="2000" dirty="0" err="1"/>
              <a:t>using</a:t>
            </a:r>
            <a:r>
              <a:rPr lang="it-IT" sz="2000" dirty="0"/>
              <a:t> in </a:t>
            </a:r>
            <a:r>
              <a:rPr lang="it-IT" sz="2000" dirty="0" err="1"/>
              <a:t>prevalence</a:t>
            </a:r>
            <a:r>
              <a:rPr lang="it-IT" sz="2000" dirty="0"/>
              <a:t> </a:t>
            </a:r>
            <a:r>
              <a:rPr lang="it-IT" sz="2000" dirty="0" err="1"/>
              <a:t>instruments</a:t>
            </a:r>
            <a:r>
              <a:rPr lang="it-IT" sz="2000" dirty="0"/>
              <a:t> or </a:t>
            </a:r>
            <a:r>
              <a:rPr lang="it-IT" sz="2000" dirty="0" err="1"/>
              <a:t>resources</a:t>
            </a:r>
            <a:r>
              <a:rPr lang="it-IT" sz="2000" dirty="0"/>
              <a:t> </a:t>
            </a:r>
            <a:r>
              <a:rPr lang="it-IT" sz="2000" dirty="0" err="1"/>
              <a:t>usually</a:t>
            </a:r>
            <a:r>
              <a:rPr lang="it-IT" sz="2000" dirty="0"/>
              <a:t> </a:t>
            </a:r>
            <a:r>
              <a:rPr lang="it-IT" sz="2000" dirty="0" err="1"/>
              <a:t>employed</a:t>
            </a:r>
            <a:r>
              <a:rPr lang="it-IT" sz="2000" dirty="0"/>
              <a:t> in </a:t>
            </a:r>
            <a:r>
              <a:rPr lang="it-IT" sz="2000" dirty="0" err="1"/>
              <a:t>agricultural</a:t>
            </a:r>
            <a:r>
              <a:rPr lang="it-IT" sz="2000" dirty="0"/>
              <a:t> activity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D573B1B-6A41-413D-8CB8-901B02197A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583459E-C164-47E0-B9C4-2BB3AB2E7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8657657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B91DE5-5E86-4AD5-907A-4A61360251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Commercial </a:t>
            </a:r>
            <a:r>
              <a:rPr lang="it-IT" dirty="0" err="1"/>
              <a:t>entrepreur</a:t>
            </a:r>
            <a:r>
              <a:rPr lang="it-IT" dirty="0"/>
              <a:t> (2195)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931C0B6-B477-4720-B74B-EAA61CE6A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Industrial activity </a:t>
            </a:r>
            <a:r>
              <a:rPr lang="it-IT" sz="3200" dirty="0" err="1"/>
              <a:t>aimed</a:t>
            </a:r>
            <a:r>
              <a:rPr lang="it-IT" sz="3200" dirty="0"/>
              <a:t> </a:t>
            </a:r>
            <a:r>
              <a:rPr lang="it-IT" sz="3200" dirty="0" err="1"/>
              <a:t>at</a:t>
            </a:r>
            <a:r>
              <a:rPr lang="it-IT" sz="3200" dirty="0"/>
              <a:t> the production of </a:t>
            </a:r>
            <a:r>
              <a:rPr lang="it-IT" sz="3200" dirty="0" err="1"/>
              <a:t>goods</a:t>
            </a:r>
            <a:r>
              <a:rPr lang="it-IT" sz="3200" dirty="0"/>
              <a:t> and services</a:t>
            </a:r>
          </a:p>
          <a:p>
            <a:r>
              <a:rPr lang="it-IT" sz="3200" dirty="0" err="1"/>
              <a:t>Intermediary</a:t>
            </a:r>
            <a:r>
              <a:rPr lang="it-IT" sz="3200" dirty="0"/>
              <a:t> activity in the </a:t>
            </a:r>
            <a:r>
              <a:rPr lang="it-IT" sz="3200" dirty="0" err="1"/>
              <a:t>circulation</a:t>
            </a:r>
            <a:r>
              <a:rPr lang="it-IT" sz="3200" dirty="0"/>
              <a:t> of good and services</a:t>
            </a:r>
          </a:p>
          <a:p>
            <a:r>
              <a:rPr lang="it-IT" sz="3200" dirty="0" err="1"/>
              <a:t>Transport</a:t>
            </a:r>
            <a:r>
              <a:rPr lang="it-IT" sz="3200" dirty="0"/>
              <a:t> activity (</a:t>
            </a:r>
            <a:r>
              <a:rPr lang="it-IT" sz="3200" dirty="0" err="1"/>
              <a:t>land</a:t>
            </a:r>
            <a:r>
              <a:rPr lang="it-IT" sz="3200" dirty="0"/>
              <a:t>, </a:t>
            </a:r>
            <a:r>
              <a:rPr lang="it-IT" sz="3200" dirty="0" err="1"/>
              <a:t>sea</a:t>
            </a:r>
            <a:r>
              <a:rPr lang="it-IT" sz="3200" dirty="0"/>
              <a:t> and air)</a:t>
            </a:r>
          </a:p>
          <a:p>
            <a:r>
              <a:rPr lang="it-IT" sz="3200" dirty="0"/>
              <a:t>Insurance and banking</a:t>
            </a:r>
          </a:p>
          <a:p>
            <a:r>
              <a:rPr lang="it-IT" sz="3200" dirty="0" err="1"/>
              <a:t>Ancillary</a:t>
            </a:r>
            <a:r>
              <a:rPr lang="it-IT" sz="3200" dirty="0"/>
              <a:t> activities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8B7C85C-28CC-4887-BE31-6C3F452A32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5A5121B-BBE6-4F4C-83DF-5F308B5ABF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3565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4BBCDA0-6298-4607-9F80-53133E151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Small </a:t>
            </a:r>
            <a:r>
              <a:rPr lang="it-IT" dirty="0" err="1"/>
              <a:t>entrepreneur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B89197-BAF2-46E1-ADC1-68702A3DA6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16832"/>
            <a:ext cx="7908079" cy="45623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 err="1"/>
              <a:t>Civil</a:t>
            </a:r>
            <a:r>
              <a:rPr lang="it-IT" sz="3600" dirty="0"/>
              <a:t> code VS </a:t>
            </a:r>
            <a:r>
              <a:rPr lang="it-IT" sz="3600" dirty="0" err="1"/>
              <a:t>insolvency</a:t>
            </a:r>
            <a:r>
              <a:rPr lang="it-IT" sz="3600" dirty="0"/>
              <a:t> </a:t>
            </a:r>
            <a:r>
              <a:rPr lang="it-IT" sz="3600" dirty="0" err="1"/>
              <a:t>law</a:t>
            </a:r>
            <a:r>
              <a:rPr lang="it-IT" sz="3600" dirty="0"/>
              <a:t> (legge fallimentare)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1E01A91-2CC4-45AB-B7E9-F3F4B6015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DCDEE5AE-1F3E-4020-8314-1675FE7A12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282578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FF03D7-938F-4C45-A4DA-1373BCD29C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Artisanal</a:t>
            </a:r>
            <a:r>
              <a:rPr lang="it-IT" dirty="0"/>
              <a:t> </a:t>
            </a:r>
            <a:r>
              <a:rPr lang="it-IT" dirty="0" err="1"/>
              <a:t>entrepreneur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76A6A48-A259-4C05-B2AE-A7EA6685F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800" dirty="0"/>
              <a:t>The work of the </a:t>
            </a:r>
            <a:r>
              <a:rPr lang="it-IT" sz="2800" dirty="0" err="1"/>
              <a:t>entrepreneur</a:t>
            </a:r>
            <a:r>
              <a:rPr lang="it-IT" sz="2800" dirty="0"/>
              <a:t> or </a:t>
            </a:r>
            <a:r>
              <a:rPr lang="it-IT" sz="2800" dirty="0" err="1"/>
              <a:t>relatives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i="1" dirty="0" err="1"/>
              <a:t>prevalent</a:t>
            </a:r>
            <a:r>
              <a:rPr lang="it-IT" sz="2800" dirty="0"/>
              <a:t> </a:t>
            </a:r>
            <a:r>
              <a:rPr lang="it-IT" sz="2800" dirty="0" err="1"/>
              <a:t>as</a:t>
            </a:r>
            <a:r>
              <a:rPr lang="it-IT" sz="2800" dirty="0"/>
              <a:t> </a:t>
            </a:r>
            <a:r>
              <a:rPr lang="it-IT" sz="2800" dirty="0" err="1"/>
              <a:t>compared</a:t>
            </a:r>
            <a:r>
              <a:rPr lang="it-IT" sz="2800" dirty="0"/>
              <a:t> with the </a:t>
            </a:r>
            <a:r>
              <a:rPr lang="it-IT" sz="2800" dirty="0" err="1"/>
              <a:t>remaining</a:t>
            </a:r>
            <a:r>
              <a:rPr lang="it-IT" sz="2800" dirty="0"/>
              <a:t> </a:t>
            </a:r>
            <a:r>
              <a:rPr lang="it-IT" sz="2800" dirty="0" err="1"/>
              <a:t>productive</a:t>
            </a:r>
            <a:r>
              <a:rPr lang="it-IT" sz="2800" dirty="0"/>
              <a:t> </a:t>
            </a:r>
            <a:r>
              <a:rPr lang="it-IT" sz="2800" dirty="0" err="1"/>
              <a:t>factors</a:t>
            </a:r>
            <a:r>
              <a:rPr lang="it-IT" sz="2800" dirty="0"/>
              <a:t> </a:t>
            </a:r>
            <a:r>
              <a:rPr lang="it-IT" sz="2800" dirty="0" err="1"/>
              <a:t>used</a:t>
            </a:r>
            <a:r>
              <a:rPr lang="it-IT" sz="2800" dirty="0"/>
              <a:t> in the </a:t>
            </a:r>
            <a:r>
              <a:rPr lang="it-IT" sz="2800" dirty="0" err="1"/>
              <a:t>exercise</a:t>
            </a:r>
            <a:r>
              <a:rPr lang="it-IT" sz="2800" dirty="0"/>
              <a:t> of the activity</a:t>
            </a:r>
          </a:p>
          <a:p>
            <a:endParaRPr lang="it-IT" sz="2800" dirty="0"/>
          </a:p>
          <a:p>
            <a:r>
              <a:rPr lang="it-IT" sz="2800" dirty="0"/>
              <a:t>Small </a:t>
            </a:r>
            <a:r>
              <a:rPr lang="it-IT" sz="2800" dirty="0" err="1"/>
              <a:t>entrepreneurs</a:t>
            </a:r>
            <a:r>
              <a:rPr lang="it-IT" sz="2800" dirty="0"/>
              <a:t>?</a:t>
            </a:r>
          </a:p>
          <a:p>
            <a:endParaRPr lang="it-IT" sz="2800" dirty="0"/>
          </a:p>
          <a:p>
            <a:r>
              <a:rPr lang="it-IT" sz="2800" dirty="0"/>
              <a:t>2751bis n. 5 c.c. - </a:t>
            </a:r>
            <a:r>
              <a:rPr lang="it-IT" sz="2800" dirty="0" err="1"/>
              <a:t>privilege</a:t>
            </a:r>
            <a:endParaRPr lang="it-IT" sz="28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2EDD9042-E032-4833-AD8D-2F30D984F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97FAC2-3874-4F48-8FE2-44EAD6E80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993275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C4581A6-94F5-4709-839F-78C06298A5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Cassazione civile sez. un., 20/03/2015, n.5685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D918CCC-F472-4140-BB1E-CBBF42AD7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it-IT" dirty="0"/>
              <a:t>L'artigiano va considerato un normale imprenditore commerciale, come tale sottoposto alle procedure concorsuali, allorché abbia organizzato la sua attività in guisa da costituire una base di intermediazione speculativa e dar far assumere al suo guadagno i connotati del profitto, avendo in tal modo organizzato una vera e propria </a:t>
            </a:r>
            <a:r>
              <a:rPr lang="it-IT" dirty="0">
                <a:solidFill>
                  <a:srgbClr val="FF0000"/>
                </a:solidFill>
              </a:rPr>
              <a:t>struttura economica a carattere industriale con un'autonoma capacità produttiva, sicché l'opera di esso titolare non sia più né essenziale né principale</a:t>
            </a:r>
            <a:r>
              <a:rPr lang="it-IT" dirty="0"/>
              <a:t>. Ai fini di accertare la ricorrenza della qualità di piccolo imprenditore occorre valutare alcuni criteri tra cui l'attività svolta, il capitale impiegato, l'entità dell'impresa, il numero dei lavoratori, l'entità e qualità della produzione, i finanziamenti ottenuti e tutti quegli elementi atti a verificare se l'attività venga svolta con la prevalenza del lavoro dell'imprenditore e della propria famiglia.</a:t>
            </a:r>
          </a:p>
          <a:p>
            <a:pPr marL="0" indent="0" algn="just">
              <a:buNone/>
            </a:pPr>
            <a:endParaRPr lang="it-IT" dirty="0"/>
          </a:p>
          <a:p>
            <a:pPr marL="0" indent="0" algn="just">
              <a:buNone/>
            </a:pPr>
            <a:r>
              <a:rPr lang="it-IT" dirty="0"/>
              <a:t>(Guida al diritto 2015, 34-35, 48)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27AC099-4AFC-4B5F-8293-2E9DEAA636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2676003-1FF2-4F6A-A558-514C0B215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75560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389349-1DCC-4CCC-A490-656F184203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476672"/>
            <a:ext cx="7831782" cy="5700291"/>
          </a:xfrm>
        </p:spPr>
        <p:txBody>
          <a:bodyPr/>
          <a:lstStyle/>
          <a:p>
            <a:r>
              <a:rPr lang="it-IT" sz="3200" dirty="0"/>
              <a:t>Impresa sociale</a:t>
            </a:r>
          </a:p>
          <a:p>
            <a:pPr marL="0" indent="0">
              <a:buNone/>
            </a:pPr>
            <a:r>
              <a:rPr lang="it-IT" sz="3200" dirty="0"/>
              <a:t>		C.d. terzo settore – d.lgs. 3 luglio 2017, n. 112</a:t>
            </a:r>
          </a:p>
          <a:p>
            <a:pPr marL="0" indent="0">
              <a:buNone/>
            </a:pPr>
            <a:r>
              <a:rPr lang="it-IT" sz="3200" dirty="0"/>
              <a:t>	Profit vs non-profit </a:t>
            </a:r>
            <a:r>
              <a:rPr lang="it-IT" sz="3200" dirty="0" err="1"/>
              <a:t>entities</a:t>
            </a:r>
            <a:endParaRPr lang="it-IT" sz="3200" dirty="0"/>
          </a:p>
          <a:p>
            <a:endParaRPr lang="it-IT" sz="3200" dirty="0"/>
          </a:p>
          <a:p>
            <a:endParaRPr lang="it-IT" sz="3200" dirty="0"/>
          </a:p>
          <a:p>
            <a:r>
              <a:rPr lang="it-IT" sz="3200" dirty="0"/>
              <a:t>Family </a:t>
            </a:r>
            <a:r>
              <a:rPr lang="it-IT" sz="3200" dirty="0" err="1"/>
              <a:t>enterprises</a:t>
            </a:r>
            <a:r>
              <a:rPr lang="it-IT" sz="3200" dirty="0"/>
              <a:t> (230-bis c.c.)</a:t>
            </a:r>
          </a:p>
          <a:p>
            <a:pPr marL="0" indent="0">
              <a:buNone/>
            </a:pPr>
            <a:r>
              <a:rPr lang="it-IT" sz="3200" dirty="0"/>
              <a:t> </a:t>
            </a:r>
            <a:r>
              <a:rPr lang="it-IT" sz="3200" dirty="0" err="1"/>
              <a:t>participation</a:t>
            </a:r>
            <a:r>
              <a:rPr lang="it-IT" sz="3200" dirty="0"/>
              <a:t> of the </a:t>
            </a:r>
            <a:r>
              <a:rPr lang="it-IT" sz="3200" dirty="0" err="1"/>
              <a:t>relatives</a:t>
            </a:r>
            <a:r>
              <a:rPr lang="it-IT" sz="3200" dirty="0"/>
              <a:t>/</a:t>
            </a:r>
            <a:r>
              <a:rPr lang="it-IT" sz="3200" dirty="0" err="1"/>
              <a:t>relatives</a:t>
            </a:r>
            <a:r>
              <a:rPr lang="it-IT" sz="3200" dirty="0"/>
              <a:t> in </a:t>
            </a:r>
            <a:r>
              <a:rPr lang="it-IT" sz="3200" dirty="0" err="1"/>
              <a:t>law</a:t>
            </a:r>
            <a:r>
              <a:rPr lang="it-IT" sz="3200" dirty="0"/>
              <a:t> </a:t>
            </a:r>
            <a:r>
              <a:rPr lang="it-IT" sz="3200" dirty="0" err="1"/>
              <a:t>who</a:t>
            </a:r>
            <a:r>
              <a:rPr lang="it-IT" sz="3200" dirty="0"/>
              <a:t> work in the family </a:t>
            </a:r>
            <a:r>
              <a:rPr lang="it-IT" sz="3200" dirty="0" err="1"/>
              <a:t>enterprise</a:t>
            </a:r>
            <a:endParaRPr lang="it-IT" sz="3200" dirty="0"/>
          </a:p>
          <a:p>
            <a:pPr lvl="2"/>
            <a:r>
              <a:rPr lang="it-IT" sz="2000" dirty="0"/>
              <a:t>in profits (</a:t>
            </a:r>
            <a:r>
              <a:rPr lang="it-IT" sz="2000" dirty="0" err="1"/>
              <a:t>proprietary</a:t>
            </a:r>
            <a:r>
              <a:rPr lang="it-IT" sz="2000" dirty="0"/>
              <a:t> </a:t>
            </a:r>
            <a:r>
              <a:rPr lang="it-IT" sz="2000" dirty="0" err="1"/>
              <a:t>rights</a:t>
            </a:r>
            <a:r>
              <a:rPr lang="it-IT" sz="2000" dirty="0"/>
              <a:t>)</a:t>
            </a:r>
          </a:p>
          <a:p>
            <a:pPr lvl="2"/>
            <a:r>
              <a:rPr lang="it-IT" sz="2000" dirty="0"/>
              <a:t>in the </a:t>
            </a:r>
            <a:r>
              <a:rPr lang="it-IT" sz="2000" dirty="0" err="1"/>
              <a:t>decision</a:t>
            </a:r>
            <a:r>
              <a:rPr lang="it-IT" sz="2000" dirty="0"/>
              <a:t>-making </a:t>
            </a:r>
            <a:r>
              <a:rPr lang="it-IT" sz="2000" dirty="0" err="1"/>
              <a:t>process</a:t>
            </a:r>
            <a:endParaRPr lang="it-IT" sz="2000" dirty="0"/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A30211B-79D9-4D82-B3BB-89986102B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90E0AEC-C6A6-43DF-B837-4750197EA4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9292845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FB6C43-0035-4F0A-B71E-EA0604675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Commercial </a:t>
            </a:r>
            <a:r>
              <a:rPr lang="it-IT" dirty="0" err="1"/>
              <a:t>enterprises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4DC28C5-C1CD-4408-A728-73C0967AE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Public </a:t>
            </a:r>
            <a:r>
              <a:rPr lang="it-IT" dirty="0" err="1"/>
              <a:t>filing</a:t>
            </a:r>
            <a:r>
              <a:rPr lang="it-IT" dirty="0"/>
              <a:t> – </a:t>
            </a:r>
            <a:r>
              <a:rPr lang="it-IT" dirty="0" err="1"/>
              <a:t>Register</a:t>
            </a:r>
            <a:r>
              <a:rPr lang="it-IT" dirty="0"/>
              <a:t> of the Enterprises (Business </a:t>
            </a:r>
            <a:r>
              <a:rPr lang="it-IT" dirty="0" err="1"/>
              <a:t>Register</a:t>
            </a:r>
            <a:r>
              <a:rPr lang="it-IT" dirty="0"/>
              <a:t>)</a:t>
            </a:r>
          </a:p>
          <a:p>
            <a:pPr lvl="1"/>
            <a:r>
              <a:rPr lang="it-IT" sz="1800" dirty="0"/>
              <a:t>www.registroimprese.it</a:t>
            </a:r>
          </a:p>
          <a:p>
            <a:pPr lvl="1"/>
            <a:endParaRPr lang="it-IT" dirty="0"/>
          </a:p>
          <a:p>
            <a:r>
              <a:rPr lang="it-IT" dirty="0" err="1"/>
              <a:t>Mandatory</a:t>
            </a:r>
            <a:r>
              <a:rPr lang="it-IT" dirty="0"/>
              <a:t> accounting </a:t>
            </a:r>
            <a:r>
              <a:rPr lang="it-IT" dirty="0" err="1"/>
              <a:t>records</a:t>
            </a:r>
            <a:endParaRPr lang="it-IT" dirty="0"/>
          </a:p>
          <a:p>
            <a:endParaRPr lang="it-IT" dirty="0"/>
          </a:p>
          <a:p>
            <a:pPr lvl="1"/>
            <a:endParaRPr lang="it-IT" dirty="0"/>
          </a:p>
          <a:p>
            <a:r>
              <a:rPr lang="it-IT" dirty="0" err="1"/>
              <a:t>Insolvency</a:t>
            </a:r>
            <a:r>
              <a:rPr lang="it-IT" dirty="0"/>
              <a:t> procedure of legge fallimentare (….)</a:t>
            </a:r>
          </a:p>
          <a:p>
            <a:endParaRPr lang="it-IT" dirty="0"/>
          </a:p>
          <a:p>
            <a:r>
              <a:rPr lang="it-IT" dirty="0" err="1"/>
              <a:t>Statutory</a:t>
            </a:r>
            <a:r>
              <a:rPr lang="it-IT" dirty="0"/>
              <a:t> agency (…)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F40342D-0DE2-4E9A-895E-88CABE51C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8C4587C-872D-4A29-AAFB-A5C5022ACD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193796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err="1"/>
              <a:t>Statutory</a:t>
            </a:r>
            <a:r>
              <a:rPr lang="it-IT" b="1" dirty="0"/>
              <a:t> agency 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484784"/>
            <a:ext cx="7975798" cy="4692179"/>
          </a:xfrm>
        </p:spPr>
        <p:txBody>
          <a:bodyPr>
            <a:normAutofit lnSpcReduction="10000"/>
          </a:bodyPr>
          <a:lstStyle/>
          <a:p>
            <a:r>
              <a:rPr lang="it-IT" sz="2800" b="1" dirty="0" err="1"/>
              <a:t>Factor</a:t>
            </a:r>
            <a:r>
              <a:rPr lang="it-IT" sz="2800" b="1" dirty="0"/>
              <a:t> (institore)</a:t>
            </a:r>
            <a:r>
              <a:rPr lang="it-IT" sz="2800" dirty="0"/>
              <a:t>: a </a:t>
            </a:r>
            <a:r>
              <a:rPr lang="it-IT" sz="2800" dirty="0" err="1"/>
              <a:t>person</a:t>
            </a:r>
            <a:r>
              <a:rPr lang="it-IT" sz="2800" dirty="0"/>
              <a:t> in </a:t>
            </a:r>
            <a:r>
              <a:rPr lang="it-IT" sz="2800" dirty="0" err="1"/>
              <a:t>charge</a:t>
            </a:r>
            <a:r>
              <a:rPr lang="it-IT" sz="2800" dirty="0"/>
              <a:t> of the management of a commercial </a:t>
            </a:r>
            <a:r>
              <a:rPr lang="it-IT" sz="2800" dirty="0" err="1"/>
              <a:t>enterprise</a:t>
            </a:r>
            <a:r>
              <a:rPr lang="it-IT" sz="2800" dirty="0"/>
              <a:t> (or a </a:t>
            </a:r>
            <a:r>
              <a:rPr lang="it-IT" sz="2800" dirty="0" err="1"/>
              <a:t>branch</a:t>
            </a:r>
            <a:r>
              <a:rPr lang="it-IT" sz="2800" dirty="0"/>
              <a:t>)</a:t>
            </a:r>
          </a:p>
          <a:p>
            <a:pPr lvl="1"/>
            <a:r>
              <a:rPr lang="it-IT" sz="2400" dirty="0" err="1"/>
              <a:t>Contemplatio</a:t>
            </a:r>
            <a:r>
              <a:rPr lang="it-IT" sz="2400" dirty="0"/>
              <a:t> domini</a:t>
            </a:r>
          </a:p>
          <a:p>
            <a:r>
              <a:rPr lang="it-IT" sz="2800" b="1" dirty="0" err="1"/>
              <a:t>Attorneys</a:t>
            </a:r>
            <a:r>
              <a:rPr lang="it-IT" sz="2800" b="1" dirty="0"/>
              <a:t> in </a:t>
            </a:r>
            <a:r>
              <a:rPr lang="it-IT" sz="2800" b="1" dirty="0" err="1"/>
              <a:t>fact</a:t>
            </a:r>
            <a:r>
              <a:rPr lang="it-IT" sz="2800" b="1" dirty="0"/>
              <a:t> (procuratori)</a:t>
            </a:r>
            <a:r>
              <a:rPr lang="it-IT" sz="2800" dirty="0"/>
              <a:t>: </a:t>
            </a:r>
            <a:r>
              <a:rPr lang="it-IT" sz="2800" dirty="0" err="1"/>
              <a:t>even</a:t>
            </a:r>
            <a:r>
              <a:rPr lang="it-IT" sz="2800" dirty="0"/>
              <a:t> </a:t>
            </a:r>
            <a:r>
              <a:rPr lang="it-IT" sz="2800" dirty="0" err="1"/>
              <a:t>though</a:t>
            </a:r>
            <a:r>
              <a:rPr lang="it-IT" sz="2800" dirty="0"/>
              <a:t> </a:t>
            </a:r>
            <a:r>
              <a:rPr lang="it-IT" sz="2800" dirty="0" err="1"/>
              <a:t>they</a:t>
            </a:r>
            <a:r>
              <a:rPr lang="it-IT" sz="2800" dirty="0"/>
              <a:t> are </a:t>
            </a:r>
            <a:r>
              <a:rPr lang="it-IT" sz="2800" dirty="0" err="1"/>
              <a:t>not</a:t>
            </a:r>
            <a:r>
              <a:rPr lang="it-IT" sz="2800" dirty="0"/>
              <a:t> in </a:t>
            </a:r>
            <a:r>
              <a:rPr lang="it-IT" sz="2800" dirty="0" err="1"/>
              <a:t>charge</a:t>
            </a:r>
            <a:r>
              <a:rPr lang="it-IT" sz="2800" dirty="0"/>
              <a:t> of the management, </a:t>
            </a:r>
            <a:r>
              <a:rPr lang="it-IT" sz="2800" dirty="0" err="1"/>
              <a:t>they</a:t>
            </a:r>
            <a:r>
              <a:rPr lang="it-IT" sz="2800" dirty="0"/>
              <a:t> </a:t>
            </a:r>
            <a:r>
              <a:rPr lang="it-IT" sz="2800" dirty="0" err="1"/>
              <a:t>have</a:t>
            </a:r>
            <a:r>
              <a:rPr lang="it-IT" sz="2800" dirty="0"/>
              <a:t> the </a:t>
            </a:r>
            <a:r>
              <a:rPr lang="it-IT" sz="2800" dirty="0" err="1"/>
              <a:t>power</a:t>
            </a:r>
            <a:r>
              <a:rPr lang="it-IT" sz="2800" dirty="0"/>
              <a:t> to </a:t>
            </a:r>
            <a:r>
              <a:rPr lang="it-IT" sz="2800" dirty="0" err="1"/>
              <a:t>perform</a:t>
            </a:r>
            <a:r>
              <a:rPr lang="it-IT" sz="2800" dirty="0"/>
              <a:t> </a:t>
            </a:r>
            <a:r>
              <a:rPr lang="it-IT" sz="2800" dirty="0" err="1"/>
              <a:t>all</a:t>
            </a:r>
            <a:r>
              <a:rPr lang="it-IT" sz="2800" dirty="0"/>
              <a:t> </a:t>
            </a:r>
            <a:r>
              <a:rPr lang="it-IT" sz="2800" dirty="0" err="1"/>
              <a:t>acts</a:t>
            </a:r>
            <a:r>
              <a:rPr lang="it-IT" sz="2800" dirty="0"/>
              <a:t> </a:t>
            </a:r>
            <a:r>
              <a:rPr lang="it-IT" sz="2800" dirty="0" err="1"/>
              <a:t>pertaining</a:t>
            </a:r>
            <a:r>
              <a:rPr lang="it-IT" sz="2800" dirty="0"/>
              <a:t> to the </a:t>
            </a:r>
            <a:r>
              <a:rPr lang="it-IT" sz="2800" dirty="0" err="1"/>
              <a:t>enterprise</a:t>
            </a:r>
            <a:r>
              <a:rPr lang="it-IT" sz="2800" dirty="0"/>
              <a:t> (due to the </a:t>
            </a:r>
            <a:r>
              <a:rPr lang="it-IT" sz="2800" dirty="0" err="1"/>
              <a:t>relationship</a:t>
            </a:r>
            <a:r>
              <a:rPr lang="it-IT" sz="2800" dirty="0"/>
              <a:t> on a </a:t>
            </a:r>
            <a:r>
              <a:rPr lang="it-IT" sz="2800" dirty="0" err="1"/>
              <a:t>continuous</a:t>
            </a:r>
            <a:r>
              <a:rPr lang="it-IT" sz="2800" dirty="0"/>
              <a:t> </a:t>
            </a:r>
            <a:r>
              <a:rPr lang="it-IT" sz="2800" dirty="0" err="1"/>
              <a:t>basis</a:t>
            </a:r>
            <a:r>
              <a:rPr lang="it-IT" sz="2800" dirty="0"/>
              <a:t>)</a:t>
            </a:r>
          </a:p>
          <a:p>
            <a:r>
              <a:rPr lang="it-IT" sz="2800" b="1" dirty="0" err="1"/>
              <a:t>Clerks</a:t>
            </a:r>
            <a:r>
              <a:rPr lang="it-IT" sz="2800" b="1" dirty="0"/>
              <a:t> (commessi)</a:t>
            </a:r>
            <a:r>
              <a:rPr lang="it-IT" sz="2800" dirty="0"/>
              <a:t>: </a:t>
            </a:r>
            <a:r>
              <a:rPr lang="it-IT" sz="2800" dirty="0" err="1"/>
              <a:t>employees</a:t>
            </a:r>
            <a:r>
              <a:rPr lang="it-IT" sz="2800" dirty="0"/>
              <a:t> </a:t>
            </a:r>
            <a:r>
              <a:rPr lang="it-IT" sz="2800" dirty="0" err="1"/>
              <a:t>who</a:t>
            </a:r>
            <a:r>
              <a:rPr lang="it-IT" sz="2800" dirty="0"/>
              <a:t>, due to the </a:t>
            </a:r>
            <a:r>
              <a:rPr lang="it-IT" sz="2800" dirty="0" err="1"/>
              <a:t>tasks</a:t>
            </a:r>
            <a:r>
              <a:rPr lang="it-IT" sz="2800" dirty="0"/>
              <a:t> </a:t>
            </a:r>
            <a:r>
              <a:rPr lang="it-IT" sz="2800" dirty="0" err="1"/>
              <a:t>they</a:t>
            </a:r>
            <a:r>
              <a:rPr lang="it-IT" sz="2800" dirty="0"/>
              <a:t> are </a:t>
            </a:r>
            <a:r>
              <a:rPr lang="it-IT" sz="2800" dirty="0" err="1"/>
              <a:t>entrusted</a:t>
            </a:r>
            <a:r>
              <a:rPr lang="it-IT" sz="2800" dirty="0"/>
              <a:t> with, are </a:t>
            </a:r>
            <a:r>
              <a:rPr lang="it-IT" sz="2800" dirty="0" err="1"/>
              <a:t>granted</a:t>
            </a:r>
            <a:r>
              <a:rPr lang="it-IT" sz="2800" dirty="0"/>
              <a:t> a </a:t>
            </a:r>
            <a:r>
              <a:rPr lang="it-IT" sz="2800" dirty="0" err="1"/>
              <a:t>limited</a:t>
            </a:r>
            <a:r>
              <a:rPr lang="it-IT" sz="2800" dirty="0"/>
              <a:t> </a:t>
            </a:r>
            <a:r>
              <a:rPr lang="it-IT" sz="2800" dirty="0" err="1"/>
              <a:t>power</a:t>
            </a:r>
            <a:r>
              <a:rPr lang="it-IT" sz="2800" dirty="0"/>
              <a:t> to </a:t>
            </a:r>
            <a:r>
              <a:rPr lang="it-IT" sz="2800" dirty="0" err="1"/>
              <a:t>represent</a:t>
            </a:r>
            <a:r>
              <a:rPr lang="it-IT" sz="2800" dirty="0"/>
              <a:t> the </a:t>
            </a:r>
            <a:r>
              <a:rPr lang="it-IT" sz="2800" dirty="0" err="1"/>
              <a:t>enterprise</a:t>
            </a:r>
            <a:endParaRPr lang="it-IT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29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14002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SYLLABUS	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251520" y="1268760"/>
            <a:ext cx="8712968" cy="4908203"/>
          </a:xfrm>
        </p:spPr>
        <p:txBody>
          <a:bodyPr>
            <a:normAutofit fontScale="47500" lnSpcReduction="20000"/>
          </a:bodyPr>
          <a:lstStyle/>
          <a:p>
            <a:endParaRPr lang="it-IT" dirty="0"/>
          </a:p>
          <a:p>
            <a:pPr lvl="0"/>
            <a:r>
              <a:rPr lang="it-IT" sz="2400" dirty="0"/>
              <a:t>The </a:t>
            </a:r>
            <a:r>
              <a:rPr lang="it-IT" sz="2400" dirty="0" err="1"/>
              <a:t>enterprises</a:t>
            </a:r>
            <a:r>
              <a:rPr lang="it-IT" sz="2400" dirty="0"/>
              <a:t>, the </a:t>
            </a:r>
            <a:r>
              <a:rPr lang="it-IT" sz="2400" dirty="0" err="1"/>
              <a:t>legal</a:t>
            </a:r>
            <a:r>
              <a:rPr lang="it-IT" sz="2400" dirty="0"/>
              <a:t> </a:t>
            </a:r>
            <a:r>
              <a:rPr lang="it-IT" sz="2400" dirty="0" err="1"/>
              <a:t>framework</a:t>
            </a:r>
            <a:r>
              <a:rPr lang="it-IT" sz="2400" dirty="0"/>
              <a:t> </a:t>
            </a:r>
            <a:r>
              <a:rPr lang="it-IT" sz="2400" dirty="0" err="1"/>
              <a:t>governing</a:t>
            </a:r>
            <a:r>
              <a:rPr lang="it-IT" sz="2400" dirty="0"/>
              <a:t> commercial </a:t>
            </a:r>
            <a:r>
              <a:rPr lang="it-IT" sz="2400" dirty="0" err="1"/>
              <a:t>enterprises</a:t>
            </a:r>
            <a:r>
              <a:rPr lang="it-IT" sz="2400" dirty="0"/>
              <a:t>, businesses</a:t>
            </a:r>
          </a:p>
          <a:p>
            <a:pPr lvl="0"/>
            <a:r>
              <a:rPr lang="it-IT" sz="2400" dirty="0" err="1"/>
              <a:t>Signs</a:t>
            </a:r>
            <a:r>
              <a:rPr lang="it-IT" sz="2400" dirty="0"/>
              <a:t> of </a:t>
            </a:r>
            <a:r>
              <a:rPr lang="it-IT" sz="2400" dirty="0" err="1"/>
              <a:t>identification</a:t>
            </a:r>
            <a:r>
              <a:rPr lang="it-IT" sz="2400" dirty="0"/>
              <a:t> of the </a:t>
            </a:r>
            <a:r>
              <a:rPr lang="it-IT" sz="2400" dirty="0" err="1"/>
              <a:t>enterpreneur</a:t>
            </a:r>
            <a:r>
              <a:rPr lang="it-IT" sz="2400" dirty="0"/>
              <a:t>, </a:t>
            </a:r>
            <a:r>
              <a:rPr lang="it-IT" sz="2400" dirty="0" err="1"/>
              <a:t>intellectual</a:t>
            </a:r>
            <a:r>
              <a:rPr lang="it-IT" sz="2400" dirty="0"/>
              <a:t> </a:t>
            </a:r>
            <a:r>
              <a:rPr lang="it-IT" sz="2400" dirty="0" err="1"/>
              <a:t>creations</a:t>
            </a:r>
            <a:endParaRPr lang="it-IT" sz="2400" dirty="0"/>
          </a:p>
          <a:p>
            <a:pPr lvl="0"/>
            <a:r>
              <a:rPr lang="it-IT" sz="2400" dirty="0"/>
              <a:t>The </a:t>
            </a:r>
            <a:r>
              <a:rPr lang="it-IT" sz="2400" dirty="0" err="1"/>
              <a:t>regulation</a:t>
            </a:r>
            <a:r>
              <a:rPr lang="it-IT" sz="2400" dirty="0"/>
              <a:t> of the </a:t>
            </a:r>
            <a:r>
              <a:rPr lang="it-IT" sz="2400" dirty="0" err="1"/>
              <a:t>competition</a:t>
            </a:r>
            <a:endParaRPr lang="it-IT" sz="2400" dirty="0"/>
          </a:p>
          <a:p>
            <a:pPr lvl="0"/>
            <a:r>
              <a:rPr lang="it-IT" sz="2400" dirty="0" err="1"/>
              <a:t>Partnerships</a:t>
            </a:r>
            <a:r>
              <a:rPr lang="it-IT" sz="2400" dirty="0"/>
              <a:t> and companies</a:t>
            </a:r>
          </a:p>
          <a:p>
            <a:pPr lvl="0"/>
            <a:r>
              <a:rPr lang="it-IT" sz="2400" dirty="0"/>
              <a:t>Simple, general and </a:t>
            </a:r>
            <a:r>
              <a:rPr lang="it-IT" sz="2400" dirty="0" err="1"/>
              <a:t>limited</a:t>
            </a:r>
            <a:r>
              <a:rPr lang="it-IT" sz="2400" dirty="0"/>
              <a:t> </a:t>
            </a:r>
            <a:r>
              <a:rPr lang="it-IT" sz="2400" dirty="0" err="1"/>
              <a:t>partnerships</a:t>
            </a:r>
            <a:endParaRPr lang="it-IT" sz="2400" dirty="0"/>
          </a:p>
          <a:p>
            <a:pPr lvl="0"/>
            <a:r>
              <a:rPr lang="it-IT" sz="2400" dirty="0"/>
              <a:t>Joint stock companies</a:t>
            </a:r>
          </a:p>
          <a:p>
            <a:pPr lvl="0"/>
            <a:r>
              <a:rPr lang="it-IT" sz="2400" dirty="0" err="1"/>
              <a:t>Incorporation</a:t>
            </a:r>
            <a:r>
              <a:rPr lang="it-IT" sz="2400" dirty="0"/>
              <a:t> </a:t>
            </a:r>
            <a:r>
              <a:rPr lang="it-IT" sz="2400" dirty="0" err="1"/>
              <a:t>process</a:t>
            </a:r>
            <a:endParaRPr lang="it-IT" sz="2400" dirty="0"/>
          </a:p>
          <a:p>
            <a:pPr lvl="0"/>
            <a:r>
              <a:rPr lang="it-IT" sz="2400" dirty="0"/>
              <a:t>Shares, </a:t>
            </a:r>
            <a:r>
              <a:rPr lang="it-IT" sz="2400" dirty="0" err="1"/>
              <a:t>participating</a:t>
            </a:r>
            <a:r>
              <a:rPr lang="it-IT" sz="2400" dirty="0"/>
              <a:t> </a:t>
            </a:r>
            <a:r>
              <a:rPr lang="it-IT" sz="2400" dirty="0" err="1"/>
              <a:t>financial</a:t>
            </a:r>
            <a:r>
              <a:rPr lang="it-IT" sz="2400" dirty="0"/>
              <a:t> </a:t>
            </a:r>
            <a:r>
              <a:rPr lang="it-IT" sz="2400" dirty="0" err="1"/>
              <a:t>instruments</a:t>
            </a:r>
            <a:r>
              <a:rPr lang="it-IT" sz="2400" dirty="0"/>
              <a:t> and </a:t>
            </a:r>
            <a:r>
              <a:rPr lang="it-IT" sz="2400" dirty="0" err="1"/>
              <a:t>debentures</a:t>
            </a:r>
            <a:endParaRPr lang="it-IT" sz="2400" dirty="0"/>
          </a:p>
          <a:p>
            <a:pPr lvl="0"/>
            <a:r>
              <a:rPr lang="it-IT" sz="2400" dirty="0" err="1"/>
              <a:t>Acquisition</a:t>
            </a:r>
            <a:r>
              <a:rPr lang="it-IT" sz="2400" dirty="0"/>
              <a:t> of </a:t>
            </a:r>
            <a:r>
              <a:rPr lang="it-IT" sz="2400" dirty="0" err="1"/>
              <a:t>its</a:t>
            </a:r>
            <a:r>
              <a:rPr lang="it-IT" sz="2400" dirty="0"/>
              <a:t> </a:t>
            </a:r>
            <a:r>
              <a:rPr lang="it-IT" sz="2400" dirty="0" err="1"/>
              <a:t>own</a:t>
            </a:r>
            <a:r>
              <a:rPr lang="it-IT" sz="2400" dirty="0"/>
              <a:t> shares by the company </a:t>
            </a:r>
            <a:r>
              <a:rPr lang="it-IT" sz="2400" i="1" dirty="0"/>
              <a:t>(! Use the </a:t>
            </a:r>
            <a:r>
              <a:rPr lang="it-IT" sz="2400" i="1" dirty="0" err="1"/>
              <a:t>slides</a:t>
            </a:r>
            <a:r>
              <a:rPr lang="it-IT" sz="2400" i="1" dirty="0"/>
              <a:t> </a:t>
            </a:r>
            <a:r>
              <a:rPr lang="it-IT" sz="2400" i="1" dirty="0" err="1"/>
              <a:t>instead</a:t>
            </a:r>
            <a:r>
              <a:rPr lang="it-IT" sz="2400" i="1" dirty="0"/>
              <a:t> of the book!)</a:t>
            </a:r>
            <a:endParaRPr lang="it-IT" sz="2400" dirty="0"/>
          </a:p>
          <a:p>
            <a:pPr lvl="0"/>
            <a:r>
              <a:rPr lang="it-IT" sz="2400" dirty="0" err="1"/>
              <a:t>Groups</a:t>
            </a:r>
            <a:r>
              <a:rPr lang="it-IT" sz="2400" dirty="0"/>
              <a:t> of companies</a:t>
            </a:r>
          </a:p>
          <a:p>
            <a:pPr lvl="0"/>
            <a:r>
              <a:rPr lang="it-IT" sz="2400" dirty="0" err="1"/>
              <a:t>Shareholders</a:t>
            </a:r>
            <a:r>
              <a:rPr lang="it-IT" sz="2400" dirty="0"/>
              <a:t>’ meeting</a:t>
            </a:r>
          </a:p>
          <a:p>
            <a:pPr lvl="0"/>
            <a:r>
              <a:rPr lang="it-IT" sz="2400" dirty="0"/>
              <a:t>Directors </a:t>
            </a:r>
          </a:p>
          <a:p>
            <a:pPr lvl="0"/>
            <a:r>
              <a:rPr lang="it-IT" sz="2400" dirty="0"/>
              <a:t>Board of </a:t>
            </a:r>
            <a:r>
              <a:rPr lang="it-IT" sz="2400" dirty="0" err="1"/>
              <a:t>statutory</a:t>
            </a:r>
            <a:r>
              <a:rPr lang="it-IT" sz="2400" dirty="0"/>
              <a:t> auditors, </a:t>
            </a:r>
            <a:r>
              <a:rPr lang="it-IT" sz="2400" dirty="0" err="1"/>
              <a:t>accounting</a:t>
            </a:r>
            <a:r>
              <a:rPr lang="it-IT" sz="2400" dirty="0"/>
              <a:t> auditors and </a:t>
            </a:r>
            <a:r>
              <a:rPr lang="it-IT" sz="2400" dirty="0" err="1"/>
              <a:t>external</a:t>
            </a:r>
            <a:r>
              <a:rPr lang="it-IT" sz="2400" dirty="0"/>
              <a:t> </a:t>
            </a:r>
            <a:r>
              <a:rPr lang="it-IT" sz="2400" dirty="0" err="1"/>
              <a:t>controls</a:t>
            </a:r>
            <a:endParaRPr lang="it-IT" sz="2400" dirty="0"/>
          </a:p>
          <a:p>
            <a:pPr lvl="0"/>
            <a:r>
              <a:rPr lang="it-IT" sz="2400" dirty="0"/>
              <a:t>Alternative management and </a:t>
            </a:r>
            <a:r>
              <a:rPr lang="it-IT" sz="2400" dirty="0" err="1"/>
              <a:t>supervision</a:t>
            </a:r>
            <a:r>
              <a:rPr lang="it-IT" sz="2400" dirty="0"/>
              <a:t> </a:t>
            </a:r>
            <a:r>
              <a:rPr lang="it-IT" sz="2400" dirty="0" err="1"/>
              <a:t>systems</a:t>
            </a:r>
            <a:endParaRPr lang="it-IT" sz="2400" dirty="0"/>
          </a:p>
          <a:p>
            <a:pPr lvl="0"/>
            <a:r>
              <a:rPr lang="it-IT" sz="2400" dirty="0" err="1"/>
              <a:t>Amendments</a:t>
            </a:r>
            <a:r>
              <a:rPr lang="it-IT" sz="2400" dirty="0"/>
              <a:t> of the </a:t>
            </a:r>
            <a:r>
              <a:rPr lang="it-IT" sz="2400" dirty="0" err="1"/>
              <a:t>company’s</a:t>
            </a:r>
            <a:r>
              <a:rPr lang="it-IT" sz="2400" dirty="0"/>
              <a:t> </a:t>
            </a:r>
            <a:r>
              <a:rPr lang="it-IT" sz="2400" dirty="0" err="1"/>
              <a:t>constitution</a:t>
            </a:r>
            <a:endParaRPr lang="it-IT" sz="2400" dirty="0"/>
          </a:p>
          <a:p>
            <a:pPr lvl="0"/>
            <a:r>
              <a:rPr lang="it-IT" sz="2400" dirty="0"/>
              <a:t>Cooperative companies and </a:t>
            </a:r>
            <a:r>
              <a:rPr lang="it-IT" sz="2400" dirty="0" err="1"/>
              <a:t>limited</a:t>
            </a:r>
            <a:r>
              <a:rPr lang="it-IT" sz="2400" dirty="0"/>
              <a:t> </a:t>
            </a:r>
            <a:r>
              <a:rPr lang="it-IT" sz="2400" dirty="0" err="1"/>
              <a:t>liability</a:t>
            </a:r>
            <a:r>
              <a:rPr lang="it-IT" sz="2400" dirty="0"/>
              <a:t> companies</a:t>
            </a:r>
          </a:p>
          <a:p>
            <a:pPr lvl="0"/>
            <a:r>
              <a:rPr lang="it-IT" sz="2400" dirty="0" err="1"/>
              <a:t>Winding</a:t>
            </a:r>
            <a:r>
              <a:rPr lang="it-IT" sz="2400" dirty="0"/>
              <a:t> up and </a:t>
            </a:r>
            <a:r>
              <a:rPr lang="it-IT" sz="2400" dirty="0" err="1"/>
              <a:t>liquidation</a:t>
            </a:r>
            <a:r>
              <a:rPr lang="it-IT" sz="2400" dirty="0"/>
              <a:t> of joint stock companies</a:t>
            </a:r>
          </a:p>
          <a:p>
            <a:pPr lvl="0"/>
            <a:r>
              <a:rPr lang="it-IT" sz="2400" dirty="0" err="1"/>
              <a:t>European</a:t>
            </a:r>
            <a:r>
              <a:rPr lang="it-IT" sz="2400" dirty="0"/>
              <a:t> company law</a:t>
            </a:r>
          </a:p>
          <a:p>
            <a:pPr lvl="1"/>
            <a:r>
              <a:rPr lang="it-IT" dirty="0"/>
              <a:t>Right of establishment (</a:t>
            </a:r>
            <a:r>
              <a:rPr lang="it-IT" dirty="0" err="1"/>
              <a:t>cases</a:t>
            </a:r>
            <a:r>
              <a:rPr lang="it-IT" dirty="0"/>
              <a:t>)</a:t>
            </a:r>
          </a:p>
          <a:p>
            <a:pPr lvl="1"/>
            <a:r>
              <a:rPr lang="it-IT" dirty="0" err="1"/>
              <a:t>Directives</a:t>
            </a:r>
            <a:r>
              <a:rPr lang="it-IT" dirty="0"/>
              <a:t> and </a:t>
            </a:r>
            <a:r>
              <a:rPr lang="it-IT" dirty="0" err="1"/>
              <a:t>regulations</a:t>
            </a:r>
            <a:r>
              <a:rPr lang="it-IT" dirty="0"/>
              <a:t> </a:t>
            </a:r>
          </a:p>
          <a:p>
            <a:pPr lvl="1"/>
            <a:r>
              <a:rPr lang="it-IT" dirty="0" err="1"/>
              <a:t>Societas</a:t>
            </a:r>
            <a:r>
              <a:rPr lang="it-IT" dirty="0"/>
              <a:t> </a:t>
            </a:r>
            <a:r>
              <a:rPr lang="it-IT" dirty="0" err="1"/>
              <a:t>Europaea</a:t>
            </a:r>
            <a:r>
              <a:rPr lang="it-IT" dirty="0"/>
              <a:t>, </a:t>
            </a:r>
            <a:r>
              <a:rPr lang="it-IT" dirty="0" err="1"/>
              <a:t>European</a:t>
            </a:r>
            <a:r>
              <a:rPr lang="it-IT" dirty="0"/>
              <a:t> Cooperative Society, </a:t>
            </a:r>
            <a:r>
              <a:rPr lang="it-IT" dirty="0" err="1"/>
              <a:t>European</a:t>
            </a:r>
            <a:r>
              <a:rPr lang="it-IT" dirty="0"/>
              <a:t> </a:t>
            </a:r>
            <a:r>
              <a:rPr lang="it-IT" dirty="0" err="1"/>
              <a:t>Economic</a:t>
            </a:r>
            <a:r>
              <a:rPr lang="it-IT" dirty="0"/>
              <a:t> </a:t>
            </a:r>
            <a:r>
              <a:rPr lang="it-IT" dirty="0" err="1"/>
              <a:t>Interest</a:t>
            </a:r>
            <a:r>
              <a:rPr lang="it-IT" dirty="0"/>
              <a:t> </a:t>
            </a:r>
            <a:r>
              <a:rPr lang="it-IT" dirty="0" err="1"/>
              <a:t>Grouping</a:t>
            </a:r>
            <a:endParaRPr lang="it-IT" dirty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4279354" cy="365125"/>
          </a:xfrm>
        </p:spPr>
        <p:txBody>
          <a:bodyPr/>
          <a:lstStyle/>
          <a:p>
            <a:r>
              <a:rPr lang="it-IT"/>
              <a:t>AA 2020/2021 –  Italian and European Company Law –            dott. Giulia Gabassi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</a:t>
            </a:fld>
            <a:endParaRPr lang="it-IT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679A48-0C90-460A-8B46-383B28E87B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Business vs </a:t>
            </a:r>
            <a:r>
              <a:rPr lang="it-IT" dirty="0" err="1"/>
              <a:t>enterprise</a:t>
            </a:r>
            <a:br>
              <a:rPr lang="it-IT" dirty="0"/>
            </a:br>
            <a:r>
              <a:rPr lang="it-IT" dirty="0"/>
              <a:t>(azienda vs impresa)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3EB97F5-A6B8-4646-A78C-34559542A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/>
              <a:t>2555 cc: a business </a:t>
            </a:r>
            <a:r>
              <a:rPr lang="it-IT" sz="3200" dirty="0" err="1"/>
              <a:t>is</a:t>
            </a:r>
            <a:r>
              <a:rPr lang="it-IT" sz="3200" dirty="0"/>
              <a:t> «a set of assets </a:t>
            </a:r>
            <a:r>
              <a:rPr lang="it-IT" sz="3200" dirty="0" err="1"/>
              <a:t>organized</a:t>
            </a:r>
            <a:r>
              <a:rPr lang="it-IT" sz="3200" dirty="0"/>
              <a:t> by an </a:t>
            </a:r>
            <a:r>
              <a:rPr lang="it-IT" sz="3200" dirty="0" err="1"/>
              <a:t>entrepreneur</a:t>
            </a:r>
            <a:r>
              <a:rPr lang="it-IT" sz="3200" dirty="0"/>
              <a:t> for the </a:t>
            </a:r>
            <a:r>
              <a:rPr lang="it-IT" sz="3200" dirty="0" err="1"/>
              <a:t>purpose</a:t>
            </a:r>
            <a:r>
              <a:rPr lang="it-IT" sz="3200" dirty="0"/>
              <a:t> of </a:t>
            </a:r>
            <a:r>
              <a:rPr lang="it-IT" sz="3200" dirty="0" err="1"/>
              <a:t>carrying</a:t>
            </a:r>
            <a:r>
              <a:rPr lang="it-IT" sz="3200" dirty="0"/>
              <a:t> out the </a:t>
            </a:r>
            <a:r>
              <a:rPr lang="it-IT" sz="3200" dirty="0" err="1"/>
              <a:t>entrepreneurial</a:t>
            </a:r>
            <a:r>
              <a:rPr lang="it-IT" sz="3200" dirty="0"/>
              <a:t> activity»</a:t>
            </a:r>
          </a:p>
          <a:p>
            <a:endParaRPr lang="it-IT" sz="3200" dirty="0"/>
          </a:p>
          <a:p>
            <a:r>
              <a:rPr lang="it-IT" sz="3200" dirty="0"/>
              <a:t>Organization</a:t>
            </a:r>
          </a:p>
          <a:p>
            <a:endParaRPr lang="it-IT" sz="3200" dirty="0"/>
          </a:p>
          <a:p>
            <a:r>
              <a:rPr lang="it-IT" sz="3200" dirty="0" err="1"/>
              <a:t>Godwill</a:t>
            </a:r>
            <a:r>
              <a:rPr lang="it-IT" sz="3200" dirty="0"/>
              <a:t> 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E562DA65-55B5-435B-933F-C276A0FD31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306027F-1600-46EA-9A6B-03F255C2C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30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264300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06D206-4EE9-441D-9CCA-F865BADCAE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Business - Sell/</a:t>
            </a:r>
            <a:r>
              <a:rPr lang="it-IT" dirty="0" err="1"/>
              <a:t>purchase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B08A79-5E73-4CC2-80D6-811C5E8B78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600" dirty="0"/>
              <a:t>Procedure</a:t>
            </a:r>
          </a:p>
          <a:p>
            <a:r>
              <a:rPr lang="it-IT" sz="3600" dirty="0"/>
              <a:t>Non </a:t>
            </a:r>
            <a:r>
              <a:rPr lang="it-IT" sz="3600" dirty="0" err="1"/>
              <a:t>competition</a:t>
            </a:r>
            <a:r>
              <a:rPr lang="it-IT" sz="3600" dirty="0"/>
              <a:t> </a:t>
            </a:r>
            <a:r>
              <a:rPr lang="it-IT" sz="3600" dirty="0" err="1"/>
              <a:t>obligation</a:t>
            </a:r>
            <a:endParaRPr lang="it-IT" sz="3600" dirty="0"/>
          </a:p>
          <a:p>
            <a:r>
              <a:rPr lang="it-IT" sz="3600" dirty="0"/>
              <a:t>Agreements </a:t>
            </a:r>
            <a:r>
              <a:rPr lang="it-IT" sz="3600" dirty="0" err="1"/>
              <a:t>connected</a:t>
            </a:r>
            <a:r>
              <a:rPr lang="it-IT" sz="3600" dirty="0"/>
              <a:t> with the business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ACAD75C-CA70-444A-A503-6F09EDC139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ADE82A-0445-4E93-8E88-33A25908F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7735715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BAB494-69C6-4954-A91E-5B430F37C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receivables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FBE1CB-E875-42CC-A0A9-93BFB40B35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3086100" cy="646331"/>
          </a:xfrm>
          <a:ln>
            <a:solidFill>
              <a:schemeClr val="tx1"/>
            </a:solidFill>
          </a:ln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dirty="0" err="1"/>
              <a:t>Assignor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(cedente)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15254A4-E4F8-485A-8A2A-051E32FD89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B6ED34E-2D32-40C2-965E-2B95223F58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32</a:t>
            </a:fld>
            <a:endParaRPr lang="it-IT"/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3DBA158-6B4F-40C6-BF96-4E07213C480B}"/>
              </a:ext>
            </a:extLst>
          </p:cNvPr>
          <p:cNvSpPr txBox="1"/>
          <p:nvPr/>
        </p:nvSpPr>
        <p:spPr>
          <a:xfrm>
            <a:off x="5364088" y="1772816"/>
            <a:ext cx="288032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err="1"/>
              <a:t>Assignee</a:t>
            </a:r>
            <a:endParaRPr lang="it-IT" dirty="0"/>
          </a:p>
          <a:p>
            <a:r>
              <a:rPr lang="it-IT" dirty="0"/>
              <a:t>(cessionario)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2AB8B397-6F09-4935-9733-C61836838812}"/>
              </a:ext>
            </a:extLst>
          </p:cNvPr>
          <p:cNvSpPr txBox="1"/>
          <p:nvPr/>
        </p:nvSpPr>
        <p:spPr>
          <a:xfrm>
            <a:off x="3851920" y="3429000"/>
            <a:ext cx="2016224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it-IT" dirty="0" err="1"/>
              <a:t>Debtor</a:t>
            </a:r>
            <a:endParaRPr lang="it-IT" dirty="0"/>
          </a:p>
          <a:p>
            <a:r>
              <a:rPr lang="it-IT" dirty="0"/>
              <a:t>(debitore)</a:t>
            </a:r>
          </a:p>
        </p:txBody>
      </p:sp>
    </p:spTree>
    <p:extLst>
      <p:ext uri="{BB962C8B-B14F-4D97-AF65-F5344CB8AC3E}">
        <p14:creationId xmlns:p14="http://schemas.microsoft.com/office/powerpoint/2010/main" val="389903136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78B17A-FD54-4E20-BA9C-BAA09CDC6D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4800" dirty="0" err="1"/>
              <a:t>Signs</a:t>
            </a:r>
            <a:r>
              <a:rPr lang="it-IT" sz="4800" dirty="0"/>
              <a:t> of </a:t>
            </a:r>
            <a:r>
              <a:rPr lang="it-IT" sz="4800" dirty="0" err="1"/>
              <a:t>identification</a:t>
            </a:r>
            <a:endParaRPr lang="it-IT" sz="48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BF6FC97-F2EC-4C46-B421-D47533FA14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4000" dirty="0"/>
              <a:t>Business name (ditta)</a:t>
            </a:r>
          </a:p>
          <a:p>
            <a:r>
              <a:rPr lang="it-IT" sz="4000" dirty="0"/>
              <a:t>Banner (insegna)</a:t>
            </a:r>
          </a:p>
          <a:p>
            <a:r>
              <a:rPr lang="it-IT" sz="4000" dirty="0"/>
              <a:t>Trademark (marchio)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D3E5E54F-6534-4AD5-8FA8-49A7EE7B8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14018AC-4788-4A2A-9382-11295CB82E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33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30866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E89F181-AF0D-40F3-BFC0-352712766B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Business name (ditta)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BA91372-C46B-4C9B-9E13-F33E260628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 err="1"/>
              <a:t>It’s</a:t>
            </a:r>
            <a:r>
              <a:rPr lang="it-IT" dirty="0"/>
              <a:t> the name </a:t>
            </a:r>
            <a:r>
              <a:rPr lang="it-IT" dirty="0" err="1"/>
              <a:t>that</a:t>
            </a:r>
            <a:r>
              <a:rPr lang="it-IT" dirty="0"/>
              <a:t> the </a:t>
            </a:r>
            <a:r>
              <a:rPr lang="it-IT" dirty="0" err="1"/>
              <a:t>entrepreneur</a:t>
            </a:r>
            <a:r>
              <a:rPr lang="it-IT" dirty="0"/>
              <a:t> </a:t>
            </a:r>
            <a:r>
              <a:rPr lang="it-IT" dirty="0" err="1"/>
              <a:t>gives</a:t>
            </a:r>
            <a:r>
              <a:rPr lang="it-IT" dirty="0"/>
              <a:t> to the </a:t>
            </a:r>
            <a:r>
              <a:rPr lang="it-IT" dirty="0" err="1"/>
              <a:t>enterprise</a:t>
            </a:r>
            <a:r>
              <a:rPr lang="it-IT" dirty="0"/>
              <a:t> he/</a:t>
            </a:r>
            <a:r>
              <a:rPr lang="it-IT" dirty="0" err="1"/>
              <a:t>she</a:t>
            </a:r>
            <a:r>
              <a:rPr lang="it-IT" dirty="0"/>
              <a:t> </a:t>
            </a:r>
            <a:r>
              <a:rPr lang="it-IT" dirty="0" err="1"/>
              <a:t>runs</a:t>
            </a:r>
            <a:endParaRPr lang="it-IT" dirty="0"/>
          </a:p>
          <a:p>
            <a:r>
              <a:rPr lang="it-IT" dirty="0" err="1"/>
              <a:t>Truthfulness</a:t>
            </a:r>
            <a:endParaRPr lang="it-IT" dirty="0"/>
          </a:p>
          <a:p>
            <a:r>
              <a:rPr lang="it-IT" dirty="0" err="1"/>
              <a:t>Novelty</a:t>
            </a:r>
            <a:r>
              <a:rPr lang="it-IT" dirty="0"/>
              <a:t> </a:t>
            </a:r>
          </a:p>
          <a:p>
            <a:pPr marL="0" indent="0">
              <a:buNone/>
            </a:pPr>
            <a:r>
              <a:rPr lang="it-IT" dirty="0" err="1"/>
              <a:t>priority</a:t>
            </a:r>
            <a:endParaRPr lang="it-IT" dirty="0"/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Ex. «GG di Giulia </a:t>
            </a:r>
            <a:r>
              <a:rPr lang="it-IT" dirty="0" err="1"/>
              <a:t>Gabassi</a:t>
            </a:r>
            <a:r>
              <a:rPr lang="it-IT" dirty="0"/>
              <a:t>», </a:t>
            </a:r>
            <a:r>
              <a:rPr lang="it-IT" dirty="0" err="1"/>
              <a:t>exercised</a:t>
            </a:r>
            <a:r>
              <a:rPr lang="it-IT" dirty="0"/>
              <a:t> by the </a:t>
            </a:r>
            <a:r>
              <a:rPr lang="it-IT" dirty="0" err="1"/>
              <a:t>person</a:t>
            </a:r>
            <a:r>
              <a:rPr lang="it-IT" dirty="0"/>
              <a:t> Giulia </a:t>
            </a:r>
            <a:r>
              <a:rPr lang="it-IT" dirty="0" err="1"/>
              <a:t>Gabassi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A1DEC61-183C-419F-99CD-72DC02D1B1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62798F3-F159-40FC-9709-9E8450E6E6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34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80920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61A3AB9-3F5C-4E56-B8FE-B91554129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Banner (insegna)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6752D8-4043-4AA6-A248-4C2BA580D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 err="1"/>
              <a:t>It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aimed</a:t>
            </a:r>
            <a:r>
              <a:rPr lang="it-IT" sz="2800" dirty="0"/>
              <a:t> </a:t>
            </a:r>
            <a:r>
              <a:rPr lang="it-IT" sz="2800" dirty="0" err="1"/>
              <a:t>at</a:t>
            </a:r>
            <a:r>
              <a:rPr lang="it-IT" sz="2800" dirty="0"/>
              <a:t> </a:t>
            </a:r>
            <a:r>
              <a:rPr lang="it-IT" sz="2800" dirty="0" err="1"/>
              <a:t>physically</a:t>
            </a:r>
            <a:r>
              <a:rPr lang="it-IT" sz="2800" dirty="0"/>
              <a:t> </a:t>
            </a:r>
            <a:r>
              <a:rPr lang="it-IT" sz="2800" dirty="0" err="1"/>
              <a:t>distinguishing</a:t>
            </a:r>
            <a:r>
              <a:rPr lang="it-IT" sz="2800" dirty="0"/>
              <a:t> the </a:t>
            </a:r>
            <a:r>
              <a:rPr lang="it-IT" sz="2800" dirty="0" err="1"/>
              <a:t>premises</a:t>
            </a:r>
            <a:r>
              <a:rPr lang="it-IT" sz="2800" dirty="0"/>
              <a:t> </a:t>
            </a:r>
            <a:r>
              <a:rPr lang="it-IT" sz="2800" dirty="0" err="1"/>
              <a:t>where</a:t>
            </a:r>
            <a:r>
              <a:rPr lang="it-IT" sz="2800" dirty="0"/>
              <a:t> the </a:t>
            </a:r>
            <a:r>
              <a:rPr lang="it-IT" sz="2800" dirty="0" err="1"/>
              <a:t>entrepreneurial</a:t>
            </a:r>
            <a:r>
              <a:rPr lang="it-IT" sz="2800" dirty="0"/>
              <a:t> activity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exercised</a:t>
            </a:r>
            <a:endParaRPr lang="it-IT" sz="2800" dirty="0"/>
          </a:p>
          <a:p>
            <a:endParaRPr lang="it-IT" sz="2800" dirty="0"/>
          </a:p>
          <a:p>
            <a:pPr lvl="1"/>
            <a:r>
              <a:rPr lang="it-IT" sz="2400" dirty="0" err="1"/>
              <a:t>Priority</a:t>
            </a:r>
            <a:endParaRPr lang="it-IT" sz="2400" dirty="0"/>
          </a:p>
          <a:p>
            <a:pPr lvl="1"/>
            <a:endParaRPr lang="it-IT" sz="2400" dirty="0"/>
          </a:p>
          <a:p>
            <a:pPr marL="342900" lvl="1" indent="0">
              <a:buNone/>
            </a:pPr>
            <a:r>
              <a:rPr lang="it-IT" sz="2400" dirty="0"/>
              <a:t>Ex. Shop with banner «Gioie di Giulia», </a:t>
            </a:r>
            <a:r>
              <a:rPr lang="it-IT" sz="2400" dirty="0" err="1"/>
              <a:t>official</a:t>
            </a:r>
            <a:r>
              <a:rPr lang="it-IT" sz="2400" dirty="0"/>
              <a:t> </a:t>
            </a:r>
            <a:r>
              <a:rPr lang="it-IT" sz="2400" dirty="0" err="1"/>
              <a:t>address</a:t>
            </a:r>
            <a:r>
              <a:rPr lang="it-IT" sz="2400" dirty="0"/>
              <a:t> of the </a:t>
            </a:r>
            <a:r>
              <a:rPr lang="it-IT" sz="2400" dirty="0" err="1"/>
              <a:t>individual</a:t>
            </a:r>
            <a:r>
              <a:rPr lang="it-IT" sz="2400" dirty="0"/>
              <a:t> </a:t>
            </a:r>
            <a:r>
              <a:rPr lang="it-IT" sz="2400" dirty="0" err="1"/>
              <a:t>entrepreneur</a:t>
            </a:r>
            <a:r>
              <a:rPr lang="it-IT" sz="2400" dirty="0"/>
              <a:t> Giulia </a:t>
            </a:r>
            <a:r>
              <a:rPr lang="it-IT" sz="2400" dirty="0" err="1"/>
              <a:t>Gabassi</a:t>
            </a:r>
            <a:r>
              <a:rPr lang="it-IT" sz="2400" dirty="0"/>
              <a:t> </a:t>
            </a:r>
            <a:r>
              <a:rPr lang="it-IT" sz="2400" dirty="0" err="1"/>
              <a:t>who</a:t>
            </a:r>
            <a:r>
              <a:rPr lang="it-IT" sz="2400" dirty="0"/>
              <a:t> </a:t>
            </a:r>
            <a:r>
              <a:rPr lang="it-IT" sz="2400" dirty="0" err="1"/>
              <a:t>exercises</a:t>
            </a:r>
            <a:r>
              <a:rPr lang="it-IT" sz="2400" dirty="0"/>
              <a:t> </a:t>
            </a:r>
            <a:r>
              <a:rPr lang="it-IT" sz="2400" dirty="0" err="1"/>
              <a:t>her</a:t>
            </a:r>
            <a:r>
              <a:rPr lang="it-IT" sz="2400" dirty="0"/>
              <a:t> </a:t>
            </a:r>
            <a:r>
              <a:rPr lang="it-IT" sz="2400" dirty="0" err="1"/>
              <a:t>enterprise</a:t>
            </a:r>
            <a:r>
              <a:rPr lang="it-IT" sz="2400" dirty="0"/>
              <a:t> under the business name «GG di Giulia </a:t>
            </a:r>
            <a:r>
              <a:rPr lang="it-IT" sz="2400" dirty="0" err="1"/>
              <a:t>Gabassi</a:t>
            </a:r>
            <a:r>
              <a:rPr lang="it-IT" sz="2400" dirty="0"/>
              <a:t>»</a:t>
            </a:r>
          </a:p>
          <a:p>
            <a:endParaRPr lang="it-IT" dirty="0"/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9A175985-A47E-4348-81DB-04F18F3B1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8A605A2D-A864-4440-A890-F1AAFCF97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219962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BACDA8-5B2E-4634-B0B9-9C4ABD4196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Trademark (marchio)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FBB9899-FAEA-463E-A582-6DBBF2DC97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Sign</a:t>
            </a:r>
            <a:r>
              <a:rPr lang="it-IT" dirty="0"/>
              <a:t> </a:t>
            </a:r>
            <a:r>
              <a:rPr lang="it-IT" dirty="0" err="1"/>
              <a:t>that</a:t>
            </a:r>
            <a:r>
              <a:rPr lang="it-IT" dirty="0"/>
              <a:t> </a:t>
            </a:r>
            <a:r>
              <a:rPr lang="it-IT" dirty="0" err="1"/>
              <a:t>individualizes</a:t>
            </a:r>
            <a:r>
              <a:rPr lang="it-IT" dirty="0"/>
              <a:t> the </a:t>
            </a:r>
            <a:r>
              <a:rPr lang="it-IT" dirty="0" err="1"/>
              <a:t>goods</a:t>
            </a:r>
            <a:r>
              <a:rPr lang="it-IT" dirty="0"/>
              <a:t> of an </a:t>
            </a:r>
            <a:r>
              <a:rPr lang="it-IT" dirty="0" err="1"/>
              <a:t>enterprise</a:t>
            </a:r>
            <a:r>
              <a:rPr lang="it-IT" dirty="0"/>
              <a:t> and </a:t>
            </a:r>
            <a:r>
              <a:rPr lang="it-IT" dirty="0" err="1"/>
              <a:t>distinguish</a:t>
            </a:r>
            <a:r>
              <a:rPr lang="it-IT" dirty="0"/>
              <a:t> </a:t>
            </a:r>
            <a:r>
              <a:rPr lang="it-IT" dirty="0" err="1"/>
              <a:t>them</a:t>
            </a:r>
            <a:r>
              <a:rPr lang="it-IT" dirty="0"/>
              <a:t> from the competitors’ </a:t>
            </a:r>
            <a:r>
              <a:rPr lang="it-IT" dirty="0" err="1"/>
              <a:t>ones</a:t>
            </a:r>
            <a:r>
              <a:rPr lang="it-IT" dirty="0"/>
              <a:t> (or services)</a:t>
            </a:r>
          </a:p>
          <a:p>
            <a:endParaRPr lang="it-IT" dirty="0"/>
          </a:p>
          <a:p>
            <a:r>
              <a:rPr lang="it-IT" dirty="0"/>
              <a:t>National/international/</a:t>
            </a:r>
            <a:r>
              <a:rPr lang="it-IT" dirty="0" err="1"/>
              <a:t>european</a:t>
            </a:r>
            <a:endParaRPr lang="it-IT" dirty="0"/>
          </a:p>
          <a:p>
            <a:endParaRPr lang="it-IT" dirty="0"/>
          </a:p>
          <a:p>
            <a:pPr lvl="1"/>
            <a:r>
              <a:rPr lang="it-IT" dirty="0" err="1"/>
              <a:t>Lawfulness</a:t>
            </a:r>
            <a:endParaRPr lang="it-IT" dirty="0"/>
          </a:p>
          <a:p>
            <a:pPr lvl="1"/>
            <a:r>
              <a:rPr lang="it-IT" dirty="0" err="1"/>
              <a:t>Truthfulness</a:t>
            </a:r>
            <a:endParaRPr lang="it-IT" dirty="0"/>
          </a:p>
          <a:p>
            <a:pPr lvl="1"/>
            <a:r>
              <a:rPr lang="it-IT" dirty="0" err="1"/>
              <a:t>Distinctiveness</a:t>
            </a:r>
            <a:r>
              <a:rPr lang="it-IT" dirty="0"/>
              <a:t> (</a:t>
            </a:r>
            <a:r>
              <a:rPr lang="it-IT" dirty="0" err="1"/>
              <a:t>originality</a:t>
            </a:r>
            <a:r>
              <a:rPr lang="it-IT" dirty="0"/>
              <a:t>)</a:t>
            </a:r>
          </a:p>
          <a:p>
            <a:pPr lvl="2"/>
            <a:r>
              <a:rPr lang="it-IT" dirty="0"/>
              <a:t>Strong VS </a:t>
            </a:r>
            <a:r>
              <a:rPr lang="it-IT" dirty="0" err="1"/>
              <a:t>weak</a:t>
            </a:r>
            <a:r>
              <a:rPr lang="it-IT" dirty="0"/>
              <a:t> trademarks</a:t>
            </a:r>
          </a:p>
          <a:p>
            <a:pPr lvl="2"/>
            <a:r>
              <a:rPr lang="it-IT" dirty="0" err="1"/>
              <a:t>Vulgarization</a:t>
            </a:r>
            <a:endParaRPr lang="it-IT" dirty="0"/>
          </a:p>
          <a:p>
            <a:pPr lvl="1"/>
            <a:r>
              <a:rPr lang="it-IT" dirty="0" err="1"/>
              <a:t>Novelty</a:t>
            </a:r>
            <a:r>
              <a:rPr lang="it-IT" dirty="0"/>
              <a:t> 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72E48A5-3387-4CA6-91AC-DB7DA310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F0715CA-69F9-4254-A3F8-C0794BF9E3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40491917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F46C96-FD65-4902-A5BC-8E384247EE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Trademark (marchio)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82839E5-79BB-462B-ABD9-AC091C30D1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err="1"/>
              <a:t>Registered</a:t>
            </a:r>
            <a:r>
              <a:rPr lang="it-IT" dirty="0"/>
              <a:t> trademark vs de facto trademark</a:t>
            </a:r>
          </a:p>
          <a:p>
            <a:endParaRPr lang="it-IT" dirty="0"/>
          </a:p>
          <a:p>
            <a:r>
              <a:rPr lang="it-IT" dirty="0"/>
              <a:t>Transfer and </a:t>
            </a:r>
            <a:r>
              <a:rPr lang="it-IT" dirty="0" err="1"/>
              <a:t>assignment</a:t>
            </a:r>
            <a:r>
              <a:rPr lang="it-IT" dirty="0"/>
              <a:t> of trademarks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dirty="0"/>
              <a:t>Ex. Trademark                     on the products </a:t>
            </a:r>
            <a:r>
              <a:rPr lang="it-IT" dirty="0" err="1"/>
              <a:t>that</a:t>
            </a:r>
            <a:r>
              <a:rPr lang="it-IT" dirty="0"/>
              <a:t> are </a:t>
            </a:r>
            <a:r>
              <a:rPr lang="it-IT" dirty="0" err="1"/>
              <a:t>sold</a:t>
            </a:r>
            <a:r>
              <a:rPr lang="it-IT" dirty="0"/>
              <a:t> in the shop</a:t>
            </a:r>
          </a:p>
          <a:p>
            <a:pPr marL="0" indent="0">
              <a:buNone/>
            </a:pPr>
            <a:r>
              <a:rPr lang="it-IT" dirty="0"/>
              <a:t> with banner «Gioie di Giulia», </a:t>
            </a:r>
            <a:r>
              <a:rPr lang="it-IT" dirty="0" err="1"/>
              <a:t>official</a:t>
            </a:r>
            <a:r>
              <a:rPr lang="it-IT" dirty="0"/>
              <a:t> </a:t>
            </a:r>
            <a:r>
              <a:rPr lang="it-IT" dirty="0" err="1"/>
              <a:t>address</a:t>
            </a:r>
            <a:r>
              <a:rPr lang="it-IT" dirty="0"/>
              <a:t> of the </a:t>
            </a:r>
            <a:r>
              <a:rPr lang="it-IT" dirty="0" err="1"/>
              <a:t>individual</a:t>
            </a:r>
            <a:r>
              <a:rPr lang="it-IT" dirty="0"/>
              <a:t> </a:t>
            </a:r>
            <a:r>
              <a:rPr lang="it-IT" dirty="0" err="1"/>
              <a:t>entrepreneur</a:t>
            </a:r>
            <a:r>
              <a:rPr lang="it-IT" dirty="0"/>
              <a:t> Giulia </a:t>
            </a:r>
            <a:r>
              <a:rPr lang="it-IT" dirty="0" err="1"/>
              <a:t>Gabassi</a:t>
            </a:r>
            <a:r>
              <a:rPr lang="it-IT" dirty="0"/>
              <a:t>, </a:t>
            </a:r>
            <a:r>
              <a:rPr lang="it-IT" dirty="0" err="1"/>
              <a:t>who</a:t>
            </a:r>
            <a:r>
              <a:rPr lang="it-IT" dirty="0"/>
              <a:t> </a:t>
            </a:r>
            <a:r>
              <a:rPr lang="it-IT" dirty="0" err="1"/>
              <a:t>exercises</a:t>
            </a:r>
            <a:r>
              <a:rPr lang="it-IT" dirty="0"/>
              <a:t> </a:t>
            </a:r>
            <a:r>
              <a:rPr lang="it-IT" dirty="0" err="1"/>
              <a:t>her</a:t>
            </a:r>
            <a:r>
              <a:rPr lang="it-IT" dirty="0"/>
              <a:t> </a:t>
            </a:r>
            <a:r>
              <a:rPr lang="it-IT" dirty="0" err="1"/>
              <a:t>enterprise</a:t>
            </a:r>
            <a:r>
              <a:rPr lang="it-IT" dirty="0"/>
              <a:t> under the business name «GG di Giulia </a:t>
            </a:r>
            <a:r>
              <a:rPr lang="it-IT" dirty="0" err="1"/>
              <a:t>Gabassi</a:t>
            </a:r>
            <a:r>
              <a:rPr lang="it-IT" dirty="0"/>
              <a:t>»</a:t>
            </a: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A03B53D-29DC-4B64-BF1D-40A666092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9BB750E-0452-459F-B713-32F466243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37</a:t>
            </a:fld>
            <a:endParaRPr lang="it-IT"/>
          </a:p>
        </p:txBody>
      </p:sp>
      <p:sp>
        <p:nvSpPr>
          <p:cNvPr id="6" name="Ovale 5">
            <a:extLst>
              <a:ext uri="{FF2B5EF4-FFF2-40B4-BE49-F238E27FC236}">
                <a16:creationId xmlns:a16="http://schemas.microsoft.com/office/drawing/2014/main" id="{BA8E6BA2-1A13-4BF6-833A-9A4B64D43BB9}"/>
              </a:ext>
            </a:extLst>
          </p:cNvPr>
          <p:cNvSpPr/>
          <p:nvPr/>
        </p:nvSpPr>
        <p:spPr>
          <a:xfrm>
            <a:off x="2411760" y="3212976"/>
            <a:ext cx="792088" cy="576064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2400" i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Gg</a:t>
            </a:r>
          </a:p>
        </p:txBody>
      </p:sp>
    </p:spTree>
    <p:extLst>
      <p:ext uri="{BB962C8B-B14F-4D97-AF65-F5344CB8AC3E}">
        <p14:creationId xmlns:p14="http://schemas.microsoft.com/office/powerpoint/2010/main" val="27341519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GOALS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TECHNICAL LANGUAGE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KNOWLEDGE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>
                <a:solidFill>
                  <a:srgbClr val="0070C0"/>
                </a:solidFill>
              </a:rPr>
              <a:t>USE OF INSTRUMENTS</a:t>
            </a: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4</a:t>
            </a:fld>
            <a:endParaRPr lang="it-IT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52307A-EBCB-4C80-82D8-CF9F84B69B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Instruments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A02B67-B5F9-4499-B1FE-EEA68E811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3200" dirty="0" err="1"/>
              <a:t>Legislation</a:t>
            </a:r>
            <a:r>
              <a:rPr lang="it-IT" sz="3200" dirty="0"/>
              <a:t> and </a:t>
            </a:r>
            <a:r>
              <a:rPr lang="it-IT" sz="3200" dirty="0" err="1"/>
              <a:t>judgements</a:t>
            </a:r>
            <a:endParaRPr lang="it-IT" sz="3200" dirty="0"/>
          </a:p>
          <a:p>
            <a:pPr lvl="1"/>
            <a:r>
              <a:rPr lang="it-IT" sz="2800" dirty="0" err="1"/>
              <a:t>Italian</a:t>
            </a:r>
            <a:r>
              <a:rPr lang="it-IT" sz="2800" dirty="0"/>
              <a:t> databases (normattiva.it, dejure.it, ecc.)</a:t>
            </a:r>
          </a:p>
          <a:p>
            <a:pPr lvl="1"/>
            <a:r>
              <a:rPr lang="it-IT" sz="2800" dirty="0" err="1"/>
              <a:t>European</a:t>
            </a:r>
            <a:r>
              <a:rPr lang="it-IT" sz="2800" dirty="0"/>
              <a:t> databases (curia.europa.eu/</a:t>
            </a:r>
            <a:r>
              <a:rPr lang="it-IT" sz="2800" dirty="0" err="1"/>
              <a:t>eurlex</a:t>
            </a:r>
            <a:r>
              <a:rPr lang="it-IT" sz="2800" dirty="0"/>
              <a:t>)</a:t>
            </a:r>
          </a:p>
          <a:p>
            <a:pPr lvl="1"/>
            <a:endParaRPr lang="it-IT" sz="2800" dirty="0"/>
          </a:p>
          <a:p>
            <a:pPr lvl="1"/>
            <a:endParaRPr lang="it-IT" sz="2800" dirty="0"/>
          </a:p>
          <a:p>
            <a:r>
              <a:rPr lang="it-IT" sz="3100" dirty="0" err="1"/>
              <a:t>Emarket</a:t>
            </a:r>
            <a:r>
              <a:rPr lang="it-IT" sz="3100" dirty="0"/>
              <a:t> storage</a:t>
            </a:r>
          </a:p>
          <a:p>
            <a:pPr lvl="1"/>
            <a:endParaRPr lang="it-IT" sz="2800" dirty="0"/>
          </a:p>
          <a:p>
            <a:pPr marL="342900" lvl="1" indent="0">
              <a:buNone/>
            </a:pPr>
            <a:endParaRPr lang="it-IT" sz="2800" dirty="0"/>
          </a:p>
          <a:p>
            <a:pPr marL="342900" lvl="1" indent="0">
              <a:buNone/>
            </a:pPr>
            <a:endParaRPr lang="it-IT" dirty="0"/>
          </a:p>
          <a:p>
            <a:pPr lvl="1"/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F8587B0-8EF3-470B-A41F-2CB37173EB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463EE7E-2C62-404D-88A6-C6726F2ED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5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67099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71FCAA-E17A-482C-983F-2103694639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/>
              <a:t>Let’s</a:t>
            </a:r>
            <a:r>
              <a:rPr lang="it-IT" dirty="0"/>
              <a:t> start …. Basic </a:t>
            </a:r>
            <a:r>
              <a:rPr lang="it-IT" dirty="0" err="1"/>
              <a:t>language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A7FA9A1-1A9F-4D0E-AB8F-E9038DB602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Legal act/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fact</a:t>
            </a:r>
            <a:endParaRPr lang="it-IT" dirty="0"/>
          </a:p>
          <a:p>
            <a:r>
              <a:rPr lang="it-IT" dirty="0"/>
              <a:t>Legal </a:t>
            </a:r>
            <a:r>
              <a:rPr lang="it-IT" dirty="0" err="1"/>
              <a:t>relationship</a:t>
            </a:r>
            <a:endParaRPr lang="it-IT" dirty="0"/>
          </a:p>
          <a:p>
            <a:r>
              <a:rPr lang="it-IT" dirty="0" err="1"/>
              <a:t>Contract</a:t>
            </a:r>
            <a:endParaRPr lang="it-IT" dirty="0"/>
          </a:p>
          <a:p>
            <a:r>
              <a:rPr lang="it-IT" dirty="0" err="1"/>
              <a:t>Debt</a:t>
            </a:r>
            <a:r>
              <a:rPr lang="it-IT" dirty="0"/>
              <a:t>/credit</a:t>
            </a:r>
          </a:p>
          <a:p>
            <a:r>
              <a:rPr lang="it-IT" dirty="0"/>
              <a:t>Natural </a:t>
            </a:r>
            <a:r>
              <a:rPr lang="it-IT" dirty="0" err="1"/>
              <a:t>person</a:t>
            </a:r>
            <a:r>
              <a:rPr lang="it-IT" dirty="0"/>
              <a:t>/</a:t>
            </a:r>
            <a:r>
              <a:rPr lang="it-IT" dirty="0" err="1"/>
              <a:t>legal</a:t>
            </a:r>
            <a:r>
              <a:rPr lang="it-IT" dirty="0"/>
              <a:t> </a:t>
            </a:r>
            <a:r>
              <a:rPr lang="it-IT" dirty="0" err="1"/>
              <a:t>person</a:t>
            </a:r>
            <a:endParaRPr lang="it-IT" dirty="0"/>
          </a:p>
          <a:p>
            <a:r>
              <a:rPr lang="it-IT" dirty="0"/>
              <a:t>Limited liability</a:t>
            </a:r>
          </a:p>
          <a:p>
            <a:r>
              <a:rPr lang="it-IT" dirty="0" err="1"/>
              <a:t>Enterpreneur</a:t>
            </a:r>
            <a:endParaRPr lang="it-IT" dirty="0"/>
          </a:p>
          <a:p>
            <a:r>
              <a:rPr lang="it-IT" dirty="0"/>
              <a:t>Enterprise</a:t>
            </a:r>
          </a:p>
          <a:p>
            <a:r>
              <a:rPr lang="it-IT" dirty="0"/>
              <a:t>Company</a:t>
            </a:r>
          </a:p>
          <a:p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E9717C0-4802-4B2A-B733-9F296B4CDE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CA68A89-BA02-4645-B317-77E227207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6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40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437E8E-5FFC-49ED-A252-5EF0AF7B7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692696"/>
            <a:ext cx="7975798" cy="548426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sz="2800" dirty="0"/>
              <a:t>Legal </a:t>
            </a:r>
            <a:r>
              <a:rPr lang="it-IT" sz="2800" dirty="0" err="1"/>
              <a:t>consequences</a:t>
            </a:r>
            <a:r>
              <a:rPr lang="it-IT" sz="2800" dirty="0"/>
              <a:t> can </a:t>
            </a:r>
            <a:r>
              <a:rPr lang="it-IT" sz="2800" dirty="0" err="1"/>
              <a:t>arise</a:t>
            </a:r>
            <a:r>
              <a:rPr lang="it-IT" sz="2800" dirty="0"/>
              <a:t> from:</a:t>
            </a:r>
          </a:p>
          <a:p>
            <a:r>
              <a:rPr lang="it-IT" sz="2800" dirty="0"/>
              <a:t>Legal </a:t>
            </a:r>
            <a:r>
              <a:rPr lang="it-IT" sz="2800" dirty="0" err="1"/>
              <a:t>fact</a:t>
            </a:r>
            <a:r>
              <a:rPr lang="it-IT" sz="2800" dirty="0"/>
              <a:t>,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any</a:t>
            </a:r>
            <a:r>
              <a:rPr lang="it-IT" sz="2800" dirty="0"/>
              <a:t> event </a:t>
            </a:r>
            <a:r>
              <a:rPr lang="it-IT" sz="2800" dirty="0" err="1"/>
              <a:t>whose</a:t>
            </a:r>
            <a:r>
              <a:rPr lang="it-IT" sz="2800" dirty="0"/>
              <a:t> </a:t>
            </a:r>
            <a:r>
              <a:rPr lang="it-IT" sz="2800" dirty="0" err="1"/>
              <a:t>occurrence</a:t>
            </a:r>
            <a:r>
              <a:rPr lang="it-IT" sz="2800" dirty="0"/>
              <a:t> </a:t>
            </a:r>
            <a:r>
              <a:rPr lang="it-IT" sz="2800" dirty="0" err="1"/>
              <a:t>has</a:t>
            </a:r>
            <a:r>
              <a:rPr lang="it-IT" sz="2800" dirty="0"/>
              <a:t> </a:t>
            </a:r>
            <a:r>
              <a:rPr lang="it-IT" sz="2800" dirty="0" err="1"/>
              <a:t>legal</a:t>
            </a:r>
            <a:r>
              <a:rPr lang="it-IT" sz="2800" dirty="0"/>
              <a:t> </a:t>
            </a:r>
            <a:r>
              <a:rPr lang="it-IT" sz="2800" dirty="0" err="1"/>
              <a:t>effects</a:t>
            </a:r>
            <a:endParaRPr lang="it-IT" sz="2800" dirty="0"/>
          </a:p>
          <a:p>
            <a:pPr lvl="1"/>
            <a:r>
              <a:rPr lang="it-IT" sz="2400" dirty="0"/>
              <a:t>Ex. </a:t>
            </a:r>
            <a:r>
              <a:rPr lang="it-IT" sz="2400" dirty="0" err="1"/>
              <a:t>birth</a:t>
            </a:r>
            <a:r>
              <a:rPr lang="it-IT" sz="2400" dirty="0"/>
              <a:t> and </a:t>
            </a:r>
            <a:r>
              <a:rPr lang="it-IT" sz="2400" dirty="0" err="1"/>
              <a:t>death</a:t>
            </a:r>
            <a:endParaRPr lang="it-IT" sz="2400" dirty="0"/>
          </a:p>
          <a:p>
            <a:pPr lvl="1"/>
            <a:endParaRPr lang="it-IT" sz="2400" dirty="0"/>
          </a:p>
          <a:p>
            <a:r>
              <a:rPr lang="it-IT" sz="2800" dirty="0"/>
              <a:t>Human acts (atti giuridici in senso stretto),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occurs</a:t>
            </a:r>
            <a:r>
              <a:rPr lang="it-IT" sz="2800" dirty="0"/>
              <a:t> </a:t>
            </a:r>
            <a:r>
              <a:rPr lang="it-IT" sz="2800" dirty="0" err="1"/>
              <a:t>when</a:t>
            </a:r>
            <a:r>
              <a:rPr lang="it-IT" sz="2800" dirty="0"/>
              <a:t> a </a:t>
            </a:r>
            <a:r>
              <a:rPr lang="it-IT" sz="2800" dirty="0" err="1"/>
              <a:t>legal</a:t>
            </a:r>
            <a:r>
              <a:rPr lang="it-IT" sz="2800" dirty="0"/>
              <a:t> </a:t>
            </a:r>
            <a:r>
              <a:rPr lang="it-IT" sz="2800" dirty="0" err="1"/>
              <a:t>consequence</a:t>
            </a:r>
            <a:r>
              <a:rPr lang="it-IT" sz="2800" dirty="0"/>
              <a:t> </a:t>
            </a:r>
            <a:r>
              <a:rPr lang="it-IT" sz="2800" dirty="0" err="1"/>
              <a:t>arise</a:t>
            </a:r>
            <a:r>
              <a:rPr lang="it-IT" sz="2800" dirty="0"/>
              <a:t> from a human </a:t>
            </a:r>
            <a:r>
              <a:rPr lang="it-IT" sz="2800" dirty="0" err="1"/>
              <a:t>behaviour</a:t>
            </a:r>
            <a:r>
              <a:rPr lang="it-IT" sz="2800" dirty="0"/>
              <a:t>, </a:t>
            </a:r>
            <a:r>
              <a:rPr lang="it-IT" sz="2800" dirty="0" err="1"/>
              <a:t>regardless</a:t>
            </a:r>
            <a:r>
              <a:rPr lang="it-IT" sz="2800" dirty="0"/>
              <a:t> the </a:t>
            </a:r>
            <a:r>
              <a:rPr lang="it-IT" sz="2800" dirty="0" err="1"/>
              <a:t>fact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the </a:t>
            </a:r>
            <a:r>
              <a:rPr lang="it-IT" sz="2800" dirty="0" err="1"/>
              <a:t>person</a:t>
            </a:r>
            <a:r>
              <a:rPr lang="it-IT" sz="2800" dirty="0"/>
              <a:t> </a:t>
            </a:r>
            <a:r>
              <a:rPr lang="it-IT" sz="2800" dirty="0" err="1"/>
              <a:t>wanted</a:t>
            </a:r>
            <a:r>
              <a:rPr lang="it-IT" sz="2800" dirty="0"/>
              <a:t> or </a:t>
            </a:r>
            <a:r>
              <a:rPr lang="it-IT" sz="2800" dirty="0" err="1"/>
              <a:t>not</a:t>
            </a:r>
            <a:r>
              <a:rPr lang="it-IT" sz="2800" dirty="0"/>
              <a:t> the production of the </a:t>
            </a:r>
            <a:r>
              <a:rPr lang="it-IT" sz="2800" dirty="0" err="1"/>
              <a:t>effects</a:t>
            </a:r>
            <a:endParaRPr lang="it-IT" sz="2800" dirty="0"/>
          </a:p>
          <a:p>
            <a:pPr lvl="1"/>
            <a:endParaRPr lang="it-IT" sz="2400" dirty="0"/>
          </a:p>
          <a:p>
            <a:r>
              <a:rPr lang="it-IT" sz="2800" dirty="0"/>
              <a:t>Legal act (negozi giuridici),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is</a:t>
            </a:r>
            <a:r>
              <a:rPr lang="it-IT" sz="2800" dirty="0"/>
              <a:t> </a:t>
            </a:r>
            <a:r>
              <a:rPr lang="it-IT" sz="2800" dirty="0" err="1"/>
              <a:t>manifestation</a:t>
            </a:r>
            <a:r>
              <a:rPr lang="it-IT" sz="2800" dirty="0"/>
              <a:t> of the human </a:t>
            </a:r>
            <a:r>
              <a:rPr lang="it-IT" sz="2800" dirty="0" err="1"/>
              <a:t>will</a:t>
            </a:r>
            <a:r>
              <a:rPr lang="it-IT" sz="2800" dirty="0"/>
              <a:t> </a:t>
            </a:r>
            <a:r>
              <a:rPr lang="it-IT" sz="2800" dirty="0" err="1"/>
              <a:t>that</a:t>
            </a:r>
            <a:r>
              <a:rPr lang="it-IT" sz="2800" dirty="0"/>
              <a:t> </a:t>
            </a:r>
            <a:r>
              <a:rPr lang="it-IT" sz="2800" dirty="0" err="1"/>
              <a:t>has</a:t>
            </a:r>
            <a:r>
              <a:rPr lang="it-IT" sz="2800" dirty="0"/>
              <a:t> </a:t>
            </a:r>
            <a:r>
              <a:rPr lang="it-IT" sz="2800" dirty="0" err="1"/>
              <a:t>legal</a:t>
            </a:r>
            <a:r>
              <a:rPr lang="it-IT" sz="2800" dirty="0"/>
              <a:t> </a:t>
            </a:r>
            <a:r>
              <a:rPr lang="it-IT" sz="2800" dirty="0" err="1"/>
              <a:t>effects</a:t>
            </a:r>
            <a:r>
              <a:rPr lang="it-IT" sz="2800" dirty="0"/>
              <a:t>, the </a:t>
            </a:r>
            <a:r>
              <a:rPr lang="it-IT" sz="2800" dirty="0" err="1"/>
              <a:t>behaviour</a:t>
            </a:r>
            <a:r>
              <a:rPr lang="it-IT" sz="2800" dirty="0"/>
              <a:t> and the </a:t>
            </a:r>
            <a:r>
              <a:rPr lang="it-IT" sz="2800" dirty="0" err="1"/>
              <a:t>effects</a:t>
            </a:r>
            <a:r>
              <a:rPr lang="it-IT" sz="2800" dirty="0"/>
              <a:t> </a:t>
            </a:r>
            <a:r>
              <a:rPr lang="it-IT" sz="2800" dirty="0" err="1"/>
              <a:t>were</a:t>
            </a:r>
            <a:r>
              <a:rPr lang="it-IT" sz="2800" dirty="0"/>
              <a:t> </a:t>
            </a:r>
          </a:p>
          <a:p>
            <a:pPr lvl="1"/>
            <a:r>
              <a:rPr lang="it-IT" sz="2400" dirty="0"/>
              <a:t>Ex. </a:t>
            </a:r>
            <a:r>
              <a:rPr lang="it-IT" sz="2400" dirty="0" err="1"/>
              <a:t>contract</a:t>
            </a:r>
            <a:r>
              <a:rPr lang="it-IT" sz="2400" dirty="0"/>
              <a:t>, </a:t>
            </a:r>
            <a:r>
              <a:rPr lang="it-IT" sz="2400" dirty="0" err="1"/>
              <a:t>marriage</a:t>
            </a:r>
            <a:endParaRPr lang="it-IT" sz="24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1B44A54-A32E-437A-B089-D927F879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EF3D89D-364B-4702-8A2E-6235821417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7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4219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87BDA04-F19C-4BB8-B849-8F648FCB0A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20688"/>
            <a:ext cx="8047806" cy="55562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Legal </a:t>
            </a:r>
            <a:r>
              <a:rPr lang="it-IT" sz="3600" dirty="0" err="1"/>
              <a:t>relationship</a:t>
            </a:r>
            <a:r>
              <a:rPr lang="it-IT" sz="3600" dirty="0"/>
              <a:t> (rapporto giuridico): </a:t>
            </a:r>
            <a:r>
              <a:rPr lang="it-IT" sz="3600" dirty="0" err="1"/>
              <a:t>relationship</a:t>
            </a:r>
            <a:r>
              <a:rPr lang="it-IT" sz="3600" dirty="0"/>
              <a:t> </a:t>
            </a:r>
            <a:r>
              <a:rPr lang="it-IT" sz="3600" dirty="0" err="1"/>
              <a:t>between</a:t>
            </a:r>
            <a:r>
              <a:rPr lang="it-IT" sz="3600" dirty="0"/>
              <a:t> </a:t>
            </a:r>
            <a:r>
              <a:rPr lang="it-IT" sz="3600" dirty="0" err="1"/>
              <a:t>two</a:t>
            </a:r>
            <a:r>
              <a:rPr lang="it-IT" sz="3600" dirty="0"/>
              <a:t> or more </a:t>
            </a:r>
            <a:r>
              <a:rPr lang="it-IT" sz="3600" dirty="0" err="1"/>
              <a:t>persons</a:t>
            </a:r>
            <a:r>
              <a:rPr lang="it-IT" sz="3600" dirty="0"/>
              <a:t>, </a:t>
            </a:r>
            <a:r>
              <a:rPr lang="it-IT" sz="3600" dirty="0" err="1"/>
              <a:t>regulated</a:t>
            </a:r>
            <a:r>
              <a:rPr lang="it-IT" sz="3600" dirty="0"/>
              <a:t> by the </a:t>
            </a:r>
            <a:r>
              <a:rPr lang="it-IT" sz="3600" dirty="0" err="1"/>
              <a:t>law</a:t>
            </a:r>
            <a:endParaRPr lang="it-IT" sz="3600" dirty="0"/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 err="1"/>
              <a:t>Debt</a:t>
            </a:r>
            <a:r>
              <a:rPr lang="it-IT" sz="3600" dirty="0"/>
              <a:t> vs credit</a:t>
            </a: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70FD69A-A73A-4C47-959A-25C20AE828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9FF443E-2C7C-4ED0-B620-9CF2A32D0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8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2971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0A120C5-19C0-4DAA-869F-DB3AAE13FD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1321 cc - Nozione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1CFC70D-24A9-4E89-8E3E-65BE5F6CA5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t-IT" sz="3600" dirty="0"/>
              <a:t>Il contratto è l'accordo di due o più parti per costituire, regolare o estinguere tra loro un rapporto giuridico patrimoniale.</a:t>
            </a:r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r>
              <a:rPr lang="it-IT" sz="3600" dirty="0"/>
              <a:t>A </a:t>
            </a:r>
            <a:r>
              <a:rPr lang="it-IT" sz="3600" dirty="0" err="1"/>
              <a:t>contract</a:t>
            </a:r>
            <a:r>
              <a:rPr lang="it-IT" sz="3600" dirty="0"/>
              <a:t> </a:t>
            </a:r>
            <a:r>
              <a:rPr lang="it-IT" sz="3600" dirty="0" err="1"/>
              <a:t>is</a:t>
            </a:r>
            <a:r>
              <a:rPr lang="it-IT" sz="3600" dirty="0"/>
              <a:t> the </a:t>
            </a:r>
            <a:r>
              <a:rPr lang="it-IT" sz="3600" dirty="0" err="1"/>
              <a:t>agreement</a:t>
            </a:r>
            <a:r>
              <a:rPr lang="it-IT" sz="3600" dirty="0"/>
              <a:t> of </a:t>
            </a:r>
            <a:r>
              <a:rPr lang="it-IT" sz="3600" dirty="0" err="1"/>
              <a:t>two</a:t>
            </a:r>
            <a:r>
              <a:rPr lang="it-IT" sz="3600" dirty="0"/>
              <a:t> or more parties to </a:t>
            </a:r>
            <a:r>
              <a:rPr lang="it-IT" sz="3600" dirty="0" err="1"/>
              <a:t>establish</a:t>
            </a:r>
            <a:r>
              <a:rPr lang="it-IT" sz="3600" dirty="0"/>
              <a:t>, </a:t>
            </a:r>
            <a:r>
              <a:rPr lang="it-IT" sz="3600" dirty="0" err="1"/>
              <a:t>regulate</a:t>
            </a:r>
            <a:r>
              <a:rPr lang="it-IT" sz="3600" dirty="0"/>
              <a:t> or </a:t>
            </a:r>
            <a:r>
              <a:rPr lang="it-IT" sz="3600" dirty="0" err="1"/>
              <a:t>estinguish</a:t>
            </a:r>
            <a:r>
              <a:rPr lang="it-IT" sz="3600" dirty="0"/>
              <a:t> a </a:t>
            </a:r>
            <a:r>
              <a:rPr lang="it-IT" sz="3600" dirty="0" err="1"/>
              <a:t>patrimonial</a:t>
            </a:r>
            <a:r>
              <a:rPr lang="it-IT" sz="3600" dirty="0"/>
              <a:t> </a:t>
            </a:r>
            <a:r>
              <a:rPr lang="it-IT" sz="3600" dirty="0" err="1"/>
              <a:t>legal</a:t>
            </a:r>
            <a:r>
              <a:rPr lang="it-IT" sz="3600" dirty="0"/>
              <a:t> </a:t>
            </a:r>
            <a:r>
              <a:rPr lang="it-IT" sz="3600" dirty="0" err="1"/>
              <a:t>relationship</a:t>
            </a:r>
            <a:r>
              <a:rPr lang="it-IT" sz="3600" dirty="0"/>
              <a:t> </a:t>
            </a:r>
            <a:r>
              <a:rPr lang="it-IT" sz="3600" dirty="0" err="1"/>
              <a:t>between</a:t>
            </a:r>
            <a:r>
              <a:rPr lang="it-IT" sz="3600" dirty="0"/>
              <a:t> </a:t>
            </a:r>
            <a:r>
              <a:rPr lang="it-IT" sz="3600" dirty="0" err="1"/>
              <a:t>themselves</a:t>
            </a:r>
            <a:endParaRPr lang="it-IT" sz="3600" dirty="0"/>
          </a:p>
          <a:p>
            <a:pPr marL="0" indent="0">
              <a:buNone/>
            </a:pPr>
            <a:endParaRPr lang="it-IT" sz="3600" dirty="0"/>
          </a:p>
          <a:p>
            <a:pPr marL="0" indent="0">
              <a:buNone/>
            </a:pPr>
            <a:endParaRPr lang="it-IT" sz="3600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D809967-4782-4EF2-8B86-9EB3BE000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AA 2020/2021 –  Italian and European Company Law –            dott. Giulia Gabassi</a:t>
            </a: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C0D0A83-96C1-47B5-9B72-E2EBDF378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AE7C81-AB1D-4EB1-9E52-B62CF7982609}" type="slidenum">
              <a:rPr lang="it-IT" smtClean="0"/>
              <a:pPr/>
              <a:t>9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872585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9114</TotalTime>
  <Words>2214</Words>
  <Application>Microsoft Office PowerPoint</Application>
  <PresentationFormat>Presentazione su schermo (4:3)</PresentationFormat>
  <Paragraphs>312</Paragraphs>
  <Slides>37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37</vt:i4>
      </vt:variant>
    </vt:vector>
  </HeadingPairs>
  <TitlesOfParts>
    <vt:vector size="41" baseType="lpstr">
      <vt:lpstr>Arial</vt:lpstr>
      <vt:lpstr>Calibri</vt:lpstr>
      <vt:lpstr>Calibri Light</vt:lpstr>
      <vt:lpstr>Tema di Office</vt:lpstr>
      <vt:lpstr>Presentazione standard di PowerPoint</vt:lpstr>
      <vt:lpstr>ITALIAN AND EUROPEAN COMPANY LAW</vt:lpstr>
      <vt:lpstr>SYLLABUS </vt:lpstr>
      <vt:lpstr>GOALS</vt:lpstr>
      <vt:lpstr>Instruments </vt:lpstr>
      <vt:lpstr>Let’s start …. Basic language</vt:lpstr>
      <vt:lpstr>Presentazione standard di PowerPoint</vt:lpstr>
      <vt:lpstr>Presentazione standard di PowerPoint</vt:lpstr>
      <vt:lpstr>1321 cc - Nozione</vt:lpstr>
      <vt:lpstr>Presentazione standard di PowerPoint</vt:lpstr>
      <vt:lpstr>Presentazione standard di PowerPoint</vt:lpstr>
      <vt:lpstr>LET’S THINK…</vt:lpstr>
      <vt:lpstr>Read the sentences</vt:lpstr>
      <vt:lpstr>Presentazione standard di PowerPoint</vt:lpstr>
      <vt:lpstr>History</vt:lpstr>
      <vt:lpstr>ENTREPRENEUR</vt:lpstr>
      <vt:lpstr>Entrepreneur</vt:lpstr>
      <vt:lpstr>Presentazione standard di PowerPoint</vt:lpstr>
      <vt:lpstr>Let’s try and discuss: who is an entrepreneur?</vt:lpstr>
      <vt:lpstr>START AND STOP OF A ENTERPRISE</vt:lpstr>
      <vt:lpstr>Cassazione civile sez. I, 10/02/2020, (ud. 21/11/2019, dep. 10/02/2020), n.3026</vt:lpstr>
      <vt:lpstr>COMMERCIAL/AGRICULTURAL/ARTISAN ENTREPRENEUR</vt:lpstr>
      <vt:lpstr>Commercial entrepreur (2195)</vt:lpstr>
      <vt:lpstr>Small entrepreneur</vt:lpstr>
      <vt:lpstr>Artisanal entrepreneur</vt:lpstr>
      <vt:lpstr>Cassazione civile sez. un., 20/03/2015, n.5685</vt:lpstr>
      <vt:lpstr>Presentazione standard di PowerPoint</vt:lpstr>
      <vt:lpstr>Commercial enterprises</vt:lpstr>
      <vt:lpstr>Statutory agency </vt:lpstr>
      <vt:lpstr>Business vs enterprise (azienda vs impresa)</vt:lpstr>
      <vt:lpstr>Business - Sell/purchase</vt:lpstr>
      <vt:lpstr>receivables</vt:lpstr>
      <vt:lpstr>Signs of identification</vt:lpstr>
      <vt:lpstr>Business name (ditta)</vt:lpstr>
      <vt:lpstr>Banner (insegna)</vt:lpstr>
      <vt:lpstr>Trademark (marchio)</vt:lpstr>
      <vt:lpstr>Trademark (marchio)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WINDING-UP / LIQUIDATION</dc:title>
  <dc:creator>a</dc:creator>
  <cp:lastModifiedBy>giulia@gabassi.it</cp:lastModifiedBy>
  <cp:revision>632</cp:revision>
  <dcterms:created xsi:type="dcterms:W3CDTF">2015-10-13T15:41:23Z</dcterms:created>
  <dcterms:modified xsi:type="dcterms:W3CDTF">2020-10-09T11:03:20Z</dcterms:modified>
</cp:coreProperties>
</file>