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342" r:id="rId3"/>
    <p:sldId id="348" r:id="rId4"/>
    <p:sldId id="349" r:id="rId5"/>
    <p:sldId id="35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zione" id="{0F1FB233-175F-1A44-B09C-E8D08FB5CF5D}">
          <p14:sldIdLst>
            <p14:sldId id="256"/>
            <p14:sldId id="342"/>
            <p14:sldId id="348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FF"/>
    <a:srgbClr val="E8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 autoAdjust="0"/>
    <p:restoredTop sz="94660"/>
  </p:normalViewPr>
  <p:slideViewPr>
    <p:cSldViewPr snapToGrid="0">
      <p:cViewPr varScale="1">
        <p:scale>
          <a:sx n="84" d="100"/>
          <a:sy n="84" d="100"/>
        </p:scale>
        <p:origin x="4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ECEB9-AC58-2C4E-9959-6757A4D3C32D}" type="datetimeFigureOut">
              <a:rPr lang="it-IT" smtClean="0"/>
              <a:t>10/10/20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57AC0-00BD-A640-9138-6646A690B68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7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Documento_di_Microsoft_Word1.docx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4237" y="5037022"/>
            <a:ext cx="10301533" cy="1469036"/>
          </a:xfrm>
        </p:spPr>
        <p:txBody>
          <a:bodyPr/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Marta Infantino</a:t>
            </a:r>
            <a:b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IUSLIT</a:t>
            </a:r>
            <a:b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Università di Trieste</a:t>
            </a:r>
            <a:br>
              <a:rPr lang="it-IT" sz="2000" dirty="0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</a:br>
            <a:r>
              <a:rPr lang="it-IT" sz="2000" dirty="0" err="1">
                <a:solidFill>
                  <a:schemeClr val="accent2">
                    <a:lumMod val="75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minfantino@units.it</a:t>
            </a:r>
            <a:endParaRPr lang="it-IT" sz="2000" dirty="0">
              <a:solidFill>
                <a:schemeClr val="accent2">
                  <a:lumMod val="75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32927" y="1894940"/>
            <a:ext cx="6314486" cy="3496457"/>
          </a:xfrm>
        </p:spPr>
        <p:txBody>
          <a:bodyPr>
            <a:normAutofit/>
          </a:bodyPr>
          <a:lstStyle/>
          <a:p>
            <a:endParaRPr lang="en-US" sz="4400" b="1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6000" b="1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Diritto</a:t>
            </a:r>
            <a:r>
              <a:rPr lang="en-US" sz="6000" b="1" dirty="0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6000" b="1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Privato</a:t>
            </a:r>
            <a:endParaRPr lang="en-US" sz="6000" b="1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7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92521" y="358990"/>
            <a:ext cx="9046215" cy="49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Diritto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Privato</a:t>
            </a:r>
            <a:endParaRPr lang="en-US" sz="2200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92521" y="1417453"/>
            <a:ext cx="10066571" cy="5199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Testi di </a:t>
            </a:r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riferimento</a:t>
            </a: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Vincenzo ROPPO, Diritto privato. Linee essenziali, V ed.,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Giappichelli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, Torino, 2018, capitoli 1-2, 5-9, 11-12, 16-18, 22-24, 26-28, 30-32, 37-39 </a:t>
            </a:r>
          </a:p>
          <a:p>
            <a:pPr algn="l">
              <a:spcBef>
                <a:spcPts val="0"/>
              </a:spcBef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(o, in alternativa, i medesimi capitoli da Vincenzo ROPPO, Diritto privato. Linee essenziali, IV ed.,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Giappichelli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, Torino, 2016)</a:t>
            </a: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Patrizia ZIVIZ et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alii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(a cura di), Diritto privato. Esercizi, II ed.,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Giappichelli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, Torino, 2017, capitoli 1-3, 5, 7, 10</a:t>
            </a: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endParaRPr lang="it-IT" sz="2400" dirty="0" smtClean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Può essere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utile anche avere a disposizione un Codice 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civile aggiornato 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(il cui testo è facilmente reperibile su internet)</a:t>
            </a: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0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92521" y="358990"/>
            <a:ext cx="9046215" cy="49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Diritto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Privato</a:t>
            </a:r>
            <a:endParaRPr lang="en-US" sz="2200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92522" y="1417453"/>
            <a:ext cx="8813124" cy="48919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4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Modalità di </a:t>
            </a:r>
            <a:r>
              <a:rPr lang="it-IT" sz="2400" b="1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esame</a:t>
            </a:r>
            <a:endParaRPr lang="it-IT" sz="2400" b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12 domande:</a:t>
            </a:r>
          </a:p>
          <a:p>
            <a:pPr algn="l">
              <a:spcBef>
                <a:spcPts val="0"/>
              </a:spcBef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8 a risposta multipla, tratte da ‘Patrizia ZIVIZ et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alii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(a cura di), Diritto privato. Esercizi’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4 a risposta aperta, riguardo argomenti trattati da ‘Vincenzo ROPPO, Diritto privato. Linee essenziali</a:t>
            </a: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’</a:t>
            </a:r>
          </a:p>
          <a:p>
            <a:pPr marL="342900" indent="-342900" algn="l">
              <a:spcBef>
                <a:spcPts val="0"/>
              </a:spcBef>
              <a:buFontTx/>
              <a:buChar char="-"/>
            </a:pP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l">
              <a:spcBef>
                <a:spcPts val="0"/>
              </a:spcBef>
            </a:pPr>
            <a:r>
              <a:rPr lang="it-IT" sz="2400" dirty="0" smtClean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NB: se l’esame si svolge in forma telematica le domande sono dimezzate (ossia 4 a risposta multipla e 2 a risposta aperta)</a:t>
            </a:r>
            <a:endParaRPr lang="it-IT" sz="24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46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92521" y="358990"/>
            <a:ext cx="9046215" cy="49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Diritto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Privato</a:t>
            </a:r>
            <a:endParaRPr lang="en-US" sz="2200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2" name="Ogget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814781"/>
              </p:ext>
            </p:extLst>
          </p:nvPr>
        </p:nvGraphicFramePr>
        <p:xfrm>
          <a:off x="558140" y="942287"/>
          <a:ext cx="8348353" cy="5451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o" r:id="rId4" imgW="9144000" imgH="4749800" progId="Word.Document.12">
                  <p:embed/>
                </p:oleObj>
              </mc:Choice>
              <mc:Fallback>
                <p:oleObj name="Documento" r:id="rId4" imgW="9144000" imgH="4749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8140" y="942287"/>
                        <a:ext cx="8348353" cy="5451097"/>
                      </a:xfrm>
                      <a:prstGeom prst="rect">
                        <a:avLst/>
                      </a:prstGeom>
                      <a:ln w="12700">
                        <a:solidFill>
                          <a:srgbClr val="00206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80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392521" y="358990"/>
            <a:ext cx="9046215" cy="49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Diritto</a:t>
            </a: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sz="2200" dirty="0" err="1">
                <a:solidFill>
                  <a:schemeClr val="accent2">
                    <a:lumMod val="50000"/>
                  </a:schemeClr>
                </a:solidFill>
                <a:latin typeface="Georgia" charset="0"/>
                <a:ea typeface="Georgia" charset="0"/>
                <a:cs typeface="Georgia" charset="0"/>
              </a:rPr>
              <a:t>Privato</a:t>
            </a:r>
            <a:endParaRPr lang="en-US" sz="2200" dirty="0">
              <a:solidFill>
                <a:schemeClr val="accent2">
                  <a:lumMod val="50000"/>
                </a:schemeClr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92521" y="1417453"/>
            <a:ext cx="10066571" cy="42114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Le domande a risposta multipla (da Patrizia ZIVIZ et </a:t>
            </a:r>
            <a:r>
              <a:rPr lang="it-IT" sz="2400" dirty="0" err="1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alii</a:t>
            </a: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(a cura di), Diritto privato. Esercizi) sono esclusivamente tratte dalle seguenti: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1;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2, domande 2.1-2.8, 2.29-2.58, 2.62-2.77;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3, domande 3.1-3.58, 3.116-3.170;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5, domande 5.1-5.78, 5.113-5.157;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7, intero;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it-IT" sz="24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Capitolo 10, domande 10.34-10.71</a:t>
            </a:r>
          </a:p>
        </p:txBody>
      </p:sp>
    </p:spTree>
    <p:extLst>
      <p:ext uri="{BB962C8B-B14F-4D97-AF65-F5344CB8AC3E}">
        <p14:creationId xmlns:p14="http://schemas.microsoft.com/office/powerpoint/2010/main" val="94543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7081</TotalTime>
  <Words>267</Words>
  <Application>Microsoft Macintosh PowerPoint</Application>
  <PresentationFormat>Widescreen</PresentationFormat>
  <Paragraphs>32</Paragraphs>
  <Slides>5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Wingdings 3</vt:lpstr>
      <vt:lpstr>Sfaccettatura</vt:lpstr>
      <vt:lpstr>Documento</vt:lpstr>
      <vt:lpstr>Marta Infantino IUSLIT Università di Trieste minfantino@units.it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20th General Meeting The Common Core of European Private Law project</dc:title>
  <dc:creator>M</dc:creator>
  <cp:lastModifiedBy>M</cp:lastModifiedBy>
  <cp:revision>114</cp:revision>
  <dcterms:created xsi:type="dcterms:W3CDTF">2014-11-07T15:18:57Z</dcterms:created>
  <dcterms:modified xsi:type="dcterms:W3CDTF">2020-10-10T17:54:19Z</dcterms:modified>
</cp:coreProperties>
</file>