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3"/>
  </p:notesMasterIdLst>
  <p:sldIdLst>
    <p:sldId id="351" r:id="rId2"/>
    <p:sldId id="352" r:id="rId3"/>
    <p:sldId id="353" r:id="rId4"/>
    <p:sldId id="354" r:id="rId5"/>
    <p:sldId id="355" r:id="rId6"/>
    <p:sldId id="356" r:id="rId7"/>
    <p:sldId id="357" r:id="rId8"/>
    <p:sldId id="358" r:id="rId9"/>
    <p:sldId id="359" r:id="rId10"/>
    <p:sldId id="360" r:id="rId11"/>
    <p:sldId id="361" r:id="rId12"/>
    <p:sldId id="362" r:id="rId13"/>
    <p:sldId id="363" r:id="rId14"/>
    <p:sldId id="364" r:id="rId15"/>
    <p:sldId id="365" r:id="rId16"/>
    <p:sldId id="366" r:id="rId17"/>
    <p:sldId id="367" r:id="rId18"/>
    <p:sldId id="368" r:id="rId19"/>
    <p:sldId id="369" r:id="rId20"/>
    <p:sldId id="370" r:id="rId21"/>
    <p:sldId id="371" r:id="rId22"/>
    <p:sldId id="372" r:id="rId23"/>
    <p:sldId id="373" r:id="rId24"/>
    <p:sldId id="374" r:id="rId25"/>
    <p:sldId id="375" r:id="rId26"/>
    <p:sldId id="376" r:id="rId27"/>
    <p:sldId id="377" r:id="rId28"/>
    <p:sldId id="378" r:id="rId29"/>
    <p:sldId id="379" r:id="rId30"/>
    <p:sldId id="380" r:id="rId31"/>
    <p:sldId id="381" r:id="rId32"/>
    <p:sldId id="382" r:id="rId33"/>
    <p:sldId id="383" r:id="rId34"/>
    <p:sldId id="384" r:id="rId35"/>
    <p:sldId id="385" r:id="rId36"/>
    <p:sldId id="386" r:id="rId37"/>
    <p:sldId id="387" r:id="rId38"/>
    <p:sldId id="388" r:id="rId39"/>
    <p:sldId id="389" r:id="rId40"/>
    <p:sldId id="390" r:id="rId41"/>
    <p:sldId id="391"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inizioni" id="{2E09ED52-4278-C841-A684-B4112B1EDCEE}">
          <p14:sldIdLst>
            <p14:sldId id="351"/>
            <p14:sldId id="352"/>
            <p14:sldId id="353"/>
            <p14:sldId id="354"/>
            <p14:sldId id="355"/>
            <p14:sldId id="356"/>
            <p14:sldId id="357"/>
            <p14:sldId id="358"/>
            <p14:sldId id="359"/>
            <p14:sldId id="360"/>
            <p14:sldId id="361"/>
            <p14:sldId id="362"/>
            <p14:sldId id="363"/>
            <p14:sldId id="364"/>
            <p14:sldId id="365"/>
            <p14:sldId id="366"/>
            <p14:sldId id="367"/>
            <p14:sldId id="368"/>
            <p14:sldId id="369"/>
            <p14:sldId id="370"/>
            <p14:sldId id="371"/>
            <p14:sldId id="372"/>
            <p14:sldId id="373"/>
            <p14:sldId id="374"/>
            <p14:sldId id="375"/>
            <p14:sldId id="376"/>
            <p14:sldId id="377"/>
            <p14:sldId id="378"/>
            <p14:sldId id="379"/>
            <p14:sldId id="380"/>
            <p14:sldId id="381"/>
            <p14:sldId id="382"/>
            <p14:sldId id="383"/>
            <p14:sldId id="384"/>
            <p14:sldId id="385"/>
            <p14:sldId id="386"/>
            <p14:sldId id="387"/>
            <p14:sldId id="388"/>
            <p14:sldId id="389"/>
            <p14:sldId id="390"/>
            <p14:sldId id="391"/>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00FF"/>
    <a:srgbClr val="E8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ile medio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essuno stile, griglia tabel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243" autoAdjust="0"/>
    <p:restoredTop sz="94660"/>
  </p:normalViewPr>
  <p:slideViewPr>
    <p:cSldViewPr snapToGrid="0">
      <p:cViewPr varScale="1">
        <p:scale>
          <a:sx n="84" d="100"/>
          <a:sy n="84" d="100"/>
        </p:scale>
        <p:origin x="4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theme" Target="theme/theme1.xml"/><Relationship Id="rId47"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notesMaster" Target="notesMasters/notesMaster1.xml"/><Relationship Id="rId44" Type="http://schemas.openxmlformats.org/officeDocument/2006/relationships/presProps" Target="presProps.xml"/><Relationship Id="rId4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0779BA-D661-8E4C-A4DA-ACA54A684E2D}" type="doc">
      <dgm:prSet loTypeId="urn:microsoft.com/office/officeart/2005/8/layout/hList1" loCatId="" qsTypeId="urn:microsoft.com/office/officeart/2005/8/quickstyle/simple4" qsCatId="simple" csTypeId="urn:microsoft.com/office/officeart/2005/8/colors/accent1_2" csCatId="accent1" phldr="1"/>
      <dgm:spPr/>
      <dgm:t>
        <a:bodyPr/>
        <a:lstStyle/>
        <a:p>
          <a:endParaRPr lang="en-US"/>
        </a:p>
      </dgm:t>
    </dgm:pt>
    <dgm:pt modelId="{43566F6F-FC3C-1247-BB28-052040BC85C9}">
      <dgm:prSet phldrT="[Testo]"/>
      <dgm:spPr/>
      <dgm:t>
        <a:bodyPr/>
        <a:lstStyle/>
        <a:p>
          <a:r>
            <a:rPr lang="en-US" dirty="0" err="1">
              <a:solidFill>
                <a:srgbClr val="002060"/>
              </a:solidFill>
              <a:latin typeface="Georgia" charset="0"/>
              <a:ea typeface="Georgia" charset="0"/>
              <a:cs typeface="Georgia" charset="0"/>
            </a:rPr>
            <a:t>Diritto</a:t>
          </a:r>
          <a:r>
            <a:rPr lang="en-US" dirty="0">
              <a:solidFill>
                <a:srgbClr val="002060"/>
              </a:solidFill>
              <a:latin typeface="Georgia" charset="0"/>
              <a:ea typeface="Georgia" charset="0"/>
              <a:cs typeface="Georgia" charset="0"/>
            </a:rPr>
            <a:t> </a:t>
          </a:r>
          <a:r>
            <a:rPr lang="en-US" dirty="0" err="1">
              <a:solidFill>
                <a:srgbClr val="002060"/>
              </a:solidFill>
              <a:latin typeface="Georgia" charset="0"/>
              <a:ea typeface="Georgia" charset="0"/>
              <a:cs typeface="Georgia" charset="0"/>
            </a:rPr>
            <a:t>costituzionale</a:t>
          </a:r>
          <a:endParaRPr lang="en-US" dirty="0">
            <a:solidFill>
              <a:srgbClr val="002060"/>
            </a:solidFill>
            <a:latin typeface="Georgia" charset="0"/>
            <a:ea typeface="Georgia" charset="0"/>
            <a:cs typeface="Georgia" charset="0"/>
          </a:endParaRPr>
        </a:p>
      </dgm:t>
    </dgm:pt>
    <dgm:pt modelId="{D163E5E4-4481-CC44-8ED3-65DD43DD4842}" type="parTrans" cxnId="{EAB65719-EAF8-5345-9E3A-FC6FC11FF3CC}">
      <dgm:prSet/>
      <dgm:spPr/>
      <dgm:t>
        <a:bodyPr/>
        <a:lstStyle/>
        <a:p>
          <a:endParaRPr lang="en-US">
            <a:solidFill>
              <a:srgbClr val="002060"/>
            </a:solidFill>
          </a:endParaRPr>
        </a:p>
      </dgm:t>
    </dgm:pt>
    <dgm:pt modelId="{75CCBA96-496C-C146-9FE7-D98114EAD6FD}" type="sibTrans" cxnId="{EAB65719-EAF8-5345-9E3A-FC6FC11FF3CC}">
      <dgm:prSet/>
      <dgm:spPr/>
      <dgm:t>
        <a:bodyPr/>
        <a:lstStyle/>
        <a:p>
          <a:endParaRPr lang="en-US">
            <a:solidFill>
              <a:srgbClr val="002060"/>
            </a:solidFill>
          </a:endParaRPr>
        </a:p>
      </dgm:t>
    </dgm:pt>
    <dgm:pt modelId="{4BA7D496-89D4-4845-BB3A-6D3213D367B8}">
      <dgm:prSet phldrT="[Testo]"/>
      <dgm:spPr/>
      <dgm:t>
        <a:bodyPr/>
        <a:lstStyle/>
        <a:p>
          <a:r>
            <a:rPr lang="en-US" dirty="0" err="1">
              <a:solidFill>
                <a:srgbClr val="002060"/>
              </a:solidFill>
              <a:latin typeface="Georgia" charset="0"/>
              <a:ea typeface="Georgia" charset="0"/>
              <a:cs typeface="Georgia" charset="0"/>
            </a:rPr>
            <a:t>Costituzione</a:t>
          </a:r>
          <a:endParaRPr lang="en-US" dirty="0">
            <a:solidFill>
              <a:srgbClr val="002060"/>
            </a:solidFill>
            <a:latin typeface="Georgia" charset="0"/>
            <a:ea typeface="Georgia" charset="0"/>
            <a:cs typeface="Georgia" charset="0"/>
          </a:endParaRPr>
        </a:p>
      </dgm:t>
    </dgm:pt>
    <dgm:pt modelId="{0A30BFCB-1DB3-7C4E-80EE-DD35F3580B4B}" type="parTrans" cxnId="{708FDFB9-1CD1-5649-8EE0-A8D722269058}">
      <dgm:prSet/>
      <dgm:spPr/>
      <dgm:t>
        <a:bodyPr/>
        <a:lstStyle/>
        <a:p>
          <a:endParaRPr lang="en-US">
            <a:solidFill>
              <a:srgbClr val="002060"/>
            </a:solidFill>
          </a:endParaRPr>
        </a:p>
      </dgm:t>
    </dgm:pt>
    <dgm:pt modelId="{FA58683C-905B-234C-A463-F3DAC22B181F}" type="sibTrans" cxnId="{708FDFB9-1CD1-5649-8EE0-A8D722269058}">
      <dgm:prSet/>
      <dgm:spPr/>
      <dgm:t>
        <a:bodyPr/>
        <a:lstStyle/>
        <a:p>
          <a:endParaRPr lang="en-US">
            <a:solidFill>
              <a:srgbClr val="002060"/>
            </a:solidFill>
          </a:endParaRPr>
        </a:p>
      </dgm:t>
    </dgm:pt>
    <dgm:pt modelId="{9CFB0CC5-D4EC-824B-B780-38A7C9706CD4}">
      <dgm:prSet phldrT="[Testo]"/>
      <dgm:spPr/>
      <dgm:t>
        <a:bodyPr/>
        <a:lstStyle/>
        <a:p>
          <a:r>
            <a:rPr lang="en-US" dirty="0" err="1">
              <a:solidFill>
                <a:srgbClr val="002060"/>
              </a:solidFill>
              <a:latin typeface="Georgia" charset="0"/>
              <a:ea typeface="Georgia" charset="0"/>
              <a:cs typeface="Georgia" charset="0"/>
            </a:rPr>
            <a:t>Diritto</a:t>
          </a:r>
          <a:r>
            <a:rPr lang="en-US" dirty="0">
              <a:solidFill>
                <a:srgbClr val="002060"/>
              </a:solidFill>
              <a:latin typeface="Georgia" charset="0"/>
              <a:ea typeface="Georgia" charset="0"/>
              <a:cs typeface="Georgia" charset="0"/>
            </a:rPr>
            <a:t> </a:t>
          </a:r>
          <a:r>
            <a:rPr lang="en-US" dirty="0" err="1">
              <a:solidFill>
                <a:srgbClr val="002060"/>
              </a:solidFill>
              <a:latin typeface="Georgia" charset="0"/>
              <a:ea typeface="Georgia" charset="0"/>
              <a:cs typeface="Georgia" charset="0"/>
            </a:rPr>
            <a:t>amministrativo</a:t>
          </a:r>
          <a:endParaRPr lang="en-US" dirty="0">
            <a:solidFill>
              <a:srgbClr val="002060"/>
            </a:solidFill>
            <a:latin typeface="Georgia" charset="0"/>
            <a:ea typeface="Georgia" charset="0"/>
            <a:cs typeface="Georgia" charset="0"/>
          </a:endParaRPr>
        </a:p>
      </dgm:t>
    </dgm:pt>
    <dgm:pt modelId="{EFD92E7A-F739-3F4F-BF7A-184A735EEF9B}" type="parTrans" cxnId="{7486E58D-8377-124F-802B-F6CB5DEEB13A}">
      <dgm:prSet/>
      <dgm:spPr/>
      <dgm:t>
        <a:bodyPr/>
        <a:lstStyle/>
        <a:p>
          <a:endParaRPr lang="en-US">
            <a:solidFill>
              <a:srgbClr val="002060"/>
            </a:solidFill>
          </a:endParaRPr>
        </a:p>
      </dgm:t>
    </dgm:pt>
    <dgm:pt modelId="{00F9A75B-5154-814C-8B1C-0ADB232C736E}" type="sibTrans" cxnId="{7486E58D-8377-124F-802B-F6CB5DEEB13A}">
      <dgm:prSet/>
      <dgm:spPr/>
      <dgm:t>
        <a:bodyPr/>
        <a:lstStyle/>
        <a:p>
          <a:endParaRPr lang="en-US">
            <a:solidFill>
              <a:srgbClr val="002060"/>
            </a:solidFill>
          </a:endParaRPr>
        </a:p>
      </dgm:t>
    </dgm:pt>
    <dgm:pt modelId="{E05DB3F6-F62F-9D49-89C7-CDC010CACBE7}">
      <dgm:prSet phldrT="[Testo]"/>
      <dgm:spPr/>
      <dgm:t>
        <a:bodyPr/>
        <a:lstStyle/>
        <a:p>
          <a:r>
            <a:rPr lang="en-US" dirty="0" err="1">
              <a:solidFill>
                <a:srgbClr val="002060"/>
              </a:solidFill>
              <a:latin typeface="Georgia" charset="0"/>
              <a:ea typeface="Georgia" charset="0"/>
              <a:cs typeface="Georgia" charset="0"/>
            </a:rPr>
            <a:t>Leggi</a:t>
          </a:r>
          <a:r>
            <a:rPr lang="en-US" dirty="0">
              <a:solidFill>
                <a:srgbClr val="002060"/>
              </a:solidFill>
              <a:latin typeface="Georgia" charset="0"/>
              <a:ea typeface="Georgia" charset="0"/>
              <a:cs typeface="Georgia" charset="0"/>
            </a:rPr>
            <a:t> </a:t>
          </a:r>
          <a:r>
            <a:rPr lang="en-US" dirty="0" err="1">
              <a:solidFill>
                <a:srgbClr val="002060"/>
              </a:solidFill>
              <a:latin typeface="Georgia" charset="0"/>
              <a:ea typeface="Georgia" charset="0"/>
              <a:cs typeface="Georgia" charset="0"/>
            </a:rPr>
            <a:t>amministrative</a:t>
          </a:r>
          <a:endParaRPr lang="en-US" dirty="0">
            <a:solidFill>
              <a:srgbClr val="002060"/>
            </a:solidFill>
            <a:latin typeface="Georgia" charset="0"/>
            <a:ea typeface="Georgia" charset="0"/>
            <a:cs typeface="Georgia" charset="0"/>
          </a:endParaRPr>
        </a:p>
      </dgm:t>
    </dgm:pt>
    <dgm:pt modelId="{943F82CB-1B52-3143-A196-4315C3A25879}" type="parTrans" cxnId="{0C3319DC-376B-2F49-AFE6-D369C718721D}">
      <dgm:prSet/>
      <dgm:spPr/>
      <dgm:t>
        <a:bodyPr/>
        <a:lstStyle/>
        <a:p>
          <a:endParaRPr lang="en-US">
            <a:solidFill>
              <a:srgbClr val="002060"/>
            </a:solidFill>
          </a:endParaRPr>
        </a:p>
      </dgm:t>
    </dgm:pt>
    <dgm:pt modelId="{06A4F5A5-CCD4-4A41-A919-F544C3A7D03B}" type="sibTrans" cxnId="{0C3319DC-376B-2F49-AFE6-D369C718721D}">
      <dgm:prSet/>
      <dgm:spPr/>
      <dgm:t>
        <a:bodyPr/>
        <a:lstStyle/>
        <a:p>
          <a:endParaRPr lang="en-US">
            <a:solidFill>
              <a:srgbClr val="002060"/>
            </a:solidFill>
          </a:endParaRPr>
        </a:p>
      </dgm:t>
    </dgm:pt>
    <dgm:pt modelId="{266314F2-2A23-194A-A9E4-90F81D56B3F0}">
      <dgm:prSet phldrT="[Testo]" custT="1"/>
      <dgm:spPr/>
      <dgm:t>
        <a:bodyPr/>
        <a:lstStyle/>
        <a:p>
          <a:r>
            <a:rPr lang="en-US" sz="1900" dirty="0" err="1">
              <a:solidFill>
                <a:srgbClr val="002060"/>
              </a:solidFill>
              <a:latin typeface="Georgia" charset="0"/>
              <a:ea typeface="Georgia" charset="0"/>
              <a:cs typeface="Georgia" charset="0"/>
            </a:rPr>
            <a:t>Diritto</a:t>
          </a:r>
          <a:r>
            <a:rPr lang="en-US" sz="1900" dirty="0">
              <a:solidFill>
                <a:srgbClr val="002060"/>
              </a:solidFill>
              <a:latin typeface="Georgia" charset="0"/>
              <a:ea typeface="Georgia" charset="0"/>
              <a:cs typeface="Georgia" charset="0"/>
            </a:rPr>
            <a:t> </a:t>
          </a:r>
          <a:r>
            <a:rPr lang="en-US" sz="1900" dirty="0" err="1">
              <a:solidFill>
                <a:srgbClr val="002060"/>
              </a:solidFill>
              <a:latin typeface="Georgia" charset="0"/>
              <a:ea typeface="Georgia" charset="0"/>
              <a:cs typeface="Georgia" charset="0"/>
            </a:rPr>
            <a:t>penale</a:t>
          </a:r>
          <a:r>
            <a:rPr lang="en-US" sz="1900" dirty="0">
              <a:solidFill>
                <a:srgbClr val="002060"/>
              </a:solidFill>
              <a:latin typeface="Georgia" charset="0"/>
              <a:ea typeface="Georgia" charset="0"/>
              <a:cs typeface="Georgia" charset="0"/>
            </a:rPr>
            <a:t>             </a:t>
          </a:r>
        </a:p>
      </dgm:t>
    </dgm:pt>
    <dgm:pt modelId="{31392F59-B3DC-9343-ADED-F95432F1D525}" type="parTrans" cxnId="{51B78903-0022-BD4A-BFAA-C1CA1B180E2B}">
      <dgm:prSet/>
      <dgm:spPr/>
      <dgm:t>
        <a:bodyPr/>
        <a:lstStyle/>
        <a:p>
          <a:endParaRPr lang="en-US">
            <a:solidFill>
              <a:srgbClr val="002060"/>
            </a:solidFill>
          </a:endParaRPr>
        </a:p>
      </dgm:t>
    </dgm:pt>
    <dgm:pt modelId="{0B429DCD-1225-184C-B99A-BB68B7C184AA}" type="sibTrans" cxnId="{51B78903-0022-BD4A-BFAA-C1CA1B180E2B}">
      <dgm:prSet/>
      <dgm:spPr/>
      <dgm:t>
        <a:bodyPr/>
        <a:lstStyle/>
        <a:p>
          <a:endParaRPr lang="en-US">
            <a:solidFill>
              <a:srgbClr val="002060"/>
            </a:solidFill>
          </a:endParaRPr>
        </a:p>
      </dgm:t>
    </dgm:pt>
    <dgm:pt modelId="{E65B4B9A-0E8B-DA41-BF77-F3528A62B0AC}">
      <dgm:prSet phldrT="[Testo]"/>
      <dgm:spPr/>
      <dgm:t>
        <a:bodyPr/>
        <a:lstStyle/>
        <a:p>
          <a:r>
            <a:rPr lang="en-US" dirty="0" err="1">
              <a:solidFill>
                <a:srgbClr val="002060"/>
              </a:solidFill>
              <a:latin typeface="Georgia" charset="0"/>
              <a:ea typeface="Georgia" charset="0"/>
              <a:cs typeface="Georgia" charset="0"/>
            </a:rPr>
            <a:t>Codice</a:t>
          </a:r>
          <a:r>
            <a:rPr lang="en-US" dirty="0">
              <a:solidFill>
                <a:srgbClr val="002060"/>
              </a:solidFill>
              <a:latin typeface="Georgia" charset="0"/>
              <a:ea typeface="Georgia" charset="0"/>
              <a:cs typeface="Georgia" charset="0"/>
            </a:rPr>
            <a:t> </a:t>
          </a:r>
          <a:r>
            <a:rPr lang="en-US" dirty="0" err="1">
              <a:solidFill>
                <a:srgbClr val="002060"/>
              </a:solidFill>
              <a:latin typeface="Georgia" charset="0"/>
              <a:ea typeface="Georgia" charset="0"/>
              <a:cs typeface="Georgia" charset="0"/>
            </a:rPr>
            <a:t>penale</a:t>
          </a:r>
          <a:endParaRPr lang="en-US" dirty="0">
            <a:solidFill>
              <a:srgbClr val="002060"/>
            </a:solidFill>
            <a:latin typeface="Georgia" charset="0"/>
            <a:ea typeface="Georgia" charset="0"/>
            <a:cs typeface="Georgia" charset="0"/>
          </a:endParaRPr>
        </a:p>
      </dgm:t>
    </dgm:pt>
    <dgm:pt modelId="{AADD8EA8-304D-9F49-A9FC-CC5F2972B584}" type="parTrans" cxnId="{62413F17-1F58-774C-98A8-ED7CC6D10D70}">
      <dgm:prSet/>
      <dgm:spPr/>
      <dgm:t>
        <a:bodyPr/>
        <a:lstStyle/>
        <a:p>
          <a:endParaRPr lang="en-US">
            <a:solidFill>
              <a:srgbClr val="002060"/>
            </a:solidFill>
          </a:endParaRPr>
        </a:p>
      </dgm:t>
    </dgm:pt>
    <dgm:pt modelId="{6FBD4C5C-1496-9942-8FB1-6EB5D7182F44}" type="sibTrans" cxnId="{62413F17-1F58-774C-98A8-ED7CC6D10D70}">
      <dgm:prSet/>
      <dgm:spPr/>
      <dgm:t>
        <a:bodyPr/>
        <a:lstStyle/>
        <a:p>
          <a:endParaRPr lang="en-US">
            <a:solidFill>
              <a:srgbClr val="002060"/>
            </a:solidFill>
          </a:endParaRPr>
        </a:p>
      </dgm:t>
    </dgm:pt>
    <dgm:pt modelId="{E0950A25-34D1-F946-BD13-41F56535F93A}">
      <dgm:prSet phldrT="[Testo]"/>
      <dgm:spPr/>
      <dgm:t>
        <a:bodyPr/>
        <a:lstStyle/>
        <a:p>
          <a:r>
            <a:rPr lang="en-US" dirty="0">
              <a:solidFill>
                <a:srgbClr val="002060"/>
              </a:solidFill>
              <a:latin typeface="Georgia" charset="0"/>
              <a:ea typeface="Georgia" charset="0"/>
              <a:cs typeface="Georgia" charset="0"/>
            </a:rPr>
            <a:t>Corte di </a:t>
          </a:r>
          <a:r>
            <a:rPr lang="en-US" dirty="0" err="1">
              <a:solidFill>
                <a:srgbClr val="002060"/>
              </a:solidFill>
              <a:latin typeface="Georgia" charset="0"/>
              <a:ea typeface="Georgia" charset="0"/>
              <a:cs typeface="Georgia" charset="0"/>
            </a:rPr>
            <a:t>Cassazione</a:t>
          </a:r>
          <a:r>
            <a:rPr lang="en-US" dirty="0">
              <a:solidFill>
                <a:srgbClr val="002060"/>
              </a:solidFill>
              <a:latin typeface="Georgia" charset="0"/>
              <a:ea typeface="Georgia" charset="0"/>
              <a:cs typeface="Georgia" charset="0"/>
            </a:rPr>
            <a:t>, </a:t>
          </a:r>
          <a:r>
            <a:rPr lang="en-US" dirty="0" err="1">
              <a:solidFill>
                <a:srgbClr val="002060"/>
              </a:solidFill>
              <a:latin typeface="Georgia" charset="0"/>
              <a:ea typeface="Georgia" charset="0"/>
              <a:cs typeface="Georgia" charset="0"/>
            </a:rPr>
            <a:t>Corti</a:t>
          </a:r>
          <a:r>
            <a:rPr lang="en-US" dirty="0">
              <a:solidFill>
                <a:srgbClr val="002060"/>
              </a:solidFill>
              <a:latin typeface="Georgia" charset="0"/>
              <a:ea typeface="Georgia" charset="0"/>
              <a:cs typeface="Georgia" charset="0"/>
            </a:rPr>
            <a:t> </a:t>
          </a:r>
          <a:r>
            <a:rPr lang="en-US" dirty="0" err="1">
              <a:solidFill>
                <a:srgbClr val="002060"/>
              </a:solidFill>
              <a:latin typeface="Georgia" charset="0"/>
              <a:ea typeface="Georgia" charset="0"/>
              <a:cs typeface="Georgia" charset="0"/>
            </a:rPr>
            <a:t>d’Appello</a:t>
          </a:r>
          <a:r>
            <a:rPr lang="en-US" dirty="0">
              <a:solidFill>
                <a:srgbClr val="002060"/>
              </a:solidFill>
              <a:latin typeface="Georgia" charset="0"/>
              <a:ea typeface="Georgia" charset="0"/>
              <a:cs typeface="Georgia" charset="0"/>
            </a:rPr>
            <a:t> e </a:t>
          </a:r>
          <a:r>
            <a:rPr lang="en-US" dirty="0" err="1">
              <a:solidFill>
                <a:srgbClr val="002060"/>
              </a:solidFill>
              <a:latin typeface="Georgia" charset="0"/>
              <a:ea typeface="Georgia" charset="0"/>
              <a:cs typeface="Georgia" charset="0"/>
            </a:rPr>
            <a:t>Tribunali</a:t>
          </a:r>
          <a:r>
            <a:rPr lang="en-US" dirty="0">
              <a:solidFill>
                <a:srgbClr val="002060"/>
              </a:solidFill>
              <a:latin typeface="Georgia" charset="0"/>
              <a:ea typeface="Georgia" charset="0"/>
              <a:cs typeface="Georgia" charset="0"/>
            </a:rPr>
            <a:t> </a:t>
          </a:r>
          <a:r>
            <a:rPr lang="mr-IN" dirty="0">
              <a:solidFill>
                <a:srgbClr val="002060"/>
              </a:solidFill>
              <a:latin typeface="Georgia" charset="0"/>
              <a:ea typeface="Georgia" charset="0"/>
              <a:cs typeface="Georgia" charset="0"/>
            </a:rPr>
            <a:t>–</a:t>
          </a:r>
          <a:r>
            <a:rPr lang="en-US" dirty="0">
              <a:solidFill>
                <a:srgbClr val="002060"/>
              </a:solidFill>
              <a:latin typeface="Georgia" charset="0"/>
              <a:ea typeface="Georgia" charset="0"/>
              <a:cs typeface="Georgia" charset="0"/>
            </a:rPr>
            <a:t> </a:t>
          </a:r>
          <a:r>
            <a:rPr lang="en-US" dirty="0" err="1">
              <a:solidFill>
                <a:srgbClr val="002060"/>
              </a:solidFill>
              <a:latin typeface="Georgia" charset="0"/>
              <a:ea typeface="Georgia" charset="0"/>
              <a:cs typeface="Georgia" charset="0"/>
            </a:rPr>
            <a:t>Sezione</a:t>
          </a:r>
          <a:r>
            <a:rPr lang="en-US" dirty="0">
              <a:solidFill>
                <a:srgbClr val="002060"/>
              </a:solidFill>
              <a:latin typeface="Georgia" charset="0"/>
              <a:ea typeface="Georgia" charset="0"/>
              <a:cs typeface="Georgia" charset="0"/>
            </a:rPr>
            <a:t> </a:t>
          </a:r>
          <a:r>
            <a:rPr lang="en-US" dirty="0" err="1">
              <a:solidFill>
                <a:srgbClr val="002060"/>
              </a:solidFill>
              <a:latin typeface="Georgia" charset="0"/>
              <a:ea typeface="Georgia" charset="0"/>
              <a:cs typeface="Georgia" charset="0"/>
            </a:rPr>
            <a:t>penale</a:t>
          </a:r>
          <a:r>
            <a:rPr lang="en-US" dirty="0">
              <a:solidFill>
                <a:srgbClr val="002060"/>
              </a:solidFill>
              <a:latin typeface="Georgia" charset="0"/>
              <a:ea typeface="Georgia" charset="0"/>
              <a:cs typeface="Georgia" charset="0"/>
            </a:rPr>
            <a:t>, </a:t>
          </a:r>
          <a:r>
            <a:rPr lang="en-US" dirty="0" err="1">
              <a:solidFill>
                <a:srgbClr val="002060"/>
              </a:solidFill>
              <a:latin typeface="Georgia" charset="0"/>
              <a:ea typeface="Georgia" charset="0"/>
              <a:cs typeface="Georgia" charset="0"/>
            </a:rPr>
            <a:t>Giudici</a:t>
          </a:r>
          <a:r>
            <a:rPr lang="en-US" dirty="0">
              <a:solidFill>
                <a:srgbClr val="002060"/>
              </a:solidFill>
              <a:latin typeface="Georgia" charset="0"/>
              <a:ea typeface="Georgia" charset="0"/>
              <a:cs typeface="Georgia" charset="0"/>
            </a:rPr>
            <a:t> di pace</a:t>
          </a:r>
        </a:p>
      </dgm:t>
    </dgm:pt>
    <dgm:pt modelId="{2675CE7C-03CF-4943-B36E-FB937B1660FE}" type="parTrans" cxnId="{74D13B1C-AD0E-F844-88D2-CF10C87C31E0}">
      <dgm:prSet/>
      <dgm:spPr/>
      <dgm:t>
        <a:bodyPr/>
        <a:lstStyle/>
        <a:p>
          <a:endParaRPr lang="en-US">
            <a:solidFill>
              <a:srgbClr val="002060"/>
            </a:solidFill>
          </a:endParaRPr>
        </a:p>
      </dgm:t>
    </dgm:pt>
    <dgm:pt modelId="{E12977F3-F17B-024D-BCF2-79B1B4F1880D}" type="sibTrans" cxnId="{74D13B1C-AD0E-F844-88D2-CF10C87C31E0}">
      <dgm:prSet/>
      <dgm:spPr/>
      <dgm:t>
        <a:bodyPr/>
        <a:lstStyle/>
        <a:p>
          <a:endParaRPr lang="en-US">
            <a:solidFill>
              <a:srgbClr val="002060"/>
            </a:solidFill>
          </a:endParaRPr>
        </a:p>
      </dgm:t>
    </dgm:pt>
    <dgm:pt modelId="{BF556E10-355F-A54C-AC23-07B90437467C}">
      <dgm:prSet/>
      <dgm:spPr/>
      <dgm:t>
        <a:bodyPr/>
        <a:lstStyle/>
        <a:p>
          <a:r>
            <a:rPr lang="en-US" dirty="0" err="1">
              <a:solidFill>
                <a:srgbClr val="002060"/>
              </a:solidFill>
              <a:latin typeface="Georgia" charset="0"/>
              <a:ea typeface="Georgia" charset="0"/>
              <a:cs typeface="Georgia" charset="0"/>
            </a:rPr>
            <a:t>Diritto</a:t>
          </a:r>
          <a:r>
            <a:rPr lang="en-US" dirty="0">
              <a:solidFill>
                <a:srgbClr val="002060"/>
              </a:solidFill>
              <a:latin typeface="Georgia" charset="0"/>
              <a:ea typeface="Georgia" charset="0"/>
              <a:cs typeface="Georgia" charset="0"/>
            </a:rPr>
            <a:t> </a:t>
          </a:r>
          <a:r>
            <a:rPr lang="en-US" dirty="0" err="1">
              <a:solidFill>
                <a:srgbClr val="002060"/>
              </a:solidFill>
              <a:latin typeface="Georgia" charset="0"/>
              <a:ea typeface="Georgia" charset="0"/>
              <a:cs typeface="Georgia" charset="0"/>
            </a:rPr>
            <a:t>privato</a:t>
          </a:r>
          <a:endParaRPr lang="en-US" dirty="0">
            <a:solidFill>
              <a:srgbClr val="002060"/>
            </a:solidFill>
            <a:latin typeface="Georgia" charset="0"/>
            <a:ea typeface="Georgia" charset="0"/>
            <a:cs typeface="Georgia" charset="0"/>
          </a:endParaRPr>
        </a:p>
      </dgm:t>
    </dgm:pt>
    <dgm:pt modelId="{4AB30922-7A5B-7146-A8E1-AF8B526E5701}" type="parTrans" cxnId="{84ACB05B-1ADD-BA46-9E90-304CE56DDE2E}">
      <dgm:prSet/>
      <dgm:spPr/>
      <dgm:t>
        <a:bodyPr/>
        <a:lstStyle/>
        <a:p>
          <a:endParaRPr lang="en-US">
            <a:solidFill>
              <a:srgbClr val="002060"/>
            </a:solidFill>
          </a:endParaRPr>
        </a:p>
      </dgm:t>
    </dgm:pt>
    <dgm:pt modelId="{FF90FE5F-7F12-F247-ADAA-CB1AFCFE9A1F}" type="sibTrans" cxnId="{84ACB05B-1ADD-BA46-9E90-304CE56DDE2E}">
      <dgm:prSet/>
      <dgm:spPr/>
      <dgm:t>
        <a:bodyPr/>
        <a:lstStyle/>
        <a:p>
          <a:endParaRPr lang="en-US">
            <a:solidFill>
              <a:srgbClr val="002060"/>
            </a:solidFill>
          </a:endParaRPr>
        </a:p>
      </dgm:t>
    </dgm:pt>
    <dgm:pt modelId="{5292BAB8-EC2B-674E-AF7D-D0B759F39E18}">
      <dgm:prSet phldrT="[Testo]"/>
      <dgm:spPr/>
      <dgm:t>
        <a:bodyPr/>
        <a:lstStyle/>
        <a:p>
          <a:r>
            <a:rPr lang="en-US" dirty="0">
              <a:solidFill>
                <a:srgbClr val="002060"/>
              </a:solidFill>
              <a:latin typeface="Georgia" charset="0"/>
              <a:ea typeface="Georgia" charset="0"/>
              <a:cs typeface="Georgia" charset="0"/>
            </a:rPr>
            <a:t>Corte </a:t>
          </a:r>
          <a:r>
            <a:rPr lang="en-US" dirty="0" err="1">
              <a:solidFill>
                <a:srgbClr val="002060"/>
              </a:solidFill>
              <a:latin typeface="Georgia" charset="0"/>
              <a:ea typeface="Georgia" charset="0"/>
              <a:cs typeface="Georgia" charset="0"/>
            </a:rPr>
            <a:t>costituzionale</a:t>
          </a:r>
          <a:endParaRPr lang="en-US" dirty="0">
            <a:solidFill>
              <a:srgbClr val="002060"/>
            </a:solidFill>
            <a:latin typeface="Georgia" charset="0"/>
            <a:ea typeface="Georgia" charset="0"/>
            <a:cs typeface="Georgia" charset="0"/>
          </a:endParaRPr>
        </a:p>
      </dgm:t>
    </dgm:pt>
    <dgm:pt modelId="{6B94D5F6-BE63-2C47-BF62-10BF6BACC5B8}" type="parTrans" cxnId="{A3D6CB0D-25C4-EC46-B0E6-180462C84FC5}">
      <dgm:prSet/>
      <dgm:spPr/>
      <dgm:t>
        <a:bodyPr/>
        <a:lstStyle/>
        <a:p>
          <a:endParaRPr lang="en-US">
            <a:solidFill>
              <a:srgbClr val="002060"/>
            </a:solidFill>
          </a:endParaRPr>
        </a:p>
      </dgm:t>
    </dgm:pt>
    <dgm:pt modelId="{E15D003B-CF91-3344-A17A-E3C0BE838B4D}" type="sibTrans" cxnId="{A3D6CB0D-25C4-EC46-B0E6-180462C84FC5}">
      <dgm:prSet/>
      <dgm:spPr/>
      <dgm:t>
        <a:bodyPr/>
        <a:lstStyle/>
        <a:p>
          <a:endParaRPr lang="en-US">
            <a:solidFill>
              <a:srgbClr val="002060"/>
            </a:solidFill>
          </a:endParaRPr>
        </a:p>
      </dgm:t>
    </dgm:pt>
    <dgm:pt modelId="{D04107F1-47FD-C84A-BC32-8399ECECA86E}">
      <dgm:prSet phldrT="[Testo]"/>
      <dgm:spPr/>
      <dgm:t>
        <a:bodyPr/>
        <a:lstStyle/>
        <a:p>
          <a:r>
            <a:rPr lang="en-US" dirty="0" err="1">
              <a:solidFill>
                <a:srgbClr val="002060"/>
              </a:solidFill>
              <a:latin typeface="Georgia" charset="0"/>
              <a:ea typeface="Georgia" charset="0"/>
              <a:cs typeface="Georgia" charset="0"/>
            </a:rPr>
            <a:t>Consiglio</a:t>
          </a:r>
          <a:r>
            <a:rPr lang="en-US" dirty="0">
              <a:solidFill>
                <a:srgbClr val="002060"/>
              </a:solidFill>
              <a:latin typeface="Georgia" charset="0"/>
              <a:ea typeface="Georgia" charset="0"/>
              <a:cs typeface="Georgia" charset="0"/>
            </a:rPr>
            <a:t> di </a:t>
          </a:r>
          <a:r>
            <a:rPr lang="en-US" dirty="0" err="1">
              <a:solidFill>
                <a:srgbClr val="002060"/>
              </a:solidFill>
              <a:latin typeface="Georgia" charset="0"/>
              <a:ea typeface="Georgia" charset="0"/>
              <a:cs typeface="Georgia" charset="0"/>
            </a:rPr>
            <a:t>Stato</a:t>
          </a:r>
          <a:r>
            <a:rPr lang="en-US" dirty="0">
              <a:solidFill>
                <a:srgbClr val="002060"/>
              </a:solidFill>
              <a:latin typeface="Georgia" charset="0"/>
              <a:ea typeface="Georgia" charset="0"/>
              <a:cs typeface="Georgia" charset="0"/>
            </a:rPr>
            <a:t> e </a:t>
          </a:r>
          <a:r>
            <a:rPr lang="en-US" dirty="0" err="1">
              <a:solidFill>
                <a:srgbClr val="002060"/>
              </a:solidFill>
              <a:latin typeface="Georgia" charset="0"/>
              <a:ea typeface="Georgia" charset="0"/>
              <a:cs typeface="Georgia" charset="0"/>
            </a:rPr>
            <a:t>Tribunali</a:t>
          </a:r>
          <a:r>
            <a:rPr lang="en-US" dirty="0">
              <a:solidFill>
                <a:srgbClr val="002060"/>
              </a:solidFill>
              <a:latin typeface="Georgia" charset="0"/>
              <a:ea typeface="Georgia" charset="0"/>
              <a:cs typeface="Georgia" charset="0"/>
            </a:rPr>
            <a:t> </a:t>
          </a:r>
          <a:r>
            <a:rPr lang="en-US" dirty="0" err="1">
              <a:solidFill>
                <a:srgbClr val="002060"/>
              </a:solidFill>
              <a:latin typeface="Georgia" charset="0"/>
              <a:ea typeface="Georgia" charset="0"/>
              <a:cs typeface="Georgia" charset="0"/>
            </a:rPr>
            <a:t>Amministrativi</a:t>
          </a:r>
          <a:r>
            <a:rPr lang="en-US" dirty="0">
              <a:solidFill>
                <a:srgbClr val="002060"/>
              </a:solidFill>
              <a:latin typeface="Georgia" charset="0"/>
              <a:ea typeface="Georgia" charset="0"/>
              <a:cs typeface="Georgia" charset="0"/>
            </a:rPr>
            <a:t> </a:t>
          </a:r>
          <a:r>
            <a:rPr lang="en-US" dirty="0" err="1">
              <a:solidFill>
                <a:srgbClr val="002060"/>
              </a:solidFill>
              <a:latin typeface="Georgia" charset="0"/>
              <a:ea typeface="Georgia" charset="0"/>
              <a:cs typeface="Georgia" charset="0"/>
            </a:rPr>
            <a:t>Regionali</a:t>
          </a:r>
          <a:r>
            <a:rPr lang="en-US" dirty="0">
              <a:solidFill>
                <a:srgbClr val="002060"/>
              </a:solidFill>
              <a:latin typeface="Georgia" charset="0"/>
              <a:ea typeface="Georgia" charset="0"/>
              <a:cs typeface="Georgia" charset="0"/>
            </a:rPr>
            <a:t> </a:t>
          </a:r>
        </a:p>
      </dgm:t>
    </dgm:pt>
    <dgm:pt modelId="{80198385-E4B1-A647-9A33-4785FA65CB35}" type="parTrans" cxnId="{2FD32D82-05F5-7A4C-BB87-90818B1FB9AE}">
      <dgm:prSet/>
      <dgm:spPr/>
      <dgm:t>
        <a:bodyPr/>
        <a:lstStyle/>
        <a:p>
          <a:endParaRPr lang="en-US">
            <a:solidFill>
              <a:srgbClr val="002060"/>
            </a:solidFill>
          </a:endParaRPr>
        </a:p>
      </dgm:t>
    </dgm:pt>
    <dgm:pt modelId="{69B484B7-60E5-AD47-ADA5-812CF84191C7}" type="sibTrans" cxnId="{2FD32D82-05F5-7A4C-BB87-90818B1FB9AE}">
      <dgm:prSet/>
      <dgm:spPr/>
      <dgm:t>
        <a:bodyPr/>
        <a:lstStyle/>
        <a:p>
          <a:endParaRPr lang="en-US">
            <a:solidFill>
              <a:srgbClr val="002060"/>
            </a:solidFill>
          </a:endParaRPr>
        </a:p>
      </dgm:t>
    </dgm:pt>
    <dgm:pt modelId="{D1930DF1-5EAD-4746-B0DC-D004FF7841E3}">
      <dgm:prSet/>
      <dgm:spPr/>
      <dgm:t>
        <a:bodyPr/>
        <a:lstStyle/>
        <a:p>
          <a:r>
            <a:rPr lang="en-US" dirty="0" err="1">
              <a:solidFill>
                <a:srgbClr val="002060"/>
              </a:solidFill>
              <a:latin typeface="Georgia" charset="0"/>
              <a:ea typeface="Georgia" charset="0"/>
              <a:cs typeface="Georgia" charset="0"/>
            </a:rPr>
            <a:t>Codice</a:t>
          </a:r>
          <a:r>
            <a:rPr lang="en-US" dirty="0">
              <a:solidFill>
                <a:srgbClr val="002060"/>
              </a:solidFill>
              <a:latin typeface="Georgia" charset="0"/>
              <a:ea typeface="Georgia" charset="0"/>
              <a:cs typeface="Georgia" charset="0"/>
            </a:rPr>
            <a:t> </a:t>
          </a:r>
          <a:r>
            <a:rPr lang="en-US" dirty="0" err="1">
              <a:solidFill>
                <a:srgbClr val="002060"/>
              </a:solidFill>
              <a:latin typeface="Georgia" charset="0"/>
              <a:ea typeface="Georgia" charset="0"/>
              <a:cs typeface="Georgia" charset="0"/>
            </a:rPr>
            <a:t>civile</a:t>
          </a:r>
          <a:endParaRPr lang="en-US" dirty="0">
            <a:solidFill>
              <a:srgbClr val="002060"/>
            </a:solidFill>
          </a:endParaRPr>
        </a:p>
      </dgm:t>
    </dgm:pt>
    <dgm:pt modelId="{59D405A8-4A19-6842-B041-B146B60060A6}" type="parTrans" cxnId="{833ECA63-03BB-F942-88F3-8299537A8AD4}">
      <dgm:prSet/>
      <dgm:spPr/>
      <dgm:t>
        <a:bodyPr/>
        <a:lstStyle/>
        <a:p>
          <a:endParaRPr lang="en-US">
            <a:solidFill>
              <a:srgbClr val="002060"/>
            </a:solidFill>
          </a:endParaRPr>
        </a:p>
      </dgm:t>
    </dgm:pt>
    <dgm:pt modelId="{722F28E5-1770-AF4F-B122-95783205FE46}" type="sibTrans" cxnId="{833ECA63-03BB-F942-88F3-8299537A8AD4}">
      <dgm:prSet/>
      <dgm:spPr/>
      <dgm:t>
        <a:bodyPr/>
        <a:lstStyle/>
        <a:p>
          <a:endParaRPr lang="en-US">
            <a:solidFill>
              <a:srgbClr val="002060"/>
            </a:solidFill>
          </a:endParaRPr>
        </a:p>
      </dgm:t>
    </dgm:pt>
    <dgm:pt modelId="{EDC20B61-C031-C84F-A7D0-BFF9B94F913D}">
      <dgm:prSet/>
      <dgm:spPr/>
      <dgm:t>
        <a:bodyPr/>
        <a:lstStyle/>
        <a:p>
          <a:r>
            <a:rPr lang="en-US" dirty="0">
              <a:solidFill>
                <a:srgbClr val="002060"/>
              </a:solidFill>
              <a:latin typeface="Georgia" charset="0"/>
              <a:ea typeface="Georgia" charset="0"/>
              <a:cs typeface="Georgia" charset="0"/>
            </a:rPr>
            <a:t>Corte di </a:t>
          </a:r>
          <a:r>
            <a:rPr lang="en-US" dirty="0" err="1">
              <a:solidFill>
                <a:srgbClr val="002060"/>
              </a:solidFill>
              <a:latin typeface="Georgia" charset="0"/>
              <a:ea typeface="Georgia" charset="0"/>
              <a:cs typeface="Georgia" charset="0"/>
            </a:rPr>
            <a:t>Cassazione</a:t>
          </a:r>
          <a:r>
            <a:rPr lang="en-US" dirty="0">
              <a:solidFill>
                <a:srgbClr val="002060"/>
              </a:solidFill>
              <a:latin typeface="Georgia" charset="0"/>
              <a:ea typeface="Georgia" charset="0"/>
              <a:cs typeface="Georgia" charset="0"/>
            </a:rPr>
            <a:t>, </a:t>
          </a:r>
          <a:r>
            <a:rPr lang="en-US" dirty="0" err="1">
              <a:solidFill>
                <a:srgbClr val="002060"/>
              </a:solidFill>
              <a:latin typeface="Georgia" charset="0"/>
              <a:ea typeface="Georgia" charset="0"/>
              <a:cs typeface="Georgia" charset="0"/>
            </a:rPr>
            <a:t>Corti</a:t>
          </a:r>
          <a:r>
            <a:rPr lang="en-US" dirty="0">
              <a:solidFill>
                <a:srgbClr val="002060"/>
              </a:solidFill>
              <a:latin typeface="Georgia" charset="0"/>
              <a:ea typeface="Georgia" charset="0"/>
              <a:cs typeface="Georgia" charset="0"/>
            </a:rPr>
            <a:t> </a:t>
          </a:r>
          <a:r>
            <a:rPr lang="en-US" dirty="0" err="1">
              <a:solidFill>
                <a:srgbClr val="002060"/>
              </a:solidFill>
              <a:latin typeface="Georgia" charset="0"/>
              <a:ea typeface="Georgia" charset="0"/>
              <a:cs typeface="Georgia" charset="0"/>
            </a:rPr>
            <a:t>d’Appello</a:t>
          </a:r>
          <a:r>
            <a:rPr lang="en-US" dirty="0">
              <a:solidFill>
                <a:srgbClr val="002060"/>
              </a:solidFill>
              <a:latin typeface="Georgia" charset="0"/>
              <a:ea typeface="Georgia" charset="0"/>
              <a:cs typeface="Georgia" charset="0"/>
            </a:rPr>
            <a:t> e </a:t>
          </a:r>
          <a:r>
            <a:rPr lang="en-US" dirty="0" err="1">
              <a:solidFill>
                <a:srgbClr val="002060"/>
              </a:solidFill>
              <a:latin typeface="Georgia" charset="0"/>
              <a:ea typeface="Georgia" charset="0"/>
              <a:cs typeface="Georgia" charset="0"/>
            </a:rPr>
            <a:t>Tribunali</a:t>
          </a:r>
          <a:r>
            <a:rPr lang="en-US" dirty="0">
              <a:solidFill>
                <a:srgbClr val="002060"/>
              </a:solidFill>
              <a:latin typeface="Georgia" charset="0"/>
              <a:ea typeface="Georgia" charset="0"/>
              <a:cs typeface="Georgia" charset="0"/>
            </a:rPr>
            <a:t> </a:t>
          </a:r>
          <a:r>
            <a:rPr lang="mr-IN" dirty="0">
              <a:solidFill>
                <a:srgbClr val="002060"/>
              </a:solidFill>
              <a:latin typeface="Georgia" charset="0"/>
              <a:ea typeface="Georgia" charset="0"/>
              <a:cs typeface="Georgia" charset="0"/>
            </a:rPr>
            <a:t>–</a:t>
          </a:r>
          <a:r>
            <a:rPr lang="en-US" dirty="0">
              <a:solidFill>
                <a:srgbClr val="002060"/>
              </a:solidFill>
              <a:latin typeface="Georgia" charset="0"/>
              <a:ea typeface="Georgia" charset="0"/>
              <a:cs typeface="Georgia" charset="0"/>
            </a:rPr>
            <a:t> </a:t>
          </a:r>
          <a:r>
            <a:rPr lang="en-US" dirty="0" err="1">
              <a:solidFill>
                <a:srgbClr val="002060"/>
              </a:solidFill>
              <a:latin typeface="Georgia" charset="0"/>
              <a:ea typeface="Georgia" charset="0"/>
              <a:cs typeface="Georgia" charset="0"/>
            </a:rPr>
            <a:t>Sezione</a:t>
          </a:r>
          <a:r>
            <a:rPr lang="en-US" dirty="0">
              <a:solidFill>
                <a:srgbClr val="002060"/>
              </a:solidFill>
              <a:latin typeface="Georgia" charset="0"/>
              <a:ea typeface="Georgia" charset="0"/>
              <a:cs typeface="Georgia" charset="0"/>
            </a:rPr>
            <a:t> </a:t>
          </a:r>
          <a:r>
            <a:rPr lang="en-US" dirty="0" err="1">
              <a:solidFill>
                <a:srgbClr val="002060"/>
              </a:solidFill>
              <a:latin typeface="Georgia" charset="0"/>
              <a:ea typeface="Georgia" charset="0"/>
              <a:cs typeface="Georgia" charset="0"/>
            </a:rPr>
            <a:t>civile</a:t>
          </a:r>
          <a:r>
            <a:rPr lang="en-US" dirty="0">
              <a:solidFill>
                <a:srgbClr val="002060"/>
              </a:solidFill>
              <a:latin typeface="Georgia" charset="0"/>
              <a:ea typeface="Georgia" charset="0"/>
              <a:cs typeface="Georgia" charset="0"/>
            </a:rPr>
            <a:t>, </a:t>
          </a:r>
          <a:r>
            <a:rPr lang="en-US" dirty="0" err="1">
              <a:solidFill>
                <a:srgbClr val="002060"/>
              </a:solidFill>
              <a:latin typeface="Georgia" charset="0"/>
              <a:ea typeface="Georgia" charset="0"/>
              <a:cs typeface="Georgia" charset="0"/>
            </a:rPr>
            <a:t>Giudici</a:t>
          </a:r>
          <a:r>
            <a:rPr lang="en-US" dirty="0">
              <a:solidFill>
                <a:srgbClr val="002060"/>
              </a:solidFill>
              <a:latin typeface="Georgia" charset="0"/>
              <a:ea typeface="Georgia" charset="0"/>
              <a:cs typeface="Georgia" charset="0"/>
            </a:rPr>
            <a:t> di pace </a:t>
          </a:r>
        </a:p>
      </dgm:t>
    </dgm:pt>
    <dgm:pt modelId="{E088AFFC-90F2-B048-BFF7-1CC88C68DC73}" type="parTrans" cxnId="{B5F144D7-5EA1-544D-8C02-3350A3C3F972}">
      <dgm:prSet/>
      <dgm:spPr/>
      <dgm:t>
        <a:bodyPr/>
        <a:lstStyle/>
        <a:p>
          <a:endParaRPr lang="en-US">
            <a:solidFill>
              <a:srgbClr val="002060"/>
            </a:solidFill>
          </a:endParaRPr>
        </a:p>
      </dgm:t>
    </dgm:pt>
    <dgm:pt modelId="{B1FE9F3C-34BB-8C4A-8F11-1418F3099DD0}" type="sibTrans" cxnId="{B5F144D7-5EA1-544D-8C02-3350A3C3F972}">
      <dgm:prSet/>
      <dgm:spPr/>
      <dgm:t>
        <a:bodyPr/>
        <a:lstStyle/>
        <a:p>
          <a:endParaRPr lang="en-US">
            <a:solidFill>
              <a:srgbClr val="002060"/>
            </a:solidFill>
          </a:endParaRPr>
        </a:p>
      </dgm:t>
    </dgm:pt>
    <dgm:pt modelId="{B91C8E39-5C6F-A64D-AA54-218708ECDA77}" type="pres">
      <dgm:prSet presAssocID="{920779BA-D661-8E4C-A4DA-ACA54A684E2D}" presName="Name0" presStyleCnt="0">
        <dgm:presLayoutVars>
          <dgm:dir/>
          <dgm:animLvl val="lvl"/>
          <dgm:resizeHandles val="exact"/>
        </dgm:presLayoutVars>
      </dgm:prSet>
      <dgm:spPr/>
      <dgm:t>
        <a:bodyPr/>
        <a:lstStyle/>
        <a:p>
          <a:endParaRPr lang="en-US"/>
        </a:p>
      </dgm:t>
    </dgm:pt>
    <dgm:pt modelId="{F1EA3AD5-0D94-0B45-B0BD-40F42F9E0AD3}" type="pres">
      <dgm:prSet presAssocID="{43566F6F-FC3C-1247-BB28-052040BC85C9}" presName="composite" presStyleCnt="0"/>
      <dgm:spPr/>
    </dgm:pt>
    <dgm:pt modelId="{FA962274-FD0E-214A-BE64-55F2174CF14D}" type="pres">
      <dgm:prSet presAssocID="{43566F6F-FC3C-1247-BB28-052040BC85C9}" presName="parTx" presStyleLbl="alignNode1" presStyleIdx="0" presStyleCnt="4">
        <dgm:presLayoutVars>
          <dgm:chMax val="0"/>
          <dgm:chPref val="0"/>
          <dgm:bulletEnabled val="1"/>
        </dgm:presLayoutVars>
      </dgm:prSet>
      <dgm:spPr/>
      <dgm:t>
        <a:bodyPr/>
        <a:lstStyle/>
        <a:p>
          <a:endParaRPr lang="en-US"/>
        </a:p>
      </dgm:t>
    </dgm:pt>
    <dgm:pt modelId="{A601E41B-285F-5F46-8007-55C64D69F567}" type="pres">
      <dgm:prSet presAssocID="{43566F6F-FC3C-1247-BB28-052040BC85C9}" presName="desTx" presStyleLbl="alignAccFollowNode1" presStyleIdx="0" presStyleCnt="4">
        <dgm:presLayoutVars>
          <dgm:bulletEnabled val="1"/>
        </dgm:presLayoutVars>
      </dgm:prSet>
      <dgm:spPr/>
      <dgm:t>
        <a:bodyPr/>
        <a:lstStyle/>
        <a:p>
          <a:endParaRPr lang="en-US"/>
        </a:p>
      </dgm:t>
    </dgm:pt>
    <dgm:pt modelId="{835B4D20-374B-C04A-81AE-84197967B3C3}" type="pres">
      <dgm:prSet presAssocID="{75CCBA96-496C-C146-9FE7-D98114EAD6FD}" presName="space" presStyleCnt="0"/>
      <dgm:spPr/>
    </dgm:pt>
    <dgm:pt modelId="{F1B5002F-4100-F544-8BA2-BF6BA196D8F6}" type="pres">
      <dgm:prSet presAssocID="{9CFB0CC5-D4EC-824B-B780-38A7C9706CD4}" presName="composite" presStyleCnt="0"/>
      <dgm:spPr/>
    </dgm:pt>
    <dgm:pt modelId="{E4E9D6C1-6651-FB44-B574-C52211ADC0AF}" type="pres">
      <dgm:prSet presAssocID="{9CFB0CC5-D4EC-824B-B780-38A7C9706CD4}" presName="parTx" presStyleLbl="alignNode1" presStyleIdx="1" presStyleCnt="4">
        <dgm:presLayoutVars>
          <dgm:chMax val="0"/>
          <dgm:chPref val="0"/>
          <dgm:bulletEnabled val="1"/>
        </dgm:presLayoutVars>
      </dgm:prSet>
      <dgm:spPr/>
      <dgm:t>
        <a:bodyPr/>
        <a:lstStyle/>
        <a:p>
          <a:endParaRPr lang="en-US"/>
        </a:p>
      </dgm:t>
    </dgm:pt>
    <dgm:pt modelId="{F757149F-0D4D-814A-940E-DE42BCA37C50}" type="pres">
      <dgm:prSet presAssocID="{9CFB0CC5-D4EC-824B-B780-38A7C9706CD4}" presName="desTx" presStyleLbl="alignAccFollowNode1" presStyleIdx="1" presStyleCnt="4">
        <dgm:presLayoutVars>
          <dgm:bulletEnabled val="1"/>
        </dgm:presLayoutVars>
      </dgm:prSet>
      <dgm:spPr/>
      <dgm:t>
        <a:bodyPr/>
        <a:lstStyle/>
        <a:p>
          <a:endParaRPr lang="en-US"/>
        </a:p>
      </dgm:t>
    </dgm:pt>
    <dgm:pt modelId="{0192CF19-B539-7340-92B9-517FB3BB6713}" type="pres">
      <dgm:prSet presAssocID="{00F9A75B-5154-814C-8B1C-0ADB232C736E}" presName="space" presStyleCnt="0"/>
      <dgm:spPr/>
    </dgm:pt>
    <dgm:pt modelId="{462A9A9A-EC51-8747-883B-DC8ECE2F8E52}" type="pres">
      <dgm:prSet presAssocID="{266314F2-2A23-194A-A9E4-90F81D56B3F0}" presName="composite" presStyleCnt="0"/>
      <dgm:spPr/>
    </dgm:pt>
    <dgm:pt modelId="{8F191983-68CF-5C40-B130-2E0244321518}" type="pres">
      <dgm:prSet presAssocID="{266314F2-2A23-194A-A9E4-90F81D56B3F0}" presName="parTx" presStyleLbl="alignNode1" presStyleIdx="2" presStyleCnt="4">
        <dgm:presLayoutVars>
          <dgm:chMax val="0"/>
          <dgm:chPref val="0"/>
          <dgm:bulletEnabled val="1"/>
        </dgm:presLayoutVars>
      </dgm:prSet>
      <dgm:spPr/>
      <dgm:t>
        <a:bodyPr/>
        <a:lstStyle/>
        <a:p>
          <a:endParaRPr lang="en-US"/>
        </a:p>
      </dgm:t>
    </dgm:pt>
    <dgm:pt modelId="{7A3FD6BF-B896-094B-B608-96E0C3891520}" type="pres">
      <dgm:prSet presAssocID="{266314F2-2A23-194A-A9E4-90F81D56B3F0}" presName="desTx" presStyleLbl="alignAccFollowNode1" presStyleIdx="2" presStyleCnt="4">
        <dgm:presLayoutVars>
          <dgm:bulletEnabled val="1"/>
        </dgm:presLayoutVars>
      </dgm:prSet>
      <dgm:spPr/>
      <dgm:t>
        <a:bodyPr/>
        <a:lstStyle/>
        <a:p>
          <a:endParaRPr lang="en-US"/>
        </a:p>
      </dgm:t>
    </dgm:pt>
    <dgm:pt modelId="{459563BB-52AE-1842-9AD2-CF90DD2116C4}" type="pres">
      <dgm:prSet presAssocID="{0B429DCD-1225-184C-B99A-BB68B7C184AA}" presName="space" presStyleCnt="0"/>
      <dgm:spPr/>
    </dgm:pt>
    <dgm:pt modelId="{BE0B192C-3E03-1748-A4CA-3516603EEC36}" type="pres">
      <dgm:prSet presAssocID="{BF556E10-355F-A54C-AC23-07B90437467C}" presName="composite" presStyleCnt="0"/>
      <dgm:spPr/>
    </dgm:pt>
    <dgm:pt modelId="{5915E057-08F7-6341-B541-CAC86E40E145}" type="pres">
      <dgm:prSet presAssocID="{BF556E10-355F-A54C-AC23-07B90437467C}" presName="parTx" presStyleLbl="alignNode1" presStyleIdx="3" presStyleCnt="4">
        <dgm:presLayoutVars>
          <dgm:chMax val="0"/>
          <dgm:chPref val="0"/>
          <dgm:bulletEnabled val="1"/>
        </dgm:presLayoutVars>
      </dgm:prSet>
      <dgm:spPr/>
      <dgm:t>
        <a:bodyPr/>
        <a:lstStyle/>
        <a:p>
          <a:endParaRPr lang="en-US"/>
        </a:p>
      </dgm:t>
    </dgm:pt>
    <dgm:pt modelId="{F4D621C2-2981-B141-A4A8-B02D3D6520DE}" type="pres">
      <dgm:prSet presAssocID="{BF556E10-355F-A54C-AC23-07B90437467C}" presName="desTx" presStyleLbl="alignAccFollowNode1" presStyleIdx="3" presStyleCnt="4">
        <dgm:presLayoutVars>
          <dgm:bulletEnabled val="1"/>
        </dgm:presLayoutVars>
      </dgm:prSet>
      <dgm:spPr/>
      <dgm:t>
        <a:bodyPr/>
        <a:lstStyle/>
        <a:p>
          <a:endParaRPr lang="en-US"/>
        </a:p>
      </dgm:t>
    </dgm:pt>
  </dgm:ptLst>
  <dgm:cxnLst>
    <dgm:cxn modelId="{463D9CCA-AF3C-5742-A578-AB3D51B99D00}" type="presOf" srcId="{D04107F1-47FD-C84A-BC32-8399ECECA86E}" destId="{F757149F-0D4D-814A-940E-DE42BCA37C50}" srcOrd="0" destOrd="1" presId="urn:microsoft.com/office/officeart/2005/8/layout/hList1"/>
    <dgm:cxn modelId="{B96758AE-5E05-B24A-BCE6-AEAEAD536B88}" type="presOf" srcId="{9CFB0CC5-D4EC-824B-B780-38A7C9706CD4}" destId="{E4E9D6C1-6651-FB44-B574-C52211ADC0AF}" srcOrd="0" destOrd="0" presId="urn:microsoft.com/office/officeart/2005/8/layout/hList1"/>
    <dgm:cxn modelId="{3F08629E-7AF5-D347-8666-0ECE5835EAD7}" type="presOf" srcId="{4BA7D496-89D4-4845-BB3A-6D3213D367B8}" destId="{A601E41B-285F-5F46-8007-55C64D69F567}" srcOrd="0" destOrd="0" presId="urn:microsoft.com/office/officeart/2005/8/layout/hList1"/>
    <dgm:cxn modelId="{D4487ECD-CBC4-B043-A3D0-46023680DD82}" type="presOf" srcId="{E65B4B9A-0E8B-DA41-BF77-F3528A62B0AC}" destId="{7A3FD6BF-B896-094B-B608-96E0C3891520}" srcOrd="0" destOrd="0" presId="urn:microsoft.com/office/officeart/2005/8/layout/hList1"/>
    <dgm:cxn modelId="{833ECA63-03BB-F942-88F3-8299537A8AD4}" srcId="{BF556E10-355F-A54C-AC23-07B90437467C}" destId="{D1930DF1-5EAD-4746-B0DC-D004FF7841E3}" srcOrd="0" destOrd="0" parTransId="{59D405A8-4A19-6842-B041-B146B60060A6}" sibTransId="{722F28E5-1770-AF4F-B122-95783205FE46}"/>
    <dgm:cxn modelId="{84ACB05B-1ADD-BA46-9E90-304CE56DDE2E}" srcId="{920779BA-D661-8E4C-A4DA-ACA54A684E2D}" destId="{BF556E10-355F-A54C-AC23-07B90437467C}" srcOrd="3" destOrd="0" parTransId="{4AB30922-7A5B-7146-A8E1-AF8B526E5701}" sibTransId="{FF90FE5F-7F12-F247-ADAA-CB1AFCFE9A1F}"/>
    <dgm:cxn modelId="{708FDFB9-1CD1-5649-8EE0-A8D722269058}" srcId="{43566F6F-FC3C-1247-BB28-052040BC85C9}" destId="{4BA7D496-89D4-4845-BB3A-6D3213D367B8}" srcOrd="0" destOrd="0" parTransId="{0A30BFCB-1DB3-7C4E-80EE-DD35F3580B4B}" sibTransId="{FA58683C-905B-234C-A463-F3DAC22B181F}"/>
    <dgm:cxn modelId="{62413F17-1F58-774C-98A8-ED7CC6D10D70}" srcId="{266314F2-2A23-194A-A9E4-90F81D56B3F0}" destId="{E65B4B9A-0E8B-DA41-BF77-F3528A62B0AC}" srcOrd="0" destOrd="0" parTransId="{AADD8EA8-304D-9F49-A9FC-CC5F2972B584}" sibTransId="{6FBD4C5C-1496-9942-8FB1-6EB5D7182F44}"/>
    <dgm:cxn modelId="{A3D6CB0D-25C4-EC46-B0E6-180462C84FC5}" srcId="{43566F6F-FC3C-1247-BB28-052040BC85C9}" destId="{5292BAB8-EC2B-674E-AF7D-D0B759F39E18}" srcOrd="1" destOrd="0" parTransId="{6B94D5F6-BE63-2C47-BF62-10BF6BACC5B8}" sibTransId="{E15D003B-CF91-3344-A17A-E3C0BE838B4D}"/>
    <dgm:cxn modelId="{0C3319DC-376B-2F49-AFE6-D369C718721D}" srcId="{9CFB0CC5-D4EC-824B-B780-38A7C9706CD4}" destId="{E05DB3F6-F62F-9D49-89C7-CDC010CACBE7}" srcOrd="0" destOrd="0" parTransId="{943F82CB-1B52-3143-A196-4315C3A25879}" sibTransId="{06A4F5A5-CCD4-4A41-A919-F544C3A7D03B}"/>
    <dgm:cxn modelId="{7486E58D-8377-124F-802B-F6CB5DEEB13A}" srcId="{920779BA-D661-8E4C-A4DA-ACA54A684E2D}" destId="{9CFB0CC5-D4EC-824B-B780-38A7C9706CD4}" srcOrd="1" destOrd="0" parTransId="{EFD92E7A-F739-3F4F-BF7A-184A735EEF9B}" sibTransId="{00F9A75B-5154-814C-8B1C-0ADB232C736E}"/>
    <dgm:cxn modelId="{17D4AF35-19FB-6349-8FE0-202B4360B582}" type="presOf" srcId="{43566F6F-FC3C-1247-BB28-052040BC85C9}" destId="{FA962274-FD0E-214A-BE64-55F2174CF14D}" srcOrd="0" destOrd="0" presId="urn:microsoft.com/office/officeart/2005/8/layout/hList1"/>
    <dgm:cxn modelId="{D968DFF2-17BC-CE47-87BC-DB08D7DA815F}" type="presOf" srcId="{EDC20B61-C031-C84F-A7D0-BFF9B94F913D}" destId="{F4D621C2-2981-B141-A4A8-B02D3D6520DE}" srcOrd="0" destOrd="1" presId="urn:microsoft.com/office/officeart/2005/8/layout/hList1"/>
    <dgm:cxn modelId="{B5F144D7-5EA1-544D-8C02-3350A3C3F972}" srcId="{BF556E10-355F-A54C-AC23-07B90437467C}" destId="{EDC20B61-C031-C84F-A7D0-BFF9B94F913D}" srcOrd="1" destOrd="0" parTransId="{E088AFFC-90F2-B048-BFF7-1CC88C68DC73}" sibTransId="{B1FE9F3C-34BB-8C4A-8F11-1418F3099DD0}"/>
    <dgm:cxn modelId="{CFF64E7A-F9A6-554B-8794-B9710A8E51C4}" type="presOf" srcId="{5292BAB8-EC2B-674E-AF7D-D0B759F39E18}" destId="{A601E41B-285F-5F46-8007-55C64D69F567}" srcOrd="0" destOrd="1" presId="urn:microsoft.com/office/officeart/2005/8/layout/hList1"/>
    <dgm:cxn modelId="{D5DB017E-1EFA-FA46-AA72-6CB8A058B958}" type="presOf" srcId="{E05DB3F6-F62F-9D49-89C7-CDC010CACBE7}" destId="{F757149F-0D4D-814A-940E-DE42BCA37C50}" srcOrd="0" destOrd="0" presId="urn:microsoft.com/office/officeart/2005/8/layout/hList1"/>
    <dgm:cxn modelId="{51B78903-0022-BD4A-BFAA-C1CA1B180E2B}" srcId="{920779BA-D661-8E4C-A4DA-ACA54A684E2D}" destId="{266314F2-2A23-194A-A9E4-90F81D56B3F0}" srcOrd="2" destOrd="0" parTransId="{31392F59-B3DC-9343-ADED-F95432F1D525}" sibTransId="{0B429DCD-1225-184C-B99A-BB68B7C184AA}"/>
    <dgm:cxn modelId="{2773C4E5-B77F-C743-B16B-0896141C5D35}" type="presOf" srcId="{BF556E10-355F-A54C-AC23-07B90437467C}" destId="{5915E057-08F7-6341-B541-CAC86E40E145}" srcOrd="0" destOrd="0" presId="urn:microsoft.com/office/officeart/2005/8/layout/hList1"/>
    <dgm:cxn modelId="{899EE7E0-CF15-B04B-A93F-53E32FC5BCE4}" type="presOf" srcId="{E0950A25-34D1-F946-BD13-41F56535F93A}" destId="{7A3FD6BF-B896-094B-B608-96E0C3891520}" srcOrd="0" destOrd="1" presId="urn:microsoft.com/office/officeart/2005/8/layout/hList1"/>
    <dgm:cxn modelId="{74D13B1C-AD0E-F844-88D2-CF10C87C31E0}" srcId="{266314F2-2A23-194A-A9E4-90F81D56B3F0}" destId="{E0950A25-34D1-F946-BD13-41F56535F93A}" srcOrd="1" destOrd="0" parTransId="{2675CE7C-03CF-4943-B36E-FB937B1660FE}" sibTransId="{E12977F3-F17B-024D-BCF2-79B1B4F1880D}"/>
    <dgm:cxn modelId="{2FD32D82-05F5-7A4C-BB87-90818B1FB9AE}" srcId="{9CFB0CC5-D4EC-824B-B780-38A7C9706CD4}" destId="{D04107F1-47FD-C84A-BC32-8399ECECA86E}" srcOrd="1" destOrd="0" parTransId="{80198385-E4B1-A647-9A33-4785FA65CB35}" sibTransId="{69B484B7-60E5-AD47-ADA5-812CF84191C7}"/>
    <dgm:cxn modelId="{BE174866-2054-3F44-A72A-3795DF83E707}" type="presOf" srcId="{920779BA-D661-8E4C-A4DA-ACA54A684E2D}" destId="{B91C8E39-5C6F-A64D-AA54-218708ECDA77}" srcOrd="0" destOrd="0" presId="urn:microsoft.com/office/officeart/2005/8/layout/hList1"/>
    <dgm:cxn modelId="{EAB65719-EAF8-5345-9E3A-FC6FC11FF3CC}" srcId="{920779BA-D661-8E4C-A4DA-ACA54A684E2D}" destId="{43566F6F-FC3C-1247-BB28-052040BC85C9}" srcOrd="0" destOrd="0" parTransId="{D163E5E4-4481-CC44-8ED3-65DD43DD4842}" sibTransId="{75CCBA96-496C-C146-9FE7-D98114EAD6FD}"/>
    <dgm:cxn modelId="{DFE813CD-E413-A047-80AC-833F9497EAF4}" type="presOf" srcId="{266314F2-2A23-194A-A9E4-90F81D56B3F0}" destId="{8F191983-68CF-5C40-B130-2E0244321518}" srcOrd="0" destOrd="0" presId="urn:microsoft.com/office/officeart/2005/8/layout/hList1"/>
    <dgm:cxn modelId="{13C07FEF-69D6-E64F-8A78-D4A320F94BDB}" type="presOf" srcId="{D1930DF1-5EAD-4746-B0DC-D004FF7841E3}" destId="{F4D621C2-2981-B141-A4A8-B02D3D6520DE}" srcOrd="0" destOrd="0" presId="urn:microsoft.com/office/officeart/2005/8/layout/hList1"/>
    <dgm:cxn modelId="{495732C0-DE44-2247-9515-799EE032A32C}" type="presParOf" srcId="{B91C8E39-5C6F-A64D-AA54-218708ECDA77}" destId="{F1EA3AD5-0D94-0B45-B0BD-40F42F9E0AD3}" srcOrd="0" destOrd="0" presId="urn:microsoft.com/office/officeart/2005/8/layout/hList1"/>
    <dgm:cxn modelId="{CB5F71DB-DD1D-6940-ADB4-4283FE3A8B82}" type="presParOf" srcId="{F1EA3AD5-0D94-0B45-B0BD-40F42F9E0AD3}" destId="{FA962274-FD0E-214A-BE64-55F2174CF14D}" srcOrd="0" destOrd="0" presId="urn:microsoft.com/office/officeart/2005/8/layout/hList1"/>
    <dgm:cxn modelId="{85AD5FF2-577E-634D-AD66-624101DA8F10}" type="presParOf" srcId="{F1EA3AD5-0D94-0B45-B0BD-40F42F9E0AD3}" destId="{A601E41B-285F-5F46-8007-55C64D69F567}" srcOrd="1" destOrd="0" presId="urn:microsoft.com/office/officeart/2005/8/layout/hList1"/>
    <dgm:cxn modelId="{AA35D03E-7246-A044-8A19-9F9D830E7972}" type="presParOf" srcId="{B91C8E39-5C6F-A64D-AA54-218708ECDA77}" destId="{835B4D20-374B-C04A-81AE-84197967B3C3}" srcOrd="1" destOrd="0" presId="urn:microsoft.com/office/officeart/2005/8/layout/hList1"/>
    <dgm:cxn modelId="{12073E2C-165C-FD4C-92D2-7AC23E166EA9}" type="presParOf" srcId="{B91C8E39-5C6F-A64D-AA54-218708ECDA77}" destId="{F1B5002F-4100-F544-8BA2-BF6BA196D8F6}" srcOrd="2" destOrd="0" presId="urn:microsoft.com/office/officeart/2005/8/layout/hList1"/>
    <dgm:cxn modelId="{BECE5BB5-C440-3A47-A321-BF6ED1665BFC}" type="presParOf" srcId="{F1B5002F-4100-F544-8BA2-BF6BA196D8F6}" destId="{E4E9D6C1-6651-FB44-B574-C52211ADC0AF}" srcOrd="0" destOrd="0" presId="urn:microsoft.com/office/officeart/2005/8/layout/hList1"/>
    <dgm:cxn modelId="{C1EE1A3D-3F0D-2545-AD0E-802549FBC936}" type="presParOf" srcId="{F1B5002F-4100-F544-8BA2-BF6BA196D8F6}" destId="{F757149F-0D4D-814A-940E-DE42BCA37C50}" srcOrd="1" destOrd="0" presId="urn:microsoft.com/office/officeart/2005/8/layout/hList1"/>
    <dgm:cxn modelId="{73A5942A-D136-0349-8570-B2E814260306}" type="presParOf" srcId="{B91C8E39-5C6F-A64D-AA54-218708ECDA77}" destId="{0192CF19-B539-7340-92B9-517FB3BB6713}" srcOrd="3" destOrd="0" presId="urn:microsoft.com/office/officeart/2005/8/layout/hList1"/>
    <dgm:cxn modelId="{57FA7C7F-72AD-6A45-B154-84CA9B75F60B}" type="presParOf" srcId="{B91C8E39-5C6F-A64D-AA54-218708ECDA77}" destId="{462A9A9A-EC51-8747-883B-DC8ECE2F8E52}" srcOrd="4" destOrd="0" presId="urn:microsoft.com/office/officeart/2005/8/layout/hList1"/>
    <dgm:cxn modelId="{9CBEECFB-D315-7B4B-9E8A-2681729428A4}" type="presParOf" srcId="{462A9A9A-EC51-8747-883B-DC8ECE2F8E52}" destId="{8F191983-68CF-5C40-B130-2E0244321518}" srcOrd="0" destOrd="0" presId="urn:microsoft.com/office/officeart/2005/8/layout/hList1"/>
    <dgm:cxn modelId="{F7995F71-ADEA-E241-ABFE-BF6D34FBB060}" type="presParOf" srcId="{462A9A9A-EC51-8747-883B-DC8ECE2F8E52}" destId="{7A3FD6BF-B896-094B-B608-96E0C3891520}" srcOrd="1" destOrd="0" presId="urn:microsoft.com/office/officeart/2005/8/layout/hList1"/>
    <dgm:cxn modelId="{45116335-9418-C641-865D-701E3EF57C84}" type="presParOf" srcId="{B91C8E39-5C6F-A64D-AA54-218708ECDA77}" destId="{459563BB-52AE-1842-9AD2-CF90DD2116C4}" srcOrd="5" destOrd="0" presId="urn:microsoft.com/office/officeart/2005/8/layout/hList1"/>
    <dgm:cxn modelId="{8F2D7B5E-A1C0-064E-909B-629226E91A07}" type="presParOf" srcId="{B91C8E39-5C6F-A64D-AA54-218708ECDA77}" destId="{BE0B192C-3E03-1748-A4CA-3516603EEC36}" srcOrd="6" destOrd="0" presId="urn:microsoft.com/office/officeart/2005/8/layout/hList1"/>
    <dgm:cxn modelId="{541B45F5-E927-E344-AD20-92B6DCF9613D}" type="presParOf" srcId="{BE0B192C-3E03-1748-A4CA-3516603EEC36}" destId="{5915E057-08F7-6341-B541-CAC86E40E145}" srcOrd="0" destOrd="0" presId="urn:microsoft.com/office/officeart/2005/8/layout/hList1"/>
    <dgm:cxn modelId="{13EBB6E6-67FD-9F43-9543-C3F07C30BABF}" type="presParOf" srcId="{BE0B192C-3E03-1748-A4CA-3516603EEC36}" destId="{F4D621C2-2981-B141-A4A8-B02D3D6520DE}" srcOrd="1" destOrd="0" presId="urn:microsoft.com/office/officeart/2005/8/layout/hList1"/>
  </dgm:cxnLst>
  <dgm:bg/>
  <dgm:whole>
    <a:ln w="12700">
      <a:solidFill>
        <a:srgbClr val="002060"/>
      </a:solid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4802D84-EE04-054D-95A7-9E444F85A5DE}" type="doc">
      <dgm:prSet loTypeId="urn:microsoft.com/office/officeart/2005/8/layout/pyramid1" loCatId="" qsTypeId="urn:microsoft.com/office/officeart/2005/8/quickstyle/simple3" qsCatId="simple" csTypeId="urn:microsoft.com/office/officeart/2005/8/colors/accent1_2" csCatId="accent1" phldr="1"/>
      <dgm:spPr/>
    </dgm:pt>
    <dgm:pt modelId="{103C09C8-6BB0-0148-B652-140829B2DF8C}">
      <dgm:prSet phldrT="[Testo]" custT="1"/>
      <dgm:spPr/>
      <dgm:t>
        <a:bodyPr/>
        <a:lstStyle/>
        <a:p>
          <a:r>
            <a:rPr lang="en-US" sz="2200" dirty="0" err="1">
              <a:solidFill>
                <a:srgbClr val="002060"/>
              </a:solidFill>
              <a:latin typeface="Georgia" charset="0"/>
              <a:ea typeface="Georgia" charset="0"/>
              <a:cs typeface="Georgia" charset="0"/>
            </a:rPr>
            <a:t>Costituzione</a:t>
          </a:r>
          <a:endParaRPr lang="en-US" sz="2200" dirty="0">
            <a:solidFill>
              <a:srgbClr val="002060"/>
            </a:solidFill>
            <a:latin typeface="Georgia" charset="0"/>
            <a:ea typeface="Georgia" charset="0"/>
            <a:cs typeface="Georgia" charset="0"/>
          </a:endParaRPr>
        </a:p>
      </dgm:t>
    </dgm:pt>
    <dgm:pt modelId="{E90EA6E7-9CD5-074A-8253-B0CED070FBF0}" type="parTrans" cxnId="{C2E2C79D-3838-A041-9C86-5DAC9C6A65F4}">
      <dgm:prSet/>
      <dgm:spPr/>
      <dgm:t>
        <a:bodyPr/>
        <a:lstStyle/>
        <a:p>
          <a:endParaRPr lang="en-US"/>
        </a:p>
      </dgm:t>
    </dgm:pt>
    <dgm:pt modelId="{D86A1D2F-A83D-5042-BBE8-C1D8B04DBD9C}" type="sibTrans" cxnId="{C2E2C79D-3838-A041-9C86-5DAC9C6A65F4}">
      <dgm:prSet/>
      <dgm:spPr/>
      <dgm:t>
        <a:bodyPr/>
        <a:lstStyle/>
        <a:p>
          <a:endParaRPr lang="en-US"/>
        </a:p>
      </dgm:t>
    </dgm:pt>
    <dgm:pt modelId="{419B1155-41B6-4240-9D48-1E15ED1DDEC6}">
      <dgm:prSet phldrT="[Testo]" custT="1"/>
      <dgm:spPr/>
      <dgm:t>
        <a:bodyPr/>
        <a:lstStyle/>
        <a:p>
          <a:pPr algn="ctr"/>
          <a:r>
            <a:rPr lang="en-US" sz="2000" dirty="0">
              <a:solidFill>
                <a:srgbClr val="002060"/>
              </a:solidFill>
              <a:latin typeface="Georgia" charset="0"/>
              <a:ea typeface="Georgia" charset="0"/>
              <a:cs typeface="Georgia" charset="0"/>
            </a:rPr>
            <a:t>UE + CEDU</a:t>
          </a:r>
        </a:p>
      </dgm:t>
    </dgm:pt>
    <dgm:pt modelId="{ED643C43-2DA4-364A-ABC2-E7C244801562}" type="parTrans" cxnId="{665C6605-6B80-A44A-98B3-FAEE8EC0188A}">
      <dgm:prSet/>
      <dgm:spPr/>
      <dgm:t>
        <a:bodyPr/>
        <a:lstStyle/>
        <a:p>
          <a:endParaRPr lang="en-US"/>
        </a:p>
      </dgm:t>
    </dgm:pt>
    <dgm:pt modelId="{D411B51E-BC1C-9E44-B5C9-2053C9A9A9A6}" type="sibTrans" cxnId="{665C6605-6B80-A44A-98B3-FAEE8EC0188A}">
      <dgm:prSet/>
      <dgm:spPr/>
      <dgm:t>
        <a:bodyPr/>
        <a:lstStyle/>
        <a:p>
          <a:endParaRPr lang="en-US"/>
        </a:p>
      </dgm:t>
    </dgm:pt>
    <dgm:pt modelId="{E9F20E1E-1C89-104E-96A8-00EC1D498A4C}">
      <dgm:prSet phldrT="[Testo]" custT="1"/>
      <dgm:spPr/>
      <dgm:t>
        <a:bodyPr/>
        <a:lstStyle/>
        <a:p>
          <a:r>
            <a:rPr lang="en-US" sz="2000" dirty="0" err="1">
              <a:solidFill>
                <a:srgbClr val="002060"/>
              </a:solidFill>
              <a:latin typeface="Georgia" charset="0"/>
              <a:ea typeface="Georgia" charset="0"/>
              <a:cs typeface="Georgia" charset="0"/>
            </a:rPr>
            <a:t>Codice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Civile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ordinarie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regionali</a:t>
          </a:r>
          <a:endParaRPr lang="en-US" sz="2000" dirty="0">
            <a:solidFill>
              <a:srgbClr val="002060"/>
            </a:solidFill>
            <a:latin typeface="Georgia" charset="0"/>
            <a:ea typeface="Georgia" charset="0"/>
            <a:cs typeface="Georgia" charset="0"/>
          </a:endParaRPr>
        </a:p>
      </dgm:t>
    </dgm:pt>
    <dgm:pt modelId="{42A3095D-C2B6-144E-B8A7-DAD022AE7160}" type="sibTrans" cxnId="{E524D4DF-9952-E346-88BB-C118B6A3F9A7}">
      <dgm:prSet/>
      <dgm:spPr/>
      <dgm:t>
        <a:bodyPr/>
        <a:lstStyle/>
        <a:p>
          <a:endParaRPr lang="en-US"/>
        </a:p>
      </dgm:t>
    </dgm:pt>
    <dgm:pt modelId="{9F9CBA80-A632-6548-92F6-29013B39EA21}" type="parTrans" cxnId="{E524D4DF-9952-E346-88BB-C118B6A3F9A7}">
      <dgm:prSet/>
      <dgm:spPr/>
      <dgm:t>
        <a:bodyPr/>
        <a:lstStyle/>
        <a:p>
          <a:endParaRPr lang="en-US"/>
        </a:p>
      </dgm:t>
    </dgm:pt>
    <dgm:pt modelId="{6E21E0D4-1381-F142-A3B1-265643B7980C}">
      <dgm:prSet custT="1"/>
      <dgm:spPr/>
      <dgm:t>
        <a:bodyPr/>
        <a:lstStyle/>
        <a:p>
          <a:r>
            <a:rPr lang="en-US" sz="2000" dirty="0" err="1">
              <a:solidFill>
                <a:srgbClr val="002060"/>
              </a:solidFill>
              <a:latin typeface="Georgia" charset="0"/>
              <a:ea typeface="Georgia" charset="0"/>
              <a:cs typeface="Georgia" charset="0"/>
            </a:rPr>
            <a:t>Regolamenti</a:t>
          </a:r>
          <a:endParaRPr lang="en-US" sz="2000" dirty="0">
            <a:solidFill>
              <a:srgbClr val="002060"/>
            </a:solidFill>
            <a:latin typeface="Georgia" charset="0"/>
            <a:ea typeface="Georgia" charset="0"/>
            <a:cs typeface="Georgia" charset="0"/>
          </a:endParaRPr>
        </a:p>
      </dgm:t>
    </dgm:pt>
    <dgm:pt modelId="{C9AADCF6-89BF-CE40-92E7-615F4678A93A}" type="parTrans" cxnId="{A507412D-3996-0B46-8F03-4ED9E512CFDA}">
      <dgm:prSet/>
      <dgm:spPr/>
      <dgm:t>
        <a:bodyPr/>
        <a:lstStyle/>
        <a:p>
          <a:endParaRPr lang="en-US"/>
        </a:p>
      </dgm:t>
    </dgm:pt>
    <dgm:pt modelId="{90383986-229D-B049-B138-D66454AF6B84}" type="sibTrans" cxnId="{A507412D-3996-0B46-8F03-4ED9E512CFDA}">
      <dgm:prSet/>
      <dgm:spPr/>
      <dgm:t>
        <a:bodyPr/>
        <a:lstStyle/>
        <a:p>
          <a:endParaRPr lang="en-US"/>
        </a:p>
      </dgm:t>
    </dgm:pt>
    <dgm:pt modelId="{4AAD736D-84A2-034D-8FB9-1B0F676A20DB}">
      <dgm:prSet custT="1"/>
      <dgm:spPr/>
      <dgm:t>
        <a:bodyPr/>
        <a:lstStyle/>
        <a:p>
          <a:r>
            <a:rPr lang="en-US" sz="2000" dirty="0" err="1">
              <a:solidFill>
                <a:srgbClr val="002060"/>
              </a:solidFill>
              <a:latin typeface="Georgia" charset="0"/>
              <a:ea typeface="Georgia" charset="0"/>
              <a:cs typeface="Georgia" charset="0"/>
            </a:rPr>
            <a:t>Usi</a:t>
          </a:r>
          <a:endParaRPr lang="en-US" sz="2000" dirty="0">
            <a:solidFill>
              <a:srgbClr val="002060"/>
            </a:solidFill>
            <a:latin typeface="Georgia" charset="0"/>
            <a:ea typeface="Georgia" charset="0"/>
            <a:cs typeface="Georgia" charset="0"/>
          </a:endParaRPr>
        </a:p>
      </dgm:t>
    </dgm:pt>
    <dgm:pt modelId="{5CF4390C-1C9E-0245-8A2E-B9B256D625AC}" type="parTrans" cxnId="{D242D488-5DEB-EA47-9829-1ABDEEDF7169}">
      <dgm:prSet/>
      <dgm:spPr/>
      <dgm:t>
        <a:bodyPr/>
        <a:lstStyle/>
        <a:p>
          <a:endParaRPr lang="en-US"/>
        </a:p>
      </dgm:t>
    </dgm:pt>
    <dgm:pt modelId="{D3A3B665-5702-9146-9227-F53A77AFEB22}" type="sibTrans" cxnId="{D242D488-5DEB-EA47-9829-1ABDEEDF7169}">
      <dgm:prSet/>
      <dgm:spPr/>
      <dgm:t>
        <a:bodyPr/>
        <a:lstStyle/>
        <a:p>
          <a:endParaRPr lang="en-US"/>
        </a:p>
      </dgm:t>
    </dgm:pt>
    <dgm:pt modelId="{4525F02D-201A-194D-9B95-34F9C6DF654A}" type="pres">
      <dgm:prSet presAssocID="{F4802D84-EE04-054D-95A7-9E444F85A5DE}" presName="Name0" presStyleCnt="0">
        <dgm:presLayoutVars>
          <dgm:dir/>
          <dgm:animLvl val="lvl"/>
          <dgm:resizeHandles val="exact"/>
        </dgm:presLayoutVars>
      </dgm:prSet>
      <dgm:spPr/>
    </dgm:pt>
    <dgm:pt modelId="{93AB0163-3510-3747-BAF9-467EB648AF6B}" type="pres">
      <dgm:prSet presAssocID="{103C09C8-6BB0-0148-B652-140829B2DF8C}" presName="Name8" presStyleCnt="0"/>
      <dgm:spPr/>
    </dgm:pt>
    <dgm:pt modelId="{4A998FAA-1477-2D4D-9E1E-8FEED38A8F18}" type="pres">
      <dgm:prSet presAssocID="{103C09C8-6BB0-0148-B652-140829B2DF8C}" presName="level" presStyleLbl="node1" presStyleIdx="0" presStyleCnt="5">
        <dgm:presLayoutVars>
          <dgm:chMax val="1"/>
          <dgm:bulletEnabled val="1"/>
        </dgm:presLayoutVars>
      </dgm:prSet>
      <dgm:spPr/>
      <dgm:t>
        <a:bodyPr/>
        <a:lstStyle/>
        <a:p>
          <a:endParaRPr lang="en-US"/>
        </a:p>
      </dgm:t>
    </dgm:pt>
    <dgm:pt modelId="{9E38FF7A-57F7-B448-9680-173928FC5770}" type="pres">
      <dgm:prSet presAssocID="{103C09C8-6BB0-0148-B652-140829B2DF8C}" presName="levelTx" presStyleLbl="revTx" presStyleIdx="0" presStyleCnt="0">
        <dgm:presLayoutVars>
          <dgm:chMax val="1"/>
          <dgm:bulletEnabled val="1"/>
        </dgm:presLayoutVars>
      </dgm:prSet>
      <dgm:spPr/>
      <dgm:t>
        <a:bodyPr/>
        <a:lstStyle/>
        <a:p>
          <a:endParaRPr lang="en-US"/>
        </a:p>
      </dgm:t>
    </dgm:pt>
    <dgm:pt modelId="{4790D5F4-2DD4-C049-990D-271473C30911}" type="pres">
      <dgm:prSet presAssocID="{419B1155-41B6-4240-9D48-1E15ED1DDEC6}" presName="Name8" presStyleCnt="0"/>
      <dgm:spPr/>
    </dgm:pt>
    <dgm:pt modelId="{5247CFF6-4C95-074C-8807-09C327119381}" type="pres">
      <dgm:prSet presAssocID="{419B1155-41B6-4240-9D48-1E15ED1DDEC6}" presName="level" presStyleLbl="node1" presStyleIdx="1" presStyleCnt="5" custLinFactNeighborX="-366" custLinFactNeighborY="-1164">
        <dgm:presLayoutVars>
          <dgm:chMax val="1"/>
          <dgm:bulletEnabled val="1"/>
        </dgm:presLayoutVars>
      </dgm:prSet>
      <dgm:spPr/>
      <dgm:t>
        <a:bodyPr/>
        <a:lstStyle/>
        <a:p>
          <a:endParaRPr lang="en-US"/>
        </a:p>
      </dgm:t>
    </dgm:pt>
    <dgm:pt modelId="{5F61797C-B61D-CA4A-8AB5-C7236CDE3E1D}" type="pres">
      <dgm:prSet presAssocID="{419B1155-41B6-4240-9D48-1E15ED1DDEC6}" presName="levelTx" presStyleLbl="revTx" presStyleIdx="0" presStyleCnt="0">
        <dgm:presLayoutVars>
          <dgm:chMax val="1"/>
          <dgm:bulletEnabled val="1"/>
        </dgm:presLayoutVars>
      </dgm:prSet>
      <dgm:spPr/>
      <dgm:t>
        <a:bodyPr/>
        <a:lstStyle/>
        <a:p>
          <a:endParaRPr lang="en-US"/>
        </a:p>
      </dgm:t>
    </dgm:pt>
    <dgm:pt modelId="{DAC6D9FE-72BD-8447-926D-8C9476A0E196}" type="pres">
      <dgm:prSet presAssocID="{E9F20E1E-1C89-104E-96A8-00EC1D498A4C}" presName="Name8" presStyleCnt="0"/>
      <dgm:spPr/>
    </dgm:pt>
    <dgm:pt modelId="{D170024F-C850-D24A-B915-A74ECD5B2D20}" type="pres">
      <dgm:prSet presAssocID="{E9F20E1E-1C89-104E-96A8-00EC1D498A4C}" presName="level" presStyleLbl="node1" presStyleIdx="2" presStyleCnt="5" custLinFactNeighborX="400" custLinFactNeighborY="2555">
        <dgm:presLayoutVars>
          <dgm:chMax val="1"/>
          <dgm:bulletEnabled val="1"/>
        </dgm:presLayoutVars>
      </dgm:prSet>
      <dgm:spPr/>
      <dgm:t>
        <a:bodyPr/>
        <a:lstStyle/>
        <a:p>
          <a:endParaRPr lang="en-US"/>
        </a:p>
      </dgm:t>
    </dgm:pt>
    <dgm:pt modelId="{D561CCF8-9D8E-1E4B-BCC7-A59F5ADBD24E}" type="pres">
      <dgm:prSet presAssocID="{E9F20E1E-1C89-104E-96A8-00EC1D498A4C}" presName="levelTx" presStyleLbl="revTx" presStyleIdx="0" presStyleCnt="0">
        <dgm:presLayoutVars>
          <dgm:chMax val="1"/>
          <dgm:bulletEnabled val="1"/>
        </dgm:presLayoutVars>
      </dgm:prSet>
      <dgm:spPr/>
      <dgm:t>
        <a:bodyPr/>
        <a:lstStyle/>
        <a:p>
          <a:endParaRPr lang="en-US"/>
        </a:p>
      </dgm:t>
    </dgm:pt>
    <dgm:pt modelId="{495700D8-7F32-3542-A784-8DC15B5512C3}" type="pres">
      <dgm:prSet presAssocID="{6E21E0D4-1381-F142-A3B1-265643B7980C}" presName="Name8" presStyleCnt="0"/>
      <dgm:spPr/>
    </dgm:pt>
    <dgm:pt modelId="{780ABDF3-26F0-4F4F-96A8-9000764898BA}" type="pres">
      <dgm:prSet presAssocID="{6E21E0D4-1381-F142-A3B1-265643B7980C}" presName="level" presStyleLbl="node1" presStyleIdx="3" presStyleCnt="5" custLinFactNeighborY="2555">
        <dgm:presLayoutVars>
          <dgm:chMax val="1"/>
          <dgm:bulletEnabled val="1"/>
        </dgm:presLayoutVars>
      </dgm:prSet>
      <dgm:spPr/>
      <dgm:t>
        <a:bodyPr/>
        <a:lstStyle/>
        <a:p>
          <a:endParaRPr lang="en-US"/>
        </a:p>
      </dgm:t>
    </dgm:pt>
    <dgm:pt modelId="{066B6AAC-7EEC-7A4A-B904-1850AA79E26E}" type="pres">
      <dgm:prSet presAssocID="{6E21E0D4-1381-F142-A3B1-265643B7980C}" presName="levelTx" presStyleLbl="revTx" presStyleIdx="0" presStyleCnt="0">
        <dgm:presLayoutVars>
          <dgm:chMax val="1"/>
          <dgm:bulletEnabled val="1"/>
        </dgm:presLayoutVars>
      </dgm:prSet>
      <dgm:spPr/>
      <dgm:t>
        <a:bodyPr/>
        <a:lstStyle/>
        <a:p>
          <a:endParaRPr lang="en-US"/>
        </a:p>
      </dgm:t>
    </dgm:pt>
    <dgm:pt modelId="{67FCC88C-FFCF-F849-A7A4-3B5239925A3E}" type="pres">
      <dgm:prSet presAssocID="{4AAD736D-84A2-034D-8FB9-1B0F676A20DB}" presName="Name8" presStyleCnt="0"/>
      <dgm:spPr/>
    </dgm:pt>
    <dgm:pt modelId="{48D72575-295E-1C4D-8D72-722916C88D95}" type="pres">
      <dgm:prSet presAssocID="{4AAD736D-84A2-034D-8FB9-1B0F676A20DB}" presName="level" presStyleLbl="node1" presStyleIdx="4" presStyleCnt="5">
        <dgm:presLayoutVars>
          <dgm:chMax val="1"/>
          <dgm:bulletEnabled val="1"/>
        </dgm:presLayoutVars>
      </dgm:prSet>
      <dgm:spPr/>
      <dgm:t>
        <a:bodyPr/>
        <a:lstStyle/>
        <a:p>
          <a:endParaRPr lang="en-US"/>
        </a:p>
      </dgm:t>
    </dgm:pt>
    <dgm:pt modelId="{B14B2530-E3B9-9A4E-80B6-C05CB9DB8E0E}" type="pres">
      <dgm:prSet presAssocID="{4AAD736D-84A2-034D-8FB9-1B0F676A20DB}" presName="levelTx" presStyleLbl="revTx" presStyleIdx="0" presStyleCnt="0">
        <dgm:presLayoutVars>
          <dgm:chMax val="1"/>
          <dgm:bulletEnabled val="1"/>
        </dgm:presLayoutVars>
      </dgm:prSet>
      <dgm:spPr/>
      <dgm:t>
        <a:bodyPr/>
        <a:lstStyle/>
        <a:p>
          <a:endParaRPr lang="en-US"/>
        </a:p>
      </dgm:t>
    </dgm:pt>
  </dgm:ptLst>
  <dgm:cxnLst>
    <dgm:cxn modelId="{E524D4DF-9952-E346-88BB-C118B6A3F9A7}" srcId="{F4802D84-EE04-054D-95A7-9E444F85A5DE}" destId="{E9F20E1E-1C89-104E-96A8-00EC1D498A4C}" srcOrd="2" destOrd="0" parTransId="{9F9CBA80-A632-6548-92F6-29013B39EA21}" sibTransId="{42A3095D-C2B6-144E-B8A7-DAD022AE7160}"/>
    <dgm:cxn modelId="{16548DB0-B8F0-D742-89F4-E52D79B45054}" type="presOf" srcId="{103C09C8-6BB0-0148-B652-140829B2DF8C}" destId="{4A998FAA-1477-2D4D-9E1E-8FEED38A8F18}" srcOrd="0" destOrd="0" presId="urn:microsoft.com/office/officeart/2005/8/layout/pyramid1"/>
    <dgm:cxn modelId="{5DFF99AB-D5F4-9B45-8261-B09C9444EE8F}" type="presOf" srcId="{E9F20E1E-1C89-104E-96A8-00EC1D498A4C}" destId="{D170024F-C850-D24A-B915-A74ECD5B2D20}" srcOrd="0" destOrd="0" presId="urn:microsoft.com/office/officeart/2005/8/layout/pyramid1"/>
    <dgm:cxn modelId="{CCD553E3-1647-CF4E-83A5-A841C735947A}" type="presOf" srcId="{419B1155-41B6-4240-9D48-1E15ED1DDEC6}" destId="{5247CFF6-4C95-074C-8807-09C327119381}" srcOrd="0" destOrd="0" presId="urn:microsoft.com/office/officeart/2005/8/layout/pyramid1"/>
    <dgm:cxn modelId="{C2E2C79D-3838-A041-9C86-5DAC9C6A65F4}" srcId="{F4802D84-EE04-054D-95A7-9E444F85A5DE}" destId="{103C09C8-6BB0-0148-B652-140829B2DF8C}" srcOrd="0" destOrd="0" parTransId="{E90EA6E7-9CD5-074A-8253-B0CED070FBF0}" sibTransId="{D86A1D2F-A83D-5042-BBE8-C1D8B04DBD9C}"/>
    <dgm:cxn modelId="{D242D488-5DEB-EA47-9829-1ABDEEDF7169}" srcId="{F4802D84-EE04-054D-95A7-9E444F85A5DE}" destId="{4AAD736D-84A2-034D-8FB9-1B0F676A20DB}" srcOrd="4" destOrd="0" parTransId="{5CF4390C-1C9E-0245-8A2E-B9B256D625AC}" sibTransId="{D3A3B665-5702-9146-9227-F53A77AFEB22}"/>
    <dgm:cxn modelId="{66571230-99E6-A04B-8CAA-244D2FDE97C1}" type="presOf" srcId="{F4802D84-EE04-054D-95A7-9E444F85A5DE}" destId="{4525F02D-201A-194D-9B95-34F9C6DF654A}" srcOrd="0" destOrd="0" presId="urn:microsoft.com/office/officeart/2005/8/layout/pyramid1"/>
    <dgm:cxn modelId="{991EDEBF-1FCC-FE41-8F70-21F8F0D41B0C}" type="presOf" srcId="{6E21E0D4-1381-F142-A3B1-265643B7980C}" destId="{066B6AAC-7EEC-7A4A-B904-1850AA79E26E}" srcOrd="1" destOrd="0" presId="urn:microsoft.com/office/officeart/2005/8/layout/pyramid1"/>
    <dgm:cxn modelId="{12B35B13-A39C-4E40-8E22-B4ED40DFAC3F}" type="presOf" srcId="{103C09C8-6BB0-0148-B652-140829B2DF8C}" destId="{9E38FF7A-57F7-B448-9680-173928FC5770}" srcOrd="1" destOrd="0" presId="urn:microsoft.com/office/officeart/2005/8/layout/pyramid1"/>
    <dgm:cxn modelId="{5638963D-F4A2-014B-B4F6-243144633A59}" type="presOf" srcId="{4AAD736D-84A2-034D-8FB9-1B0F676A20DB}" destId="{B14B2530-E3B9-9A4E-80B6-C05CB9DB8E0E}" srcOrd="1" destOrd="0" presId="urn:microsoft.com/office/officeart/2005/8/layout/pyramid1"/>
    <dgm:cxn modelId="{B66FE92E-FC0C-DB47-A84E-171F01D31CF7}" type="presOf" srcId="{4AAD736D-84A2-034D-8FB9-1B0F676A20DB}" destId="{48D72575-295E-1C4D-8D72-722916C88D95}" srcOrd="0" destOrd="0" presId="urn:microsoft.com/office/officeart/2005/8/layout/pyramid1"/>
    <dgm:cxn modelId="{04F006C3-147C-8143-A9A4-44A7AD08F1D1}" type="presOf" srcId="{E9F20E1E-1C89-104E-96A8-00EC1D498A4C}" destId="{D561CCF8-9D8E-1E4B-BCC7-A59F5ADBD24E}" srcOrd="1" destOrd="0" presId="urn:microsoft.com/office/officeart/2005/8/layout/pyramid1"/>
    <dgm:cxn modelId="{1E2A477A-3523-B647-97A4-67AEF03DFAAB}" type="presOf" srcId="{6E21E0D4-1381-F142-A3B1-265643B7980C}" destId="{780ABDF3-26F0-4F4F-96A8-9000764898BA}" srcOrd="0" destOrd="0" presId="urn:microsoft.com/office/officeart/2005/8/layout/pyramid1"/>
    <dgm:cxn modelId="{4EA88F94-073E-F845-8FC8-55396175655E}" type="presOf" srcId="{419B1155-41B6-4240-9D48-1E15ED1DDEC6}" destId="{5F61797C-B61D-CA4A-8AB5-C7236CDE3E1D}" srcOrd="1" destOrd="0" presId="urn:microsoft.com/office/officeart/2005/8/layout/pyramid1"/>
    <dgm:cxn modelId="{665C6605-6B80-A44A-98B3-FAEE8EC0188A}" srcId="{F4802D84-EE04-054D-95A7-9E444F85A5DE}" destId="{419B1155-41B6-4240-9D48-1E15ED1DDEC6}" srcOrd="1" destOrd="0" parTransId="{ED643C43-2DA4-364A-ABC2-E7C244801562}" sibTransId="{D411B51E-BC1C-9E44-B5C9-2053C9A9A9A6}"/>
    <dgm:cxn modelId="{A507412D-3996-0B46-8F03-4ED9E512CFDA}" srcId="{F4802D84-EE04-054D-95A7-9E444F85A5DE}" destId="{6E21E0D4-1381-F142-A3B1-265643B7980C}" srcOrd="3" destOrd="0" parTransId="{C9AADCF6-89BF-CE40-92E7-615F4678A93A}" sibTransId="{90383986-229D-B049-B138-D66454AF6B84}"/>
    <dgm:cxn modelId="{D5C79E8B-43D0-1F49-8900-774D81073763}" type="presParOf" srcId="{4525F02D-201A-194D-9B95-34F9C6DF654A}" destId="{93AB0163-3510-3747-BAF9-467EB648AF6B}" srcOrd="0" destOrd="0" presId="urn:microsoft.com/office/officeart/2005/8/layout/pyramid1"/>
    <dgm:cxn modelId="{786D389C-CBB9-6043-88CA-C5D48AF6431E}" type="presParOf" srcId="{93AB0163-3510-3747-BAF9-467EB648AF6B}" destId="{4A998FAA-1477-2D4D-9E1E-8FEED38A8F18}" srcOrd="0" destOrd="0" presId="urn:microsoft.com/office/officeart/2005/8/layout/pyramid1"/>
    <dgm:cxn modelId="{9D4015BD-AF89-9F42-AC23-B6D8035DDB7C}" type="presParOf" srcId="{93AB0163-3510-3747-BAF9-467EB648AF6B}" destId="{9E38FF7A-57F7-B448-9680-173928FC5770}" srcOrd="1" destOrd="0" presId="urn:microsoft.com/office/officeart/2005/8/layout/pyramid1"/>
    <dgm:cxn modelId="{AFE56AE6-8BAF-C045-B7C5-1EA7796A79EC}" type="presParOf" srcId="{4525F02D-201A-194D-9B95-34F9C6DF654A}" destId="{4790D5F4-2DD4-C049-990D-271473C30911}" srcOrd="1" destOrd="0" presId="urn:microsoft.com/office/officeart/2005/8/layout/pyramid1"/>
    <dgm:cxn modelId="{E68B36A9-2993-EC49-9411-E9792B7B1F83}" type="presParOf" srcId="{4790D5F4-2DD4-C049-990D-271473C30911}" destId="{5247CFF6-4C95-074C-8807-09C327119381}" srcOrd="0" destOrd="0" presId="urn:microsoft.com/office/officeart/2005/8/layout/pyramid1"/>
    <dgm:cxn modelId="{A23B9DE6-1BBC-A946-992F-CC0CE6B67986}" type="presParOf" srcId="{4790D5F4-2DD4-C049-990D-271473C30911}" destId="{5F61797C-B61D-CA4A-8AB5-C7236CDE3E1D}" srcOrd="1" destOrd="0" presId="urn:microsoft.com/office/officeart/2005/8/layout/pyramid1"/>
    <dgm:cxn modelId="{99AA117C-FE1F-944B-A950-EEAA4F0F27ED}" type="presParOf" srcId="{4525F02D-201A-194D-9B95-34F9C6DF654A}" destId="{DAC6D9FE-72BD-8447-926D-8C9476A0E196}" srcOrd="2" destOrd="0" presId="urn:microsoft.com/office/officeart/2005/8/layout/pyramid1"/>
    <dgm:cxn modelId="{167867B5-7D70-204E-9900-BFD960F42C9B}" type="presParOf" srcId="{DAC6D9FE-72BD-8447-926D-8C9476A0E196}" destId="{D170024F-C850-D24A-B915-A74ECD5B2D20}" srcOrd="0" destOrd="0" presId="urn:microsoft.com/office/officeart/2005/8/layout/pyramid1"/>
    <dgm:cxn modelId="{57FC4EF6-C1FB-6F40-9D32-1708C7B371A2}" type="presParOf" srcId="{DAC6D9FE-72BD-8447-926D-8C9476A0E196}" destId="{D561CCF8-9D8E-1E4B-BCC7-A59F5ADBD24E}" srcOrd="1" destOrd="0" presId="urn:microsoft.com/office/officeart/2005/8/layout/pyramid1"/>
    <dgm:cxn modelId="{F8D16C5E-7C45-3E44-924E-2359D0A6DAAF}" type="presParOf" srcId="{4525F02D-201A-194D-9B95-34F9C6DF654A}" destId="{495700D8-7F32-3542-A784-8DC15B5512C3}" srcOrd="3" destOrd="0" presId="urn:microsoft.com/office/officeart/2005/8/layout/pyramid1"/>
    <dgm:cxn modelId="{8893D0AB-8357-E044-8927-D998D2E0FFD7}" type="presParOf" srcId="{495700D8-7F32-3542-A784-8DC15B5512C3}" destId="{780ABDF3-26F0-4F4F-96A8-9000764898BA}" srcOrd="0" destOrd="0" presId="urn:microsoft.com/office/officeart/2005/8/layout/pyramid1"/>
    <dgm:cxn modelId="{7A4843C5-B495-C54D-9DA9-0C43D415D550}" type="presParOf" srcId="{495700D8-7F32-3542-A784-8DC15B5512C3}" destId="{066B6AAC-7EEC-7A4A-B904-1850AA79E26E}" srcOrd="1" destOrd="0" presId="urn:microsoft.com/office/officeart/2005/8/layout/pyramid1"/>
    <dgm:cxn modelId="{B6C852AF-EED0-0747-8E77-D79D0DB9797F}" type="presParOf" srcId="{4525F02D-201A-194D-9B95-34F9C6DF654A}" destId="{67FCC88C-FFCF-F849-A7A4-3B5239925A3E}" srcOrd="4" destOrd="0" presId="urn:microsoft.com/office/officeart/2005/8/layout/pyramid1"/>
    <dgm:cxn modelId="{2369B274-A738-E441-A1C9-CCE5A79A8113}" type="presParOf" srcId="{67FCC88C-FFCF-F849-A7A4-3B5239925A3E}" destId="{48D72575-295E-1C4D-8D72-722916C88D95}" srcOrd="0" destOrd="0" presId="urn:microsoft.com/office/officeart/2005/8/layout/pyramid1"/>
    <dgm:cxn modelId="{BB5C7CD1-D8CC-AE41-B55F-8F7CDEA03660}" type="presParOf" srcId="{67FCC88C-FFCF-F849-A7A4-3B5239925A3E}" destId="{B14B2530-E3B9-9A4E-80B6-C05CB9DB8E0E}"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962274-FD0E-214A-BE64-55F2174CF14D}">
      <dsp:nvSpPr>
        <dsp:cNvPr id="0" name=""/>
        <dsp:cNvSpPr/>
      </dsp:nvSpPr>
      <dsp:spPr>
        <a:xfrm>
          <a:off x="3287" y="765479"/>
          <a:ext cx="1976727" cy="620509"/>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err="1">
              <a:solidFill>
                <a:srgbClr val="002060"/>
              </a:solidFill>
              <a:latin typeface="Georgia" charset="0"/>
              <a:ea typeface="Georgia" charset="0"/>
              <a:cs typeface="Georgia" charset="0"/>
            </a:rPr>
            <a:t>Diritto</a:t>
          </a:r>
          <a:r>
            <a:rPr lang="en-US" sz="1800" kern="1200" dirty="0">
              <a:solidFill>
                <a:srgbClr val="002060"/>
              </a:solidFill>
              <a:latin typeface="Georgia" charset="0"/>
              <a:ea typeface="Georgia" charset="0"/>
              <a:cs typeface="Georgia" charset="0"/>
            </a:rPr>
            <a:t> </a:t>
          </a:r>
          <a:r>
            <a:rPr lang="en-US" sz="1800" kern="1200" dirty="0" err="1">
              <a:solidFill>
                <a:srgbClr val="002060"/>
              </a:solidFill>
              <a:latin typeface="Georgia" charset="0"/>
              <a:ea typeface="Georgia" charset="0"/>
              <a:cs typeface="Georgia" charset="0"/>
            </a:rPr>
            <a:t>costituzionale</a:t>
          </a:r>
          <a:endParaRPr lang="en-US" sz="1800" kern="1200" dirty="0">
            <a:solidFill>
              <a:srgbClr val="002060"/>
            </a:solidFill>
            <a:latin typeface="Georgia" charset="0"/>
            <a:ea typeface="Georgia" charset="0"/>
            <a:cs typeface="Georgia" charset="0"/>
          </a:endParaRPr>
        </a:p>
      </dsp:txBody>
      <dsp:txXfrm>
        <a:off x="3287" y="765479"/>
        <a:ext cx="1976727" cy="620509"/>
      </dsp:txXfrm>
    </dsp:sp>
    <dsp:sp modelId="{A601E41B-285F-5F46-8007-55C64D69F567}">
      <dsp:nvSpPr>
        <dsp:cNvPr id="0" name=""/>
        <dsp:cNvSpPr/>
      </dsp:nvSpPr>
      <dsp:spPr>
        <a:xfrm>
          <a:off x="3287" y="1385988"/>
          <a:ext cx="1976727" cy="1945518"/>
        </a:xfrm>
        <a:prstGeom prst="rect">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err="1">
              <a:solidFill>
                <a:srgbClr val="002060"/>
              </a:solidFill>
              <a:latin typeface="Georgia" charset="0"/>
              <a:ea typeface="Georgia" charset="0"/>
              <a:cs typeface="Georgia" charset="0"/>
            </a:rPr>
            <a:t>Costituzione</a:t>
          </a:r>
          <a:endParaRPr lang="en-US" sz="1800" kern="1200" dirty="0">
            <a:solidFill>
              <a:srgbClr val="002060"/>
            </a:solidFill>
            <a:latin typeface="Georgia" charset="0"/>
            <a:ea typeface="Georgia" charset="0"/>
            <a:cs typeface="Georgia" charset="0"/>
          </a:endParaRPr>
        </a:p>
        <a:p>
          <a:pPr marL="171450" lvl="1" indent="-171450" algn="l" defTabSz="800100">
            <a:lnSpc>
              <a:spcPct val="90000"/>
            </a:lnSpc>
            <a:spcBef>
              <a:spcPct val="0"/>
            </a:spcBef>
            <a:spcAft>
              <a:spcPct val="15000"/>
            </a:spcAft>
            <a:buChar char="•"/>
          </a:pPr>
          <a:r>
            <a:rPr lang="en-US" sz="1800" kern="1200" dirty="0">
              <a:solidFill>
                <a:srgbClr val="002060"/>
              </a:solidFill>
              <a:latin typeface="Georgia" charset="0"/>
              <a:ea typeface="Georgia" charset="0"/>
              <a:cs typeface="Georgia" charset="0"/>
            </a:rPr>
            <a:t>Corte </a:t>
          </a:r>
          <a:r>
            <a:rPr lang="en-US" sz="1800" kern="1200" dirty="0" err="1">
              <a:solidFill>
                <a:srgbClr val="002060"/>
              </a:solidFill>
              <a:latin typeface="Georgia" charset="0"/>
              <a:ea typeface="Georgia" charset="0"/>
              <a:cs typeface="Georgia" charset="0"/>
            </a:rPr>
            <a:t>costituzionale</a:t>
          </a:r>
          <a:endParaRPr lang="en-US" sz="1800" kern="1200" dirty="0">
            <a:solidFill>
              <a:srgbClr val="002060"/>
            </a:solidFill>
            <a:latin typeface="Georgia" charset="0"/>
            <a:ea typeface="Georgia" charset="0"/>
            <a:cs typeface="Georgia" charset="0"/>
          </a:endParaRPr>
        </a:p>
      </dsp:txBody>
      <dsp:txXfrm>
        <a:off x="3287" y="1385988"/>
        <a:ext cx="1976727" cy="1945518"/>
      </dsp:txXfrm>
    </dsp:sp>
    <dsp:sp modelId="{E4E9D6C1-6651-FB44-B574-C52211ADC0AF}">
      <dsp:nvSpPr>
        <dsp:cNvPr id="0" name=""/>
        <dsp:cNvSpPr/>
      </dsp:nvSpPr>
      <dsp:spPr>
        <a:xfrm>
          <a:off x="2256756" y="765479"/>
          <a:ext cx="1976727" cy="620509"/>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err="1">
              <a:solidFill>
                <a:srgbClr val="002060"/>
              </a:solidFill>
              <a:latin typeface="Georgia" charset="0"/>
              <a:ea typeface="Georgia" charset="0"/>
              <a:cs typeface="Georgia" charset="0"/>
            </a:rPr>
            <a:t>Diritto</a:t>
          </a:r>
          <a:r>
            <a:rPr lang="en-US" sz="1800" kern="1200" dirty="0">
              <a:solidFill>
                <a:srgbClr val="002060"/>
              </a:solidFill>
              <a:latin typeface="Georgia" charset="0"/>
              <a:ea typeface="Georgia" charset="0"/>
              <a:cs typeface="Georgia" charset="0"/>
            </a:rPr>
            <a:t> </a:t>
          </a:r>
          <a:r>
            <a:rPr lang="en-US" sz="1800" kern="1200" dirty="0" err="1">
              <a:solidFill>
                <a:srgbClr val="002060"/>
              </a:solidFill>
              <a:latin typeface="Georgia" charset="0"/>
              <a:ea typeface="Georgia" charset="0"/>
              <a:cs typeface="Georgia" charset="0"/>
            </a:rPr>
            <a:t>amministrativo</a:t>
          </a:r>
          <a:endParaRPr lang="en-US" sz="1800" kern="1200" dirty="0">
            <a:solidFill>
              <a:srgbClr val="002060"/>
            </a:solidFill>
            <a:latin typeface="Georgia" charset="0"/>
            <a:ea typeface="Georgia" charset="0"/>
            <a:cs typeface="Georgia" charset="0"/>
          </a:endParaRPr>
        </a:p>
      </dsp:txBody>
      <dsp:txXfrm>
        <a:off x="2256756" y="765479"/>
        <a:ext cx="1976727" cy="620509"/>
      </dsp:txXfrm>
    </dsp:sp>
    <dsp:sp modelId="{F757149F-0D4D-814A-940E-DE42BCA37C50}">
      <dsp:nvSpPr>
        <dsp:cNvPr id="0" name=""/>
        <dsp:cNvSpPr/>
      </dsp:nvSpPr>
      <dsp:spPr>
        <a:xfrm>
          <a:off x="2256756" y="1385988"/>
          <a:ext cx="1976727" cy="1945518"/>
        </a:xfrm>
        <a:prstGeom prst="rect">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err="1">
              <a:solidFill>
                <a:srgbClr val="002060"/>
              </a:solidFill>
              <a:latin typeface="Georgia" charset="0"/>
              <a:ea typeface="Georgia" charset="0"/>
              <a:cs typeface="Georgia" charset="0"/>
            </a:rPr>
            <a:t>Leggi</a:t>
          </a:r>
          <a:r>
            <a:rPr lang="en-US" sz="1800" kern="1200" dirty="0">
              <a:solidFill>
                <a:srgbClr val="002060"/>
              </a:solidFill>
              <a:latin typeface="Georgia" charset="0"/>
              <a:ea typeface="Georgia" charset="0"/>
              <a:cs typeface="Georgia" charset="0"/>
            </a:rPr>
            <a:t> </a:t>
          </a:r>
          <a:r>
            <a:rPr lang="en-US" sz="1800" kern="1200" dirty="0" err="1">
              <a:solidFill>
                <a:srgbClr val="002060"/>
              </a:solidFill>
              <a:latin typeface="Georgia" charset="0"/>
              <a:ea typeface="Georgia" charset="0"/>
              <a:cs typeface="Georgia" charset="0"/>
            </a:rPr>
            <a:t>amministrative</a:t>
          </a:r>
          <a:endParaRPr lang="en-US" sz="1800" kern="1200" dirty="0">
            <a:solidFill>
              <a:srgbClr val="002060"/>
            </a:solidFill>
            <a:latin typeface="Georgia" charset="0"/>
            <a:ea typeface="Georgia" charset="0"/>
            <a:cs typeface="Georgia" charset="0"/>
          </a:endParaRPr>
        </a:p>
        <a:p>
          <a:pPr marL="171450" lvl="1" indent="-171450" algn="l" defTabSz="800100">
            <a:lnSpc>
              <a:spcPct val="90000"/>
            </a:lnSpc>
            <a:spcBef>
              <a:spcPct val="0"/>
            </a:spcBef>
            <a:spcAft>
              <a:spcPct val="15000"/>
            </a:spcAft>
            <a:buChar char="•"/>
          </a:pPr>
          <a:r>
            <a:rPr lang="en-US" sz="1800" kern="1200" dirty="0" err="1">
              <a:solidFill>
                <a:srgbClr val="002060"/>
              </a:solidFill>
              <a:latin typeface="Georgia" charset="0"/>
              <a:ea typeface="Georgia" charset="0"/>
              <a:cs typeface="Georgia" charset="0"/>
            </a:rPr>
            <a:t>Consiglio</a:t>
          </a:r>
          <a:r>
            <a:rPr lang="en-US" sz="1800" kern="1200" dirty="0">
              <a:solidFill>
                <a:srgbClr val="002060"/>
              </a:solidFill>
              <a:latin typeface="Georgia" charset="0"/>
              <a:ea typeface="Georgia" charset="0"/>
              <a:cs typeface="Georgia" charset="0"/>
            </a:rPr>
            <a:t> di </a:t>
          </a:r>
          <a:r>
            <a:rPr lang="en-US" sz="1800" kern="1200" dirty="0" err="1">
              <a:solidFill>
                <a:srgbClr val="002060"/>
              </a:solidFill>
              <a:latin typeface="Georgia" charset="0"/>
              <a:ea typeface="Georgia" charset="0"/>
              <a:cs typeface="Georgia" charset="0"/>
            </a:rPr>
            <a:t>Stato</a:t>
          </a:r>
          <a:r>
            <a:rPr lang="en-US" sz="1800" kern="1200" dirty="0">
              <a:solidFill>
                <a:srgbClr val="002060"/>
              </a:solidFill>
              <a:latin typeface="Georgia" charset="0"/>
              <a:ea typeface="Georgia" charset="0"/>
              <a:cs typeface="Georgia" charset="0"/>
            </a:rPr>
            <a:t> e </a:t>
          </a:r>
          <a:r>
            <a:rPr lang="en-US" sz="1800" kern="1200" dirty="0" err="1">
              <a:solidFill>
                <a:srgbClr val="002060"/>
              </a:solidFill>
              <a:latin typeface="Georgia" charset="0"/>
              <a:ea typeface="Georgia" charset="0"/>
              <a:cs typeface="Georgia" charset="0"/>
            </a:rPr>
            <a:t>Tribunali</a:t>
          </a:r>
          <a:r>
            <a:rPr lang="en-US" sz="1800" kern="1200" dirty="0">
              <a:solidFill>
                <a:srgbClr val="002060"/>
              </a:solidFill>
              <a:latin typeface="Georgia" charset="0"/>
              <a:ea typeface="Georgia" charset="0"/>
              <a:cs typeface="Georgia" charset="0"/>
            </a:rPr>
            <a:t> </a:t>
          </a:r>
          <a:r>
            <a:rPr lang="en-US" sz="1800" kern="1200" dirty="0" err="1">
              <a:solidFill>
                <a:srgbClr val="002060"/>
              </a:solidFill>
              <a:latin typeface="Georgia" charset="0"/>
              <a:ea typeface="Georgia" charset="0"/>
              <a:cs typeface="Georgia" charset="0"/>
            </a:rPr>
            <a:t>Amministrativi</a:t>
          </a:r>
          <a:r>
            <a:rPr lang="en-US" sz="1800" kern="1200" dirty="0">
              <a:solidFill>
                <a:srgbClr val="002060"/>
              </a:solidFill>
              <a:latin typeface="Georgia" charset="0"/>
              <a:ea typeface="Georgia" charset="0"/>
              <a:cs typeface="Georgia" charset="0"/>
            </a:rPr>
            <a:t> </a:t>
          </a:r>
          <a:r>
            <a:rPr lang="en-US" sz="1800" kern="1200" dirty="0" err="1">
              <a:solidFill>
                <a:srgbClr val="002060"/>
              </a:solidFill>
              <a:latin typeface="Georgia" charset="0"/>
              <a:ea typeface="Georgia" charset="0"/>
              <a:cs typeface="Georgia" charset="0"/>
            </a:rPr>
            <a:t>Regionali</a:t>
          </a:r>
          <a:r>
            <a:rPr lang="en-US" sz="1800" kern="1200" dirty="0">
              <a:solidFill>
                <a:srgbClr val="002060"/>
              </a:solidFill>
              <a:latin typeface="Georgia" charset="0"/>
              <a:ea typeface="Georgia" charset="0"/>
              <a:cs typeface="Georgia" charset="0"/>
            </a:rPr>
            <a:t> </a:t>
          </a:r>
        </a:p>
      </dsp:txBody>
      <dsp:txXfrm>
        <a:off x="2256756" y="1385988"/>
        <a:ext cx="1976727" cy="1945518"/>
      </dsp:txXfrm>
    </dsp:sp>
    <dsp:sp modelId="{8F191983-68CF-5C40-B130-2E0244321518}">
      <dsp:nvSpPr>
        <dsp:cNvPr id="0" name=""/>
        <dsp:cNvSpPr/>
      </dsp:nvSpPr>
      <dsp:spPr>
        <a:xfrm>
          <a:off x="4510226" y="765479"/>
          <a:ext cx="1976727" cy="620509"/>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en-US" sz="1900" kern="1200" dirty="0" err="1">
              <a:solidFill>
                <a:srgbClr val="002060"/>
              </a:solidFill>
              <a:latin typeface="Georgia" charset="0"/>
              <a:ea typeface="Georgia" charset="0"/>
              <a:cs typeface="Georgia" charset="0"/>
            </a:rPr>
            <a:t>Diritto</a:t>
          </a:r>
          <a:r>
            <a:rPr lang="en-US" sz="1900" kern="1200" dirty="0">
              <a:solidFill>
                <a:srgbClr val="002060"/>
              </a:solidFill>
              <a:latin typeface="Georgia" charset="0"/>
              <a:ea typeface="Georgia" charset="0"/>
              <a:cs typeface="Georgia" charset="0"/>
            </a:rPr>
            <a:t> </a:t>
          </a:r>
          <a:r>
            <a:rPr lang="en-US" sz="1900" kern="1200" dirty="0" err="1">
              <a:solidFill>
                <a:srgbClr val="002060"/>
              </a:solidFill>
              <a:latin typeface="Georgia" charset="0"/>
              <a:ea typeface="Georgia" charset="0"/>
              <a:cs typeface="Georgia" charset="0"/>
            </a:rPr>
            <a:t>penale</a:t>
          </a:r>
          <a:r>
            <a:rPr lang="en-US" sz="1900" kern="1200" dirty="0">
              <a:solidFill>
                <a:srgbClr val="002060"/>
              </a:solidFill>
              <a:latin typeface="Georgia" charset="0"/>
              <a:ea typeface="Georgia" charset="0"/>
              <a:cs typeface="Georgia" charset="0"/>
            </a:rPr>
            <a:t>             </a:t>
          </a:r>
        </a:p>
      </dsp:txBody>
      <dsp:txXfrm>
        <a:off x="4510226" y="765479"/>
        <a:ext cx="1976727" cy="620509"/>
      </dsp:txXfrm>
    </dsp:sp>
    <dsp:sp modelId="{7A3FD6BF-B896-094B-B608-96E0C3891520}">
      <dsp:nvSpPr>
        <dsp:cNvPr id="0" name=""/>
        <dsp:cNvSpPr/>
      </dsp:nvSpPr>
      <dsp:spPr>
        <a:xfrm>
          <a:off x="4510226" y="1385988"/>
          <a:ext cx="1976727" cy="1945518"/>
        </a:xfrm>
        <a:prstGeom prst="rect">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err="1">
              <a:solidFill>
                <a:srgbClr val="002060"/>
              </a:solidFill>
              <a:latin typeface="Georgia" charset="0"/>
              <a:ea typeface="Georgia" charset="0"/>
              <a:cs typeface="Georgia" charset="0"/>
            </a:rPr>
            <a:t>Codice</a:t>
          </a:r>
          <a:r>
            <a:rPr lang="en-US" sz="1800" kern="1200" dirty="0">
              <a:solidFill>
                <a:srgbClr val="002060"/>
              </a:solidFill>
              <a:latin typeface="Georgia" charset="0"/>
              <a:ea typeface="Georgia" charset="0"/>
              <a:cs typeface="Georgia" charset="0"/>
            </a:rPr>
            <a:t> </a:t>
          </a:r>
          <a:r>
            <a:rPr lang="en-US" sz="1800" kern="1200" dirty="0" err="1">
              <a:solidFill>
                <a:srgbClr val="002060"/>
              </a:solidFill>
              <a:latin typeface="Georgia" charset="0"/>
              <a:ea typeface="Georgia" charset="0"/>
              <a:cs typeface="Georgia" charset="0"/>
            </a:rPr>
            <a:t>penale</a:t>
          </a:r>
          <a:endParaRPr lang="en-US" sz="1800" kern="1200" dirty="0">
            <a:solidFill>
              <a:srgbClr val="002060"/>
            </a:solidFill>
            <a:latin typeface="Georgia" charset="0"/>
            <a:ea typeface="Georgia" charset="0"/>
            <a:cs typeface="Georgia" charset="0"/>
          </a:endParaRPr>
        </a:p>
        <a:p>
          <a:pPr marL="171450" lvl="1" indent="-171450" algn="l" defTabSz="800100">
            <a:lnSpc>
              <a:spcPct val="90000"/>
            </a:lnSpc>
            <a:spcBef>
              <a:spcPct val="0"/>
            </a:spcBef>
            <a:spcAft>
              <a:spcPct val="15000"/>
            </a:spcAft>
            <a:buChar char="•"/>
          </a:pPr>
          <a:r>
            <a:rPr lang="en-US" sz="1800" kern="1200" dirty="0">
              <a:solidFill>
                <a:srgbClr val="002060"/>
              </a:solidFill>
              <a:latin typeface="Georgia" charset="0"/>
              <a:ea typeface="Georgia" charset="0"/>
              <a:cs typeface="Georgia" charset="0"/>
            </a:rPr>
            <a:t>Corte di </a:t>
          </a:r>
          <a:r>
            <a:rPr lang="en-US" sz="1800" kern="1200" dirty="0" err="1">
              <a:solidFill>
                <a:srgbClr val="002060"/>
              </a:solidFill>
              <a:latin typeface="Georgia" charset="0"/>
              <a:ea typeface="Georgia" charset="0"/>
              <a:cs typeface="Georgia" charset="0"/>
            </a:rPr>
            <a:t>Cassazione</a:t>
          </a:r>
          <a:r>
            <a:rPr lang="en-US" sz="1800" kern="1200" dirty="0">
              <a:solidFill>
                <a:srgbClr val="002060"/>
              </a:solidFill>
              <a:latin typeface="Georgia" charset="0"/>
              <a:ea typeface="Georgia" charset="0"/>
              <a:cs typeface="Georgia" charset="0"/>
            </a:rPr>
            <a:t>, </a:t>
          </a:r>
          <a:r>
            <a:rPr lang="en-US" sz="1800" kern="1200" dirty="0" err="1">
              <a:solidFill>
                <a:srgbClr val="002060"/>
              </a:solidFill>
              <a:latin typeface="Georgia" charset="0"/>
              <a:ea typeface="Georgia" charset="0"/>
              <a:cs typeface="Georgia" charset="0"/>
            </a:rPr>
            <a:t>Corti</a:t>
          </a:r>
          <a:r>
            <a:rPr lang="en-US" sz="1800" kern="1200" dirty="0">
              <a:solidFill>
                <a:srgbClr val="002060"/>
              </a:solidFill>
              <a:latin typeface="Georgia" charset="0"/>
              <a:ea typeface="Georgia" charset="0"/>
              <a:cs typeface="Georgia" charset="0"/>
            </a:rPr>
            <a:t> </a:t>
          </a:r>
          <a:r>
            <a:rPr lang="en-US" sz="1800" kern="1200" dirty="0" err="1">
              <a:solidFill>
                <a:srgbClr val="002060"/>
              </a:solidFill>
              <a:latin typeface="Georgia" charset="0"/>
              <a:ea typeface="Georgia" charset="0"/>
              <a:cs typeface="Georgia" charset="0"/>
            </a:rPr>
            <a:t>d’Appello</a:t>
          </a:r>
          <a:r>
            <a:rPr lang="en-US" sz="1800" kern="1200" dirty="0">
              <a:solidFill>
                <a:srgbClr val="002060"/>
              </a:solidFill>
              <a:latin typeface="Georgia" charset="0"/>
              <a:ea typeface="Georgia" charset="0"/>
              <a:cs typeface="Georgia" charset="0"/>
            </a:rPr>
            <a:t> e </a:t>
          </a:r>
          <a:r>
            <a:rPr lang="en-US" sz="1800" kern="1200" dirty="0" err="1">
              <a:solidFill>
                <a:srgbClr val="002060"/>
              </a:solidFill>
              <a:latin typeface="Georgia" charset="0"/>
              <a:ea typeface="Georgia" charset="0"/>
              <a:cs typeface="Georgia" charset="0"/>
            </a:rPr>
            <a:t>Tribunali</a:t>
          </a:r>
          <a:r>
            <a:rPr lang="en-US" sz="1800" kern="1200" dirty="0">
              <a:solidFill>
                <a:srgbClr val="002060"/>
              </a:solidFill>
              <a:latin typeface="Georgia" charset="0"/>
              <a:ea typeface="Georgia" charset="0"/>
              <a:cs typeface="Georgia" charset="0"/>
            </a:rPr>
            <a:t> </a:t>
          </a:r>
          <a:r>
            <a:rPr lang="mr-IN" sz="1800" kern="1200" dirty="0">
              <a:solidFill>
                <a:srgbClr val="002060"/>
              </a:solidFill>
              <a:latin typeface="Georgia" charset="0"/>
              <a:ea typeface="Georgia" charset="0"/>
              <a:cs typeface="Georgia" charset="0"/>
            </a:rPr>
            <a:t>–</a:t>
          </a:r>
          <a:r>
            <a:rPr lang="en-US" sz="1800" kern="1200" dirty="0">
              <a:solidFill>
                <a:srgbClr val="002060"/>
              </a:solidFill>
              <a:latin typeface="Georgia" charset="0"/>
              <a:ea typeface="Georgia" charset="0"/>
              <a:cs typeface="Georgia" charset="0"/>
            </a:rPr>
            <a:t> </a:t>
          </a:r>
          <a:r>
            <a:rPr lang="en-US" sz="1800" kern="1200" dirty="0" err="1">
              <a:solidFill>
                <a:srgbClr val="002060"/>
              </a:solidFill>
              <a:latin typeface="Georgia" charset="0"/>
              <a:ea typeface="Georgia" charset="0"/>
              <a:cs typeface="Georgia" charset="0"/>
            </a:rPr>
            <a:t>Sezione</a:t>
          </a:r>
          <a:r>
            <a:rPr lang="en-US" sz="1800" kern="1200" dirty="0">
              <a:solidFill>
                <a:srgbClr val="002060"/>
              </a:solidFill>
              <a:latin typeface="Georgia" charset="0"/>
              <a:ea typeface="Georgia" charset="0"/>
              <a:cs typeface="Georgia" charset="0"/>
            </a:rPr>
            <a:t> </a:t>
          </a:r>
          <a:r>
            <a:rPr lang="en-US" sz="1800" kern="1200" dirty="0" err="1">
              <a:solidFill>
                <a:srgbClr val="002060"/>
              </a:solidFill>
              <a:latin typeface="Georgia" charset="0"/>
              <a:ea typeface="Georgia" charset="0"/>
              <a:cs typeface="Georgia" charset="0"/>
            </a:rPr>
            <a:t>penale</a:t>
          </a:r>
          <a:r>
            <a:rPr lang="en-US" sz="1800" kern="1200" dirty="0">
              <a:solidFill>
                <a:srgbClr val="002060"/>
              </a:solidFill>
              <a:latin typeface="Georgia" charset="0"/>
              <a:ea typeface="Georgia" charset="0"/>
              <a:cs typeface="Georgia" charset="0"/>
            </a:rPr>
            <a:t>, </a:t>
          </a:r>
          <a:r>
            <a:rPr lang="en-US" sz="1800" kern="1200" dirty="0" err="1">
              <a:solidFill>
                <a:srgbClr val="002060"/>
              </a:solidFill>
              <a:latin typeface="Georgia" charset="0"/>
              <a:ea typeface="Georgia" charset="0"/>
              <a:cs typeface="Georgia" charset="0"/>
            </a:rPr>
            <a:t>Giudici</a:t>
          </a:r>
          <a:r>
            <a:rPr lang="en-US" sz="1800" kern="1200" dirty="0">
              <a:solidFill>
                <a:srgbClr val="002060"/>
              </a:solidFill>
              <a:latin typeface="Georgia" charset="0"/>
              <a:ea typeface="Georgia" charset="0"/>
              <a:cs typeface="Georgia" charset="0"/>
            </a:rPr>
            <a:t> di pace</a:t>
          </a:r>
        </a:p>
      </dsp:txBody>
      <dsp:txXfrm>
        <a:off x="4510226" y="1385988"/>
        <a:ext cx="1976727" cy="1945518"/>
      </dsp:txXfrm>
    </dsp:sp>
    <dsp:sp modelId="{5915E057-08F7-6341-B541-CAC86E40E145}">
      <dsp:nvSpPr>
        <dsp:cNvPr id="0" name=""/>
        <dsp:cNvSpPr/>
      </dsp:nvSpPr>
      <dsp:spPr>
        <a:xfrm>
          <a:off x="6763695" y="765479"/>
          <a:ext cx="1976727" cy="620509"/>
        </a:xfrm>
        <a:prstGeom prst="rect">
          <a:avLst/>
        </a:prstGeom>
        <a:gradFill rotWithShape="0">
          <a:gsLst>
            <a:gs pos="0">
              <a:schemeClr val="accent1">
                <a:hueOff val="0"/>
                <a:satOff val="0"/>
                <a:lumOff val="0"/>
                <a:alphaOff val="0"/>
                <a:tint val="96000"/>
                <a:lumMod val="100000"/>
              </a:schemeClr>
            </a:gs>
            <a:gs pos="78000">
              <a:schemeClr val="accent1">
                <a:hueOff val="0"/>
                <a:satOff val="0"/>
                <a:lumOff val="0"/>
                <a:alphaOff val="0"/>
                <a:shade val="94000"/>
                <a:lumMod val="94000"/>
              </a:schemeClr>
            </a:gs>
          </a:gsLst>
          <a:lin ang="5400000" scaled="0"/>
        </a:gradFill>
        <a:ln w="12700" cap="rnd" cmpd="sng" algn="ctr">
          <a:solidFill>
            <a:schemeClr val="accent1">
              <a:hueOff val="0"/>
              <a:satOff val="0"/>
              <a:lumOff val="0"/>
              <a:alphaOff val="0"/>
            </a:schemeClr>
          </a:solidFill>
          <a:prstDash val="solid"/>
        </a:ln>
        <a:effectLst>
          <a:outerShdw blurRad="38100" dist="254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err="1">
              <a:solidFill>
                <a:srgbClr val="002060"/>
              </a:solidFill>
              <a:latin typeface="Georgia" charset="0"/>
              <a:ea typeface="Georgia" charset="0"/>
              <a:cs typeface="Georgia" charset="0"/>
            </a:rPr>
            <a:t>Diritto</a:t>
          </a:r>
          <a:r>
            <a:rPr lang="en-US" sz="1800" kern="1200" dirty="0">
              <a:solidFill>
                <a:srgbClr val="002060"/>
              </a:solidFill>
              <a:latin typeface="Georgia" charset="0"/>
              <a:ea typeface="Georgia" charset="0"/>
              <a:cs typeface="Georgia" charset="0"/>
            </a:rPr>
            <a:t> </a:t>
          </a:r>
          <a:r>
            <a:rPr lang="en-US" sz="1800" kern="1200" dirty="0" err="1">
              <a:solidFill>
                <a:srgbClr val="002060"/>
              </a:solidFill>
              <a:latin typeface="Georgia" charset="0"/>
              <a:ea typeface="Georgia" charset="0"/>
              <a:cs typeface="Georgia" charset="0"/>
            </a:rPr>
            <a:t>privato</a:t>
          </a:r>
          <a:endParaRPr lang="en-US" sz="1800" kern="1200" dirty="0">
            <a:solidFill>
              <a:srgbClr val="002060"/>
            </a:solidFill>
            <a:latin typeface="Georgia" charset="0"/>
            <a:ea typeface="Georgia" charset="0"/>
            <a:cs typeface="Georgia" charset="0"/>
          </a:endParaRPr>
        </a:p>
      </dsp:txBody>
      <dsp:txXfrm>
        <a:off x="6763695" y="765479"/>
        <a:ext cx="1976727" cy="620509"/>
      </dsp:txXfrm>
    </dsp:sp>
    <dsp:sp modelId="{F4D621C2-2981-B141-A4A8-B02D3D6520DE}">
      <dsp:nvSpPr>
        <dsp:cNvPr id="0" name=""/>
        <dsp:cNvSpPr/>
      </dsp:nvSpPr>
      <dsp:spPr>
        <a:xfrm>
          <a:off x="6763695" y="1385988"/>
          <a:ext cx="1976727" cy="1945518"/>
        </a:xfrm>
        <a:prstGeom prst="rect">
          <a:avLst/>
        </a:prstGeom>
        <a:solidFill>
          <a:schemeClr val="accent1">
            <a:alpha val="90000"/>
            <a:tint val="40000"/>
            <a:hueOff val="0"/>
            <a:satOff val="0"/>
            <a:lumOff val="0"/>
            <a:alphaOff val="0"/>
          </a:schemeClr>
        </a:solidFill>
        <a:ln w="12700" cap="rnd" cmpd="sng" algn="ctr">
          <a:solidFill>
            <a:schemeClr val="accent1">
              <a:alpha val="90000"/>
              <a:tint val="4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6012" tIns="96012" rIns="128016" bIns="144018" numCol="1" spcCol="1270" anchor="t" anchorCtr="0">
          <a:noAutofit/>
        </a:bodyPr>
        <a:lstStyle/>
        <a:p>
          <a:pPr marL="171450" lvl="1" indent="-171450" algn="l" defTabSz="800100">
            <a:lnSpc>
              <a:spcPct val="90000"/>
            </a:lnSpc>
            <a:spcBef>
              <a:spcPct val="0"/>
            </a:spcBef>
            <a:spcAft>
              <a:spcPct val="15000"/>
            </a:spcAft>
            <a:buChar char="•"/>
          </a:pPr>
          <a:r>
            <a:rPr lang="en-US" sz="1800" kern="1200" dirty="0" err="1">
              <a:solidFill>
                <a:srgbClr val="002060"/>
              </a:solidFill>
              <a:latin typeface="Georgia" charset="0"/>
              <a:ea typeface="Georgia" charset="0"/>
              <a:cs typeface="Georgia" charset="0"/>
            </a:rPr>
            <a:t>Codice</a:t>
          </a:r>
          <a:r>
            <a:rPr lang="en-US" sz="1800" kern="1200" dirty="0">
              <a:solidFill>
                <a:srgbClr val="002060"/>
              </a:solidFill>
              <a:latin typeface="Georgia" charset="0"/>
              <a:ea typeface="Georgia" charset="0"/>
              <a:cs typeface="Georgia" charset="0"/>
            </a:rPr>
            <a:t> </a:t>
          </a:r>
          <a:r>
            <a:rPr lang="en-US" sz="1800" kern="1200" dirty="0" err="1">
              <a:solidFill>
                <a:srgbClr val="002060"/>
              </a:solidFill>
              <a:latin typeface="Georgia" charset="0"/>
              <a:ea typeface="Georgia" charset="0"/>
              <a:cs typeface="Georgia" charset="0"/>
            </a:rPr>
            <a:t>civile</a:t>
          </a:r>
          <a:endParaRPr lang="en-US" sz="1800" kern="1200" dirty="0">
            <a:solidFill>
              <a:srgbClr val="002060"/>
            </a:solidFill>
          </a:endParaRPr>
        </a:p>
        <a:p>
          <a:pPr marL="171450" lvl="1" indent="-171450" algn="l" defTabSz="800100">
            <a:lnSpc>
              <a:spcPct val="90000"/>
            </a:lnSpc>
            <a:spcBef>
              <a:spcPct val="0"/>
            </a:spcBef>
            <a:spcAft>
              <a:spcPct val="15000"/>
            </a:spcAft>
            <a:buChar char="•"/>
          </a:pPr>
          <a:r>
            <a:rPr lang="en-US" sz="1800" kern="1200" dirty="0">
              <a:solidFill>
                <a:srgbClr val="002060"/>
              </a:solidFill>
              <a:latin typeface="Georgia" charset="0"/>
              <a:ea typeface="Georgia" charset="0"/>
              <a:cs typeface="Georgia" charset="0"/>
            </a:rPr>
            <a:t>Corte di </a:t>
          </a:r>
          <a:r>
            <a:rPr lang="en-US" sz="1800" kern="1200" dirty="0" err="1">
              <a:solidFill>
                <a:srgbClr val="002060"/>
              </a:solidFill>
              <a:latin typeface="Georgia" charset="0"/>
              <a:ea typeface="Georgia" charset="0"/>
              <a:cs typeface="Georgia" charset="0"/>
            </a:rPr>
            <a:t>Cassazione</a:t>
          </a:r>
          <a:r>
            <a:rPr lang="en-US" sz="1800" kern="1200" dirty="0">
              <a:solidFill>
                <a:srgbClr val="002060"/>
              </a:solidFill>
              <a:latin typeface="Georgia" charset="0"/>
              <a:ea typeface="Georgia" charset="0"/>
              <a:cs typeface="Georgia" charset="0"/>
            </a:rPr>
            <a:t>, </a:t>
          </a:r>
          <a:r>
            <a:rPr lang="en-US" sz="1800" kern="1200" dirty="0" err="1">
              <a:solidFill>
                <a:srgbClr val="002060"/>
              </a:solidFill>
              <a:latin typeface="Georgia" charset="0"/>
              <a:ea typeface="Georgia" charset="0"/>
              <a:cs typeface="Georgia" charset="0"/>
            </a:rPr>
            <a:t>Corti</a:t>
          </a:r>
          <a:r>
            <a:rPr lang="en-US" sz="1800" kern="1200" dirty="0">
              <a:solidFill>
                <a:srgbClr val="002060"/>
              </a:solidFill>
              <a:latin typeface="Georgia" charset="0"/>
              <a:ea typeface="Georgia" charset="0"/>
              <a:cs typeface="Georgia" charset="0"/>
            </a:rPr>
            <a:t> </a:t>
          </a:r>
          <a:r>
            <a:rPr lang="en-US" sz="1800" kern="1200" dirty="0" err="1">
              <a:solidFill>
                <a:srgbClr val="002060"/>
              </a:solidFill>
              <a:latin typeface="Georgia" charset="0"/>
              <a:ea typeface="Georgia" charset="0"/>
              <a:cs typeface="Georgia" charset="0"/>
            </a:rPr>
            <a:t>d’Appello</a:t>
          </a:r>
          <a:r>
            <a:rPr lang="en-US" sz="1800" kern="1200" dirty="0">
              <a:solidFill>
                <a:srgbClr val="002060"/>
              </a:solidFill>
              <a:latin typeface="Georgia" charset="0"/>
              <a:ea typeface="Georgia" charset="0"/>
              <a:cs typeface="Georgia" charset="0"/>
            </a:rPr>
            <a:t> e </a:t>
          </a:r>
          <a:r>
            <a:rPr lang="en-US" sz="1800" kern="1200" dirty="0" err="1">
              <a:solidFill>
                <a:srgbClr val="002060"/>
              </a:solidFill>
              <a:latin typeface="Georgia" charset="0"/>
              <a:ea typeface="Georgia" charset="0"/>
              <a:cs typeface="Georgia" charset="0"/>
            </a:rPr>
            <a:t>Tribunali</a:t>
          </a:r>
          <a:r>
            <a:rPr lang="en-US" sz="1800" kern="1200" dirty="0">
              <a:solidFill>
                <a:srgbClr val="002060"/>
              </a:solidFill>
              <a:latin typeface="Georgia" charset="0"/>
              <a:ea typeface="Georgia" charset="0"/>
              <a:cs typeface="Georgia" charset="0"/>
            </a:rPr>
            <a:t> </a:t>
          </a:r>
          <a:r>
            <a:rPr lang="mr-IN" sz="1800" kern="1200" dirty="0">
              <a:solidFill>
                <a:srgbClr val="002060"/>
              </a:solidFill>
              <a:latin typeface="Georgia" charset="0"/>
              <a:ea typeface="Georgia" charset="0"/>
              <a:cs typeface="Georgia" charset="0"/>
            </a:rPr>
            <a:t>–</a:t>
          </a:r>
          <a:r>
            <a:rPr lang="en-US" sz="1800" kern="1200" dirty="0">
              <a:solidFill>
                <a:srgbClr val="002060"/>
              </a:solidFill>
              <a:latin typeface="Georgia" charset="0"/>
              <a:ea typeface="Georgia" charset="0"/>
              <a:cs typeface="Georgia" charset="0"/>
            </a:rPr>
            <a:t> </a:t>
          </a:r>
          <a:r>
            <a:rPr lang="en-US" sz="1800" kern="1200" dirty="0" err="1">
              <a:solidFill>
                <a:srgbClr val="002060"/>
              </a:solidFill>
              <a:latin typeface="Georgia" charset="0"/>
              <a:ea typeface="Georgia" charset="0"/>
              <a:cs typeface="Georgia" charset="0"/>
            </a:rPr>
            <a:t>Sezione</a:t>
          </a:r>
          <a:r>
            <a:rPr lang="en-US" sz="1800" kern="1200" dirty="0">
              <a:solidFill>
                <a:srgbClr val="002060"/>
              </a:solidFill>
              <a:latin typeface="Georgia" charset="0"/>
              <a:ea typeface="Georgia" charset="0"/>
              <a:cs typeface="Georgia" charset="0"/>
            </a:rPr>
            <a:t> </a:t>
          </a:r>
          <a:r>
            <a:rPr lang="en-US" sz="1800" kern="1200" dirty="0" err="1">
              <a:solidFill>
                <a:srgbClr val="002060"/>
              </a:solidFill>
              <a:latin typeface="Georgia" charset="0"/>
              <a:ea typeface="Georgia" charset="0"/>
              <a:cs typeface="Georgia" charset="0"/>
            </a:rPr>
            <a:t>civile</a:t>
          </a:r>
          <a:r>
            <a:rPr lang="en-US" sz="1800" kern="1200" dirty="0">
              <a:solidFill>
                <a:srgbClr val="002060"/>
              </a:solidFill>
              <a:latin typeface="Georgia" charset="0"/>
              <a:ea typeface="Georgia" charset="0"/>
              <a:cs typeface="Georgia" charset="0"/>
            </a:rPr>
            <a:t>, </a:t>
          </a:r>
          <a:r>
            <a:rPr lang="en-US" sz="1800" kern="1200" dirty="0" err="1">
              <a:solidFill>
                <a:srgbClr val="002060"/>
              </a:solidFill>
              <a:latin typeface="Georgia" charset="0"/>
              <a:ea typeface="Georgia" charset="0"/>
              <a:cs typeface="Georgia" charset="0"/>
            </a:rPr>
            <a:t>Giudici</a:t>
          </a:r>
          <a:r>
            <a:rPr lang="en-US" sz="1800" kern="1200" dirty="0">
              <a:solidFill>
                <a:srgbClr val="002060"/>
              </a:solidFill>
              <a:latin typeface="Georgia" charset="0"/>
              <a:ea typeface="Georgia" charset="0"/>
              <a:cs typeface="Georgia" charset="0"/>
            </a:rPr>
            <a:t> di pace </a:t>
          </a:r>
        </a:p>
      </dsp:txBody>
      <dsp:txXfrm>
        <a:off x="6763695" y="1385988"/>
        <a:ext cx="1976727" cy="19455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998FAA-1477-2D4D-9E1E-8FEED38A8F18}">
      <dsp:nvSpPr>
        <dsp:cNvPr id="0" name=""/>
        <dsp:cNvSpPr/>
      </dsp:nvSpPr>
      <dsp:spPr>
        <a:xfrm>
          <a:off x="3251199" y="0"/>
          <a:ext cx="1625600" cy="743582"/>
        </a:xfrm>
        <a:prstGeom prst="trapezoid">
          <a:avLst>
            <a:gd name="adj" fmla="val 109309"/>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err="1">
              <a:solidFill>
                <a:srgbClr val="002060"/>
              </a:solidFill>
              <a:latin typeface="Georgia" charset="0"/>
              <a:ea typeface="Georgia" charset="0"/>
              <a:cs typeface="Georgia" charset="0"/>
            </a:rPr>
            <a:t>Costituzione</a:t>
          </a:r>
          <a:endParaRPr lang="en-US" sz="2200" kern="1200" dirty="0">
            <a:solidFill>
              <a:srgbClr val="002060"/>
            </a:solidFill>
            <a:latin typeface="Georgia" charset="0"/>
            <a:ea typeface="Georgia" charset="0"/>
            <a:cs typeface="Georgia" charset="0"/>
          </a:endParaRPr>
        </a:p>
      </dsp:txBody>
      <dsp:txXfrm>
        <a:off x="3251199" y="0"/>
        <a:ext cx="1625600" cy="743582"/>
      </dsp:txXfrm>
    </dsp:sp>
    <dsp:sp modelId="{5247CFF6-4C95-074C-8807-09C327119381}">
      <dsp:nvSpPr>
        <dsp:cNvPr id="0" name=""/>
        <dsp:cNvSpPr/>
      </dsp:nvSpPr>
      <dsp:spPr>
        <a:xfrm>
          <a:off x="2426500" y="734927"/>
          <a:ext cx="3251200" cy="743582"/>
        </a:xfrm>
        <a:prstGeom prst="trapezoid">
          <a:avLst>
            <a:gd name="adj" fmla="val 109309"/>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a:solidFill>
                <a:srgbClr val="002060"/>
              </a:solidFill>
              <a:latin typeface="Georgia" charset="0"/>
              <a:ea typeface="Georgia" charset="0"/>
              <a:cs typeface="Georgia" charset="0"/>
            </a:rPr>
            <a:t>UE + CEDU</a:t>
          </a:r>
        </a:p>
      </dsp:txBody>
      <dsp:txXfrm>
        <a:off x="2995460" y="734927"/>
        <a:ext cx="2113280" cy="743582"/>
      </dsp:txXfrm>
    </dsp:sp>
    <dsp:sp modelId="{D170024F-C850-D24A-B915-A74ECD5B2D20}">
      <dsp:nvSpPr>
        <dsp:cNvPr id="0" name=""/>
        <dsp:cNvSpPr/>
      </dsp:nvSpPr>
      <dsp:spPr>
        <a:xfrm>
          <a:off x="1645107" y="1506163"/>
          <a:ext cx="4876800" cy="743582"/>
        </a:xfrm>
        <a:prstGeom prst="trapezoid">
          <a:avLst>
            <a:gd name="adj" fmla="val 109309"/>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err="1">
              <a:solidFill>
                <a:srgbClr val="002060"/>
              </a:solidFill>
              <a:latin typeface="Georgia" charset="0"/>
              <a:ea typeface="Georgia" charset="0"/>
              <a:cs typeface="Georgia" charset="0"/>
            </a:rPr>
            <a:t>Codice</a:t>
          </a:r>
          <a:r>
            <a:rPr lang="en-US" sz="2000" kern="1200" dirty="0">
              <a:solidFill>
                <a:srgbClr val="002060"/>
              </a:solidFill>
              <a:latin typeface="Georgia" charset="0"/>
              <a:ea typeface="Georgia" charset="0"/>
              <a:cs typeface="Georgia" charset="0"/>
            </a:rPr>
            <a:t> </a:t>
          </a:r>
          <a:r>
            <a:rPr lang="en-US" sz="2000" kern="1200" dirty="0" err="1">
              <a:solidFill>
                <a:srgbClr val="002060"/>
              </a:solidFill>
              <a:latin typeface="Georgia" charset="0"/>
              <a:ea typeface="Georgia" charset="0"/>
              <a:cs typeface="Georgia" charset="0"/>
            </a:rPr>
            <a:t>Civile</a:t>
          </a:r>
          <a:r>
            <a:rPr lang="en-US" sz="2000" kern="1200" dirty="0">
              <a:solidFill>
                <a:srgbClr val="002060"/>
              </a:solidFill>
              <a:latin typeface="Georgia" charset="0"/>
              <a:ea typeface="Georgia" charset="0"/>
              <a:cs typeface="Georgia" charset="0"/>
            </a:rPr>
            <a:t>, </a:t>
          </a:r>
          <a:r>
            <a:rPr lang="en-US" sz="2000" kern="1200" dirty="0" err="1">
              <a:solidFill>
                <a:srgbClr val="002060"/>
              </a:solidFill>
              <a:latin typeface="Georgia" charset="0"/>
              <a:ea typeface="Georgia" charset="0"/>
              <a:cs typeface="Georgia" charset="0"/>
            </a:rPr>
            <a:t>Leggi</a:t>
          </a:r>
          <a:r>
            <a:rPr lang="en-US" sz="2000" kern="1200" dirty="0">
              <a:solidFill>
                <a:srgbClr val="002060"/>
              </a:solidFill>
              <a:latin typeface="Georgia" charset="0"/>
              <a:ea typeface="Georgia" charset="0"/>
              <a:cs typeface="Georgia" charset="0"/>
            </a:rPr>
            <a:t> </a:t>
          </a:r>
          <a:r>
            <a:rPr lang="en-US" sz="2000" kern="1200" dirty="0" err="1">
              <a:solidFill>
                <a:srgbClr val="002060"/>
              </a:solidFill>
              <a:latin typeface="Georgia" charset="0"/>
              <a:ea typeface="Georgia" charset="0"/>
              <a:cs typeface="Georgia" charset="0"/>
            </a:rPr>
            <a:t>ordinarie</a:t>
          </a:r>
          <a:r>
            <a:rPr lang="en-US" sz="2000" kern="1200" dirty="0">
              <a:solidFill>
                <a:srgbClr val="002060"/>
              </a:solidFill>
              <a:latin typeface="Georgia" charset="0"/>
              <a:ea typeface="Georgia" charset="0"/>
              <a:cs typeface="Georgia" charset="0"/>
            </a:rPr>
            <a:t>, </a:t>
          </a:r>
          <a:r>
            <a:rPr lang="en-US" sz="2000" kern="1200" dirty="0" err="1">
              <a:solidFill>
                <a:srgbClr val="002060"/>
              </a:solidFill>
              <a:latin typeface="Georgia" charset="0"/>
              <a:ea typeface="Georgia" charset="0"/>
              <a:cs typeface="Georgia" charset="0"/>
            </a:rPr>
            <a:t>Leggi</a:t>
          </a:r>
          <a:r>
            <a:rPr lang="en-US" sz="2000" kern="1200" dirty="0">
              <a:solidFill>
                <a:srgbClr val="002060"/>
              </a:solidFill>
              <a:latin typeface="Georgia" charset="0"/>
              <a:ea typeface="Georgia" charset="0"/>
              <a:cs typeface="Georgia" charset="0"/>
            </a:rPr>
            <a:t> </a:t>
          </a:r>
          <a:r>
            <a:rPr lang="en-US" sz="2000" kern="1200" dirty="0" err="1">
              <a:solidFill>
                <a:srgbClr val="002060"/>
              </a:solidFill>
              <a:latin typeface="Georgia" charset="0"/>
              <a:ea typeface="Georgia" charset="0"/>
              <a:cs typeface="Georgia" charset="0"/>
            </a:rPr>
            <a:t>regionali</a:t>
          </a:r>
          <a:endParaRPr lang="en-US" sz="2000" kern="1200" dirty="0">
            <a:solidFill>
              <a:srgbClr val="002060"/>
            </a:solidFill>
            <a:latin typeface="Georgia" charset="0"/>
            <a:ea typeface="Georgia" charset="0"/>
            <a:cs typeface="Georgia" charset="0"/>
          </a:endParaRPr>
        </a:p>
      </dsp:txBody>
      <dsp:txXfrm>
        <a:off x="2498547" y="1506163"/>
        <a:ext cx="3169920" cy="743582"/>
      </dsp:txXfrm>
    </dsp:sp>
    <dsp:sp modelId="{780ABDF3-26F0-4F4F-96A8-9000764898BA}">
      <dsp:nvSpPr>
        <dsp:cNvPr id="0" name=""/>
        <dsp:cNvSpPr/>
      </dsp:nvSpPr>
      <dsp:spPr>
        <a:xfrm>
          <a:off x="812799" y="2249746"/>
          <a:ext cx="6502400" cy="743582"/>
        </a:xfrm>
        <a:prstGeom prst="trapezoid">
          <a:avLst>
            <a:gd name="adj" fmla="val 109309"/>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err="1">
              <a:solidFill>
                <a:srgbClr val="002060"/>
              </a:solidFill>
              <a:latin typeface="Georgia" charset="0"/>
              <a:ea typeface="Georgia" charset="0"/>
              <a:cs typeface="Georgia" charset="0"/>
            </a:rPr>
            <a:t>Regolamenti</a:t>
          </a:r>
          <a:endParaRPr lang="en-US" sz="2000" kern="1200" dirty="0">
            <a:solidFill>
              <a:srgbClr val="002060"/>
            </a:solidFill>
            <a:latin typeface="Georgia" charset="0"/>
            <a:ea typeface="Georgia" charset="0"/>
            <a:cs typeface="Georgia" charset="0"/>
          </a:endParaRPr>
        </a:p>
      </dsp:txBody>
      <dsp:txXfrm>
        <a:off x="1950719" y="2249746"/>
        <a:ext cx="4226560" cy="743582"/>
      </dsp:txXfrm>
    </dsp:sp>
    <dsp:sp modelId="{48D72575-295E-1C4D-8D72-722916C88D95}">
      <dsp:nvSpPr>
        <dsp:cNvPr id="0" name=""/>
        <dsp:cNvSpPr/>
      </dsp:nvSpPr>
      <dsp:spPr>
        <a:xfrm>
          <a:off x="0" y="2974330"/>
          <a:ext cx="8128000" cy="743582"/>
        </a:xfrm>
        <a:prstGeom prst="trapezoid">
          <a:avLst>
            <a:gd name="adj" fmla="val 109309"/>
          </a:avLst>
        </a:prstGeom>
        <a:gradFill rotWithShape="0">
          <a:gsLst>
            <a:gs pos="0">
              <a:schemeClr val="accent1">
                <a:hueOff val="0"/>
                <a:satOff val="0"/>
                <a:lumOff val="0"/>
                <a:alphaOff val="0"/>
                <a:tint val="65000"/>
                <a:lumMod val="110000"/>
              </a:schemeClr>
            </a:gs>
            <a:gs pos="88000">
              <a:schemeClr val="accent1">
                <a:hueOff val="0"/>
                <a:satOff val="0"/>
                <a:lumOff val="0"/>
                <a:alphaOff val="0"/>
                <a:tint val="9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en-US" sz="2000" kern="1200" dirty="0" err="1">
              <a:solidFill>
                <a:srgbClr val="002060"/>
              </a:solidFill>
              <a:latin typeface="Georgia" charset="0"/>
              <a:ea typeface="Georgia" charset="0"/>
              <a:cs typeface="Georgia" charset="0"/>
            </a:rPr>
            <a:t>Usi</a:t>
          </a:r>
          <a:endParaRPr lang="en-US" sz="2000" kern="1200" dirty="0">
            <a:solidFill>
              <a:srgbClr val="002060"/>
            </a:solidFill>
            <a:latin typeface="Georgia" charset="0"/>
            <a:ea typeface="Georgia" charset="0"/>
            <a:cs typeface="Georgia" charset="0"/>
          </a:endParaRPr>
        </a:p>
      </dsp:txBody>
      <dsp:txXfrm>
        <a:off x="1422399" y="2974330"/>
        <a:ext cx="5283200" cy="74358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F0ECEB9-AC58-2C4E-9959-6757A4D3C32D}" type="datetimeFigureOut">
              <a:rPr lang="it-IT" smtClean="0"/>
              <a:t>28/09/20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657AC0-00BD-A640-9138-6646A690B682}" type="slidenum">
              <a:rPr lang="it-IT" smtClean="0"/>
              <a:t>‹n.›</a:t>
            </a:fld>
            <a:endParaRPr lang="it-IT"/>
          </a:p>
        </p:txBody>
      </p:sp>
    </p:spTree>
    <p:extLst>
      <p:ext uri="{BB962C8B-B14F-4D97-AF65-F5344CB8AC3E}">
        <p14:creationId xmlns:p14="http://schemas.microsoft.com/office/powerpoint/2010/main" val="5087183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a:t>Fare clic per modificare lo stile del titolo</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9/28/20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9/28/20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9/28/20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9/28/20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a:t>Fare clic per modificare lo stile del titolo</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9/28/20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9/28/20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B61BEF0D-F0BB-DE4B-95CE-6DB70DBA9567}" type="datetimeFigureOut">
              <a:rPr lang="en-US" dirty="0"/>
              <a:pPr/>
              <a:t>9/28/20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9/28/20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9/28/20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9/28/20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a:t>Fare clic per modificare lo stile del titolo</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42A54C80-263E-416B-A8E0-580EDEADCBDC}" type="datetimeFigureOut">
              <a:rPr lang="en-US" dirty="0"/>
              <a:t>9/28/20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9/28/20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9/28/20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Definizioni</a:t>
            </a:r>
            <a:r>
              <a:rPr lang="en-US" sz="2200" dirty="0">
                <a:solidFill>
                  <a:schemeClr val="accent2">
                    <a:lumMod val="50000"/>
                  </a:schemeClr>
                </a:solidFill>
                <a:latin typeface="Georgia" charset="0"/>
                <a:ea typeface="Georgia" charset="0"/>
                <a:cs typeface="Georgia" charset="0"/>
              </a:rPr>
              <a:t> </a:t>
            </a:r>
          </a:p>
        </p:txBody>
      </p:sp>
      <p:sp>
        <p:nvSpPr>
          <p:cNvPr id="7" name="Segnaposto contenuto 2"/>
          <p:cNvSpPr txBox="1">
            <a:spLocks/>
          </p:cNvSpPr>
          <p:nvPr/>
        </p:nvSpPr>
        <p:spPr>
          <a:xfrm>
            <a:off x="392522" y="1417453"/>
            <a:ext cx="9475873" cy="4211451"/>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Occorre chiarire cosa si intende con diritto privato.</a:t>
            </a:r>
          </a:p>
          <a:p>
            <a:pPr algn="l">
              <a:spcBef>
                <a:spcPts val="600"/>
              </a:spcBef>
              <a:spcAft>
                <a:spcPts val="600"/>
              </a:spcAft>
            </a:pPr>
            <a:r>
              <a:rPr lang="it-IT" sz="2400" u="sng" dirty="0">
                <a:solidFill>
                  <a:schemeClr val="accent2">
                    <a:lumMod val="50000"/>
                  </a:schemeClr>
                </a:solidFill>
                <a:latin typeface="Georgia" panose="02040502050405020303" pitchFamily="18" charset="0"/>
              </a:rPr>
              <a:t>Diritto</a:t>
            </a:r>
            <a:r>
              <a:rPr lang="it-IT" sz="2400" dirty="0">
                <a:solidFill>
                  <a:schemeClr val="accent2">
                    <a:lumMod val="50000"/>
                  </a:schemeClr>
                </a:solidFill>
                <a:latin typeface="Georgia" panose="02040502050405020303" pitchFamily="18" charset="0"/>
              </a:rPr>
              <a:t>, innanzitutto. Diritto non è solo la legge, non è solo la giurisprudenza, non è solo la dottrina. E’ l’insieme di questi tre formanti ufficiale, oltre che il risultato dei formanti non ufficiali.</a:t>
            </a:r>
          </a:p>
          <a:p>
            <a:pPr algn="l">
              <a:spcBef>
                <a:spcPts val="600"/>
              </a:spcBef>
              <a:spcAft>
                <a:spcPts val="600"/>
              </a:spcAft>
            </a:pPr>
            <a:r>
              <a:rPr lang="it-IT" sz="2400" dirty="0">
                <a:solidFill>
                  <a:schemeClr val="accent2">
                    <a:lumMod val="50000"/>
                  </a:schemeClr>
                </a:solidFill>
                <a:latin typeface="Georgia" panose="02040502050405020303" pitchFamily="18" charset="0"/>
              </a:rPr>
              <a:t>Si parla di </a:t>
            </a:r>
            <a:r>
              <a:rPr lang="it-IT" sz="2400" u="sng" dirty="0">
                <a:solidFill>
                  <a:schemeClr val="accent2">
                    <a:lumMod val="50000"/>
                  </a:schemeClr>
                </a:solidFill>
                <a:latin typeface="Georgia" panose="02040502050405020303" pitchFamily="18" charset="0"/>
              </a:rPr>
              <a:t>diritto privato</a:t>
            </a:r>
            <a:r>
              <a:rPr lang="it-IT" sz="2400" dirty="0">
                <a:solidFill>
                  <a:schemeClr val="accent2">
                    <a:lumMod val="50000"/>
                  </a:schemeClr>
                </a:solidFill>
                <a:latin typeface="Georgia" panose="02040502050405020303" pitchFamily="18" charset="0"/>
              </a:rPr>
              <a:t> in opposizione al </a:t>
            </a:r>
            <a:r>
              <a:rPr lang="it-IT" sz="2400" u="sng" dirty="0">
                <a:solidFill>
                  <a:schemeClr val="accent2">
                    <a:lumMod val="50000"/>
                  </a:schemeClr>
                </a:solidFill>
                <a:latin typeface="Georgia" panose="02040502050405020303" pitchFamily="18" charset="0"/>
              </a:rPr>
              <a:t>diritto pubblico</a:t>
            </a:r>
            <a:r>
              <a:rPr lang="it-IT" sz="2400" dirty="0">
                <a:solidFill>
                  <a:schemeClr val="accent2">
                    <a:lumMod val="50000"/>
                  </a:schemeClr>
                </a:solidFill>
                <a:latin typeface="Georgia" panose="02040502050405020303" pitchFamily="18" charset="0"/>
              </a:rPr>
              <a:t>: quest’ultimo si riferisce alla branca del diritto nella quale i soggetti in gioco sono in relazione d’autorità, mentre il diritto privato riguarda relazioni fra soggetti che agiscono in condizioni di parità formale.</a:t>
            </a:r>
          </a:p>
          <a:p>
            <a:pPr algn="l">
              <a:spcBef>
                <a:spcPts val="600"/>
              </a:spcBef>
              <a:spcAft>
                <a:spcPts val="600"/>
              </a:spcAft>
            </a:pPr>
            <a:r>
              <a:rPr lang="it-IT" sz="2400" dirty="0">
                <a:solidFill>
                  <a:schemeClr val="accent2">
                    <a:lumMod val="50000"/>
                  </a:schemeClr>
                </a:solidFill>
                <a:latin typeface="Georgia" panose="02040502050405020303" pitchFamily="18" charset="0"/>
              </a:rPr>
              <a:t>Il </a:t>
            </a:r>
            <a:r>
              <a:rPr lang="it-IT" sz="2400" u="sng" dirty="0">
                <a:solidFill>
                  <a:schemeClr val="accent2">
                    <a:lumMod val="50000"/>
                  </a:schemeClr>
                </a:solidFill>
                <a:latin typeface="Georgia" panose="02040502050405020303" pitchFamily="18" charset="0"/>
              </a:rPr>
              <a:t>diritto privato</a:t>
            </a:r>
            <a:r>
              <a:rPr lang="it-IT" sz="2400" dirty="0">
                <a:solidFill>
                  <a:schemeClr val="accent2">
                    <a:lumMod val="50000"/>
                  </a:schemeClr>
                </a:solidFill>
                <a:latin typeface="Georgia" panose="02040502050405020303" pitchFamily="18" charset="0"/>
              </a:rPr>
              <a:t> è quindi distinto dal </a:t>
            </a:r>
            <a:r>
              <a:rPr lang="it-IT" sz="2400" u="sng" dirty="0">
                <a:solidFill>
                  <a:schemeClr val="accent2">
                    <a:lumMod val="50000"/>
                  </a:schemeClr>
                </a:solidFill>
                <a:latin typeface="Georgia" panose="02040502050405020303" pitchFamily="18" charset="0"/>
              </a:rPr>
              <a:t>diritto costituzionale</a:t>
            </a:r>
            <a:r>
              <a:rPr lang="it-IT" sz="2400" i="1" dirty="0">
                <a:solidFill>
                  <a:schemeClr val="accent2">
                    <a:lumMod val="50000"/>
                  </a:schemeClr>
                </a:solidFill>
                <a:latin typeface="Georgia" panose="02040502050405020303" pitchFamily="18" charset="0"/>
              </a:rPr>
              <a:t>, </a:t>
            </a:r>
            <a:r>
              <a:rPr lang="it-IT" sz="2400" dirty="0">
                <a:solidFill>
                  <a:schemeClr val="accent2">
                    <a:lumMod val="50000"/>
                  </a:schemeClr>
                </a:solidFill>
                <a:latin typeface="Georgia" panose="02040502050405020303" pitchFamily="18" charset="0"/>
              </a:rPr>
              <a:t>dal </a:t>
            </a:r>
            <a:r>
              <a:rPr lang="it-IT" sz="2400" u="sng" dirty="0">
                <a:solidFill>
                  <a:schemeClr val="accent2">
                    <a:lumMod val="50000"/>
                  </a:schemeClr>
                </a:solidFill>
                <a:latin typeface="Georgia" panose="02040502050405020303" pitchFamily="18" charset="0"/>
              </a:rPr>
              <a:t>diritto amministrativo</a:t>
            </a:r>
            <a:r>
              <a:rPr lang="it-IT" sz="2400" dirty="0">
                <a:solidFill>
                  <a:schemeClr val="accent2">
                    <a:lumMod val="50000"/>
                  </a:schemeClr>
                </a:solidFill>
                <a:latin typeface="Georgia" panose="02040502050405020303" pitchFamily="18" charset="0"/>
              </a:rPr>
              <a:t> e dal </a:t>
            </a:r>
            <a:r>
              <a:rPr lang="it-IT" sz="2400" u="sng" dirty="0">
                <a:solidFill>
                  <a:schemeClr val="accent2">
                    <a:lumMod val="50000"/>
                  </a:schemeClr>
                </a:solidFill>
                <a:latin typeface="Georgia" panose="02040502050405020303" pitchFamily="18" charset="0"/>
              </a:rPr>
              <a:t>diritto penale</a:t>
            </a:r>
            <a:r>
              <a:rPr lang="it-IT" sz="2400" dirty="0">
                <a:solidFill>
                  <a:schemeClr val="accent2">
                    <a:lumMod val="50000"/>
                  </a:schemeClr>
                </a:solidFill>
                <a:latin typeface="Georgia" panose="02040502050405020303" pitchFamily="18" charset="0"/>
              </a:rPr>
              <a:t>, che sono tutti compresi nel diritto pubblico.</a:t>
            </a:r>
          </a:p>
        </p:txBody>
      </p:sp>
    </p:spTree>
    <p:extLst>
      <p:ext uri="{BB962C8B-B14F-4D97-AF65-F5344CB8AC3E}">
        <p14:creationId xmlns:p14="http://schemas.microsoft.com/office/powerpoint/2010/main" val="80231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Fonti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808382" cy="5113976"/>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Il Codice Civile è stato sovente riformato: ad esempio con il d.lgs. n. 6/2003 si è riformato il diritto societario.</a:t>
            </a:r>
          </a:p>
          <a:p>
            <a:pPr algn="l">
              <a:spcBef>
                <a:spcPts val="0"/>
              </a:spcBef>
              <a:spcAft>
                <a:spcPts val="600"/>
              </a:spcAft>
            </a:pPr>
            <a:r>
              <a:rPr lang="it-IT" sz="2400" dirty="0">
                <a:solidFill>
                  <a:schemeClr val="accent2">
                    <a:lumMod val="50000"/>
                  </a:schemeClr>
                </a:solidFill>
                <a:latin typeface="Georgia" panose="02040502050405020303" pitchFamily="18" charset="0"/>
              </a:rPr>
              <a:t>Inoltre, le materie trattate dal Codice Civile sono sovente incise da legislazioni speciali, le quali, pur non toccando il tessuto </a:t>
            </a:r>
            <a:r>
              <a:rPr lang="it-IT" sz="2400" dirty="0" err="1">
                <a:solidFill>
                  <a:schemeClr val="accent2">
                    <a:lumMod val="50000"/>
                  </a:schemeClr>
                </a:solidFill>
                <a:latin typeface="Georgia" panose="02040502050405020303" pitchFamily="18" charset="0"/>
              </a:rPr>
              <a:t>codicistico</a:t>
            </a:r>
            <a:r>
              <a:rPr lang="it-IT" sz="2400" dirty="0">
                <a:solidFill>
                  <a:schemeClr val="accent2">
                    <a:lumMod val="50000"/>
                  </a:schemeClr>
                </a:solidFill>
                <a:latin typeface="Georgia" panose="02040502050405020303" pitchFamily="18" charset="0"/>
              </a:rPr>
              <a:t>, modificano in concreto la regolazione di un dato settore: ad esempio le locazioni di immobili urbani sono regolate dalle l. n. 392/1978 e 431/1998.</a:t>
            </a:r>
          </a:p>
          <a:p>
            <a:pPr algn="l">
              <a:spcBef>
                <a:spcPts val="0"/>
              </a:spcBef>
              <a:spcAft>
                <a:spcPts val="600"/>
              </a:spcAft>
            </a:pPr>
            <a:r>
              <a:rPr lang="it-IT" sz="2400" dirty="0">
                <a:solidFill>
                  <a:schemeClr val="accent2">
                    <a:lumMod val="50000"/>
                  </a:schemeClr>
                </a:solidFill>
                <a:latin typeface="Georgia" panose="02040502050405020303" pitchFamily="18" charset="0"/>
              </a:rPr>
              <a:t>Quando gli interventi  in un dato settore si moltiplicano, il legislatore sovente li fa confluire in un unico testo, chiamato (impropriamente) Codice: abbiamo così ad esempio il Codice della privacy (d.lgs. n. 196/2003), il Codice della proprietà industriale (d.lgs. n. 30/2005), il Codice del consumo (d.lgs. n. 206/2005), il Codice delle assicurazioni (d.lgs. n. 209/2005), il Codice del terzo settore (d.lgs. n. 117/2017).</a:t>
            </a:r>
          </a:p>
          <a:p>
            <a:pPr algn="l">
              <a:spcBef>
                <a:spcPts val="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4693300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Fonti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808382" cy="2525155"/>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Il Codice Civile resta la fonte per eccellenza.</a:t>
            </a:r>
          </a:p>
          <a:p>
            <a:pPr algn="l">
              <a:spcBef>
                <a:spcPts val="0"/>
              </a:spcBef>
              <a:spcAft>
                <a:spcPts val="600"/>
              </a:spcAft>
            </a:pPr>
            <a:r>
              <a:rPr lang="it-IT" sz="2400" dirty="0">
                <a:solidFill>
                  <a:schemeClr val="accent2">
                    <a:lumMod val="50000"/>
                  </a:schemeClr>
                </a:solidFill>
                <a:latin typeface="Georgia" panose="02040502050405020303" pitchFamily="18" charset="0"/>
              </a:rPr>
              <a:t>Tuttavia, tale affermazione va adeguatamente qualificata, perché le evoluzioni successive al 1942 hanno rivoluzionato il sistema delle fonti. </a:t>
            </a:r>
          </a:p>
        </p:txBody>
      </p:sp>
      <p:sp>
        <p:nvSpPr>
          <p:cNvPr id="4" name="CasellaDiTesto 3"/>
          <p:cNvSpPr txBox="1"/>
          <p:nvPr/>
        </p:nvSpPr>
        <p:spPr>
          <a:xfrm>
            <a:off x="8087756" y="358990"/>
            <a:ext cx="3669476"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 disp. </a:t>
            </a:r>
            <a:r>
              <a:rPr lang="en-US" sz="2000" dirty="0" err="1">
                <a:solidFill>
                  <a:srgbClr val="002060"/>
                </a:solidFill>
                <a:latin typeface="Georgia" charset="0"/>
                <a:ea typeface="Georgia" charset="0"/>
                <a:cs typeface="Georgia" charset="0"/>
              </a:rPr>
              <a:t>prel</a:t>
            </a:r>
            <a:r>
              <a:rPr lang="en-US" sz="2000" dirty="0">
                <a:solidFill>
                  <a:srgbClr val="002060"/>
                </a:solidFill>
                <a:latin typeface="Georgia" charset="0"/>
                <a:ea typeface="Georgia" charset="0"/>
                <a:cs typeface="Georgia" charset="0"/>
              </a:rPr>
              <a:t>. C.C.: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fonti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(1) le </a:t>
            </a:r>
            <a:r>
              <a:rPr lang="en-US" sz="2000" dirty="0" err="1">
                <a:solidFill>
                  <a:srgbClr val="002060"/>
                </a:solidFill>
                <a:latin typeface="Georgia" charset="0"/>
                <a:ea typeface="Georgia" charset="0"/>
                <a:cs typeface="Georgia" charset="0"/>
              </a:rPr>
              <a:t>leggi</a:t>
            </a:r>
            <a:r>
              <a:rPr lang="en-US" sz="2000" dirty="0">
                <a:solidFill>
                  <a:srgbClr val="002060"/>
                </a:solidFill>
                <a:latin typeface="Georgia" charset="0"/>
                <a:ea typeface="Georgia" charset="0"/>
                <a:cs typeface="Georgia" charset="0"/>
              </a:rPr>
              <a:t>; (2)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regolamenti</a:t>
            </a:r>
            <a:r>
              <a:rPr lang="en-US" sz="2000" dirty="0">
                <a:solidFill>
                  <a:srgbClr val="002060"/>
                </a:solidFill>
                <a:latin typeface="Georgia" charset="0"/>
                <a:ea typeface="Georgia" charset="0"/>
                <a:cs typeface="Georgia" charset="0"/>
              </a:rPr>
              <a:t>; [(3) le </a:t>
            </a:r>
            <a:r>
              <a:rPr lang="en-US" sz="2000" dirty="0" err="1">
                <a:solidFill>
                  <a:srgbClr val="002060"/>
                </a:solidFill>
                <a:latin typeface="Georgia" charset="0"/>
                <a:ea typeface="Georgia" charset="0"/>
                <a:cs typeface="Georgia" charset="0"/>
              </a:rPr>
              <a:t>norme</a:t>
            </a:r>
            <a:r>
              <a:rPr lang="en-US" sz="2000" dirty="0">
                <a:solidFill>
                  <a:srgbClr val="002060"/>
                </a:solidFill>
                <a:latin typeface="Georgia" charset="0"/>
                <a:ea typeface="Georgia" charset="0"/>
                <a:cs typeface="Georgia" charset="0"/>
              </a:rPr>
              <a:t> corporative;] (4)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usi</a:t>
            </a:r>
            <a:r>
              <a:rPr lang="en-US" sz="2000" dirty="0">
                <a:solidFill>
                  <a:srgbClr val="002060"/>
                </a:solidFill>
                <a:latin typeface="Georgia" charset="0"/>
                <a:ea typeface="Georgia" charset="0"/>
                <a:cs typeface="Georgia" charset="0"/>
              </a:rPr>
              <a:t>”</a:t>
            </a:r>
          </a:p>
        </p:txBody>
      </p:sp>
      <p:graphicFrame>
        <p:nvGraphicFramePr>
          <p:cNvPr id="2" name="Diagramma 1"/>
          <p:cNvGraphicFramePr/>
          <p:nvPr>
            <p:extLst/>
          </p:nvPr>
        </p:nvGraphicFramePr>
        <p:xfrm>
          <a:off x="951346" y="2740892"/>
          <a:ext cx="8128000" cy="37179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asellaDiTesto 2"/>
          <p:cNvSpPr txBox="1"/>
          <p:nvPr/>
        </p:nvSpPr>
        <p:spPr>
          <a:xfrm>
            <a:off x="7772891" y="2845588"/>
            <a:ext cx="3176650" cy="430887"/>
          </a:xfrm>
          <a:prstGeom prst="rect">
            <a:avLst/>
          </a:prstGeom>
          <a:solidFill>
            <a:schemeClr val="accent1">
              <a:lumMod val="40000"/>
              <a:lumOff val="60000"/>
            </a:schemeClr>
          </a:solidFill>
          <a:ln w="12700">
            <a:solidFill>
              <a:srgbClr val="002060"/>
            </a:solidFill>
          </a:ln>
        </p:spPr>
        <p:txBody>
          <a:bodyPr wrap="square" rtlCol="0">
            <a:spAutoFit/>
          </a:bodyPr>
          <a:lstStyle/>
          <a:p>
            <a:r>
              <a:rPr lang="en-US" sz="2200" dirty="0">
                <a:solidFill>
                  <a:srgbClr val="002060"/>
                </a:solidFill>
                <a:latin typeface="Georgia" charset="0"/>
                <a:ea typeface="Georgia" charset="0"/>
                <a:cs typeface="Georgia" charset="0"/>
              </a:rPr>
              <a:t>+ Corte </a:t>
            </a:r>
            <a:r>
              <a:rPr lang="en-US" sz="2200" dirty="0" err="1">
                <a:solidFill>
                  <a:srgbClr val="002060"/>
                </a:solidFill>
                <a:latin typeface="Georgia" charset="0"/>
                <a:ea typeface="Georgia" charset="0"/>
                <a:cs typeface="Georgia" charset="0"/>
              </a:rPr>
              <a:t>Costituzionale</a:t>
            </a:r>
            <a:endParaRPr lang="en-US" sz="2200" dirty="0">
              <a:solidFill>
                <a:srgbClr val="002060"/>
              </a:solidFill>
              <a:latin typeface="Georgia" charset="0"/>
              <a:ea typeface="Georgia" charset="0"/>
              <a:cs typeface="Georgia" charset="0"/>
            </a:endParaRPr>
          </a:p>
        </p:txBody>
      </p:sp>
      <p:sp>
        <p:nvSpPr>
          <p:cNvPr id="8" name="CasellaDiTesto 7"/>
          <p:cNvSpPr txBox="1"/>
          <p:nvPr/>
        </p:nvSpPr>
        <p:spPr>
          <a:xfrm>
            <a:off x="7772891" y="3597495"/>
            <a:ext cx="3176650" cy="400110"/>
          </a:xfrm>
          <a:prstGeom prst="rect">
            <a:avLst/>
          </a:prstGeom>
          <a:solidFill>
            <a:schemeClr val="accent1">
              <a:lumMod val="40000"/>
              <a:lumOff val="6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 CGUE e </a:t>
            </a:r>
            <a:r>
              <a:rPr lang="en-US" sz="2000" dirty="0" err="1">
                <a:solidFill>
                  <a:srgbClr val="002060"/>
                </a:solidFill>
                <a:latin typeface="Georgia" charset="0"/>
                <a:ea typeface="Georgia" charset="0"/>
                <a:cs typeface="Georgia" charset="0"/>
              </a:rPr>
              <a:t>CtEDU</a:t>
            </a:r>
            <a:endParaRPr lang="en-US" sz="2000" dirty="0">
              <a:solidFill>
                <a:srgbClr val="002060"/>
              </a:solidFill>
              <a:latin typeface="Georgia" charset="0"/>
              <a:ea typeface="Georgia" charset="0"/>
              <a:cs typeface="Georgia" charset="0"/>
            </a:endParaRPr>
          </a:p>
        </p:txBody>
      </p:sp>
      <p:sp>
        <p:nvSpPr>
          <p:cNvPr id="9" name="CasellaDiTesto 8"/>
          <p:cNvSpPr txBox="1"/>
          <p:nvPr/>
        </p:nvSpPr>
        <p:spPr>
          <a:xfrm>
            <a:off x="7772891" y="4349846"/>
            <a:ext cx="3176650" cy="400110"/>
          </a:xfrm>
          <a:prstGeom prst="rect">
            <a:avLst/>
          </a:prstGeom>
          <a:solidFill>
            <a:schemeClr val="accent1">
              <a:lumMod val="40000"/>
              <a:lumOff val="6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 Corte </a:t>
            </a:r>
            <a:r>
              <a:rPr lang="en-US" sz="2000" dirty="0" err="1">
                <a:solidFill>
                  <a:srgbClr val="002060"/>
                </a:solidFill>
                <a:latin typeface="Georgia" charset="0"/>
                <a:ea typeface="Georgia" charset="0"/>
                <a:cs typeface="Georgia" charset="0"/>
              </a:rPr>
              <a:t>Cassazione</a:t>
            </a:r>
            <a:endParaRPr lang="en-US" sz="2000" dirty="0">
              <a:solidFill>
                <a:srgbClr val="002060"/>
              </a:solidFill>
              <a:latin typeface="Georgia" charset="0"/>
              <a:ea typeface="Georgia" charset="0"/>
              <a:cs typeface="Georgia" charset="0"/>
            </a:endParaRPr>
          </a:p>
        </p:txBody>
      </p:sp>
    </p:spTree>
    <p:extLst>
      <p:ext uri="{BB962C8B-B14F-4D97-AF65-F5344CB8AC3E}">
        <p14:creationId xmlns:p14="http://schemas.microsoft.com/office/powerpoint/2010/main" val="3228157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Fonti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La Costituzione </a:t>
            </a:r>
          </a:p>
          <a:p>
            <a:pPr algn="l">
              <a:spcBef>
                <a:spcPts val="600"/>
              </a:spcBef>
              <a:spcAft>
                <a:spcPts val="600"/>
              </a:spcAft>
            </a:pPr>
            <a:r>
              <a:rPr lang="it-IT" sz="2400" dirty="0">
                <a:solidFill>
                  <a:schemeClr val="accent2">
                    <a:lumMod val="50000"/>
                  </a:schemeClr>
                </a:solidFill>
                <a:latin typeface="Georgia" panose="02040502050405020303" pitchFamily="18" charset="0"/>
              </a:rPr>
              <a:t>Ovviamente oggi la Costituzione riveste un ruolo apicale nel sistema delle fonti.</a:t>
            </a:r>
          </a:p>
          <a:p>
            <a:pPr algn="l">
              <a:spcBef>
                <a:spcPts val="600"/>
              </a:spcBef>
              <a:spcAft>
                <a:spcPts val="600"/>
              </a:spcAft>
            </a:pPr>
            <a:r>
              <a:rPr lang="it-IT" sz="2400" dirty="0">
                <a:solidFill>
                  <a:schemeClr val="accent2">
                    <a:lumMod val="50000"/>
                  </a:schemeClr>
                </a:solidFill>
                <a:latin typeface="Georgia" panose="02040502050405020303" pitchFamily="18" charset="0"/>
              </a:rPr>
              <a:t>Nei rapporti privatistici, la Costituzione è importante perché</a:t>
            </a:r>
          </a:p>
          <a:p>
            <a:pPr marL="342900" indent="-342900" algn="l">
              <a:spcBef>
                <a:spcPts val="600"/>
              </a:spcBef>
              <a:spcAft>
                <a:spcPts val="600"/>
              </a:spcAft>
              <a:buFontTx/>
              <a:buChar char="-"/>
            </a:pPr>
            <a:r>
              <a:rPr lang="it-IT" sz="2400" dirty="0">
                <a:solidFill>
                  <a:schemeClr val="accent2">
                    <a:lumMod val="50000"/>
                  </a:schemeClr>
                </a:solidFill>
                <a:latin typeface="Georgia" panose="02040502050405020303" pitchFamily="18" charset="0"/>
              </a:rPr>
              <a:t>eleva a rilevanza pubblicistica alcuni diritti fondamentali; </a:t>
            </a:r>
          </a:p>
          <a:p>
            <a:pPr marL="342900" indent="-342900" algn="l">
              <a:spcBef>
                <a:spcPts val="600"/>
              </a:spcBef>
              <a:spcAft>
                <a:spcPts val="600"/>
              </a:spcAft>
              <a:buFontTx/>
              <a:buChar char="-"/>
            </a:pPr>
            <a:r>
              <a:rPr lang="it-IT" sz="2400" dirty="0">
                <a:solidFill>
                  <a:schemeClr val="accent2">
                    <a:lumMod val="50000"/>
                  </a:schemeClr>
                </a:solidFill>
                <a:latin typeface="Georgia" panose="02040502050405020303" pitchFamily="18" charset="0"/>
              </a:rPr>
              <a:t>molte delle sue disposizioni hanno applicazione non solo verticale (fra Stato e cittadini) ma anche orizzontale (fra consociati);</a:t>
            </a:r>
          </a:p>
          <a:p>
            <a:pPr marL="342900" indent="-342900" algn="l">
              <a:spcBef>
                <a:spcPts val="600"/>
              </a:spcBef>
              <a:spcAft>
                <a:spcPts val="600"/>
              </a:spcAft>
              <a:buFontTx/>
              <a:buChar char="-"/>
            </a:pPr>
            <a:r>
              <a:rPr lang="it-IT" sz="2400" dirty="0">
                <a:solidFill>
                  <a:schemeClr val="accent2">
                    <a:lumMod val="50000"/>
                  </a:schemeClr>
                </a:solidFill>
                <a:latin typeface="Georgia" panose="02040502050405020303" pitchFamily="18" charset="0"/>
              </a:rPr>
              <a:t>offre la lente attraverso la quale leggere tutte le disposizioni dell’ordinamento; </a:t>
            </a:r>
          </a:p>
          <a:p>
            <a:pPr marL="342900" indent="-342900" algn="l">
              <a:spcBef>
                <a:spcPts val="600"/>
              </a:spcBef>
              <a:spcAft>
                <a:spcPts val="600"/>
              </a:spcAft>
              <a:buFontTx/>
              <a:buChar char="-"/>
            </a:pPr>
            <a:r>
              <a:rPr lang="it-IT" sz="2400" dirty="0">
                <a:solidFill>
                  <a:schemeClr val="accent2">
                    <a:lumMod val="50000"/>
                  </a:schemeClr>
                </a:solidFill>
                <a:latin typeface="Georgia" panose="02040502050405020303" pitchFamily="18" charset="0"/>
              </a:rPr>
              <a:t>costituisce il limite di applicazione delle norme internazionali ed europee. </a:t>
            </a:r>
          </a:p>
        </p:txBody>
      </p:sp>
    </p:spTree>
    <p:extLst>
      <p:ext uri="{BB962C8B-B14F-4D97-AF65-F5344CB8AC3E}">
        <p14:creationId xmlns:p14="http://schemas.microsoft.com/office/powerpoint/2010/main" val="10208028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Fonti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Unione Europea</a:t>
            </a:r>
          </a:p>
          <a:p>
            <a:pPr algn="l">
              <a:spcBef>
                <a:spcPts val="600"/>
              </a:spcBef>
              <a:spcAft>
                <a:spcPts val="600"/>
              </a:spcAft>
            </a:pPr>
            <a:r>
              <a:rPr lang="it-IT" sz="2400" dirty="0">
                <a:solidFill>
                  <a:schemeClr val="accent2">
                    <a:lumMod val="50000"/>
                  </a:schemeClr>
                </a:solidFill>
                <a:latin typeface="Georgia" panose="02040502050405020303" pitchFamily="18" charset="0"/>
              </a:rPr>
              <a:t>Il diritto dell’Unione Europea può incidere sul diritto privato interno tramite: </a:t>
            </a:r>
          </a:p>
          <a:p>
            <a:pPr marL="342900" indent="-342900" algn="l">
              <a:spcBef>
                <a:spcPts val="0"/>
              </a:spcBef>
              <a:spcAft>
                <a:spcPts val="600"/>
              </a:spcAft>
              <a:buFontTx/>
              <a:buChar char="-"/>
            </a:pPr>
            <a:r>
              <a:rPr lang="it-IT" sz="2400" dirty="0">
                <a:solidFill>
                  <a:schemeClr val="accent2">
                    <a:lumMod val="50000"/>
                  </a:schemeClr>
                </a:solidFill>
                <a:latin typeface="Georgia" panose="02040502050405020303" pitchFamily="18" charset="0"/>
              </a:rPr>
              <a:t>Regolamenti, che sono immediatamente validi ed efficaci, a dispetto di qualsiasi norma interna confliggente;</a:t>
            </a:r>
          </a:p>
          <a:p>
            <a:pPr marL="342900" indent="-342900" algn="l">
              <a:spcBef>
                <a:spcPts val="0"/>
              </a:spcBef>
              <a:spcAft>
                <a:spcPts val="600"/>
              </a:spcAft>
              <a:buFontTx/>
              <a:buChar char="-"/>
            </a:pPr>
            <a:r>
              <a:rPr lang="it-IT" sz="2400" dirty="0">
                <a:solidFill>
                  <a:schemeClr val="accent2">
                    <a:lumMod val="50000"/>
                  </a:schemeClr>
                </a:solidFill>
                <a:latin typeface="Georgia" panose="02040502050405020303" pitchFamily="18" charset="0"/>
              </a:rPr>
              <a:t>Direttive, che non hanno efficacia immediata (salvo nel caso di direttive self-</a:t>
            </a:r>
            <a:r>
              <a:rPr lang="it-IT" sz="2400" dirty="0" err="1">
                <a:solidFill>
                  <a:schemeClr val="accent2">
                    <a:lumMod val="50000"/>
                  </a:schemeClr>
                </a:solidFill>
                <a:latin typeface="Georgia" panose="02040502050405020303" pitchFamily="18" charset="0"/>
              </a:rPr>
              <a:t>executing</a:t>
            </a:r>
            <a:r>
              <a:rPr lang="it-IT" sz="2400" dirty="0">
                <a:solidFill>
                  <a:schemeClr val="accent2">
                    <a:lumMod val="50000"/>
                  </a:schemeClr>
                </a:solidFill>
                <a:latin typeface="Georgia" panose="02040502050405020303" pitchFamily="18" charset="0"/>
              </a:rPr>
              <a:t>), ma la acquistano allorché sono trasposte dal legislatore nazionale;</a:t>
            </a:r>
          </a:p>
          <a:p>
            <a:pPr marL="342900" indent="-342900" algn="l">
              <a:spcBef>
                <a:spcPts val="0"/>
              </a:spcBef>
              <a:spcAft>
                <a:spcPts val="600"/>
              </a:spcAft>
              <a:buFontTx/>
              <a:buChar char="-"/>
            </a:pPr>
            <a:r>
              <a:rPr lang="it-IT" sz="2400" dirty="0">
                <a:solidFill>
                  <a:schemeClr val="accent2">
                    <a:lumMod val="50000"/>
                  </a:schemeClr>
                </a:solidFill>
                <a:latin typeface="Georgia" panose="02040502050405020303" pitchFamily="18" charset="0"/>
              </a:rPr>
              <a:t>decisioni della Corte di Giustizia dell’Unione Europea, che esprimono principi vincolanti per i giudici nazionali.</a:t>
            </a:r>
          </a:p>
          <a:p>
            <a:pPr algn="l">
              <a:spcBef>
                <a:spcPts val="600"/>
              </a:spcBef>
              <a:spcAft>
                <a:spcPts val="600"/>
              </a:spcAft>
            </a:pPr>
            <a:r>
              <a:rPr lang="it-IT" sz="2400" dirty="0">
                <a:solidFill>
                  <a:schemeClr val="accent2">
                    <a:lumMod val="50000"/>
                  </a:schemeClr>
                </a:solidFill>
                <a:latin typeface="Georgia" panose="02040502050405020303" pitchFamily="18" charset="0"/>
              </a:rPr>
              <a:t>Gli interventi dell’Unione Europea sono numerosissimi in materia contrattuale e societaria, oltre che nel diritto internazionale privato.</a:t>
            </a:r>
          </a:p>
        </p:txBody>
      </p:sp>
    </p:spTree>
    <p:extLst>
      <p:ext uri="{BB962C8B-B14F-4D97-AF65-F5344CB8AC3E}">
        <p14:creationId xmlns:p14="http://schemas.microsoft.com/office/powerpoint/2010/main" val="14062515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Fonti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Convenzione Europea dei Diritti dell’Uomo</a:t>
            </a:r>
          </a:p>
          <a:p>
            <a:pPr algn="l">
              <a:spcBef>
                <a:spcPts val="600"/>
              </a:spcBef>
              <a:spcAft>
                <a:spcPts val="600"/>
              </a:spcAft>
            </a:pPr>
            <a:r>
              <a:rPr lang="it-IT" sz="2400" dirty="0">
                <a:solidFill>
                  <a:schemeClr val="accent2">
                    <a:lumMod val="50000"/>
                  </a:schemeClr>
                </a:solidFill>
                <a:latin typeface="Georgia" panose="02040502050405020303" pitchFamily="18" charset="0"/>
              </a:rPr>
              <a:t>La Convenzione Europea dei Diritti dell’Uomo del 1950 è una convenzione internazionale del Consiglio d’Europa ratificata dall’Italia. Essa obbliga lo Stato italiano a rispettare le sue disposizioni. Il controllo circa il rispetto di tale obbligo è affidato alla Corte Europea dei Diritti dell’Uomo, che può essere adita da chiunque ritenga di essere vittima di una violazione della Convenzione da parte di uno Stato che ne sia membro. </a:t>
            </a:r>
          </a:p>
          <a:p>
            <a:pPr algn="l">
              <a:spcBef>
                <a:spcPts val="600"/>
              </a:spcBef>
              <a:spcAft>
                <a:spcPts val="600"/>
              </a:spcAft>
            </a:pPr>
            <a:r>
              <a:rPr lang="it-IT" sz="2400" dirty="0">
                <a:solidFill>
                  <a:schemeClr val="accent2">
                    <a:lumMod val="50000"/>
                  </a:schemeClr>
                </a:solidFill>
                <a:latin typeface="Georgia" panose="02040502050405020303" pitchFamily="18" charset="0"/>
              </a:rPr>
              <a:t>Anche se la Convenzione e la Corte si occupano di relazioni pubblicistiche fra Stato e privati, e quindi incidono solo indirettamente sul diritto privato, il loro rilievo privatistico è enorme.</a:t>
            </a:r>
          </a:p>
        </p:txBody>
      </p:sp>
    </p:spTree>
    <p:extLst>
      <p:ext uri="{BB962C8B-B14F-4D97-AF65-F5344CB8AC3E}">
        <p14:creationId xmlns:p14="http://schemas.microsoft.com/office/powerpoint/2010/main" val="18127025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Fonti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Le sentenze della Corte europea dei diritti umani (CEDU) vincolano i magistrati italiani?</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no, perché le sentenze di qualsiasi organo giudiziario straniero non vincolano mai un magistrato italiano</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no, perché si tratta di sentenze emanate da una Corte sovranazionale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sì, perché le sentenze della CEDU chiariscono e integrano il contenuto normativo della Convenzione Europea per la salvaguardia dei diritti dell’uomo e delle libertà fondamentali</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no, perché i giudici sono soggetti soltanto alla legge</a:t>
            </a:r>
          </a:p>
        </p:txBody>
      </p:sp>
    </p:spTree>
    <p:extLst>
      <p:ext uri="{BB962C8B-B14F-4D97-AF65-F5344CB8AC3E}">
        <p14:creationId xmlns:p14="http://schemas.microsoft.com/office/powerpoint/2010/main" val="18895314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Fonti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Le norme dell’Unione Europea prevalgono automaticamente su quelle di diritto interno?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sì, perché si tratta di norme sovranazionali</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solo se si tratta del c.d. “diritto primario” dell’UE</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no, perché non ci possono essere norme prevalenti rispetto alla Costituzione</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no, perché tutte le norme europee per entrare in vigore hanno bisogno di essere recepite da norme nazionali</a:t>
            </a:r>
          </a:p>
        </p:txBody>
      </p:sp>
    </p:spTree>
    <p:extLst>
      <p:ext uri="{BB962C8B-B14F-4D97-AF65-F5344CB8AC3E}">
        <p14:creationId xmlns:p14="http://schemas.microsoft.com/office/powerpoint/2010/main" val="3666898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Fonti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Le sentenze della Corte di giustizia dell’Unione Europea sono vincolanti per i giudici italiani?</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no, perché in caso di contrasto tra diritto europeo e diritto nazionale è sempre necessario il rinvio pregiudiziale alla Corte di giustizia</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sì, le sentenze della Corte di giustizia hanno un valore normativo</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no, perché in Italia i precedenti giurisprudenziali non sono mai vincolanti</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no, perché si tratta di una Corte che non fa parte dell’ordinamento giudiziario nazionale</a:t>
            </a:r>
          </a:p>
        </p:txBody>
      </p:sp>
    </p:spTree>
    <p:extLst>
      <p:ext uri="{BB962C8B-B14F-4D97-AF65-F5344CB8AC3E}">
        <p14:creationId xmlns:p14="http://schemas.microsoft.com/office/powerpoint/2010/main" val="18252719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Fonti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Codice Civile e altre leggi</a:t>
            </a:r>
          </a:p>
          <a:p>
            <a:pPr algn="l">
              <a:spcBef>
                <a:spcPts val="600"/>
              </a:spcBef>
              <a:spcAft>
                <a:spcPts val="600"/>
              </a:spcAft>
            </a:pPr>
            <a:r>
              <a:rPr lang="it-IT" sz="2400" dirty="0">
                <a:solidFill>
                  <a:schemeClr val="accent2">
                    <a:lumMod val="50000"/>
                  </a:schemeClr>
                </a:solidFill>
                <a:latin typeface="Georgia" panose="02040502050405020303" pitchFamily="18" charset="0"/>
              </a:rPr>
              <a:t>Oltre al Codice civile, occorre qui considerare le leggi speciali, i decreti legislativi, i </a:t>
            </a:r>
            <a:r>
              <a:rPr lang="it-IT" sz="2400" dirty="0" err="1">
                <a:solidFill>
                  <a:schemeClr val="accent2">
                    <a:lumMod val="50000"/>
                  </a:schemeClr>
                </a:solidFill>
                <a:latin typeface="Georgia" panose="02040502050405020303" pitchFamily="18" charset="0"/>
              </a:rPr>
              <a:t>decreti-legge</a:t>
            </a:r>
            <a:r>
              <a:rPr lang="it-IT" sz="2400" dirty="0">
                <a:solidFill>
                  <a:schemeClr val="accent2">
                    <a:lumMod val="50000"/>
                  </a:schemeClr>
                </a:solidFill>
                <a:latin typeface="Georgia" panose="02040502050405020303" pitchFamily="18" charset="0"/>
              </a:rPr>
              <a:t> (se convertiti in legge), i decreti del Presidente della Repubblica, le leggi regionali.</a:t>
            </a:r>
          </a:p>
          <a:p>
            <a:pPr algn="l">
              <a:spcBef>
                <a:spcPts val="600"/>
              </a:spcBef>
              <a:spcAft>
                <a:spcPts val="600"/>
              </a:spcAft>
            </a:pPr>
            <a:r>
              <a:rPr lang="it-IT" sz="2400" dirty="0">
                <a:solidFill>
                  <a:schemeClr val="accent2">
                    <a:lumMod val="50000"/>
                  </a:schemeClr>
                </a:solidFill>
                <a:latin typeface="Georgia" panose="02040502050405020303" pitchFamily="18" charset="0"/>
              </a:rPr>
              <a:t>Quando vi è un chiaro rapporto gerarchico fra le fonti in questione, vale il principio ‘</a:t>
            </a:r>
            <a:r>
              <a:rPr lang="it-IT" sz="2400" dirty="0" err="1">
                <a:solidFill>
                  <a:schemeClr val="accent2">
                    <a:lumMod val="50000"/>
                  </a:schemeClr>
                </a:solidFill>
                <a:latin typeface="Georgia" panose="02040502050405020303" pitchFamily="18" charset="0"/>
              </a:rPr>
              <a:t>lex</a:t>
            </a:r>
            <a:r>
              <a:rPr lang="it-IT" sz="2400" dirty="0">
                <a:solidFill>
                  <a:schemeClr val="accent2">
                    <a:lumMod val="50000"/>
                  </a:schemeClr>
                </a:solidFill>
                <a:latin typeface="Georgia" panose="02040502050405020303" pitchFamily="18" charset="0"/>
              </a:rPr>
              <a:t> </a:t>
            </a:r>
            <a:r>
              <a:rPr lang="it-IT" sz="2400" dirty="0" err="1">
                <a:solidFill>
                  <a:schemeClr val="accent2">
                    <a:lumMod val="50000"/>
                  </a:schemeClr>
                </a:solidFill>
                <a:latin typeface="Georgia" panose="02040502050405020303" pitchFamily="18" charset="0"/>
              </a:rPr>
              <a:t>superior</a:t>
            </a:r>
            <a:r>
              <a:rPr lang="it-IT" sz="2400" dirty="0">
                <a:solidFill>
                  <a:schemeClr val="accent2">
                    <a:lumMod val="50000"/>
                  </a:schemeClr>
                </a:solidFill>
                <a:latin typeface="Georgia" panose="02040502050405020303" pitchFamily="18" charset="0"/>
              </a:rPr>
              <a:t> </a:t>
            </a:r>
            <a:r>
              <a:rPr lang="it-IT" sz="2400" dirty="0" err="1">
                <a:solidFill>
                  <a:schemeClr val="accent2">
                    <a:lumMod val="50000"/>
                  </a:schemeClr>
                </a:solidFill>
                <a:latin typeface="Georgia" panose="02040502050405020303" pitchFamily="18" charset="0"/>
              </a:rPr>
              <a:t>derogat</a:t>
            </a:r>
            <a:r>
              <a:rPr lang="it-IT" sz="2400" dirty="0">
                <a:solidFill>
                  <a:schemeClr val="accent2">
                    <a:lumMod val="50000"/>
                  </a:schemeClr>
                </a:solidFill>
                <a:latin typeface="Georgia" panose="02040502050405020303" pitchFamily="18" charset="0"/>
              </a:rPr>
              <a:t> </a:t>
            </a:r>
            <a:r>
              <a:rPr lang="it-IT" sz="2400" dirty="0" err="1">
                <a:solidFill>
                  <a:schemeClr val="accent2">
                    <a:lumMod val="50000"/>
                  </a:schemeClr>
                </a:solidFill>
                <a:latin typeface="Georgia" panose="02040502050405020303" pitchFamily="18" charset="0"/>
              </a:rPr>
              <a:t>legi</a:t>
            </a:r>
            <a:r>
              <a:rPr lang="it-IT" sz="2400" dirty="0">
                <a:solidFill>
                  <a:schemeClr val="accent2">
                    <a:lumMod val="50000"/>
                  </a:schemeClr>
                </a:solidFill>
                <a:latin typeface="Georgia" panose="02040502050405020303" pitchFamily="18" charset="0"/>
              </a:rPr>
              <a:t> inferiori’.</a:t>
            </a:r>
          </a:p>
          <a:p>
            <a:pPr algn="l">
              <a:spcBef>
                <a:spcPts val="600"/>
              </a:spcBef>
              <a:spcAft>
                <a:spcPts val="600"/>
              </a:spcAft>
            </a:pPr>
            <a:r>
              <a:rPr lang="it-IT" sz="2400" dirty="0">
                <a:solidFill>
                  <a:schemeClr val="accent2">
                    <a:lumMod val="50000"/>
                  </a:schemeClr>
                </a:solidFill>
                <a:latin typeface="Georgia" panose="02040502050405020303" pitchFamily="18" charset="0"/>
              </a:rPr>
              <a:t>Allorché però la gerarchia non è chiara, sorge il problema di come coordinare questa pluralità di fonti. Due criteri generali sono dettati dalle disposizioni preliminari al Codice Civile: si tratta rispettivamente del criterio ‘</a:t>
            </a:r>
            <a:r>
              <a:rPr lang="it-IT" sz="2400" dirty="0" err="1">
                <a:solidFill>
                  <a:schemeClr val="accent2">
                    <a:lumMod val="50000"/>
                  </a:schemeClr>
                </a:solidFill>
                <a:latin typeface="Georgia" panose="02040502050405020303" pitchFamily="18" charset="0"/>
              </a:rPr>
              <a:t>lex</a:t>
            </a:r>
            <a:r>
              <a:rPr lang="it-IT" sz="2400" dirty="0">
                <a:solidFill>
                  <a:schemeClr val="accent2">
                    <a:lumMod val="50000"/>
                  </a:schemeClr>
                </a:solidFill>
                <a:latin typeface="Georgia" panose="02040502050405020303" pitchFamily="18" charset="0"/>
              </a:rPr>
              <a:t> </a:t>
            </a:r>
            <a:r>
              <a:rPr lang="it-IT" sz="2400" dirty="0" err="1">
                <a:solidFill>
                  <a:schemeClr val="accent2">
                    <a:lumMod val="50000"/>
                  </a:schemeClr>
                </a:solidFill>
                <a:latin typeface="Georgia" panose="02040502050405020303" pitchFamily="18" charset="0"/>
              </a:rPr>
              <a:t>posterior</a:t>
            </a:r>
            <a:r>
              <a:rPr lang="it-IT" sz="2400" dirty="0">
                <a:solidFill>
                  <a:schemeClr val="accent2">
                    <a:lumMod val="50000"/>
                  </a:schemeClr>
                </a:solidFill>
                <a:latin typeface="Georgia" panose="02040502050405020303" pitchFamily="18" charset="0"/>
              </a:rPr>
              <a:t> </a:t>
            </a:r>
            <a:r>
              <a:rPr lang="it-IT" sz="2400" dirty="0" err="1">
                <a:solidFill>
                  <a:schemeClr val="accent2">
                    <a:lumMod val="50000"/>
                  </a:schemeClr>
                </a:solidFill>
                <a:latin typeface="Georgia" panose="02040502050405020303" pitchFamily="18" charset="0"/>
              </a:rPr>
              <a:t>derogat</a:t>
            </a:r>
            <a:r>
              <a:rPr lang="it-IT" sz="2400" dirty="0">
                <a:solidFill>
                  <a:schemeClr val="accent2">
                    <a:lumMod val="50000"/>
                  </a:schemeClr>
                </a:solidFill>
                <a:latin typeface="Georgia" panose="02040502050405020303" pitchFamily="18" charset="0"/>
              </a:rPr>
              <a:t> </a:t>
            </a:r>
            <a:r>
              <a:rPr lang="it-IT" sz="2400" dirty="0" err="1">
                <a:solidFill>
                  <a:schemeClr val="accent2">
                    <a:lumMod val="50000"/>
                  </a:schemeClr>
                </a:solidFill>
                <a:latin typeface="Georgia" panose="02040502050405020303" pitchFamily="18" charset="0"/>
              </a:rPr>
              <a:t>legi</a:t>
            </a:r>
            <a:r>
              <a:rPr lang="it-IT" sz="2400" dirty="0">
                <a:solidFill>
                  <a:schemeClr val="accent2">
                    <a:lumMod val="50000"/>
                  </a:schemeClr>
                </a:solidFill>
                <a:latin typeface="Georgia" panose="02040502050405020303" pitchFamily="18" charset="0"/>
              </a:rPr>
              <a:t> priori’ e ‘</a:t>
            </a:r>
            <a:r>
              <a:rPr lang="it-IT" sz="2400" dirty="0" err="1">
                <a:solidFill>
                  <a:schemeClr val="accent2">
                    <a:lumMod val="50000"/>
                  </a:schemeClr>
                </a:solidFill>
                <a:latin typeface="Georgia" panose="02040502050405020303" pitchFamily="18" charset="0"/>
              </a:rPr>
              <a:t>lex</a:t>
            </a:r>
            <a:r>
              <a:rPr lang="it-IT" sz="2400" dirty="0">
                <a:solidFill>
                  <a:schemeClr val="accent2">
                    <a:lumMod val="50000"/>
                  </a:schemeClr>
                </a:solidFill>
                <a:latin typeface="Georgia" panose="02040502050405020303" pitchFamily="18" charset="0"/>
              </a:rPr>
              <a:t> </a:t>
            </a:r>
            <a:r>
              <a:rPr lang="it-IT" sz="2400" dirty="0" err="1">
                <a:solidFill>
                  <a:schemeClr val="accent2">
                    <a:lumMod val="50000"/>
                  </a:schemeClr>
                </a:solidFill>
                <a:latin typeface="Georgia" panose="02040502050405020303" pitchFamily="18" charset="0"/>
              </a:rPr>
              <a:t>specialis</a:t>
            </a:r>
            <a:r>
              <a:rPr lang="it-IT" sz="2400" dirty="0">
                <a:solidFill>
                  <a:schemeClr val="accent2">
                    <a:lumMod val="50000"/>
                  </a:schemeClr>
                </a:solidFill>
                <a:latin typeface="Georgia" panose="02040502050405020303" pitchFamily="18" charset="0"/>
              </a:rPr>
              <a:t> </a:t>
            </a:r>
            <a:r>
              <a:rPr lang="it-IT" sz="2400" dirty="0" err="1">
                <a:solidFill>
                  <a:schemeClr val="accent2">
                    <a:lumMod val="50000"/>
                  </a:schemeClr>
                </a:solidFill>
                <a:latin typeface="Georgia" panose="02040502050405020303" pitchFamily="18" charset="0"/>
              </a:rPr>
              <a:t>derogat</a:t>
            </a:r>
            <a:r>
              <a:rPr lang="it-IT" sz="2400" dirty="0">
                <a:solidFill>
                  <a:schemeClr val="accent2">
                    <a:lumMod val="50000"/>
                  </a:schemeClr>
                </a:solidFill>
                <a:latin typeface="Georgia" panose="02040502050405020303" pitchFamily="18" charset="0"/>
              </a:rPr>
              <a:t> </a:t>
            </a:r>
            <a:r>
              <a:rPr lang="it-IT" sz="2400" dirty="0" err="1">
                <a:solidFill>
                  <a:schemeClr val="accent2">
                    <a:lumMod val="50000"/>
                  </a:schemeClr>
                </a:solidFill>
                <a:latin typeface="Georgia" panose="02040502050405020303" pitchFamily="18" charset="0"/>
              </a:rPr>
              <a:t>legi</a:t>
            </a:r>
            <a:r>
              <a:rPr lang="it-IT" sz="2400" dirty="0">
                <a:solidFill>
                  <a:schemeClr val="accent2">
                    <a:lumMod val="50000"/>
                  </a:schemeClr>
                </a:solidFill>
                <a:latin typeface="Georgia" panose="02040502050405020303" pitchFamily="18" charset="0"/>
              </a:rPr>
              <a:t> generali’.</a:t>
            </a:r>
          </a:p>
        </p:txBody>
      </p:sp>
    </p:spTree>
    <p:extLst>
      <p:ext uri="{BB962C8B-B14F-4D97-AF65-F5344CB8AC3E}">
        <p14:creationId xmlns:p14="http://schemas.microsoft.com/office/powerpoint/2010/main" val="106593776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Fonti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Codice Civile e altre leggi</a:t>
            </a: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p:txBody>
      </p:sp>
      <p:sp>
        <p:nvSpPr>
          <p:cNvPr id="4" name="CasellaDiTesto 3"/>
          <p:cNvSpPr txBox="1"/>
          <p:nvPr/>
        </p:nvSpPr>
        <p:spPr>
          <a:xfrm>
            <a:off x="392521" y="2009661"/>
            <a:ext cx="10984040"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15, disp. </a:t>
            </a:r>
            <a:r>
              <a:rPr lang="en-US" sz="2000" dirty="0" err="1">
                <a:solidFill>
                  <a:srgbClr val="002060"/>
                </a:solidFill>
                <a:latin typeface="Georgia" charset="0"/>
                <a:ea typeface="Georgia" charset="0"/>
                <a:cs typeface="Georgia" charset="0"/>
              </a:rPr>
              <a:t>prel</a:t>
            </a:r>
            <a:r>
              <a:rPr lang="en-US" sz="2000" dirty="0">
                <a:solidFill>
                  <a:srgbClr val="002060"/>
                </a:solidFill>
                <a:latin typeface="Georgia" charset="0"/>
                <a:ea typeface="Georgia" charset="0"/>
                <a:cs typeface="Georgia" charset="0"/>
              </a:rPr>
              <a:t>. C.C.: “Le </a:t>
            </a:r>
            <a:r>
              <a:rPr lang="en-US" sz="2000" dirty="0" err="1">
                <a:solidFill>
                  <a:srgbClr val="002060"/>
                </a:solidFill>
                <a:latin typeface="Georgia" charset="0"/>
                <a:ea typeface="Georgia" charset="0"/>
                <a:cs typeface="Georgia" charset="0"/>
              </a:rPr>
              <a:t>leggi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abrogate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leggi</a:t>
            </a:r>
            <a:r>
              <a:rPr lang="en-US" sz="2000" dirty="0">
                <a:solidFill>
                  <a:srgbClr val="002060"/>
                </a:solidFill>
                <a:latin typeface="Georgia" charset="0"/>
                <a:ea typeface="Georgia" charset="0"/>
                <a:cs typeface="Georgia" charset="0"/>
              </a:rPr>
              <a:t> posteriori per </a:t>
            </a:r>
            <a:r>
              <a:rPr lang="en-US" sz="2000" dirty="0" err="1">
                <a:solidFill>
                  <a:srgbClr val="002060"/>
                </a:solidFill>
                <a:latin typeface="Georgia" charset="0"/>
                <a:ea typeface="Georgia" charset="0"/>
                <a:cs typeface="Georgia" charset="0"/>
              </a:rPr>
              <a:t>dichiarazione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espressa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legislatore</a:t>
            </a:r>
            <a:r>
              <a:rPr lang="en-US" sz="2000" dirty="0">
                <a:solidFill>
                  <a:srgbClr val="002060"/>
                </a:solidFill>
                <a:latin typeface="Georgia" charset="0"/>
                <a:ea typeface="Georgia" charset="0"/>
                <a:cs typeface="Georgia" charset="0"/>
              </a:rPr>
              <a:t>, o per </a:t>
            </a:r>
            <a:r>
              <a:rPr lang="en-US" sz="2000" dirty="0" err="1">
                <a:solidFill>
                  <a:srgbClr val="002060"/>
                </a:solidFill>
                <a:latin typeface="Georgia" charset="0"/>
                <a:ea typeface="Georgia" charset="0"/>
                <a:cs typeface="Georgia" charset="0"/>
              </a:rPr>
              <a:t>incompatibilità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nuove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disposizioni</a:t>
            </a:r>
            <a:r>
              <a:rPr lang="en-US" sz="2000" dirty="0">
                <a:solidFill>
                  <a:srgbClr val="002060"/>
                </a:solidFill>
                <a:latin typeface="Georgia" charset="0"/>
                <a:ea typeface="Georgia" charset="0"/>
                <a:cs typeface="Georgia" charset="0"/>
              </a:rPr>
              <a:t> e le </a:t>
            </a:r>
            <a:r>
              <a:rPr lang="en-US" sz="2000" dirty="0" err="1">
                <a:solidFill>
                  <a:srgbClr val="002060"/>
                </a:solidFill>
                <a:latin typeface="Georgia" charset="0"/>
                <a:ea typeface="Georgia" charset="0"/>
                <a:cs typeface="Georgia" charset="0"/>
              </a:rPr>
              <a:t>precedenti</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perché</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nuova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regola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l'intera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materia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regolata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anteriore</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0" y="3113787"/>
            <a:ext cx="11257174"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11(1), disp. </a:t>
            </a:r>
            <a:r>
              <a:rPr lang="en-US" sz="2000" dirty="0" err="1">
                <a:solidFill>
                  <a:srgbClr val="002060"/>
                </a:solidFill>
                <a:latin typeface="Georgia" charset="0"/>
                <a:ea typeface="Georgia" charset="0"/>
                <a:cs typeface="Georgia" charset="0"/>
              </a:rPr>
              <a:t>prel</a:t>
            </a:r>
            <a:r>
              <a:rPr lang="en-US" sz="2000" dirty="0">
                <a:solidFill>
                  <a:srgbClr val="002060"/>
                </a:solidFill>
                <a:latin typeface="Georgia" charset="0"/>
                <a:ea typeface="Georgia" charset="0"/>
                <a:cs typeface="Georgia" charset="0"/>
              </a:rPr>
              <a:t>. C.C.: “La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non dispone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l'avvenire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essa</a:t>
            </a:r>
            <a:r>
              <a:rPr lang="en-US" sz="2000" dirty="0">
                <a:solidFill>
                  <a:srgbClr val="002060"/>
                </a:solidFill>
                <a:latin typeface="Georgia" charset="0"/>
                <a:ea typeface="Georgia" charset="0"/>
                <a:cs typeface="Georgia" charset="0"/>
              </a:rPr>
              <a:t> non ha </a:t>
            </a:r>
            <a:r>
              <a:rPr lang="en-US" sz="2000" dirty="0" err="1">
                <a:solidFill>
                  <a:srgbClr val="002060"/>
                </a:solidFill>
                <a:latin typeface="Georgia" charset="0"/>
                <a:ea typeface="Georgia" charset="0"/>
                <a:cs typeface="Georgia" charset="0"/>
              </a:rPr>
              <a:t>effetto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retroattivo</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20" y="3596212"/>
            <a:ext cx="10437775"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 disp. </a:t>
            </a:r>
            <a:r>
              <a:rPr lang="en-US" sz="2000" dirty="0" err="1">
                <a:solidFill>
                  <a:srgbClr val="002060"/>
                </a:solidFill>
                <a:latin typeface="Georgia" charset="0"/>
                <a:ea typeface="Georgia" charset="0"/>
                <a:cs typeface="Georgia" charset="0"/>
              </a:rPr>
              <a:t>prel</a:t>
            </a:r>
            <a:r>
              <a:rPr lang="en-US" sz="2000" dirty="0">
                <a:solidFill>
                  <a:srgbClr val="002060"/>
                </a:solidFill>
                <a:latin typeface="Georgia" charset="0"/>
                <a:ea typeface="Georgia" charset="0"/>
                <a:cs typeface="Georgia" charset="0"/>
              </a:rPr>
              <a:t>. C.C.: “Le </a:t>
            </a:r>
            <a:r>
              <a:rPr lang="en-US" sz="2000" dirty="0" err="1">
                <a:solidFill>
                  <a:srgbClr val="002060"/>
                </a:solidFill>
                <a:latin typeface="Georgia" charset="0"/>
                <a:ea typeface="Georgia" charset="0"/>
                <a:cs typeface="Georgia" charset="0"/>
              </a:rPr>
              <a:t>leggi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penali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quelle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eccezione</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regole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generali</a:t>
            </a:r>
            <a:r>
              <a:rPr lang="en-US" sz="2000" dirty="0">
                <a:solidFill>
                  <a:srgbClr val="002060"/>
                </a:solidFill>
                <a:latin typeface="Georgia" charset="0"/>
                <a:ea typeface="Georgia" charset="0"/>
                <a:cs typeface="Georgia" charset="0"/>
              </a:rPr>
              <a:t> o ad </a:t>
            </a:r>
            <a:r>
              <a:rPr lang="en-US" sz="2000" dirty="0" err="1">
                <a:solidFill>
                  <a:srgbClr val="002060"/>
                </a:solidFill>
                <a:latin typeface="Georgia" charset="0"/>
                <a:ea typeface="Georgia" charset="0"/>
                <a:cs typeface="Georgia" charset="0"/>
              </a:rPr>
              <a:t>altre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applicano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oltre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tempi in </a:t>
            </a:r>
            <a:r>
              <a:rPr lang="en-US" sz="2000" dirty="0" err="1">
                <a:solidFill>
                  <a:srgbClr val="002060"/>
                </a:solidFill>
                <a:latin typeface="Georgia" charset="0"/>
                <a:ea typeface="Georgia" charset="0"/>
                <a:cs typeface="Georgia" charset="0"/>
              </a:rPr>
              <a:t>esse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considerati</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0" y="4387399"/>
            <a:ext cx="11257174" cy="1938992"/>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12, disp. </a:t>
            </a:r>
            <a:r>
              <a:rPr lang="en-US" sz="2000" dirty="0" err="1">
                <a:solidFill>
                  <a:srgbClr val="002060"/>
                </a:solidFill>
                <a:latin typeface="Georgia" charset="0"/>
                <a:ea typeface="Georgia" charset="0"/>
                <a:cs typeface="Georgia" charset="0"/>
              </a:rPr>
              <a:t>prel</a:t>
            </a:r>
            <a:r>
              <a:rPr lang="en-US" sz="2000" dirty="0">
                <a:solidFill>
                  <a:srgbClr val="002060"/>
                </a:solidFill>
                <a:latin typeface="Georgia" charset="0"/>
                <a:ea typeface="Georgia" charset="0"/>
                <a:cs typeface="Georgia" charset="0"/>
              </a:rPr>
              <a:t>. C.C.: “(1) </a:t>
            </a:r>
            <a:r>
              <a:rPr lang="en-US" sz="2000" dirty="0" err="1">
                <a:solidFill>
                  <a:srgbClr val="002060"/>
                </a:solidFill>
                <a:latin typeface="Georgia" charset="0"/>
                <a:ea typeface="Georgia" charset="0"/>
                <a:cs typeface="Georgia" charset="0"/>
              </a:rPr>
              <a:t>Nell'applicare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ad </a:t>
            </a:r>
            <a:r>
              <a:rPr lang="en-US" sz="2000" dirty="0" err="1">
                <a:solidFill>
                  <a:srgbClr val="002060"/>
                </a:solidFill>
                <a:latin typeface="Georgia" charset="0"/>
                <a:ea typeface="Georgia" charset="0"/>
                <a:cs typeface="Georgia" charset="0"/>
              </a:rPr>
              <a:t>essa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attribuire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senso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palese</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significato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proprio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parole secondo la </a:t>
            </a:r>
            <a:r>
              <a:rPr lang="en-US" sz="2000" dirty="0" err="1">
                <a:solidFill>
                  <a:srgbClr val="002060"/>
                </a:solidFill>
                <a:latin typeface="Georgia" charset="0"/>
                <a:ea typeface="Georgia" charset="0"/>
                <a:cs typeface="Georgia" charset="0"/>
              </a:rPr>
              <a:t>connessione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esse</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intenzione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legislatore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Se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controversia</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decisa</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precisa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disposizione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ha </a:t>
            </a:r>
            <a:r>
              <a:rPr lang="en-US" sz="2000" dirty="0" err="1">
                <a:solidFill>
                  <a:srgbClr val="002060"/>
                </a:solidFill>
                <a:latin typeface="Georgia" charset="0"/>
                <a:ea typeface="Georgia" charset="0"/>
                <a:cs typeface="Georgia" charset="0"/>
              </a:rPr>
              <a:t>riguardo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disposizioni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regolano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simili</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materie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analoghe</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rimane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ancora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dubbio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decide secondo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princìpi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generali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dell'ordinamento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giuridico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9074835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Definizioni</a:t>
            </a:r>
            <a:r>
              <a:rPr lang="en-US" sz="2200" dirty="0">
                <a:solidFill>
                  <a:schemeClr val="accent2">
                    <a:lumMod val="50000"/>
                  </a:schemeClr>
                </a:solidFill>
                <a:latin typeface="Georgia" charset="0"/>
                <a:ea typeface="Georgia" charset="0"/>
                <a:cs typeface="Georgia" charset="0"/>
              </a:rPr>
              <a:t> </a:t>
            </a:r>
          </a:p>
        </p:txBody>
      </p:sp>
      <p:sp>
        <p:nvSpPr>
          <p:cNvPr id="7" name="Segnaposto contenuto 2"/>
          <p:cNvSpPr txBox="1">
            <a:spLocks/>
          </p:cNvSpPr>
          <p:nvPr/>
        </p:nvSpPr>
        <p:spPr>
          <a:xfrm>
            <a:off x="392522" y="1417453"/>
            <a:ext cx="9582752" cy="4211451"/>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graphicFrame>
        <p:nvGraphicFramePr>
          <p:cNvPr id="3" name="Diagramma 2"/>
          <p:cNvGraphicFramePr/>
          <p:nvPr>
            <p:extLst>
              <p:ext uri="{D42A27DB-BD31-4B8C-83A1-F6EECF244321}">
                <p14:modId xmlns:p14="http://schemas.microsoft.com/office/powerpoint/2010/main" val="1523395973"/>
              </p:ext>
            </p:extLst>
          </p:nvPr>
        </p:nvGraphicFramePr>
        <p:xfrm>
          <a:off x="695025" y="1474684"/>
          <a:ext cx="8743711" cy="40969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41103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Fonti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0473400"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Due </a:t>
            </a:r>
            <a:r>
              <a:rPr lang="it-IT" sz="2400" dirty="0" err="1">
                <a:solidFill>
                  <a:schemeClr val="accent2">
                    <a:lumMod val="50000"/>
                  </a:schemeClr>
                </a:solidFill>
                <a:latin typeface="Georgia" panose="02040502050405020303" pitchFamily="18" charset="0"/>
              </a:rPr>
              <a:t>caveat</a:t>
            </a:r>
            <a:r>
              <a:rPr lang="it-IT" sz="2400" dirty="0">
                <a:solidFill>
                  <a:schemeClr val="accent2">
                    <a:lumMod val="50000"/>
                  </a:schemeClr>
                </a:solidFill>
                <a:latin typeface="Georgia" panose="02040502050405020303" pitchFamily="18" charset="0"/>
              </a:rPr>
              <a:t>, però. </a:t>
            </a:r>
          </a:p>
          <a:p>
            <a:pPr algn="l">
              <a:spcBef>
                <a:spcPts val="600"/>
              </a:spcBef>
              <a:spcAft>
                <a:spcPts val="600"/>
              </a:spcAft>
            </a:pPr>
            <a:r>
              <a:rPr lang="it-IT" sz="2400" dirty="0">
                <a:solidFill>
                  <a:schemeClr val="accent2">
                    <a:lumMod val="50000"/>
                  </a:schemeClr>
                </a:solidFill>
                <a:latin typeface="Georgia" panose="02040502050405020303" pitchFamily="18" charset="0"/>
              </a:rPr>
              <a:t>Uno, l’unico giudice civile le cui decisioni siano formalmente vincolanti per tutti gli altri giudici è la Corte di cassazione.</a:t>
            </a:r>
          </a:p>
          <a:p>
            <a:pPr algn="l">
              <a:spcBef>
                <a:spcPts val="600"/>
              </a:spcBef>
              <a:spcAft>
                <a:spcPts val="600"/>
              </a:spcAft>
            </a:pPr>
            <a:r>
              <a:rPr lang="it-IT" sz="2400" dirty="0">
                <a:solidFill>
                  <a:schemeClr val="accent2">
                    <a:lumMod val="50000"/>
                  </a:schemeClr>
                </a:solidFill>
                <a:latin typeface="Georgia" panose="02040502050405020303" pitchFamily="18" charset="0"/>
              </a:rPr>
              <a:t>Due, il giudice civile di cui parliamo è il giudice investito di una controversia nella quale un soggetto (l’attore) gli chiede di accertare l’esistenza di un suo diritto e/o di condannare l’altra parte (il convenuto) a dare/fare/non fare qualcosa. E’ il c.d. </a:t>
            </a:r>
            <a:r>
              <a:rPr lang="it-IT" sz="2400" u="sng" dirty="0">
                <a:solidFill>
                  <a:schemeClr val="accent2">
                    <a:lumMod val="50000"/>
                  </a:schemeClr>
                </a:solidFill>
                <a:latin typeface="Georgia" panose="02040502050405020303" pitchFamily="18" charset="0"/>
              </a:rPr>
              <a:t>processo civile di cognizione</a:t>
            </a:r>
            <a:r>
              <a:rPr lang="it-IT" sz="2400" dirty="0">
                <a:solidFill>
                  <a:schemeClr val="accent2">
                    <a:lumMod val="50000"/>
                  </a:schemeClr>
                </a:solidFill>
                <a:latin typeface="Georgia" panose="02040502050405020303" pitchFamily="18" charset="0"/>
              </a:rPr>
              <a:t>.</a:t>
            </a:r>
          </a:p>
          <a:p>
            <a:pPr algn="l">
              <a:spcBef>
                <a:spcPts val="600"/>
              </a:spcBef>
              <a:spcAft>
                <a:spcPts val="600"/>
              </a:spcAft>
            </a:pPr>
            <a:r>
              <a:rPr lang="it-IT" sz="2400" dirty="0">
                <a:solidFill>
                  <a:schemeClr val="accent2">
                    <a:lumMod val="50000"/>
                  </a:schemeClr>
                </a:solidFill>
                <a:latin typeface="Georgia" panose="02040502050405020303" pitchFamily="18" charset="0"/>
              </a:rPr>
              <a:t>Da quest’ultimo vanno tenuti distinti:</a:t>
            </a:r>
          </a:p>
          <a:p>
            <a:pPr marL="342900" indent="-342900" algn="l">
              <a:spcBef>
                <a:spcPts val="0"/>
              </a:spcBef>
              <a:buFontTx/>
              <a:buChar char="-"/>
            </a:pPr>
            <a:r>
              <a:rPr lang="it-IT" sz="2400" dirty="0">
                <a:solidFill>
                  <a:schemeClr val="accent2">
                    <a:lumMod val="50000"/>
                  </a:schemeClr>
                </a:solidFill>
                <a:latin typeface="Georgia" panose="02040502050405020303" pitchFamily="18" charset="0"/>
              </a:rPr>
              <a:t>il </a:t>
            </a:r>
            <a:r>
              <a:rPr lang="it-IT" sz="2400" u="sng" dirty="0">
                <a:solidFill>
                  <a:schemeClr val="accent2">
                    <a:lumMod val="50000"/>
                  </a:schemeClr>
                </a:solidFill>
                <a:latin typeface="Georgia" panose="02040502050405020303" pitchFamily="18" charset="0"/>
              </a:rPr>
              <a:t>processo civile di esecuzione</a:t>
            </a:r>
            <a:r>
              <a:rPr lang="it-IT" sz="2400" dirty="0">
                <a:solidFill>
                  <a:schemeClr val="accent2">
                    <a:lumMod val="50000"/>
                  </a:schemeClr>
                </a:solidFill>
                <a:latin typeface="Georgia" panose="02040502050405020303" pitchFamily="18" charset="0"/>
              </a:rPr>
              <a:t>, che è volto ad ottenere la realizzazione di quanto spettante all’attore che sia munito di un </a:t>
            </a:r>
            <a:r>
              <a:rPr lang="it-IT" sz="2400" u="sng" dirty="0">
                <a:solidFill>
                  <a:schemeClr val="accent2">
                    <a:lumMod val="50000"/>
                  </a:schemeClr>
                </a:solidFill>
                <a:latin typeface="Georgia" panose="02040502050405020303" pitchFamily="18" charset="0"/>
              </a:rPr>
              <a:t>titolo esecutivo</a:t>
            </a:r>
            <a:r>
              <a:rPr lang="it-IT" sz="2400" dirty="0">
                <a:solidFill>
                  <a:schemeClr val="accent2">
                    <a:lumMod val="50000"/>
                  </a:schemeClr>
                </a:solidFill>
                <a:latin typeface="Georgia" panose="02040502050405020303" pitchFamily="18" charset="0"/>
              </a:rPr>
              <a:t>;</a:t>
            </a:r>
          </a:p>
          <a:p>
            <a:pPr marL="342900" indent="-342900" algn="l">
              <a:spcBef>
                <a:spcPts val="0"/>
              </a:spcBef>
              <a:buFontTx/>
              <a:buChar char="-"/>
            </a:pPr>
            <a:r>
              <a:rPr lang="it-IT" sz="2400" dirty="0">
                <a:solidFill>
                  <a:schemeClr val="accent2">
                    <a:lumMod val="50000"/>
                  </a:schemeClr>
                </a:solidFill>
                <a:latin typeface="Georgia" panose="02040502050405020303" pitchFamily="18" charset="0"/>
              </a:rPr>
              <a:t>il </a:t>
            </a:r>
            <a:r>
              <a:rPr lang="it-IT" sz="2400" u="sng" dirty="0">
                <a:solidFill>
                  <a:schemeClr val="accent2">
                    <a:lumMod val="50000"/>
                  </a:schemeClr>
                </a:solidFill>
                <a:latin typeface="Georgia" panose="02040502050405020303" pitchFamily="18" charset="0"/>
              </a:rPr>
              <a:t>processo civile cautelare</a:t>
            </a:r>
            <a:r>
              <a:rPr lang="it-IT" sz="2400" dirty="0">
                <a:solidFill>
                  <a:schemeClr val="accent2">
                    <a:lumMod val="50000"/>
                  </a:schemeClr>
                </a:solidFill>
                <a:latin typeface="Georgia" panose="02040502050405020303" pitchFamily="18" charset="0"/>
              </a:rPr>
              <a:t>, che è volto ad ottenere l’intervento provvisorio del giudice per l’adozione di provvedimenti urgenti.</a:t>
            </a:r>
          </a:p>
        </p:txBody>
      </p:sp>
    </p:spTree>
    <p:extLst>
      <p:ext uri="{BB962C8B-B14F-4D97-AF65-F5344CB8AC3E}">
        <p14:creationId xmlns:p14="http://schemas.microsoft.com/office/powerpoint/2010/main" val="6463571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Fonti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In che modo può aver luogo l’abrogazione di una disposizione normativa?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solo per dichiarazione espressa del legislatore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soltanto attraverso una sentenza della Corte costituzionale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in maniera espressa oppure tacita (per incompatibilità tra disposizioni che vengano adottate ex novo e quelle precedenti)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solo attraverso un referendum abrogativo </a:t>
            </a:r>
          </a:p>
        </p:txBody>
      </p:sp>
    </p:spTree>
    <p:extLst>
      <p:ext uri="{BB962C8B-B14F-4D97-AF65-F5344CB8AC3E}">
        <p14:creationId xmlns:p14="http://schemas.microsoft.com/office/powerpoint/2010/main" val="13518293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Fonti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In mancanza di una norma di legge, il giudice può decidere in base ai principi generali dell’ordinamento?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no, perché il giudice deve sempre far applicazione di una norma espressa</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no, perché il giudice non può creare il diritto</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no, perché il giudice in tal modo violerebbe le competenze del Parlamento</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sì, in presenza di una lacuna dell’ordinamento non colmabile tramite altri metodi di interpretazione</a:t>
            </a:r>
          </a:p>
        </p:txBody>
      </p:sp>
    </p:spTree>
    <p:extLst>
      <p:ext uri="{BB962C8B-B14F-4D97-AF65-F5344CB8AC3E}">
        <p14:creationId xmlns:p14="http://schemas.microsoft.com/office/powerpoint/2010/main" val="196577878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Fonti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031902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Regolamenti</a:t>
            </a:r>
          </a:p>
          <a:p>
            <a:pPr algn="l">
              <a:spcBef>
                <a:spcPts val="600"/>
              </a:spcBef>
              <a:spcAft>
                <a:spcPts val="600"/>
              </a:spcAft>
            </a:pPr>
            <a:r>
              <a:rPr lang="it-IT" sz="2400" dirty="0">
                <a:solidFill>
                  <a:schemeClr val="accent2">
                    <a:lumMod val="50000"/>
                  </a:schemeClr>
                </a:solidFill>
                <a:latin typeface="Georgia" panose="02040502050405020303" pitchFamily="18" charset="0"/>
              </a:rPr>
              <a:t>I regolamenti integrano e specificano le leggi, ma sono a esse subordinate. Valgono i medesimi criteri interpretativi più sopra indicati per le leggi.</a:t>
            </a:r>
          </a:p>
          <a:p>
            <a:pPr algn="l">
              <a:spcBef>
                <a:spcPts val="600"/>
              </a:spcBef>
              <a:spcAft>
                <a:spcPts val="600"/>
              </a:spcAft>
            </a:pPr>
            <a:r>
              <a:rPr lang="it-IT" sz="2400" u="sng" dirty="0">
                <a:solidFill>
                  <a:schemeClr val="accent2">
                    <a:lumMod val="50000"/>
                  </a:schemeClr>
                </a:solidFill>
                <a:latin typeface="Georgia" panose="02040502050405020303" pitchFamily="18" charset="0"/>
              </a:rPr>
              <a:t>Usi</a:t>
            </a:r>
          </a:p>
          <a:p>
            <a:pPr algn="l">
              <a:spcBef>
                <a:spcPts val="600"/>
              </a:spcBef>
              <a:spcAft>
                <a:spcPts val="600"/>
              </a:spcAft>
            </a:pPr>
            <a:r>
              <a:rPr lang="it-IT" sz="2400" dirty="0">
                <a:solidFill>
                  <a:schemeClr val="accent2">
                    <a:lumMod val="50000"/>
                  </a:schemeClr>
                </a:solidFill>
                <a:latin typeface="Georgia" panose="02040502050405020303" pitchFamily="18" charset="0"/>
              </a:rPr>
              <a:t>Un uso è una prassi generalizzata di comportamento adottata con la convinzione che il suo rispetto sia obbligatorio. </a:t>
            </a:r>
          </a:p>
        </p:txBody>
      </p:sp>
      <p:sp>
        <p:nvSpPr>
          <p:cNvPr id="4" name="CasellaDiTesto 3"/>
          <p:cNvSpPr txBox="1"/>
          <p:nvPr/>
        </p:nvSpPr>
        <p:spPr>
          <a:xfrm>
            <a:off x="392521" y="4218471"/>
            <a:ext cx="10200269"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8, disp. </a:t>
            </a:r>
            <a:r>
              <a:rPr lang="en-US" sz="2000" dirty="0" err="1">
                <a:solidFill>
                  <a:srgbClr val="002060"/>
                </a:solidFill>
                <a:latin typeface="Georgia" charset="0"/>
                <a:ea typeface="Georgia" charset="0"/>
                <a:cs typeface="Georgia" charset="0"/>
              </a:rPr>
              <a:t>prel</a:t>
            </a:r>
            <a:r>
              <a:rPr lang="en-US" sz="2000" dirty="0">
                <a:solidFill>
                  <a:srgbClr val="002060"/>
                </a:solidFill>
                <a:latin typeface="Georgia" charset="0"/>
                <a:ea typeface="Georgia" charset="0"/>
                <a:cs typeface="Georgia" charset="0"/>
              </a:rPr>
              <a:t>. C.C.: “Nelle </a:t>
            </a:r>
            <a:r>
              <a:rPr lang="en-US" sz="2000" dirty="0" err="1">
                <a:solidFill>
                  <a:srgbClr val="002060"/>
                </a:solidFill>
                <a:latin typeface="Georgia" charset="0"/>
                <a:ea typeface="Georgia" charset="0"/>
                <a:cs typeface="Georgia" charset="0"/>
              </a:rPr>
              <a:t>materie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regolate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dai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regolamenti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hanno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efficacia</a:t>
            </a:r>
            <a:r>
              <a:rPr lang="en-US" sz="2000" dirty="0">
                <a:solidFill>
                  <a:srgbClr val="002060"/>
                </a:solidFill>
                <a:latin typeface="Georgia" charset="0"/>
                <a:ea typeface="Georgia" charset="0"/>
                <a:cs typeface="Georgia" charset="0"/>
              </a:rPr>
              <a:t> solo in </a:t>
            </a:r>
            <a:r>
              <a:rPr lang="en-US" sz="2000" dirty="0" err="1">
                <a:solidFill>
                  <a:srgbClr val="002060"/>
                </a:solidFill>
                <a:latin typeface="Georgia" charset="0"/>
                <a:ea typeface="Georgia" charset="0"/>
                <a:cs typeface="Georgia" charset="0"/>
              </a:rPr>
              <a:t>quanto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essi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richiamati</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0" y="5155256"/>
            <a:ext cx="10200269"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9, disp. </a:t>
            </a:r>
            <a:r>
              <a:rPr lang="en-US" sz="2000" dirty="0" err="1">
                <a:solidFill>
                  <a:srgbClr val="002060"/>
                </a:solidFill>
                <a:latin typeface="Georgia" charset="0"/>
                <a:ea typeface="Georgia" charset="0"/>
                <a:cs typeface="Georgia" charset="0"/>
              </a:rPr>
              <a:t>prel</a:t>
            </a:r>
            <a:r>
              <a:rPr lang="en-US" sz="2000" dirty="0">
                <a:solidFill>
                  <a:srgbClr val="002060"/>
                </a:solidFill>
                <a:latin typeface="Georgia" charset="0"/>
                <a:ea typeface="Georgia" charset="0"/>
                <a:cs typeface="Georgia" charset="0"/>
              </a:rPr>
              <a:t>. C.C.: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pubblicati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raccolte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ufficiali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enti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degli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organi</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ciò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autorizzati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presumono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esistenti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fino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prova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contraria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9556140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Fonti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Qualche osservazione finale.</a:t>
            </a:r>
          </a:p>
          <a:p>
            <a:pPr algn="l">
              <a:spcBef>
                <a:spcPts val="600"/>
              </a:spcBef>
              <a:spcAft>
                <a:spcPts val="600"/>
              </a:spcAft>
            </a:pPr>
            <a:r>
              <a:rPr lang="it-IT" sz="2400" dirty="0">
                <a:solidFill>
                  <a:schemeClr val="accent2">
                    <a:lumMod val="50000"/>
                  </a:schemeClr>
                </a:solidFill>
                <a:latin typeface="Georgia" panose="02040502050405020303" pitchFamily="18" charset="0"/>
              </a:rPr>
              <a:t>Nella piramide delle fonti abbiamo menzionato fonti legislative e giurisprudenziali. In realtà, occorre considerare che un ruolo centrale, nel nostro sistema, è svolto anche dalla dottrina giuridica.</a:t>
            </a:r>
          </a:p>
          <a:p>
            <a:pPr algn="l">
              <a:spcBef>
                <a:spcPts val="600"/>
              </a:spcBef>
              <a:spcAft>
                <a:spcPts val="600"/>
              </a:spcAft>
            </a:pPr>
            <a:r>
              <a:rPr lang="it-IT" sz="2400" dirty="0">
                <a:solidFill>
                  <a:schemeClr val="accent2">
                    <a:lumMod val="50000"/>
                  </a:schemeClr>
                </a:solidFill>
                <a:latin typeface="Georgia" panose="02040502050405020303" pitchFamily="18" charset="0"/>
              </a:rPr>
              <a:t>Il sistema delle fonti è un sistema ideale, che presuppone che vi sia sempre un’unica regola in vigore sul territorio nazionale </a:t>
            </a:r>
            <a:r>
              <a:rPr lang="mr-IN" sz="2400" dirty="0">
                <a:solidFill>
                  <a:schemeClr val="accent2">
                    <a:lumMod val="50000"/>
                  </a:schemeClr>
                </a:solidFill>
                <a:latin typeface="Georgia" panose="02040502050405020303" pitchFamily="18" charset="0"/>
              </a:rPr>
              <a:t>–</a:t>
            </a:r>
            <a:r>
              <a:rPr lang="it-IT" sz="2400" dirty="0">
                <a:solidFill>
                  <a:schemeClr val="accent2">
                    <a:lumMod val="50000"/>
                  </a:schemeClr>
                </a:solidFill>
                <a:latin typeface="Georgia" panose="02040502050405020303" pitchFamily="18" charset="0"/>
              </a:rPr>
              <a:t> il che, tuttavia, è un’aspirazione assai più che una realtà.</a:t>
            </a:r>
          </a:p>
          <a:p>
            <a:pPr algn="l">
              <a:spcBef>
                <a:spcPts val="600"/>
              </a:spcBef>
              <a:spcAft>
                <a:spcPts val="600"/>
              </a:spcAft>
            </a:pPr>
            <a:r>
              <a:rPr lang="it-IT" sz="2400" dirty="0">
                <a:solidFill>
                  <a:schemeClr val="accent2">
                    <a:lumMod val="50000"/>
                  </a:schemeClr>
                </a:solidFill>
                <a:latin typeface="Georgia" panose="02040502050405020303" pitchFamily="18" charset="0"/>
              </a:rPr>
              <a:t>Quanto appena visto vale in Italia. Cosa succede però nelle situazioni che presentano elementi di estraneità al nostro ordinamento?</a:t>
            </a:r>
          </a:p>
        </p:txBody>
      </p:sp>
    </p:spTree>
    <p:extLst>
      <p:ext uri="{BB962C8B-B14F-4D97-AF65-F5344CB8AC3E}">
        <p14:creationId xmlns:p14="http://schemas.microsoft.com/office/powerpoint/2010/main" val="7680705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Fonti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0568403"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Nel caso di situazioni che presentino elementi di transnazionalità, occorre guardare al c.d. diritto internazionale privato, ossia alla branca del diritto privato che definisce (1) quale giudice è competente a conoscere le controversie con elementi di transnazionalità e (2) qual è il diritto che si applica nella risoluzione di quelle controversie.</a:t>
            </a:r>
          </a:p>
          <a:p>
            <a:pPr marL="457200" indent="-457200" algn="l">
              <a:spcBef>
                <a:spcPts val="600"/>
              </a:spcBef>
              <a:spcAft>
                <a:spcPts val="600"/>
              </a:spcAft>
              <a:buAutoNum type="arabicParenBoth"/>
            </a:pPr>
            <a:r>
              <a:rPr lang="it-IT" sz="2400" dirty="0">
                <a:solidFill>
                  <a:schemeClr val="accent2">
                    <a:lumMod val="50000"/>
                  </a:schemeClr>
                </a:solidFill>
                <a:latin typeface="Georgia" panose="02040502050405020303" pitchFamily="18" charset="0"/>
              </a:rPr>
              <a:t>Giurisdizione: Regolamento (UE) n. 1215/2012 concernente la competenza giurisdizionale, il riconoscimento e l’esecuzione delle decisioni in materia civile e commerciale</a:t>
            </a:r>
          </a:p>
          <a:p>
            <a:pPr marL="457200" indent="-457200" algn="l">
              <a:spcBef>
                <a:spcPts val="600"/>
              </a:spcBef>
              <a:spcAft>
                <a:spcPts val="600"/>
              </a:spcAft>
              <a:buAutoNum type="arabicParenBoth"/>
            </a:pPr>
            <a:r>
              <a:rPr lang="it-IT" sz="2400" dirty="0">
                <a:solidFill>
                  <a:schemeClr val="accent2">
                    <a:lumMod val="50000"/>
                  </a:schemeClr>
                </a:solidFill>
                <a:latin typeface="Georgia" panose="02040502050405020303" pitchFamily="18" charset="0"/>
              </a:rPr>
              <a:t>Diritto applicabile: </a:t>
            </a:r>
            <a:r>
              <a:rPr lang="it-IT" sz="2400" dirty="0" err="1">
                <a:solidFill>
                  <a:schemeClr val="accent2">
                    <a:lumMod val="50000"/>
                  </a:schemeClr>
                </a:solidFill>
                <a:latin typeface="Georgia" panose="02040502050405020303" pitchFamily="18" charset="0"/>
              </a:rPr>
              <a:t>l.n</a:t>
            </a:r>
            <a:r>
              <a:rPr lang="it-IT" sz="2400" dirty="0">
                <a:solidFill>
                  <a:schemeClr val="accent2">
                    <a:lumMod val="50000"/>
                  </a:schemeClr>
                </a:solidFill>
                <a:latin typeface="Georgia" panose="02040502050405020303" pitchFamily="18" charset="0"/>
              </a:rPr>
              <a:t>. 218/1995, come integrata dal diritto europeo (ad esempio, Regolamento (CE) n. 593/2008 sulla legge applicabile alle obbligazioni contrattuali (c.d. Roma I) e Regolamento (</a:t>
            </a:r>
            <a:r>
              <a:rPr lang="is-IS" sz="2400" dirty="0">
                <a:solidFill>
                  <a:schemeClr val="accent2">
                    <a:lumMod val="50000"/>
                  </a:schemeClr>
                </a:solidFill>
                <a:latin typeface="Georgia" panose="02040502050405020303" pitchFamily="18" charset="0"/>
              </a:rPr>
              <a:t>CE) n. 864/2007 sulla legge applicabile alle obbligazioni extra-contrattuali (c.d. Roma II)).</a:t>
            </a: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4382712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Prescrizione</a:t>
            </a:r>
            <a:r>
              <a:rPr lang="en-US" sz="2200" dirty="0">
                <a:solidFill>
                  <a:schemeClr val="accent2">
                    <a:lumMod val="50000"/>
                  </a:schemeClr>
                </a:solidFill>
                <a:latin typeface="Georgia" charset="0"/>
                <a:ea typeface="Georgia" charset="0"/>
                <a:cs typeface="Georgia" charset="0"/>
              </a:rPr>
              <a:t> e </a:t>
            </a:r>
            <a:r>
              <a:rPr lang="en-US" sz="2200" dirty="0" err="1">
                <a:solidFill>
                  <a:schemeClr val="accent2">
                    <a:lumMod val="50000"/>
                  </a:schemeClr>
                </a:solidFill>
                <a:latin typeface="Georgia" charset="0"/>
                <a:ea typeface="Georgia" charset="0"/>
                <a:cs typeface="Georgia" charset="0"/>
              </a:rPr>
              <a:t>decadenza</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10461525" cy="4211451"/>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I diritti soggettivi non sono statici. Di regola, i diritti possono trasmettersi di soggetto in soggetto e si estinguono se non esercitati entro un certo periodo.</a:t>
            </a:r>
          </a:p>
          <a:p>
            <a:pPr algn="l">
              <a:spcBef>
                <a:spcPts val="600"/>
              </a:spcBef>
              <a:spcAft>
                <a:spcPts val="600"/>
              </a:spcAft>
            </a:pPr>
            <a:r>
              <a:rPr lang="it-IT" sz="2400" dirty="0">
                <a:solidFill>
                  <a:schemeClr val="accent2">
                    <a:lumMod val="50000"/>
                  </a:schemeClr>
                </a:solidFill>
                <a:latin typeface="Georgia" panose="02040502050405020303" pitchFamily="18" charset="0"/>
              </a:rPr>
              <a:t>Solo in casi eccezionali i diritti possono essere intrasmissibili e inestinguibili:</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alcuni diritti non possono essere trasmessi: è il caso, ad esempio, dei diritti indisponibili;</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alcuni diritti non si estinguono mai: così, ad esempio, i diritti indisponibili e il diritto di proprietà (</a:t>
            </a:r>
            <a:r>
              <a:rPr lang="it-IT" sz="2400" dirty="0" err="1">
                <a:solidFill>
                  <a:schemeClr val="accent2">
                    <a:lumMod val="50000"/>
                  </a:schemeClr>
                </a:solidFill>
                <a:latin typeface="Georgia" panose="02040502050405020303" pitchFamily="18" charset="0"/>
              </a:rPr>
              <a:t>rectius</a:t>
            </a:r>
            <a:r>
              <a:rPr lang="it-IT" sz="2400" dirty="0">
                <a:solidFill>
                  <a:schemeClr val="accent2">
                    <a:lumMod val="50000"/>
                  </a:schemeClr>
                </a:solidFill>
                <a:latin typeface="Georgia" panose="02040502050405020303" pitchFamily="18" charset="0"/>
              </a:rPr>
              <a:t>: l’azione di rivendicazione a tutela del diritto di proprietà ex art. 948 c.c.)</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6" name="CasellaDiTesto 5"/>
          <p:cNvSpPr txBox="1"/>
          <p:nvPr/>
        </p:nvSpPr>
        <p:spPr>
          <a:xfrm>
            <a:off x="392521" y="5382254"/>
            <a:ext cx="881085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948(3) C.C.: “</a:t>
            </a:r>
            <a:r>
              <a:rPr lang="en-US" sz="2000" dirty="0" err="1">
                <a:solidFill>
                  <a:srgbClr val="002060"/>
                </a:solidFill>
                <a:latin typeface="Georgia" charset="0"/>
                <a:ea typeface="Georgia" charset="0"/>
                <a:cs typeface="Georgia" charset="0"/>
              </a:rPr>
              <a:t>L'azione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rivendicazione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prescrive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salvi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dell'acquisto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proprietà</a:t>
            </a:r>
            <a:r>
              <a:rPr lang="en-US" sz="2000" dirty="0">
                <a:solidFill>
                  <a:srgbClr val="002060"/>
                </a:solidFill>
                <a:latin typeface="Georgia" charset="0"/>
                <a:ea typeface="Georgia" charset="0"/>
                <a:cs typeface="Georgia" charset="0"/>
              </a:rPr>
              <a:t> da parte di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usucapione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4028928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Prescrizione</a:t>
            </a:r>
            <a:r>
              <a:rPr lang="en-US" sz="2200" dirty="0">
                <a:solidFill>
                  <a:schemeClr val="accent2">
                    <a:lumMod val="50000"/>
                  </a:schemeClr>
                </a:solidFill>
                <a:latin typeface="Georgia" charset="0"/>
                <a:ea typeface="Georgia" charset="0"/>
                <a:cs typeface="Georgia" charset="0"/>
              </a:rPr>
              <a:t> e </a:t>
            </a:r>
            <a:r>
              <a:rPr lang="en-US" sz="2200" dirty="0" err="1">
                <a:solidFill>
                  <a:schemeClr val="accent2">
                    <a:lumMod val="50000"/>
                  </a:schemeClr>
                </a:solidFill>
                <a:latin typeface="Georgia" charset="0"/>
                <a:ea typeface="Georgia" charset="0"/>
                <a:cs typeface="Georgia" charset="0"/>
              </a:rPr>
              <a:t>decadenza</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8145835" cy="4211451"/>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Trasmissione</a:t>
            </a:r>
          </a:p>
          <a:p>
            <a:pPr algn="l">
              <a:spcBef>
                <a:spcPts val="600"/>
              </a:spcBef>
              <a:spcAft>
                <a:spcPts val="600"/>
              </a:spcAft>
            </a:pPr>
            <a:r>
              <a:rPr lang="it-IT" sz="2400" dirty="0">
                <a:solidFill>
                  <a:schemeClr val="accent2">
                    <a:lumMod val="50000"/>
                  </a:schemeClr>
                </a:solidFill>
                <a:latin typeface="Georgia" panose="02040502050405020303" pitchFamily="18" charset="0"/>
              </a:rPr>
              <a:t>Un diritto soggettivo di regola può essere trasferito dal suo titolare (dante causa) a un terzo (avente causa). Quest’ultimo acquista il diritto </a:t>
            </a:r>
            <a:r>
              <a:rPr lang="it-IT" sz="2400" u="sng" dirty="0">
                <a:solidFill>
                  <a:schemeClr val="accent2">
                    <a:lumMod val="50000"/>
                  </a:schemeClr>
                </a:solidFill>
                <a:latin typeface="Georgia" panose="02040502050405020303" pitchFamily="18" charset="0"/>
              </a:rPr>
              <a:t>a titolo derivativo</a:t>
            </a:r>
            <a:r>
              <a:rPr lang="it-IT" sz="2400" dirty="0">
                <a:solidFill>
                  <a:schemeClr val="accent2">
                    <a:lumMod val="50000"/>
                  </a:schemeClr>
                </a:solidFill>
                <a:latin typeface="Georgia" panose="02040502050405020303" pitchFamily="18" charset="0"/>
              </a:rPr>
              <a:t>, ossia con tutti i benefici e limitazioni che il diritto aveva in capo al dante causa.</a:t>
            </a:r>
          </a:p>
          <a:p>
            <a:pPr algn="l">
              <a:spcBef>
                <a:spcPts val="600"/>
              </a:spcBef>
              <a:spcAft>
                <a:spcPts val="600"/>
              </a:spcAft>
            </a:pPr>
            <a:r>
              <a:rPr lang="it-IT" sz="2400" dirty="0">
                <a:solidFill>
                  <a:schemeClr val="accent2">
                    <a:lumMod val="50000"/>
                  </a:schemeClr>
                </a:solidFill>
                <a:latin typeface="Georgia" panose="02040502050405020303" pitchFamily="18" charset="0"/>
              </a:rPr>
              <a:t>Gli acquisti a titolo derivativo si distinguono ulteriormente in:</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acquisti </a:t>
            </a:r>
            <a:r>
              <a:rPr lang="it-IT" sz="2400" u="sng" dirty="0">
                <a:solidFill>
                  <a:schemeClr val="accent2">
                    <a:lumMod val="50000"/>
                  </a:schemeClr>
                </a:solidFill>
                <a:latin typeface="Georgia" panose="02040502050405020303" pitchFamily="18" charset="0"/>
              </a:rPr>
              <a:t>a titolo oneroso</a:t>
            </a:r>
            <a:r>
              <a:rPr lang="it-IT" sz="2400" dirty="0">
                <a:solidFill>
                  <a:schemeClr val="accent2">
                    <a:lumMod val="50000"/>
                  </a:schemeClr>
                </a:solidFill>
                <a:latin typeface="Georgia" panose="02040502050405020303" pitchFamily="18" charset="0"/>
              </a:rPr>
              <a:t> e acquisti </a:t>
            </a:r>
            <a:r>
              <a:rPr lang="it-IT" sz="2400" u="sng" dirty="0">
                <a:solidFill>
                  <a:schemeClr val="accent2">
                    <a:lumMod val="50000"/>
                  </a:schemeClr>
                </a:solidFill>
                <a:latin typeface="Georgia" panose="02040502050405020303" pitchFamily="18" charset="0"/>
              </a:rPr>
              <a:t>a titolo gratuito</a:t>
            </a:r>
            <a:r>
              <a:rPr lang="it-IT" sz="2400" dirty="0">
                <a:solidFill>
                  <a:schemeClr val="accent2">
                    <a:lumMod val="50000"/>
                  </a:schemeClr>
                </a:solidFill>
                <a:latin typeface="Georgia" panose="02040502050405020303" pitchFamily="18" charset="0"/>
              </a:rPr>
              <a:t>;</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acquisti </a:t>
            </a:r>
            <a:r>
              <a:rPr lang="it-IT" sz="2400" u="sng" dirty="0">
                <a:solidFill>
                  <a:schemeClr val="accent2">
                    <a:lumMod val="50000"/>
                  </a:schemeClr>
                </a:solidFill>
                <a:latin typeface="Georgia" panose="02040502050405020303" pitchFamily="18" charset="0"/>
              </a:rPr>
              <a:t>a titolo particolare</a:t>
            </a:r>
            <a:r>
              <a:rPr lang="it-IT" sz="2400" dirty="0">
                <a:solidFill>
                  <a:schemeClr val="accent2">
                    <a:lumMod val="50000"/>
                  </a:schemeClr>
                </a:solidFill>
                <a:latin typeface="Georgia" panose="02040502050405020303" pitchFamily="18" charset="0"/>
              </a:rPr>
              <a:t> e acquisti </a:t>
            </a:r>
            <a:r>
              <a:rPr lang="it-IT" sz="2400" u="sng" dirty="0">
                <a:solidFill>
                  <a:schemeClr val="accent2">
                    <a:lumMod val="50000"/>
                  </a:schemeClr>
                </a:solidFill>
                <a:latin typeface="Georgia" panose="02040502050405020303" pitchFamily="18" charset="0"/>
              </a:rPr>
              <a:t>a titolo universale</a:t>
            </a:r>
            <a:r>
              <a:rPr lang="it-IT" sz="2400" dirty="0">
                <a:solidFill>
                  <a:schemeClr val="accent2">
                    <a:lumMod val="50000"/>
                  </a:schemeClr>
                </a:solidFill>
                <a:latin typeface="Georgia" panose="02040502050405020303" pitchFamily="18" charset="0"/>
              </a:rPr>
              <a:t>.</a:t>
            </a:r>
            <a:endParaRPr lang="it-IT" sz="2400" u="sng" dirty="0">
              <a:solidFill>
                <a:schemeClr val="accent2">
                  <a:lumMod val="50000"/>
                </a:schemeClr>
              </a:solidFill>
              <a:latin typeface="Georgia" panose="02040502050405020303" pitchFamily="18" charset="0"/>
            </a:endParaRPr>
          </a:p>
        </p:txBody>
      </p:sp>
      <p:sp>
        <p:nvSpPr>
          <p:cNvPr id="8" name="CasellaDiTesto 7"/>
          <p:cNvSpPr txBox="1"/>
          <p:nvPr/>
        </p:nvSpPr>
        <p:spPr>
          <a:xfrm>
            <a:off x="8835242" y="1999684"/>
            <a:ext cx="2851403" cy="3046988"/>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400" dirty="0" err="1">
                <a:solidFill>
                  <a:srgbClr val="002060"/>
                </a:solidFill>
                <a:latin typeface="Georgia" charset="0"/>
                <a:ea typeface="Georgia" charset="0"/>
                <a:cs typeface="Georgia" charset="0"/>
              </a:rPr>
              <a:t>Opposto</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è</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l’acquisto</a:t>
            </a:r>
            <a:r>
              <a:rPr lang="en-US" sz="2400" dirty="0">
                <a:solidFill>
                  <a:srgbClr val="002060"/>
                </a:solidFill>
                <a:latin typeface="Georgia" charset="0"/>
                <a:ea typeface="Georgia" charset="0"/>
                <a:cs typeface="Georgia" charset="0"/>
              </a:rPr>
              <a:t> </a:t>
            </a:r>
            <a:r>
              <a:rPr lang="en-US" sz="2400" u="sng" dirty="0">
                <a:solidFill>
                  <a:srgbClr val="002060"/>
                </a:solidFill>
                <a:latin typeface="Georgia" charset="0"/>
                <a:ea typeface="Georgia" charset="0"/>
                <a:cs typeface="Georgia" charset="0"/>
              </a:rPr>
              <a:t>a </a:t>
            </a:r>
            <a:r>
              <a:rPr lang="en-US" sz="2400" u="sng" dirty="0" err="1">
                <a:solidFill>
                  <a:srgbClr val="002060"/>
                </a:solidFill>
                <a:latin typeface="Georgia" charset="0"/>
                <a:ea typeface="Georgia" charset="0"/>
                <a:cs typeface="Georgia" charset="0"/>
              </a:rPr>
              <a:t>titolo</a:t>
            </a:r>
            <a:r>
              <a:rPr lang="en-US" sz="2400" u="sng" dirty="0">
                <a:solidFill>
                  <a:srgbClr val="002060"/>
                </a:solidFill>
                <a:latin typeface="Georgia" charset="0"/>
                <a:ea typeface="Georgia" charset="0"/>
                <a:cs typeface="Georgia" charset="0"/>
              </a:rPr>
              <a:t> </a:t>
            </a:r>
            <a:r>
              <a:rPr lang="en-US" sz="2400" u="sng" dirty="0" err="1">
                <a:solidFill>
                  <a:srgbClr val="002060"/>
                </a:solidFill>
                <a:latin typeface="Georgia" charset="0"/>
                <a:ea typeface="Georgia" charset="0"/>
                <a:cs typeface="Georgia" charset="0"/>
              </a:rPr>
              <a:t>originario</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nel</a:t>
            </a:r>
            <a:r>
              <a:rPr lang="en-US" sz="2400" dirty="0">
                <a:solidFill>
                  <a:srgbClr val="002060"/>
                </a:solidFill>
                <a:latin typeface="Georgia" charset="0"/>
                <a:ea typeface="Georgia" charset="0"/>
                <a:cs typeface="Georgia" charset="0"/>
              </a:rPr>
              <a:t> quale chi </a:t>
            </a:r>
            <a:r>
              <a:rPr lang="en-US" sz="2400" dirty="0" err="1">
                <a:solidFill>
                  <a:srgbClr val="002060"/>
                </a:solidFill>
                <a:latin typeface="Georgia" charset="0"/>
                <a:ea typeface="Georgia" charset="0"/>
                <a:cs typeface="Georgia" charset="0"/>
              </a:rPr>
              <a:t>acquista</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il</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diritto</a:t>
            </a:r>
            <a:r>
              <a:rPr lang="en-US" sz="2400" dirty="0">
                <a:solidFill>
                  <a:srgbClr val="002060"/>
                </a:solidFill>
                <a:latin typeface="Georgia" charset="0"/>
                <a:ea typeface="Georgia" charset="0"/>
                <a:cs typeface="Georgia" charset="0"/>
              </a:rPr>
              <a:t> lo </a:t>
            </a:r>
            <a:r>
              <a:rPr lang="en-US" sz="2400" dirty="0" err="1">
                <a:solidFill>
                  <a:srgbClr val="002060"/>
                </a:solidFill>
                <a:latin typeface="Georgia" charset="0"/>
                <a:ea typeface="Georgia" charset="0"/>
                <a:cs typeface="Georgia" charset="0"/>
              </a:rPr>
              <a:t>acquista</a:t>
            </a:r>
            <a:r>
              <a:rPr lang="en-US" sz="2400" dirty="0">
                <a:solidFill>
                  <a:srgbClr val="002060"/>
                </a:solidFill>
                <a:latin typeface="Georgia" charset="0"/>
                <a:ea typeface="Georgia" charset="0"/>
                <a:cs typeface="Georgia" charset="0"/>
              </a:rPr>
              <a:t> ex novo, ‘</a:t>
            </a:r>
            <a:r>
              <a:rPr lang="en-US" sz="2400" dirty="0" err="1">
                <a:solidFill>
                  <a:srgbClr val="002060"/>
                </a:solidFill>
                <a:latin typeface="Georgia" charset="0"/>
                <a:ea typeface="Georgia" charset="0"/>
                <a:cs typeface="Georgia" charset="0"/>
              </a:rPr>
              <a:t>pulito</a:t>
            </a:r>
            <a:r>
              <a:rPr lang="en-US" sz="2400" dirty="0">
                <a:solidFill>
                  <a:srgbClr val="002060"/>
                </a:solidFill>
                <a:latin typeface="Georgia" charset="0"/>
                <a:ea typeface="Georgia" charset="0"/>
                <a:cs typeface="Georgia" charset="0"/>
              </a:rPr>
              <a:t>’ da </a:t>
            </a:r>
            <a:r>
              <a:rPr lang="en-US" sz="2400" dirty="0" err="1">
                <a:solidFill>
                  <a:srgbClr val="002060"/>
                </a:solidFill>
                <a:latin typeface="Georgia" charset="0"/>
                <a:ea typeface="Georgia" charset="0"/>
                <a:cs typeface="Georgia" charset="0"/>
              </a:rPr>
              <a:t>ogni</a:t>
            </a:r>
            <a:r>
              <a:rPr lang="en-US" sz="2400" dirty="0">
                <a:solidFill>
                  <a:srgbClr val="002060"/>
                </a:solidFill>
                <a:latin typeface="Georgia" charset="0"/>
                <a:ea typeface="Georgia" charset="0"/>
                <a:cs typeface="Georgia" charset="0"/>
              </a:rPr>
              <a:t> </a:t>
            </a:r>
            <a:r>
              <a:rPr lang="en-US" sz="2400" dirty="0" err="1">
                <a:solidFill>
                  <a:srgbClr val="002060"/>
                </a:solidFill>
                <a:latin typeface="Georgia" charset="0"/>
                <a:ea typeface="Georgia" charset="0"/>
                <a:cs typeface="Georgia" charset="0"/>
              </a:rPr>
              <a:t>beneficio</a:t>
            </a:r>
            <a:r>
              <a:rPr lang="en-US" sz="2400" dirty="0">
                <a:solidFill>
                  <a:srgbClr val="002060"/>
                </a:solidFill>
                <a:latin typeface="Georgia" charset="0"/>
                <a:ea typeface="Georgia" charset="0"/>
                <a:cs typeface="Georgia" charset="0"/>
              </a:rPr>
              <a:t> e </a:t>
            </a:r>
            <a:r>
              <a:rPr lang="en-US" sz="2400" dirty="0" err="1">
                <a:solidFill>
                  <a:srgbClr val="002060"/>
                </a:solidFill>
                <a:latin typeface="Georgia" charset="0"/>
                <a:ea typeface="Georgia" charset="0"/>
                <a:cs typeface="Georgia" charset="0"/>
              </a:rPr>
              <a:t>vincolo</a:t>
            </a:r>
            <a:endParaRPr lang="en-US" sz="2400" dirty="0">
              <a:solidFill>
                <a:srgbClr val="002060"/>
              </a:solidFill>
              <a:latin typeface="Georgia" charset="0"/>
              <a:ea typeface="Georgia" charset="0"/>
              <a:cs typeface="Georgia" charset="0"/>
            </a:endParaRPr>
          </a:p>
        </p:txBody>
      </p:sp>
    </p:spTree>
    <p:extLst>
      <p:ext uri="{BB962C8B-B14F-4D97-AF65-F5344CB8AC3E}">
        <p14:creationId xmlns:p14="http://schemas.microsoft.com/office/powerpoint/2010/main" val="11963796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Prescrizione</a:t>
            </a:r>
            <a:r>
              <a:rPr lang="en-US" sz="2200" dirty="0">
                <a:solidFill>
                  <a:schemeClr val="accent2">
                    <a:lumMod val="50000"/>
                  </a:schemeClr>
                </a:solidFill>
                <a:latin typeface="Georgia" charset="0"/>
                <a:ea typeface="Georgia" charset="0"/>
                <a:cs typeface="Georgia" charset="0"/>
              </a:rPr>
              <a:t> e </a:t>
            </a:r>
            <a:r>
              <a:rPr lang="en-US" sz="2200" dirty="0" err="1">
                <a:solidFill>
                  <a:schemeClr val="accent2">
                    <a:lumMod val="50000"/>
                  </a:schemeClr>
                </a:solidFill>
                <a:latin typeface="Georgia" charset="0"/>
                <a:ea typeface="Georgia" charset="0"/>
                <a:cs typeface="Georgia" charset="0"/>
              </a:rPr>
              <a:t>decadenza</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3"/>
            <a:ext cx="10330895" cy="4211451"/>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Estinzione</a:t>
            </a:r>
          </a:p>
          <a:p>
            <a:pPr algn="l">
              <a:spcBef>
                <a:spcPts val="600"/>
              </a:spcBef>
              <a:spcAft>
                <a:spcPts val="600"/>
              </a:spcAft>
            </a:pPr>
            <a:r>
              <a:rPr lang="it-IT" sz="2400" dirty="0">
                <a:solidFill>
                  <a:schemeClr val="accent2">
                    <a:lumMod val="50000"/>
                  </a:schemeClr>
                </a:solidFill>
                <a:latin typeface="Georgia" panose="02040502050405020303" pitchFamily="18" charset="0"/>
              </a:rPr>
              <a:t>I diritti di regola si estinguono. Talvolta l’estinzione è fisiologica (ad esempio un diritto di credito si estingue con l’adempimento); talaltra è patologica (ad esempio allorché un diritto non è esercitato per un dato periodo di tempo). L’estinzione patologica prende il nome di </a:t>
            </a:r>
            <a:r>
              <a:rPr lang="it-IT" sz="2400" u="sng" dirty="0">
                <a:solidFill>
                  <a:schemeClr val="accent2">
                    <a:lumMod val="50000"/>
                  </a:schemeClr>
                </a:solidFill>
                <a:latin typeface="Georgia" panose="02040502050405020303" pitchFamily="18" charset="0"/>
              </a:rPr>
              <a:t>prescrizione</a:t>
            </a:r>
            <a:r>
              <a:rPr lang="it-IT" sz="2400" dirty="0">
                <a:solidFill>
                  <a:schemeClr val="accent2">
                    <a:lumMod val="50000"/>
                  </a:schemeClr>
                </a:solidFill>
                <a:latin typeface="Georgia" panose="02040502050405020303" pitchFamily="18" charset="0"/>
              </a:rPr>
              <a:t>.</a:t>
            </a: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La prescrizione è una regola di diritto pubblico posta a tutela della parte che ‘subirebbe’ l’esercizio del diritto sottoposto a prescrizione.</a:t>
            </a:r>
          </a:p>
        </p:txBody>
      </p:sp>
      <p:sp>
        <p:nvSpPr>
          <p:cNvPr id="6" name="CasellaDiTesto 5"/>
          <p:cNvSpPr txBox="1"/>
          <p:nvPr/>
        </p:nvSpPr>
        <p:spPr>
          <a:xfrm>
            <a:off x="392521" y="3636580"/>
            <a:ext cx="10200269"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2934, C.C.: “(1) </a:t>
            </a:r>
            <a:r>
              <a:rPr lang="en-US" sz="2000" dirty="0" err="1">
                <a:solidFill>
                  <a:srgbClr val="002060"/>
                </a:solidFill>
                <a:latin typeface="Georgia" charset="0"/>
                <a:ea typeface="Georgia" charset="0"/>
                <a:cs typeface="Georgia" charset="0"/>
              </a:rPr>
              <a:t>Ogni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estingue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prescrizione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titolare</a:t>
            </a:r>
            <a:r>
              <a:rPr lang="en-US" sz="2000" dirty="0">
                <a:solidFill>
                  <a:srgbClr val="002060"/>
                </a:solidFill>
                <a:latin typeface="Georgia" charset="0"/>
                <a:ea typeface="Georgia" charset="0"/>
                <a:cs typeface="Georgia" charset="0"/>
              </a:rPr>
              <a:t> non lo </a:t>
            </a:r>
            <a:r>
              <a:rPr lang="en-US" sz="2000" dirty="0" err="1">
                <a:solidFill>
                  <a:srgbClr val="002060"/>
                </a:solidFill>
                <a:latin typeface="Georgia" charset="0"/>
                <a:ea typeface="Georgia" charset="0"/>
                <a:cs typeface="Georgia" charset="0"/>
              </a:rPr>
              <a:t>esercita</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tempo </a:t>
            </a:r>
            <a:r>
              <a:rPr lang="en-US" sz="2000" dirty="0" err="1">
                <a:solidFill>
                  <a:srgbClr val="002060"/>
                </a:solidFill>
                <a:latin typeface="Georgia" charset="0"/>
                <a:ea typeface="Georgia" charset="0"/>
                <a:cs typeface="Georgia" charset="0"/>
              </a:rPr>
              <a:t>determinato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Non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soggetti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prescrizione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indisponibili</a:t>
            </a:r>
            <a:r>
              <a:rPr lang="en-US" sz="2000" dirty="0">
                <a:solidFill>
                  <a:srgbClr val="002060"/>
                </a:solidFill>
                <a:latin typeface="Georgia" charset="0"/>
                <a:ea typeface="Georgia" charset="0"/>
                <a:cs typeface="Georgia" charset="0"/>
              </a:rPr>
              <a:t> e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indicati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66268479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Prescrizione</a:t>
            </a:r>
            <a:r>
              <a:rPr lang="en-US" sz="2200" dirty="0">
                <a:solidFill>
                  <a:schemeClr val="accent2">
                    <a:lumMod val="50000"/>
                  </a:schemeClr>
                </a:solidFill>
                <a:latin typeface="Georgia" charset="0"/>
                <a:ea typeface="Georgia" charset="0"/>
                <a:cs typeface="Georgia" charset="0"/>
              </a:rPr>
              <a:t> e </a:t>
            </a:r>
            <a:r>
              <a:rPr lang="en-US" sz="2200" dirty="0" err="1">
                <a:solidFill>
                  <a:schemeClr val="accent2">
                    <a:lumMod val="50000"/>
                  </a:schemeClr>
                </a:solidFill>
                <a:latin typeface="Georgia" charset="0"/>
                <a:ea typeface="Georgia" charset="0"/>
                <a:cs typeface="Georgia" charset="0"/>
              </a:rPr>
              <a:t>decadenza</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4"/>
            <a:ext cx="10330895" cy="362956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Poiché la prescrizione, è regola di diritto pubblico, le parti non possono derogarvi né rinunciare a essa. </a:t>
            </a: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0"/>
              </a:spcBef>
            </a:pPr>
            <a:endParaRPr lang="it-IT" sz="2400" dirty="0">
              <a:solidFill>
                <a:schemeClr val="accent2">
                  <a:lumMod val="50000"/>
                </a:schemeClr>
              </a:solidFill>
              <a:latin typeface="Georgia" panose="02040502050405020303" pitchFamily="18" charset="0"/>
            </a:endParaRPr>
          </a:p>
          <a:p>
            <a:pPr algn="l">
              <a:spcBef>
                <a:spcPts val="600"/>
              </a:spcBef>
            </a:pPr>
            <a:r>
              <a:rPr lang="it-IT" sz="2400" dirty="0">
                <a:solidFill>
                  <a:schemeClr val="accent2">
                    <a:lumMod val="50000"/>
                  </a:schemeClr>
                </a:solidFill>
                <a:latin typeface="Georgia" panose="02040502050405020303" pitchFamily="18" charset="0"/>
              </a:rPr>
              <a:t>Tuttavia, poiché la prescrizione è misura di tutela della parte debole, quest’ultima soltanto può rilevarne l’occorrere; inoltre, detta parte può anche rinunciare alla prescrizione una volta che questa si è realizzata. </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8" name="CasellaDiTesto 7"/>
          <p:cNvSpPr txBox="1"/>
          <p:nvPr/>
        </p:nvSpPr>
        <p:spPr>
          <a:xfrm>
            <a:off x="392521" y="2276766"/>
            <a:ext cx="10740596"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2936, C.C.: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nullo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ogni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diretto</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modificare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disciplina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prescrizione</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1" y="2732057"/>
            <a:ext cx="10740596"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2937, C.C.: “(1)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rinunziare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prescrizione</a:t>
            </a:r>
            <a:r>
              <a:rPr lang="en-US" sz="2000" dirty="0">
                <a:solidFill>
                  <a:srgbClr val="002060"/>
                </a:solidFill>
                <a:latin typeface="Georgia" charset="0"/>
                <a:ea typeface="Georgia" charset="0"/>
                <a:cs typeface="Georgia" charset="0"/>
              </a:rPr>
              <a:t> chi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disporre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validamente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Si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rinunziare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prescrizione</a:t>
            </a:r>
            <a:r>
              <a:rPr lang="en-US" sz="2000" dirty="0">
                <a:solidFill>
                  <a:srgbClr val="002060"/>
                </a:solidFill>
                <a:latin typeface="Georgia" charset="0"/>
                <a:ea typeface="Georgia" charset="0"/>
                <a:cs typeface="Georgia" charset="0"/>
              </a:rPr>
              <a:t> solo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questa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compiuta</a:t>
            </a:r>
            <a:r>
              <a:rPr lang="en-US" sz="2000" dirty="0">
                <a:solidFill>
                  <a:srgbClr val="002060"/>
                </a:solidFill>
                <a:latin typeface="Georgia" charset="0"/>
                <a:ea typeface="Georgia" charset="0"/>
                <a:cs typeface="Georgia" charset="0"/>
              </a:rPr>
              <a:t>”</a:t>
            </a:r>
          </a:p>
        </p:txBody>
      </p:sp>
      <p:sp>
        <p:nvSpPr>
          <p:cNvPr id="10" name="CasellaDiTesto 9"/>
          <p:cNvSpPr txBox="1"/>
          <p:nvPr/>
        </p:nvSpPr>
        <p:spPr>
          <a:xfrm>
            <a:off x="392521" y="4976494"/>
            <a:ext cx="10740596"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2938, C.C.: “Il </a:t>
            </a:r>
            <a:r>
              <a:rPr lang="en-US" sz="2000" dirty="0" err="1">
                <a:solidFill>
                  <a:srgbClr val="002060"/>
                </a:solidFill>
                <a:latin typeface="Georgia" charset="0"/>
                <a:ea typeface="Georgia" charset="0"/>
                <a:cs typeface="Georgia" charset="0"/>
              </a:rPr>
              <a:t>giudice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rilevare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d’ufficio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prescrizione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opposta</a:t>
            </a:r>
            <a:r>
              <a:rPr lang="en-US" sz="2000" dirty="0">
                <a:solidFill>
                  <a:srgbClr val="002060"/>
                </a:solidFill>
                <a:latin typeface="Georgia" charset="0"/>
                <a:ea typeface="Georgia" charset="0"/>
                <a:cs typeface="Georgia" charset="0"/>
              </a:rPr>
              <a:t>”</a:t>
            </a:r>
          </a:p>
        </p:txBody>
      </p:sp>
      <p:sp>
        <p:nvSpPr>
          <p:cNvPr id="11" name="CasellaDiTesto 10"/>
          <p:cNvSpPr txBox="1"/>
          <p:nvPr/>
        </p:nvSpPr>
        <p:spPr>
          <a:xfrm>
            <a:off x="392521" y="5433661"/>
            <a:ext cx="1074059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2940, C.C.: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ammessa</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ripetizione</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ciò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spontaneamente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pagato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adempimento</a:t>
            </a:r>
            <a:r>
              <a:rPr lang="en-US" sz="2000" dirty="0">
                <a:solidFill>
                  <a:srgbClr val="002060"/>
                </a:solidFill>
                <a:latin typeface="Georgia" charset="0"/>
                <a:ea typeface="Georgia" charset="0"/>
                <a:cs typeface="Georgia" charset="0"/>
              </a:rPr>
              <a:t> di un </a:t>
            </a:r>
            <a:r>
              <a:rPr lang="en-US" sz="2000" dirty="0" err="1">
                <a:solidFill>
                  <a:srgbClr val="002060"/>
                </a:solidFill>
                <a:latin typeface="Georgia" charset="0"/>
                <a:ea typeface="Georgia" charset="0"/>
                <a:cs typeface="Georgia" charset="0"/>
              </a:rPr>
              <a:t>debito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prescritto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8931562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Definizioni</a:t>
            </a:r>
            <a:r>
              <a:rPr lang="en-US" sz="2200" dirty="0">
                <a:solidFill>
                  <a:schemeClr val="accent2">
                    <a:lumMod val="50000"/>
                  </a:schemeClr>
                </a:solidFill>
                <a:latin typeface="Georgia" charset="0"/>
                <a:ea typeface="Georgia" charset="0"/>
                <a:cs typeface="Georgia" charset="0"/>
              </a:rPr>
              <a:t> </a:t>
            </a: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Il diritto privato dunque regge l’architettura delle relazioni inter </a:t>
            </a:r>
            <a:r>
              <a:rPr lang="it-IT" sz="2400" dirty="0" err="1">
                <a:solidFill>
                  <a:schemeClr val="accent2">
                    <a:lumMod val="50000"/>
                  </a:schemeClr>
                </a:solidFill>
                <a:latin typeface="Georgia" panose="02040502050405020303" pitchFamily="18" charset="0"/>
              </a:rPr>
              <a:t>partes</a:t>
            </a:r>
            <a:r>
              <a:rPr lang="it-IT" sz="2400" dirty="0">
                <a:solidFill>
                  <a:schemeClr val="accent2">
                    <a:lumMod val="50000"/>
                  </a:schemeClr>
                </a:solidFill>
                <a:latin typeface="Georgia" panose="02040502050405020303" pitchFamily="18" charset="0"/>
              </a:rPr>
              <a:t> fra i soggetti appartenenti a una data società.</a:t>
            </a:r>
          </a:p>
          <a:p>
            <a:pPr algn="l">
              <a:spcBef>
                <a:spcPts val="600"/>
              </a:spcBef>
            </a:pPr>
            <a:r>
              <a:rPr lang="it-IT" sz="2400" u="sng" dirty="0">
                <a:solidFill>
                  <a:schemeClr val="accent2">
                    <a:lumMod val="50000"/>
                  </a:schemeClr>
                </a:solidFill>
                <a:latin typeface="Georgia" panose="02040502050405020303" pitchFamily="18" charset="0"/>
              </a:rPr>
              <a:t>IMPORTANTE</a:t>
            </a:r>
            <a:r>
              <a:rPr lang="it-IT" sz="2400" dirty="0">
                <a:solidFill>
                  <a:schemeClr val="accent2">
                    <a:lumMod val="50000"/>
                  </a:schemeClr>
                </a:solidFill>
                <a:latin typeface="Georgia" panose="02040502050405020303" pitchFamily="18" charset="0"/>
              </a:rPr>
              <a:t>:  Il diritto privato che studieremo è quello posto dallo Stato al fine di governare le relazioni fra soggetti in posizione di parità formale fra loro </a:t>
            </a:r>
            <a:r>
              <a:rPr lang="mr-IN" sz="2400" dirty="0">
                <a:solidFill>
                  <a:schemeClr val="accent2">
                    <a:lumMod val="50000"/>
                  </a:schemeClr>
                </a:solidFill>
                <a:latin typeface="Georgia" panose="02040502050405020303" pitchFamily="18" charset="0"/>
              </a:rPr>
              <a:t>–</a:t>
            </a:r>
            <a:r>
              <a:rPr lang="it-IT" sz="2400" dirty="0">
                <a:solidFill>
                  <a:schemeClr val="accent2">
                    <a:lumMod val="50000"/>
                  </a:schemeClr>
                </a:solidFill>
                <a:latin typeface="Georgia" panose="02040502050405020303" pitchFamily="18" charset="0"/>
              </a:rPr>
              <a:t> è, per certi versi, il diritto privato come ‘dovrebbe essere’ secondo lo Stato.</a:t>
            </a:r>
          </a:p>
          <a:p>
            <a:pPr algn="l">
              <a:spcBef>
                <a:spcPts val="0"/>
              </a:spcBef>
              <a:spcAft>
                <a:spcPts val="600"/>
              </a:spcAft>
            </a:pPr>
            <a:r>
              <a:rPr lang="it-IT" sz="2400" dirty="0">
                <a:solidFill>
                  <a:schemeClr val="accent2">
                    <a:lumMod val="50000"/>
                  </a:schemeClr>
                </a:solidFill>
                <a:latin typeface="Georgia" panose="02040502050405020303" pitchFamily="18" charset="0"/>
              </a:rPr>
              <a:t>In concreto, tale diritto ‘ideale’ coesiste con il diritto concretamente applicato e rispettato dalle parti. Nell’ambito privatistico, salve eccezioni, le parti sono in genere libere di modellare da sé le regole che le governano. Fintanto che non sorge una disputa e non ci si rivolge a un giudice, tali regole </a:t>
            </a:r>
            <a:r>
              <a:rPr lang="mr-IN" sz="2400" dirty="0">
                <a:solidFill>
                  <a:schemeClr val="accent2">
                    <a:lumMod val="50000"/>
                  </a:schemeClr>
                </a:solidFill>
                <a:latin typeface="Georgia" panose="02040502050405020303" pitchFamily="18" charset="0"/>
              </a:rPr>
              <a:t>–</a:t>
            </a:r>
            <a:r>
              <a:rPr lang="it-IT" sz="2400" dirty="0">
                <a:solidFill>
                  <a:schemeClr val="accent2">
                    <a:lumMod val="50000"/>
                  </a:schemeClr>
                </a:solidFill>
                <a:latin typeface="Georgia" panose="02040502050405020303" pitchFamily="18" charset="0"/>
              </a:rPr>
              <a:t> quale che sia la loro posizione rispetto al diritto statale </a:t>
            </a:r>
            <a:r>
              <a:rPr lang="mr-IN" sz="2400" dirty="0">
                <a:solidFill>
                  <a:schemeClr val="accent2">
                    <a:lumMod val="50000"/>
                  </a:schemeClr>
                </a:solidFill>
                <a:latin typeface="Georgia" panose="02040502050405020303" pitchFamily="18" charset="0"/>
              </a:rPr>
              <a:t>–</a:t>
            </a:r>
            <a:r>
              <a:rPr lang="it-IT" sz="2400" dirty="0">
                <a:solidFill>
                  <a:schemeClr val="accent2">
                    <a:lumMod val="50000"/>
                  </a:schemeClr>
                </a:solidFill>
                <a:latin typeface="Georgia" panose="02040502050405020303" pitchFamily="18" charset="0"/>
              </a:rPr>
              <a:t> coesistono con quelle dettate dallo Stato.</a:t>
            </a:r>
          </a:p>
        </p:txBody>
      </p:sp>
    </p:spTree>
    <p:extLst>
      <p:ext uri="{BB962C8B-B14F-4D97-AF65-F5344CB8AC3E}">
        <p14:creationId xmlns:p14="http://schemas.microsoft.com/office/powerpoint/2010/main" val="65701565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Prescrizione</a:t>
            </a:r>
            <a:r>
              <a:rPr lang="en-US" sz="2200" dirty="0">
                <a:solidFill>
                  <a:schemeClr val="accent2">
                    <a:lumMod val="50000"/>
                  </a:schemeClr>
                </a:solidFill>
                <a:latin typeface="Georgia" charset="0"/>
                <a:ea typeface="Georgia" charset="0"/>
                <a:cs typeface="Georgia" charset="0"/>
              </a:rPr>
              <a:t> e </a:t>
            </a:r>
            <a:r>
              <a:rPr lang="en-US" sz="2200" dirty="0" err="1">
                <a:solidFill>
                  <a:schemeClr val="accent2">
                    <a:lumMod val="50000"/>
                  </a:schemeClr>
                </a:solidFill>
                <a:latin typeface="Georgia" charset="0"/>
                <a:ea typeface="Georgia" charset="0"/>
                <a:cs typeface="Georgia" charset="0"/>
              </a:rPr>
              <a:t>decadenza</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4"/>
            <a:ext cx="10330895" cy="362956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Quanto tempo occorre perché operi la prescrizione?</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Il termine di prescrizione è soggetto a </a:t>
            </a:r>
            <a:r>
              <a:rPr lang="it-IT" sz="2400" u="sng" dirty="0">
                <a:solidFill>
                  <a:schemeClr val="accent2">
                    <a:lumMod val="50000"/>
                  </a:schemeClr>
                </a:solidFill>
                <a:latin typeface="Georgia" panose="02040502050405020303" pitchFamily="18" charset="0"/>
              </a:rPr>
              <a:t>sospensione</a:t>
            </a:r>
            <a:r>
              <a:rPr lang="it-IT" sz="2400" dirty="0">
                <a:solidFill>
                  <a:schemeClr val="accent2">
                    <a:lumMod val="50000"/>
                  </a:schemeClr>
                </a:solidFill>
                <a:latin typeface="Georgia" panose="02040502050405020303" pitchFamily="18" charset="0"/>
              </a:rPr>
              <a:t> e </a:t>
            </a:r>
            <a:r>
              <a:rPr lang="it-IT" sz="2400" u="sng" dirty="0">
                <a:solidFill>
                  <a:schemeClr val="accent2">
                    <a:lumMod val="50000"/>
                  </a:schemeClr>
                </a:solidFill>
                <a:latin typeface="Georgia" panose="02040502050405020303" pitchFamily="18" charset="0"/>
              </a:rPr>
              <a:t>interruzione.</a:t>
            </a:r>
          </a:p>
          <a:p>
            <a:pPr algn="l">
              <a:spcBef>
                <a:spcPts val="600"/>
              </a:spcBef>
              <a:spcAft>
                <a:spcPts val="600"/>
              </a:spcAft>
            </a:pPr>
            <a:r>
              <a:rPr lang="it-IT" sz="2400" dirty="0">
                <a:solidFill>
                  <a:schemeClr val="accent2">
                    <a:lumMod val="50000"/>
                  </a:schemeClr>
                </a:solidFill>
                <a:latin typeface="Georgia" panose="02040502050405020303" pitchFamily="18" charset="0"/>
              </a:rPr>
              <a:t>Il termine di prescrizione è </a:t>
            </a:r>
            <a:r>
              <a:rPr lang="it-IT" sz="2400" u="sng" dirty="0">
                <a:solidFill>
                  <a:schemeClr val="accent2">
                    <a:lumMod val="50000"/>
                  </a:schemeClr>
                </a:solidFill>
                <a:latin typeface="Georgia" panose="02040502050405020303" pitchFamily="18" charset="0"/>
              </a:rPr>
              <a:t>sospeso</a:t>
            </a:r>
            <a:r>
              <a:rPr lang="it-IT" sz="2400" dirty="0">
                <a:solidFill>
                  <a:schemeClr val="accent2">
                    <a:lumMod val="50000"/>
                  </a:schemeClr>
                </a:solidFill>
                <a:latin typeface="Georgia" panose="02040502050405020303" pitchFamily="18" charset="0"/>
              </a:rPr>
              <a:t> in ragione del rapporto in essere fra le parti (ad esempio, fra i coniugi e fra le persone giuridiche e i loro amministratori: art. 2941 c.c.) o in ragione delle condizioni del suo titolare (ad esempio allorché costui è minore o interdetto: art. 2942 c.c.).</a:t>
            </a:r>
          </a:p>
          <a:p>
            <a:pPr algn="l">
              <a:spcBef>
                <a:spcPts val="600"/>
              </a:spcBef>
              <a:spcAft>
                <a:spcPts val="600"/>
              </a:spcAft>
            </a:pPr>
            <a:r>
              <a:rPr lang="it-IT" sz="2400" dirty="0">
                <a:solidFill>
                  <a:schemeClr val="accent2">
                    <a:lumMod val="50000"/>
                  </a:schemeClr>
                </a:solidFill>
                <a:latin typeface="Georgia" panose="02040502050405020303" pitchFamily="18" charset="0"/>
              </a:rPr>
              <a:t>Durante la sospensione, il termine di prescrizione non corre.</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8" name="CasellaDiTesto 7"/>
          <p:cNvSpPr txBox="1"/>
          <p:nvPr/>
        </p:nvSpPr>
        <p:spPr>
          <a:xfrm>
            <a:off x="392521" y="1937667"/>
            <a:ext cx="1074059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2946, C.C.: “Salvi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casi</a:t>
            </a:r>
            <a:r>
              <a:rPr lang="en-US" sz="2000" dirty="0">
                <a:solidFill>
                  <a:srgbClr val="002060"/>
                </a:solidFill>
                <a:latin typeface="Georgia" charset="0"/>
                <a:ea typeface="Georgia" charset="0"/>
                <a:cs typeface="Georgia" charset="0"/>
              </a:rPr>
              <a:t> in cui la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dispone </a:t>
            </a:r>
            <a:r>
              <a:rPr lang="en-US" sz="2000" dirty="0" err="1">
                <a:solidFill>
                  <a:srgbClr val="002060"/>
                </a:solidFill>
                <a:latin typeface="Georgia" charset="0"/>
                <a:ea typeface="Georgia" charset="0"/>
                <a:cs typeface="Georgia" charset="0"/>
              </a:rPr>
              <a:t>diversamente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estinguono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prescrizione</a:t>
            </a:r>
            <a:r>
              <a:rPr lang="en-US" sz="2000" dirty="0">
                <a:solidFill>
                  <a:srgbClr val="002060"/>
                </a:solidFill>
                <a:latin typeface="Georgia" charset="0"/>
                <a:ea typeface="Georgia" charset="0"/>
                <a:cs typeface="Georgia" charset="0"/>
              </a:rPr>
              <a:t> con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decorso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dieci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anni</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21" y="2732057"/>
            <a:ext cx="1074059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2935, C.C.: “La </a:t>
            </a:r>
            <a:r>
              <a:rPr lang="en-US" sz="2000" dirty="0" err="1">
                <a:solidFill>
                  <a:srgbClr val="002060"/>
                </a:solidFill>
                <a:latin typeface="Georgia" charset="0"/>
                <a:ea typeface="Georgia" charset="0"/>
                <a:cs typeface="Georgia" charset="0"/>
              </a:rPr>
              <a:t>prescrizione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comincia</a:t>
            </a:r>
            <a:r>
              <a:rPr lang="en-US" sz="2000" dirty="0">
                <a:solidFill>
                  <a:srgbClr val="002060"/>
                </a:solidFill>
                <a:latin typeface="Georgia" charset="0"/>
                <a:ea typeface="Georgia" charset="0"/>
                <a:cs typeface="Georgia" charset="0"/>
              </a:rPr>
              <a:t> a </a:t>
            </a:r>
            <a:r>
              <a:rPr lang="en-US" sz="2000" dirty="0" err="1">
                <a:solidFill>
                  <a:srgbClr val="002060"/>
                </a:solidFill>
                <a:latin typeface="Georgia" charset="0"/>
                <a:ea typeface="Georgia" charset="0"/>
                <a:cs typeface="Georgia" charset="0"/>
              </a:rPr>
              <a:t>decorrere</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giorno</a:t>
            </a:r>
            <a:r>
              <a:rPr lang="en-US" sz="2000" dirty="0">
                <a:solidFill>
                  <a:srgbClr val="002060"/>
                </a:solidFill>
                <a:latin typeface="Georgia" charset="0"/>
                <a:ea typeface="Georgia" charset="0"/>
                <a:cs typeface="Georgia" charset="0"/>
              </a:rPr>
              <a:t> in cui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valere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36594743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Prescrizione</a:t>
            </a:r>
            <a:r>
              <a:rPr lang="en-US" sz="2200" dirty="0">
                <a:solidFill>
                  <a:schemeClr val="accent2">
                    <a:lumMod val="50000"/>
                  </a:schemeClr>
                </a:solidFill>
                <a:latin typeface="Georgia" charset="0"/>
                <a:ea typeface="Georgia" charset="0"/>
                <a:cs typeface="Georgia" charset="0"/>
              </a:rPr>
              <a:t> e </a:t>
            </a:r>
            <a:r>
              <a:rPr lang="en-US" sz="2200" dirty="0" err="1">
                <a:solidFill>
                  <a:schemeClr val="accent2">
                    <a:lumMod val="50000"/>
                  </a:schemeClr>
                </a:solidFill>
                <a:latin typeface="Georgia" charset="0"/>
                <a:ea typeface="Georgia" charset="0"/>
                <a:cs typeface="Georgia" charset="0"/>
              </a:rPr>
              <a:t>decadenza</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4"/>
            <a:ext cx="10330895" cy="362956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Il termine di prescrizione è </a:t>
            </a:r>
            <a:r>
              <a:rPr lang="it-IT" sz="2400" u="sng" dirty="0">
                <a:solidFill>
                  <a:schemeClr val="accent2">
                    <a:lumMod val="50000"/>
                  </a:schemeClr>
                </a:solidFill>
                <a:latin typeface="Georgia" panose="02040502050405020303" pitchFamily="18" charset="0"/>
              </a:rPr>
              <a:t>interrotto</a:t>
            </a:r>
            <a:r>
              <a:rPr lang="it-IT" sz="2400" dirty="0">
                <a:solidFill>
                  <a:schemeClr val="accent2">
                    <a:lumMod val="50000"/>
                  </a:schemeClr>
                </a:solidFill>
                <a:latin typeface="Georgia" panose="02040502050405020303" pitchFamily="18" charset="0"/>
              </a:rPr>
              <a:t> da qualsiasi manifestazione della volontà del titolare del diritto di esercitarlo (come l’invio di una diffida o la notificazione di una domanda giudiziale: art. 2943 c.c.), oltre che dal riconoscimento del diritto da parte del soggetto contro il quale quel diritto può essere fatto valere (art. 2944 c.c.).</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L’interruzione spezza il periodo di prescrizione, che ricomincia a decorrere da zero dopo ogni atto di esercizio.</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9" name="CasellaDiTesto 8"/>
          <p:cNvSpPr txBox="1"/>
          <p:nvPr/>
        </p:nvSpPr>
        <p:spPr>
          <a:xfrm>
            <a:off x="392520" y="5349934"/>
            <a:ext cx="10330897"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2945, C.C.: “(1) Per </a:t>
            </a:r>
            <a:r>
              <a:rPr lang="en-US" sz="2000" dirty="0" err="1">
                <a:solidFill>
                  <a:srgbClr val="002060"/>
                </a:solidFill>
                <a:latin typeface="Georgia" charset="0"/>
                <a:ea typeface="Georgia" charset="0"/>
                <a:cs typeface="Georgia" charset="0"/>
              </a:rPr>
              <a:t>effetto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dell’interruzione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s’inizia</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nuovo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periodo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prescrizione</a:t>
            </a:r>
            <a:r>
              <a:rPr lang="en-US" sz="2000" dirty="0">
                <a:solidFill>
                  <a:srgbClr val="002060"/>
                </a:solidFill>
                <a:latin typeface="Georgia" charset="0"/>
                <a:ea typeface="Georgia" charset="0"/>
                <a:cs typeface="Georgia" charset="0"/>
              </a:rPr>
              <a:t>”</a:t>
            </a:r>
          </a:p>
        </p:txBody>
      </p:sp>
      <p:sp>
        <p:nvSpPr>
          <p:cNvPr id="12" name="CasellaDiTesto 11"/>
          <p:cNvSpPr txBox="1"/>
          <p:nvPr/>
        </p:nvSpPr>
        <p:spPr>
          <a:xfrm>
            <a:off x="392521" y="3335142"/>
            <a:ext cx="10740596"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2945, C.C.: “(2) Se </a:t>
            </a:r>
            <a:r>
              <a:rPr lang="en-US" sz="2000" dirty="0" err="1">
                <a:solidFill>
                  <a:srgbClr val="002060"/>
                </a:solidFill>
                <a:latin typeface="Georgia" charset="0"/>
                <a:ea typeface="Georgia" charset="0"/>
                <a:cs typeface="Georgia" charset="0"/>
              </a:rPr>
              <a:t>l'interruzione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avvenuta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mediante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indicati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primi</a:t>
            </a:r>
            <a:r>
              <a:rPr lang="en-US" sz="2000" dirty="0">
                <a:solidFill>
                  <a:srgbClr val="002060"/>
                </a:solidFill>
                <a:latin typeface="Georgia" charset="0"/>
                <a:ea typeface="Georgia" charset="0"/>
                <a:cs typeface="Georgia" charset="0"/>
              </a:rPr>
              <a:t> due </a:t>
            </a:r>
            <a:r>
              <a:rPr lang="en-US" sz="2000" dirty="0" err="1">
                <a:solidFill>
                  <a:srgbClr val="002060"/>
                </a:solidFill>
                <a:latin typeface="Georgia" charset="0"/>
                <a:ea typeface="Georgia" charset="0"/>
                <a:cs typeface="Georgia" charset="0"/>
              </a:rPr>
              <a:t>commi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dell’art</a:t>
            </a:r>
            <a:r>
              <a:rPr lang="en-US" sz="2000" dirty="0">
                <a:solidFill>
                  <a:srgbClr val="002060"/>
                </a:solidFill>
                <a:latin typeface="Georgia" charset="0"/>
                <a:ea typeface="Georgia" charset="0"/>
                <a:cs typeface="Georgia" charset="0"/>
              </a:rPr>
              <a:t>. 2943, la </a:t>
            </a:r>
            <a:r>
              <a:rPr lang="en-US" sz="2000" dirty="0" err="1">
                <a:solidFill>
                  <a:srgbClr val="002060"/>
                </a:solidFill>
                <a:latin typeface="Georgia" charset="0"/>
                <a:ea typeface="Georgia" charset="0"/>
                <a:cs typeface="Georgia" charset="0"/>
              </a:rPr>
              <a:t>prescrizione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corre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fino</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momento</a:t>
            </a:r>
            <a:r>
              <a:rPr lang="en-US" sz="2000" dirty="0">
                <a:solidFill>
                  <a:srgbClr val="002060"/>
                </a:solidFill>
                <a:latin typeface="Georgia" charset="0"/>
                <a:ea typeface="Georgia" charset="0"/>
                <a:cs typeface="Georgia" charset="0"/>
              </a:rPr>
              <a:t> in cui </a:t>
            </a:r>
            <a:r>
              <a:rPr lang="en-US" sz="2000" dirty="0" err="1">
                <a:solidFill>
                  <a:srgbClr val="002060"/>
                </a:solidFill>
                <a:latin typeface="Georgia" charset="0"/>
                <a:ea typeface="Georgia" charset="0"/>
                <a:cs typeface="Georgia" charset="0"/>
              </a:rPr>
              <a:t>passa</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giudicato</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sentenza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definisce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giudizio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853078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Prescrizione</a:t>
            </a:r>
            <a:r>
              <a:rPr lang="en-US" sz="2200" dirty="0">
                <a:solidFill>
                  <a:schemeClr val="accent2">
                    <a:lumMod val="50000"/>
                  </a:schemeClr>
                </a:solidFill>
                <a:latin typeface="Georgia" charset="0"/>
                <a:ea typeface="Georgia" charset="0"/>
                <a:cs typeface="Georgia" charset="0"/>
              </a:rPr>
              <a:t> e </a:t>
            </a:r>
            <a:r>
              <a:rPr lang="en-US" sz="2200" dirty="0" err="1">
                <a:solidFill>
                  <a:schemeClr val="accent2">
                    <a:lumMod val="50000"/>
                  </a:schemeClr>
                </a:solidFill>
                <a:latin typeface="Georgia" charset="0"/>
                <a:ea typeface="Georgia" charset="0"/>
                <a:cs typeface="Georgia" charset="0"/>
              </a:rPr>
              <a:t>decadenza</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4"/>
            <a:ext cx="10330895" cy="362956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Oltre al termine ordinario di prescrizione (decennale), vi sono molti termini brevi stabiliti dalla legge:</a:t>
            </a:r>
          </a:p>
          <a:p>
            <a:pPr algn="l">
              <a:spcBef>
                <a:spcPts val="2400"/>
              </a:spcBef>
              <a:spcAft>
                <a:spcPts val="600"/>
              </a:spcAft>
            </a:pPr>
            <a:r>
              <a:rPr lang="it-IT" sz="2400" dirty="0">
                <a:solidFill>
                  <a:schemeClr val="accent2">
                    <a:lumMod val="50000"/>
                  </a:schemeClr>
                </a:solidFill>
                <a:latin typeface="Georgia" panose="02040502050405020303" pitchFamily="18" charset="0"/>
              </a:rPr>
              <a:t>cinque anni</a:t>
            </a:r>
          </a:p>
          <a:p>
            <a:pPr algn="l">
              <a:spcBef>
                <a:spcPts val="240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r>
              <a:rPr lang="it-IT" sz="2400" dirty="0">
                <a:solidFill>
                  <a:schemeClr val="accent2">
                    <a:lumMod val="50000"/>
                  </a:schemeClr>
                </a:solidFill>
                <a:latin typeface="Georgia" panose="02040502050405020303" pitchFamily="18" charset="0"/>
              </a:rPr>
              <a:t>due anni</a:t>
            </a: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1200"/>
              </a:spcBef>
              <a:spcAft>
                <a:spcPts val="600"/>
              </a:spcAft>
            </a:pPr>
            <a:r>
              <a:rPr lang="it-IT" sz="2400" dirty="0">
                <a:solidFill>
                  <a:schemeClr val="accent2">
                    <a:lumMod val="50000"/>
                  </a:schemeClr>
                </a:solidFill>
                <a:latin typeface="Georgia" panose="02040502050405020303" pitchFamily="18" charset="0"/>
              </a:rPr>
              <a:t>un anno</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6" name="CasellaDiTesto 5"/>
          <p:cNvSpPr txBox="1"/>
          <p:nvPr/>
        </p:nvSpPr>
        <p:spPr>
          <a:xfrm>
            <a:off x="2351315" y="2319479"/>
            <a:ext cx="9252203" cy="1015663"/>
          </a:xfrm>
          <a:prstGeom prst="rect">
            <a:avLst/>
          </a:prstGeom>
          <a:solidFill>
            <a:schemeClr val="accent1">
              <a:lumMod val="20000"/>
              <a:lumOff val="80000"/>
            </a:schemeClr>
          </a:solidFill>
          <a:ln w="12700">
            <a:solidFill>
              <a:srgbClr val="002060"/>
            </a:solidFill>
          </a:ln>
        </p:spPr>
        <p:txBody>
          <a:bodyPr wrap="square" rtlCol="0">
            <a:spAutoFit/>
          </a:bodyPr>
          <a:lstStyle/>
          <a:p>
            <a:pPr marL="342900" indent="-342900">
              <a:buFont typeface="Arial" charset="0"/>
              <a:buChar char="•"/>
            </a:pP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risarcimento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fatto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illecito</a:t>
            </a:r>
            <a:r>
              <a:rPr lang="en-US" sz="2000" dirty="0">
                <a:solidFill>
                  <a:srgbClr val="002060"/>
                </a:solidFill>
                <a:latin typeface="Georgia" charset="0"/>
                <a:ea typeface="Georgia" charset="0"/>
                <a:cs typeface="Georgia" charset="0"/>
              </a:rPr>
              <a:t> (art. 2947(1) C.C.)</a:t>
            </a:r>
          </a:p>
          <a:p>
            <a:pPr marL="342900" indent="-342900">
              <a:buFont typeface="Arial" charset="0"/>
              <a:buChar char="•"/>
            </a:pP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interessi</a:t>
            </a:r>
            <a:r>
              <a:rPr lang="en-US" sz="2000" dirty="0">
                <a:solidFill>
                  <a:srgbClr val="002060"/>
                </a:solidFill>
                <a:latin typeface="Georgia" charset="0"/>
                <a:ea typeface="Georgia" charset="0"/>
                <a:cs typeface="Georgia" charset="0"/>
              </a:rPr>
              <a:t> e a </a:t>
            </a:r>
            <a:r>
              <a:rPr lang="en-US" sz="2000" dirty="0" err="1">
                <a:solidFill>
                  <a:srgbClr val="002060"/>
                </a:solidFill>
                <a:latin typeface="Georgia" charset="0"/>
                <a:ea typeface="Georgia" charset="0"/>
                <a:cs typeface="Georgia" charset="0"/>
              </a:rPr>
              <a:t>qualsiasi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prestazione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periodica</a:t>
            </a:r>
            <a:r>
              <a:rPr lang="en-US" sz="2000" dirty="0">
                <a:solidFill>
                  <a:srgbClr val="002060"/>
                </a:solidFill>
                <a:latin typeface="Georgia" charset="0"/>
                <a:ea typeface="Georgia" charset="0"/>
                <a:cs typeface="Georgia" charset="0"/>
              </a:rPr>
              <a:t> (art. 2948, n. 4, C.C.)</a:t>
            </a:r>
          </a:p>
          <a:p>
            <a:pPr marL="342900" indent="-342900">
              <a:buFont typeface="Arial" charset="0"/>
              <a:buChar char="•"/>
            </a:pP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derivanti</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rapporti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societari</a:t>
            </a:r>
            <a:r>
              <a:rPr lang="en-US" sz="2000" dirty="0">
                <a:solidFill>
                  <a:srgbClr val="002060"/>
                </a:solidFill>
                <a:latin typeface="Georgia" charset="0"/>
                <a:ea typeface="Georgia" charset="0"/>
                <a:cs typeface="Georgia" charset="0"/>
              </a:rPr>
              <a:t> (art. 2949 C.C.)</a:t>
            </a:r>
          </a:p>
        </p:txBody>
      </p:sp>
      <p:sp>
        <p:nvSpPr>
          <p:cNvPr id="8" name="CasellaDiTesto 7"/>
          <p:cNvSpPr txBox="1"/>
          <p:nvPr/>
        </p:nvSpPr>
        <p:spPr>
          <a:xfrm>
            <a:off x="2351314" y="3390324"/>
            <a:ext cx="9252203" cy="1015663"/>
          </a:xfrm>
          <a:prstGeom prst="rect">
            <a:avLst/>
          </a:prstGeom>
          <a:solidFill>
            <a:schemeClr val="accent1">
              <a:lumMod val="20000"/>
              <a:lumOff val="80000"/>
            </a:schemeClr>
          </a:solidFill>
          <a:ln w="12700">
            <a:solidFill>
              <a:srgbClr val="002060"/>
            </a:solidFill>
          </a:ln>
        </p:spPr>
        <p:txBody>
          <a:bodyPr wrap="square" rtlCol="0">
            <a:spAutoFit/>
          </a:bodyPr>
          <a:lstStyle/>
          <a:p>
            <a:pPr marL="342900" indent="-342900">
              <a:buFont typeface="Arial" charset="0"/>
              <a:buChar char="•"/>
            </a:pP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risarcimento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danno</a:t>
            </a:r>
            <a:r>
              <a:rPr lang="en-US" sz="2000" dirty="0">
                <a:solidFill>
                  <a:srgbClr val="002060"/>
                </a:solidFill>
                <a:latin typeface="Georgia" charset="0"/>
                <a:ea typeface="Georgia" charset="0"/>
                <a:cs typeface="Georgia" charset="0"/>
              </a:rPr>
              <a:t> da </a:t>
            </a:r>
            <a:r>
              <a:rPr lang="en-US" sz="2000" dirty="0" err="1">
                <a:solidFill>
                  <a:srgbClr val="002060"/>
                </a:solidFill>
                <a:latin typeface="Georgia" charset="0"/>
                <a:ea typeface="Georgia" charset="0"/>
                <a:cs typeface="Georgia" charset="0"/>
              </a:rPr>
              <a:t>sinistro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stradale</a:t>
            </a:r>
            <a:r>
              <a:rPr lang="en-US" sz="2000" dirty="0">
                <a:solidFill>
                  <a:srgbClr val="002060"/>
                </a:solidFill>
                <a:latin typeface="Georgia" charset="0"/>
                <a:ea typeface="Georgia" charset="0"/>
                <a:cs typeface="Georgia" charset="0"/>
              </a:rPr>
              <a:t> (art. 2947(2) C.C.)</a:t>
            </a:r>
          </a:p>
          <a:p>
            <a:pPr marL="342900" indent="-342900">
              <a:buFont typeface="Arial" charset="0"/>
              <a:buChar char="•"/>
            </a:pP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sostituzione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riparazione</a:t>
            </a:r>
            <a:r>
              <a:rPr lang="en-US" sz="2000" dirty="0">
                <a:solidFill>
                  <a:srgbClr val="002060"/>
                </a:solidFill>
                <a:latin typeface="Georgia" charset="0"/>
                <a:ea typeface="Georgia" charset="0"/>
                <a:cs typeface="Georgia" charset="0"/>
              </a:rPr>
              <a:t> del bene non </a:t>
            </a:r>
            <a:r>
              <a:rPr lang="en-US" sz="2000" dirty="0" err="1">
                <a:solidFill>
                  <a:srgbClr val="002060"/>
                </a:solidFill>
                <a:latin typeface="Georgia" charset="0"/>
                <a:ea typeface="Georgia" charset="0"/>
                <a:cs typeface="Georgia" charset="0"/>
              </a:rPr>
              <a:t>conforme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vendita</a:t>
            </a:r>
            <a:r>
              <a:rPr lang="en-US" sz="2000" dirty="0">
                <a:solidFill>
                  <a:srgbClr val="002060"/>
                </a:solidFill>
                <a:latin typeface="Georgia" charset="0"/>
                <a:ea typeface="Georgia" charset="0"/>
                <a:cs typeface="Georgia" charset="0"/>
              </a:rPr>
              <a:t> B2C (art. 132, </a:t>
            </a:r>
            <a:r>
              <a:rPr lang="en-US" sz="2000" dirty="0" err="1">
                <a:solidFill>
                  <a:srgbClr val="002060"/>
                </a:solidFill>
                <a:latin typeface="Georgia" charset="0"/>
                <a:ea typeface="Georgia" charset="0"/>
                <a:cs typeface="Georgia" charset="0"/>
              </a:rPr>
              <a:t>Codice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consumo</a:t>
            </a:r>
            <a:r>
              <a:rPr lang="en-US" sz="2000" dirty="0">
                <a:solidFill>
                  <a:srgbClr val="002060"/>
                </a:solidFill>
                <a:latin typeface="Georgia" charset="0"/>
                <a:ea typeface="Georgia" charset="0"/>
                <a:cs typeface="Georgia" charset="0"/>
              </a:rPr>
              <a:t>)</a:t>
            </a:r>
          </a:p>
        </p:txBody>
      </p:sp>
      <p:sp>
        <p:nvSpPr>
          <p:cNvPr id="10" name="CasellaDiTesto 9"/>
          <p:cNvSpPr txBox="1"/>
          <p:nvPr/>
        </p:nvSpPr>
        <p:spPr>
          <a:xfrm>
            <a:off x="2351314" y="4440476"/>
            <a:ext cx="9252203" cy="1323439"/>
          </a:xfrm>
          <a:prstGeom prst="rect">
            <a:avLst/>
          </a:prstGeom>
          <a:solidFill>
            <a:schemeClr val="accent1">
              <a:lumMod val="20000"/>
              <a:lumOff val="80000"/>
            </a:schemeClr>
          </a:solidFill>
          <a:ln w="12700">
            <a:solidFill>
              <a:srgbClr val="002060"/>
            </a:solidFill>
          </a:ln>
        </p:spPr>
        <p:txBody>
          <a:bodyPr wrap="square" rtlCol="0">
            <a:spAutoFit/>
          </a:bodyPr>
          <a:lstStyle/>
          <a:p>
            <a:pPr marL="342900" indent="-342900">
              <a:buFont typeface="Arial" charset="0"/>
              <a:buChar char="•"/>
            </a:pP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sostituzione</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riparazione</a:t>
            </a:r>
            <a:r>
              <a:rPr lang="en-US" sz="2000" dirty="0">
                <a:solidFill>
                  <a:srgbClr val="002060"/>
                </a:solidFill>
                <a:latin typeface="Georgia" charset="0"/>
                <a:ea typeface="Georgia" charset="0"/>
                <a:cs typeface="Georgia" charset="0"/>
              </a:rPr>
              <a:t> del bene </a:t>
            </a:r>
            <a:r>
              <a:rPr lang="en-US" sz="2000" dirty="0" err="1">
                <a:solidFill>
                  <a:srgbClr val="002060"/>
                </a:solidFill>
                <a:latin typeface="Georgia" charset="0"/>
                <a:ea typeface="Georgia" charset="0"/>
                <a:cs typeface="Georgia" charset="0"/>
              </a:rPr>
              <a:t>viziato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contratti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vendita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ordinari</a:t>
            </a:r>
            <a:r>
              <a:rPr lang="en-US" sz="2000" dirty="0">
                <a:solidFill>
                  <a:srgbClr val="002060"/>
                </a:solidFill>
                <a:latin typeface="Georgia" charset="0"/>
                <a:ea typeface="Georgia" charset="0"/>
                <a:cs typeface="Georgia" charset="0"/>
              </a:rPr>
              <a:t> (art. 1495 C.C.)</a:t>
            </a:r>
          </a:p>
          <a:p>
            <a:pPr marL="342900" indent="-342900">
              <a:buFont typeface="Arial" charset="0"/>
              <a:buChar char="•"/>
            </a:pPr>
            <a:r>
              <a:rPr lang="en-US" sz="2000" dirty="0" err="1">
                <a:solidFill>
                  <a:srgbClr val="002060"/>
                </a:solidFill>
                <a:latin typeface="Georgia" charset="0"/>
                <a:ea typeface="Georgia" charset="0"/>
                <a:cs typeface="Georgia" charset="0"/>
              </a:rPr>
              <a:t>Diritti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credito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derivanti</a:t>
            </a:r>
            <a:r>
              <a:rPr lang="en-US" sz="2000" dirty="0">
                <a:solidFill>
                  <a:srgbClr val="002060"/>
                </a:solidFill>
                <a:latin typeface="Georgia" charset="0"/>
                <a:ea typeface="Georgia" charset="0"/>
                <a:cs typeface="Georgia" charset="0"/>
              </a:rPr>
              <a:t> da un </a:t>
            </a:r>
            <a:r>
              <a:rPr lang="en-US" sz="2000" dirty="0" err="1">
                <a:solidFill>
                  <a:srgbClr val="002060"/>
                </a:solidFill>
                <a:latin typeface="Georgia" charset="0"/>
                <a:ea typeface="Georgia" charset="0"/>
                <a:cs typeface="Georgia" charset="0"/>
              </a:rPr>
              <a:t>contratto</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trasporto</a:t>
            </a:r>
            <a:r>
              <a:rPr lang="en-US" sz="2000" dirty="0">
                <a:solidFill>
                  <a:srgbClr val="002060"/>
                </a:solidFill>
                <a:latin typeface="Georgia" charset="0"/>
                <a:ea typeface="Georgia" charset="0"/>
                <a:cs typeface="Georgia" charset="0"/>
              </a:rPr>
              <a:t> o di </a:t>
            </a:r>
            <a:r>
              <a:rPr lang="en-US" sz="2000" dirty="0" err="1">
                <a:solidFill>
                  <a:srgbClr val="002060"/>
                </a:solidFill>
                <a:latin typeface="Georgia" charset="0"/>
                <a:ea typeface="Georgia" charset="0"/>
                <a:cs typeface="Georgia" charset="0"/>
              </a:rPr>
              <a:t>assicurazione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rispettivamente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artt</a:t>
            </a:r>
            <a:r>
              <a:rPr lang="en-US" sz="2000" dirty="0">
                <a:solidFill>
                  <a:srgbClr val="002060"/>
                </a:solidFill>
                <a:latin typeface="Georgia" charset="0"/>
                <a:ea typeface="Georgia" charset="0"/>
                <a:cs typeface="Georgia" charset="0"/>
              </a:rPr>
              <a:t>. 2951 e 2592 C.C.)</a:t>
            </a:r>
          </a:p>
        </p:txBody>
      </p:sp>
    </p:spTree>
    <p:extLst>
      <p:ext uri="{BB962C8B-B14F-4D97-AF65-F5344CB8AC3E}">
        <p14:creationId xmlns:p14="http://schemas.microsoft.com/office/powerpoint/2010/main" val="13967533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Prescrizione</a:t>
            </a:r>
            <a:r>
              <a:rPr lang="en-US" sz="2200" dirty="0">
                <a:solidFill>
                  <a:schemeClr val="accent2">
                    <a:lumMod val="50000"/>
                  </a:schemeClr>
                </a:solidFill>
                <a:latin typeface="Georgia" charset="0"/>
                <a:ea typeface="Georgia" charset="0"/>
                <a:cs typeface="Georgia" charset="0"/>
              </a:rPr>
              <a:t> e </a:t>
            </a:r>
            <a:r>
              <a:rPr lang="en-US" sz="2200" dirty="0" err="1">
                <a:solidFill>
                  <a:schemeClr val="accent2">
                    <a:lumMod val="50000"/>
                  </a:schemeClr>
                </a:solidFill>
                <a:latin typeface="Georgia" charset="0"/>
                <a:ea typeface="Georgia" charset="0"/>
                <a:cs typeface="Georgia" charset="0"/>
              </a:rPr>
              <a:t>decadenza</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4"/>
            <a:ext cx="10330895" cy="362956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Una specie particolare di prescrizione è la </a:t>
            </a:r>
            <a:r>
              <a:rPr lang="it-IT" sz="2400" u="sng" dirty="0">
                <a:solidFill>
                  <a:schemeClr val="accent2">
                    <a:lumMod val="50000"/>
                  </a:schemeClr>
                </a:solidFill>
                <a:latin typeface="Georgia" panose="02040502050405020303" pitchFamily="18" charset="0"/>
              </a:rPr>
              <a:t>prescrizione presuntiva</a:t>
            </a:r>
            <a:r>
              <a:rPr lang="it-IT" sz="2400" dirty="0">
                <a:solidFill>
                  <a:schemeClr val="accent2">
                    <a:lumMod val="50000"/>
                  </a:schemeClr>
                </a:solidFill>
                <a:latin typeface="Georgia" panose="02040502050405020303" pitchFamily="18" charset="0"/>
              </a:rPr>
              <a:t>, che in realtà non è tecnicamente una forma di prescrizione, bensì una regola sull’inversione dell’onere della prova.</a:t>
            </a:r>
          </a:p>
          <a:p>
            <a:pPr algn="l">
              <a:spcBef>
                <a:spcPts val="600"/>
              </a:spcBef>
              <a:spcAft>
                <a:spcPts val="600"/>
              </a:spcAft>
            </a:pPr>
            <a:r>
              <a:rPr lang="it-IT" sz="2400" dirty="0">
                <a:solidFill>
                  <a:schemeClr val="accent2">
                    <a:lumMod val="50000"/>
                  </a:schemeClr>
                </a:solidFill>
                <a:latin typeface="Georgia" panose="02040502050405020303" pitchFamily="18" charset="0"/>
              </a:rPr>
              <a:t>Per capire cosa sono le prescrizioni presuntive, occorre preliminarmente definire cos’è una </a:t>
            </a:r>
            <a:r>
              <a:rPr lang="it-IT" sz="2400" u="sng" dirty="0">
                <a:solidFill>
                  <a:schemeClr val="accent2">
                    <a:lumMod val="50000"/>
                  </a:schemeClr>
                </a:solidFill>
                <a:latin typeface="Georgia" panose="02040502050405020303" pitchFamily="18" charset="0"/>
              </a:rPr>
              <a:t>presunzione</a:t>
            </a:r>
            <a:r>
              <a:rPr lang="it-IT" sz="2400" dirty="0">
                <a:solidFill>
                  <a:schemeClr val="accent2">
                    <a:lumMod val="50000"/>
                  </a:schemeClr>
                </a:solidFill>
                <a:latin typeface="Georgia" panose="02040502050405020303" pitchFamily="18" charset="0"/>
              </a:rPr>
              <a:t>.</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r>
              <a:rPr lang="it-IT" sz="2400" dirty="0">
                <a:solidFill>
                  <a:schemeClr val="accent2">
                    <a:lumMod val="50000"/>
                  </a:schemeClr>
                </a:solidFill>
                <a:latin typeface="Georgia" panose="02040502050405020303" pitchFamily="18" charset="0"/>
              </a:rPr>
              <a:t>Una presunzione costituisce una deviazione rispetto al principio dispositivo, in quanto istituisce un meccanismo probatorio per cui un certo avvenimento, oggetto della presunzione, si dà per provato.</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12" name="CasellaDiTesto 11"/>
          <p:cNvSpPr txBox="1"/>
          <p:nvPr/>
        </p:nvSpPr>
        <p:spPr>
          <a:xfrm>
            <a:off x="392521" y="3560773"/>
            <a:ext cx="10740596"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2967, C.C.: “(1) Chi </a:t>
            </a:r>
            <a:r>
              <a:rPr lang="en-US" sz="2000" dirty="0" err="1">
                <a:solidFill>
                  <a:srgbClr val="002060"/>
                </a:solidFill>
                <a:latin typeface="Georgia" charset="0"/>
                <a:ea typeface="Georgia" charset="0"/>
                <a:cs typeface="Georgia" charset="0"/>
              </a:rPr>
              <a:t>vuol</a:t>
            </a:r>
            <a:r>
              <a:rPr lang="en-US" sz="2000" dirty="0">
                <a:solidFill>
                  <a:srgbClr val="002060"/>
                </a:solidFill>
                <a:latin typeface="Georgia" charset="0"/>
                <a:ea typeface="Georgia" charset="0"/>
                <a:cs typeface="Georgia" charset="0"/>
              </a:rPr>
              <a:t> far </a:t>
            </a:r>
            <a:r>
              <a:rPr lang="en-US" sz="2000" dirty="0" err="1">
                <a:solidFill>
                  <a:srgbClr val="002060"/>
                </a:solidFill>
                <a:latin typeface="Georgia" charset="0"/>
                <a:ea typeface="Georgia" charset="0"/>
                <a:cs typeface="Georgia" charset="0"/>
              </a:rPr>
              <a:t>valere</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giudizio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provare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ne </a:t>
            </a:r>
            <a:r>
              <a:rPr lang="en-US" sz="2000" dirty="0" err="1">
                <a:solidFill>
                  <a:srgbClr val="002060"/>
                </a:solidFill>
                <a:latin typeface="Georgia" charset="0"/>
                <a:ea typeface="Georgia" charset="0"/>
                <a:cs typeface="Georgia" charset="0"/>
              </a:rPr>
              <a:t>costituiscono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fondamento</a:t>
            </a:r>
            <a:r>
              <a:rPr lang="en-US" sz="2000" dirty="0">
                <a:solidFill>
                  <a:srgbClr val="002060"/>
                </a:solidFill>
                <a:latin typeface="Georgia" charset="0"/>
                <a:ea typeface="Georgia" charset="0"/>
                <a:cs typeface="Georgia" charset="0"/>
              </a:rPr>
              <a:t>.</a:t>
            </a:r>
          </a:p>
          <a:p>
            <a:r>
              <a:rPr lang="en-US" sz="2000" dirty="0">
                <a:solidFill>
                  <a:srgbClr val="002060"/>
                </a:solidFill>
                <a:latin typeface="Georgia" charset="0"/>
                <a:ea typeface="Georgia" charset="0"/>
                <a:cs typeface="Georgia" charset="0"/>
              </a:rPr>
              <a:t>(2) Chi </a:t>
            </a:r>
            <a:r>
              <a:rPr lang="en-US" sz="2000" dirty="0" err="1">
                <a:solidFill>
                  <a:srgbClr val="002060"/>
                </a:solidFill>
                <a:latin typeface="Georgia" charset="0"/>
                <a:ea typeface="Georgia" charset="0"/>
                <a:cs typeface="Georgia" charset="0"/>
              </a:rPr>
              <a:t>eccepisce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l'inefficacia</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tali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ovvero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eccepisce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modificato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estinto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provare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su</a:t>
            </a:r>
            <a:r>
              <a:rPr lang="en-US" sz="2000" dirty="0">
                <a:solidFill>
                  <a:srgbClr val="002060"/>
                </a:solidFill>
                <a:latin typeface="Georgia" charset="0"/>
                <a:ea typeface="Georgia" charset="0"/>
                <a:cs typeface="Georgia" charset="0"/>
              </a:rPr>
              <a:t> cui </a:t>
            </a:r>
            <a:r>
              <a:rPr lang="en-US" sz="2000" dirty="0" err="1">
                <a:solidFill>
                  <a:srgbClr val="002060"/>
                </a:solidFill>
                <a:latin typeface="Georgia" charset="0"/>
                <a:ea typeface="Georgia" charset="0"/>
                <a:cs typeface="Georgia" charset="0"/>
              </a:rPr>
              <a:t>l’eccezione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fonda</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08920304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Prescrizione</a:t>
            </a:r>
            <a:r>
              <a:rPr lang="en-US" sz="2200" dirty="0">
                <a:solidFill>
                  <a:schemeClr val="accent2">
                    <a:lumMod val="50000"/>
                  </a:schemeClr>
                </a:solidFill>
                <a:latin typeface="Georgia" charset="0"/>
                <a:ea typeface="Georgia" charset="0"/>
                <a:cs typeface="Georgia" charset="0"/>
              </a:rPr>
              <a:t> e </a:t>
            </a:r>
            <a:r>
              <a:rPr lang="en-US" sz="2200" dirty="0" err="1">
                <a:solidFill>
                  <a:schemeClr val="accent2">
                    <a:lumMod val="50000"/>
                  </a:schemeClr>
                </a:solidFill>
                <a:latin typeface="Georgia" charset="0"/>
                <a:ea typeface="Georgia" charset="0"/>
                <a:cs typeface="Georgia" charset="0"/>
              </a:rPr>
              <a:t>decadenza</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4"/>
            <a:ext cx="10330895" cy="362956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Le presunzioni possono essere </a:t>
            </a:r>
            <a:r>
              <a:rPr lang="it-IT" sz="2400" u="sng" dirty="0">
                <a:solidFill>
                  <a:schemeClr val="accent2">
                    <a:lumMod val="50000"/>
                  </a:schemeClr>
                </a:solidFill>
                <a:latin typeface="Georgia" panose="02040502050405020303" pitchFamily="18" charset="0"/>
              </a:rPr>
              <a:t>assolute</a:t>
            </a:r>
            <a:r>
              <a:rPr lang="it-IT" sz="2400" dirty="0">
                <a:solidFill>
                  <a:schemeClr val="accent2">
                    <a:lumMod val="50000"/>
                  </a:schemeClr>
                </a:solidFill>
                <a:latin typeface="Georgia" panose="02040502050405020303" pitchFamily="18" charset="0"/>
              </a:rPr>
              <a:t> o </a:t>
            </a:r>
            <a:r>
              <a:rPr lang="it-IT" sz="2400" u="sng" dirty="0">
                <a:solidFill>
                  <a:schemeClr val="accent2">
                    <a:lumMod val="50000"/>
                  </a:schemeClr>
                </a:solidFill>
                <a:latin typeface="Georgia" panose="02040502050405020303" pitchFamily="18" charset="0"/>
              </a:rPr>
              <a:t>relative</a:t>
            </a:r>
            <a:r>
              <a:rPr lang="it-IT" sz="2400" dirty="0">
                <a:solidFill>
                  <a:schemeClr val="accent2">
                    <a:lumMod val="50000"/>
                  </a:schemeClr>
                </a:solidFill>
                <a:latin typeface="Georgia" panose="02040502050405020303" pitchFamily="18" charset="0"/>
              </a:rPr>
              <a:t>.</a:t>
            </a:r>
            <a:endParaRPr lang="it-IT" sz="2400" u="sng"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Una presunzione </a:t>
            </a:r>
            <a:r>
              <a:rPr lang="it-IT" sz="2400" u="sng" dirty="0">
                <a:solidFill>
                  <a:schemeClr val="accent2">
                    <a:lumMod val="50000"/>
                  </a:schemeClr>
                </a:solidFill>
                <a:latin typeface="Georgia" panose="02040502050405020303" pitchFamily="18" charset="0"/>
              </a:rPr>
              <a:t>assoluta</a:t>
            </a:r>
            <a:r>
              <a:rPr lang="it-IT" sz="2400" dirty="0">
                <a:solidFill>
                  <a:schemeClr val="accent2">
                    <a:lumMod val="50000"/>
                  </a:schemeClr>
                </a:solidFill>
                <a:latin typeface="Georgia" panose="02040502050405020303" pitchFamily="18" charset="0"/>
              </a:rPr>
              <a:t> non consente la prova contraria: l’evento oggetto della presunzione si dà per avvenuto indipendentemente da qualsiasi prova contraria.</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r>
              <a:rPr lang="it-IT" sz="2400" dirty="0">
                <a:solidFill>
                  <a:schemeClr val="accent2">
                    <a:lumMod val="50000"/>
                  </a:schemeClr>
                </a:solidFill>
                <a:latin typeface="Georgia" panose="02040502050405020303" pitchFamily="18" charset="0"/>
              </a:rPr>
              <a:t>Una presunzione </a:t>
            </a:r>
            <a:r>
              <a:rPr lang="it-IT" sz="2400" u="sng" dirty="0">
                <a:solidFill>
                  <a:schemeClr val="accent2">
                    <a:lumMod val="50000"/>
                  </a:schemeClr>
                </a:solidFill>
                <a:latin typeface="Georgia" panose="02040502050405020303" pitchFamily="18" charset="0"/>
              </a:rPr>
              <a:t>relativa</a:t>
            </a:r>
            <a:r>
              <a:rPr lang="it-IT" sz="2400" dirty="0">
                <a:solidFill>
                  <a:schemeClr val="accent2">
                    <a:lumMod val="50000"/>
                  </a:schemeClr>
                </a:solidFill>
                <a:latin typeface="Georgia" panose="02040502050405020303" pitchFamily="18" charset="0"/>
              </a:rPr>
              <a:t> dà un certo evento per avvenuto ma consente alla parte che ne ha interesse di offrire prova contraria. </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12" name="CasellaDiTesto 11"/>
          <p:cNvSpPr txBox="1"/>
          <p:nvPr/>
        </p:nvSpPr>
        <p:spPr>
          <a:xfrm>
            <a:off x="392521" y="3128163"/>
            <a:ext cx="10740596"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232 C.C.: “(1) Si presume </a:t>
            </a:r>
            <a:r>
              <a:rPr lang="en-US" sz="2000" dirty="0" err="1">
                <a:solidFill>
                  <a:srgbClr val="002060"/>
                </a:solidFill>
                <a:latin typeface="Georgia" charset="0"/>
                <a:ea typeface="Georgia" charset="0"/>
                <a:cs typeface="Georgia" charset="0"/>
              </a:rPr>
              <a:t>concepito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durante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matrimonio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figlio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ancora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trascorsi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trecento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giorni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data </a:t>
            </a:r>
            <a:r>
              <a:rPr lang="en-US" sz="2000" dirty="0" err="1">
                <a:solidFill>
                  <a:srgbClr val="002060"/>
                </a:solidFill>
                <a:latin typeface="Georgia" charset="0"/>
                <a:ea typeface="Georgia" charset="0"/>
                <a:cs typeface="Georgia" charset="0"/>
              </a:rPr>
              <a:t>dell’annullamento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scioglimento</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cessazione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effetti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civili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matrimonio</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5102196"/>
            <a:ext cx="10740596"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2729 C.C.: “(1) Le </a:t>
            </a:r>
            <a:r>
              <a:rPr lang="en-US" sz="2000" dirty="0" err="1">
                <a:solidFill>
                  <a:srgbClr val="002060"/>
                </a:solidFill>
                <a:latin typeface="Georgia" charset="0"/>
                <a:ea typeface="Georgia" charset="0"/>
                <a:cs typeface="Georgia" charset="0"/>
              </a:rPr>
              <a:t>presunzioni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stabilite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lasciate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prudenza</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giudice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quale non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ammettere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presunzioni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gravi</a:t>
            </a:r>
            <a:r>
              <a:rPr lang="en-US" sz="2000" dirty="0">
                <a:solidFill>
                  <a:srgbClr val="002060"/>
                </a:solidFill>
                <a:latin typeface="Georgia" charset="0"/>
                <a:ea typeface="Georgia" charset="0"/>
                <a:cs typeface="Georgia" charset="0"/>
              </a:rPr>
              <a:t>, precise e </a:t>
            </a:r>
            <a:r>
              <a:rPr lang="en-US" sz="2000" dirty="0" err="1">
                <a:solidFill>
                  <a:srgbClr val="002060"/>
                </a:solidFill>
                <a:latin typeface="Georgia" charset="0"/>
                <a:ea typeface="Georgia" charset="0"/>
                <a:cs typeface="Georgia" charset="0"/>
              </a:rPr>
              <a:t>concordanti</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0849030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Prescrizione</a:t>
            </a:r>
            <a:r>
              <a:rPr lang="en-US" sz="2200" dirty="0">
                <a:solidFill>
                  <a:schemeClr val="accent2">
                    <a:lumMod val="50000"/>
                  </a:schemeClr>
                </a:solidFill>
                <a:latin typeface="Georgia" charset="0"/>
                <a:ea typeface="Georgia" charset="0"/>
                <a:cs typeface="Georgia" charset="0"/>
              </a:rPr>
              <a:t> e </a:t>
            </a:r>
            <a:r>
              <a:rPr lang="en-US" sz="2200" dirty="0" err="1">
                <a:solidFill>
                  <a:schemeClr val="accent2">
                    <a:lumMod val="50000"/>
                  </a:schemeClr>
                </a:solidFill>
                <a:latin typeface="Georgia" charset="0"/>
                <a:ea typeface="Georgia" charset="0"/>
                <a:cs typeface="Georgia" charset="0"/>
              </a:rPr>
              <a:t>decadenza</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4"/>
            <a:ext cx="10330895" cy="362956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In alcuni casi, è la legge a stabilire una presunzioni relativa. E’ questo il caso della prescrizione presuntiva, che, in determinati rapporti, istituisce una presunzione che, decorso un lasso di tempo molto breve (variabile fra sei mesi e tre anni), il diritto di credito del creditore si sia prescritto.</a:t>
            </a:r>
          </a:p>
        </p:txBody>
      </p:sp>
      <p:sp>
        <p:nvSpPr>
          <p:cNvPr id="12" name="CasellaDiTesto 11"/>
          <p:cNvSpPr txBox="1"/>
          <p:nvPr/>
        </p:nvSpPr>
        <p:spPr>
          <a:xfrm>
            <a:off x="392520" y="2958703"/>
            <a:ext cx="10936537"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2954 C.C.: “(1) Si </a:t>
            </a:r>
            <a:r>
              <a:rPr lang="en-US" sz="2000" dirty="0" err="1">
                <a:solidFill>
                  <a:srgbClr val="002060"/>
                </a:solidFill>
                <a:latin typeface="Georgia" charset="0"/>
                <a:ea typeface="Georgia" charset="0"/>
                <a:cs typeface="Georgia" charset="0"/>
              </a:rPr>
              <a:t>prescrive</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sei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albergatori</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per </a:t>
            </a:r>
            <a:r>
              <a:rPr lang="en-US" sz="2000" dirty="0" err="1">
                <a:solidFill>
                  <a:srgbClr val="002060"/>
                </a:solidFill>
                <a:latin typeface="Georgia" charset="0"/>
                <a:ea typeface="Georgia" charset="0"/>
                <a:cs typeface="Georgia" charset="0"/>
              </a:rPr>
              <a:t>l’alloggio</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19" y="3433391"/>
            <a:ext cx="10936539"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2955 C.C.: “Si </a:t>
            </a:r>
            <a:r>
              <a:rPr lang="en-US" sz="2000" dirty="0" err="1">
                <a:solidFill>
                  <a:srgbClr val="002060"/>
                </a:solidFill>
                <a:latin typeface="Georgia" charset="0"/>
                <a:ea typeface="Georgia" charset="0"/>
                <a:cs typeface="Georgia" charset="0"/>
              </a:rPr>
              <a:t>prescrive</a:t>
            </a:r>
            <a:r>
              <a:rPr lang="en-US" sz="2000" dirty="0">
                <a:solidFill>
                  <a:srgbClr val="002060"/>
                </a:solidFill>
                <a:latin typeface="Georgia" charset="0"/>
                <a:ea typeface="Georgia" charset="0"/>
                <a:cs typeface="Georgia" charset="0"/>
              </a:rPr>
              <a:t> in un anno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farmacisti</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prezzo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medicinali</a:t>
            </a:r>
            <a:r>
              <a:rPr lang="en-US" sz="2000" dirty="0">
                <a:solidFill>
                  <a:srgbClr val="002060"/>
                </a:solidFill>
                <a:latin typeface="Georgia" charset="0"/>
                <a:ea typeface="Georgia" charset="0"/>
                <a:cs typeface="Georgia" charset="0"/>
              </a:rPr>
              <a:t>”</a:t>
            </a:r>
          </a:p>
        </p:txBody>
      </p:sp>
      <p:sp>
        <p:nvSpPr>
          <p:cNvPr id="8" name="CasellaDiTesto 7"/>
          <p:cNvSpPr txBox="1"/>
          <p:nvPr/>
        </p:nvSpPr>
        <p:spPr>
          <a:xfrm>
            <a:off x="392519" y="3877664"/>
            <a:ext cx="10936538"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2956 C.C.: “Si </a:t>
            </a:r>
            <a:r>
              <a:rPr lang="en-US" sz="2000" dirty="0" err="1">
                <a:solidFill>
                  <a:srgbClr val="002060"/>
                </a:solidFill>
                <a:latin typeface="Georgia" charset="0"/>
                <a:ea typeface="Georgia" charset="0"/>
                <a:cs typeface="Georgia" charset="0"/>
              </a:rPr>
              <a:t>prescrive</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tre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anni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 </a:t>
            </a:r>
            <a:r>
              <a:rPr lang="en-US" sz="2000" dirty="0">
                <a:solidFill>
                  <a:srgbClr val="002060"/>
                </a:solidFill>
                <a:latin typeface="Georgia" charset="0"/>
                <a:ea typeface="Georgia" charset="0"/>
                <a:cs typeface="Georgia" charset="0"/>
              </a:rPr>
              <a:t>(3) </a:t>
            </a:r>
            <a:r>
              <a:rPr lang="en-US" sz="2000" dirty="0" err="1">
                <a:solidFill>
                  <a:srgbClr val="002060"/>
                </a:solidFill>
                <a:latin typeface="Georgia" charset="0"/>
                <a:ea typeface="Georgia" charset="0"/>
                <a:cs typeface="Georgia" charset="0"/>
              </a:rPr>
              <a:t>dei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notai</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atti</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loro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ministero</a:t>
            </a:r>
            <a:r>
              <a:rPr lang="en-US" sz="2000" dirty="0">
                <a:solidFill>
                  <a:srgbClr val="002060"/>
                </a:solidFill>
                <a:latin typeface="Georgia" charset="0"/>
                <a:ea typeface="Georgia" charset="0"/>
                <a:cs typeface="Georgia" charset="0"/>
              </a:rPr>
              <a:t>”</a:t>
            </a:r>
          </a:p>
        </p:txBody>
      </p:sp>
      <p:sp>
        <p:nvSpPr>
          <p:cNvPr id="9" name="CasellaDiTesto 8"/>
          <p:cNvSpPr txBox="1"/>
          <p:nvPr/>
        </p:nvSpPr>
        <p:spPr>
          <a:xfrm>
            <a:off x="392519" y="4486424"/>
            <a:ext cx="10936538"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2959 C.C.: “</a:t>
            </a:r>
            <a:r>
              <a:rPr lang="en-US" sz="2000" dirty="0" err="1">
                <a:solidFill>
                  <a:srgbClr val="002060"/>
                </a:solidFill>
                <a:latin typeface="Georgia" charset="0"/>
                <a:ea typeface="Georgia" charset="0"/>
                <a:cs typeface="Georgia" charset="0"/>
              </a:rPr>
              <a:t>L’eccezione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rigettata</a:t>
            </a:r>
            <a:r>
              <a:rPr lang="en-US" sz="2000" dirty="0">
                <a:solidFill>
                  <a:srgbClr val="002060"/>
                </a:solidFill>
                <a:latin typeface="Georgia" charset="0"/>
                <a:ea typeface="Georgia" charset="0"/>
                <a:cs typeface="Georgia" charset="0"/>
              </a:rPr>
              <a:t>, se chi </a:t>
            </a:r>
            <a:r>
              <a:rPr lang="en-US" sz="2000" dirty="0" err="1">
                <a:solidFill>
                  <a:srgbClr val="002060"/>
                </a:solidFill>
                <a:latin typeface="Georgia" charset="0"/>
                <a:ea typeface="Georgia" charset="0"/>
                <a:cs typeface="Georgia" charset="0"/>
              </a:rPr>
              <a:t>oppone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prescrizione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indicati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artt</a:t>
            </a:r>
            <a:r>
              <a:rPr lang="en-US" sz="2000" dirty="0">
                <a:solidFill>
                  <a:srgbClr val="002060"/>
                </a:solidFill>
                <a:latin typeface="Georgia" charset="0"/>
                <a:ea typeface="Georgia" charset="0"/>
                <a:cs typeface="Georgia" charset="0"/>
              </a:rPr>
              <a:t>. 2954, 2955 e  2956  ha  </a:t>
            </a:r>
            <a:r>
              <a:rPr lang="en-US" sz="2000" dirty="0" err="1">
                <a:solidFill>
                  <a:srgbClr val="002060"/>
                </a:solidFill>
                <a:latin typeface="Georgia" charset="0"/>
                <a:ea typeface="Georgia" charset="0"/>
                <a:cs typeface="Georgia" charset="0"/>
              </a:rPr>
              <a:t>comunque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ammesso</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giudizio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l’obbligazione</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estinta</a:t>
            </a:r>
            <a:r>
              <a:rPr lang="en-US" sz="2000" dirty="0">
                <a:solidFill>
                  <a:srgbClr val="002060"/>
                </a:solidFill>
                <a:latin typeface="Georgia" charset="0"/>
                <a:ea typeface="Georgia" charset="0"/>
                <a:cs typeface="Georgia" charset="0"/>
              </a:rPr>
              <a:t>”</a:t>
            </a:r>
          </a:p>
        </p:txBody>
      </p:sp>
      <p:sp>
        <p:nvSpPr>
          <p:cNvPr id="10" name="CasellaDiTesto 9"/>
          <p:cNvSpPr txBox="1"/>
          <p:nvPr/>
        </p:nvSpPr>
        <p:spPr>
          <a:xfrm>
            <a:off x="392519" y="5255664"/>
            <a:ext cx="10936539"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2960 C.C.: “(1) </a:t>
            </a:r>
            <a:r>
              <a:rPr lang="en-US" sz="2000" dirty="0" err="1">
                <a:solidFill>
                  <a:srgbClr val="002060"/>
                </a:solidFill>
                <a:latin typeface="Georgia" charset="0"/>
                <a:ea typeface="Georgia" charset="0"/>
                <a:cs typeface="Georgia" charset="0"/>
              </a:rPr>
              <a:t>Nei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indicati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artt</a:t>
            </a:r>
            <a:r>
              <a:rPr lang="en-US" sz="2000" dirty="0">
                <a:solidFill>
                  <a:srgbClr val="002060"/>
                </a:solidFill>
                <a:latin typeface="Georgia" charset="0"/>
                <a:ea typeface="Georgia" charset="0"/>
                <a:cs typeface="Georgia" charset="0"/>
              </a:rPr>
              <a:t>. 2954, 2955 e 2956, </a:t>
            </a:r>
            <a:r>
              <a:rPr lang="en-US" sz="2000" dirty="0" err="1">
                <a:solidFill>
                  <a:srgbClr val="002060"/>
                </a:solidFill>
                <a:latin typeface="Georgia" charset="0"/>
                <a:ea typeface="Georgia" charset="0"/>
                <a:cs typeface="Georgia" charset="0"/>
              </a:rPr>
              <a:t>colui</a:t>
            </a:r>
            <a:r>
              <a:rPr lang="en-US" sz="2000" dirty="0">
                <a:solidFill>
                  <a:srgbClr val="002060"/>
                </a:solidFill>
                <a:latin typeface="Georgia" charset="0"/>
                <a:ea typeface="Georgia" charset="0"/>
                <a:cs typeface="Georgia" charset="0"/>
              </a:rPr>
              <a:t> al quale la </a:t>
            </a:r>
            <a:r>
              <a:rPr lang="en-US" sz="2000" dirty="0" err="1">
                <a:solidFill>
                  <a:srgbClr val="002060"/>
                </a:solidFill>
                <a:latin typeface="Georgia" charset="0"/>
                <a:ea typeface="Georgia" charset="0"/>
                <a:cs typeface="Georgia" charset="0"/>
              </a:rPr>
              <a:t>prescrizione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opposta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deferire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all'altra</a:t>
            </a:r>
            <a:r>
              <a:rPr lang="en-US" sz="2000" dirty="0">
                <a:solidFill>
                  <a:srgbClr val="002060"/>
                </a:solidFill>
                <a:latin typeface="Georgia" charset="0"/>
                <a:ea typeface="Georgia" charset="0"/>
                <a:cs typeface="Georgia" charset="0"/>
              </a:rPr>
              <a:t> parte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giuramento</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accertare</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verificata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l’estinzione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debito</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8295495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Prescrizione</a:t>
            </a:r>
            <a:r>
              <a:rPr lang="en-US" sz="2200" dirty="0">
                <a:solidFill>
                  <a:schemeClr val="accent2">
                    <a:lumMod val="50000"/>
                  </a:schemeClr>
                </a:solidFill>
                <a:latin typeface="Georgia" charset="0"/>
                <a:ea typeface="Georgia" charset="0"/>
                <a:cs typeface="Georgia" charset="0"/>
              </a:rPr>
              <a:t> e </a:t>
            </a:r>
            <a:r>
              <a:rPr lang="en-US" sz="2200" dirty="0" err="1">
                <a:solidFill>
                  <a:schemeClr val="accent2">
                    <a:lumMod val="50000"/>
                  </a:schemeClr>
                </a:solidFill>
                <a:latin typeface="Georgia" charset="0"/>
                <a:ea typeface="Georgia" charset="0"/>
                <a:cs typeface="Georgia" charset="0"/>
              </a:rPr>
              <a:t>decadenza</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4"/>
            <a:ext cx="10330895" cy="362956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Istituto affine, ma diverso dalla prescrizione, è la </a:t>
            </a:r>
            <a:r>
              <a:rPr lang="it-IT" sz="2400" u="sng" dirty="0">
                <a:solidFill>
                  <a:schemeClr val="accent2">
                    <a:lumMod val="50000"/>
                  </a:schemeClr>
                </a:solidFill>
                <a:latin typeface="Georgia" panose="02040502050405020303" pitchFamily="18" charset="0"/>
              </a:rPr>
              <a:t>decadenza</a:t>
            </a:r>
            <a:r>
              <a:rPr lang="it-IT" sz="2400" dirty="0">
                <a:solidFill>
                  <a:schemeClr val="accent2">
                    <a:lumMod val="50000"/>
                  </a:schemeClr>
                </a:solidFill>
                <a:latin typeface="Georgia" panose="02040502050405020303" pitchFamily="18" charset="0"/>
              </a:rPr>
              <a:t>. La decadenza non incide sull’esistenza del diritto, ma solo sulla possibilità di farlo valere.</a:t>
            </a:r>
          </a:p>
          <a:p>
            <a:pPr algn="l">
              <a:spcBef>
                <a:spcPts val="600"/>
              </a:spcBef>
              <a:spcAft>
                <a:spcPts val="600"/>
              </a:spcAft>
            </a:pPr>
            <a:r>
              <a:rPr lang="it-IT" sz="2400" dirty="0">
                <a:solidFill>
                  <a:schemeClr val="accent2">
                    <a:lumMod val="50000"/>
                  </a:schemeClr>
                </a:solidFill>
                <a:latin typeface="Georgia" panose="02040502050405020303" pitchFamily="18" charset="0"/>
              </a:rPr>
              <a:t>I termini di decadenza sono eccezionali e previsti espressamente dalla legge. </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endParaRPr lang="it-IT" sz="2400" dirty="0">
              <a:solidFill>
                <a:schemeClr val="accent2">
                  <a:lumMod val="50000"/>
                </a:schemeClr>
              </a:solidFill>
              <a:latin typeface="Georgia" panose="02040502050405020303" pitchFamily="18" charset="0"/>
            </a:endParaRPr>
          </a:p>
          <a:p>
            <a:pPr algn="l">
              <a:spcBef>
                <a:spcPts val="0"/>
              </a:spcBef>
              <a:spcAft>
                <a:spcPts val="600"/>
              </a:spcAft>
            </a:pPr>
            <a:r>
              <a:rPr lang="it-IT" sz="2400" dirty="0">
                <a:solidFill>
                  <a:schemeClr val="accent2">
                    <a:lumMod val="50000"/>
                  </a:schemeClr>
                </a:solidFill>
                <a:latin typeface="Georgia" panose="02040502050405020303" pitchFamily="18" charset="0"/>
              </a:rPr>
              <a:t>I termini di decadenza coesistono con i termini di prescrizione. </a:t>
            </a:r>
          </a:p>
          <a:p>
            <a:pPr algn="l">
              <a:spcBef>
                <a:spcPts val="0"/>
              </a:spcBef>
              <a:spcAft>
                <a:spcPts val="600"/>
              </a:spcAft>
            </a:pPr>
            <a:r>
              <a:rPr lang="it-IT" sz="2400" dirty="0">
                <a:solidFill>
                  <a:schemeClr val="accent2">
                    <a:lumMod val="50000"/>
                  </a:schemeClr>
                </a:solidFill>
                <a:latin typeface="Georgia" panose="02040502050405020303" pitchFamily="18" charset="0"/>
              </a:rPr>
              <a:t>Come la prescrizione, la decadenza non può essere rilevata d’ufficio.</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9" name="CasellaDiTesto 8"/>
          <p:cNvSpPr txBox="1"/>
          <p:nvPr/>
        </p:nvSpPr>
        <p:spPr>
          <a:xfrm>
            <a:off x="392519" y="5452001"/>
            <a:ext cx="9915263"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2969, C.C.: “La </a:t>
            </a:r>
            <a:r>
              <a:rPr lang="en-US" sz="2000" dirty="0" err="1">
                <a:solidFill>
                  <a:srgbClr val="002060"/>
                </a:solidFill>
                <a:latin typeface="Georgia" charset="0"/>
                <a:ea typeface="Georgia" charset="0"/>
                <a:cs typeface="Georgia" charset="0"/>
              </a:rPr>
              <a:t>decadenza</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può</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essere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rilevata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d’ufficio</a:t>
            </a:r>
            <a:r>
              <a:rPr lang="en-US" sz="2000" dirty="0">
                <a:solidFill>
                  <a:srgbClr val="002060"/>
                </a:solidFill>
                <a:latin typeface="Georgia" charset="0"/>
                <a:ea typeface="Georgia" charset="0"/>
                <a:cs typeface="Georgia" charset="0"/>
              </a:rPr>
              <a:t> dal </a:t>
            </a:r>
            <a:r>
              <a:rPr lang="en-US" sz="2000" dirty="0" err="1">
                <a:solidFill>
                  <a:srgbClr val="002060"/>
                </a:solidFill>
                <a:latin typeface="Georgia" charset="0"/>
                <a:ea typeface="Georgia" charset="0"/>
                <a:cs typeface="Georgia" charset="0"/>
              </a:rPr>
              <a:t>giudice</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trattandosi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materia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sottratta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disponibilità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giudice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debba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rilevare</a:t>
            </a:r>
            <a:r>
              <a:rPr lang="en-US" sz="2000" dirty="0">
                <a:solidFill>
                  <a:srgbClr val="002060"/>
                </a:solidFill>
                <a:latin typeface="Georgia" charset="0"/>
                <a:ea typeface="Georgia" charset="0"/>
                <a:cs typeface="Georgia" charset="0"/>
              </a:rPr>
              <a:t> le cause </a:t>
            </a:r>
            <a:r>
              <a:rPr lang="en-US" sz="2000" dirty="0" err="1">
                <a:solidFill>
                  <a:srgbClr val="002060"/>
                </a:solidFill>
                <a:latin typeface="Georgia" charset="0"/>
                <a:ea typeface="Georgia" charset="0"/>
                <a:cs typeface="Georgia" charset="0"/>
              </a:rPr>
              <a:t>d'improponibilita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dell’azione</a:t>
            </a:r>
            <a:r>
              <a:rPr lang="en-US" sz="2000" dirty="0">
                <a:solidFill>
                  <a:srgbClr val="002060"/>
                </a:solidFill>
                <a:latin typeface="Georgia" charset="0"/>
                <a:ea typeface="Georgia" charset="0"/>
                <a:cs typeface="Georgia" charset="0"/>
              </a:rPr>
              <a:t>”</a:t>
            </a:r>
          </a:p>
        </p:txBody>
      </p:sp>
      <p:sp>
        <p:nvSpPr>
          <p:cNvPr id="12" name="CasellaDiTesto 11"/>
          <p:cNvSpPr txBox="1"/>
          <p:nvPr/>
        </p:nvSpPr>
        <p:spPr>
          <a:xfrm>
            <a:off x="392521" y="3133261"/>
            <a:ext cx="8359593" cy="400110"/>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325, C.P.C.: “(1) Il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per </a:t>
            </a:r>
            <a:r>
              <a:rPr lang="en-US" sz="2000" dirty="0" err="1">
                <a:solidFill>
                  <a:srgbClr val="002060"/>
                </a:solidFill>
                <a:latin typeface="Georgia" charset="0"/>
                <a:ea typeface="Georgia" charset="0"/>
                <a:cs typeface="Georgia" charset="0"/>
              </a:rPr>
              <a:t>proporre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l’appello</a:t>
            </a:r>
            <a:r>
              <a:rPr lang="en-US" sz="2000" dirty="0">
                <a:solidFill>
                  <a:srgbClr val="002060"/>
                </a:solidFill>
                <a:latin typeface="Georgia" charset="0"/>
                <a:ea typeface="Georgia" charset="0"/>
                <a:cs typeface="Georgia" charset="0"/>
              </a:rPr>
              <a:t> [</a:t>
            </a:r>
            <a:r>
              <a:rPr lang="mr-IN" sz="2000" dirty="0">
                <a:solidFill>
                  <a:srgbClr val="002060"/>
                </a:solidFill>
                <a:latin typeface="Georgia" charset="0"/>
                <a:ea typeface="Georgia" charset="0"/>
                <a:cs typeface="Georgia" charset="0"/>
              </a:rPr>
              <a:t>…</a:t>
            </a:r>
            <a:r>
              <a:rPr lang="it-IT" sz="2000" dirty="0">
                <a:solidFill>
                  <a:srgbClr val="002060"/>
                </a:solidFill>
                <a:latin typeface="Georgia" charset="0"/>
                <a:ea typeface="Georgia" charset="0"/>
                <a:cs typeface="Georgia" charset="0"/>
              </a:rPr>
              <a:t>]</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di 30 </a:t>
            </a:r>
            <a:r>
              <a:rPr lang="en-US" sz="2000" dirty="0" err="1">
                <a:solidFill>
                  <a:srgbClr val="002060"/>
                </a:solidFill>
                <a:latin typeface="Georgia" charset="0"/>
                <a:ea typeface="Georgia" charset="0"/>
                <a:cs typeface="Georgia" charset="0"/>
              </a:rPr>
              <a:t>giorni</a:t>
            </a:r>
            <a:r>
              <a:rPr lang="en-US" sz="2000" dirty="0">
                <a:solidFill>
                  <a:srgbClr val="002060"/>
                </a:solidFill>
                <a:latin typeface="Georgia" charset="0"/>
                <a:ea typeface="Georgia" charset="0"/>
                <a:cs typeface="Georgia" charset="0"/>
              </a:rPr>
              <a:t>”</a:t>
            </a:r>
          </a:p>
        </p:txBody>
      </p:sp>
      <p:sp>
        <p:nvSpPr>
          <p:cNvPr id="6" name="CasellaDiTesto 5"/>
          <p:cNvSpPr txBox="1"/>
          <p:nvPr/>
        </p:nvSpPr>
        <p:spPr>
          <a:xfrm>
            <a:off x="392521" y="3690027"/>
            <a:ext cx="11067168"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1495, C.C.: “(1) Il </a:t>
            </a:r>
            <a:r>
              <a:rPr lang="en-US" sz="2000" dirty="0" err="1">
                <a:solidFill>
                  <a:srgbClr val="002060"/>
                </a:solidFill>
                <a:latin typeface="Georgia" charset="0"/>
                <a:ea typeface="Georgia" charset="0"/>
                <a:cs typeface="Georgia" charset="0"/>
              </a:rPr>
              <a:t>compratore</a:t>
            </a:r>
            <a:r>
              <a:rPr lang="en-US" sz="2000" dirty="0">
                <a:solidFill>
                  <a:srgbClr val="002060"/>
                </a:solidFill>
                <a:latin typeface="Georgia" charset="0"/>
                <a:ea typeface="Georgia" charset="0"/>
                <a:cs typeface="Georgia" charset="0"/>
              </a:rPr>
              <a:t> decade dal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garanzia</a:t>
            </a:r>
            <a:r>
              <a:rPr lang="en-US" sz="2000" dirty="0">
                <a:solidFill>
                  <a:srgbClr val="002060"/>
                </a:solidFill>
                <a:latin typeface="Georgia" charset="0"/>
                <a:ea typeface="Georgia" charset="0"/>
                <a:cs typeface="Georgia" charset="0"/>
              </a:rPr>
              <a:t>, se non </a:t>
            </a:r>
            <a:r>
              <a:rPr lang="en-US" sz="2000" dirty="0" err="1">
                <a:solidFill>
                  <a:srgbClr val="002060"/>
                </a:solidFill>
                <a:latin typeface="Georgia" charset="0"/>
                <a:ea typeface="Georgia" charset="0"/>
                <a:cs typeface="Georgia" charset="0"/>
              </a:rPr>
              <a:t>denunzia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vizi</a:t>
            </a:r>
            <a:r>
              <a:rPr lang="en-US" sz="2000" dirty="0">
                <a:solidFill>
                  <a:srgbClr val="002060"/>
                </a:solidFill>
                <a:latin typeface="Georgia" charset="0"/>
                <a:ea typeface="Georgia" charset="0"/>
                <a:cs typeface="Georgia" charset="0"/>
              </a:rPr>
              <a:t> al </a:t>
            </a:r>
            <a:r>
              <a:rPr lang="en-US" sz="2000" dirty="0" err="1">
                <a:solidFill>
                  <a:srgbClr val="002060"/>
                </a:solidFill>
                <a:latin typeface="Georgia" charset="0"/>
                <a:ea typeface="Georgia" charset="0"/>
                <a:cs typeface="Georgia" charset="0"/>
              </a:rPr>
              <a:t>venditore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entro</a:t>
            </a:r>
            <a:r>
              <a:rPr lang="en-US" sz="2000" dirty="0">
                <a:solidFill>
                  <a:srgbClr val="002060"/>
                </a:solidFill>
                <a:latin typeface="Georgia" charset="0"/>
                <a:ea typeface="Georgia" charset="0"/>
                <a:cs typeface="Georgia" charset="0"/>
              </a:rPr>
              <a:t> 8 </a:t>
            </a:r>
            <a:r>
              <a:rPr lang="en-US" sz="2000" dirty="0" err="1">
                <a:solidFill>
                  <a:srgbClr val="002060"/>
                </a:solidFill>
                <a:latin typeface="Georgia" charset="0"/>
                <a:ea typeface="Georgia" charset="0"/>
                <a:cs typeface="Georgia" charset="0"/>
              </a:rPr>
              <a:t>giorni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scoperta</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diverso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stabilito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15689837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Prescrizione</a:t>
            </a:r>
            <a:r>
              <a:rPr lang="en-US" sz="2200" dirty="0">
                <a:solidFill>
                  <a:schemeClr val="accent2">
                    <a:lumMod val="50000"/>
                  </a:schemeClr>
                </a:solidFill>
                <a:latin typeface="Georgia" charset="0"/>
                <a:ea typeface="Georgia" charset="0"/>
                <a:cs typeface="Georgia" charset="0"/>
              </a:rPr>
              <a:t> e </a:t>
            </a:r>
            <a:r>
              <a:rPr lang="en-US" sz="2200" dirty="0" err="1">
                <a:solidFill>
                  <a:schemeClr val="accent2">
                    <a:lumMod val="50000"/>
                  </a:schemeClr>
                </a:solidFill>
                <a:latin typeface="Georgia" charset="0"/>
                <a:ea typeface="Georgia" charset="0"/>
                <a:cs typeface="Georgia" charset="0"/>
              </a:rPr>
              <a:t>decadenza</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4"/>
            <a:ext cx="10330895" cy="362956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A differenza della prescrizione, però:</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le regole sulla decadenza sono eccezionali; </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le parti sono libere di modificare le regole sulla decadenza, salvo che questa abbia ad oggetto diritti indisponibili o che il patto di deroga ai termini di legge renda eccessivamente difficile a una delle parti l’esercizio del suo diritto;</a:t>
            </a:r>
          </a:p>
        </p:txBody>
      </p:sp>
      <p:sp>
        <p:nvSpPr>
          <p:cNvPr id="9" name="CasellaDiTesto 8"/>
          <p:cNvSpPr txBox="1"/>
          <p:nvPr/>
        </p:nvSpPr>
        <p:spPr>
          <a:xfrm>
            <a:off x="392519" y="5102196"/>
            <a:ext cx="10140893" cy="707886"/>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2965, C.C.: “E’ </a:t>
            </a:r>
            <a:r>
              <a:rPr lang="en-US" sz="2000" dirty="0" err="1">
                <a:solidFill>
                  <a:srgbClr val="002060"/>
                </a:solidFill>
                <a:latin typeface="Georgia" charset="0"/>
                <a:ea typeface="Georgia" charset="0"/>
                <a:cs typeface="Georgia" charset="0"/>
              </a:rPr>
              <a:t>nullo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il</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patto</a:t>
            </a:r>
            <a:r>
              <a:rPr lang="en-US" sz="2000" dirty="0">
                <a:solidFill>
                  <a:srgbClr val="002060"/>
                </a:solidFill>
                <a:latin typeface="Georgia" charset="0"/>
                <a:ea typeface="Georgia" charset="0"/>
                <a:cs typeface="Georgia" charset="0"/>
              </a:rPr>
              <a:t> con cui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stabiliscono</a:t>
            </a:r>
            <a:r>
              <a:rPr lang="en-US" sz="2000" dirty="0">
                <a:solidFill>
                  <a:srgbClr val="002060"/>
                </a:solidFill>
                <a:latin typeface="Georgia" charset="0"/>
                <a:ea typeface="Georgia" charset="0"/>
                <a:cs typeface="Georgia" charset="0"/>
              </a:rPr>
              <a:t> termini di </a:t>
            </a:r>
            <a:r>
              <a:rPr lang="en-US" sz="2000" dirty="0" err="1">
                <a:solidFill>
                  <a:srgbClr val="002060"/>
                </a:solidFill>
                <a:latin typeface="Georgia" charset="0"/>
                <a:ea typeface="Georgia" charset="0"/>
                <a:cs typeface="Georgia" charset="0"/>
              </a:rPr>
              <a:t>decadenza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rendono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eccessivamente</a:t>
            </a:r>
            <a:r>
              <a:rPr lang="en-US" sz="2000" dirty="0">
                <a:solidFill>
                  <a:srgbClr val="002060"/>
                </a:solidFill>
                <a:latin typeface="Georgia" charset="0"/>
                <a:ea typeface="Georgia" charset="0"/>
                <a:cs typeface="Georgia" charset="0"/>
              </a:rPr>
              <a:t> difficile a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l’esercizio</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a:t>
            </a:r>
          </a:p>
        </p:txBody>
      </p:sp>
      <p:sp>
        <p:nvSpPr>
          <p:cNvPr id="12" name="CasellaDiTesto 11"/>
          <p:cNvSpPr txBox="1"/>
          <p:nvPr/>
        </p:nvSpPr>
        <p:spPr>
          <a:xfrm>
            <a:off x="392520" y="4044822"/>
            <a:ext cx="10140893" cy="1015663"/>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2968, C.C.: “Le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modificare</a:t>
            </a:r>
            <a:r>
              <a:rPr lang="en-US" sz="2000" dirty="0">
                <a:solidFill>
                  <a:srgbClr val="002060"/>
                </a:solidFill>
                <a:latin typeface="Georgia" charset="0"/>
                <a:ea typeface="Georgia" charset="0"/>
                <a:cs typeface="Georgia" charset="0"/>
              </a:rPr>
              <a:t> la </a:t>
            </a:r>
            <a:r>
              <a:rPr lang="en-US" sz="2000" dirty="0" err="1">
                <a:solidFill>
                  <a:srgbClr val="002060"/>
                </a:solidFill>
                <a:latin typeface="Georgia" charset="0"/>
                <a:ea typeface="Georgia" charset="0"/>
                <a:cs typeface="Georgia" charset="0"/>
              </a:rPr>
              <a:t>disciplina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legale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decadenza</a:t>
            </a:r>
            <a:r>
              <a:rPr lang="en-US" sz="2000" dirty="0">
                <a:solidFill>
                  <a:srgbClr val="002060"/>
                </a:solidFill>
                <a:latin typeface="Georgia" charset="0"/>
                <a:ea typeface="Georgia" charset="0"/>
                <a:cs typeface="Georgia" charset="0"/>
              </a:rPr>
              <a:t> né </a:t>
            </a:r>
            <a:r>
              <a:rPr lang="en-US" sz="2000" dirty="0" err="1">
                <a:solidFill>
                  <a:srgbClr val="002060"/>
                </a:solidFill>
                <a:latin typeface="Georgia" charset="0"/>
                <a:ea typeface="Georgia" charset="0"/>
                <a:cs typeface="Georgia" charset="0"/>
              </a:rPr>
              <a:t>possono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rinunziare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decadenza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medesima</a:t>
            </a:r>
            <a:r>
              <a:rPr lang="en-US" sz="2000" dirty="0">
                <a:solidFill>
                  <a:srgbClr val="002060"/>
                </a:solidFill>
                <a:latin typeface="Georgia" charset="0"/>
                <a:ea typeface="Georgia" charset="0"/>
                <a:cs typeface="Georgia" charset="0"/>
              </a:rPr>
              <a:t>, se </a:t>
            </a:r>
            <a:r>
              <a:rPr lang="en-US" sz="2000" dirty="0" err="1">
                <a:solidFill>
                  <a:srgbClr val="002060"/>
                </a:solidFill>
                <a:latin typeface="Georgia" charset="0"/>
                <a:ea typeface="Georgia" charset="0"/>
                <a:cs typeface="Georgia" charset="0"/>
              </a:rPr>
              <a:t>questa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è</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stabilita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in </a:t>
            </a:r>
            <a:r>
              <a:rPr lang="en-US" sz="2000" dirty="0" err="1">
                <a:solidFill>
                  <a:srgbClr val="002060"/>
                </a:solidFill>
                <a:latin typeface="Georgia" charset="0"/>
                <a:ea typeface="Georgia" charset="0"/>
                <a:cs typeface="Georgia" charset="0"/>
              </a:rPr>
              <a:t>materia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sottratta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disponibilità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parti</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95793263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Prescrizione</a:t>
            </a:r>
            <a:r>
              <a:rPr lang="en-US" sz="2200" dirty="0">
                <a:solidFill>
                  <a:schemeClr val="accent2">
                    <a:lumMod val="50000"/>
                  </a:schemeClr>
                </a:solidFill>
                <a:latin typeface="Georgia" charset="0"/>
                <a:ea typeface="Georgia" charset="0"/>
                <a:cs typeface="Georgia" charset="0"/>
              </a:rPr>
              <a:t> e </a:t>
            </a:r>
            <a:r>
              <a:rPr lang="en-US" sz="2200" dirty="0" err="1">
                <a:solidFill>
                  <a:schemeClr val="accent2">
                    <a:lumMod val="50000"/>
                  </a:schemeClr>
                </a:solidFill>
                <a:latin typeface="Georgia" charset="0"/>
                <a:ea typeface="Georgia" charset="0"/>
                <a:cs typeface="Georgia" charset="0"/>
              </a:rPr>
              <a:t>decadenza</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3" y="1417454"/>
            <a:ext cx="10330895" cy="362956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non si applicano alla decadenza le norme sull’interruzione e la sospensione della prescrizione</a:t>
            </a:r>
          </a:p>
          <a:p>
            <a:pPr marL="342900" indent="-342900" algn="l">
              <a:spcBef>
                <a:spcPts val="0"/>
              </a:spcBef>
              <a:spcAft>
                <a:spcPts val="600"/>
              </a:spcAft>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0"/>
              </a:spcBef>
              <a:spcAft>
                <a:spcPts val="600"/>
              </a:spcAft>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600"/>
              </a:spcBef>
              <a:spcAft>
                <a:spcPts val="600"/>
              </a:spcAft>
              <a:buFont typeface="Arial" charset="0"/>
              <a:buChar char="•"/>
            </a:pPr>
            <a:endParaRPr lang="it-IT" sz="2400" dirty="0">
              <a:solidFill>
                <a:schemeClr val="accent2">
                  <a:lumMod val="50000"/>
                </a:schemeClr>
              </a:solidFill>
              <a:latin typeface="Georgia" panose="02040502050405020303" pitchFamily="18" charset="0"/>
            </a:endParaRPr>
          </a:p>
          <a:p>
            <a:pPr marL="342900" indent="-342900" algn="l">
              <a:spcBef>
                <a:spcPts val="0"/>
              </a:spcBef>
              <a:spcAft>
                <a:spcPts val="600"/>
              </a:spcAft>
              <a:buFont typeface="Arial" charset="0"/>
              <a:buChar char="•"/>
            </a:pPr>
            <a:r>
              <a:rPr lang="it-IT" sz="2400" dirty="0">
                <a:solidFill>
                  <a:schemeClr val="accent2">
                    <a:lumMod val="50000"/>
                  </a:schemeClr>
                </a:solidFill>
                <a:latin typeface="Georgia" panose="02040502050405020303" pitchFamily="18" charset="0"/>
              </a:rPr>
              <a:t>la decadenza è impedita solo dal compimento dell’atto indicato dalla legge come necessario.</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
        <p:nvSpPr>
          <p:cNvPr id="12" name="CasellaDiTesto 11"/>
          <p:cNvSpPr txBox="1"/>
          <p:nvPr/>
        </p:nvSpPr>
        <p:spPr>
          <a:xfrm>
            <a:off x="481586" y="2266362"/>
            <a:ext cx="10152767" cy="1323439"/>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2964, C.C.: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diritto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deve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esercitarsi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entro</a:t>
            </a:r>
            <a:r>
              <a:rPr lang="en-US" sz="2000" dirty="0">
                <a:solidFill>
                  <a:srgbClr val="002060"/>
                </a:solidFill>
                <a:latin typeface="Georgia" charset="0"/>
                <a:ea typeface="Georgia" charset="0"/>
                <a:cs typeface="Georgia" charset="0"/>
              </a:rPr>
              <a:t> un </a:t>
            </a:r>
            <a:r>
              <a:rPr lang="en-US" sz="2000" dirty="0" err="1">
                <a:solidFill>
                  <a:srgbClr val="002060"/>
                </a:solidFill>
                <a:latin typeface="Georgia" charset="0"/>
                <a:ea typeface="Georgia" charset="0"/>
                <a:cs typeface="Georgia" charset="0"/>
              </a:rPr>
              <a:t>dato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termine</a:t>
            </a:r>
            <a:r>
              <a:rPr lang="en-US" sz="2000" dirty="0">
                <a:solidFill>
                  <a:srgbClr val="002060"/>
                </a:solidFill>
                <a:latin typeface="Georgia" charset="0"/>
                <a:ea typeface="Georgia" charset="0"/>
                <a:cs typeface="Georgia" charset="0"/>
              </a:rPr>
              <a:t> sotto </a:t>
            </a:r>
            <a:r>
              <a:rPr lang="en-US" sz="2000" dirty="0" err="1">
                <a:solidFill>
                  <a:srgbClr val="002060"/>
                </a:solidFill>
                <a:latin typeface="Georgia" charset="0"/>
                <a:ea typeface="Georgia" charset="0"/>
                <a:cs typeface="Georgia" charset="0"/>
              </a:rPr>
              <a:t>pena</a:t>
            </a:r>
            <a:endParaRPr lang="en-US" sz="2000" dirty="0">
              <a:solidFill>
                <a:srgbClr val="002060"/>
              </a:solidFill>
              <a:latin typeface="Georgia" charset="0"/>
              <a:ea typeface="Georgia" charset="0"/>
              <a:cs typeface="Georgia" charset="0"/>
            </a:endParaRPr>
          </a:p>
          <a:p>
            <a:r>
              <a:rPr lang="en-US" sz="2000" dirty="0">
                <a:solidFill>
                  <a:srgbClr val="002060"/>
                </a:solidFill>
                <a:latin typeface="Georgia" charset="0"/>
                <a:ea typeface="Georgia" charset="0"/>
                <a:cs typeface="Georgia" charset="0"/>
              </a:rPr>
              <a:t>di </a:t>
            </a:r>
            <a:r>
              <a:rPr lang="en-US" sz="2000" dirty="0" err="1">
                <a:solidFill>
                  <a:srgbClr val="002060"/>
                </a:solidFill>
                <a:latin typeface="Georgia" charset="0"/>
                <a:ea typeface="Georgia" charset="0"/>
                <a:cs typeface="Georgia" charset="0"/>
              </a:rPr>
              <a:t>decadenza</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applicano</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norme</a:t>
            </a:r>
            <a:r>
              <a:rPr lang="en-US" sz="2000" dirty="0">
                <a:solidFill>
                  <a:srgbClr val="002060"/>
                </a:solidFill>
                <a:latin typeface="Georgia" charset="0"/>
                <a:ea typeface="Georgia" charset="0"/>
                <a:cs typeface="Georgia" charset="0"/>
              </a:rPr>
              <a:t> relative </a:t>
            </a:r>
            <a:r>
              <a:rPr lang="en-US" sz="2000" dirty="0" err="1">
                <a:solidFill>
                  <a:srgbClr val="002060"/>
                </a:solidFill>
                <a:latin typeface="Georgia" charset="0"/>
                <a:ea typeface="Georgia" charset="0"/>
                <a:cs typeface="Georgia" charset="0"/>
              </a:rPr>
              <a:t>all’interruzione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prescrizione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pari</a:t>
            </a:r>
            <a:r>
              <a:rPr lang="en-US" sz="2000" dirty="0">
                <a:solidFill>
                  <a:srgbClr val="002060"/>
                </a:solidFill>
                <a:latin typeface="Georgia" charset="0"/>
                <a:ea typeface="Georgia" charset="0"/>
                <a:cs typeface="Georgia" charset="0"/>
              </a:rPr>
              <a:t> non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applicano</a:t>
            </a:r>
            <a:r>
              <a:rPr lang="en-US" sz="2000" dirty="0">
                <a:solidFill>
                  <a:srgbClr val="002060"/>
                </a:solidFill>
                <a:latin typeface="Georgia" charset="0"/>
                <a:ea typeface="Georgia" charset="0"/>
                <a:cs typeface="Georgia" charset="0"/>
              </a:rPr>
              <a:t> le </a:t>
            </a:r>
            <a:r>
              <a:rPr lang="en-US" sz="2000" dirty="0" err="1">
                <a:solidFill>
                  <a:srgbClr val="002060"/>
                </a:solidFill>
                <a:latin typeface="Georgia" charset="0"/>
                <a:ea typeface="Georgia" charset="0"/>
                <a:cs typeface="Georgia" charset="0"/>
              </a:rPr>
              <a:t>norme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riferiscono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sospensione</a:t>
            </a:r>
            <a:r>
              <a:rPr lang="en-US" sz="2000" dirty="0">
                <a:solidFill>
                  <a:srgbClr val="002060"/>
                </a:solidFill>
                <a:latin typeface="Georgia" charset="0"/>
                <a:ea typeface="Georgia" charset="0"/>
                <a:cs typeface="Georgia" charset="0"/>
              </a:rPr>
              <a:t>, salvo </a:t>
            </a:r>
            <a:r>
              <a:rPr lang="en-US" sz="2000" dirty="0" err="1">
                <a:solidFill>
                  <a:srgbClr val="002060"/>
                </a:solidFill>
                <a:latin typeface="Georgia" charset="0"/>
                <a:ea typeface="Georgia" charset="0"/>
                <a:cs typeface="Georgia" charset="0"/>
              </a:rPr>
              <a:t>che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disposto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altrimenti</a:t>
            </a:r>
            <a:r>
              <a:rPr lang="en-US" sz="2000" dirty="0">
                <a:solidFill>
                  <a:srgbClr val="002060"/>
                </a:solidFill>
                <a:latin typeface="Georgia" charset="0"/>
                <a:ea typeface="Georgia" charset="0"/>
                <a:cs typeface="Georgia" charset="0"/>
              </a:rPr>
              <a:t>”</a:t>
            </a:r>
          </a:p>
        </p:txBody>
      </p:sp>
    </p:spTree>
    <p:extLst>
      <p:ext uri="{BB962C8B-B14F-4D97-AF65-F5344CB8AC3E}">
        <p14:creationId xmlns:p14="http://schemas.microsoft.com/office/powerpoint/2010/main" val="28884446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Prescrizione</a:t>
            </a:r>
            <a:r>
              <a:rPr lang="en-US" sz="2200" dirty="0">
                <a:solidFill>
                  <a:schemeClr val="accent2">
                    <a:lumMod val="50000"/>
                  </a:schemeClr>
                </a:solidFill>
                <a:latin typeface="Georgia" charset="0"/>
                <a:ea typeface="Georgia" charset="0"/>
                <a:cs typeface="Georgia" charset="0"/>
              </a:rPr>
              <a:t> e </a:t>
            </a:r>
            <a:r>
              <a:rPr lang="en-US" sz="2200" dirty="0" err="1">
                <a:solidFill>
                  <a:schemeClr val="accent2">
                    <a:lumMod val="50000"/>
                  </a:schemeClr>
                </a:solidFill>
                <a:latin typeface="Georgia" charset="0"/>
                <a:ea typeface="Georgia" charset="0"/>
                <a:cs typeface="Georgia" charset="0"/>
              </a:rPr>
              <a:t>decadenza</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Si può rinunziare alla prescrizione?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no, mai</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sì, e la rinuncia dev’essere approvata al pari di una clausola vessatoria</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sì, ma solo dopo che la prescrizione si è compiuta</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sì, purché tale rinuncia sia espressa</a:t>
            </a:r>
          </a:p>
        </p:txBody>
      </p:sp>
    </p:spTree>
    <p:extLst>
      <p:ext uri="{BB962C8B-B14F-4D97-AF65-F5344CB8AC3E}">
        <p14:creationId xmlns:p14="http://schemas.microsoft.com/office/powerpoint/2010/main" val="12958810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Definizioni</a:t>
            </a:r>
            <a:r>
              <a:rPr lang="en-US" sz="2200" dirty="0">
                <a:solidFill>
                  <a:schemeClr val="accent2">
                    <a:lumMod val="50000"/>
                  </a:schemeClr>
                </a:solidFill>
                <a:latin typeface="Georgia" charset="0"/>
                <a:ea typeface="Georgia" charset="0"/>
                <a:cs typeface="Georgia" charset="0"/>
              </a:rPr>
              <a:t> </a:t>
            </a:r>
          </a:p>
        </p:txBody>
      </p:sp>
      <p:sp>
        <p:nvSpPr>
          <p:cNvPr id="7" name="Segnaposto contenuto 2"/>
          <p:cNvSpPr txBox="1">
            <a:spLocks/>
          </p:cNvSpPr>
          <p:nvPr/>
        </p:nvSpPr>
        <p:spPr>
          <a:xfrm>
            <a:off x="392522" y="1417453"/>
            <a:ext cx="9475873" cy="4543960"/>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u="sng" dirty="0">
                <a:solidFill>
                  <a:schemeClr val="accent2">
                    <a:lumMod val="50000"/>
                  </a:schemeClr>
                </a:solidFill>
                <a:latin typeface="Georgia" panose="02040502050405020303" pitchFamily="18" charset="0"/>
              </a:rPr>
              <a:t>Diritto oggettivo</a:t>
            </a:r>
            <a:r>
              <a:rPr lang="it-IT" sz="2400" dirty="0">
                <a:solidFill>
                  <a:schemeClr val="accent2">
                    <a:lumMod val="50000"/>
                  </a:schemeClr>
                </a:solidFill>
                <a:latin typeface="Georgia" panose="02040502050405020303" pitchFamily="18" charset="0"/>
              </a:rPr>
              <a:t>: insieme delle norme del diritto privato</a:t>
            </a:r>
          </a:p>
          <a:p>
            <a:pPr algn="l">
              <a:spcBef>
                <a:spcPts val="600"/>
              </a:spcBef>
              <a:spcAft>
                <a:spcPts val="600"/>
              </a:spcAft>
            </a:pPr>
            <a:r>
              <a:rPr lang="it-IT" sz="2400" u="sng" dirty="0">
                <a:solidFill>
                  <a:schemeClr val="accent2">
                    <a:lumMod val="50000"/>
                  </a:schemeClr>
                </a:solidFill>
                <a:latin typeface="Georgia" panose="02040502050405020303" pitchFamily="18" charset="0"/>
              </a:rPr>
              <a:t>Diritto soggettivo</a:t>
            </a:r>
            <a:r>
              <a:rPr lang="it-IT" sz="2400" dirty="0">
                <a:solidFill>
                  <a:schemeClr val="accent2">
                    <a:lumMod val="50000"/>
                  </a:schemeClr>
                </a:solidFill>
                <a:latin typeface="Georgia" panose="02040502050405020303" pitchFamily="18" charset="0"/>
              </a:rPr>
              <a:t>: prerogativa spettante a un soggetto nei confronti o della totalità dei consociati (</a:t>
            </a:r>
            <a:r>
              <a:rPr lang="it-IT" sz="2400" u="sng" dirty="0">
                <a:solidFill>
                  <a:schemeClr val="accent2">
                    <a:lumMod val="50000"/>
                  </a:schemeClr>
                </a:solidFill>
                <a:latin typeface="Georgia" panose="02040502050405020303" pitchFamily="18" charset="0"/>
              </a:rPr>
              <a:t>diritto soggettivo assoluto</a:t>
            </a:r>
            <a:r>
              <a:rPr lang="it-IT" sz="2400" dirty="0">
                <a:solidFill>
                  <a:schemeClr val="accent2">
                    <a:lumMod val="50000"/>
                  </a:schemeClr>
                </a:solidFill>
                <a:latin typeface="Georgia" panose="02040502050405020303" pitchFamily="18" charset="0"/>
              </a:rPr>
              <a:t>) o nei confronti di uno o più consociati specifici (</a:t>
            </a:r>
            <a:r>
              <a:rPr lang="it-IT" sz="2400" u="sng" dirty="0">
                <a:solidFill>
                  <a:schemeClr val="accent2">
                    <a:lumMod val="50000"/>
                  </a:schemeClr>
                </a:solidFill>
                <a:latin typeface="Georgia" panose="02040502050405020303" pitchFamily="18" charset="0"/>
              </a:rPr>
              <a:t>diritto soggettivo relativo</a:t>
            </a:r>
            <a:r>
              <a:rPr lang="it-IT" sz="2400" dirty="0">
                <a:solidFill>
                  <a:schemeClr val="accent2">
                    <a:lumMod val="50000"/>
                  </a:schemeClr>
                </a:solidFill>
                <a:latin typeface="Georgia" panose="02040502050405020303" pitchFamily="18" charset="0"/>
              </a:rPr>
              <a:t>). </a:t>
            </a:r>
          </a:p>
          <a:p>
            <a:pPr algn="l">
              <a:spcBef>
                <a:spcPts val="600"/>
              </a:spcBef>
              <a:spcAft>
                <a:spcPts val="600"/>
              </a:spcAft>
            </a:pPr>
            <a:r>
              <a:rPr lang="it-IT" sz="2400" dirty="0">
                <a:solidFill>
                  <a:schemeClr val="accent2">
                    <a:lumMod val="50000"/>
                  </a:schemeClr>
                </a:solidFill>
                <a:latin typeface="Georgia" panose="02040502050405020303" pitchFamily="18" charset="0"/>
              </a:rPr>
              <a:t>	Ulteriori distinzioni entro i </a:t>
            </a:r>
            <a:r>
              <a:rPr lang="it-IT" sz="2400" u="sng" dirty="0">
                <a:solidFill>
                  <a:schemeClr val="accent2">
                    <a:lumMod val="50000"/>
                  </a:schemeClr>
                </a:solidFill>
                <a:latin typeface="Georgia" panose="02040502050405020303" pitchFamily="18" charset="0"/>
              </a:rPr>
              <a:t>diritti soggettivi</a:t>
            </a:r>
            <a:r>
              <a:rPr lang="it-IT" sz="2400" dirty="0">
                <a:solidFill>
                  <a:schemeClr val="accent2">
                    <a:lumMod val="50000"/>
                  </a:schemeClr>
                </a:solidFill>
                <a:latin typeface="Georgia" panose="02040502050405020303" pitchFamily="18" charset="0"/>
              </a:rPr>
              <a:t>: </a:t>
            </a:r>
          </a:p>
          <a:p>
            <a:pPr marL="800100" lvl="1" indent="-342900" algn="l">
              <a:spcBef>
                <a:spcPts val="600"/>
              </a:spcBef>
              <a:spcAft>
                <a:spcPts val="600"/>
              </a:spcAft>
              <a:buFontTx/>
              <a:buChar char="-"/>
            </a:pPr>
            <a:r>
              <a:rPr lang="it-IT" sz="2400" u="sng" dirty="0">
                <a:solidFill>
                  <a:schemeClr val="accent2">
                    <a:lumMod val="50000"/>
                  </a:schemeClr>
                </a:solidFill>
                <a:latin typeface="Georgia" panose="02040502050405020303" pitchFamily="18" charset="0"/>
              </a:rPr>
              <a:t>diritti disponibili </a:t>
            </a:r>
            <a:r>
              <a:rPr lang="it-IT" sz="2400" dirty="0">
                <a:solidFill>
                  <a:schemeClr val="accent2">
                    <a:lumMod val="50000"/>
                  </a:schemeClr>
                </a:solidFill>
                <a:latin typeface="Georgia" panose="02040502050405020303" pitchFamily="18" charset="0"/>
              </a:rPr>
              <a:t>e </a:t>
            </a:r>
            <a:r>
              <a:rPr lang="it-IT" sz="2400" u="sng" dirty="0">
                <a:solidFill>
                  <a:schemeClr val="accent2">
                    <a:lumMod val="50000"/>
                  </a:schemeClr>
                </a:solidFill>
                <a:latin typeface="Georgia" panose="02040502050405020303" pitchFamily="18" charset="0"/>
              </a:rPr>
              <a:t>diritti indisponibili</a:t>
            </a:r>
            <a:r>
              <a:rPr lang="it-IT" sz="2400" dirty="0">
                <a:solidFill>
                  <a:schemeClr val="accent2">
                    <a:lumMod val="50000"/>
                  </a:schemeClr>
                </a:solidFill>
                <a:latin typeface="Georgia" panose="02040502050405020303" pitchFamily="18" charset="0"/>
              </a:rPr>
              <a:t>;</a:t>
            </a:r>
          </a:p>
          <a:p>
            <a:pPr marL="800100" lvl="1" indent="-342900" algn="l">
              <a:spcBef>
                <a:spcPts val="600"/>
              </a:spcBef>
              <a:spcAft>
                <a:spcPts val="600"/>
              </a:spcAft>
              <a:buFontTx/>
              <a:buChar char="-"/>
            </a:pPr>
            <a:r>
              <a:rPr lang="it-IT" sz="2400" u="sng" dirty="0">
                <a:solidFill>
                  <a:schemeClr val="accent2">
                    <a:lumMod val="50000"/>
                  </a:schemeClr>
                </a:solidFill>
                <a:latin typeface="Georgia" panose="02040502050405020303" pitchFamily="18" charset="0"/>
              </a:rPr>
              <a:t>diritti patrimoniali</a:t>
            </a:r>
            <a:r>
              <a:rPr lang="it-IT" sz="2400" dirty="0">
                <a:solidFill>
                  <a:schemeClr val="accent2">
                    <a:lumMod val="50000"/>
                  </a:schemeClr>
                </a:solidFill>
                <a:latin typeface="Georgia" panose="02040502050405020303" pitchFamily="18" charset="0"/>
              </a:rPr>
              <a:t> e </a:t>
            </a:r>
            <a:r>
              <a:rPr lang="it-IT" sz="2400" u="sng" dirty="0">
                <a:solidFill>
                  <a:schemeClr val="accent2">
                    <a:lumMod val="50000"/>
                  </a:schemeClr>
                </a:solidFill>
                <a:latin typeface="Georgia" panose="02040502050405020303" pitchFamily="18" charset="0"/>
              </a:rPr>
              <a:t>diritti non patrimoniali</a:t>
            </a:r>
            <a:r>
              <a:rPr lang="it-IT" sz="2400" dirty="0">
                <a:solidFill>
                  <a:schemeClr val="accent2">
                    <a:lumMod val="50000"/>
                  </a:schemeClr>
                </a:solidFill>
                <a:latin typeface="Georgia" panose="02040502050405020303" pitchFamily="18" charset="0"/>
              </a:rPr>
              <a:t>;</a:t>
            </a:r>
          </a:p>
          <a:p>
            <a:pPr marL="800100" lvl="1" indent="-342900" algn="l">
              <a:spcBef>
                <a:spcPts val="600"/>
              </a:spcBef>
              <a:spcAft>
                <a:spcPts val="600"/>
              </a:spcAft>
              <a:buFontTx/>
              <a:buChar char="-"/>
            </a:pPr>
            <a:r>
              <a:rPr lang="it-IT" sz="2400" u="sng" dirty="0">
                <a:solidFill>
                  <a:schemeClr val="accent2">
                    <a:lumMod val="50000"/>
                  </a:schemeClr>
                </a:solidFill>
                <a:latin typeface="Georgia" panose="02040502050405020303" pitchFamily="18" charset="0"/>
              </a:rPr>
              <a:t>diritti individuali</a:t>
            </a:r>
            <a:r>
              <a:rPr lang="it-IT" sz="2400" dirty="0">
                <a:solidFill>
                  <a:schemeClr val="accent2">
                    <a:lumMod val="50000"/>
                  </a:schemeClr>
                </a:solidFill>
                <a:latin typeface="Georgia" panose="02040502050405020303" pitchFamily="18" charset="0"/>
              </a:rPr>
              <a:t> e </a:t>
            </a:r>
            <a:r>
              <a:rPr lang="it-IT" sz="2400" u="sng" dirty="0">
                <a:solidFill>
                  <a:schemeClr val="accent2">
                    <a:lumMod val="50000"/>
                  </a:schemeClr>
                </a:solidFill>
                <a:latin typeface="Georgia" panose="02040502050405020303" pitchFamily="18" charset="0"/>
              </a:rPr>
              <a:t>diritti collettivi</a:t>
            </a:r>
            <a:r>
              <a:rPr lang="it-IT" sz="2400" dirty="0">
                <a:solidFill>
                  <a:schemeClr val="accent2">
                    <a:lumMod val="50000"/>
                  </a:schemeClr>
                </a:solidFill>
                <a:latin typeface="Georgia" panose="02040502050405020303" pitchFamily="18" charset="0"/>
              </a:rPr>
              <a:t>.</a:t>
            </a:r>
          </a:p>
        </p:txBody>
      </p:sp>
      <p:sp>
        <p:nvSpPr>
          <p:cNvPr id="3" name="CasellaDiTesto 2"/>
          <p:cNvSpPr txBox="1"/>
          <p:nvPr/>
        </p:nvSpPr>
        <p:spPr>
          <a:xfrm>
            <a:off x="7623706" y="3406868"/>
            <a:ext cx="3630059" cy="2554545"/>
          </a:xfrm>
          <a:prstGeom prst="rect">
            <a:avLst/>
          </a:prstGeom>
          <a:solidFill>
            <a:schemeClr val="accent1">
              <a:lumMod val="20000"/>
              <a:lumOff val="80000"/>
            </a:schemeClr>
          </a:solidFill>
          <a:ln w="12700">
            <a:solidFill>
              <a:srgbClr val="002060"/>
            </a:solidFill>
          </a:ln>
        </p:spPr>
        <p:txBody>
          <a:bodyPr wrap="square" rtlCol="0">
            <a:spAutoFit/>
          </a:bodyPr>
          <a:lstStyle/>
          <a:p>
            <a:r>
              <a:rPr lang="en-US" sz="2000" dirty="0">
                <a:solidFill>
                  <a:srgbClr val="002060"/>
                </a:solidFill>
                <a:latin typeface="Georgia" charset="0"/>
                <a:ea typeface="Georgia" charset="0"/>
                <a:cs typeface="Georgia" charset="0"/>
              </a:rPr>
              <a:t>Art. 5 C.C.: “</a:t>
            </a:r>
            <a:r>
              <a:rPr lang="en-US" sz="2000" dirty="0" err="1">
                <a:solidFill>
                  <a:srgbClr val="002060"/>
                </a:solidFill>
                <a:latin typeface="Georgia" charset="0"/>
                <a:ea typeface="Georgia" charset="0"/>
                <a:cs typeface="Georgia" charset="0"/>
              </a:rPr>
              <a:t>Gli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atti</a:t>
            </a:r>
            <a:r>
              <a:rPr lang="en-US" sz="2000" dirty="0">
                <a:solidFill>
                  <a:srgbClr val="002060"/>
                </a:solidFill>
                <a:latin typeface="Georgia" charset="0"/>
                <a:ea typeface="Georgia" charset="0"/>
                <a:cs typeface="Georgia" charset="0"/>
              </a:rPr>
              <a:t> di </a:t>
            </a:r>
            <a:r>
              <a:rPr lang="en-US" sz="2000" dirty="0" err="1">
                <a:solidFill>
                  <a:srgbClr val="002060"/>
                </a:solidFill>
                <a:latin typeface="Georgia" charset="0"/>
                <a:ea typeface="Georgia" charset="0"/>
                <a:cs typeface="Georgia" charset="0"/>
              </a:rPr>
              <a:t>disposizione</a:t>
            </a:r>
            <a:r>
              <a:rPr lang="en-US" sz="2000" dirty="0">
                <a:solidFill>
                  <a:srgbClr val="002060"/>
                </a:solidFill>
                <a:latin typeface="Georgia" charset="0"/>
                <a:ea typeface="Georgia" charset="0"/>
                <a:cs typeface="Georgia" charset="0"/>
              </a:rPr>
              <a:t> del </a:t>
            </a:r>
            <a:r>
              <a:rPr lang="en-US" sz="2000" dirty="0" err="1">
                <a:solidFill>
                  <a:srgbClr val="002060"/>
                </a:solidFill>
                <a:latin typeface="Georgia" charset="0"/>
                <a:ea typeface="Georgia" charset="0"/>
                <a:cs typeface="Georgia" charset="0"/>
              </a:rPr>
              <a:t>proprio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corpo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sono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vietati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cagionino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una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diminuzione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permanente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della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integrità</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fisica</a:t>
            </a:r>
            <a:r>
              <a:rPr lang="en-US" sz="2000" dirty="0">
                <a:solidFill>
                  <a:srgbClr val="002060"/>
                </a:solidFill>
                <a:latin typeface="Georgia" charset="0"/>
                <a:ea typeface="Georgia" charset="0"/>
                <a:cs typeface="Georgia" charset="0"/>
              </a:rPr>
              <a:t>, o </a:t>
            </a:r>
            <a:r>
              <a:rPr lang="en-US" sz="2000" dirty="0" err="1">
                <a:solidFill>
                  <a:srgbClr val="002060"/>
                </a:solidFill>
                <a:latin typeface="Georgia" charset="0"/>
                <a:ea typeface="Georgia" charset="0"/>
                <a:cs typeface="Georgia" charset="0"/>
              </a:rPr>
              <a:t>quando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siano</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altrimenti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contrari</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alla</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legge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all'ordine</a:t>
            </a:r>
            <a:r>
              <a:rPr lang="en-US" sz="2000" dirty="0">
                <a:solidFill>
                  <a:srgbClr val="002060"/>
                </a:solidFill>
                <a:latin typeface="Georgia" charset="0"/>
                <a:ea typeface="Georgia" charset="0"/>
                <a:cs typeface="Georgia" charset="0"/>
              </a:rPr>
              <a:t> </a:t>
            </a:r>
            <a:r>
              <a:rPr lang="en-US" sz="2000" dirty="0" err="1">
                <a:solidFill>
                  <a:srgbClr val="002060"/>
                </a:solidFill>
                <a:latin typeface="Georgia" charset="0"/>
                <a:ea typeface="Georgia" charset="0"/>
                <a:cs typeface="Georgia" charset="0"/>
              </a:rPr>
              <a:t>pubblico</a:t>
            </a:r>
            <a:r>
              <a:rPr lang="en-US" sz="2000" dirty="0">
                <a:solidFill>
                  <a:srgbClr val="002060"/>
                </a:solidFill>
                <a:latin typeface="Georgia" charset="0"/>
                <a:ea typeface="Georgia" charset="0"/>
                <a:cs typeface="Georgia" charset="0"/>
              </a:rPr>
              <a:t> o al </a:t>
            </a:r>
            <a:r>
              <a:rPr lang="en-US" sz="2000" dirty="0" err="1">
                <a:solidFill>
                  <a:srgbClr val="002060"/>
                </a:solidFill>
                <a:latin typeface="Georgia" charset="0"/>
                <a:ea typeface="Georgia" charset="0"/>
                <a:cs typeface="Georgia" charset="0"/>
              </a:rPr>
              <a:t>buon</a:t>
            </a:r>
            <a:r>
              <a:rPr lang="en-US" sz="2000" dirty="0">
                <a:solidFill>
                  <a:srgbClr val="002060"/>
                </a:solidFill>
                <a:latin typeface="Georgia" charset="0"/>
                <a:ea typeface="Georgia" charset="0"/>
                <a:cs typeface="Georgia" charset="0"/>
              </a:rPr>
              <a:t> costume”</a:t>
            </a:r>
          </a:p>
        </p:txBody>
      </p:sp>
    </p:spTree>
    <p:extLst>
      <p:ext uri="{BB962C8B-B14F-4D97-AF65-F5344CB8AC3E}">
        <p14:creationId xmlns:p14="http://schemas.microsoft.com/office/powerpoint/2010/main" val="7763901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Prescrizione</a:t>
            </a:r>
            <a:r>
              <a:rPr lang="en-US" sz="2200" dirty="0">
                <a:solidFill>
                  <a:schemeClr val="accent2">
                    <a:lumMod val="50000"/>
                  </a:schemeClr>
                </a:solidFill>
                <a:latin typeface="Georgia" charset="0"/>
                <a:ea typeface="Georgia" charset="0"/>
                <a:cs typeface="Georgia" charset="0"/>
              </a:rPr>
              <a:t> e </a:t>
            </a:r>
            <a:r>
              <a:rPr lang="en-US" sz="2200" dirty="0" err="1">
                <a:solidFill>
                  <a:schemeClr val="accent2">
                    <a:lumMod val="50000"/>
                  </a:schemeClr>
                </a:solidFill>
                <a:latin typeface="Georgia" charset="0"/>
                <a:ea typeface="Georgia" charset="0"/>
                <a:cs typeface="Georgia" charset="0"/>
              </a:rPr>
              <a:t>decadenza</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Cosa si intende per prescrizioni “presuntive”?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sono termini di prescrizione che operano per le obbligazioni le quali siano state accertate dal giudice sulla base di presunzioni semplici</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si tratta delle presunzioni cui può ricorrere il giudice</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sono termini, scaduti i quali, si presume che il debito sia stato pagato, o sia comunque estinto per altra causa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sono termini di prescrizione pattuiti tra le parti</a:t>
            </a:r>
          </a:p>
        </p:txBody>
      </p:sp>
    </p:spTree>
    <p:extLst>
      <p:ext uri="{BB962C8B-B14F-4D97-AF65-F5344CB8AC3E}">
        <p14:creationId xmlns:p14="http://schemas.microsoft.com/office/powerpoint/2010/main" val="934073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Prescrizione</a:t>
            </a:r>
            <a:r>
              <a:rPr lang="en-US" sz="2200" dirty="0">
                <a:solidFill>
                  <a:schemeClr val="accent2">
                    <a:lumMod val="50000"/>
                  </a:schemeClr>
                </a:solidFill>
                <a:latin typeface="Georgia" charset="0"/>
                <a:ea typeface="Georgia" charset="0"/>
                <a:cs typeface="Georgia" charset="0"/>
              </a:rPr>
              <a:t> e </a:t>
            </a:r>
            <a:r>
              <a:rPr lang="en-US" sz="2200" dirty="0" err="1">
                <a:solidFill>
                  <a:schemeClr val="accent2">
                    <a:lumMod val="50000"/>
                  </a:schemeClr>
                </a:solidFill>
                <a:latin typeface="Georgia" charset="0"/>
                <a:ea typeface="Georgia" charset="0"/>
                <a:cs typeface="Georgia" charset="0"/>
              </a:rPr>
              <a:t>decadenza</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Il termine di decadenza stabilito dalla legge non può essere modificato dalle parti</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vero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può essere modificato solo se stabilito a tutela dell’interesse individuale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falso</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mai</a:t>
            </a:r>
          </a:p>
        </p:txBody>
      </p:sp>
    </p:spTree>
    <p:extLst>
      <p:ext uri="{BB962C8B-B14F-4D97-AF65-F5344CB8AC3E}">
        <p14:creationId xmlns:p14="http://schemas.microsoft.com/office/powerpoint/2010/main" val="871384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Definizioni</a:t>
            </a:r>
            <a:r>
              <a:rPr lang="en-US" sz="2200" dirty="0">
                <a:solidFill>
                  <a:schemeClr val="accent2">
                    <a:lumMod val="50000"/>
                  </a:schemeClr>
                </a:solidFill>
                <a:latin typeface="Georgia" charset="0"/>
                <a:ea typeface="Georgia" charset="0"/>
                <a:cs typeface="Georgia" charset="0"/>
              </a:rPr>
              <a:t> </a:t>
            </a: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Posizioni diverse dai diritti sono: </a:t>
            </a:r>
          </a:p>
          <a:p>
            <a:pPr marL="342900" indent="-342900" algn="l">
              <a:spcBef>
                <a:spcPts val="600"/>
              </a:spcBef>
              <a:spcAft>
                <a:spcPts val="600"/>
              </a:spcAft>
              <a:buFontTx/>
              <a:buChar char="-"/>
            </a:pPr>
            <a:r>
              <a:rPr lang="it-IT" sz="2400" dirty="0">
                <a:solidFill>
                  <a:schemeClr val="accent2">
                    <a:lumMod val="50000"/>
                  </a:schemeClr>
                </a:solidFill>
                <a:latin typeface="Georgia" panose="02040502050405020303" pitchFamily="18" charset="0"/>
              </a:rPr>
              <a:t>le </a:t>
            </a:r>
            <a:r>
              <a:rPr lang="it-IT" sz="2400" u="sng" dirty="0">
                <a:solidFill>
                  <a:schemeClr val="accent2">
                    <a:lumMod val="50000"/>
                  </a:schemeClr>
                </a:solidFill>
                <a:latin typeface="Georgia" panose="02040502050405020303" pitchFamily="18" charset="0"/>
              </a:rPr>
              <a:t>facoltà</a:t>
            </a:r>
            <a:r>
              <a:rPr lang="it-IT" sz="2400" dirty="0">
                <a:solidFill>
                  <a:schemeClr val="accent2">
                    <a:lumMod val="50000"/>
                  </a:schemeClr>
                </a:solidFill>
                <a:latin typeface="Georgia" panose="02040502050405020303" pitchFamily="18" charset="0"/>
              </a:rPr>
              <a:t>, ossia il potere di effettuare una scelta giuridicamente rilevante;</a:t>
            </a:r>
          </a:p>
          <a:p>
            <a:pPr marL="342900" indent="-342900" algn="l">
              <a:spcBef>
                <a:spcPts val="600"/>
              </a:spcBef>
              <a:spcAft>
                <a:spcPts val="600"/>
              </a:spcAft>
              <a:buFontTx/>
              <a:buChar char="-"/>
            </a:pPr>
            <a:r>
              <a:rPr lang="it-IT" sz="2400" dirty="0">
                <a:solidFill>
                  <a:schemeClr val="accent2">
                    <a:lumMod val="50000"/>
                  </a:schemeClr>
                </a:solidFill>
                <a:latin typeface="Georgia" panose="02040502050405020303" pitchFamily="18" charset="0"/>
              </a:rPr>
              <a:t>le </a:t>
            </a:r>
            <a:r>
              <a:rPr lang="it-IT" sz="2400" u="sng" dirty="0">
                <a:solidFill>
                  <a:schemeClr val="accent2">
                    <a:lumMod val="50000"/>
                  </a:schemeClr>
                </a:solidFill>
                <a:latin typeface="Georgia" panose="02040502050405020303" pitchFamily="18" charset="0"/>
              </a:rPr>
              <a:t>aspettative</a:t>
            </a:r>
            <a:r>
              <a:rPr lang="it-IT" sz="2400" dirty="0">
                <a:solidFill>
                  <a:schemeClr val="accent2">
                    <a:lumMod val="50000"/>
                  </a:schemeClr>
                </a:solidFill>
                <a:latin typeface="Georgia" panose="02040502050405020303" pitchFamily="18" charset="0"/>
              </a:rPr>
              <a:t>, ossia l’attesa di un beneficio possibile;</a:t>
            </a:r>
          </a:p>
          <a:p>
            <a:pPr marL="342900" indent="-342900" algn="l">
              <a:spcBef>
                <a:spcPts val="600"/>
              </a:spcBef>
              <a:spcAft>
                <a:spcPts val="600"/>
              </a:spcAft>
              <a:buFontTx/>
              <a:buChar char="-"/>
            </a:pPr>
            <a:r>
              <a:rPr lang="it-IT" sz="2400" dirty="0">
                <a:solidFill>
                  <a:schemeClr val="accent2">
                    <a:lumMod val="50000"/>
                  </a:schemeClr>
                </a:solidFill>
                <a:latin typeface="Georgia" panose="02040502050405020303" pitchFamily="18" charset="0"/>
              </a:rPr>
              <a:t>gli </a:t>
            </a:r>
            <a:r>
              <a:rPr lang="it-IT" sz="2400" u="sng" dirty="0">
                <a:solidFill>
                  <a:schemeClr val="accent2">
                    <a:lumMod val="50000"/>
                  </a:schemeClr>
                </a:solidFill>
                <a:latin typeface="Georgia" panose="02040502050405020303" pitchFamily="18" charset="0"/>
              </a:rPr>
              <a:t>oneri</a:t>
            </a:r>
            <a:r>
              <a:rPr lang="it-IT" sz="2400" dirty="0">
                <a:solidFill>
                  <a:schemeClr val="accent2">
                    <a:lumMod val="50000"/>
                  </a:schemeClr>
                </a:solidFill>
                <a:latin typeface="Georgia" panose="02040502050405020303" pitchFamily="18" charset="0"/>
              </a:rPr>
              <a:t>, ossia le attività necessarie all’ottenimento di un certo risultato;</a:t>
            </a:r>
          </a:p>
          <a:p>
            <a:pPr marL="342900" indent="-342900" algn="l">
              <a:spcBef>
                <a:spcPts val="600"/>
              </a:spcBef>
              <a:spcAft>
                <a:spcPts val="600"/>
              </a:spcAft>
              <a:buFontTx/>
              <a:buChar char="-"/>
            </a:pPr>
            <a:r>
              <a:rPr lang="it-IT" sz="2400" dirty="0">
                <a:solidFill>
                  <a:schemeClr val="accent2">
                    <a:lumMod val="50000"/>
                  </a:schemeClr>
                </a:solidFill>
                <a:latin typeface="Georgia" panose="02040502050405020303" pitchFamily="18" charset="0"/>
              </a:rPr>
              <a:t>gli </a:t>
            </a:r>
            <a:r>
              <a:rPr lang="it-IT" sz="2400" u="sng" dirty="0">
                <a:solidFill>
                  <a:schemeClr val="accent2">
                    <a:lumMod val="50000"/>
                  </a:schemeClr>
                </a:solidFill>
                <a:latin typeface="Georgia" panose="02040502050405020303" pitchFamily="18" charset="0"/>
              </a:rPr>
              <a:t>obblighi</a:t>
            </a:r>
            <a:r>
              <a:rPr lang="it-IT" sz="2400" dirty="0">
                <a:solidFill>
                  <a:schemeClr val="accent2">
                    <a:lumMod val="50000"/>
                  </a:schemeClr>
                </a:solidFill>
                <a:latin typeface="Georgia" panose="02040502050405020303" pitchFamily="18" charset="0"/>
              </a:rPr>
              <a:t>, che sono comportamenti dovuti;</a:t>
            </a:r>
          </a:p>
          <a:p>
            <a:pPr marL="342900" indent="-342900" algn="l">
              <a:spcBef>
                <a:spcPts val="600"/>
              </a:spcBef>
              <a:spcAft>
                <a:spcPts val="600"/>
              </a:spcAft>
              <a:buFontTx/>
              <a:buChar char="-"/>
            </a:pPr>
            <a:r>
              <a:rPr lang="it-IT" sz="2400" dirty="0">
                <a:solidFill>
                  <a:schemeClr val="accent2">
                    <a:lumMod val="50000"/>
                  </a:schemeClr>
                </a:solidFill>
                <a:latin typeface="Georgia" panose="02040502050405020303" pitchFamily="18" charset="0"/>
              </a:rPr>
              <a:t>gli </a:t>
            </a:r>
            <a:r>
              <a:rPr lang="it-IT" sz="2400" u="sng" dirty="0">
                <a:solidFill>
                  <a:schemeClr val="accent2">
                    <a:lumMod val="50000"/>
                  </a:schemeClr>
                </a:solidFill>
                <a:latin typeface="Georgia" panose="02040502050405020303" pitchFamily="18" charset="0"/>
              </a:rPr>
              <a:t>interessi legittimi</a:t>
            </a:r>
            <a:r>
              <a:rPr lang="it-IT" sz="2400" dirty="0">
                <a:solidFill>
                  <a:schemeClr val="accent2">
                    <a:lumMod val="50000"/>
                  </a:schemeClr>
                </a:solidFill>
                <a:latin typeface="Georgia" panose="02040502050405020303" pitchFamily="18" charset="0"/>
              </a:rPr>
              <a:t>, che qualificano la posizione del privato di fronte all’attività discrezionale della Pubblica Amministrazione.</a:t>
            </a:r>
          </a:p>
        </p:txBody>
      </p:sp>
    </p:spTree>
    <p:extLst>
      <p:ext uri="{BB962C8B-B14F-4D97-AF65-F5344CB8AC3E}">
        <p14:creationId xmlns:p14="http://schemas.microsoft.com/office/powerpoint/2010/main" val="12461709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Definizioni</a:t>
            </a:r>
            <a:r>
              <a:rPr lang="en-US" sz="2200" dirty="0">
                <a:solidFill>
                  <a:schemeClr val="accent2">
                    <a:lumMod val="50000"/>
                  </a:schemeClr>
                </a:solidFill>
                <a:latin typeface="Georgia" charset="0"/>
                <a:ea typeface="Georgia" charset="0"/>
                <a:cs typeface="Georgia" charset="0"/>
              </a:rPr>
              <a:t> </a:t>
            </a: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Quando si qualifica come “relativo” un diritto soggettivo?</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quando non può farsi valere nei confronti della pubblica amministrazione</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quando attribuisce pretese azionabili solo nei confronti di una o più persone determinate</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quando è una prerogativa in formazione, corrispondente all’aspettativa di acquisire un diritto</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quando si tratta di un diritto che cade su cosa altrui </a:t>
            </a:r>
          </a:p>
        </p:txBody>
      </p:sp>
    </p:spTree>
    <p:extLst>
      <p:ext uri="{BB962C8B-B14F-4D97-AF65-F5344CB8AC3E}">
        <p14:creationId xmlns:p14="http://schemas.microsoft.com/office/powerpoint/2010/main" val="21353201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Definizioni</a:t>
            </a:r>
            <a:r>
              <a:rPr lang="en-US" sz="2200" dirty="0">
                <a:solidFill>
                  <a:schemeClr val="accent2">
                    <a:lumMod val="50000"/>
                  </a:schemeClr>
                </a:solidFill>
                <a:latin typeface="Georgia" charset="0"/>
                <a:ea typeface="Georgia" charset="0"/>
                <a:cs typeface="Georgia" charset="0"/>
              </a:rPr>
              <a:t> </a:t>
            </a: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Cosa si intende con l’espressione “interesse legittimo”?</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l’interesse di un privato riconosciuto dalla legge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la situazione giuridico-soggettiva attiva consistente nel potere di sollecitare un controllo giudiziario in ordine a un comportamento o a un provvedimento discrezionale</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la situazione giuridico-soggettiva passiva consistente nel soggiacere alla volontà della p.a.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l’interesse a che ogni attività giuridicamente rilevante sia conforme alla legge  </a:t>
            </a:r>
          </a:p>
        </p:txBody>
      </p:sp>
    </p:spTree>
    <p:extLst>
      <p:ext uri="{BB962C8B-B14F-4D97-AF65-F5344CB8AC3E}">
        <p14:creationId xmlns:p14="http://schemas.microsoft.com/office/powerpoint/2010/main" val="17272587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Definizioni</a:t>
            </a:r>
            <a:r>
              <a:rPr lang="en-US" sz="2200" dirty="0">
                <a:solidFill>
                  <a:schemeClr val="accent2">
                    <a:lumMod val="50000"/>
                  </a:schemeClr>
                </a:solidFill>
                <a:latin typeface="Georgia" charset="0"/>
                <a:ea typeface="Georgia" charset="0"/>
                <a:cs typeface="Georgia" charset="0"/>
              </a:rPr>
              <a:t> </a:t>
            </a:r>
          </a:p>
        </p:txBody>
      </p:sp>
      <p:sp>
        <p:nvSpPr>
          <p:cNvPr id="7" name="Segnaposto contenuto 2"/>
          <p:cNvSpPr txBox="1">
            <a:spLocks/>
          </p:cNvSpPr>
          <p:nvPr/>
        </p:nvSpPr>
        <p:spPr>
          <a:xfrm>
            <a:off x="392522" y="1417453"/>
            <a:ext cx="9606501" cy="4674589"/>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b="1" dirty="0">
                <a:solidFill>
                  <a:schemeClr val="accent2">
                    <a:lumMod val="50000"/>
                  </a:schemeClr>
                </a:solidFill>
                <a:latin typeface="Georgia" panose="02040502050405020303" pitchFamily="18" charset="0"/>
              </a:rPr>
              <a:t>Cosa si intende con il termine “onere”?</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la soggezione del privato alla potestà della p.a.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un comportamento in sé non obbligatorio, ma doveroso in vista di un risultato favorevole</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la soggezione all’esercizio di un (altrui) diritto potestativo </a:t>
            </a:r>
          </a:p>
          <a:p>
            <a:pPr marL="457200" indent="-457200" algn="l">
              <a:spcBef>
                <a:spcPts val="600"/>
              </a:spcBef>
              <a:spcAft>
                <a:spcPts val="600"/>
              </a:spcAft>
              <a:buAutoNum type="alphaLcParenBoth"/>
            </a:pPr>
            <a:r>
              <a:rPr lang="it-IT" sz="2400" dirty="0">
                <a:solidFill>
                  <a:schemeClr val="accent2">
                    <a:lumMod val="50000"/>
                  </a:schemeClr>
                </a:solidFill>
                <a:latin typeface="Georgia" panose="02040502050405020303" pitchFamily="18" charset="0"/>
              </a:rPr>
              <a:t>la tassa governativa da pagare all’inizio di un procedimento giudiziario</a:t>
            </a:r>
          </a:p>
        </p:txBody>
      </p:sp>
    </p:spTree>
    <p:extLst>
      <p:ext uri="{BB962C8B-B14F-4D97-AF65-F5344CB8AC3E}">
        <p14:creationId xmlns:p14="http://schemas.microsoft.com/office/powerpoint/2010/main" val="3536021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1"/>
          <p:cNvSpPr txBox="1">
            <a:spLocks/>
          </p:cNvSpPr>
          <p:nvPr/>
        </p:nvSpPr>
        <p:spPr>
          <a:xfrm>
            <a:off x="392521" y="358990"/>
            <a:ext cx="9046215" cy="495450"/>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US" sz="2200" dirty="0" err="1">
                <a:solidFill>
                  <a:schemeClr val="accent2">
                    <a:lumMod val="50000"/>
                  </a:schemeClr>
                </a:solidFill>
                <a:latin typeface="Georgia" charset="0"/>
                <a:ea typeface="Georgia" charset="0"/>
                <a:cs typeface="Georgia" charset="0"/>
              </a:rPr>
              <a:t>Diritto</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Privato</a:t>
            </a:r>
            <a:r>
              <a:rPr lang="en-US" sz="2200" dirty="0">
                <a:solidFill>
                  <a:schemeClr val="accent2">
                    <a:lumMod val="50000"/>
                  </a:schemeClr>
                </a:solidFill>
                <a:latin typeface="Georgia" charset="0"/>
                <a:ea typeface="Georgia" charset="0"/>
                <a:cs typeface="Georgia" charset="0"/>
              </a:rPr>
              <a:t> </a:t>
            </a:r>
            <a:r>
              <a:rPr lang="mr-IN" sz="2200" dirty="0">
                <a:solidFill>
                  <a:schemeClr val="accent2">
                    <a:lumMod val="50000"/>
                  </a:schemeClr>
                </a:solidFill>
                <a:latin typeface="Georgia" charset="0"/>
                <a:ea typeface="Georgia" charset="0"/>
                <a:cs typeface="Georgia" charset="0"/>
              </a:rPr>
              <a:t>–</a:t>
            </a:r>
            <a:r>
              <a:rPr lang="en-US" sz="2200" dirty="0">
                <a:solidFill>
                  <a:schemeClr val="accent2">
                    <a:lumMod val="50000"/>
                  </a:schemeClr>
                </a:solidFill>
                <a:latin typeface="Georgia" charset="0"/>
                <a:ea typeface="Georgia" charset="0"/>
                <a:cs typeface="Georgia" charset="0"/>
              </a:rPr>
              <a:t> </a:t>
            </a:r>
            <a:r>
              <a:rPr lang="en-US" sz="2200" dirty="0" err="1">
                <a:solidFill>
                  <a:schemeClr val="accent2">
                    <a:lumMod val="50000"/>
                  </a:schemeClr>
                </a:solidFill>
                <a:latin typeface="Georgia" charset="0"/>
                <a:ea typeface="Georgia" charset="0"/>
                <a:cs typeface="Georgia" charset="0"/>
              </a:rPr>
              <a:t>Fonti</a:t>
            </a:r>
            <a:endParaRPr lang="en-US" sz="2200" dirty="0">
              <a:solidFill>
                <a:schemeClr val="accent2">
                  <a:lumMod val="50000"/>
                </a:schemeClr>
              </a:solidFill>
              <a:latin typeface="Georgia" charset="0"/>
              <a:ea typeface="Georgia" charset="0"/>
              <a:cs typeface="Georgia" charset="0"/>
            </a:endParaRPr>
          </a:p>
        </p:txBody>
      </p:sp>
      <p:sp>
        <p:nvSpPr>
          <p:cNvPr id="7" name="Segnaposto contenuto 2"/>
          <p:cNvSpPr txBox="1">
            <a:spLocks/>
          </p:cNvSpPr>
          <p:nvPr/>
        </p:nvSpPr>
        <p:spPr>
          <a:xfrm>
            <a:off x="392522" y="1417453"/>
            <a:ext cx="9475873" cy="4211451"/>
          </a:xfrm>
          <a:prstGeom prst="rect">
            <a:avLst/>
          </a:prstGeom>
        </p:spPr>
        <p:txBody>
          <a:bodyPr vert="horz" lIns="91440" tIns="45720" rIns="91440" bIns="45720" rtlCol="0" anchor="t">
            <a:noAutofit/>
          </a:bodyPr>
          <a:lstStyle>
            <a:lvl1pPr marL="0" indent="0" algn="r" defTabSz="457200" rtl="0" eaLnBrk="1" latinLnBrk="0" hangingPunct="1">
              <a:spcBef>
                <a:spcPts val="1000"/>
              </a:spcBef>
              <a:spcAft>
                <a:spcPts val="0"/>
              </a:spcAft>
              <a:buClr>
                <a:schemeClr val="accent1"/>
              </a:buClr>
              <a:buSzPct val="80000"/>
              <a:buFont typeface="Wingdings 3" charset="2"/>
              <a:buNone/>
              <a:defRPr sz="1800" kern="1200">
                <a:solidFill>
                  <a:schemeClr val="tx1">
                    <a:lumMod val="50000"/>
                    <a:lumOff val="50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SzPct val="80000"/>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SzPct val="80000"/>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sz="1200" kern="1200">
                <a:solidFill>
                  <a:schemeClr val="tx1">
                    <a:tint val="75000"/>
                  </a:schemeClr>
                </a:solidFill>
                <a:latin typeface="+mn-lt"/>
                <a:ea typeface="+mn-ea"/>
                <a:cs typeface="+mn-cs"/>
              </a:defRPr>
            </a:lvl9pPr>
          </a:lstStyle>
          <a:p>
            <a:pPr algn="l">
              <a:spcBef>
                <a:spcPts val="600"/>
              </a:spcBef>
              <a:spcAft>
                <a:spcPts val="600"/>
              </a:spcAft>
            </a:pPr>
            <a:r>
              <a:rPr lang="it-IT" sz="2400" dirty="0">
                <a:solidFill>
                  <a:schemeClr val="accent2">
                    <a:lumMod val="50000"/>
                  </a:schemeClr>
                </a:solidFill>
                <a:latin typeface="Georgia" panose="02040502050405020303" pitchFamily="18" charset="0"/>
              </a:rPr>
              <a:t>La fonte principale del diritto privato è il Codice Civile, adottato nel 1942.</a:t>
            </a:r>
          </a:p>
          <a:p>
            <a:pPr algn="l">
              <a:spcBef>
                <a:spcPts val="600"/>
              </a:spcBef>
              <a:spcAft>
                <a:spcPts val="600"/>
              </a:spcAft>
            </a:pPr>
            <a:r>
              <a:rPr lang="it-IT" sz="2400" dirty="0">
                <a:solidFill>
                  <a:schemeClr val="accent2">
                    <a:lumMod val="50000"/>
                  </a:schemeClr>
                </a:solidFill>
                <a:latin typeface="Georgia" panose="02040502050405020303" pitchFamily="18" charset="0"/>
              </a:rPr>
              <a:t>Il Codice Civile si articola in sei libri:</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I Persone e famiglia</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II Successioni</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III Proprietà e diritti reali</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IV Obbligazioni</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V Lavoro e società</a:t>
            </a:r>
          </a:p>
          <a:p>
            <a:pPr marL="342900" indent="-342900" algn="l">
              <a:spcBef>
                <a:spcPts val="600"/>
              </a:spcBef>
              <a:spcAft>
                <a:spcPts val="600"/>
              </a:spcAft>
              <a:buFont typeface="Arial" charset="0"/>
              <a:buChar char="•"/>
            </a:pPr>
            <a:r>
              <a:rPr lang="it-IT" sz="2400" dirty="0">
                <a:solidFill>
                  <a:schemeClr val="accent2">
                    <a:lumMod val="50000"/>
                  </a:schemeClr>
                </a:solidFill>
                <a:latin typeface="Georgia" panose="02040502050405020303" pitchFamily="18" charset="0"/>
              </a:rPr>
              <a:t>VI Tutela dei diritti </a:t>
            </a:r>
          </a:p>
          <a:p>
            <a:pPr algn="l">
              <a:spcBef>
                <a:spcPts val="600"/>
              </a:spcBef>
              <a:spcAft>
                <a:spcPts val="600"/>
              </a:spcAft>
            </a:pPr>
            <a:endParaRPr lang="it-IT" sz="2400" dirty="0">
              <a:solidFill>
                <a:schemeClr val="accent2">
                  <a:lumMod val="50000"/>
                </a:schemeClr>
              </a:solidFill>
              <a:latin typeface="Georgia" panose="02040502050405020303" pitchFamily="18" charset="0"/>
            </a:endParaRPr>
          </a:p>
        </p:txBody>
      </p:sp>
    </p:spTree>
    <p:extLst>
      <p:ext uri="{BB962C8B-B14F-4D97-AF65-F5344CB8AC3E}">
        <p14:creationId xmlns:p14="http://schemas.microsoft.com/office/powerpoint/2010/main" val="1807762716"/>
      </p:ext>
    </p:extLst>
  </p:cSld>
  <p:clrMapOvr>
    <a:masterClrMapping/>
  </p:clrMapOvr>
  <p:timing>
    <p:tnLst>
      <p:par>
        <p:cTn id="1" dur="indefinite" restart="never" nodeType="tmRoot"/>
      </p:par>
    </p:tnLst>
  </p:timing>
</p:sld>
</file>

<file path=ppt/theme/theme1.xml><?xml version="1.0" encoding="utf-8"?>
<a:theme xmlns:a="http://schemas.openxmlformats.org/drawingml/2006/main" name="Sfaccettatura">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7068</TotalTime>
  <Words>4474</Words>
  <Application>Microsoft Macintosh PowerPoint</Application>
  <PresentationFormat>Widescreen</PresentationFormat>
  <Paragraphs>311</Paragraphs>
  <Slides>41</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41</vt:i4>
      </vt:variant>
    </vt:vector>
  </HeadingPairs>
  <TitlesOfParts>
    <vt:vector size="48" baseType="lpstr">
      <vt:lpstr>Calibri</vt:lpstr>
      <vt:lpstr>Georgia</vt:lpstr>
      <vt:lpstr>Mangal</vt:lpstr>
      <vt:lpstr>Trebuchet MS</vt:lpstr>
      <vt:lpstr>Wingdings 3</vt:lpstr>
      <vt:lpstr>Arial</vt:lpstr>
      <vt:lpstr>Sfaccettatura</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lpstr>Presentazione di PowerPoint</vt:lpstr>
    </vt:vector>
  </TitlesOfParts>
  <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20th General Meeting The Common Core of European Private Law project</dc:title>
  <dc:creator>M</dc:creator>
  <cp:lastModifiedBy>M</cp:lastModifiedBy>
  <cp:revision>116</cp:revision>
  <dcterms:created xsi:type="dcterms:W3CDTF">2014-11-07T15:18:57Z</dcterms:created>
  <dcterms:modified xsi:type="dcterms:W3CDTF">2020-09-28T10:33:38Z</dcterms:modified>
</cp:coreProperties>
</file>