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1"/>
  </p:notesMasterIdLst>
  <p:sldIdLst>
    <p:sldId id="256" r:id="rId2"/>
    <p:sldId id="267" r:id="rId3"/>
    <p:sldId id="344" r:id="rId4"/>
    <p:sldId id="349" r:id="rId5"/>
    <p:sldId id="351" r:id="rId6"/>
    <p:sldId id="350" r:id="rId7"/>
    <p:sldId id="347" r:id="rId8"/>
    <p:sldId id="257" r:id="rId9"/>
    <p:sldId id="348" r:id="rId10"/>
    <p:sldId id="352" r:id="rId11"/>
    <p:sldId id="353" r:id="rId12"/>
    <p:sldId id="264" r:id="rId13"/>
    <p:sldId id="354" r:id="rId14"/>
    <p:sldId id="258" r:id="rId15"/>
    <p:sldId id="259" r:id="rId16"/>
    <p:sldId id="266" r:id="rId17"/>
    <p:sldId id="260" r:id="rId18"/>
    <p:sldId id="261" r:id="rId19"/>
    <p:sldId id="355" r:id="rId20"/>
    <p:sldId id="270" r:id="rId21"/>
    <p:sldId id="271" r:id="rId22"/>
    <p:sldId id="272" r:id="rId23"/>
    <p:sldId id="273" r:id="rId24"/>
    <p:sldId id="277" r:id="rId25"/>
    <p:sldId id="346" r:id="rId26"/>
    <p:sldId id="291" r:id="rId27"/>
    <p:sldId id="345" r:id="rId28"/>
    <p:sldId id="279" r:id="rId29"/>
    <p:sldId id="280" r:id="rId30"/>
    <p:sldId id="274" r:id="rId31"/>
    <p:sldId id="281" r:id="rId32"/>
    <p:sldId id="275" r:id="rId33"/>
    <p:sldId id="292" r:id="rId34"/>
    <p:sldId id="356" r:id="rId35"/>
    <p:sldId id="294" r:id="rId36"/>
    <p:sldId id="295" r:id="rId37"/>
    <p:sldId id="297" r:id="rId38"/>
    <p:sldId id="298" r:id="rId39"/>
    <p:sldId id="299" r:id="rId4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224"/>
  </p:normalViewPr>
  <p:slideViewPr>
    <p:cSldViewPr snapToGrid="0" snapToObjects="1">
      <p:cViewPr varScale="1">
        <p:scale>
          <a:sx n="123" d="100"/>
          <a:sy n="123" d="100"/>
        </p:scale>
        <p:origin x="1320"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0313D-1997-E04F-8008-49658463E0F2}" type="datetimeFigureOut">
              <a:rPr lang="it-IT" smtClean="0"/>
              <a:t>11/10/20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2D4B5-DB88-C249-AFF5-028C65D2FA28}" type="slidenum">
              <a:rPr lang="it-IT" smtClean="0"/>
              <a:t>‹N›</a:t>
            </a:fld>
            <a:endParaRPr lang="it-IT"/>
          </a:p>
        </p:txBody>
      </p:sp>
    </p:spTree>
    <p:extLst>
      <p:ext uri="{BB962C8B-B14F-4D97-AF65-F5344CB8AC3E}">
        <p14:creationId xmlns:p14="http://schemas.microsoft.com/office/powerpoint/2010/main" val="423518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0A7BDDDC-DC9E-4CAC-B365-4A5BF3E592F0}"/>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89A916C0-C617-46F0-B763-3C85F1D7954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40549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43E24E32-714E-4C05-933B-F32818D8C8F2}"/>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7FAD2E1F-2CFE-4520-A61F-1D553980269A}"/>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68114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D5079CB4-26E1-41A9-840C-9499FFD82D9F}"/>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a:extLst>
              <a:ext uri="{FF2B5EF4-FFF2-40B4-BE49-F238E27FC236}">
                <a16:creationId xmlns:a16="http://schemas.microsoft.com/office/drawing/2014/main" id="{BA0EC269-C019-446C-9D2A-0963A67827EE}"/>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02750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8F855FEC-8190-4AB4-895F-DE9FD5217C5C}"/>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a:extLst>
              <a:ext uri="{FF2B5EF4-FFF2-40B4-BE49-F238E27FC236}">
                <a16:creationId xmlns:a16="http://schemas.microsoft.com/office/drawing/2014/main" id="{A6A15A44-25F3-4772-B662-5A5FA7FFD46F}"/>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01261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id="{AF0BD374-6283-4A19-92C1-6985E8EC0613}"/>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F18EB3D9-E34F-4321-8B12-7AB8BE5F4D8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26471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Rectangle 1">
            <a:extLst>
              <a:ext uri="{FF2B5EF4-FFF2-40B4-BE49-F238E27FC236}">
                <a16:creationId xmlns:a16="http://schemas.microsoft.com/office/drawing/2014/main" id="{5C894215-69FC-47A2-93A5-FF26D3862E75}"/>
              </a:ext>
            </a:extLst>
          </p:cNvPr>
          <p:cNvSpPr txBox="1">
            <a:spLocks noGrp="1" noRot="1" noChangeAspect="1" noChangeArrowheads="1"/>
          </p:cNvSpPr>
          <p:nvPr>
            <p:ph type="sldImg"/>
          </p:nvPr>
        </p:nvSpPr>
        <p:spPr bwMode="auto">
          <a:xfrm>
            <a:off x="-16241713" y="-13793788"/>
            <a:ext cx="19473863" cy="1460500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a:extLst>
              <a:ext uri="{FF2B5EF4-FFF2-40B4-BE49-F238E27FC236}">
                <a16:creationId xmlns:a16="http://schemas.microsoft.com/office/drawing/2014/main" id="{4A8B8B4A-C828-4F5D-A5B1-DB7F75C20646}"/>
              </a:ext>
            </a:extLst>
          </p:cNvPr>
          <p:cNvSpPr txBox="1">
            <a:spLocks noGrp="1" noChangeArrowheads="1"/>
          </p:cNvSpPr>
          <p:nvPr>
            <p:ph type="body" idx="1"/>
          </p:nvPr>
        </p:nvSpPr>
        <p:spPr bwMode="auto">
          <a:xfrm>
            <a:off x="755650" y="5078413"/>
            <a:ext cx="6045200" cy="4702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3328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a:extLst>
              <a:ext uri="{FF2B5EF4-FFF2-40B4-BE49-F238E27FC236}">
                <a16:creationId xmlns:a16="http://schemas.microsoft.com/office/drawing/2014/main" id="{C29A1318-1DD1-406E-ACA9-9D9F49CF746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a:extLst>
              <a:ext uri="{FF2B5EF4-FFF2-40B4-BE49-F238E27FC236}">
                <a16:creationId xmlns:a16="http://schemas.microsoft.com/office/drawing/2014/main" id="{E7577677-C226-4B3B-BCAC-8482FC6BC2D8}"/>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96377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id="{31A4BD21-4E5A-484C-871E-7A999F9F3DC2}"/>
              </a:ext>
            </a:extLst>
          </p:cNvPr>
          <p:cNvSpPr txBox="1">
            <a:spLocks noGrp="1" noRot="1" noChangeAspect="1" noChangeArrowheads="1"/>
          </p:cNvSpPr>
          <p:nvPr>
            <p:ph type="sldImg"/>
          </p:nvPr>
        </p:nvSpPr>
        <p:spPr bwMode="auto">
          <a:xfrm>
            <a:off x="-16240125" y="-13793788"/>
            <a:ext cx="19475450" cy="14606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a:extLst>
              <a:ext uri="{FF2B5EF4-FFF2-40B4-BE49-F238E27FC236}">
                <a16:creationId xmlns:a16="http://schemas.microsoft.com/office/drawing/2014/main" id="{0EC21935-2DE0-457A-9C52-738FCC966048}"/>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55936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a:extLst>
              <a:ext uri="{FF2B5EF4-FFF2-40B4-BE49-F238E27FC236}">
                <a16:creationId xmlns:a16="http://schemas.microsoft.com/office/drawing/2014/main" id="{4FA0B4F4-9127-450F-95D9-162EEF0BF864}"/>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a:extLst>
              <a:ext uri="{FF2B5EF4-FFF2-40B4-BE49-F238E27FC236}">
                <a16:creationId xmlns:a16="http://schemas.microsoft.com/office/drawing/2014/main" id="{5778035B-E8DF-4BA7-A2EC-9F3094ADC9DC}"/>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68268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a:extLst>
              <a:ext uri="{FF2B5EF4-FFF2-40B4-BE49-F238E27FC236}">
                <a16:creationId xmlns:a16="http://schemas.microsoft.com/office/drawing/2014/main" id="{F5C199E6-0E0E-4500-BEF5-91571454FEC5}"/>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a:extLst>
              <a:ext uri="{FF2B5EF4-FFF2-40B4-BE49-F238E27FC236}">
                <a16:creationId xmlns:a16="http://schemas.microsoft.com/office/drawing/2014/main" id="{BF591563-8107-440F-9000-2340310748B3}"/>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764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76BB3000-8848-4D25-99DF-1A8007DB661D}"/>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79074F44-C349-4429-9115-03D9B8FFA2E4}"/>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581233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FC53349F-C889-4116-91E6-21353DF93D8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706E93C7-FFC5-43D2-95FC-BE123C7DB2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2742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157DF5D1-9150-43AA-A8A1-575516B5D50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EF677965-3930-4866-B529-1476750D6F67}"/>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7984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47305CAB-E4EF-4B76-B8B5-8AFA2822FE73}"/>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89EF1F44-A14C-4ABD-A8E5-C1D332FBA735}"/>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29954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C0C57BCB-6CA6-4237-9CC3-B5F92691B13C}"/>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B8B495E4-1D4F-4ED9-82DD-88793DAEE79B}"/>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58082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7E9FFDDA-F575-4EEF-93B4-A6C9440949D7}"/>
              </a:ext>
            </a:extLst>
          </p:cNvPr>
          <p:cNvSpPr txBox="1">
            <a:spLocks noGrp="1" noRot="1" noChangeAspect="1" noChangeArrowheads="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754607F3-D8A7-4932-9DB7-7C7374DD1076}"/>
              </a:ext>
            </a:extLst>
          </p:cNvPr>
          <p:cNvSpPr txBox="1">
            <a:spLocks noGrp="1" noChangeArrowheads="1"/>
          </p:cNvSpPr>
          <p:nvPr>
            <p:ph type="body" idx="1"/>
          </p:nvPr>
        </p:nvSpPr>
        <p:spPr bwMode="auto">
          <a:xfrm>
            <a:off x="1169988" y="5086350"/>
            <a:ext cx="5219700" cy="4100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4616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A6007CB3-1616-4A65-BE11-F069709DC622}"/>
              </a:ext>
            </a:extLst>
          </p:cNvPr>
          <p:cNvSpPr txBox="1">
            <a:spLocks noGrp="1" noRot="1" noChangeAspect="1" noChangeArrowheads="1"/>
          </p:cNvSpPr>
          <p:nvPr>
            <p:ph type="sldImg"/>
          </p:nvPr>
        </p:nvSpPr>
        <p:spPr bwMode="auto">
          <a:xfrm>
            <a:off x="1314450" y="1027113"/>
            <a:ext cx="4922838" cy="36925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59441092-E09F-4491-8E63-79EBFE2ADEB6}"/>
              </a:ext>
            </a:extLst>
          </p:cNvPr>
          <p:cNvSpPr txBox="1">
            <a:spLocks noGrp="1" noChangeArrowheads="1"/>
          </p:cNvSpPr>
          <p:nvPr>
            <p:ph type="body" idx="1"/>
          </p:nvPr>
        </p:nvSpPr>
        <p:spPr bwMode="auto">
          <a:xfrm>
            <a:off x="1169988" y="5086350"/>
            <a:ext cx="5218112" cy="4098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87563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a:extLst>
              <a:ext uri="{FF2B5EF4-FFF2-40B4-BE49-F238E27FC236}">
                <a16:creationId xmlns:a16="http://schemas.microsoft.com/office/drawing/2014/main" id="{51D268BE-2640-478B-9981-F89795250E40}"/>
              </a:ext>
            </a:extLst>
          </p:cNvPr>
          <p:cNvSpPr txBox="1">
            <a:spLocks noGrp="1" noRot="1" noChangeAspect="1" noChangeArrowheads="1"/>
          </p:cNvSpPr>
          <p:nvPr>
            <p:ph type="sldImg"/>
          </p:nvPr>
        </p:nvSpPr>
        <p:spPr bwMode="auto">
          <a:xfrm>
            <a:off x="1106488" y="812800"/>
            <a:ext cx="5346700"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C1A1BC22-BE6B-413E-BA3D-03FC11B2E447}"/>
              </a:ext>
            </a:extLst>
          </p:cNvPr>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7363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41F4A77-230E-7342-931C-0909B42E1AFD}" type="datetimeFigureOut">
              <a:rPr lang="it-IT" smtClean="0"/>
              <a:t>11/10/20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410886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41F4A77-230E-7342-931C-0909B42E1AFD}" type="datetimeFigureOut">
              <a:rPr lang="it-IT" smtClean="0"/>
              <a:t>11/10/20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1819757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41F4A77-230E-7342-931C-0909B42E1AFD}" type="datetimeFigureOut">
              <a:rPr lang="it-IT" smtClean="0"/>
              <a:t>11/10/20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3156269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BB4E9-89ED-43F5-B51B-269B90D7F132}"/>
              </a:ext>
            </a:extLst>
          </p:cNvPr>
          <p:cNvSpPr>
            <a:spLocks noGrp="1"/>
          </p:cNvSpPr>
          <p:nvPr>
            <p:ph type="title"/>
          </p:nvPr>
        </p:nvSpPr>
        <p:spPr>
          <a:xfrm>
            <a:off x="457920" y="273629"/>
            <a:ext cx="8218081" cy="113628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CBB4E10-8F17-436A-B4CB-CB63334FFFB1}"/>
              </a:ext>
            </a:extLst>
          </p:cNvPr>
          <p:cNvSpPr>
            <a:spLocks noGrp="1"/>
          </p:cNvSpPr>
          <p:nvPr>
            <p:ph type="body" sz="half" idx="1"/>
          </p:nvPr>
        </p:nvSpPr>
        <p:spPr>
          <a:xfrm>
            <a:off x="457920" y="1604329"/>
            <a:ext cx="4039201" cy="451775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BD4962F-E5D3-4181-BB64-33E179EA57C7}"/>
              </a:ext>
            </a:extLst>
          </p:cNvPr>
          <p:cNvSpPr>
            <a:spLocks noGrp="1"/>
          </p:cNvSpPr>
          <p:nvPr>
            <p:ph sz="quarter" idx="2"/>
          </p:nvPr>
        </p:nvSpPr>
        <p:spPr>
          <a:xfrm>
            <a:off x="4635361" y="1604328"/>
            <a:ext cx="4040640" cy="218903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26AE44A6-74F8-4486-9897-7167A1A8CE9B}"/>
              </a:ext>
            </a:extLst>
          </p:cNvPr>
          <p:cNvSpPr>
            <a:spLocks noGrp="1"/>
          </p:cNvSpPr>
          <p:nvPr>
            <p:ph sz="quarter" idx="3"/>
          </p:nvPr>
        </p:nvSpPr>
        <p:spPr>
          <a:xfrm>
            <a:off x="4635361" y="3931613"/>
            <a:ext cx="4040640" cy="219047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904E426D-1FA9-478E-ABE3-3094BE628EFE}"/>
              </a:ext>
            </a:extLst>
          </p:cNvPr>
          <p:cNvSpPr>
            <a:spLocks noGrp="1"/>
          </p:cNvSpPr>
          <p:nvPr>
            <p:ph type="dt" idx="10"/>
          </p:nvPr>
        </p:nvSpPr>
        <p:spPr>
          <a:xfrm>
            <a:off x="457920" y="6247377"/>
            <a:ext cx="2119680" cy="463729"/>
          </a:xfrm>
        </p:spPr>
        <p:txBody>
          <a:bodyPr/>
          <a:lstStyle>
            <a:lvl1pPr>
              <a:defRPr/>
            </a:lvl1pPr>
          </a:lstStyle>
          <a:p>
            <a:endParaRPr lang="it-IT" altLang="it-IT"/>
          </a:p>
        </p:txBody>
      </p:sp>
      <p:sp>
        <p:nvSpPr>
          <p:cNvPr id="7" name="Segnaposto piè di pagina 6">
            <a:extLst>
              <a:ext uri="{FF2B5EF4-FFF2-40B4-BE49-F238E27FC236}">
                <a16:creationId xmlns:a16="http://schemas.microsoft.com/office/drawing/2014/main" id="{E2427DC5-44F7-4301-9D37-CB0D999F1FEB}"/>
              </a:ext>
            </a:extLst>
          </p:cNvPr>
          <p:cNvSpPr>
            <a:spLocks noGrp="1"/>
          </p:cNvSpPr>
          <p:nvPr>
            <p:ph type="ftr" idx="11"/>
          </p:nvPr>
        </p:nvSpPr>
        <p:spPr>
          <a:xfrm>
            <a:off x="3127680" y="6247377"/>
            <a:ext cx="2890081" cy="463729"/>
          </a:xfrm>
        </p:spPr>
        <p:txBody>
          <a:bodyPr/>
          <a:lstStyle>
            <a:lvl1pPr>
              <a:defRPr/>
            </a:lvl1pPr>
          </a:lstStyle>
          <a:p>
            <a:endParaRPr lang="it-IT" altLang="it-IT"/>
          </a:p>
        </p:txBody>
      </p:sp>
      <p:sp>
        <p:nvSpPr>
          <p:cNvPr id="8" name="Segnaposto numero diapositiva 7">
            <a:extLst>
              <a:ext uri="{FF2B5EF4-FFF2-40B4-BE49-F238E27FC236}">
                <a16:creationId xmlns:a16="http://schemas.microsoft.com/office/drawing/2014/main" id="{03E102F5-BCD9-4425-866E-DF163E77E272}"/>
              </a:ext>
            </a:extLst>
          </p:cNvPr>
          <p:cNvSpPr>
            <a:spLocks noGrp="1"/>
          </p:cNvSpPr>
          <p:nvPr>
            <p:ph type="sldNum" idx="12"/>
          </p:nvPr>
        </p:nvSpPr>
        <p:spPr>
          <a:xfrm>
            <a:off x="6556321" y="6247377"/>
            <a:ext cx="2121119" cy="463729"/>
          </a:xfrm>
        </p:spPr>
        <p:txBody>
          <a:bodyPr/>
          <a:lstStyle>
            <a:lvl1pPr>
              <a:defRPr/>
            </a:lvl1pPr>
          </a:lstStyle>
          <a:p>
            <a:fld id="{A7DB5C98-E238-425A-8A73-88B0B08198F9}" type="slidenum">
              <a:rPr lang="it-IT" altLang="it-IT"/>
              <a:pPr/>
              <a:t>‹N›</a:t>
            </a:fld>
            <a:endParaRPr lang="it-IT" altLang="it-IT"/>
          </a:p>
        </p:txBody>
      </p:sp>
    </p:spTree>
    <p:extLst>
      <p:ext uri="{BB962C8B-B14F-4D97-AF65-F5344CB8AC3E}">
        <p14:creationId xmlns:p14="http://schemas.microsoft.com/office/powerpoint/2010/main" val="2696145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41F4A77-230E-7342-931C-0909B42E1AFD}" type="datetimeFigureOut">
              <a:rPr lang="it-IT" smtClean="0"/>
              <a:t>11/10/20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3183000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F41F4A77-230E-7342-931C-0909B42E1AFD}" type="datetimeFigureOut">
              <a:rPr lang="it-IT" smtClean="0"/>
              <a:t>11/10/20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792983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41F4A77-230E-7342-931C-0909B42E1AFD}" type="datetimeFigureOut">
              <a:rPr lang="it-IT" smtClean="0"/>
              <a:t>11/10/20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274435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41F4A77-230E-7342-931C-0909B42E1AFD}" type="datetimeFigureOut">
              <a:rPr lang="it-IT" smtClean="0"/>
              <a:t>11/10/20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94208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F41F4A77-230E-7342-931C-0909B42E1AFD}" type="datetimeFigureOut">
              <a:rPr lang="it-IT" smtClean="0"/>
              <a:t>11/10/20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2310433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F4A77-230E-7342-931C-0909B42E1AFD}" type="datetimeFigureOut">
              <a:rPr lang="it-IT" smtClean="0"/>
              <a:t>11/10/20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903800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41F4A77-230E-7342-931C-0909B42E1AFD}" type="datetimeFigureOut">
              <a:rPr lang="it-IT" smtClean="0"/>
              <a:t>11/10/20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667176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41F4A77-230E-7342-931C-0909B42E1AFD}" type="datetimeFigureOut">
              <a:rPr lang="it-IT" smtClean="0"/>
              <a:t>11/10/20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4A1BF8D-4C34-4C47-9FFE-F77F843CFE9D}" type="slidenum">
              <a:rPr lang="it-IT" smtClean="0"/>
              <a:t>‹N›</a:t>
            </a:fld>
            <a:endParaRPr lang="it-IT"/>
          </a:p>
        </p:txBody>
      </p:sp>
    </p:spTree>
    <p:extLst>
      <p:ext uri="{BB962C8B-B14F-4D97-AF65-F5344CB8AC3E}">
        <p14:creationId xmlns:p14="http://schemas.microsoft.com/office/powerpoint/2010/main" val="77814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F4A77-230E-7342-931C-0909B42E1AFD}" type="datetimeFigureOut">
              <a:rPr lang="it-IT" smtClean="0"/>
              <a:t>11/10/20</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1BF8D-4C34-4C47-9FFE-F77F843CFE9D}" type="slidenum">
              <a:rPr lang="it-IT" smtClean="0"/>
              <a:t>‹N›</a:t>
            </a:fld>
            <a:endParaRPr lang="it-IT"/>
          </a:p>
        </p:txBody>
      </p:sp>
    </p:spTree>
    <p:extLst>
      <p:ext uri="{BB962C8B-B14F-4D97-AF65-F5344CB8AC3E}">
        <p14:creationId xmlns:p14="http://schemas.microsoft.com/office/powerpoint/2010/main" val="56123204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541DE-FDFE-C043-8EC0-6D60C485DF00}"/>
              </a:ext>
            </a:extLst>
          </p:cNvPr>
          <p:cNvSpPr>
            <a:spLocks noGrp="1"/>
          </p:cNvSpPr>
          <p:nvPr>
            <p:ph type="ctrTitle"/>
          </p:nvPr>
        </p:nvSpPr>
        <p:spPr/>
        <p:txBody>
          <a:bodyPr/>
          <a:lstStyle/>
          <a:p>
            <a:endParaRPr lang="it-IT"/>
          </a:p>
        </p:txBody>
      </p:sp>
      <p:sp>
        <p:nvSpPr>
          <p:cNvPr id="3" name="Sottotitolo 2">
            <a:extLst>
              <a:ext uri="{FF2B5EF4-FFF2-40B4-BE49-F238E27FC236}">
                <a16:creationId xmlns:a16="http://schemas.microsoft.com/office/drawing/2014/main" id="{C1E2911B-E05A-9F4B-82CD-4037CB47FEFF}"/>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035372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5F65CF-ACAF-1445-BA2F-56C17E6011C6}"/>
              </a:ext>
            </a:extLst>
          </p:cNvPr>
          <p:cNvSpPr>
            <a:spLocks noGrp="1"/>
          </p:cNvSpPr>
          <p:nvPr>
            <p:ph type="title"/>
          </p:nvPr>
        </p:nvSpPr>
        <p:spPr>
          <a:xfrm>
            <a:off x="616618" y="84347"/>
            <a:ext cx="7886700" cy="1325563"/>
          </a:xfrm>
        </p:spPr>
        <p:txBody>
          <a:bodyPr/>
          <a:lstStyle/>
          <a:p>
            <a:pPr algn="ctr"/>
            <a:r>
              <a:rPr lang="it-IT" sz="3266" dirty="0">
                <a:latin typeface="Chalkduster" panose="03050602040202020205" pitchFamily="66" charset="77"/>
                <a:cs typeface="Consolas" panose="020B0609020204030204" pitchFamily="49" charset="0"/>
              </a:rPr>
              <a:t>FOGLIETTI  EMBRIONALI</a:t>
            </a:r>
          </a:p>
        </p:txBody>
      </p:sp>
      <p:sp>
        <p:nvSpPr>
          <p:cNvPr id="3" name="Segnaposto contenuto 2">
            <a:extLst>
              <a:ext uri="{FF2B5EF4-FFF2-40B4-BE49-F238E27FC236}">
                <a16:creationId xmlns:a16="http://schemas.microsoft.com/office/drawing/2014/main" id="{96A3F5A2-681C-E144-8D3F-B8221F3CB4FA}"/>
              </a:ext>
            </a:extLst>
          </p:cNvPr>
          <p:cNvSpPr>
            <a:spLocks noGrp="1"/>
          </p:cNvSpPr>
          <p:nvPr>
            <p:ph idx="1"/>
          </p:nvPr>
        </p:nvSpPr>
        <p:spPr>
          <a:xfrm>
            <a:off x="276727" y="1263316"/>
            <a:ext cx="8638674" cy="5497227"/>
          </a:xfrm>
        </p:spPr>
        <p:txBody>
          <a:bodyPr/>
          <a:lstStyle/>
          <a:p>
            <a:r>
              <a:rPr lang="it-IT" sz="2540" b="1" dirty="0">
                <a:latin typeface="Comic Sans MS" panose="030F0902030302020204" pitchFamily="66" charset="0"/>
              </a:rPr>
              <a:t>Lo Zigote, per successive divisioni MITOTICHE, dà luogo, al 6°giorno dalla Fecondazione, alla BLASTOCISTI, che si impianta nella PARETE UTERINA. </a:t>
            </a:r>
          </a:p>
          <a:p>
            <a:r>
              <a:rPr lang="it-IT" sz="2540" b="1" dirty="0">
                <a:latin typeface="Comic Sans MS" panose="030F0902030302020204" pitchFamily="66" charset="0"/>
              </a:rPr>
              <a:t>La massa cellulare esterna alla cavità </a:t>
            </a:r>
            <a:r>
              <a:rPr lang="it-IT" sz="2540" b="1" dirty="0" err="1">
                <a:latin typeface="Comic Sans MS" panose="030F0902030302020204" pitchFamily="66" charset="0"/>
              </a:rPr>
              <a:t>blastocistica</a:t>
            </a:r>
            <a:r>
              <a:rPr lang="it-IT" sz="2540" b="1" dirty="0">
                <a:latin typeface="Comic Sans MS" panose="030F0902030302020204" pitchFamily="66" charset="0"/>
              </a:rPr>
              <a:t> darà luogo alla PLACENTA, quella interna alla cavità </a:t>
            </a:r>
            <a:r>
              <a:rPr lang="it-IT" sz="2540" b="1" dirty="0" err="1">
                <a:latin typeface="Comic Sans MS" panose="030F0902030302020204" pitchFamily="66" charset="0"/>
              </a:rPr>
              <a:t>blastocistica</a:t>
            </a:r>
            <a:r>
              <a:rPr lang="it-IT" sz="2540" b="1" dirty="0">
                <a:latin typeface="Comic Sans MS" panose="030F0902030302020204" pitchFamily="66" charset="0"/>
              </a:rPr>
              <a:t> formerà i FOGLIETTI EMBRIONALI:</a:t>
            </a:r>
          </a:p>
          <a:p>
            <a:pPr marL="414772" indent="-414772">
              <a:buFontTx/>
              <a:buChar char="-"/>
            </a:pPr>
            <a:r>
              <a:rPr lang="it-IT" sz="2540" b="1" dirty="0">
                <a:latin typeface="Comic Sans MS" panose="030F0902030302020204" pitchFamily="66" charset="0"/>
              </a:rPr>
              <a:t>ECTODERMA, il Foglietto </a:t>
            </a:r>
            <a:r>
              <a:rPr lang="it-IT" sz="2540" b="1" dirty="0" err="1">
                <a:latin typeface="Comic Sans MS" panose="030F0902030302020204" pitchFamily="66" charset="0"/>
              </a:rPr>
              <a:t>piu’</a:t>
            </a:r>
            <a:r>
              <a:rPr lang="it-IT" sz="2540" b="1" dirty="0">
                <a:latin typeface="Comic Sans MS" panose="030F0902030302020204" pitchFamily="66" charset="0"/>
              </a:rPr>
              <a:t> Esterno ;</a:t>
            </a:r>
          </a:p>
          <a:p>
            <a:pPr marL="414772" indent="-414772">
              <a:buFontTx/>
              <a:buChar char="-"/>
            </a:pPr>
            <a:r>
              <a:rPr lang="it-IT" sz="2540" b="1" dirty="0">
                <a:latin typeface="Comic Sans MS" panose="030F0902030302020204" pitchFamily="66" charset="0"/>
              </a:rPr>
              <a:t>ENDODERMA (ENTODERMA), il Foglietto più Interno.</a:t>
            </a:r>
          </a:p>
          <a:p>
            <a:pPr marL="0" indent="0"/>
            <a:r>
              <a:rPr lang="it-IT" sz="2540" b="1" dirty="0">
                <a:latin typeface="Comic Sans MS" panose="030F0902030302020204" pitchFamily="66" charset="0"/>
              </a:rPr>
              <a:t>In una fase temporale successiva, tra i due foglietti si inserisce il MESODERMA (Foglietto Intermedio). </a:t>
            </a:r>
          </a:p>
          <a:p>
            <a:pPr marL="0" indent="0">
              <a:buNone/>
            </a:pPr>
            <a:endParaRPr lang="it-IT" sz="2540" dirty="0"/>
          </a:p>
        </p:txBody>
      </p:sp>
    </p:spTree>
    <p:extLst>
      <p:ext uri="{BB962C8B-B14F-4D97-AF65-F5344CB8AC3E}">
        <p14:creationId xmlns:p14="http://schemas.microsoft.com/office/powerpoint/2010/main" val="1060981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3A4E01-6C55-2B4B-9958-9DD86BC3E715}"/>
              </a:ext>
            </a:extLst>
          </p:cNvPr>
          <p:cNvSpPr>
            <a:spLocks noGrp="1"/>
          </p:cNvSpPr>
          <p:nvPr>
            <p:ph type="title"/>
          </p:nvPr>
        </p:nvSpPr>
        <p:spPr>
          <a:xfrm>
            <a:off x="-479" y="0"/>
            <a:ext cx="8949210" cy="1136280"/>
          </a:xfrm>
        </p:spPr>
        <p:txBody>
          <a:bodyPr>
            <a:normAutofit fontScale="90000"/>
          </a:bodyPr>
          <a:lstStyle/>
          <a:p>
            <a:pPr algn="ctr"/>
            <a:r>
              <a:rPr lang="it-IT" dirty="0">
                <a:latin typeface="Chalkboard SE" panose="03050602040202020205" pitchFamily="66" charset="77"/>
              </a:rPr>
              <a:t>FOGLIETTI EMBRIONALI e TESSUTI</a:t>
            </a:r>
          </a:p>
        </p:txBody>
      </p:sp>
      <p:sp>
        <p:nvSpPr>
          <p:cNvPr id="3" name="Segnaposto contenuto 2">
            <a:extLst>
              <a:ext uri="{FF2B5EF4-FFF2-40B4-BE49-F238E27FC236}">
                <a16:creationId xmlns:a16="http://schemas.microsoft.com/office/drawing/2014/main" id="{9D9085DD-D02A-4D47-9E69-E160B4B3B3B8}"/>
              </a:ext>
            </a:extLst>
          </p:cNvPr>
          <p:cNvSpPr>
            <a:spLocks noGrp="1"/>
          </p:cNvSpPr>
          <p:nvPr>
            <p:ph idx="1"/>
          </p:nvPr>
        </p:nvSpPr>
        <p:spPr>
          <a:xfrm>
            <a:off x="358692" y="881351"/>
            <a:ext cx="8230869" cy="5396155"/>
          </a:xfrm>
        </p:spPr>
        <p:txBody>
          <a:bodyPr>
            <a:normAutofit lnSpcReduction="10000"/>
          </a:bodyPr>
          <a:lstStyle/>
          <a:p>
            <a:r>
              <a:rPr lang="it-IT" sz="2449" dirty="0">
                <a:latin typeface="Copperplate Gothic Bold" panose="020E0705020206020404" pitchFamily="34" charset="77"/>
              </a:rPr>
              <a:t>ECTODERMA: dà luogo a Tessuti EPITELIALI, ma anche al Tessuto NERVOSO ed allo SMALTO DENTARIO delle corone dentarie.</a:t>
            </a:r>
          </a:p>
          <a:p>
            <a:endParaRPr lang="it-IT" sz="2449" dirty="0">
              <a:latin typeface="Copperplate Gothic Bold" panose="020E0705020206020404" pitchFamily="34" charset="77"/>
            </a:endParaRPr>
          </a:p>
          <a:p>
            <a:r>
              <a:rPr lang="it-IT" sz="2449" dirty="0">
                <a:latin typeface="Copperplate Gothic Bold" panose="020E0705020206020404" pitchFamily="34" charset="77"/>
              </a:rPr>
              <a:t>ENDODERMA (ENTODERMA): dà origine a Tessuti EPITELIALI.</a:t>
            </a:r>
          </a:p>
          <a:p>
            <a:endParaRPr lang="it-IT" sz="2449" dirty="0">
              <a:latin typeface="Copperplate Gothic Bold" panose="020E0705020206020404" pitchFamily="34" charset="77"/>
            </a:endParaRPr>
          </a:p>
          <a:p>
            <a:r>
              <a:rPr lang="it-IT" sz="2449" dirty="0">
                <a:latin typeface="Copperplate Gothic Bold" panose="020E0705020206020404" pitchFamily="34" charset="77"/>
              </a:rPr>
              <a:t>MESODERMA: vi si originano le varie tipologie di TESSUTI CONNETTIVI, il MESOTELIO delle cosiddette Tonache SIEROSE delle cavità corporee (Pleure, Pericardio, Peritoneo), l’ ENDOTELIO del lume dei Vasi SANGUIFERI e LINFATICI e l’ ENDOCARDIO delle Cavità Cardiache, </a:t>
            </a:r>
            <a:r>
              <a:rPr lang="it-IT" sz="2449" dirty="0" err="1">
                <a:latin typeface="Copperplate Gothic Bold" panose="020E0705020206020404" pitchFamily="34" charset="77"/>
              </a:rPr>
              <a:t>nonchè</a:t>
            </a:r>
            <a:r>
              <a:rPr lang="it-IT" sz="2449" dirty="0">
                <a:latin typeface="Copperplate Gothic Bold" panose="020E0705020206020404" pitchFamily="34" charset="77"/>
              </a:rPr>
              <a:t> i TESSUTI MUSCOLARI</a:t>
            </a:r>
          </a:p>
        </p:txBody>
      </p:sp>
    </p:spTree>
    <p:extLst>
      <p:ext uri="{BB962C8B-B14F-4D97-AF65-F5344CB8AC3E}">
        <p14:creationId xmlns:p14="http://schemas.microsoft.com/office/powerpoint/2010/main" val="3679052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81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4489" y="0"/>
            <a:ext cx="5915025" cy="6858000"/>
          </a:xfrm>
          <a:prstGeom prst="rect">
            <a:avLst/>
          </a:prstGeom>
          <a:noFill/>
          <a:ln>
            <a:noFill/>
          </a:ln>
        </p:spPr>
      </p:pic>
    </p:spTree>
    <p:extLst>
      <p:ext uri="{BB962C8B-B14F-4D97-AF65-F5344CB8AC3E}">
        <p14:creationId xmlns:p14="http://schemas.microsoft.com/office/powerpoint/2010/main" val="3808879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6EED301-0AFC-4476-A7BC-03ED2455C251}"/>
              </a:ext>
            </a:extLst>
          </p:cNvPr>
          <p:cNvSpPr>
            <a:spLocks noGrp="1" noChangeArrowheads="1"/>
          </p:cNvSpPr>
          <p:nvPr>
            <p:ph type="title"/>
          </p:nvPr>
        </p:nvSpPr>
        <p:spPr>
          <a:xfrm>
            <a:off x="151951" y="162784"/>
            <a:ext cx="9014536" cy="1139159"/>
          </a:xfrm>
          <a:ln/>
        </p:spPr>
        <p:txBody>
          <a:bodyPr vert="horz" lIns="91440" tIns="32005" rIns="91440" bIns="45720" rtlCol="0" anchor="ctr">
            <a:normAutofit fontScale="90000"/>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(EPITELI)</a:t>
            </a:r>
          </a:p>
        </p:txBody>
      </p:sp>
      <p:pic>
        <p:nvPicPr>
          <p:cNvPr id="4098" name="Picture 2">
            <a:extLst>
              <a:ext uri="{FF2B5EF4-FFF2-40B4-BE49-F238E27FC236}">
                <a16:creationId xmlns:a16="http://schemas.microsoft.com/office/drawing/2014/main" id="{7B5C4DF4-F783-42D9-B0D5-13CFE980C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095" y="2253839"/>
            <a:ext cx="5181664" cy="38999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89225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A8A2D3F9-9760-493E-8218-A1066674910D}"/>
              </a:ext>
            </a:extLst>
          </p:cNvPr>
          <p:cNvSpPr>
            <a:spLocks noGrp="1" noChangeArrowheads="1"/>
          </p:cNvSpPr>
          <p:nvPr>
            <p:ph type="title"/>
          </p:nvPr>
        </p:nvSpPr>
        <p:spPr>
          <a:xfrm>
            <a:off x="260594" y="16922"/>
            <a:ext cx="8688137" cy="1146360"/>
          </a:xfrm>
          <a:ln/>
        </p:spPr>
        <p:txBody>
          <a:bodyPr vert="horz" lIns="91440" tIns="32005" rIns="91440" bIns="45720" rtlCol="0" anchor="ctr">
            <a:normAutofit fontScale="90000"/>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dirty="0">
                <a:solidFill>
                  <a:schemeClr val="tx1"/>
                </a:solidFill>
                <a:latin typeface="Gurmukhi MN" panose="02020600050405020304" pitchFamily="18" charset="0"/>
                <a:cs typeface="Gurmukhi MN" panose="02020600050405020304" pitchFamily="18" charset="0"/>
              </a:rPr>
              <a:t>TESSUTI EPITELIALI</a:t>
            </a:r>
            <a:br>
              <a:rPr lang="it-IT" altLang="it-IT" dirty="0">
                <a:solidFill>
                  <a:schemeClr val="tx1"/>
                </a:solidFill>
                <a:latin typeface="Gurmukhi MN" panose="02020600050405020304" pitchFamily="18" charset="0"/>
                <a:cs typeface="Gurmukhi MN" panose="02020600050405020304" pitchFamily="18" charset="0"/>
              </a:rPr>
            </a:br>
            <a:r>
              <a:rPr lang="it-IT" altLang="it-IT" dirty="0">
                <a:solidFill>
                  <a:schemeClr val="tx1"/>
                </a:solidFill>
                <a:latin typeface="Gurmukhi MN" panose="02020600050405020304" pitchFamily="18" charset="0"/>
                <a:cs typeface="Gurmukhi MN" panose="02020600050405020304" pitchFamily="18" charset="0"/>
              </a:rPr>
              <a:t> GENERALITA'</a:t>
            </a:r>
          </a:p>
        </p:txBody>
      </p:sp>
      <p:sp>
        <p:nvSpPr>
          <p:cNvPr id="6146" name="Rectangle 2">
            <a:extLst>
              <a:ext uri="{FF2B5EF4-FFF2-40B4-BE49-F238E27FC236}">
                <a16:creationId xmlns:a16="http://schemas.microsoft.com/office/drawing/2014/main" id="{D95B08C3-3BE5-4B7F-85ED-88A49589726B}"/>
              </a:ext>
            </a:extLst>
          </p:cNvPr>
          <p:cNvSpPr>
            <a:spLocks noGrp="1" noChangeArrowheads="1"/>
          </p:cNvSpPr>
          <p:nvPr>
            <p:ph idx="1"/>
          </p:nvPr>
        </p:nvSpPr>
        <p:spPr>
          <a:xfrm>
            <a:off x="260593" y="1163283"/>
            <a:ext cx="8688138" cy="5291272"/>
          </a:xfrm>
          <a:ln/>
        </p:spPr>
        <p:txBody>
          <a:bodyPr/>
          <a:lstStyle/>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Derivano dai foglietti embrionali dell' ECTODERMA (</a:t>
            </a:r>
            <a:r>
              <a:rPr lang="it-IT" altLang="it-IT" sz="2540" b="1" dirty="0" err="1">
                <a:latin typeface="Comic Sans MS" panose="030F0902030302020204" pitchFamily="66" charset="0"/>
              </a:rPr>
              <a:t>piu’</a:t>
            </a:r>
            <a:r>
              <a:rPr lang="it-IT" altLang="it-IT" sz="2540" b="1" dirty="0">
                <a:latin typeface="Comic Sans MS" panose="030F0902030302020204" pitchFamily="66" charset="0"/>
              </a:rPr>
              <a:t> esterno) e dell' ENTODERMA(più interno)</a:t>
            </a: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Sono caratterizzati da CELLULE fittamente STIPATE e aderenti tra loro con SCARSA MATRICE EXTRACELLULARE</a:t>
            </a:r>
          </a:p>
          <a:p>
            <a:pPr marL="95052" indent="0">
              <a:buClr>
                <a:schemeClr val="tx1"/>
              </a:buClr>
              <a:buSzPct val="45000"/>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sz="2540" b="1" dirty="0">
              <a:latin typeface="Comic Sans MS" panose="030F0902030302020204" pitchFamily="66" charset="0"/>
            </a:endParaRP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Le peculiari funzioni sono:</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 RIVESTIMENTO</a:t>
            </a:r>
          </a:p>
          <a:p>
            <a:pPr marL="96492" indent="0">
              <a:buClr>
                <a:schemeClr val="tx1"/>
              </a:buClr>
              <a:buSzPct val="45000"/>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 SECREZIONE (Ghiandole) ed ASSORBIMENTO</a:t>
            </a:r>
          </a:p>
          <a:p>
            <a:pPr marL="96492" indent="0">
              <a:buClr>
                <a:schemeClr val="tx1"/>
              </a:buClr>
              <a:buSzPct val="45000"/>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 SENSIBILITA' SPECIFICA (Gusto, Udito, Equilibrio) </a:t>
            </a:r>
          </a:p>
        </p:txBody>
      </p:sp>
    </p:spTree>
    <p:extLst>
      <p:ext uri="{BB962C8B-B14F-4D97-AF65-F5344CB8AC3E}">
        <p14:creationId xmlns:p14="http://schemas.microsoft.com/office/powerpoint/2010/main" val="17897353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05476032-07A9-4795-9778-9B58ADDDE4CD}"/>
              </a:ext>
            </a:extLst>
          </p:cNvPr>
          <p:cNvSpPr>
            <a:spLocks noGrp="1" noChangeArrowheads="1"/>
          </p:cNvSpPr>
          <p:nvPr>
            <p:ph type="title"/>
          </p:nvPr>
        </p:nvSpPr>
        <p:spPr>
          <a:xfrm>
            <a:off x="325916" y="424080"/>
            <a:ext cx="8426840" cy="1062832"/>
          </a:xfrm>
          <a:ln/>
        </p:spPr>
        <p:txBody>
          <a:bodyPr vert="horz" lIns="91440" tIns="32005" rIns="91440" bIns="45720" rtlCol="0" anchor="ctr">
            <a:normAutofit/>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903" dirty="0">
                <a:latin typeface="Gurmukhi MN" panose="02020600050405020304" pitchFamily="18" charset="0"/>
                <a:cs typeface="Gurmukhi MN" panose="02020600050405020304" pitchFamily="18" charset="0"/>
              </a:rPr>
              <a:t>TESSUTI EPITELIALI</a:t>
            </a:r>
            <a:br>
              <a:rPr lang="it-IT" altLang="it-IT" sz="2903" dirty="0">
                <a:latin typeface="Gurmukhi MN" panose="02020600050405020304" pitchFamily="18" charset="0"/>
                <a:cs typeface="Gurmukhi MN" panose="02020600050405020304" pitchFamily="18" charset="0"/>
              </a:rPr>
            </a:br>
            <a:r>
              <a:rPr lang="it-IT" altLang="it-IT" sz="2903" dirty="0">
                <a:latin typeface="Gurmukhi MN" panose="02020600050405020304" pitchFamily="18" charset="0"/>
                <a:cs typeface="Gurmukhi MN" panose="02020600050405020304" pitchFamily="18" charset="0"/>
              </a:rPr>
              <a:t>CLASSIFICAZIONE  MORFO-FUNZIONALE</a:t>
            </a:r>
          </a:p>
        </p:txBody>
      </p:sp>
      <p:sp>
        <p:nvSpPr>
          <p:cNvPr id="7170" name="Rectangle 2">
            <a:extLst>
              <a:ext uri="{FF2B5EF4-FFF2-40B4-BE49-F238E27FC236}">
                <a16:creationId xmlns:a16="http://schemas.microsoft.com/office/drawing/2014/main" id="{58F29868-2557-4CB5-BC83-CE19FD9571EC}"/>
              </a:ext>
            </a:extLst>
          </p:cNvPr>
          <p:cNvSpPr>
            <a:spLocks noGrp="1" noChangeArrowheads="1"/>
          </p:cNvSpPr>
          <p:nvPr>
            <p:ph idx="1"/>
          </p:nvPr>
        </p:nvSpPr>
        <p:spPr>
          <a:xfrm>
            <a:off x="325917" y="1486912"/>
            <a:ext cx="8192559" cy="4527430"/>
          </a:xfrm>
          <a:ln/>
        </p:spPr>
        <p:txBody>
          <a:bodyPr>
            <a:normAutofit lnSpcReduction="10000"/>
          </a:bodyPr>
          <a:lstStyle/>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722" b="1" dirty="0">
                <a:latin typeface="Chalkboard" panose="03050602040202020205" pitchFamily="66" charset="77"/>
              </a:rPr>
              <a:t>EPITELI DI RIVESTIMENTO di superfici esterne ed interne del corpo</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sz="2722" b="1" dirty="0">
              <a:latin typeface="Chalkboard" panose="03050602040202020205" pitchFamily="66" charset="77"/>
            </a:endParaRP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722" b="1" dirty="0">
                <a:latin typeface="Chalkboard" panose="03050602040202020205" pitchFamily="66" charset="77"/>
              </a:rPr>
              <a:t>EPITELI GHIANDOLARI (o SECERNENTI), che vanno a formare organi definiti GHIANDOLE, implicate nei processi di SECREZIONE ESOCRINA ed ENDOCRINA</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sz="2722" b="1" dirty="0">
              <a:latin typeface="Chalkboard" panose="03050602040202020205" pitchFamily="66" charset="77"/>
            </a:endParaRP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722" b="1" dirty="0">
                <a:latin typeface="Chalkboard" panose="03050602040202020205" pitchFamily="66" charset="77"/>
              </a:rPr>
              <a:t>EPITELI SENSORIALI o NEUROEPITELI, per la SENSIBILITA’ correlata ad alcuni SENSI SPECIFICI (Gusto, Udito ed Equilibrio)</a:t>
            </a:r>
          </a:p>
        </p:txBody>
      </p:sp>
    </p:spTree>
    <p:extLst>
      <p:ext uri="{BB962C8B-B14F-4D97-AF65-F5344CB8AC3E}">
        <p14:creationId xmlns:p14="http://schemas.microsoft.com/office/powerpoint/2010/main" val="18233577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7FFFB746-EE7D-4C3D-9F26-90B9D73344CD}"/>
              </a:ext>
            </a:extLst>
          </p:cNvPr>
          <p:cNvSpPr>
            <a:spLocks noGrp="1" noChangeArrowheads="1"/>
          </p:cNvSpPr>
          <p:nvPr>
            <p:ph type="title"/>
          </p:nvPr>
        </p:nvSpPr>
        <p:spPr>
          <a:xfrm>
            <a:off x="672073" y="254909"/>
            <a:ext cx="7801299" cy="1139159"/>
          </a:xfrm>
          <a:ln/>
        </p:spPr>
        <p:txBody>
          <a:bodyPr vert="horz" lIns="91440" tIns="32005" rIns="91440" bIns="45720" rtlCol="0" anchor="ctr">
            <a:normAutofit/>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dirty="0">
                <a:solidFill>
                  <a:schemeClr val="tx1"/>
                </a:solidFill>
                <a:latin typeface="Comic Sans MS" panose="030F0902030302020204" pitchFamily="66" charset="0"/>
              </a:rPr>
              <a:t>MEMBRANA  BASALE</a:t>
            </a:r>
          </a:p>
        </p:txBody>
      </p:sp>
      <p:pic>
        <p:nvPicPr>
          <p:cNvPr id="14338" name="Picture 2">
            <a:extLst>
              <a:ext uri="{FF2B5EF4-FFF2-40B4-BE49-F238E27FC236}">
                <a16:creationId xmlns:a16="http://schemas.microsoft.com/office/drawing/2014/main" id="{8E52CBAB-4E2A-4BFB-A944-CFFEB5ADD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621" y="3951595"/>
            <a:ext cx="5376780" cy="26537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F7A14D4E-876C-664B-B454-0976D1D1A9BA}"/>
              </a:ext>
            </a:extLst>
          </p:cNvPr>
          <p:cNvSpPr txBox="1"/>
          <p:nvPr/>
        </p:nvSpPr>
        <p:spPr>
          <a:xfrm>
            <a:off x="555273" y="1534594"/>
            <a:ext cx="7217620" cy="2046714"/>
          </a:xfrm>
          <a:prstGeom prst="rect">
            <a:avLst/>
          </a:prstGeom>
          <a:noFill/>
        </p:spPr>
        <p:txBody>
          <a:bodyPr wrap="square" rtlCol="0">
            <a:spAutoFit/>
          </a:bodyPr>
          <a:lstStyle/>
          <a:p>
            <a:pPr algn="just"/>
            <a:r>
              <a:rPr lang="it-IT" sz="2540" dirty="0">
                <a:latin typeface="Chalkboard SE" panose="03050602040202020205" pitchFamily="66" charset="77"/>
              </a:rPr>
              <a:t>I Tessuti Epiteliali si rapportano ed aderiscono con i tessuti circostanti (in particolare con i Tessuti Connettivi Propriamente Detti) tramite una complessa struttura definita MEMBRANA BASALE</a:t>
            </a:r>
          </a:p>
        </p:txBody>
      </p:sp>
    </p:spTree>
    <p:extLst>
      <p:ext uri="{BB962C8B-B14F-4D97-AF65-F5344CB8AC3E}">
        <p14:creationId xmlns:p14="http://schemas.microsoft.com/office/powerpoint/2010/main" val="38120381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F5B02FF0-E52A-4DED-A476-29210A87394C}"/>
              </a:ext>
            </a:extLst>
          </p:cNvPr>
          <p:cNvSpPr>
            <a:spLocks noGrp="1" noChangeArrowheads="1"/>
          </p:cNvSpPr>
          <p:nvPr>
            <p:ph type="title"/>
          </p:nvPr>
        </p:nvSpPr>
        <p:spPr>
          <a:xfrm>
            <a:off x="521891" y="1"/>
            <a:ext cx="7958681" cy="1303247"/>
          </a:xfrm>
          <a:ln/>
        </p:spPr>
        <p:txBody>
          <a:bodyPr vert="horz" lIns="91440" tIns="32005" rIns="91440" bIns="45720" rtlCol="0" anchor="ctr">
            <a:normAutofit/>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903" dirty="0">
                <a:latin typeface="Copperplate Gothic Bold" panose="020E0705020206020404" pitchFamily="34" charset="77"/>
              </a:rPr>
              <a:t>TESSUTI EPITELIALI CLASSIFICAZIONE </a:t>
            </a:r>
            <a:br>
              <a:rPr lang="it-IT" altLang="it-IT" sz="2903" dirty="0">
                <a:latin typeface="Copperplate Gothic Bold" panose="020E0705020206020404" pitchFamily="34" charset="77"/>
              </a:rPr>
            </a:br>
            <a:r>
              <a:rPr lang="it-IT" altLang="it-IT" sz="2903" dirty="0">
                <a:latin typeface="Copperplate Gothic Bold" panose="020E0705020206020404" pitchFamily="34" charset="77"/>
              </a:rPr>
              <a:t>in base alla FORMA CELLULARE</a:t>
            </a:r>
          </a:p>
        </p:txBody>
      </p:sp>
      <p:sp>
        <p:nvSpPr>
          <p:cNvPr id="8194" name="Rectangle 2">
            <a:extLst>
              <a:ext uri="{FF2B5EF4-FFF2-40B4-BE49-F238E27FC236}">
                <a16:creationId xmlns:a16="http://schemas.microsoft.com/office/drawing/2014/main" id="{6F0DC9A7-7ACF-4314-A509-81FA116C504F}"/>
              </a:ext>
            </a:extLst>
          </p:cNvPr>
          <p:cNvSpPr>
            <a:spLocks noGrp="1" noChangeArrowheads="1"/>
          </p:cNvSpPr>
          <p:nvPr>
            <p:ph idx="1"/>
          </p:nvPr>
        </p:nvSpPr>
        <p:spPr>
          <a:xfrm>
            <a:off x="129945" y="1303249"/>
            <a:ext cx="9014536" cy="4396781"/>
          </a:xfrm>
          <a:ln/>
        </p:spPr>
        <p:txBody>
          <a:bodyPr>
            <a:normAutofit fontScale="92500"/>
          </a:bodyPr>
          <a:lstStyle/>
          <a:p>
            <a:pPr marL="95052" indent="0">
              <a:buClr>
                <a:srgbClr val="E6E6E6"/>
              </a:buClr>
              <a:buSzPct val="45000"/>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EPITELI  PAVIMENTOSI (PIATTI o SQUAMOSI)</a:t>
            </a:r>
          </a:p>
          <a:p>
            <a:pPr marL="385968" indent="-289477">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sz="2540" b="1" dirty="0">
              <a:latin typeface="Comic Sans MS" panose="030F0902030302020204" pitchFamily="66" charset="0"/>
            </a:endParaRPr>
          </a:p>
          <a:p>
            <a:pPr marL="384529" indent="-289477">
              <a:buClr>
                <a:srgbClr val="E6E6E6"/>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EPITELI PRISMATICI</a:t>
            </a:r>
          </a:p>
          <a:p>
            <a:pPr marL="385968" indent="-289477">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                - CUBICI (ISOPRISMATICI)</a:t>
            </a:r>
          </a:p>
          <a:p>
            <a:pPr marL="385968" indent="-289477">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                - CILINDRICI (BATIPRISMATICI, </a:t>
            </a:r>
          </a:p>
          <a:p>
            <a:pPr marL="385968" indent="-289477">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                                          COLONNARI)</a:t>
            </a:r>
          </a:p>
          <a:p>
            <a:pPr marL="385968" indent="-289477">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Questi possono essere CILIATI (Vie Aeree) o forniti di MICROVILLI nell’ Orletto a Spazzola (vari sistemi corporei)</a:t>
            </a:r>
          </a:p>
          <a:p>
            <a:pPr marL="385968" indent="-289477">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sz="2540" b="1" dirty="0">
              <a:latin typeface="Comic Sans MS" panose="030F0902030302020204" pitchFamily="66" charset="0"/>
            </a:endParaRPr>
          </a:p>
          <a:p>
            <a:pPr marL="384529" indent="-289477">
              <a:buClr>
                <a:srgbClr val="E6E6E6"/>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Comic Sans MS" panose="030F0902030302020204" pitchFamily="66" charset="0"/>
              </a:rPr>
              <a:t>EPITELI POLIMORFI o di TRANSIZIONE</a:t>
            </a:r>
          </a:p>
        </p:txBody>
      </p:sp>
    </p:spTree>
    <p:extLst>
      <p:ext uri="{BB962C8B-B14F-4D97-AF65-F5344CB8AC3E}">
        <p14:creationId xmlns:p14="http://schemas.microsoft.com/office/powerpoint/2010/main" val="1744724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014B307B-85E7-4EE5-B696-8AEA3A50EBBD}"/>
              </a:ext>
            </a:extLst>
          </p:cNvPr>
          <p:cNvSpPr>
            <a:spLocks noGrp="1" noChangeArrowheads="1"/>
          </p:cNvSpPr>
          <p:nvPr>
            <p:ph type="title"/>
          </p:nvPr>
        </p:nvSpPr>
        <p:spPr>
          <a:xfrm>
            <a:off x="672072" y="296672"/>
            <a:ext cx="7808500" cy="1062832"/>
          </a:xfrm>
          <a:ln/>
        </p:spPr>
        <p:txBody>
          <a:bodyPr vert="horz" lIns="91440" tIns="32005" rIns="91440" bIns="45720" rtlCol="0" anchor="ctr">
            <a:normAutofit/>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3266" dirty="0"/>
              <a:t>TESSUTI EPITELI CLASSIFICAZIONE </a:t>
            </a:r>
            <a:br>
              <a:rPr lang="it-IT" altLang="it-IT" sz="3266" dirty="0"/>
            </a:br>
            <a:r>
              <a:rPr lang="it-IT" altLang="it-IT" sz="3266" dirty="0"/>
              <a:t>in base al NUMERO di STRATI</a:t>
            </a:r>
          </a:p>
        </p:txBody>
      </p:sp>
      <p:sp>
        <p:nvSpPr>
          <p:cNvPr id="9218" name="Rectangle 2">
            <a:extLst>
              <a:ext uri="{FF2B5EF4-FFF2-40B4-BE49-F238E27FC236}">
                <a16:creationId xmlns:a16="http://schemas.microsoft.com/office/drawing/2014/main" id="{5C250FE8-23A2-4848-9C93-8372A36E6DFA}"/>
              </a:ext>
            </a:extLst>
          </p:cNvPr>
          <p:cNvSpPr>
            <a:spLocks noGrp="1" noChangeArrowheads="1"/>
          </p:cNvSpPr>
          <p:nvPr>
            <p:ph idx="1"/>
          </p:nvPr>
        </p:nvSpPr>
        <p:spPr>
          <a:xfrm>
            <a:off x="264915" y="1534595"/>
            <a:ext cx="8622813" cy="5160623"/>
          </a:xfrm>
          <a:ln/>
        </p:spPr>
        <p:txBody>
          <a:bodyPr/>
          <a:lstStyle/>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b="1" dirty="0">
                <a:solidFill>
                  <a:schemeClr val="tx1"/>
                </a:solidFill>
                <a:latin typeface="Copperplate Gothic Bold" panose="020E0705020206020404" pitchFamily="34" charset="77"/>
              </a:rPr>
              <a:t>EPITELI MONOSTRATIFICATI (SEMPLICI)</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b="1" dirty="0">
              <a:solidFill>
                <a:schemeClr val="tx1"/>
              </a:solidFill>
              <a:latin typeface="Copperplate Gothic Bold" panose="020E0705020206020404" pitchFamily="34" charset="77"/>
            </a:endParaRP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b="1" dirty="0">
                <a:solidFill>
                  <a:schemeClr val="tx1"/>
                </a:solidFill>
                <a:latin typeface="Copperplate Gothic Bold" panose="020E0705020206020404" pitchFamily="34" charset="77"/>
              </a:rPr>
              <a:t>EPITELI PLURISTRATIFICATI (COMPOSTI)</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endParaRPr lang="it-IT" altLang="it-IT" b="1" dirty="0">
              <a:solidFill>
                <a:schemeClr val="tx1"/>
              </a:solidFill>
              <a:latin typeface="Copperplate Gothic Bold" panose="020E0705020206020404" pitchFamily="34" charset="77"/>
            </a:endParaRP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b="1" dirty="0">
                <a:solidFill>
                  <a:schemeClr val="tx1"/>
                </a:solidFill>
                <a:latin typeface="Copperplate Gothic Bold" panose="020E0705020206020404" pitchFamily="34" charset="77"/>
              </a:rPr>
              <a:t>EPITELI PSEUDOSTRATIFICATI (tra questi sono compresi anche gli EPITELI POLIMORFI o di TRANSIZIONE)</a:t>
            </a:r>
          </a:p>
        </p:txBody>
      </p:sp>
    </p:spTree>
    <p:extLst>
      <p:ext uri="{BB962C8B-B14F-4D97-AF65-F5344CB8AC3E}">
        <p14:creationId xmlns:p14="http://schemas.microsoft.com/office/powerpoint/2010/main" val="38770043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E2BDED-7AF7-3A40-A3BB-1D766D438BAB}"/>
              </a:ext>
            </a:extLst>
          </p:cNvPr>
          <p:cNvSpPr>
            <a:spLocks noGrp="1"/>
          </p:cNvSpPr>
          <p:nvPr>
            <p:ph type="title"/>
          </p:nvPr>
        </p:nvSpPr>
        <p:spPr>
          <a:xfrm>
            <a:off x="652540" y="-163839"/>
            <a:ext cx="7799859" cy="1137719"/>
          </a:xfrm>
        </p:spPr>
        <p:txBody>
          <a:bodyPr/>
          <a:lstStyle/>
          <a:p>
            <a:pPr algn="ctr"/>
            <a:r>
              <a:rPr lang="it-IT" sz="2903" dirty="0">
                <a:latin typeface="Comic Sans MS" panose="030F0902030302020204" pitchFamily="66" charset="0"/>
              </a:rPr>
              <a:t>PRINCIPALI  TIPOLOGIE  di  EPITELI </a:t>
            </a:r>
          </a:p>
        </p:txBody>
      </p:sp>
      <p:sp>
        <p:nvSpPr>
          <p:cNvPr id="3" name="Segnaposto contenuto 2">
            <a:extLst>
              <a:ext uri="{FF2B5EF4-FFF2-40B4-BE49-F238E27FC236}">
                <a16:creationId xmlns:a16="http://schemas.microsoft.com/office/drawing/2014/main" id="{74F52B39-B1FB-4E42-AC98-47118BF65F57}"/>
              </a:ext>
            </a:extLst>
          </p:cNvPr>
          <p:cNvSpPr>
            <a:spLocks noGrp="1"/>
          </p:cNvSpPr>
          <p:nvPr>
            <p:ph idx="1"/>
          </p:nvPr>
        </p:nvSpPr>
        <p:spPr>
          <a:xfrm>
            <a:off x="325917" y="816026"/>
            <a:ext cx="8688140" cy="5584704"/>
          </a:xfrm>
        </p:spPr>
        <p:txBody>
          <a:bodyPr>
            <a:normAutofit lnSpcReduction="10000"/>
          </a:bodyPr>
          <a:lstStyle/>
          <a:p>
            <a:r>
              <a:rPr lang="it-IT" sz="2359" b="1" dirty="0">
                <a:latin typeface="Chalkboard SE" panose="03050602040202020205" pitchFamily="66" charset="77"/>
              </a:rPr>
              <a:t>Epitelio Pavimentoso Monostratificato: negli Alveoli Polmonari. Morfologicamente simili sono l’ Endotelio dei Vasi e l’ Endocardio del Cuore (sebbene questi ultimi di derivazione mesodermica).</a:t>
            </a:r>
          </a:p>
          <a:p>
            <a:r>
              <a:rPr lang="it-IT" sz="2359" b="1" dirty="0">
                <a:latin typeface="Chalkboard SE" panose="03050602040202020205" pitchFamily="66" charset="77"/>
              </a:rPr>
              <a:t>Epitelio Pavimentoso Pluristratificato: Epidermide della Cute, Tonache Mucose del Cavo Orale, Faringe, Esofago</a:t>
            </a:r>
          </a:p>
          <a:p>
            <a:r>
              <a:rPr lang="it-IT" sz="2359" b="1" dirty="0">
                <a:latin typeface="Chalkboard SE" panose="03050602040202020205" pitchFamily="66" charset="77"/>
              </a:rPr>
              <a:t>Epitelio Cubico Monostratificato: rivestimento dell’ Ovaio</a:t>
            </a:r>
          </a:p>
          <a:p>
            <a:r>
              <a:rPr lang="it-IT" sz="2359" b="1" dirty="0">
                <a:latin typeface="Chalkboard SE" panose="03050602040202020205" pitchFamily="66" charset="77"/>
              </a:rPr>
              <a:t>Epitelio Cilindrico Monostratificato: Stomaco, Intestino</a:t>
            </a:r>
          </a:p>
          <a:p>
            <a:r>
              <a:rPr lang="it-IT" sz="2359" b="1" dirty="0">
                <a:latin typeface="Chalkboard SE" panose="03050602040202020205" pitchFamily="66" charset="77"/>
              </a:rPr>
              <a:t>Epitelio Cilindrico </a:t>
            </a:r>
            <a:r>
              <a:rPr lang="it-IT" sz="2359" b="1" dirty="0" err="1">
                <a:latin typeface="Chalkboard SE" panose="03050602040202020205" pitchFamily="66" charset="77"/>
              </a:rPr>
              <a:t>Pseudostratificato</a:t>
            </a:r>
            <a:r>
              <a:rPr lang="it-IT" sz="2359" b="1" dirty="0">
                <a:latin typeface="Chalkboard SE" panose="03050602040202020205" pitchFamily="66" charset="77"/>
              </a:rPr>
              <a:t>: nelle Vie Aeree dalle Cavità Nasali, Rinofaringe, Laringe, Trachea, Bronchi</a:t>
            </a:r>
          </a:p>
          <a:p>
            <a:r>
              <a:rPr lang="it-IT" sz="2359" b="1" dirty="0">
                <a:latin typeface="Chalkboard SE" panose="03050602040202020205" pitchFamily="66" charset="77"/>
              </a:rPr>
              <a:t>Epitelio Cubico e/o Cilindrico Pluristratificato: aree limitate di dotti ghiandolari escretori</a:t>
            </a:r>
          </a:p>
          <a:p>
            <a:r>
              <a:rPr lang="it-IT" sz="2359" b="1" dirty="0">
                <a:latin typeface="Chalkboard SE" panose="03050602040202020205" pitchFamily="66" charset="77"/>
              </a:rPr>
              <a:t>Epiteli di Transizione o Polimorfi: nelle vie Urinifere (Calici Renali, Uretere, Vescica Urinaria, Uretra)</a:t>
            </a:r>
          </a:p>
          <a:p>
            <a:r>
              <a:rPr lang="it-IT"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09532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D498278-20A9-8148-BDFA-5872B35136B1}"/>
              </a:ext>
            </a:extLst>
          </p:cNvPr>
          <p:cNvSpPr txBox="1"/>
          <p:nvPr/>
        </p:nvSpPr>
        <p:spPr>
          <a:xfrm>
            <a:off x="195268" y="162783"/>
            <a:ext cx="9210734" cy="1077218"/>
          </a:xfrm>
          <a:prstGeom prst="rect">
            <a:avLst/>
          </a:prstGeom>
          <a:noFill/>
        </p:spPr>
        <p:txBody>
          <a:bodyPr vert="horz" wrap="square" rtlCol="0">
            <a:spAutoFit/>
          </a:bodyPr>
          <a:lstStyle/>
          <a:p>
            <a:pPr algn="ctr"/>
            <a:r>
              <a:rPr lang="it-IT" sz="3200" b="1" dirty="0">
                <a:latin typeface="Comic Sans MS" panose="030F0902030302020204" pitchFamily="66" charset="0"/>
              </a:rPr>
              <a:t>Le 4 Tipologie </a:t>
            </a:r>
            <a:r>
              <a:rPr lang="it-IT" sz="3200" b="1" dirty="0" err="1">
                <a:latin typeface="Comic Sans MS" panose="030F0902030302020204" pitchFamily="66" charset="0"/>
              </a:rPr>
              <a:t>Classificative</a:t>
            </a:r>
            <a:r>
              <a:rPr lang="it-IT" sz="3200" b="1" dirty="0">
                <a:latin typeface="Comic Sans MS" panose="030F0902030302020204" pitchFamily="66" charset="0"/>
              </a:rPr>
              <a:t> dei</a:t>
            </a:r>
          </a:p>
          <a:p>
            <a:pPr algn="ctr"/>
            <a:r>
              <a:rPr lang="it-IT" sz="3200" b="1" dirty="0">
                <a:latin typeface="Comic Sans MS" panose="030F0902030302020204" pitchFamily="66" charset="0"/>
              </a:rPr>
              <a:t>TESSUTI</a:t>
            </a:r>
          </a:p>
        </p:txBody>
      </p:sp>
      <p:pic>
        <p:nvPicPr>
          <p:cNvPr id="5" name="Picture 1" descr="0301">
            <a:extLst>
              <a:ext uri="{FF2B5EF4-FFF2-40B4-BE49-F238E27FC236}">
                <a16:creationId xmlns:a16="http://schemas.microsoft.com/office/drawing/2014/main" id="{AFAA8838-43CF-3548-AB5E-1220733ECC0D}"/>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38056"/>
          <a:stretch/>
        </p:blipFill>
        <p:spPr>
          <a:xfrm>
            <a:off x="-479" y="1153815"/>
            <a:ext cx="9144960" cy="5613089"/>
          </a:xfrm>
          <a:prstGeom prst="rect">
            <a:avLst/>
          </a:prstGeom>
          <a:noFill/>
          <a:ln>
            <a:noFill/>
          </a:ln>
        </p:spPr>
      </p:pic>
    </p:spTree>
    <p:extLst>
      <p:ext uri="{BB962C8B-B14F-4D97-AF65-F5344CB8AC3E}">
        <p14:creationId xmlns:p14="http://schemas.microsoft.com/office/powerpoint/2010/main" val="195010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 y="195265"/>
            <a:ext cx="9144000" cy="6465887"/>
          </a:xfrm>
          <a:prstGeom prst="rect">
            <a:avLst/>
          </a:prstGeom>
          <a:noFill/>
          <a:ln>
            <a:noFill/>
          </a:ln>
        </p:spPr>
      </p:pic>
    </p:spTree>
    <p:extLst>
      <p:ext uri="{BB962C8B-B14F-4D97-AF65-F5344CB8AC3E}">
        <p14:creationId xmlns:p14="http://schemas.microsoft.com/office/powerpoint/2010/main" val="4170366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63540" y="0"/>
            <a:ext cx="8416925" cy="6858000"/>
          </a:xfrm>
          <a:prstGeom prst="rect">
            <a:avLst/>
          </a:prstGeom>
          <a:noFill/>
          <a:ln>
            <a:noFill/>
          </a:ln>
        </p:spPr>
      </p:pic>
    </p:spTree>
    <p:extLst>
      <p:ext uri="{BB962C8B-B14F-4D97-AF65-F5344CB8AC3E}">
        <p14:creationId xmlns:p14="http://schemas.microsoft.com/office/powerpoint/2010/main" val="1910355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20739" y="0"/>
            <a:ext cx="7502525" cy="6858000"/>
          </a:xfrm>
          <a:prstGeom prst="rect">
            <a:avLst/>
          </a:prstGeom>
          <a:noFill/>
          <a:ln>
            <a:noFill/>
          </a:ln>
        </p:spPr>
      </p:pic>
    </p:spTree>
    <p:extLst>
      <p:ext uri="{BB962C8B-B14F-4D97-AF65-F5344CB8AC3E}">
        <p14:creationId xmlns:p14="http://schemas.microsoft.com/office/powerpoint/2010/main" val="4069155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7164" y="0"/>
            <a:ext cx="6289675" cy="6858000"/>
          </a:xfrm>
          <a:prstGeom prst="rect">
            <a:avLst/>
          </a:prstGeom>
          <a:noFill/>
          <a:ln>
            <a:noFill/>
          </a:ln>
        </p:spPr>
      </p:pic>
    </p:spTree>
    <p:extLst>
      <p:ext uri="{BB962C8B-B14F-4D97-AF65-F5344CB8AC3E}">
        <p14:creationId xmlns:p14="http://schemas.microsoft.com/office/powerpoint/2010/main" val="4197868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E826A64F-B271-46D8-B577-BAFDD3A4890E}"/>
              </a:ext>
            </a:extLst>
          </p:cNvPr>
          <p:cNvSpPr>
            <a:spLocks noGrp="1" noChangeArrowheads="1"/>
          </p:cNvSpPr>
          <p:nvPr>
            <p:ph type="title"/>
          </p:nvPr>
        </p:nvSpPr>
        <p:spPr>
          <a:xfrm>
            <a:off x="2941" y="97460"/>
            <a:ext cx="8818787" cy="1137719"/>
          </a:xfrm>
          <a:ln/>
        </p:spPr>
        <p:txBody>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 pos="8537387" algn="l"/>
              </a:tabLst>
            </a:pPr>
            <a:r>
              <a:rPr lang="it-IT" altLang="it-IT" sz="3266" dirty="0">
                <a:latin typeface="Gurmukhi MN" panose="02020600050405020304" pitchFamily="18" charset="0"/>
                <a:cs typeface="Gurmukhi MN" panose="02020600050405020304" pitchFamily="18" charset="0"/>
              </a:rPr>
              <a:t>EPITELI  GHIANDOLARI (o SECERNENTI)</a:t>
            </a:r>
          </a:p>
        </p:txBody>
      </p:sp>
      <p:sp>
        <p:nvSpPr>
          <p:cNvPr id="2" name="Segnaposto contenuto 1">
            <a:extLst>
              <a:ext uri="{FF2B5EF4-FFF2-40B4-BE49-F238E27FC236}">
                <a16:creationId xmlns:a16="http://schemas.microsoft.com/office/drawing/2014/main" id="{C626BAB5-D76D-354D-BD34-6448D12484FA}"/>
              </a:ext>
            </a:extLst>
          </p:cNvPr>
          <p:cNvSpPr>
            <a:spLocks noGrp="1"/>
          </p:cNvSpPr>
          <p:nvPr>
            <p:ph idx="1"/>
          </p:nvPr>
        </p:nvSpPr>
        <p:spPr>
          <a:xfrm>
            <a:off x="195270" y="1142648"/>
            <a:ext cx="8818787" cy="5552570"/>
          </a:xfrm>
        </p:spPr>
        <p:txBody>
          <a:bodyPr/>
          <a:lstStyle/>
          <a:p>
            <a:r>
              <a:rPr lang="it-IT" sz="2177" b="1" dirty="0">
                <a:latin typeface="Comic Sans MS" panose="030F0902030302020204" pitchFamily="66" charset="0"/>
              </a:rPr>
              <a:t>Le GHIANDOLE (Unicellulari o Pluricellulari) sono organi che possono riversare i loro prodotti (SECRETI) nel SANGUE (Ghiandole ENDOCRINE) oppure all’ ESTERNO del corpo o in CAVITA’ INTERNE del corpo in comunicazione con la superficie esterna (Ghiandole ESOCRINE)</a:t>
            </a:r>
          </a:p>
          <a:p>
            <a:r>
              <a:rPr lang="it-IT" sz="2177" b="1" dirty="0">
                <a:latin typeface="Comic Sans MS" panose="030F0902030302020204" pitchFamily="66" charset="0"/>
              </a:rPr>
              <a:t>I prodotti delle Ghiandole Endocrine sono gli ORMONI (Increti-</a:t>
            </a:r>
            <a:r>
              <a:rPr lang="it-IT" sz="2177" b="1" dirty="0" err="1">
                <a:latin typeface="Comic Sans MS" panose="030F0902030302020204" pitchFamily="66" charset="0"/>
              </a:rPr>
              <a:t>Increzione</a:t>
            </a:r>
            <a:r>
              <a:rPr lang="it-IT" sz="2177" b="1" dirty="0">
                <a:latin typeface="Comic Sans MS" panose="030F0902030302020204" pitchFamily="66" charset="0"/>
              </a:rPr>
              <a:t>) di natura Proteica o Lipidica Steroidea. Fanno «comunicare funzionalmente» organi anche distanti tra loro. Possono avere funzioni anche di Neuromediatori (Neurotrasmettitori).</a:t>
            </a:r>
          </a:p>
          <a:p>
            <a:r>
              <a:rPr lang="it-IT" sz="2177" b="1" dirty="0">
                <a:latin typeface="Comic Sans MS" panose="030F0902030302020204" pitchFamily="66" charset="0"/>
              </a:rPr>
              <a:t>I prodotti delle Ghiandole Esocrine sono definiti Escreti (Escrezione)</a:t>
            </a:r>
          </a:p>
          <a:p>
            <a:r>
              <a:rPr lang="it-IT" sz="2177" b="1" dirty="0">
                <a:latin typeface="Comic Sans MS" panose="030F0902030302020204" pitchFamily="66" charset="0"/>
              </a:rPr>
              <a:t>Esistono tuttavia Ghiandole (AMFICRINE) a Secrezione sia ESOCRINA sia ENDOCRINA (es., FEGATO, PANCREAS). </a:t>
            </a:r>
          </a:p>
        </p:txBody>
      </p:sp>
    </p:spTree>
    <p:extLst>
      <p:ext uri="{BB962C8B-B14F-4D97-AF65-F5344CB8AC3E}">
        <p14:creationId xmlns:p14="http://schemas.microsoft.com/office/powerpoint/2010/main" val="2572143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70ADCE-EED4-E543-92AA-50E534559967}"/>
              </a:ext>
            </a:extLst>
          </p:cNvPr>
          <p:cNvSpPr>
            <a:spLocks noGrp="1"/>
          </p:cNvSpPr>
          <p:nvPr>
            <p:ph type="title"/>
          </p:nvPr>
        </p:nvSpPr>
        <p:spPr>
          <a:xfrm>
            <a:off x="195269" y="20424"/>
            <a:ext cx="8949212" cy="1137719"/>
          </a:xfrm>
        </p:spPr>
        <p:txBody>
          <a:bodyPr/>
          <a:lstStyle/>
          <a:p>
            <a:pPr algn="ctr"/>
            <a:r>
              <a:rPr lang="it-IT" sz="3266" b="1" dirty="0"/>
              <a:t>MODALITA’ di SECREZIONE </a:t>
            </a:r>
            <a:br>
              <a:rPr lang="it-IT" sz="3266" b="1" dirty="0"/>
            </a:br>
            <a:r>
              <a:rPr lang="it-IT" sz="3266" b="1" dirty="0"/>
              <a:t>delle Ghiandole Esocrine</a:t>
            </a:r>
          </a:p>
        </p:txBody>
      </p:sp>
      <p:sp>
        <p:nvSpPr>
          <p:cNvPr id="3" name="Segnaposto contenuto 2">
            <a:extLst>
              <a:ext uri="{FF2B5EF4-FFF2-40B4-BE49-F238E27FC236}">
                <a16:creationId xmlns:a16="http://schemas.microsoft.com/office/drawing/2014/main" id="{D73AEFCD-F5E4-AE49-82C7-6AFC8D6A4D49}"/>
              </a:ext>
            </a:extLst>
          </p:cNvPr>
          <p:cNvSpPr>
            <a:spLocks noGrp="1"/>
          </p:cNvSpPr>
          <p:nvPr>
            <p:ph idx="1"/>
          </p:nvPr>
        </p:nvSpPr>
        <p:spPr>
          <a:xfrm>
            <a:off x="391243" y="1158142"/>
            <a:ext cx="8361517" cy="5291272"/>
          </a:xfrm>
        </p:spPr>
        <p:txBody>
          <a:bodyPr/>
          <a:lstStyle/>
          <a:p>
            <a:r>
              <a:rPr lang="it-IT" sz="2177" dirty="0">
                <a:latin typeface="Copperplate Gothic Bold" panose="020E0705020206020404" pitchFamily="34" charset="77"/>
              </a:rPr>
              <a:t>In base alla composizione chimica del secreto :</a:t>
            </a:r>
          </a:p>
          <a:p>
            <a:pPr marL="414772" indent="-414772">
              <a:buFontTx/>
              <a:buChar char="-"/>
            </a:pPr>
            <a:r>
              <a:rPr lang="it-IT" sz="2177" dirty="0">
                <a:latin typeface="Copperplate Gothic Bold" panose="020E0705020206020404" pitchFamily="34" charset="77"/>
              </a:rPr>
              <a:t>SIEROSA con Escreto PROTEICO</a:t>
            </a:r>
          </a:p>
          <a:p>
            <a:pPr marL="414772" indent="-414772">
              <a:buFontTx/>
              <a:buChar char="-"/>
            </a:pPr>
            <a:r>
              <a:rPr lang="it-IT" sz="2177" dirty="0">
                <a:latin typeface="Copperplate Gothic Bold" panose="020E0705020206020404" pitchFamily="34" charset="77"/>
              </a:rPr>
              <a:t>MUCOSA (Muco Acido) e MUCOIDE (Muco Neutro) con Escreto GLUCIDICO.</a:t>
            </a:r>
          </a:p>
          <a:p>
            <a:pPr marL="0" indent="0"/>
            <a:r>
              <a:rPr lang="it-IT" sz="2177" dirty="0">
                <a:latin typeface="Copperplate Gothic Bold" panose="020E0705020206020404" pitchFamily="34" charset="77"/>
              </a:rPr>
              <a:t>Se coesiste secrezione Sierosa e Mucosa si parla di SECREZIONE MISTA.</a:t>
            </a:r>
          </a:p>
          <a:p>
            <a:pPr marL="0" indent="0"/>
            <a:r>
              <a:rPr lang="it-IT" sz="2177" dirty="0">
                <a:latin typeface="Copperplate Gothic Bold" panose="020E0705020206020404" pitchFamily="34" charset="77"/>
              </a:rPr>
              <a:t>In base al mantenimento totale o parziale dell’ </a:t>
            </a:r>
            <a:r>
              <a:rPr lang="it-IT" sz="2177" dirty="0" err="1">
                <a:latin typeface="Copperplate Gothic Bold" panose="020E0705020206020404" pitchFamily="34" charset="77"/>
              </a:rPr>
              <a:t>integrita’</a:t>
            </a:r>
            <a:r>
              <a:rPr lang="it-IT" sz="2177" dirty="0">
                <a:latin typeface="Copperplate Gothic Bold" panose="020E0705020206020404" pitchFamily="34" charset="77"/>
              </a:rPr>
              <a:t> delle cellule secernenti:</a:t>
            </a:r>
          </a:p>
          <a:p>
            <a:pPr marL="414772" indent="-414772">
              <a:buFontTx/>
              <a:buChar char="-"/>
            </a:pPr>
            <a:r>
              <a:rPr lang="it-IT" sz="2177" dirty="0" err="1">
                <a:latin typeface="Copperplate Gothic Bold" panose="020E0705020206020404" pitchFamily="34" charset="77"/>
              </a:rPr>
              <a:t>MEROCRINA:si</a:t>
            </a:r>
            <a:r>
              <a:rPr lang="it-IT" sz="2177" dirty="0">
                <a:latin typeface="Copperplate Gothic Bold" panose="020E0705020206020404" pitchFamily="34" charset="77"/>
              </a:rPr>
              <a:t> mantiene l’ </a:t>
            </a:r>
            <a:r>
              <a:rPr lang="it-IT" sz="2177" dirty="0" err="1">
                <a:latin typeface="Copperplate Gothic Bold" panose="020E0705020206020404" pitchFamily="34" charset="77"/>
              </a:rPr>
              <a:t>integrita’</a:t>
            </a:r>
            <a:r>
              <a:rPr lang="it-IT" sz="2177" dirty="0">
                <a:latin typeface="Copperplate Gothic Bold" panose="020E0705020206020404" pitchFamily="34" charset="77"/>
              </a:rPr>
              <a:t>;</a:t>
            </a:r>
          </a:p>
          <a:p>
            <a:pPr marL="414772" indent="-414772">
              <a:buFontTx/>
              <a:buChar char="-"/>
            </a:pPr>
            <a:r>
              <a:rPr lang="it-IT" sz="2177" dirty="0">
                <a:latin typeface="Copperplate Gothic Bold" panose="020E0705020206020404" pitchFamily="34" charset="77"/>
              </a:rPr>
              <a:t>APOCRINA: va perduta la porzione apicale delle cellule (Ghiandola Mammaria, Ghiandole Sudoripare ascellari)</a:t>
            </a:r>
          </a:p>
          <a:p>
            <a:pPr marL="414772" indent="-414772">
              <a:buFontTx/>
              <a:buChar char="-"/>
            </a:pPr>
            <a:r>
              <a:rPr lang="it-IT" sz="2177" dirty="0">
                <a:latin typeface="Copperplate Gothic Bold" panose="020E0705020206020404" pitchFamily="34" charset="77"/>
              </a:rPr>
              <a:t>OLOCRINA: la secrezione porta la perdita dell’ intera cellula (Cellule Mucipare).</a:t>
            </a:r>
          </a:p>
        </p:txBody>
      </p:sp>
    </p:spTree>
    <p:extLst>
      <p:ext uri="{BB962C8B-B14F-4D97-AF65-F5344CB8AC3E}">
        <p14:creationId xmlns:p14="http://schemas.microsoft.com/office/powerpoint/2010/main" val="2501055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7C70BE64-39DE-4ABC-B747-B88AD330C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0" y="1"/>
            <a:ext cx="5366003" cy="3503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8" name="Picture 2">
            <a:extLst>
              <a:ext uri="{FF2B5EF4-FFF2-40B4-BE49-F238E27FC236}">
                <a16:creationId xmlns:a16="http://schemas.microsoft.com/office/drawing/2014/main" id="{ABF604C9-8C1E-474D-9745-1E3CB3323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9999" y="3398759"/>
            <a:ext cx="5354482" cy="3459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Text Box 3">
            <a:extLst>
              <a:ext uri="{FF2B5EF4-FFF2-40B4-BE49-F238E27FC236}">
                <a16:creationId xmlns:a16="http://schemas.microsoft.com/office/drawing/2014/main" id="{2D109365-0AD8-44ED-9C72-D8043D8D281A}"/>
              </a:ext>
            </a:extLst>
          </p:cNvPr>
          <p:cNvSpPr txBox="1">
            <a:spLocks noChangeArrowheads="1"/>
          </p:cNvSpPr>
          <p:nvPr/>
        </p:nvSpPr>
        <p:spPr bwMode="auto">
          <a:xfrm>
            <a:off x="5415834" y="1319179"/>
            <a:ext cx="3727302" cy="1488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1814">
                <a:solidFill>
                  <a:srgbClr val="FF0000"/>
                </a:solidFill>
                <a:latin typeface="Arial Black" panose="020B0A04020102020204" pitchFamily="34" charset="0"/>
              </a:rPr>
              <a:t>GHIANDOLE a SECREZIONE</a:t>
            </a:r>
          </a:p>
          <a:p>
            <a:pPr algn="ctr">
              <a:buClrTx/>
              <a:buFontTx/>
              <a:buNone/>
            </a:pPr>
            <a:endParaRPr lang="it-IT" altLang="it-IT" sz="1814">
              <a:solidFill>
                <a:srgbClr val="FF0000"/>
              </a:solidFill>
              <a:latin typeface="Arial Black" panose="020B0A04020102020204" pitchFamily="34" charset="0"/>
            </a:endParaRPr>
          </a:p>
          <a:p>
            <a:pPr algn="ctr">
              <a:buClrTx/>
              <a:buFontTx/>
              <a:buNone/>
            </a:pPr>
            <a:r>
              <a:rPr lang="it-IT" altLang="it-IT" sz="1814">
                <a:solidFill>
                  <a:srgbClr val="FF0000"/>
                </a:solidFill>
                <a:latin typeface="Arial Black" panose="020B0A04020102020204" pitchFamily="34" charset="0"/>
              </a:rPr>
              <a:t>MUCOSA </a:t>
            </a:r>
          </a:p>
          <a:p>
            <a:pPr algn="ctr">
              <a:buClrTx/>
              <a:buFontTx/>
              <a:buNone/>
            </a:pPr>
            <a:endParaRPr lang="it-IT" altLang="it-IT" sz="1814">
              <a:solidFill>
                <a:srgbClr val="FF0000"/>
              </a:solidFill>
              <a:latin typeface="Arial Black" panose="020B0A04020102020204" pitchFamily="34" charset="0"/>
            </a:endParaRPr>
          </a:p>
          <a:p>
            <a:pPr algn="ctr">
              <a:buClrTx/>
              <a:buFontTx/>
              <a:buNone/>
            </a:pPr>
            <a:r>
              <a:rPr lang="it-IT" altLang="it-IT" sz="1814">
                <a:solidFill>
                  <a:srgbClr val="FF0000"/>
                </a:solidFill>
                <a:latin typeface="Arial Black" panose="020B0A04020102020204" pitchFamily="34" charset="0"/>
              </a:rPr>
              <a:t>SIEROSA</a:t>
            </a:r>
          </a:p>
        </p:txBody>
      </p:sp>
      <p:sp>
        <p:nvSpPr>
          <p:cNvPr id="39940" name="Line 4">
            <a:extLst>
              <a:ext uri="{FF2B5EF4-FFF2-40B4-BE49-F238E27FC236}">
                <a16:creationId xmlns:a16="http://schemas.microsoft.com/office/drawing/2014/main" id="{6C3B68FC-586A-447A-A1E9-EB2A5D4D4C3C}"/>
              </a:ext>
            </a:extLst>
          </p:cNvPr>
          <p:cNvSpPr>
            <a:spLocks noChangeShapeType="1"/>
          </p:cNvSpPr>
          <p:nvPr/>
        </p:nvSpPr>
        <p:spPr bwMode="auto">
          <a:xfrm flipH="1">
            <a:off x="3851925" y="1991731"/>
            <a:ext cx="2746368" cy="131053"/>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
        <p:nvSpPr>
          <p:cNvPr id="39941" name="Line 5">
            <a:extLst>
              <a:ext uri="{FF2B5EF4-FFF2-40B4-BE49-F238E27FC236}">
                <a16:creationId xmlns:a16="http://schemas.microsoft.com/office/drawing/2014/main" id="{B5929496-520F-4C24-9F36-A8397065BC87}"/>
              </a:ext>
            </a:extLst>
          </p:cNvPr>
          <p:cNvSpPr>
            <a:spLocks noChangeShapeType="1"/>
          </p:cNvSpPr>
          <p:nvPr/>
        </p:nvSpPr>
        <p:spPr bwMode="auto">
          <a:xfrm flipH="1">
            <a:off x="5811970" y="2122784"/>
            <a:ext cx="852570" cy="1828992"/>
          </a:xfrm>
          <a:prstGeom prst="line">
            <a:avLst/>
          </a:prstGeom>
          <a:noFill/>
          <a:ln w="5724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
        <p:nvSpPr>
          <p:cNvPr id="39942" name="Line 6">
            <a:extLst>
              <a:ext uri="{FF2B5EF4-FFF2-40B4-BE49-F238E27FC236}">
                <a16:creationId xmlns:a16="http://schemas.microsoft.com/office/drawing/2014/main" id="{07E131B6-9D49-4D99-8471-DC30AC86DC85}"/>
              </a:ext>
            </a:extLst>
          </p:cNvPr>
          <p:cNvSpPr>
            <a:spLocks noChangeShapeType="1"/>
          </p:cNvSpPr>
          <p:nvPr/>
        </p:nvSpPr>
        <p:spPr bwMode="auto">
          <a:xfrm flipH="1" flipV="1">
            <a:off x="4309894" y="1859237"/>
            <a:ext cx="2354647" cy="656709"/>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
        <p:nvSpPr>
          <p:cNvPr id="39943" name="Line 7">
            <a:extLst>
              <a:ext uri="{FF2B5EF4-FFF2-40B4-BE49-F238E27FC236}">
                <a16:creationId xmlns:a16="http://schemas.microsoft.com/office/drawing/2014/main" id="{F46B98D5-FA6E-4798-A698-1F5206772F26}"/>
              </a:ext>
            </a:extLst>
          </p:cNvPr>
          <p:cNvSpPr>
            <a:spLocks noChangeShapeType="1"/>
          </p:cNvSpPr>
          <p:nvPr/>
        </p:nvSpPr>
        <p:spPr bwMode="auto">
          <a:xfrm flipH="1">
            <a:off x="4505754" y="2644119"/>
            <a:ext cx="2158786" cy="1372465"/>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Tree>
    <p:extLst>
      <p:ext uri="{BB962C8B-B14F-4D97-AF65-F5344CB8AC3E}">
        <p14:creationId xmlns:p14="http://schemas.microsoft.com/office/powerpoint/2010/main" val="15798752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700214" y="0"/>
            <a:ext cx="5743575" cy="6858000"/>
          </a:xfrm>
          <a:prstGeom prst="rect">
            <a:avLst/>
          </a:prstGeom>
          <a:noFill/>
          <a:ln>
            <a:noFill/>
          </a:ln>
        </p:spPr>
      </p:pic>
    </p:spTree>
    <p:extLst>
      <p:ext uri="{BB962C8B-B14F-4D97-AF65-F5344CB8AC3E}">
        <p14:creationId xmlns:p14="http://schemas.microsoft.com/office/powerpoint/2010/main" val="2617273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4230B0D8-A335-4DEF-82FD-7E80E0B9696C}"/>
              </a:ext>
            </a:extLst>
          </p:cNvPr>
          <p:cNvSpPr>
            <a:spLocks noGrp="1" noChangeArrowheads="1"/>
          </p:cNvSpPr>
          <p:nvPr>
            <p:ph type="title"/>
          </p:nvPr>
        </p:nvSpPr>
        <p:spPr>
          <a:xfrm>
            <a:off x="6009272" y="358600"/>
            <a:ext cx="2595152" cy="1137719"/>
          </a:xfrm>
          <a:ln/>
        </p:spPr>
        <p:txBody>
          <a:bodyPr vert="horz" lIns="91440" tIns="32005" rIns="91440" bIns="45720" rtlCol="0" anchor="ctr">
            <a:normAutofit fontScale="90000"/>
          </a:bodyPr>
          <a:lstStyle/>
          <a:p>
            <a: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903"/>
              <a:t>DIFFERENTI MODALITA' SECREZIONE ESOCRINA</a:t>
            </a:r>
          </a:p>
        </p:txBody>
      </p:sp>
      <p:pic>
        <p:nvPicPr>
          <p:cNvPr id="27650" name="Picture 2">
            <a:extLst>
              <a:ext uri="{FF2B5EF4-FFF2-40B4-BE49-F238E27FC236}">
                <a16:creationId xmlns:a16="http://schemas.microsoft.com/office/drawing/2014/main" id="{2950CE8B-928C-4DDA-A1D4-BF21666B42A7}"/>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79" y="0"/>
            <a:ext cx="5619470" cy="296815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1" name="Picture 3">
            <a:extLst>
              <a:ext uri="{FF2B5EF4-FFF2-40B4-BE49-F238E27FC236}">
                <a16:creationId xmlns:a16="http://schemas.microsoft.com/office/drawing/2014/main" id="{531CF4F6-5DEE-45B2-BAB1-E9CFE8CAD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003" y="2187592"/>
            <a:ext cx="3790478" cy="41476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Text Box 4">
            <a:extLst>
              <a:ext uri="{FF2B5EF4-FFF2-40B4-BE49-F238E27FC236}">
                <a16:creationId xmlns:a16="http://schemas.microsoft.com/office/drawing/2014/main" id="{898626E0-C2EF-474F-BE7E-CA89E796CBC4}"/>
              </a:ext>
            </a:extLst>
          </p:cNvPr>
          <p:cNvSpPr txBox="1">
            <a:spLocks noChangeArrowheads="1"/>
          </p:cNvSpPr>
          <p:nvPr/>
        </p:nvSpPr>
        <p:spPr bwMode="auto">
          <a:xfrm>
            <a:off x="391243" y="5062133"/>
            <a:ext cx="4697773" cy="66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0823" rIns="81646" bIns="4082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lnSpc>
                <a:spcPct val="118000"/>
              </a:lnSpc>
              <a:buClrTx/>
              <a:buFontTx/>
              <a:buNone/>
            </a:pPr>
            <a:r>
              <a:rPr lang="it-IT" altLang="it-IT" sz="1814" dirty="0">
                <a:solidFill>
                  <a:schemeClr val="tx1"/>
                </a:solidFill>
                <a:latin typeface="Arial Black" panose="020B0A04020102020204" pitchFamily="34" charset="0"/>
              </a:rPr>
              <a:t>GHIANDOLA ESOCRINA UNICELLULARE</a:t>
            </a:r>
          </a:p>
          <a:p>
            <a:pPr algn="ctr">
              <a:lnSpc>
                <a:spcPct val="118000"/>
              </a:lnSpc>
              <a:buClrTx/>
              <a:buFontTx/>
              <a:buNone/>
            </a:pPr>
            <a:r>
              <a:rPr lang="it-IT" altLang="it-IT" sz="1814" dirty="0">
                <a:solidFill>
                  <a:schemeClr val="tx1"/>
                </a:solidFill>
                <a:latin typeface="Arial Black" panose="020B0A04020102020204" pitchFamily="34" charset="0"/>
              </a:rPr>
              <a:t>CELLULA MUCIPARA CALICIFORME</a:t>
            </a:r>
          </a:p>
        </p:txBody>
      </p:sp>
      <p:sp>
        <p:nvSpPr>
          <p:cNvPr id="27653" name="Text Box 5">
            <a:extLst>
              <a:ext uri="{FF2B5EF4-FFF2-40B4-BE49-F238E27FC236}">
                <a16:creationId xmlns:a16="http://schemas.microsoft.com/office/drawing/2014/main" id="{4EBA96FA-CD65-4449-B645-ECC0BDD16ADC}"/>
              </a:ext>
            </a:extLst>
          </p:cNvPr>
          <p:cNvSpPr txBox="1">
            <a:spLocks noChangeArrowheads="1"/>
          </p:cNvSpPr>
          <p:nvPr/>
        </p:nvSpPr>
        <p:spPr bwMode="auto">
          <a:xfrm>
            <a:off x="-479" y="2514504"/>
            <a:ext cx="1414939" cy="343620"/>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633">
                <a:solidFill>
                  <a:srgbClr val="FFFFFF"/>
                </a:solidFill>
                <a:latin typeface="Arial Black" panose="020B0A04020102020204" pitchFamily="34" charset="0"/>
              </a:rPr>
              <a:t>OLOCRINA</a:t>
            </a:r>
          </a:p>
        </p:txBody>
      </p:sp>
      <p:sp>
        <p:nvSpPr>
          <p:cNvPr id="27654" name="Text Box 6">
            <a:extLst>
              <a:ext uri="{FF2B5EF4-FFF2-40B4-BE49-F238E27FC236}">
                <a16:creationId xmlns:a16="http://schemas.microsoft.com/office/drawing/2014/main" id="{410AE3F9-9CB2-4904-AD92-975A4CB9F555}"/>
              </a:ext>
            </a:extLst>
          </p:cNvPr>
          <p:cNvSpPr txBox="1">
            <a:spLocks noChangeArrowheads="1"/>
          </p:cNvSpPr>
          <p:nvPr/>
        </p:nvSpPr>
        <p:spPr bwMode="auto">
          <a:xfrm>
            <a:off x="1632652" y="2514504"/>
            <a:ext cx="1612108" cy="343620"/>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633">
                <a:solidFill>
                  <a:srgbClr val="FFFFFF"/>
                </a:solidFill>
                <a:latin typeface="Arial Black" panose="020B0A04020102020204" pitchFamily="34" charset="0"/>
              </a:rPr>
              <a:t>MEROCRINA</a:t>
            </a:r>
          </a:p>
        </p:txBody>
      </p:sp>
      <p:sp>
        <p:nvSpPr>
          <p:cNvPr id="27655" name="Text Box 7">
            <a:extLst>
              <a:ext uri="{FF2B5EF4-FFF2-40B4-BE49-F238E27FC236}">
                <a16:creationId xmlns:a16="http://schemas.microsoft.com/office/drawing/2014/main" id="{4426606A-0A35-4A91-AC20-96B75D762651}"/>
              </a:ext>
            </a:extLst>
          </p:cNvPr>
          <p:cNvSpPr txBox="1">
            <a:spLocks noChangeArrowheads="1"/>
          </p:cNvSpPr>
          <p:nvPr/>
        </p:nvSpPr>
        <p:spPr bwMode="auto">
          <a:xfrm>
            <a:off x="4115472" y="2579312"/>
            <a:ext cx="1418530" cy="343620"/>
          </a:xfrm>
          <a:prstGeom prst="rect">
            <a:avLst/>
          </a:prstGeom>
          <a:solidFill>
            <a:srgbClr val="00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633">
                <a:solidFill>
                  <a:srgbClr val="FFFFFF"/>
                </a:solidFill>
                <a:latin typeface="Arial Black" panose="020B0A04020102020204" pitchFamily="34" charset="0"/>
              </a:rPr>
              <a:t>APOCRINA</a:t>
            </a:r>
          </a:p>
        </p:txBody>
      </p:sp>
      <p:pic>
        <p:nvPicPr>
          <p:cNvPr id="27656" name="Picture 8">
            <a:extLst>
              <a:ext uri="{FF2B5EF4-FFF2-40B4-BE49-F238E27FC236}">
                <a16:creationId xmlns:a16="http://schemas.microsoft.com/office/drawing/2014/main" id="{C2BF85F4-02C7-427F-8934-388DDA485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7149" y="3102087"/>
            <a:ext cx="2743488" cy="19845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7" name="Line 9">
            <a:extLst>
              <a:ext uri="{FF2B5EF4-FFF2-40B4-BE49-F238E27FC236}">
                <a16:creationId xmlns:a16="http://schemas.microsoft.com/office/drawing/2014/main" id="{D0F0B08C-20DC-4454-BE7A-9D7C8CDBA529}"/>
              </a:ext>
            </a:extLst>
          </p:cNvPr>
          <p:cNvSpPr>
            <a:spLocks noChangeShapeType="1"/>
          </p:cNvSpPr>
          <p:nvPr/>
        </p:nvSpPr>
        <p:spPr bwMode="auto">
          <a:xfrm>
            <a:off x="4180280" y="3951776"/>
            <a:ext cx="1828992" cy="64807"/>
          </a:xfrm>
          <a:prstGeom prst="line">
            <a:avLst/>
          </a:prstGeom>
          <a:noFill/>
          <a:ln w="57240" cap="sq">
            <a:solidFill>
              <a:srgbClr val="FFFFFF"/>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Tree>
    <p:extLst>
      <p:ext uri="{BB962C8B-B14F-4D97-AF65-F5344CB8AC3E}">
        <p14:creationId xmlns:p14="http://schemas.microsoft.com/office/powerpoint/2010/main" val="18418445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26508B32-24DE-4B13-9D8E-E89C97ED9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
            <a:ext cx="5334320" cy="32403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4" name="Picture 2">
            <a:extLst>
              <a:ext uri="{FF2B5EF4-FFF2-40B4-BE49-F238E27FC236}">
                <a16:creationId xmlns:a16="http://schemas.microsoft.com/office/drawing/2014/main" id="{8192FFB7-1F69-42D9-90C9-A6E33559C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 y="3240340"/>
            <a:ext cx="5486976" cy="36925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Text Box 3">
            <a:extLst>
              <a:ext uri="{FF2B5EF4-FFF2-40B4-BE49-F238E27FC236}">
                <a16:creationId xmlns:a16="http://schemas.microsoft.com/office/drawing/2014/main" id="{396DBBB1-6117-485E-AF0B-62F46946EB6F}"/>
              </a:ext>
            </a:extLst>
          </p:cNvPr>
          <p:cNvSpPr txBox="1">
            <a:spLocks noChangeArrowheads="1"/>
          </p:cNvSpPr>
          <p:nvPr/>
        </p:nvSpPr>
        <p:spPr bwMode="auto">
          <a:xfrm>
            <a:off x="5617552" y="750320"/>
            <a:ext cx="3382915" cy="11881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38" tIns="45069" rIns="90138" bIns="4506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177" b="1" i="1">
                <a:solidFill>
                  <a:srgbClr val="FF9900"/>
                </a:solidFill>
              </a:rPr>
              <a:t>CELLULE </a:t>
            </a:r>
          </a:p>
          <a:p>
            <a:pPr algn="ctr">
              <a:buClrTx/>
              <a:buFontTx/>
              <a:buNone/>
            </a:pPr>
            <a:r>
              <a:rPr lang="it-IT" altLang="it-IT" sz="2177" b="1" i="1">
                <a:solidFill>
                  <a:srgbClr val="FF9900"/>
                </a:solidFill>
              </a:rPr>
              <a:t>MUCIPARE CALICIFORMI</a:t>
            </a:r>
          </a:p>
          <a:p>
            <a:pPr algn="ctr">
              <a:buClrTx/>
              <a:buFontTx/>
              <a:buNone/>
            </a:pPr>
            <a:r>
              <a:rPr lang="it-IT" altLang="it-IT" sz="2177" b="1">
                <a:solidFill>
                  <a:srgbClr val="FF9900"/>
                </a:solidFill>
                <a:latin typeface="Times New Roman" panose="02020603050405020304" pitchFamily="18" charset="0"/>
              </a:rPr>
              <a:t>(Goblet Cells)</a:t>
            </a:r>
          </a:p>
        </p:txBody>
      </p:sp>
      <p:pic>
        <p:nvPicPr>
          <p:cNvPr id="28676" name="Picture 4">
            <a:extLst>
              <a:ext uri="{FF2B5EF4-FFF2-40B4-BE49-F238E27FC236}">
                <a16:creationId xmlns:a16="http://schemas.microsoft.com/office/drawing/2014/main" id="{DBA766A2-56E8-4912-8DEB-97AC603BB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505" y="3178415"/>
            <a:ext cx="5486976" cy="3679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7176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237D79-C582-154A-BB11-5671F12EDA85}"/>
              </a:ext>
            </a:extLst>
          </p:cNvPr>
          <p:cNvSpPr>
            <a:spLocks noGrp="1"/>
          </p:cNvSpPr>
          <p:nvPr>
            <p:ph type="title"/>
          </p:nvPr>
        </p:nvSpPr>
        <p:spPr>
          <a:xfrm>
            <a:off x="456568" y="2253162"/>
            <a:ext cx="8218943" cy="1136280"/>
          </a:xfrm>
        </p:spPr>
        <p:txBody>
          <a:bodyPr>
            <a:normAutofit fontScale="90000"/>
          </a:bodyPr>
          <a:lstStyle/>
          <a:p>
            <a:pPr algn="ctr"/>
            <a:r>
              <a:rPr lang="it-IT" dirty="0">
                <a:latin typeface="Comic Sans MS" panose="030F0902030302020204" pitchFamily="66" charset="0"/>
              </a:rPr>
              <a:t>CENNI sulla </a:t>
            </a:r>
            <a:br>
              <a:rPr lang="it-IT" dirty="0">
                <a:latin typeface="Comic Sans MS" panose="030F0902030302020204" pitchFamily="66" charset="0"/>
              </a:rPr>
            </a:br>
            <a:r>
              <a:rPr lang="it-IT" dirty="0">
                <a:latin typeface="Comic Sans MS" panose="030F0902030302020204" pitchFamily="66" charset="0"/>
              </a:rPr>
              <a:t>FORMAZIONE dei TESSUTI</a:t>
            </a:r>
          </a:p>
        </p:txBody>
      </p:sp>
    </p:spTree>
    <p:extLst>
      <p:ext uri="{BB962C8B-B14F-4D97-AF65-F5344CB8AC3E}">
        <p14:creationId xmlns:p14="http://schemas.microsoft.com/office/powerpoint/2010/main" val="2151934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30215" y="0"/>
            <a:ext cx="8281987" cy="6858000"/>
          </a:xfrm>
          <a:prstGeom prst="rect">
            <a:avLst/>
          </a:prstGeom>
          <a:noFill/>
          <a:ln>
            <a:noFill/>
          </a:ln>
        </p:spPr>
      </p:pic>
    </p:spTree>
    <p:extLst>
      <p:ext uri="{BB962C8B-B14F-4D97-AF65-F5344CB8AC3E}">
        <p14:creationId xmlns:p14="http://schemas.microsoft.com/office/powerpoint/2010/main" val="1846065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B1E0485D-DBB8-4B1E-AD03-5AA14521EE7E}"/>
              </a:ext>
            </a:extLst>
          </p:cNvPr>
          <p:cNvSpPr>
            <a:spLocks noGrp="1" noChangeArrowheads="1"/>
          </p:cNvSpPr>
          <p:nvPr>
            <p:ph type="title"/>
          </p:nvPr>
        </p:nvSpPr>
        <p:spPr>
          <a:xfrm>
            <a:off x="704014" y="68814"/>
            <a:ext cx="7801299" cy="1139159"/>
          </a:xfrm>
          <a:ln/>
        </p:spPr>
        <p:txBody>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903" dirty="0">
                <a:latin typeface="Gurmukhi MN" panose="02020600050405020304" pitchFamily="18" charset="0"/>
                <a:cs typeface="Gurmukhi MN" panose="02020600050405020304" pitchFamily="18" charset="0"/>
              </a:rPr>
              <a:t>GHIANDOLE ESOCRINE PLURICELLULARI</a:t>
            </a:r>
          </a:p>
        </p:txBody>
      </p:sp>
      <p:sp>
        <p:nvSpPr>
          <p:cNvPr id="29698" name="Rectangle 2">
            <a:extLst>
              <a:ext uri="{FF2B5EF4-FFF2-40B4-BE49-F238E27FC236}">
                <a16:creationId xmlns:a16="http://schemas.microsoft.com/office/drawing/2014/main" id="{E8D77B2A-D5E2-4EF2-97AD-E8B6968648CD}"/>
              </a:ext>
            </a:extLst>
          </p:cNvPr>
          <p:cNvSpPr>
            <a:spLocks noGrp="1" noChangeArrowheads="1"/>
          </p:cNvSpPr>
          <p:nvPr>
            <p:ph idx="1"/>
          </p:nvPr>
        </p:nvSpPr>
        <p:spPr>
          <a:xfrm>
            <a:off x="260594" y="1207973"/>
            <a:ext cx="8688139" cy="5029975"/>
          </a:xfrm>
          <a:ln/>
        </p:spPr>
        <p:txBody>
          <a:bodyPr/>
          <a:lstStyle/>
          <a:p>
            <a:pPr indent="-309639">
              <a:buNone/>
              <a:tabLst>
                <a:tab pos="311079"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b="1" dirty="0">
                <a:solidFill>
                  <a:schemeClr val="tx1"/>
                </a:solidFill>
                <a:latin typeface="Comic Sans MS" panose="030F0902030302020204" pitchFamily="66" charset="0"/>
              </a:rPr>
              <a:t>Sono costituite da:</a:t>
            </a:r>
          </a:p>
          <a:p>
            <a:pPr indent="-309639">
              <a:buNone/>
              <a:tabLst>
                <a:tab pos="311079"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endParaRPr lang="it-IT" altLang="it-IT" b="1" dirty="0">
              <a:solidFill>
                <a:schemeClr val="tx1"/>
              </a:solidFill>
              <a:latin typeface="Comic Sans MS" panose="030F0902030302020204" pitchFamily="66" charset="0"/>
            </a:endParaRPr>
          </a:p>
          <a:p>
            <a:pPr indent="-309639">
              <a:buNone/>
              <a:tabLst>
                <a:tab pos="311079"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b="1" dirty="0">
                <a:solidFill>
                  <a:schemeClr val="tx1"/>
                </a:solidFill>
                <a:latin typeface="Comic Sans MS" panose="030F0902030302020204" pitchFamily="66" charset="0"/>
              </a:rPr>
              <a:t>- PORZIONE SECERNENTE o ADENOMERO</a:t>
            </a:r>
          </a:p>
          <a:p>
            <a:pPr indent="-309639">
              <a:buNone/>
              <a:tabLst>
                <a:tab pos="311079"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endParaRPr lang="it-IT" altLang="it-IT" b="1" dirty="0">
              <a:solidFill>
                <a:schemeClr val="tx1"/>
              </a:solidFill>
              <a:latin typeface="Comic Sans MS" panose="030F0902030302020204" pitchFamily="66" charset="0"/>
            </a:endParaRPr>
          </a:p>
          <a:p>
            <a:pPr marL="416212" indent="-414772">
              <a:buFontTx/>
              <a:buChar char="-"/>
              <a:tabLst>
                <a:tab pos="311079"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b="1" dirty="0">
                <a:solidFill>
                  <a:schemeClr val="tx1"/>
                </a:solidFill>
                <a:latin typeface="Comic Sans MS" panose="030F0902030302020204" pitchFamily="66" charset="0"/>
              </a:rPr>
              <a:t>DOTTI ESCRETORI, variamente conformati a seconda del tipo di ghiandola, secondo la classificazione che segue</a:t>
            </a:r>
          </a:p>
          <a:p>
            <a:pPr marL="1440" indent="0">
              <a:tabLst>
                <a:tab pos="311079"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b="1" dirty="0">
                <a:solidFill>
                  <a:schemeClr val="tx1"/>
                </a:solidFill>
                <a:latin typeface="Comic Sans MS" panose="030F0902030302020204" pitchFamily="66" charset="0"/>
              </a:rPr>
              <a:t>Sulla base della morfologia e della organizzazione delle suddette strutture viene effettuata una classificazione come esemplificato nella successiva diapositiva </a:t>
            </a:r>
          </a:p>
        </p:txBody>
      </p:sp>
    </p:spTree>
    <p:extLst>
      <p:ext uri="{BB962C8B-B14F-4D97-AF65-F5344CB8AC3E}">
        <p14:creationId xmlns:p14="http://schemas.microsoft.com/office/powerpoint/2010/main" val="1908028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0200" y="0"/>
            <a:ext cx="8483600" cy="6858000"/>
          </a:xfrm>
          <a:prstGeom prst="rect">
            <a:avLst/>
          </a:prstGeom>
          <a:noFill/>
          <a:ln>
            <a:noFill/>
          </a:ln>
        </p:spPr>
      </p:pic>
    </p:spTree>
    <p:extLst>
      <p:ext uri="{BB962C8B-B14F-4D97-AF65-F5344CB8AC3E}">
        <p14:creationId xmlns:p14="http://schemas.microsoft.com/office/powerpoint/2010/main" val="4098496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73E3A297-D91F-4BAE-8FA2-9DBC70547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76" r="1260" b="8386"/>
          <a:stretch>
            <a:fillRect/>
          </a:stretch>
        </p:blipFill>
        <p:spPr bwMode="auto">
          <a:xfrm>
            <a:off x="1501756" y="1469270"/>
            <a:ext cx="6410113" cy="5144220"/>
          </a:xfrm>
          <a:prstGeom prst="rect">
            <a:avLst/>
          </a:prstGeom>
          <a:noFill/>
          <a:ln>
            <a:noFill/>
          </a:ln>
          <a:effectLst/>
          <a:extLst>
            <a:ext uri="{909E8E84-426E-40DD-AFC4-6F175D3DCCD1}">
              <a14:hiddenFill xmlns:a14="http://schemas.microsoft.com/office/drawing/2010/main">
                <a:blipFill dpi="0" rotWithShape="0">
                  <a:blip/>
                  <a:srcRect t="2676" r="1260" b="838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2" name="Rectangle 2">
            <a:extLst>
              <a:ext uri="{FF2B5EF4-FFF2-40B4-BE49-F238E27FC236}">
                <a16:creationId xmlns:a16="http://schemas.microsoft.com/office/drawing/2014/main" id="{F3FD06C9-1B2B-413A-BCC3-22B95C6110D8}"/>
              </a:ext>
            </a:extLst>
          </p:cNvPr>
          <p:cNvSpPr>
            <a:spLocks noGrp="1" noChangeArrowheads="1"/>
          </p:cNvSpPr>
          <p:nvPr>
            <p:ph type="title"/>
          </p:nvPr>
        </p:nvSpPr>
        <p:spPr>
          <a:xfrm>
            <a:off x="652539" y="424081"/>
            <a:ext cx="7768176" cy="661029"/>
          </a:xfrm>
          <a:ln/>
        </p:spPr>
        <p:txBody>
          <a:bodyPr vert="horz" lIns="90138" tIns="46702" rIns="90138" bIns="46702" rtlCol="0" anchor="ctr">
            <a:normAutofit fontScale="90000"/>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359" dirty="0">
                <a:latin typeface="Arial Black" panose="020B0A04020102020204" pitchFamily="34" charset="0"/>
              </a:rPr>
              <a:t>SCHEMA ANATOMO-TOPOGRAFICO delle GHIANDOLE ENDOCRINE</a:t>
            </a:r>
            <a:br>
              <a:rPr lang="it-IT" altLang="it-IT" sz="2359" dirty="0">
                <a:latin typeface="Arial Black" panose="020B0A04020102020204" pitchFamily="34" charset="0"/>
              </a:rPr>
            </a:br>
            <a:r>
              <a:rPr lang="it-IT" altLang="it-IT" sz="2359" dirty="0">
                <a:latin typeface="Arial Black" panose="020B0A04020102020204" pitchFamily="34" charset="0"/>
              </a:rPr>
              <a:t>(cosiddetto “Sistema Endocrino”)</a:t>
            </a:r>
          </a:p>
        </p:txBody>
      </p:sp>
    </p:spTree>
    <p:extLst>
      <p:ext uri="{BB962C8B-B14F-4D97-AF65-F5344CB8AC3E}">
        <p14:creationId xmlns:p14="http://schemas.microsoft.com/office/powerpoint/2010/main" val="22298895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9B8C2C-802D-7648-ABE0-2D26B110D0D9}"/>
              </a:ext>
            </a:extLst>
          </p:cNvPr>
          <p:cNvSpPr>
            <a:spLocks noGrp="1"/>
          </p:cNvSpPr>
          <p:nvPr>
            <p:ph type="title"/>
          </p:nvPr>
        </p:nvSpPr>
        <p:spPr/>
        <p:txBody>
          <a:bodyPr/>
          <a:lstStyle/>
          <a:p>
            <a:r>
              <a:rPr lang="it-IT" dirty="0">
                <a:latin typeface="Gurmukhi MT" pitchFamily="2" charset="0"/>
                <a:cs typeface="Gurmukhi MT" pitchFamily="2" charset="0"/>
              </a:rPr>
              <a:t>GHIANDOLE  ENDOCRINE</a:t>
            </a:r>
            <a:br>
              <a:rPr lang="it-IT" dirty="0">
                <a:latin typeface="Gurmukhi MT" pitchFamily="2" charset="0"/>
                <a:cs typeface="Gurmukhi MT" pitchFamily="2" charset="0"/>
              </a:rPr>
            </a:br>
            <a:r>
              <a:rPr lang="it-IT" dirty="0">
                <a:latin typeface="Gurmukhi MT" pitchFamily="2" charset="0"/>
                <a:cs typeface="Gurmukhi MT" pitchFamily="2" charset="0"/>
              </a:rPr>
              <a:t>(«</a:t>
            </a:r>
            <a:r>
              <a:rPr lang="it-IT" i="1" dirty="0">
                <a:latin typeface="Gurmukhi MT" pitchFamily="2" charset="0"/>
                <a:cs typeface="Gurmukhi MT" pitchFamily="2" charset="0"/>
              </a:rPr>
              <a:t>Sistema Endocrino</a:t>
            </a:r>
            <a:r>
              <a:rPr lang="it-IT" dirty="0">
                <a:latin typeface="Gurmukhi MT" pitchFamily="2" charset="0"/>
                <a:cs typeface="Gurmukhi MT" pitchFamily="2" charset="0"/>
              </a:rPr>
              <a:t>»)</a:t>
            </a:r>
          </a:p>
        </p:txBody>
      </p:sp>
      <p:sp>
        <p:nvSpPr>
          <p:cNvPr id="3" name="Segnaposto contenuto 2">
            <a:extLst>
              <a:ext uri="{FF2B5EF4-FFF2-40B4-BE49-F238E27FC236}">
                <a16:creationId xmlns:a16="http://schemas.microsoft.com/office/drawing/2014/main" id="{6FA35F59-DCF2-0C40-BA13-13CA3728995F}"/>
              </a:ext>
            </a:extLst>
          </p:cNvPr>
          <p:cNvSpPr>
            <a:spLocks noGrp="1"/>
          </p:cNvSpPr>
          <p:nvPr>
            <p:ph idx="1"/>
          </p:nvPr>
        </p:nvSpPr>
        <p:spPr>
          <a:xfrm>
            <a:off x="457489" y="1599918"/>
            <a:ext cx="8360594" cy="5160624"/>
          </a:xfrm>
        </p:spPr>
        <p:txBody>
          <a:bodyPr/>
          <a:lstStyle/>
          <a:p>
            <a:r>
              <a:rPr lang="it-IT" sz="2540" dirty="0">
                <a:latin typeface="Copperplate Gothic Bold" panose="020E0705020206020404" pitchFamily="34" charset="77"/>
              </a:rPr>
              <a:t>Nel cosiddetto SISTEMA ENDOCRINO, l’ IPOTALAMO (Porzione dell’ Encefalo) con il suo prolungamento IPOFISI, controlla l’attività di tutte le altre Ghiandole Endocrine mediante la produzione dei cosiddetti FATTORI DI RILASCIO (</a:t>
            </a:r>
            <a:r>
              <a:rPr lang="it-IT" sz="2540" dirty="0" err="1">
                <a:latin typeface="Copperplate Gothic Bold" panose="020E0705020206020404" pitchFamily="34" charset="77"/>
              </a:rPr>
              <a:t>Releasing</a:t>
            </a:r>
            <a:r>
              <a:rPr lang="it-IT" sz="2540" dirty="0">
                <a:latin typeface="Copperplate Gothic Bold" panose="020E0705020206020404" pitchFamily="34" charset="77"/>
              </a:rPr>
              <a:t> </a:t>
            </a:r>
            <a:r>
              <a:rPr lang="it-IT" sz="2540" dirty="0" err="1">
                <a:latin typeface="Copperplate Gothic Bold" panose="020E0705020206020404" pitchFamily="34" charset="77"/>
              </a:rPr>
              <a:t>Factors</a:t>
            </a:r>
            <a:r>
              <a:rPr lang="it-IT" sz="2540" dirty="0">
                <a:latin typeface="Copperplate Gothic Bold" panose="020E0705020206020404" pitchFamily="34" charset="77"/>
              </a:rPr>
              <a:t>), che, raggiungendo la specifica Ghiandola-Bersaglio, ne stimolano la produzione dello specifico ormone.</a:t>
            </a:r>
          </a:p>
        </p:txBody>
      </p:sp>
    </p:spTree>
    <p:extLst>
      <p:ext uri="{BB962C8B-B14F-4D97-AF65-F5344CB8AC3E}">
        <p14:creationId xmlns:p14="http://schemas.microsoft.com/office/powerpoint/2010/main" val="2696547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5B95AAE1-ADC1-4AE6-AD4E-177EDB935ABA}"/>
              </a:ext>
            </a:extLst>
          </p:cNvPr>
          <p:cNvSpPr>
            <a:spLocks noGrp="1" noChangeArrowheads="1"/>
          </p:cNvSpPr>
          <p:nvPr>
            <p:ph type="title"/>
          </p:nvPr>
        </p:nvSpPr>
        <p:spPr>
          <a:xfrm>
            <a:off x="5584428" y="-83528"/>
            <a:ext cx="3054561" cy="1067152"/>
          </a:xfrm>
          <a:ln/>
        </p:spPr>
        <p:txBody>
          <a:bodyPr vert="horz" lIns="90138" tIns="46702" rIns="90138" bIns="46702" rtlCol="0" anchor="ctr">
            <a:normAutofit/>
          </a:bodyPr>
          <a:lstStyle/>
          <a:p>
            <a: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903" b="1"/>
              <a:t>IPOTALAMO ed IPOFISI</a:t>
            </a:r>
          </a:p>
        </p:txBody>
      </p:sp>
      <p:pic>
        <p:nvPicPr>
          <p:cNvPr id="43010" name="Picture 2">
            <a:extLst>
              <a:ext uri="{FF2B5EF4-FFF2-40B4-BE49-F238E27FC236}">
                <a16:creationId xmlns:a16="http://schemas.microsoft.com/office/drawing/2014/main" id="{7F4BAAD8-FBAA-48C3-B6A3-8C46D98B4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1" y="2"/>
            <a:ext cx="2534667" cy="3418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1" name="Picture 3">
            <a:extLst>
              <a:ext uri="{FF2B5EF4-FFF2-40B4-BE49-F238E27FC236}">
                <a16:creationId xmlns:a16="http://schemas.microsoft.com/office/drawing/2014/main" id="{19B1461A-D6A5-46F0-9B44-A6B7EADC8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6" b="9254"/>
          <a:stretch>
            <a:fillRect/>
          </a:stretch>
        </p:blipFill>
        <p:spPr bwMode="auto">
          <a:xfrm>
            <a:off x="2411774" y="924578"/>
            <a:ext cx="6732706" cy="5384726"/>
          </a:xfrm>
          <a:prstGeom prst="rect">
            <a:avLst/>
          </a:prstGeom>
          <a:noFill/>
          <a:ln>
            <a:noFill/>
          </a:ln>
          <a:effectLst/>
          <a:extLst>
            <a:ext uri="{909E8E84-426E-40DD-AFC4-6F175D3DCCD1}">
              <a14:hiddenFill xmlns:a14="http://schemas.microsoft.com/office/drawing/2010/main">
                <a:blipFill dpi="0" rotWithShape="0">
                  <a:blip/>
                  <a:srcRect l="1576" b="92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238618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A344B1AF-7730-41B9-9FBF-A5B150A946B4}"/>
              </a:ext>
            </a:extLst>
          </p:cNvPr>
          <p:cNvSpPr>
            <a:spLocks noGrp="1" noChangeArrowheads="1"/>
          </p:cNvSpPr>
          <p:nvPr>
            <p:ph type="title"/>
          </p:nvPr>
        </p:nvSpPr>
        <p:spPr>
          <a:xfrm>
            <a:off x="-479" y="1"/>
            <a:ext cx="8949100" cy="1064272"/>
          </a:xfrm>
          <a:ln/>
        </p:spPr>
        <p:txBody>
          <a:bodyPr vert="horz" lIns="91440" tIns="32005" rIns="91440" bIns="45720" rtlCol="0" anchor="ctr">
            <a:normAutofit/>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 pos="8537387" algn="l"/>
              </a:tabLst>
            </a:pPr>
            <a:r>
              <a:rPr lang="it-IT" altLang="it-IT" sz="2903" dirty="0">
                <a:latin typeface="Chalkboard SE" panose="03050602040202020205" pitchFamily="66" charset="77"/>
              </a:rPr>
              <a:t>GHIANDOLE ENDOCRINE: </a:t>
            </a:r>
            <a:br>
              <a:rPr lang="it-IT" altLang="it-IT" sz="2903" dirty="0">
                <a:latin typeface="Chalkboard SE" panose="03050602040202020205" pitchFamily="66" charset="77"/>
              </a:rPr>
            </a:br>
            <a:r>
              <a:rPr lang="it-IT" altLang="it-IT" sz="2903" dirty="0">
                <a:latin typeface="Chalkboard SE" panose="03050602040202020205" pitchFamily="66" charset="77"/>
              </a:rPr>
              <a:t>FOLLICOLARI e CORDONALI</a:t>
            </a:r>
          </a:p>
        </p:txBody>
      </p:sp>
      <p:pic>
        <p:nvPicPr>
          <p:cNvPr id="44034" name="Picture 2">
            <a:extLst>
              <a:ext uri="{FF2B5EF4-FFF2-40B4-BE49-F238E27FC236}">
                <a16:creationId xmlns:a16="http://schemas.microsoft.com/office/drawing/2014/main" id="{D55B4869-FBE8-4311-9566-B449CBB66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019" y="1208288"/>
            <a:ext cx="3812080" cy="52263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5" name="Picture 3">
            <a:extLst>
              <a:ext uri="{FF2B5EF4-FFF2-40B4-BE49-F238E27FC236}">
                <a16:creationId xmlns:a16="http://schemas.microsoft.com/office/drawing/2014/main" id="{32E2B6D8-2754-4E8C-A921-A5F8105D308A}"/>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326436" y="1535202"/>
            <a:ext cx="3541331" cy="4899394"/>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Text Box 4">
            <a:extLst>
              <a:ext uri="{FF2B5EF4-FFF2-40B4-BE49-F238E27FC236}">
                <a16:creationId xmlns:a16="http://schemas.microsoft.com/office/drawing/2014/main" id="{FE59DCD7-15FF-4D43-9EA3-BF03CAB394AA}"/>
              </a:ext>
            </a:extLst>
          </p:cNvPr>
          <p:cNvSpPr txBox="1">
            <a:spLocks noChangeArrowheads="1"/>
          </p:cNvSpPr>
          <p:nvPr/>
        </p:nvSpPr>
        <p:spPr bwMode="auto">
          <a:xfrm>
            <a:off x="2024373" y="4041065"/>
            <a:ext cx="1721946" cy="329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542">
                <a:solidFill>
                  <a:srgbClr val="FFFFFF"/>
                </a:solidFill>
                <a:latin typeface="Arial Black" panose="020B0A04020102020204" pitchFamily="34" charset="0"/>
              </a:rPr>
              <a:t>FOLLICOLARE</a:t>
            </a:r>
          </a:p>
        </p:txBody>
      </p:sp>
      <p:sp>
        <p:nvSpPr>
          <p:cNvPr id="44037" name="Text Box 5">
            <a:extLst>
              <a:ext uri="{FF2B5EF4-FFF2-40B4-BE49-F238E27FC236}">
                <a16:creationId xmlns:a16="http://schemas.microsoft.com/office/drawing/2014/main" id="{59F6595A-2EBC-47E1-856F-EFB3105DC66B}"/>
              </a:ext>
            </a:extLst>
          </p:cNvPr>
          <p:cNvSpPr txBox="1">
            <a:spLocks noChangeArrowheads="1"/>
          </p:cNvSpPr>
          <p:nvPr/>
        </p:nvSpPr>
        <p:spPr bwMode="auto">
          <a:xfrm>
            <a:off x="2024374" y="6237296"/>
            <a:ext cx="1567737" cy="329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542">
                <a:solidFill>
                  <a:srgbClr val="FFFFFF"/>
                </a:solidFill>
                <a:latin typeface="Arial Black" panose="020B0A04020102020204" pitchFamily="34" charset="0"/>
              </a:rPr>
              <a:t>CORDONALE</a:t>
            </a:r>
          </a:p>
        </p:txBody>
      </p:sp>
      <p:sp>
        <p:nvSpPr>
          <p:cNvPr id="44038" name="Text Box 6">
            <a:extLst>
              <a:ext uri="{FF2B5EF4-FFF2-40B4-BE49-F238E27FC236}">
                <a16:creationId xmlns:a16="http://schemas.microsoft.com/office/drawing/2014/main" id="{38D2EF24-DF1D-435D-A1EF-F8C0AC148DCB}"/>
              </a:ext>
            </a:extLst>
          </p:cNvPr>
          <p:cNvSpPr txBox="1">
            <a:spLocks noChangeArrowheads="1"/>
          </p:cNvSpPr>
          <p:nvPr/>
        </p:nvSpPr>
        <p:spPr bwMode="auto">
          <a:xfrm>
            <a:off x="6988576" y="6107682"/>
            <a:ext cx="1567737" cy="329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it-IT" altLang="it-IT" sz="1542">
                <a:solidFill>
                  <a:srgbClr val="FFFFFF"/>
                </a:solidFill>
                <a:latin typeface="Arial Black" panose="020B0A04020102020204" pitchFamily="34" charset="0"/>
              </a:rPr>
              <a:t>CORDONALE</a:t>
            </a:r>
          </a:p>
        </p:txBody>
      </p:sp>
    </p:spTree>
    <p:extLst>
      <p:ext uri="{BB962C8B-B14F-4D97-AF65-F5344CB8AC3E}">
        <p14:creationId xmlns:p14="http://schemas.microsoft.com/office/powerpoint/2010/main" val="40812306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a:extLst>
              <a:ext uri="{FF2B5EF4-FFF2-40B4-BE49-F238E27FC236}">
                <a16:creationId xmlns:a16="http://schemas.microsoft.com/office/drawing/2014/main" id="{2F07E685-3488-4BF5-A133-88009A976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5" y="0"/>
            <a:ext cx="5556103" cy="36003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2" name="Picture 2">
            <a:extLst>
              <a:ext uri="{FF2B5EF4-FFF2-40B4-BE49-F238E27FC236}">
                <a16:creationId xmlns:a16="http://schemas.microsoft.com/office/drawing/2014/main" id="{7A598121-432A-476A-93AD-3D5C14702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013" y="3600379"/>
            <a:ext cx="4464469" cy="32576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a:extLst>
              <a:ext uri="{FF2B5EF4-FFF2-40B4-BE49-F238E27FC236}">
                <a16:creationId xmlns:a16="http://schemas.microsoft.com/office/drawing/2014/main" id="{CF69A2A4-F331-408F-AFED-69872AC2D2FD}"/>
              </a:ext>
            </a:extLst>
          </p:cNvPr>
          <p:cNvSpPr txBox="1">
            <a:spLocks noChangeArrowheads="1"/>
          </p:cNvSpPr>
          <p:nvPr/>
        </p:nvSpPr>
        <p:spPr bwMode="auto">
          <a:xfrm>
            <a:off x="6120165" y="540057"/>
            <a:ext cx="1398387" cy="45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38" tIns="45069" rIns="90138" bIns="4506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359" dirty="0">
                <a:solidFill>
                  <a:schemeClr val="bg1"/>
                </a:solidFill>
                <a:latin typeface="Times New Roman" panose="02020603050405020304" pitchFamily="18" charset="0"/>
              </a:rPr>
              <a:t>TIROIDE</a:t>
            </a:r>
          </a:p>
        </p:txBody>
      </p:sp>
      <p:sp>
        <p:nvSpPr>
          <p:cNvPr id="46084" name="Text Box 4">
            <a:extLst>
              <a:ext uri="{FF2B5EF4-FFF2-40B4-BE49-F238E27FC236}">
                <a16:creationId xmlns:a16="http://schemas.microsoft.com/office/drawing/2014/main" id="{0ACF8735-B57F-444B-AB29-0A4E38F38BDE}"/>
              </a:ext>
            </a:extLst>
          </p:cNvPr>
          <p:cNvSpPr txBox="1">
            <a:spLocks noChangeArrowheads="1"/>
          </p:cNvSpPr>
          <p:nvPr/>
        </p:nvSpPr>
        <p:spPr bwMode="auto">
          <a:xfrm>
            <a:off x="521891" y="4747229"/>
            <a:ext cx="3872566" cy="45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38" tIns="45069" rIns="90138" bIns="4506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eaLnBrk="0">
              <a:lnSpc>
                <a:spcPct val="100000"/>
              </a:lnSpc>
              <a:buClrTx/>
              <a:buFontTx/>
              <a:buNone/>
            </a:pPr>
            <a:r>
              <a:rPr lang="it-IT" altLang="it-IT" sz="2359" dirty="0">
                <a:solidFill>
                  <a:schemeClr val="bg1"/>
                </a:solidFill>
                <a:latin typeface="Times New Roman" panose="02020603050405020304" pitchFamily="18" charset="0"/>
              </a:rPr>
              <a:t>GHIANDOLA SURRENALE</a:t>
            </a:r>
          </a:p>
        </p:txBody>
      </p:sp>
      <p:sp>
        <p:nvSpPr>
          <p:cNvPr id="2" name="CasellaDiTesto 1">
            <a:extLst>
              <a:ext uri="{FF2B5EF4-FFF2-40B4-BE49-F238E27FC236}">
                <a16:creationId xmlns:a16="http://schemas.microsoft.com/office/drawing/2014/main" id="{9E6382D9-9E70-9745-A3B7-CFC96FB30FFD}"/>
              </a:ext>
            </a:extLst>
          </p:cNvPr>
          <p:cNvSpPr txBox="1"/>
          <p:nvPr/>
        </p:nvSpPr>
        <p:spPr>
          <a:xfrm>
            <a:off x="6016090" y="1273297"/>
            <a:ext cx="3004920" cy="1264962"/>
          </a:xfrm>
          <a:prstGeom prst="rect">
            <a:avLst/>
          </a:prstGeom>
          <a:noFill/>
        </p:spPr>
        <p:txBody>
          <a:bodyPr wrap="square" rtlCol="0">
            <a:spAutoFit/>
          </a:bodyPr>
          <a:lstStyle/>
          <a:p>
            <a:pPr algn="ctr"/>
            <a:r>
              <a:rPr lang="it-IT" sz="2540" b="1" dirty="0">
                <a:latin typeface="Comic Sans MS" panose="030F0902030302020204" pitchFamily="66" charset="0"/>
              </a:rPr>
              <a:t>TIROIDE</a:t>
            </a:r>
          </a:p>
          <a:p>
            <a:pPr algn="ctr"/>
            <a:r>
              <a:rPr lang="it-IT" sz="2540" b="1" dirty="0">
                <a:latin typeface="Comic Sans MS" panose="030F0902030302020204" pitchFamily="66" charset="0"/>
              </a:rPr>
              <a:t>(Ghiandola FOLLICOLARE)</a:t>
            </a:r>
          </a:p>
        </p:txBody>
      </p:sp>
      <p:sp>
        <p:nvSpPr>
          <p:cNvPr id="7" name="CasellaDiTesto 6">
            <a:extLst>
              <a:ext uri="{FF2B5EF4-FFF2-40B4-BE49-F238E27FC236}">
                <a16:creationId xmlns:a16="http://schemas.microsoft.com/office/drawing/2014/main" id="{945B76F6-B55D-5C44-BDB8-5EA047F83794}"/>
              </a:ext>
            </a:extLst>
          </p:cNvPr>
          <p:cNvSpPr txBox="1"/>
          <p:nvPr/>
        </p:nvSpPr>
        <p:spPr>
          <a:xfrm>
            <a:off x="717863" y="4387561"/>
            <a:ext cx="3004920" cy="1264962"/>
          </a:xfrm>
          <a:prstGeom prst="rect">
            <a:avLst/>
          </a:prstGeom>
          <a:noFill/>
        </p:spPr>
        <p:txBody>
          <a:bodyPr wrap="square" rtlCol="0">
            <a:spAutoFit/>
          </a:bodyPr>
          <a:lstStyle/>
          <a:p>
            <a:pPr algn="ctr"/>
            <a:r>
              <a:rPr lang="it-IT" sz="2540" b="1" dirty="0">
                <a:latin typeface="Copperplate Gothic Bold" panose="020E0705020206020404" pitchFamily="34" charset="77"/>
              </a:rPr>
              <a:t>SURRENE</a:t>
            </a:r>
          </a:p>
          <a:p>
            <a:pPr algn="ctr"/>
            <a:r>
              <a:rPr lang="it-IT" sz="2540" b="1" dirty="0">
                <a:latin typeface="Copperplate Gothic Bold" panose="020E0705020206020404" pitchFamily="34" charset="77"/>
              </a:rPr>
              <a:t>(Ghiandola CORDONALE)</a:t>
            </a:r>
          </a:p>
        </p:txBody>
      </p:sp>
      <p:sp>
        <p:nvSpPr>
          <p:cNvPr id="3" name="Freccia destra 2">
            <a:extLst>
              <a:ext uri="{FF2B5EF4-FFF2-40B4-BE49-F238E27FC236}">
                <a16:creationId xmlns:a16="http://schemas.microsoft.com/office/drawing/2014/main" id="{1E27B4E9-3544-D44B-8356-52BC4328F81A}"/>
              </a:ext>
            </a:extLst>
          </p:cNvPr>
          <p:cNvSpPr/>
          <p:nvPr/>
        </p:nvSpPr>
        <p:spPr bwMode="auto">
          <a:xfrm>
            <a:off x="3592135" y="4800812"/>
            <a:ext cx="802322" cy="761173"/>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53" tIns="41476" rIns="82953" bIns="41476" numCol="1" rtlCol="0" anchor="t" anchorCtr="0" compatLnSpc="1">
            <a:prstTxWarp prst="textNoShape">
              <a:avLst/>
            </a:prstTxWarp>
          </a:bodyPr>
          <a:lstStyle/>
          <a:p>
            <a:pPr defTabSz="407571" fontAlgn="base" hangingPunct="0">
              <a:lnSpc>
                <a:spcPct val="93000"/>
              </a:lnSpc>
              <a:spcBef>
                <a:spcPct val="0"/>
              </a:spcBef>
              <a:spcAft>
                <a:spcPct val="0"/>
              </a:spcAft>
              <a:buClr>
                <a:srgbClr val="000000"/>
              </a:buClr>
              <a:buSzPct val="100000"/>
            </a:pPr>
            <a:endParaRPr lang="it-IT" sz="1633">
              <a:solidFill>
                <a:schemeClr val="bg1"/>
              </a:solidFill>
              <a:latin typeface="Arial" panose="020B0604020202020204" pitchFamily="34" charset="0"/>
              <a:ea typeface="SimSun" panose="02010600030101010101" pitchFamily="2" charset="-122"/>
            </a:endParaRPr>
          </a:p>
        </p:txBody>
      </p:sp>
      <p:sp>
        <p:nvSpPr>
          <p:cNvPr id="5" name="Freccia sinistra 4">
            <a:extLst>
              <a:ext uri="{FF2B5EF4-FFF2-40B4-BE49-F238E27FC236}">
                <a16:creationId xmlns:a16="http://schemas.microsoft.com/office/drawing/2014/main" id="{E52E57E2-F9C2-6D45-B3E2-22B45541B3BA}"/>
              </a:ext>
            </a:extLst>
          </p:cNvPr>
          <p:cNvSpPr/>
          <p:nvPr/>
        </p:nvSpPr>
        <p:spPr bwMode="auto">
          <a:xfrm>
            <a:off x="5682514" y="1599211"/>
            <a:ext cx="653244" cy="457978"/>
          </a:xfrm>
          <a:prstGeom prst="lef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53" tIns="41476" rIns="82953" bIns="41476" numCol="1" rtlCol="0" anchor="t" anchorCtr="0" compatLnSpc="1">
            <a:prstTxWarp prst="textNoShape">
              <a:avLst/>
            </a:prstTxWarp>
          </a:bodyPr>
          <a:lstStyle/>
          <a:p>
            <a:pPr defTabSz="407571" fontAlgn="base" hangingPunct="0">
              <a:lnSpc>
                <a:spcPct val="93000"/>
              </a:lnSpc>
              <a:spcBef>
                <a:spcPct val="0"/>
              </a:spcBef>
              <a:spcAft>
                <a:spcPct val="0"/>
              </a:spcAft>
              <a:buClr>
                <a:srgbClr val="000000"/>
              </a:buClr>
              <a:buSzPct val="100000"/>
            </a:pPr>
            <a:endParaRPr lang="it-IT" sz="1633">
              <a:solidFill>
                <a:schemeClr val="bg1"/>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6266487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6C12A767-C0BC-46DF-B19A-841AF752D5E8}"/>
              </a:ext>
            </a:extLst>
          </p:cNvPr>
          <p:cNvSpPr>
            <a:spLocks noGrp="1" noChangeArrowheads="1"/>
          </p:cNvSpPr>
          <p:nvPr>
            <p:ph type="title"/>
          </p:nvPr>
        </p:nvSpPr>
        <p:spPr>
          <a:xfrm>
            <a:off x="129946" y="22136"/>
            <a:ext cx="9014535" cy="1062832"/>
          </a:xfrm>
          <a:ln/>
        </p:spPr>
        <p:txBody>
          <a:bodyPr vert="horz" lIns="91440" tIns="32005" rIns="91440" bIns="45720" rtlCol="0" anchor="ctr">
            <a:normAutofit fontScale="90000"/>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dirty="0">
                <a:solidFill>
                  <a:schemeClr val="tx1"/>
                </a:solidFill>
                <a:latin typeface="Chalkboard SE" panose="03050602040202020205" pitchFamily="66" charset="77"/>
              </a:rPr>
              <a:t>EPITELI SENSORIALI (NEUROEPITELI)</a:t>
            </a:r>
          </a:p>
        </p:txBody>
      </p:sp>
      <p:sp>
        <p:nvSpPr>
          <p:cNvPr id="47106" name="Rectangle 2">
            <a:extLst>
              <a:ext uri="{FF2B5EF4-FFF2-40B4-BE49-F238E27FC236}">
                <a16:creationId xmlns:a16="http://schemas.microsoft.com/office/drawing/2014/main" id="{18F07024-F3A8-493B-B605-1F40A2AB0F25}"/>
              </a:ext>
            </a:extLst>
          </p:cNvPr>
          <p:cNvSpPr>
            <a:spLocks noGrp="1" noChangeArrowheads="1"/>
          </p:cNvSpPr>
          <p:nvPr>
            <p:ph idx="1"/>
          </p:nvPr>
        </p:nvSpPr>
        <p:spPr>
          <a:xfrm>
            <a:off x="260593" y="1084969"/>
            <a:ext cx="8688138" cy="5610249"/>
          </a:xfrm>
          <a:ln/>
        </p:spPr>
        <p:txBody>
          <a:bodyPr/>
          <a:lstStyle/>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Gurmukhi MN" panose="02020600050405020304" pitchFamily="18" charset="0"/>
                <a:cs typeface="Gurmukhi MN" panose="02020600050405020304" pitchFamily="18" charset="0"/>
              </a:rPr>
              <a:t>Sono coinvolti nella recezione di stimoli per alcuni tipi di sensibilità SPECIFICA recepita dal Sistema Nervoso.</a:t>
            </a:r>
          </a:p>
          <a:p>
            <a:pPr marL="384529" indent="-289477">
              <a:buClr>
                <a:schemeClr val="tx1"/>
              </a:buClr>
              <a:buSzPct val="45000"/>
              <a:buFont typeface="Wingdings" panose="05000000000000000000" pitchFamily="2" charset="2"/>
              <a:buChar char=""/>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Gurmukhi MN" panose="02020600050405020304" pitchFamily="18" charset="0"/>
                <a:cs typeface="Gurmukhi MN" panose="02020600050405020304" pitchFamily="18" charset="0"/>
              </a:rPr>
              <a:t>Vi si classificano:</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Gurmukhi MN" panose="02020600050405020304" pitchFamily="18" charset="0"/>
                <a:cs typeface="Gurmukhi MN" panose="02020600050405020304" pitchFamily="18" charset="0"/>
              </a:rPr>
              <a:t>- CELLULE GUSTATIVE (senso specifico del GUSTO, localizzate nel distretto Oro-Faringeo della regione </a:t>
            </a:r>
            <a:r>
              <a:rPr lang="it-IT" altLang="it-IT" sz="2540" b="1" dirty="0" err="1">
                <a:latin typeface="Gurmukhi MN" panose="02020600050405020304" pitchFamily="18" charset="0"/>
                <a:cs typeface="Gurmukhi MN" panose="02020600050405020304" pitchFamily="18" charset="0"/>
              </a:rPr>
              <a:t>Cervico</a:t>
            </a:r>
            <a:r>
              <a:rPr lang="it-IT" altLang="it-IT" sz="2540" b="1" dirty="0">
                <a:latin typeface="Gurmukhi MN" panose="02020600050405020304" pitchFamily="18" charset="0"/>
                <a:cs typeface="Gurmukhi MN" panose="02020600050405020304" pitchFamily="18" charset="0"/>
              </a:rPr>
              <a:t>-Cefalica)</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Gurmukhi MN" panose="02020600050405020304" pitchFamily="18" charset="0"/>
                <a:cs typeface="Gurmukhi MN" panose="02020600050405020304" pitchFamily="18" charset="0"/>
              </a:rPr>
              <a:t>- CELLULE UDITIVE (senso specifico dell’ UDITO, nell’ Organo del Corti della Coclea dell’ Orecchio Interno)</a:t>
            </a:r>
          </a:p>
          <a:p>
            <a:pPr marL="385968" indent="-289477">
              <a:buClr>
                <a:schemeClr val="tx1"/>
              </a:buClr>
              <a:buSzPct val="45000"/>
              <a:buNone/>
              <a:tabLst>
                <a:tab pos="384529" algn="l"/>
                <a:tab pos="479580" algn="l"/>
                <a:tab pos="887151" algn="l"/>
                <a:tab pos="1294722" algn="l"/>
                <a:tab pos="1702293" algn="l"/>
                <a:tab pos="2109864" algn="l"/>
                <a:tab pos="2517435" algn="l"/>
                <a:tab pos="2925006" algn="l"/>
                <a:tab pos="3332577" algn="l"/>
                <a:tab pos="3740148" algn="l"/>
                <a:tab pos="4147718" algn="l"/>
                <a:tab pos="4555290" algn="l"/>
                <a:tab pos="4962860" algn="l"/>
                <a:tab pos="5370432" algn="l"/>
                <a:tab pos="5778002" algn="l"/>
                <a:tab pos="6185574" algn="l"/>
                <a:tab pos="6593144" algn="l"/>
                <a:tab pos="7000715" algn="l"/>
                <a:tab pos="7408286" algn="l"/>
                <a:tab pos="7815857" algn="l"/>
                <a:tab pos="8223428" algn="l"/>
              </a:tabLst>
            </a:pPr>
            <a:r>
              <a:rPr lang="it-IT" altLang="it-IT" sz="2540" b="1" dirty="0">
                <a:latin typeface="Gurmukhi MN" panose="02020600050405020304" pitchFamily="18" charset="0"/>
                <a:cs typeface="Gurmukhi MN" panose="02020600050405020304" pitchFamily="18" charset="0"/>
              </a:rPr>
              <a:t>- CELLULE DEPUTATE ALLA RECEZIONE DI STIMOLI GRAVITAZIONALI (senso specifico dell’ equilibrio, nelle Ampolle e Canali Semicircolari del Vestibolo dell’ Orecchio Interno)</a:t>
            </a:r>
          </a:p>
        </p:txBody>
      </p:sp>
    </p:spTree>
    <p:extLst>
      <p:ext uri="{BB962C8B-B14F-4D97-AF65-F5344CB8AC3E}">
        <p14:creationId xmlns:p14="http://schemas.microsoft.com/office/powerpoint/2010/main" val="5626015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29B4293A-FDA9-47EC-8E35-526B7CD48107}"/>
              </a:ext>
            </a:extLst>
          </p:cNvPr>
          <p:cNvSpPr>
            <a:spLocks noGrp="1" noChangeArrowheads="1"/>
          </p:cNvSpPr>
          <p:nvPr>
            <p:ph type="title"/>
          </p:nvPr>
        </p:nvSpPr>
        <p:spPr>
          <a:xfrm>
            <a:off x="4767974" y="138381"/>
            <a:ext cx="5412088" cy="1137719"/>
          </a:xfrm>
          <a:ln/>
        </p:spPr>
        <p:txBody>
          <a:bodyPr/>
          <a:lstStyle/>
          <a:p>
            <a:pP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2903" dirty="0">
                <a:solidFill>
                  <a:schemeClr val="bg1"/>
                </a:solidFill>
                <a:latin typeface="Arial Black" panose="020B0A04020102020204" pitchFamily="34" charset="0"/>
              </a:rPr>
              <a:t>EQUILIBRIO</a:t>
            </a:r>
          </a:p>
        </p:txBody>
      </p:sp>
      <p:pic>
        <p:nvPicPr>
          <p:cNvPr id="48130" name="Picture 2">
            <a:extLst>
              <a:ext uri="{FF2B5EF4-FFF2-40B4-BE49-F238E27FC236}">
                <a16:creationId xmlns:a16="http://schemas.microsoft.com/office/drawing/2014/main" id="{58153993-199C-4B06-BCB4-FB6336716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65" r="8559"/>
          <a:stretch>
            <a:fillRect/>
          </a:stretch>
        </p:blipFill>
        <p:spPr bwMode="auto">
          <a:xfrm>
            <a:off x="3171454" y="4194039"/>
            <a:ext cx="4041064" cy="2684442"/>
          </a:xfrm>
          <a:prstGeom prst="rect">
            <a:avLst/>
          </a:prstGeom>
          <a:noFill/>
          <a:ln>
            <a:noFill/>
          </a:ln>
          <a:effectLst/>
          <a:extLst>
            <a:ext uri="{909E8E84-426E-40DD-AFC4-6F175D3DCCD1}">
              <a14:hiddenFill xmlns:a14="http://schemas.microsoft.com/office/drawing/2010/main">
                <a:blipFill dpi="0" rotWithShape="0">
                  <a:blip/>
                  <a:srcRect l="4765" r="8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a:extLst>
              <a:ext uri="{FF2B5EF4-FFF2-40B4-BE49-F238E27FC236}">
                <a16:creationId xmlns:a16="http://schemas.microsoft.com/office/drawing/2014/main" id="{0F1116B4-2360-40F5-9AB3-708D8AD2F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93" r="3029" b="8679"/>
          <a:stretch>
            <a:fillRect/>
          </a:stretch>
        </p:blipFill>
        <p:spPr bwMode="auto">
          <a:xfrm>
            <a:off x="-479" y="162738"/>
            <a:ext cx="4376620" cy="3524050"/>
          </a:xfrm>
          <a:prstGeom prst="rect">
            <a:avLst/>
          </a:prstGeom>
          <a:noFill/>
          <a:ln>
            <a:noFill/>
          </a:ln>
          <a:effectLst/>
          <a:extLst>
            <a:ext uri="{909E8E84-426E-40DD-AFC4-6F175D3DCCD1}">
              <a14:hiddenFill xmlns:a14="http://schemas.microsoft.com/office/drawing/2010/main">
                <a:blipFill dpi="0" rotWithShape="0">
                  <a:blip/>
                  <a:srcRect l="8093" r="3029" b="86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4">
            <a:extLst>
              <a:ext uri="{FF2B5EF4-FFF2-40B4-BE49-F238E27FC236}">
                <a16:creationId xmlns:a16="http://schemas.microsoft.com/office/drawing/2014/main" id="{8C79C6C4-2725-41CF-AEDB-91831790D6B4}"/>
              </a:ext>
            </a:extLst>
          </p:cNvPr>
          <p:cNvSpPr>
            <a:spLocks noChangeArrowheads="1"/>
          </p:cNvSpPr>
          <p:nvPr/>
        </p:nvSpPr>
        <p:spPr bwMode="auto">
          <a:xfrm>
            <a:off x="5486497" y="1731062"/>
            <a:ext cx="3452043" cy="848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903" dirty="0">
                <a:solidFill>
                  <a:schemeClr val="bg1"/>
                </a:solidFill>
                <a:latin typeface="Arial Black" panose="020B0A04020102020204" pitchFamily="34" charset="0"/>
              </a:rPr>
              <a:t>UDITO</a:t>
            </a:r>
          </a:p>
        </p:txBody>
      </p:sp>
      <p:sp>
        <p:nvSpPr>
          <p:cNvPr id="48133" name="Rectangle 5">
            <a:extLst>
              <a:ext uri="{FF2B5EF4-FFF2-40B4-BE49-F238E27FC236}">
                <a16:creationId xmlns:a16="http://schemas.microsoft.com/office/drawing/2014/main" id="{277B825D-26AE-444D-B0E1-CB80607860DE}"/>
              </a:ext>
            </a:extLst>
          </p:cNvPr>
          <p:cNvSpPr>
            <a:spLocks noChangeArrowheads="1"/>
          </p:cNvSpPr>
          <p:nvPr/>
        </p:nvSpPr>
        <p:spPr bwMode="auto">
          <a:xfrm>
            <a:off x="651910" y="6009753"/>
            <a:ext cx="3452042" cy="848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it-IT" altLang="it-IT" sz="2903">
                <a:latin typeface="Arial Black" panose="020B0A04020102020204" pitchFamily="34" charset="0"/>
              </a:rPr>
              <a:t>GUSTO</a:t>
            </a:r>
          </a:p>
        </p:txBody>
      </p:sp>
      <p:pic>
        <p:nvPicPr>
          <p:cNvPr id="48134" name="Picture 6">
            <a:extLst>
              <a:ext uri="{FF2B5EF4-FFF2-40B4-BE49-F238E27FC236}">
                <a16:creationId xmlns:a16="http://schemas.microsoft.com/office/drawing/2014/main" id="{C1871D41-155D-457C-94C6-3162BDBB6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73" t="4268" r="3461" b="5983"/>
          <a:stretch>
            <a:fillRect/>
          </a:stretch>
        </p:blipFill>
        <p:spPr bwMode="auto">
          <a:xfrm>
            <a:off x="4637325" y="2"/>
            <a:ext cx="4330180" cy="4212891"/>
          </a:xfrm>
          <a:prstGeom prst="rect">
            <a:avLst/>
          </a:prstGeom>
          <a:noFill/>
          <a:ln>
            <a:noFill/>
          </a:ln>
          <a:effectLst/>
          <a:extLst>
            <a:ext uri="{909E8E84-426E-40DD-AFC4-6F175D3DCCD1}">
              <a14:hiddenFill xmlns:a14="http://schemas.microsoft.com/office/drawing/2010/main">
                <a:blipFill dpi="0" rotWithShape="0">
                  <a:blip/>
                  <a:srcRect l="5173" t="4268" r="3461" b="59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B8B3B21-168A-1145-8A2F-7BD6E58155CB}"/>
              </a:ext>
            </a:extLst>
          </p:cNvPr>
          <p:cNvSpPr txBox="1"/>
          <p:nvPr/>
        </p:nvSpPr>
        <p:spPr>
          <a:xfrm>
            <a:off x="1020380" y="6453"/>
            <a:ext cx="2167581" cy="483209"/>
          </a:xfrm>
          <a:prstGeom prst="rect">
            <a:avLst/>
          </a:prstGeom>
          <a:noFill/>
        </p:spPr>
        <p:txBody>
          <a:bodyPr wrap="none" rtlCol="0">
            <a:spAutoFit/>
          </a:bodyPr>
          <a:lstStyle/>
          <a:p>
            <a:r>
              <a:rPr lang="it-IT" sz="2540" b="1" dirty="0">
                <a:latin typeface="Gurmukhi MN" panose="02020600050405020304" pitchFamily="18" charset="0"/>
                <a:cs typeface="Gurmukhi MN" panose="02020600050405020304" pitchFamily="18" charset="0"/>
              </a:rPr>
              <a:t>EQUILIBRIO</a:t>
            </a:r>
          </a:p>
        </p:txBody>
      </p:sp>
      <p:sp>
        <p:nvSpPr>
          <p:cNvPr id="9" name="CasellaDiTesto 8">
            <a:extLst>
              <a:ext uri="{FF2B5EF4-FFF2-40B4-BE49-F238E27FC236}">
                <a16:creationId xmlns:a16="http://schemas.microsoft.com/office/drawing/2014/main" id="{2745E666-6C43-534D-A55C-1C52D80088D2}"/>
              </a:ext>
            </a:extLst>
          </p:cNvPr>
          <p:cNvSpPr txBox="1"/>
          <p:nvPr/>
        </p:nvSpPr>
        <p:spPr>
          <a:xfrm>
            <a:off x="4749000" y="79889"/>
            <a:ext cx="1314784" cy="483209"/>
          </a:xfrm>
          <a:prstGeom prst="rect">
            <a:avLst/>
          </a:prstGeom>
          <a:noFill/>
        </p:spPr>
        <p:txBody>
          <a:bodyPr wrap="none" rtlCol="0">
            <a:spAutoFit/>
          </a:bodyPr>
          <a:lstStyle/>
          <a:p>
            <a:r>
              <a:rPr lang="it-IT" sz="2540" b="1" dirty="0">
                <a:latin typeface="Gurmukhi MN" panose="02020600050405020304" pitchFamily="18" charset="0"/>
                <a:cs typeface="Gurmukhi MN" panose="02020600050405020304" pitchFamily="18" charset="0"/>
              </a:rPr>
              <a:t>UDITO</a:t>
            </a:r>
          </a:p>
        </p:txBody>
      </p:sp>
    </p:spTree>
    <p:extLst>
      <p:ext uri="{BB962C8B-B14F-4D97-AF65-F5344CB8AC3E}">
        <p14:creationId xmlns:p14="http://schemas.microsoft.com/office/powerpoint/2010/main" val="30850658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7page736_01">
            <a:extLst>
              <a:ext uri="{FF2B5EF4-FFF2-40B4-BE49-F238E27FC236}">
                <a16:creationId xmlns:a16="http://schemas.microsoft.com/office/drawing/2014/main" id="{64ABB4CF-1580-D543-882F-DBEC6D742F3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087" y="10238"/>
            <a:ext cx="4345798" cy="4529277"/>
          </a:xfrm>
          <a:prstGeom prst="rect">
            <a:avLst/>
          </a:prstGeom>
          <a:noFill/>
          <a:ln>
            <a:noFill/>
          </a:ln>
        </p:spPr>
      </p:pic>
      <p:pic>
        <p:nvPicPr>
          <p:cNvPr id="4" name="Picture 1" descr="27page736_02">
            <a:extLst>
              <a:ext uri="{FF2B5EF4-FFF2-40B4-BE49-F238E27FC236}">
                <a16:creationId xmlns:a16="http://schemas.microsoft.com/office/drawing/2014/main" id="{888BB286-632C-EC42-BBED-602CE4E2AB6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998586" y="165769"/>
            <a:ext cx="3886835" cy="4112449"/>
          </a:xfrm>
          <a:prstGeom prst="rect">
            <a:avLst/>
          </a:prstGeom>
          <a:noFill/>
          <a:ln>
            <a:noFill/>
          </a:ln>
        </p:spPr>
      </p:pic>
      <p:sp>
        <p:nvSpPr>
          <p:cNvPr id="5" name="CasellaDiTesto 4">
            <a:extLst>
              <a:ext uri="{FF2B5EF4-FFF2-40B4-BE49-F238E27FC236}">
                <a16:creationId xmlns:a16="http://schemas.microsoft.com/office/drawing/2014/main" id="{C05F7455-A432-7849-8AFA-7E386AECFF35}"/>
              </a:ext>
            </a:extLst>
          </p:cNvPr>
          <p:cNvSpPr txBox="1"/>
          <p:nvPr/>
        </p:nvSpPr>
        <p:spPr>
          <a:xfrm>
            <a:off x="433923" y="4539514"/>
            <a:ext cx="3052888" cy="1097416"/>
          </a:xfrm>
          <a:prstGeom prst="rect">
            <a:avLst/>
          </a:prstGeom>
          <a:noFill/>
        </p:spPr>
        <p:txBody>
          <a:bodyPr wrap="none" rtlCol="0">
            <a:spAutoFit/>
          </a:bodyPr>
          <a:lstStyle/>
          <a:p>
            <a:pPr algn="ctr"/>
            <a:r>
              <a:rPr lang="it-IT" sz="2177" b="1" dirty="0"/>
              <a:t>SISTEMA RIPRODUTTIVO</a:t>
            </a:r>
            <a:br>
              <a:rPr lang="it-IT" sz="2177" b="1" dirty="0"/>
            </a:br>
            <a:r>
              <a:rPr lang="it-IT" sz="2177" b="1" dirty="0"/>
              <a:t>(GENITALE) MASCHILE</a:t>
            </a:r>
          </a:p>
          <a:p>
            <a:pPr algn="ctr"/>
            <a:r>
              <a:rPr lang="it-IT" sz="2177" b="1" dirty="0"/>
              <a:t>Gonade: TESTICOLO</a:t>
            </a:r>
          </a:p>
        </p:txBody>
      </p:sp>
      <p:sp>
        <p:nvSpPr>
          <p:cNvPr id="6" name="CasellaDiTesto 5">
            <a:extLst>
              <a:ext uri="{FF2B5EF4-FFF2-40B4-BE49-F238E27FC236}">
                <a16:creationId xmlns:a16="http://schemas.microsoft.com/office/drawing/2014/main" id="{928157D3-23BD-8147-857C-04A18E3F205A}"/>
              </a:ext>
            </a:extLst>
          </p:cNvPr>
          <p:cNvSpPr txBox="1"/>
          <p:nvPr/>
        </p:nvSpPr>
        <p:spPr>
          <a:xfrm>
            <a:off x="5187134" y="4539513"/>
            <a:ext cx="3052888" cy="1097416"/>
          </a:xfrm>
          <a:prstGeom prst="rect">
            <a:avLst/>
          </a:prstGeom>
          <a:noFill/>
        </p:spPr>
        <p:txBody>
          <a:bodyPr wrap="none" rtlCol="0">
            <a:spAutoFit/>
          </a:bodyPr>
          <a:lstStyle/>
          <a:p>
            <a:pPr algn="ctr"/>
            <a:r>
              <a:rPr lang="it-IT" sz="2177" b="1" dirty="0"/>
              <a:t>SISTEMA RIPRODUTTIVO</a:t>
            </a:r>
            <a:br>
              <a:rPr lang="it-IT" sz="2177" b="1" dirty="0"/>
            </a:br>
            <a:r>
              <a:rPr lang="it-IT" sz="2177" b="1" dirty="0"/>
              <a:t>(GENITALE) FEMMINILE</a:t>
            </a:r>
          </a:p>
          <a:p>
            <a:pPr algn="ctr"/>
            <a:r>
              <a:rPr lang="it-IT" sz="2177" b="1" dirty="0"/>
              <a:t>Gonade: OVAIO</a:t>
            </a:r>
          </a:p>
        </p:txBody>
      </p:sp>
    </p:spTree>
    <p:extLst>
      <p:ext uri="{BB962C8B-B14F-4D97-AF65-F5344CB8AC3E}">
        <p14:creationId xmlns:p14="http://schemas.microsoft.com/office/powerpoint/2010/main" val="1354161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419307" y="0"/>
            <a:ext cx="3540125" cy="6858000"/>
          </a:xfrm>
          <a:prstGeom prst="rect">
            <a:avLst/>
          </a:prstGeom>
          <a:noFill/>
          <a:ln>
            <a:noFill/>
          </a:ln>
        </p:spPr>
      </p:pic>
      <p:sp>
        <p:nvSpPr>
          <p:cNvPr id="3" name="CasellaDiTesto 2">
            <a:extLst>
              <a:ext uri="{FF2B5EF4-FFF2-40B4-BE49-F238E27FC236}">
                <a16:creationId xmlns:a16="http://schemas.microsoft.com/office/drawing/2014/main" id="{A04D5FFD-B21D-A54B-8C9C-EA29A20FA9EB}"/>
              </a:ext>
            </a:extLst>
          </p:cNvPr>
          <p:cNvSpPr txBox="1"/>
          <p:nvPr/>
        </p:nvSpPr>
        <p:spPr>
          <a:xfrm>
            <a:off x="1334360" y="2318488"/>
            <a:ext cx="2660986" cy="2102627"/>
          </a:xfrm>
          <a:prstGeom prst="rect">
            <a:avLst/>
          </a:prstGeom>
          <a:noFill/>
        </p:spPr>
        <p:txBody>
          <a:bodyPr wrap="none" rtlCol="0">
            <a:spAutoFit/>
          </a:bodyPr>
          <a:lstStyle/>
          <a:p>
            <a:pPr algn="ctr"/>
            <a:r>
              <a:rPr lang="it-IT" sz="3266" b="1" dirty="0"/>
              <a:t>GAMETE</a:t>
            </a:r>
            <a:br>
              <a:rPr lang="it-IT" sz="3266" b="1" dirty="0"/>
            </a:br>
            <a:r>
              <a:rPr lang="it-IT" sz="3266" b="1" dirty="0"/>
              <a:t>FEMMINILE:</a:t>
            </a:r>
            <a:br>
              <a:rPr lang="it-IT" sz="3266" b="1" dirty="0"/>
            </a:br>
            <a:r>
              <a:rPr lang="it-IT" sz="3266" b="1" dirty="0"/>
              <a:t>OVOCITA</a:t>
            </a:r>
            <a:br>
              <a:rPr lang="it-IT" sz="3266" b="1" dirty="0"/>
            </a:br>
            <a:r>
              <a:rPr lang="it-IT" sz="3266" b="1" dirty="0"/>
              <a:t>(Cellula-Uovo)</a:t>
            </a:r>
          </a:p>
        </p:txBody>
      </p:sp>
    </p:spTree>
    <p:extLst>
      <p:ext uri="{BB962C8B-B14F-4D97-AF65-F5344CB8AC3E}">
        <p14:creationId xmlns:p14="http://schemas.microsoft.com/office/powerpoint/2010/main" val="1449102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0990" y="0"/>
            <a:ext cx="8582025" cy="6858000"/>
          </a:xfrm>
          <a:prstGeom prst="rect">
            <a:avLst/>
          </a:prstGeom>
          <a:noFill/>
          <a:ln>
            <a:noFill/>
          </a:ln>
        </p:spPr>
      </p:pic>
      <p:sp>
        <p:nvSpPr>
          <p:cNvPr id="4" name="CasellaDiTesto 3">
            <a:extLst>
              <a:ext uri="{FF2B5EF4-FFF2-40B4-BE49-F238E27FC236}">
                <a16:creationId xmlns:a16="http://schemas.microsoft.com/office/drawing/2014/main" id="{79BDBBDF-92CF-EB46-9E05-2EB475E6B9EE}"/>
              </a:ext>
            </a:extLst>
          </p:cNvPr>
          <p:cNvSpPr txBox="1"/>
          <p:nvPr/>
        </p:nvSpPr>
        <p:spPr>
          <a:xfrm>
            <a:off x="5029272" y="424080"/>
            <a:ext cx="3833743" cy="1432508"/>
          </a:xfrm>
          <a:prstGeom prst="rect">
            <a:avLst/>
          </a:prstGeom>
          <a:noFill/>
        </p:spPr>
        <p:txBody>
          <a:bodyPr wrap="square" rtlCol="0">
            <a:spAutoFit/>
          </a:bodyPr>
          <a:lstStyle/>
          <a:p>
            <a:pPr algn="ctr"/>
            <a:r>
              <a:rPr lang="it-IT" sz="2903" b="1" dirty="0"/>
              <a:t>GAMETE</a:t>
            </a:r>
            <a:br>
              <a:rPr lang="it-IT" sz="2903" b="1" dirty="0"/>
            </a:br>
            <a:r>
              <a:rPr lang="it-IT" sz="2903" b="1" dirty="0"/>
              <a:t>MASCHILE:</a:t>
            </a:r>
            <a:br>
              <a:rPr lang="it-IT" sz="2903" b="1" dirty="0"/>
            </a:br>
            <a:r>
              <a:rPr lang="it-IT" sz="2903" b="1" dirty="0"/>
              <a:t>SPERMATOZOO</a:t>
            </a:r>
          </a:p>
        </p:txBody>
      </p:sp>
    </p:spTree>
    <p:extLst>
      <p:ext uri="{BB962C8B-B14F-4D97-AF65-F5344CB8AC3E}">
        <p14:creationId xmlns:p14="http://schemas.microsoft.com/office/powerpoint/2010/main" val="501409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8D0FCD-12EB-7746-86A4-37FBB425A497}"/>
              </a:ext>
            </a:extLst>
          </p:cNvPr>
          <p:cNvSpPr>
            <a:spLocks noGrp="1"/>
          </p:cNvSpPr>
          <p:nvPr>
            <p:ph type="title"/>
          </p:nvPr>
        </p:nvSpPr>
        <p:spPr>
          <a:xfrm>
            <a:off x="521892" y="293432"/>
            <a:ext cx="8218943" cy="6075165"/>
          </a:xfrm>
        </p:spPr>
        <p:txBody>
          <a:bodyPr/>
          <a:lstStyle/>
          <a:p>
            <a:r>
              <a:rPr lang="it-IT" sz="2903" b="1" dirty="0">
                <a:latin typeface="Comic Sans MS" panose="030F0902030302020204" pitchFamily="66" charset="0"/>
              </a:rPr>
              <a:t>La FECONDAZIONE, che avviene nella Tuba Uterina mediante l’ incontro del Gamete FEMMINILE (OVOCITA) con il Gamete MASCHILE (SPERMATOZOO), determina la formazione dello ZIGOTE, in cui si ripristina la caratteristica DIPLOIDE di questa prima cellula del nuovo individuo</a:t>
            </a:r>
          </a:p>
        </p:txBody>
      </p:sp>
    </p:spTree>
    <p:extLst>
      <p:ext uri="{BB962C8B-B14F-4D97-AF65-F5344CB8AC3E}">
        <p14:creationId xmlns:p14="http://schemas.microsoft.com/office/powerpoint/2010/main" val="1667943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BFB88F7D-01D6-4387-AE64-5974E871C689}"/>
              </a:ext>
            </a:extLst>
          </p:cNvPr>
          <p:cNvSpPr>
            <a:spLocks noGrp="1" noChangeArrowheads="1"/>
          </p:cNvSpPr>
          <p:nvPr>
            <p:ph type="title"/>
          </p:nvPr>
        </p:nvSpPr>
        <p:spPr>
          <a:xfrm>
            <a:off x="651911" y="1"/>
            <a:ext cx="7801299" cy="1139160"/>
          </a:xfrm>
          <a:ln/>
        </p:spPr>
        <p:txBody>
          <a:bodyPr>
            <a:normAutofit/>
          </a:bodyPr>
          <a:lstStyle/>
          <a:p>
            <a:pPr algn="ctr">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pPr>
            <a:r>
              <a:rPr lang="it-IT" altLang="it-IT" sz="3600" b="1" dirty="0"/>
              <a:t>CENNO AI FOGLIETTI EMBRIONALI</a:t>
            </a:r>
          </a:p>
        </p:txBody>
      </p:sp>
      <p:pic>
        <p:nvPicPr>
          <p:cNvPr id="5122" name="Picture 2">
            <a:extLst>
              <a:ext uri="{FF2B5EF4-FFF2-40B4-BE49-F238E27FC236}">
                <a16:creationId xmlns:a16="http://schemas.microsoft.com/office/drawing/2014/main" id="{D2930DB9-7347-4F60-A87A-326BBD314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000" y="816568"/>
            <a:ext cx="5319919" cy="58153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79924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page78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803402" y="0"/>
            <a:ext cx="5535613" cy="6858000"/>
          </a:xfrm>
          <a:prstGeom prst="rect">
            <a:avLst/>
          </a:prstGeom>
          <a:noFill/>
          <a:ln>
            <a:noFill/>
          </a:ln>
        </p:spPr>
      </p:pic>
    </p:spTree>
    <p:extLst>
      <p:ext uri="{BB962C8B-B14F-4D97-AF65-F5344CB8AC3E}">
        <p14:creationId xmlns:p14="http://schemas.microsoft.com/office/powerpoint/2010/main" val="336084609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TotalTime>
  <Words>1058</Words>
  <Application>Microsoft Macintosh PowerPoint</Application>
  <PresentationFormat>Presentazione su schermo (4:3)</PresentationFormat>
  <Paragraphs>125</Paragraphs>
  <Slides>39</Slides>
  <Notes>18</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39</vt:i4>
      </vt:variant>
    </vt:vector>
  </HeadingPairs>
  <TitlesOfParts>
    <vt:vector size="55" baseType="lpstr">
      <vt:lpstr>SimSun</vt:lpstr>
      <vt:lpstr>Arial</vt:lpstr>
      <vt:lpstr>Arial Black</vt:lpstr>
      <vt:lpstr>Calibri</vt:lpstr>
      <vt:lpstr>Calibri Light</vt:lpstr>
      <vt:lpstr>Chalkboard</vt:lpstr>
      <vt:lpstr>Chalkboard SE</vt:lpstr>
      <vt:lpstr>Chalkduster</vt:lpstr>
      <vt:lpstr>Comic Sans MS</vt:lpstr>
      <vt:lpstr>Consolas</vt:lpstr>
      <vt:lpstr>Copperplate Gothic Bold</vt:lpstr>
      <vt:lpstr>Gurmukhi MN</vt:lpstr>
      <vt:lpstr>Gurmukhi MT</vt:lpstr>
      <vt:lpstr>Times New Roman</vt:lpstr>
      <vt:lpstr>Wingdings</vt:lpstr>
      <vt:lpstr>Tema di Office</vt:lpstr>
      <vt:lpstr>Presentazione standard di PowerPoint</vt:lpstr>
      <vt:lpstr>Presentazione standard di PowerPoint</vt:lpstr>
      <vt:lpstr>CENNI sulla  FORMAZIONE dei TESSUTI</vt:lpstr>
      <vt:lpstr>Presentazione standard di PowerPoint</vt:lpstr>
      <vt:lpstr>Presentazione standard di PowerPoint</vt:lpstr>
      <vt:lpstr>Presentazione standard di PowerPoint</vt:lpstr>
      <vt:lpstr>La FECONDAZIONE, che avviene nella Tuba Uterina mediante l’ incontro del Gamete FEMMINILE (OVOCITA) con il Gamete MASCHILE (SPERMATOZOO), determina la formazione dello ZIGOTE, in cui si ripristina la caratteristica DIPLOIDE di questa prima cellula del nuovo individuo</vt:lpstr>
      <vt:lpstr>CENNO AI FOGLIETTI EMBRIONALI</vt:lpstr>
      <vt:lpstr>Presentazione standard di PowerPoint</vt:lpstr>
      <vt:lpstr>FOGLIETTI  EMBRIONALI</vt:lpstr>
      <vt:lpstr>FOGLIETTI EMBRIONALI e TESSUTI</vt:lpstr>
      <vt:lpstr>Presentazione standard di PowerPoint</vt:lpstr>
      <vt:lpstr>TESSUTI  EPITELIALI (EPITELI)</vt:lpstr>
      <vt:lpstr>TESSUTI EPITELIALI  GENERALITA'</vt:lpstr>
      <vt:lpstr>TESSUTI EPITELIALI CLASSIFICAZIONE  MORFO-FUNZIONALE</vt:lpstr>
      <vt:lpstr>MEMBRANA  BASALE</vt:lpstr>
      <vt:lpstr>TESSUTI EPITELIALI CLASSIFICAZIONE  in base alla FORMA CELLULARE</vt:lpstr>
      <vt:lpstr>TESSUTI EPITELI CLASSIFICAZIONE  in base al NUMERO di STRATI</vt:lpstr>
      <vt:lpstr>PRINCIPALI  TIPOLOGIE  di  EPITELI </vt:lpstr>
      <vt:lpstr>Presentazione standard di PowerPoint</vt:lpstr>
      <vt:lpstr>Presentazione standard di PowerPoint</vt:lpstr>
      <vt:lpstr>Presentazione standard di PowerPoint</vt:lpstr>
      <vt:lpstr>Presentazione standard di PowerPoint</vt:lpstr>
      <vt:lpstr>EPITELI  GHIANDOLARI (o SECERNENTI)</vt:lpstr>
      <vt:lpstr>MODALITA’ di SECREZIONE  delle Ghiandole Esocrine</vt:lpstr>
      <vt:lpstr>Presentazione standard di PowerPoint</vt:lpstr>
      <vt:lpstr>Presentazione standard di PowerPoint</vt:lpstr>
      <vt:lpstr>DIFFERENTI MODALITA' SECREZIONE ESOCRINA</vt:lpstr>
      <vt:lpstr>Presentazione standard di PowerPoint</vt:lpstr>
      <vt:lpstr>Presentazione standard di PowerPoint</vt:lpstr>
      <vt:lpstr>GHIANDOLE ESOCRINE PLURICELLULARI</vt:lpstr>
      <vt:lpstr>Presentazione standard di PowerPoint</vt:lpstr>
      <vt:lpstr>SCHEMA ANATOMO-TOPOGRAFICO delle GHIANDOLE ENDOCRINE (cosiddetto “Sistema Endocrino”)</vt:lpstr>
      <vt:lpstr>GHIANDOLE  ENDOCRINE («Sistema Endocrino»)</vt:lpstr>
      <vt:lpstr>IPOTALAMO ed IPOFISI</vt:lpstr>
      <vt:lpstr>GHIANDOLE ENDOCRINE:  FOLLICOLARI e CORDONALI</vt:lpstr>
      <vt:lpstr>Presentazione standard di PowerPoint</vt:lpstr>
      <vt:lpstr>EPITELI SENSORIALI (NEUROEPITELI)</vt:lpstr>
      <vt:lpstr>EQUILIBRIO</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6</cp:revision>
  <dcterms:created xsi:type="dcterms:W3CDTF">2020-10-11T09:44:49Z</dcterms:created>
  <dcterms:modified xsi:type="dcterms:W3CDTF">2020-10-11T12:15:56Z</dcterms:modified>
</cp:coreProperties>
</file>