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24"/>
  </p:notesMasterIdLst>
  <p:sldIdLst>
    <p:sldId id="304" r:id="rId2"/>
    <p:sldId id="306" r:id="rId3"/>
    <p:sldId id="372" r:id="rId4"/>
    <p:sldId id="356" r:id="rId5"/>
    <p:sldId id="357" r:id="rId6"/>
    <p:sldId id="310" r:id="rId7"/>
    <p:sldId id="311" r:id="rId8"/>
    <p:sldId id="358" r:id="rId9"/>
    <p:sldId id="319" r:id="rId10"/>
    <p:sldId id="320" r:id="rId11"/>
    <p:sldId id="322" r:id="rId12"/>
    <p:sldId id="321" r:id="rId13"/>
    <p:sldId id="359" r:id="rId14"/>
    <p:sldId id="324" r:id="rId15"/>
    <p:sldId id="361" r:id="rId16"/>
    <p:sldId id="327" r:id="rId17"/>
    <p:sldId id="330" r:id="rId18"/>
    <p:sldId id="332" r:id="rId19"/>
    <p:sldId id="333" r:id="rId20"/>
    <p:sldId id="334" r:id="rId21"/>
    <p:sldId id="360" r:id="rId22"/>
    <p:sldId id="335" r:id="rId2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720"/>
  </p:normalViewPr>
  <p:slideViewPr>
    <p:cSldViewPr>
      <p:cViewPr varScale="1">
        <p:scale>
          <a:sx n="95" d="100"/>
          <a:sy n="95" d="100"/>
        </p:scale>
        <p:origin x="1200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93DBBAFB-942C-413D-9DA4-90A6E7FD1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FCFD3DEC-2E58-4C80-8D9E-0C2DD7535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1F98D804-7194-468F-BDC1-577A83EF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80AF7DDE-C873-4279-AFF7-75387454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C6D66716-610D-450E-A9B1-585F08ADE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6B0714F-E68B-48A1-9DD5-FBB174DC2D8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1250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116942D-5C37-4644-A68F-59A9B95A1A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6525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70BEDD-A037-4F39-8783-73D44C9371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59DD796-80E5-414E-8609-BC0F72DD27D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34F46827-C236-4A3E-A661-35EE36416B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5524817-F2BF-4014-827B-BD554E8EBD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248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0D843-8FC9-435B-8176-469DC38C44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1511013-C2D6-434F-ADB5-276250988C2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69" name="Rectangle 1">
            <a:extLst>
              <a:ext uri="{FF2B5EF4-FFF2-40B4-BE49-F238E27FC236}">
                <a16:creationId xmlns:a16="http://schemas.microsoft.com/office/drawing/2014/main" id="{FB49879C-8C82-43D3-87FE-DDB950FC81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4280807D-02C1-4E81-B088-B654CB18FD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4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2C36DC-C8E0-4BB1-9560-CF89493A1B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65BDAC0-56FA-41D4-99CE-B3442C6FF6C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8152B4A3-F817-4A8A-A822-6C3AD35478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83CAD76-DCFB-4673-ABFA-2D417E05FE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409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0A6D89-A11A-41C6-9F5E-675484B9A1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BB03B4C-F471-4246-BDBD-7A729B78E2A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7862228A-006B-40D1-88E5-877EFE671F4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04E00DFE-0289-4155-8008-7C7C15E065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019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9CE31D-081E-496E-B1CB-3A3D1A0EB2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7ACBC52-4B79-4A01-82B9-85F6976A559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id="{18333483-4BFE-4CFB-ABA1-729054D384D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E80237E5-1389-4242-A55A-56A3C118AE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4846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5F9EAB-0A07-40DD-B29C-9814ACEC1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98C388-E110-4F54-9EC4-82BFB442D84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id="{74EFE8DD-C27B-4B7D-B007-8B4ECEEE82B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1419FB29-9FBD-4737-A65C-A748BFD4FD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7949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6AB34F-2104-4C0C-99D0-EBAF2A05AD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B8B49B6-42DA-4E75-AA56-4FA3C01A4A5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142D7FAC-879B-4F76-B826-6750509D05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231A964-D6F5-47EE-A0F0-DAE49F3471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6325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621A3B-FBFC-4D01-93EA-BA8FC18920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27C9CCB-37C9-4205-B177-E611B2E780C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3" name="Rectangle 1">
            <a:extLst>
              <a:ext uri="{FF2B5EF4-FFF2-40B4-BE49-F238E27FC236}">
                <a16:creationId xmlns:a16="http://schemas.microsoft.com/office/drawing/2014/main" id="{0B7B8A71-EA71-499C-92E6-6B0A786E00E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D7B23C40-3788-4CC2-9C38-E72F2CE08B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305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9BC247-B1D1-4126-A6D8-DEBAE412D7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CFDC15E-5B43-4255-82A7-FBFD15BA26A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7791797C-D89E-4B6A-B621-F67074076C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44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6E76A5C-EA03-4572-B237-1DCD22E75A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46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8444A7-E103-41BF-A818-C4002408EA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0C0017-CE60-47D6-A656-32C77D38285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9046194D-EDD3-44B8-B4D6-3EF8E48033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A7C217B-F5D0-485C-8FF6-4DDB8E83CD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47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F7E78C-03BC-4989-BA4D-81FEE28F24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DF1C0BA-BE55-408B-A23A-A7F2842C1D5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991BC16A-0AE3-4314-AF57-21C9D8CBCD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3F79AC-8B2B-4B1E-9087-0B7BBD8F7E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085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836A6B-C41D-42D8-95FE-9FF1DB070C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5D03896-5208-4B57-9826-DDE283CDDF8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BEA8060D-B35E-4F4E-A39C-A3498D349B0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A8552A5-703C-40E6-9B0C-84D890B53B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976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818953-9EB5-4129-BF38-140A4FED12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C3CD347-DE7D-46AF-839D-F0548381461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E79D449E-45AD-447E-A742-889BD96973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ED275C39-910F-428A-B581-4042A2F7E5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543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BF1E1B-705D-4D36-9F20-D27FE0105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8E4EC9E-05E8-411C-AF1A-061757F7F92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AD6A53F0-AE2C-4B1E-BD45-1108A58E3A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E210102-EE7F-4D51-9C5F-7A7819BA4C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107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8444A7-E103-41BF-A818-C4002408EA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0C0017-CE60-47D6-A656-32C77D38285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9046194D-EDD3-44B8-B4D6-3EF8E48033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A7C217B-F5D0-485C-8FF6-4DDB8E83CD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988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CEECBC-203C-4DB6-8DE3-CCD8F5A359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92687E3-6967-4911-B110-0B324D1455D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72820034-E6D6-4C6F-A2B0-A0469F9957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0EE4F28-A52A-42CB-965A-7FCB2B1BF3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324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06B29-6146-4EF9-B5E1-91DFC2147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9774DF-401C-442D-BBF5-AD1F1007E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F04CFC-177D-4F99-AE8C-6416FB4777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374507-4544-43CA-8E5E-CF08964788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A7B480-668E-4356-ABB2-E0FAB8CCAA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B1D75E-5DE4-41A8-AC0E-37C63A65FE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639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362CD-FEAB-4D2B-AB25-E6E6B974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399B62-B0D8-4356-8954-A2819D1F9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149EF2-FB53-4FC0-B12F-78FF597D4B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877026-7C2E-47A0-ACE0-7F2E39DDA7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7A46BE-D2C0-4879-BD31-C6DACB0697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DCC110-B9CB-45A1-8060-A0C978B06B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17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A5F67B-2FB9-48DA-A029-47F3C2DEF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454" y="302738"/>
            <a:ext cx="2266391" cy="644847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EC5295-E220-4C00-BBDE-9670B9116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4847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B9DF98-591F-4CCC-82C3-78EC8E06E6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DBAC0B-9568-487F-AB4E-BF6878E1BE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B94373-8782-45B8-AB57-91B0120E14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04E9CF-AB82-4CE6-9CDD-0FBA1814C6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018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9CB01-01F1-491D-9F43-250F2E73693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04032" y="302738"/>
            <a:ext cx="9070813" cy="125819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950BDC-AA77-4ACF-A52A-D45EC9DFF9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4032" y="1763924"/>
            <a:ext cx="4450526" cy="240964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94683F-083B-442D-8E34-39F1CE069E5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22568" y="1763924"/>
            <a:ext cx="4452276" cy="240964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AE97249-3D58-4067-A75F-600ACBDE4BE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04032" y="4341564"/>
            <a:ext cx="4450526" cy="24096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2375D1-85E2-437C-B5AB-0FDCF3D9A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2568" y="4341564"/>
            <a:ext cx="4452276" cy="24096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1CC9CD-57C3-45B0-988A-CAE169CD7B5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4032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0AF2B4-C3A4-468F-B1D2-D688090685D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4214" y="6884205"/>
            <a:ext cx="3190448" cy="52322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411AE10-BAF4-4E03-B3B3-FA34ED446AC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4449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fld id="{3D0E1A2E-E837-4940-8338-09AB58A01F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897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C7AE9-AF61-4E0F-8BED-9E7CE84B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2" y="302738"/>
            <a:ext cx="9070813" cy="125819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77D720-D36B-4E66-B9B7-37F86ABCDF4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4032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endParaRPr lang="it-IT" altLang="it-IT" sz="1984">
              <a:ea typeface="+mn-ea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812ABA-9D66-481C-8FE2-F54318B6F48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4214" y="6884205"/>
            <a:ext cx="3190448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endParaRPr lang="it-IT" altLang="it-IT" sz="1984">
              <a:ea typeface="+mn-ea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8A0370-775D-4E35-8EA1-49B8DAFD94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4449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fld id="{F0154693-D1B2-49F1-ADE8-E860B15C3404}" type="slidenum">
              <a:rPr lang="it-IT" altLang="it-IT" sz="1984" smtClean="0">
                <a:ea typeface="+mn-ea"/>
              </a:rPr>
              <a:pPr defTabSz="495223" hangingPunct="1">
                <a:lnSpc>
                  <a:spcPct val="100000"/>
                </a:lnSpc>
              </a:pPr>
              <a:t>‹N›</a:t>
            </a:fld>
            <a:endParaRPr lang="it-IT" altLang="it-IT" sz="1984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366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142C5-9865-4AB5-854B-C358808E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2" y="302738"/>
            <a:ext cx="9070813" cy="125819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626C8C-6246-4A8C-BD60-FD108ABDDD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4032" y="1763925"/>
            <a:ext cx="4450526" cy="498728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A35B74-58E4-41E6-B24D-8CC994EA7B1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22568" y="1763924"/>
            <a:ext cx="4452276" cy="240964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052DF14-2A58-4D40-BC44-C674EF8EB93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122568" y="4341564"/>
            <a:ext cx="4452276" cy="24096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8CFDC78-6323-45EE-BF07-6BADF2F9FFA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4032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endParaRPr lang="it-IT" altLang="it-IT" sz="1984">
              <a:ea typeface="+mn-ea"/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8B2E334-4A1D-4230-BBFA-6ECD6B0FDA3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4214" y="6884205"/>
            <a:ext cx="3190448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endParaRPr lang="it-IT" altLang="it-IT" sz="1984">
              <a:ea typeface="+mn-ea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75125D1-2308-4EEE-8DC7-D27B0D22DD8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4449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fld id="{FF761C42-90EC-47B7-A45E-D3CD2E3CC745}" type="slidenum">
              <a:rPr lang="it-IT" altLang="it-IT" sz="1984" smtClean="0">
                <a:ea typeface="+mn-ea"/>
              </a:rPr>
              <a:pPr defTabSz="495223" hangingPunct="1">
                <a:lnSpc>
                  <a:spcPct val="100000"/>
                </a:lnSpc>
              </a:pPr>
              <a:t>‹N›</a:t>
            </a:fld>
            <a:endParaRPr lang="it-IT" altLang="it-IT" sz="1984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729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F5902-C4D2-488A-85D4-7509B3C8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2B81C8-C3B3-44A8-948C-B7463B296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38C3D1-4C19-45B6-ABAC-330191DF9D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C894D4-75EE-48C8-8FDE-1CFDEEE480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0C724B-3C8D-4AA8-870D-9E80A61053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6A5ACB-CE37-4629-BCC4-8EE4819FD2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801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F7A5E-A079-4EE5-970E-DB22DBD5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113B0E-A6FA-4F89-98B1-F641F0F7F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2646"/>
            </a:lvl1pPr>
            <a:lvl2pPr marL="503972" indent="0">
              <a:buNone/>
              <a:defRPr sz="2205"/>
            </a:lvl2pPr>
            <a:lvl3pPr marL="1007943" indent="0">
              <a:buNone/>
              <a:defRPr sz="198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F593EB-FA3E-434E-AEEE-45EB88E5D7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20CA00-18EC-4DA6-AD00-070060F961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44A6F2-BC5E-4654-AEE1-278072A2E4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254F56-5E8A-4BF8-8C3B-02DEE36AD9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57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B1D3E5-CABC-40C7-9E9D-11242B71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C89332-0272-4919-ACA7-B489CBE2C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32" y="1763925"/>
            <a:ext cx="4450526" cy="498728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F54044-EA2D-4841-B609-AC302F45F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2568" y="1763925"/>
            <a:ext cx="4452276" cy="498728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402C72-6DF9-4972-9CDE-EC587401F2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7DE511-7FAA-4EC0-B970-6F55E67ECC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A0EE9A-50A6-4C1B-9A31-0131868B4E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81D42E-4CF7-427A-A683-EC915008E8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05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8F7B2-D5F7-4BB1-8845-BE791FE8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4" y="402483"/>
            <a:ext cx="869453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7A88AB-D94A-42D4-B326-69450A3A6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794" y="1853171"/>
            <a:ext cx="426501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F94013-6D93-485B-9A39-19C300B9A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794" y="2761381"/>
            <a:ext cx="4265014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EE08F8-1797-4D81-9DF6-252B3FC74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601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C7810C-CEC5-431E-B341-D532289D9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6016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0FA10B-0D45-4779-8B77-5DDA258F1E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D62AEE-3F99-42C0-8785-083056E191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18568FD-3FAE-4FD2-B2EA-C04E0DFBB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10AEC4-95E1-4588-8D5A-541D64C234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895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B8098-D8CA-4846-8E9E-09271167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8792C9-2CD4-4679-B6E3-46092876B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DD1424-C54B-4888-89F0-D9274B6DFB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84DB3A-BC48-4D54-8C27-5A5FBF8A09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450402-2235-4335-8702-2E8ECC0062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550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BEAB2D-72EC-4BF8-8468-EEC0E9A7D4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C6C1DC-0A89-4EEE-A73C-28949A149E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A70381-6B78-4CBD-B425-236E41A52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FE2741-FEA1-4C7E-946C-52D017C25C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36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86B5B-6DC7-4283-A0BA-8F0B5A5B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B7D54A-DA67-417D-B1F6-47D8A4DA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16" y="1088454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2C0C01-26C2-48E6-8363-5B7BEE4FD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794" y="2267902"/>
            <a:ext cx="325170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3B64B6-1C78-4C71-9B4D-9C132237D4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4D0D1B-615E-4638-9B0F-3BD2CF8B78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73927D-AF53-4010-9E6E-FBA34DE3B7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06C455-54BB-43F4-BB2F-10748BDB34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488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F7D7C-4A04-48B5-9D33-824530E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6B67FD-E0B3-4ECC-B918-3C023723A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016" y="1088454"/>
            <a:ext cx="5103316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FD7EC5-626E-4ACC-9CCD-C830B8243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794" y="2267902"/>
            <a:ext cx="325170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6759AE-3C85-42B5-98FB-62081E4654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CBBDD4-F305-489C-AB93-8EBDE215F5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2D93E0-589C-459E-967F-B4EA6497C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9CECE-7C97-48D8-BFC8-125BC4D9D14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125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CA4F982-B48D-4D91-ACD2-7FB80CB58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032" y="302738"/>
            <a:ext cx="9070813" cy="125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9423CC8-72DD-40F7-BFBB-A2846FF67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2" y="1763925"/>
            <a:ext cx="9070813" cy="498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062544-789B-458B-A002-27E3104FED9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4032" y="6884205"/>
            <a:ext cx="2350396" cy="5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F76A2-F20B-4BD7-B4B7-EF944DD73B6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4214" y="6884205"/>
            <a:ext cx="3190448" cy="5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72B6BB-1B20-4A63-AA3C-05F6E102D5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4449" y="6884205"/>
            <a:ext cx="2350396" cy="5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44AF94F-75DA-44D7-B379-759806C90A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400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02" r:id="rId14"/>
  </p:sldLayoutIdLst>
  <p:txStyles>
    <p:titleStyle>
      <a:lvl1pPr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 kern="1200">
          <a:solidFill>
            <a:srgbClr val="000000"/>
          </a:solidFill>
          <a:latin typeface="+mj-lt"/>
          <a:ea typeface="+mj-ea"/>
          <a:cs typeface="+mj-cs"/>
        </a:defRPr>
      </a:lvl1pPr>
      <a:lvl2pPr marL="818954" indent="-314982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259929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763900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267872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771844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3275815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779787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4283758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7979" indent="-377979" algn="l" defTabSz="495223" rtl="0" fontAlgn="base">
        <a:spcBef>
          <a:spcPts val="88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27" kern="1200">
          <a:solidFill>
            <a:srgbClr val="000000"/>
          </a:solidFill>
          <a:latin typeface="+mn-lt"/>
          <a:ea typeface="+mn-ea"/>
          <a:cs typeface="+mn-cs"/>
        </a:defRPr>
      </a:lvl1pPr>
      <a:lvl2pPr marL="818954" indent="-314982" algn="l" defTabSz="495223" rtl="0" fontAlgn="base">
        <a:spcBef>
          <a:spcPts val="77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86" kern="1200">
          <a:solidFill>
            <a:srgbClr val="000000"/>
          </a:solidFill>
          <a:latin typeface="+mn-lt"/>
          <a:ea typeface="+mn-ea"/>
          <a:cs typeface="+mn-cs"/>
        </a:defRPr>
      </a:lvl2pPr>
      <a:lvl3pPr marL="1259929" indent="-251986" algn="l" defTabSz="495223" rtl="0" fontAlgn="base">
        <a:spcBef>
          <a:spcPts val="66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46" kern="1200">
          <a:solidFill>
            <a:srgbClr val="000000"/>
          </a:solidFill>
          <a:latin typeface="+mn-lt"/>
          <a:ea typeface="+mn-ea"/>
          <a:cs typeface="+mn-cs"/>
        </a:defRPr>
      </a:lvl3pPr>
      <a:lvl4pPr marL="1763900" indent="-251986" algn="l" defTabSz="495223" rtl="0" fontAlgn="base">
        <a:spcBef>
          <a:spcPts val="55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5" kern="1200">
          <a:solidFill>
            <a:srgbClr val="000000"/>
          </a:solidFill>
          <a:latin typeface="+mn-lt"/>
          <a:ea typeface="+mn-ea"/>
          <a:cs typeface="+mn-cs"/>
        </a:defRPr>
      </a:lvl4pPr>
      <a:lvl5pPr marL="2267872" indent="-251986" algn="l" defTabSz="495223" rtl="0" fontAlgn="base">
        <a:spcBef>
          <a:spcPts val="55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5" kern="1200">
          <a:solidFill>
            <a:srgbClr val="000000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C9B7090-BC62-42AB-B64B-3B2E0749F8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808" y="-108595"/>
            <a:ext cx="9071610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br>
              <a:rPr lang="it-IT" altLang="it-IT" sz="4409" dirty="0">
                <a:latin typeface="Arial Black" panose="020B0A04020102020204" pitchFamily="34" charset="0"/>
              </a:rPr>
            </a:br>
            <a:r>
              <a:rPr lang="it-IT" altLang="it-IT" b="1" dirty="0">
                <a:latin typeface="Comic Sans MS" panose="030F0902030302020204" pitchFamily="66" charset="0"/>
              </a:rPr>
              <a:t>TESSUTI CONNETTIVI </a:t>
            </a:r>
            <a:br>
              <a:rPr lang="it-IT" altLang="it-IT" sz="3968" dirty="0">
                <a:solidFill>
                  <a:schemeClr val="tx1"/>
                </a:solidFill>
              </a:rPr>
            </a:br>
            <a:endParaRPr lang="it-IT" altLang="it-IT" sz="3968" dirty="0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B159A0-6AC4-4DCC-81FC-01FC00F2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" b="4453"/>
          <a:stretch>
            <a:fillRect/>
          </a:stretch>
        </p:blipFill>
        <p:spPr bwMode="auto">
          <a:xfrm>
            <a:off x="1367904" y="888791"/>
            <a:ext cx="6350478" cy="254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 r="1012" b="44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 descr="0502">
            <a:extLst>
              <a:ext uri="{FF2B5EF4-FFF2-40B4-BE49-F238E27FC236}">
                <a16:creationId xmlns:a16="http://schemas.microsoft.com/office/drawing/2014/main" id="{67F91633-F3D0-1E4E-B3F6-DACBE155C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3458611"/>
            <a:ext cx="3816424" cy="388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2001">
            <a:extLst>
              <a:ext uri="{FF2B5EF4-FFF2-40B4-BE49-F238E27FC236}">
                <a16:creationId xmlns:a16="http://schemas.microsoft.com/office/drawing/2014/main" id="{C78835CA-B22C-FC42-B2B1-F3F24A03A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3458611"/>
            <a:ext cx="3217320" cy="409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771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9E7AE70E-B2C8-41A1-B8E5-58D09D6C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57" y="0"/>
            <a:ext cx="9071610" cy="84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hangingPunct="1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527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FIBRE ELASTICHE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EB976E33-CD62-4752-81B6-305CDC3E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60" y="4493806"/>
            <a:ext cx="3821836" cy="26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76229" indent="-376229" defTabSz="495223" hangingPunct="1">
              <a:lnSpc>
                <a:spcPct val="100000"/>
              </a:lnSpc>
              <a:spcBef>
                <a:spcPts val="551"/>
              </a:spcBef>
              <a:buFont typeface="Arial Black" panose="020B0A04020102020204" pitchFamily="34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altLang="it-IT" sz="2205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Costituite da </a:t>
            </a:r>
            <a:r>
              <a:rPr lang="it-IT" altLang="it-IT" sz="2205" u="sng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fibrillina</a:t>
            </a:r>
            <a:r>
              <a:rPr lang="it-IT" altLang="it-IT" sz="2205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 ed </a:t>
            </a:r>
            <a:r>
              <a:rPr lang="it-IT" altLang="it-IT" sz="2205" u="sng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elastina</a:t>
            </a:r>
            <a:r>
              <a:rPr lang="it-IT" altLang="it-IT" sz="2205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 </a:t>
            </a:r>
          </a:p>
          <a:p>
            <a:pPr marL="376229" indent="-376229" defTabSz="495223" hangingPunct="1">
              <a:lnSpc>
                <a:spcPct val="100000"/>
              </a:lnSpc>
              <a:spcBef>
                <a:spcPts val="551"/>
              </a:spcBef>
              <a:buFont typeface="Arial Black" panose="020B0A04020102020204" pitchFamily="34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altLang="it-IT" sz="2205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Sotto trazione si allungano, per riprendere poi le dimensioni di partenza</a:t>
            </a:r>
          </a:p>
          <a:p>
            <a:pPr marL="377979" indent="-376229" defTabSz="495223" hangingPunct="1">
              <a:lnSpc>
                <a:spcPct val="100000"/>
              </a:lnSpc>
              <a:spcBef>
                <a:spcPts val="661"/>
              </a:spcBef>
              <a:buClrTx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it-IT" altLang="it-IT" sz="2646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  <a:ea typeface="+mn-ea"/>
            </a:endParaRPr>
          </a:p>
          <a:p>
            <a:pPr marL="377979" indent="-376229" defTabSz="495223" hangingPunct="1">
              <a:lnSpc>
                <a:spcPct val="100000"/>
              </a:lnSpc>
              <a:spcBef>
                <a:spcPts val="661"/>
              </a:spcBef>
              <a:buClrTx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US" altLang="it-IT" sz="2646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+mn-ea"/>
            </a:endParaRPr>
          </a:p>
          <a:p>
            <a:pPr marL="377979" indent="-376229" defTabSz="495223" hangingPunct="1">
              <a:lnSpc>
                <a:spcPct val="100000"/>
              </a:lnSpc>
              <a:spcBef>
                <a:spcPts val="661"/>
              </a:spcBef>
              <a:buClrTx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US" altLang="it-IT" sz="2646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02A66C55-CD84-44B3-9EEB-19F7C5CBE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5527" y="4017827"/>
          <a:ext cx="4194569" cy="354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5" r:id="rId4" imgW="3415873" imgH="3466667" progId="">
                  <p:embed/>
                </p:oleObj>
              </mc:Choice>
              <mc:Fallback>
                <p:oleObj r:id="rId4" imgW="3415873" imgH="3466667" progId="">
                  <p:embed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id="{02A66C55-CD84-44B3-9EEB-19F7C5CBE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527" y="4017827"/>
                        <a:ext cx="4194569" cy="354184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>
            <a:extLst>
              <a:ext uri="{FF2B5EF4-FFF2-40B4-BE49-F238E27FC236}">
                <a16:creationId xmlns:a16="http://schemas.microsoft.com/office/drawing/2014/main" id="{64A37B6F-726B-480A-A469-44ABCC52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7172" r="3896" b="9492"/>
          <a:stretch>
            <a:fillRect/>
          </a:stretch>
        </p:blipFill>
        <p:spPr bwMode="auto">
          <a:xfrm>
            <a:off x="4961566" y="605474"/>
            <a:ext cx="4920788" cy="362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 l="6995" t="7172" r="3896" b="94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975F00FA-C2AA-488A-9130-A89A377D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18205" r="50911" b="10437"/>
          <a:stretch>
            <a:fillRect/>
          </a:stretch>
        </p:blipFill>
        <p:spPr bwMode="auto">
          <a:xfrm>
            <a:off x="529" y="684221"/>
            <a:ext cx="4723048" cy="34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8" t="18205" r="50911" b="104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Line 6">
            <a:extLst>
              <a:ext uri="{FF2B5EF4-FFF2-40B4-BE49-F238E27FC236}">
                <a16:creationId xmlns:a16="http://schemas.microsoft.com/office/drawing/2014/main" id="{44F1DEFC-3F96-416B-8A4D-0B96EE6BF5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8354" y="2588139"/>
            <a:ext cx="1825172" cy="717469"/>
          </a:xfrm>
          <a:prstGeom prst="line">
            <a:avLst/>
          </a:prstGeom>
          <a:noFill/>
          <a:ln w="572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8AB67E92-9430-4D17-996F-D45ADB6D71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8353" y="2428895"/>
            <a:ext cx="1189949" cy="638723"/>
          </a:xfrm>
          <a:prstGeom prst="line">
            <a:avLst/>
          </a:prstGeom>
          <a:noFill/>
          <a:ln w="38160" cap="sq">
            <a:solidFill>
              <a:srgbClr val="66FF33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EBDC53E8-5D1B-4CCF-97A0-46F81C8DB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090" y="2033413"/>
            <a:ext cx="794466" cy="397233"/>
          </a:xfrm>
          <a:prstGeom prst="line">
            <a:avLst/>
          </a:prstGeom>
          <a:noFill/>
          <a:ln w="38160" cap="sq">
            <a:solidFill>
              <a:srgbClr val="66FF33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15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429133F9-F3DC-4A4A-A125-7039843E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5203" r="7549" b="9767"/>
          <a:stretch>
            <a:fillRect/>
          </a:stretch>
        </p:blipFill>
        <p:spPr bwMode="auto">
          <a:xfrm>
            <a:off x="3312120" y="1476590"/>
            <a:ext cx="4029343" cy="587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039" t="5203" r="7549" b="97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FB4C5E0E-1185-48A1-9855-20E50EDB01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437"/>
            <a:ext cx="9881826" cy="1077954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ea typeface="SimSun" panose="02010600030101010101" pitchFamily="2" charset="-122"/>
                <a:cs typeface="Gurmukhi MN" panose="02020600050405020304" pitchFamily="18" charset="0"/>
              </a:rPr>
              <a:t>CELLULE DEI TESSUTI CONNETTIVI </a:t>
            </a:r>
            <a:br>
              <a:rPr lang="it-IT" altLang="it-IT" sz="3200" b="1" dirty="0">
                <a:latin typeface="Gurmukhi MN" panose="02020600050405020304" pitchFamily="18" charset="0"/>
                <a:ea typeface="SimSun" panose="02010600030101010101" pitchFamily="2" charset="-122"/>
                <a:cs typeface="Gurmukhi MN" panose="02020600050405020304" pitchFamily="18" charset="0"/>
              </a:rPr>
            </a:br>
            <a:r>
              <a:rPr lang="it-IT" altLang="it-IT" sz="3200" b="1" dirty="0">
                <a:latin typeface="Gurmukhi MN" panose="02020600050405020304" pitchFamily="18" charset="0"/>
                <a:ea typeface="SimSun" panose="02010600030101010101" pitchFamily="2" charset="-122"/>
                <a:cs typeface="Gurmukhi MN" panose="02020600050405020304" pitchFamily="18" charset="0"/>
              </a:rPr>
              <a:t>PROPRIAMENTE DETTI</a:t>
            </a:r>
          </a:p>
        </p:txBody>
      </p:sp>
    </p:spTree>
    <p:extLst>
      <p:ext uri="{BB962C8B-B14F-4D97-AF65-F5344CB8AC3E}">
        <p14:creationId xmlns:p14="http://schemas.microsoft.com/office/powerpoint/2010/main" val="2686255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0EC13F19-FDF4-453B-A0A4-E7819E0B7A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4507" y="302737"/>
            <a:ext cx="9071610" cy="698219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527" dirty="0">
                <a:latin typeface="Arial Black" panose="020B0A04020102020204" pitchFamily="34" charset="0"/>
              </a:rPr>
              <a:t>CELLULE DEI DIVERSI TIPI DI TESSUTI CONNETTIVI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EBCB9F78-31A2-4FC9-9C02-FCFAB4D8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>
            <a:fillRect/>
          </a:stretch>
        </p:blipFill>
        <p:spPr bwMode="auto">
          <a:xfrm>
            <a:off x="396012" y="1209199"/>
            <a:ext cx="9684084" cy="6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2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86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84A3F8-2EB1-2B4A-9251-4925A7C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08864" cy="1258195"/>
          </a:xfrm>
        </p:spPr>
        <p:txBody>
          <a:bodyPr/>
          <a:lstStyle/>
          <a:p>
            <a:r>
              <a:rPr lang="it-IT" sz="3600" b="1" dirty="0">
                <a:latin typeface="Chalkboard SE" panose="03050602040202020205" pitchFamily="66" charset="77"/>
              </a:rPr>
              <a:t>CELLULE dei CONNETTIVI </a:t>
            </a:r>
            <a:br>
              <a:rPr lang="it-IT" sz="3600" b="1" dirty="0">
                <a:latin typeface="Chalkboard SE" panose="03050602040202020205" pitchFamily="66" charset="77"/>
              </a:rPr>
            </a:br>
            <a:r>
              <a:rPr lang="it-IT" sz="3600" b="1" dirty="0">
                <a:latin typeface="Chalkboard SE" panose="03050602040202020205" pitchFamily="66" charset="77"/>
              </a:rPr>
              <a:t>PROPRIAMENTE DETTI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B2706D-541C-4F48-BC05-1FB63C76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0" y="1258195"/>
            <a:ext cx="10008865" cy="6301480"/>
          </a:xfrm>
        </p:spPr>
        <p:txBody>
          <a:bodyPr/>
          <a:lstStyle/>
          <a:p>
            <a:r>
              <a:rPr lang="it-IT" sz="2800" b="1" dirty="0">
                <a:latin typeface="Comic Sans MS" panose="030F0902030302020204" pitchFamily="66" charset="0"/>
              </a:rPr>
              <a:t>I CONNETTIVI PROPRIAMENTE DETTI si classificano in LASSI e DENSI, in base al contenuto relativo di fibre COLLAGENE che essi contengono.</a:t>
            </a:r>
          </a:p>
          <a:p>
            <a:endParaRPr lang="it-IT" sz="2800" b="1" dirty="0">
              <a:latin typeface="Comic Sans MS" panose="030F0902030302020204" pitchFamily="66" charset="0"/>
            </a:endParaRPr>
          </a:p>
          <a:p>
            <a:r>
              <a:rPr lang="it-IT" sz="2800" b="1" dirty="0">
                <a:latin typeface="Comic Sans MS" panose="030F0902030302020204" pitchFamily="66" charset="0"/>
              </a:rPr>
              <a:t>Le CELLULE che prevalgono sono i FIBROBLASTI (in una fase di attiva sintesi della ECM) ed i FIBROCITI (in una fase metabolica meno attiva).</a:t>
            </a:r>
          </a:p>
          <a:p>
            <a:endParaRPr lang="it-IT" sz="2800" b="1" dirty="0">
              <a:latin typeface="Comic Sans MS" panose="030F0902030302020204" pitchFamily="66" charset="0"/>
            </a:endParaRPr>
          </a:p>
          <a:p>
            <a:r>
              <a:rPr lang="it-IT" sz="2800" b="1" dirty="0">
                <a:latin typeface="Comic Sans MS" panose="030F0902030302020204" pitchFamily="66" charset="0"/>
              </a:rPr>
              <a:t>Altre cellule sono simili a cellule classificate tra i Globuli Bianchi (Leucociti) del Sangue (NEUTROFILI, EOSINOFILI, LINFOCITI, MASTCELLULE, MONOCITI e MACROFAGI)</a:t>
            </a:r>
          </a:p>
        </p:txBody>
      </p:sp>
    </p:spTree>
    <p:extLst>
      <p:ext uri="{BB962C8B-B14F-4D97-AF65-F5344CB8AC3E}">
        <p14:creationId xmlns:p14="http://schemas.microsoft.com/office/powerpoint/2010/main" val="51155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9C956675-6BE0-44F8-9FAB-0C46D1638E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50363" y="1240697"/>
            <a:ext cx="5884998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527" dirty="0">
                <a:latin typeface="Arial Black" panose="020B0A04020102020204" pitchFamily="34" charset="0"/>
              </a:rPr>
              <a:t>FIBROBLASTI </a:t>
            </a:r>
            <a:br>
              <a:rPr lang="it-IT" altLang="it-IT" sz="3527" dirty="0">
                <a:latin typeface="Arial Black" panose="020B0A04020102020204" pitchFamily="34" charset="0"/>
              </a:rPr>
            </a:br>
            <a:r>
              <a:rPr lang="it-IT" altLang="it-IT" sz="3527" dirty="0">
                <a:latin typeface="Arial Black" panose="020B0A04020102020204" pitchFamily="34" charset="0"/>
              </a:rPr>
              <a:t>e </a:t>
            </a:r>
            <a:br>
              <a:rPr lang="it-IT" altLang="it-IT" sz="3527" dirty="0">
                <a:latin typeface="Arial Black" panose="020B0A04020102020204" pitchFamily="34" charset="0"/>
              </a:rPr>
            </a:br>
            <a:r>
              <a:rPr lang="it-IT" altLang="it-IT" sz="3527" dirty="0">
                <a:latin typeface="Arial Black" panose="020B0A04020102020204" pitchFamily="34" charset="0"/>
              </a:rPr>
              <a:t>FIBROCITI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7065159D-606E-4354-82F0-1C16E4D9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0"/>
            <a:ext cx="4166571" cy="568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07DA9D9C-539F-4615-AB72-D9472B9A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47" y="3046619"/>
            <a:ext cx="5834249" cy="451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48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F373987-A507-AE43-8A5F-49BEEAB8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539477"/>
            <a:ext cx="9287061" cy="5779686"/>
          </a:xfrm>
        </p:spPr>
        <p:txBody>
          <a:bodyPr/>
          <a:lstStyle/>
          <a:p>
            <a:r>
              <a:rPr lang="it-IT" sz="3200" b="1" dirty="0">
                <a:latin typeface="Comic Sans MS" panose="030F0902030302020204" pitchFamily="66" charset="0"/>
              </a:rPr>
              <a:t>I Tessuti Connettivi LASSI si ritrovano nella maggior parte delle Tonache Sottomucose degli Organi Cavi</a:t>
            </a:r>
          </a:p>
          <a:p>
            <a:endParaRPr lang="it-IT" sz="3200" b="1" dirty="0">
              <a:latin typeface="Comic Sans MS" panose="030F0902030302020204" pitchFamily="66" charset="0"/>
            </a:endParaRPr>
          </a:p>
          <a:p>
            <a:r>
              <a:rPr lang="it-IT" sz="3200" b="1" dirty="0">
                <a:latin typeface="Comic Sans MS" panose="030F0902030302020204" pitchFamily="66" charset="0"/>
              </a:rPr>
              <a:t>I Tessuti Connettivi DENSI possono essere:</a:t>
            </a:r>
          </a:p>
          <a:p>
            <a:endParaRPr lang="it-IT" sz="3200" b="1" dirty="0">
              <a:latin typeface="Comic Sans MS" panose="030F0902030302020204" pitchFamily="66" charset="0"/>
            </a:endParaRPr>
          </a:p>
          <a:p>
            <a:r>
              <a:rPr lang="it-IT" sz="3200" b="1" dirty="0">
                <a:latin typeface="Comic Sans MS" panose="030F0902030302020204" pitchFamily="66" charset="0"/>
              </a:rPr>
              <a:t>-A FIBRE INTRECCIATE (es., Derma della Cute)</a:t>
            </a:r>
          </a:p>
          <a:p>
            <a:r>
              <a:rPr lang="it-IT" sz="3200" b="1" dirty="0">
                <a:latin typeface="Comic Sans MS" panose="030F0902030302020204" pitchFamily="66" charset="0"/>
              </a:rPr>
              <a:t>-A FIBRE PARALLELE (es., Tendini e Legamenti del Sistema Locomotore, impalcature fibrose di diversi organi tra cui la Faringe).</a:t>
            </a:r>
          </a:p>
        </p:txBody>
      </p:sp>
    </p:spTree>
    <p:extLst>
      <p:ext uri="{BB962C8B-B14F-4D97-AF65-F5344CB8AC3E}">
        <p14:creationId xmlns:p14="http://schemas.microsoft.com/office/powerpoint/2010/main" val="195208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8ABC5BAE-0E17-4231-9EFD-28A5E21E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" y="83996"/>
            <a:ext cx="5879747" cy="388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0F1BA32E-86AC-485E-ABDA-9C92C4E0C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270" y="285238"/>
            <a:ext cx="4073825" cy="17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LASSO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(Tonaca Sottomucosa del Duodeno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BD68CFF6-FEFF-462F-8887-2FA3A26A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58" y="3769338"/>
            <a:ext cx="6110737" cy="379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D8A22AB2-D6CE-462E-A8CD-C273723D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" y="4847292"/>
            <a:ext cx="3995079" cy="90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DENSO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(Derma della Cute)</a:t>
            </a:r>
          </a:p>
        </p:txBody>
      </p:sp>
    </p:spTree>
    <p:extLst>
      <p:ext uri="{BB962C8B-B14F-4D97-AF65-F5344CB8AC3E}">
        <p14:creationId xmlns:p14="http://schemas.microsoft.com/office/powerpoint/2010/main" val="1214479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58DDFF65-3064-47E5-8125-38815220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0"/>
            <a:ext cx="5776502" cy="386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id="{57B9ED3C-AFCD-47D5-BEA2-80769270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74" y="3769338"/>
            <a:ext cx="5318021" cy="379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4F43CC46-3E75-4C81-9D06-B584FD80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281" y="397233"/>
            <a:ext cx="3968829" cy="17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DENSO A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FIBRE PARALLELE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(Tendine)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37855BBA-D273-40D2-8AAF-0C2430FD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03" y="4563804"/>
            <a:ext cx="3968829" cy="171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DENSO A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FIBRE INTRECCIATE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(Derma)</a:t>
            </a:r>
          </a:p>
        </p:txBody>
      </p:sp>
    </p:spTree>
    <p:extLst>
      <p:ext uri="{BB962C8B-B14F-4D97-AF65-F5344CB8AC3E}">
        <p14:creationId xmlns:p14="http://schemas.microsoft.com/office/powerpoint/2010/main" val="278227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3C0C8EC3-CA12-45B2-9D65-1A985213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-1"/>
            <a:ext cx="6150986" cy="422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2BF675E0-58C2-4C46-A9C3-9CD60CFD2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15" y="794465"/>
            <a:ext cx="4198069" cy="130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ELASTICO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(Aorta: Tonaca Media)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4EE03B21-CB77-4CB9-8446-D6A94471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49" y="4038826"/>
            <a:ext cx="4703798" cy="35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CC5DD0BC-668C-4F6D-96BD-465E9228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737" y="4961037"/>
            <a:ext cx="4198069" cy="130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ELASTICO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(Bronchiolo)</a:t>
            </a:r>
          </a:p>
        </p:txBody>
      </p:sp>
    </p:spTree>
    <p:extLst>
      <p:ext uri="{BB962C8B-B14F-4D97-AF65-F5344CB8AC3E}">
        <p14:creationId xmlns:p14="http://schemas.microsoft.com/office/powerpoint/2010/main" val="432264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9A453229-878E-43BE-9932-C4782F037E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271" y="4415060"/>
            <a:ext cx="5080031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086">
                <a:latin typeface="Arial Black" panose="020B0A04020102020204" pitchFamily="34" charset="0"/>
              </a:rPr>
              <a:t>TESSUTO CONNETTIVO ELASTICO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A7ADB201-3D1E-4A0D-963F-1C200E01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02" y="-1"/>
            <a:ext cx="4815793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60246612-0276-4538-A145-3AD62D76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-1"/>
            <a:ext cx="5199027" cy="38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29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30D62AA5-1AD0-4412-8059-70B08428B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427" y="395461"/>
            <a:ext cx="9778834" cy="812803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halkboard SE" panose="03050602040202020205" pitchFamily="66" charset="77"/>
                <a:ea typeface="SimSun" panose="02010600030101010101" pitchFamily="2" charset="-122"/>
              </a:rPr>
              <a:t>CLASSIFICAZIONE MORFO-FUNZIONALE DEI TESSUTI CONNETTIVI</a:t>
            </a:r>
            <a:br>
              <a:rPr lang="it-IT" altLang="it-IT" sz="3086" dirty="0"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</a:br>
            <a:endParaRPr lang="it-IT" altLang="it-IT" sz="3086" dirty="0">
              <a:solidFill>
                <a:schemeClr val="tx1"/>
              </a:solidFill>
              <a:latin typeface="Arial Black" panose="020B0A04020102020204" pitchFamily="34" charset="0"/>
              <a:ea typeface="SimSun" panose="02010600030101010101" pitchFamily="2" charset="-122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6C9ACB9-33B8-4369-88E1-3CF0DD80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4"/>
          <a:stretch>
            <a:fillRect/>
          </a:stretch>
        </p:blipFill>
        <p:spPr bwMode="auto">
          <a:xfrm>
            <a:off x="93063" y="1403573"/>
            <a:ext cx="9987562" cy="599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56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EAB417-F73F-F744-8CA4-BACC9874A85F}"/>
              </a:ext>
            </a:extLst>
          </p:cNvPr>
          <p:cNvSpPr txBox="1"/>
          <p:nvPr/>
        </p:nvSpPr>
        <p:spPr>
          <a:xfrm>
            <a:off x="197426" y="1043533"/>
            <a:ext cx="225059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TESSUTO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ADIPOSO</a:t>
            </a:r>
          </a:p>
        </p:txBody>
      </p:sp>
      <p:sp>
        <p:nvSpPr>
          <p:cNvPr id="4" name="Freccia su 3">
            <a:extLst>
              <a:ext uri="{FF2B5EF4-FFF2-40B4-BE49-F238E27FC236}">
                <a16:creationId xmlns:a16="http://schemas.microsoft.com/office/drawing/2014/main" id="{E0FA6819-14C5-C143-A170-E1672721DDBB}"/>
              </a:ext>
            </a:extLst>
          </p:cNvPr>
          <p:cNvSpPr/>
          <p:nvPr/>
        </p:nvSpPr>
        <p:spPr bwMode="auto">
          <a:xfrm flipH="1">
            <a:off x="863848" y="1907629"/>
            <a:ext cx="216024" cy="1368152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67D45A02-E70F-284D-8733-5183B82E73B6}"/>
              </a:ext>
            </a:extLst>
          </p:cNvPr>
          <p:cNvSpPr/>
          <p:nvPr/>
        </p:nvSpPr>
        <p:spPr bwMode="auto">
          <a:xfrm>
            <a:off x="719832" y="3851845"/>
            <a:ext cx="216024" cy="144016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70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90DF4E5F-B152-4297-9F80-80CEF9E5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69" y="22749"/>
            <a:ext cx="6184234" cy="3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8" name="Picture 2">
            <a:extLst>
              <a:ext uri="{FF2B5EF4-FFF2-40B4-BE49-F238E27FC236}">
                <a16:creationId xmlns:a16="http://schemas.microsoft.com/office/drawing/2014/main" id="{78575F18-AFC2-44BB-9196-D83C0E6F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07" y="3905832"/>
            <a:ext cx="4920788" cy="36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8536C3D0-3563-4E97-BD9C-55A29B8B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15" y="1189949"/>
            <a:ext cx="3914581" cy="90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RETICOLARE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138D0AC3-8D7A-4F90-92FF-84365759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8" y="3968829"/>
            <a:ext cx="2448144" cy="70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Organo Linfoide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5BC92FB3-C51D-4349-B702-236A079AE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63" y="6875454"/>
            <a:ext cx="2747382" cy="50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Stroma  del Fegato</a:t>
            </a:r>
          </a:p>
        </p:txBody>
      </p:sp>
    </p:spTree>
    <p:extLst>
      <p:ext uri="{BB962C8B-B14F-4D97-AF65-F5344CB8AC3E}">
        <p14:creationId xmlns:p14="http://schemas.microsoft.com/office/powerpoint/2010/main" val="2959729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BD71C-0D36-514E-A997-0A652A1C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5401"/>
            <a:ext cx="9070813" cy="1258195"/>
          </a:xfrm>
        </p:spPr>
        <p:txBody>
          <a:bodyPr/>
          <a:lstStyle/>
          <a:p>
            <a:r>
              <a:rPr lang="it-IT" sz="3600" dirty="0">
                <a:latin typeface="Chalkboard SE" panose="03050602040202020205" pitchFamily="66" charset="77"/>
              </a:rPr>
              <a:t>TESSUTO ADIPOSO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C0B5F1-F17B-F547-BFA4-E18EA11A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76" y="971525"/>
            <a:ext cx="10080625" cy="6156102"/>
          </a:xfrm>
        </p:spPr>
        <p:txBody>
          <a:bodyPr/>
          <a:lstStyle/>
          <a:p>
            <a:r>
              <a:rPr lang="it-IT" sz="2800" dirty="0">
                <a:latin typeface="Chalkboard SE" panose="03050602040202020205" pitchFamily="66" charset="77"/>
              </a:rPr>
              <a:t>Può essere considerato una variante «metabolica» del Tessuto Connettivo Lasso. Funge da RISERVA LIPIDICA, ma meccanicamente funge anche da protettivo per numerose strutture corporee.</a:t>
            </a:r>
          </a:p>
          <a:p>
            <a:r>
              <a:rPr lang="it-IT" sz="2800" dirty="0">
                <a:latin typeface="Chalkboard SE" panose="03050602040202020205" pitchFamily="66" charset="77"/>
              </a:rPr>
              <a:t>Le CELLULE ADIPOSE (ADIPOCITI) contengono VACUOLI LIPIDICI che variano in numero e in dimensioni, dando luogo a due differenti tipologie:</a:t>
            </a:r>
          </a:p>
          <a:p>
            <a:r>
              <a:rPr lang="it-IT" sz="2800" dirty="0">
                <a:latin typeface="Chalkboard SE" panose="03050602040202020205" pitchFamily="66" charset="77"/>
              </a:rPr>
              <a:t>- TESSUTO ADIPOSO BIANCO (o Giallo) UNILOCULARE: un UNICO VACUOLO LIPIDICO occupa quasi tutto il citoplasma. È tipico dell’ individuo adulto </a:t>
            </a:r>
          </a:p>
          <a:p>
            <a:r>
              <a:rPr lang="it-IT" sz="2800" dirty="0">
                <a:latin typeface="Chalkboard SE" panose="03050602040202020205" pitchFamily="66" charset="77"/>
              </a:rPr>
              <a:t>- TESSUTO ADIPOSO BRUNO MULTILOCULARE: molti VACUOLI LIPIDICI sono presenti nel citoplasma. È tipico degli animali letargici e del neonato . </a:t>
            </a:r>
          </a:p>
        </p:txBody>
      </p:sp>
    </p:spTree>
    <p:extLst>
      <p:ext uri="{BB962C8B-B14F-4D97-AF65-F5344CB8AC3E}">
        <p14:creationId xmlns:p14="http://schemas.microsoft.com/office/powerpoint/2010/main" val="45851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98CA0A49-58E3-4602-8F02-E179F549F5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72635" y="4653050"/>
            <a:ext cx="2789380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205">
                <a:latin typeface="Arial Black" panose="020B0A04020102020204" pitchFamily="34" charset="0"/>
              </a:rPr>
              <a:t>TESSUTO ADIPOSO</a:t>
            </a:r>
            <a:br>
              <a:rPr lang="it-IT" altLang="it-IT" sz="2205">
                <a:latin typeface="Arial Black" panose="020B0A04020102020204" pitchFamily="34" charset="0"/>
              </a:rPr>
            </a:br>
            <a:r>
              <a:rPr lang="it-IT" altLang="it-IT" sz="2205">
                <a:latin typeface="Arial Black" panose="020B0A04020102020204" pitchFamily="34" charset="0"/>
              </a:rPr>
              <a:t>BIANCO </a:t>
            </a:r>
            <a:br>
              <a:rPr lang="it-IT" altLang="it-IT" sz="2205">
                <a:latin typeface="Arial Black" panose="020B0A04020102020204" pitchFamily="34" charset="0"/>
              </a:rPr>
            </a:br>
            <a:r>
              <a:rPr lang="it-IT" altLang="it-IT" sz="2205">
                <a:latin typeface="Arial Black" panose="020B0A04020102020204" pitchFamily="34" charset="0"/>
              </a:rPr>
              <a:t>(o GIALLO)</a:t>
            </a:r>
            <a:br>
              <a:rPr lang="it-IT" altLang="it-IT" sz="2205">
                <a:latin typeface="Arial Black" panose="020B0A04020102020204" pitchFamily="34" charset="0"/>
              </a:rPr>
            </a:br>
            <a:r>
              <a:rPr lang="it-IT" altLang="it-IT" sz="2205">
                <a:latin typeface="Arial Black" panose="020B0A04020102020204" pitchFamily="34" charset="0"/>
              </a:rPr>
              <a:t>e</a:t>
            </a:r>
            <a:br>
              <a:rPr lang="it-IT" altLang="it-IT" sz="2205">
                <a:latin typeface="Arial Black" panose="020B0A04020102020204" pitchFamily="34" charset="0"/>
              </a:rPr>
            </a:br>
            <a:r>
              <a:rPr lang="it-IT" altLang="it-IT" sz="2205">
                <a:latin typeface="Arial Black" panose="020B0A04020102020204" pitchFamily="34" charset="0"/>
              </a:rPr>
              <a:t>BRUNO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509688DC-D371-40BA-81D5-C5863AAB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31" y="0"/>
            <a:ext cx="2845378" cy="192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D5907ED6-269D-44DA-B6D5-E510DBBC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6072768" y="1636179"/>
            <a:ext cx="4007328" cy="277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77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85C68F83-243A-45A5-BEEB-E8123E757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68" y="4553304"/>
            <a:ext cx="4007328" cy="300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9B8312BC-0F92-4451-B18B-525B0431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4812293"/>
            <a:ext cx="3690592" cy="263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396A23BF-E497-4BBF-9030-A82F7406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6384" r="4883" b="10905"/>
          <a:stretch>
            <a:fillRect/>
          </a:stretch>
        </p:blipFill>
        <p:spPr bwMode="auto">
          <a:xfrm>
            <a:off x="529" y="1889918"/>
            <a:ext cx="3611845" cy="292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86" t="6384" r="4883" b="109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7" name="Line 7">
            <a:extLst>
              <a:ext uri="{FF2B5EF4-FFF2-40B4-BE49-F238E27FC236}">
                <a16:creationId xmlns:a16="http://schemas.microsoft.com/office/drawing/2014/main" id="{1FD60F6A-3238-4642-9E92-121CAD363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291" y="1874169"/>
            <a:ext cx="475980" cy="2462144"/>
          </a:xfrm>
          <a:prstGeom prst="line">
            <a:avLst/>
          </a:prstGeom>
          <a:noFill/>
          <a:ln w="76320" cap="sq">
            <a:solidFill>
              <a:srgbClr val="CC66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793211D2-E028-402E-9A31-5A7834BD42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9370" y="1874170"/>
            <a:ext cx="400733" cy="2938123"/>
          </a:xfrm>
          <a:prstGeom prst="line">
            <a:avLst/>
          </a:prstGeom>
          <a:noFill/>
          <a:ln w="7632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0954F5-8E7B-AA41-9602-412F56CD4ED6}"/>
              </a:ext>
            </a:extLst>
          </p:cNvPr>
          <p:cNvSpPr txBox="1"/>
          <p:nvPr/>
        </p:nvSpPr>
        <p:spPr>
          <a:xfrm>
            <a:off x="6204338" y="140743"/>
            <a:ext cx="3875758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MULTILOCULARE: gli ADIPOCITI contengono numerosi e </a:t>
            </a:r>
            <a:r>
              <a:rPr lang="it-IT" b="1" dirty="0" err="1">
                <a:solidFill>
                  <a:schemeClr val="tx1"/>
                </a:solidFill>
              </a:rPr>
              <a:t>minùti</a:t>
            </a:r>
            <a:r>
              <a:rPr lang="it-IT" b="1" dirty="0">
                <a:solidFill>
                  <a:schemeClr val="tx1"/>
                </a:solidFill>
              </a:rPr>
              <a:t> vacuoli lipidici, più facilmente disponibili alle azioni metaboliche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44534C-51F6-4E4C-B0E8-D75D74ECAC2B}"/>
              </a:ext>
            </a:extLst>
          </p:cNvPr>
          <p:cNvSpPr txBox="1"/>
          <p:nvPr/>
        </p:nvSpPr>
        <p:spPr>
          <a:xfrm>
            <a:off x="-145263" y="140743"/>
            <a:ext cx="3744187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UNILOCULARE: gli ADIPOCITI contengono un UNICO vacuolo lipidico, che occupa quasi tutto il citoplasma.</a:t>
            </a:r>
          </a:p>
        </p:txBody>
      </p:sp>
    </p:spTree>
    <p:extLst>
      <p:ext uri="{BB962C8B-B14F-4D97-AF65-F5344CB8AC3E}">
        <p14:creationId xmlns:p14="http://schemas.microsoft.com/office/powerpoint/2010/main" val="132169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429133F9-F3DC-4A4A-A125-7039843E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5203" r="7549" b="9767"/>
          <a:stretch>
            <a:fillRect/>
          </a:stretch>
        </p:blipFill>
        <p:spPr bwMode="auto">
          <a:xfrm>
            <a:off x="2376016" y="5011"/>
            <a:ext cx="5181471" cy="7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039" t="5203" r="7549" b="97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08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1EA32-69CE-C04C-B289-68499AA0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8" y="323453"/>
            <a:ext cx="9936857" cy="7236222"/>
          </a:xfrm>
        </p:spPr>
        <p:txBody>
          <a:bodyPr/>
          <a:lstStyle/>
          <a:p>
            <a:r>
              <a:rPr lang="it-IT" sz="2800" dirty="0">
                <a:latin typeface="Chalkboard SE" panose="03050602040202020205" pitchFamily="66" charset="77"/>
              </a:rPr>
              <a:t>I TESSUTI CONNETTIVI sono caratterizzati da Cellule immerse in una abbondante MATRICE EXTRACELLULARE (ECM)</a:t>
            </a:r>
          </a:p>
          <a:p>
            <a:endParaRPr lang="it-IT" sz="2800" dirty="0">
              <a:latin typeface="Chalkboard SE" panose="03050602040202020205" pitchFamily="66" charset="77"/>
            </a:endParaRPr>
          </a:p>
          <a:p>
            <a:r>
              <a:rPr lang="it-IT" sz="2800" dirty="0">
                <a:latin typeface="Chalkboard SE" panose="03050602040202020205" pitchFamily="66" charset="77"/>
              </a:rPr>
              <a:t>Le CELLULE assumono denominazioni differenti nei diversi tipi di Tessuto Connettivo (Fibrociti e Fibroblasti, </a:t>
            </a:r>
            <a:r>
              <a:rPr lang="it-IT" sz="2800" dirty="0" err="1">
                <a:latin typeface="Chalkboard SE" panose="03050602040202020205" pitchFamily="66" charset="77"/>
              </a:rPr>
              <a:t>Adipociti</a:t>
            </a:r>
            <a:r>
              <a:rPr lang="it-IT" sz="2800" dirty="0">
                <a:latin typeface="Chalkboard SE" panose="03050602040202020205" pitchFamily="66" charset="77"/>
              </a:rPr>
              <a:t>, </a:t>
            </a:r>
            <a:r>
              <a:rPr lang="it-IT" sz="2800" dirty="0" err="1">
                <a:latin typeface="Chalkboard SE" panose="03050602040202020205" pitchFamily="66" charset="77"/>
              </a:rPr>
              <a:t>Condroblasti</a:t>
            </a:r>
            <a:r>
              <a:rPr lang="it-IT" sz="2800" dirty="0">
                <a:latin typeface="Chalkboard SE" panose="03050602040202020205" pitchFamily="66" charset="77"/>
              </a:rPr>
              <a:t> e Condrociti, Osteoblasti e Osteociti, Osteoclasti, Cellule del Sangue e della Linfa).</a:t>
            </a:r>
          </a:p>
          <a:p>
            <a:endParaRPr lang="it-IT" sz="2800" dirty="0">
              <a:latin typeface="Chalkboard SE" panose="03050602040202020205" pitchFamily="66" charset="77"/>
            </a:endParaRPr>
          </a:p>
          <a:p>
            <a:r>
              <a:rPr lang="it-IT" sz="2800" dirty="0">
                <a:latin typeface="Chalkboard SE" panose="03050602040202020205" pitchFamily="66" charset="77"/>
              </a:rPr>
              <a:t>La ECM è molto </a:t>
            </a:r>
            <a:r>
              <a:rPr lang="it-IT" sz="2800" dirty="0" err="1">
                <a:latin typeface="Chalkboard SE" panose="03050602040202020205" pitchFamily="66" charset="77"/>
              </a:rPr>
              <a:t>piu’</a:t>
            </a:r>
            <a:r>
              <a:rPr lang="it-IT" sz="2800" dirty="0">
                <a:latin typeface="Chalkboard SE" panose="03050602040202020205" pitchFamily="66" charset="77"/>
              </a:rPr>
              <a:t> abbondante che negli altri tipi di tessuti e si compone di una Componente AMORFA ed una Componente FIBRILLARE</a:t>
            </a:r>
          </a:p>
        </p:txBody>
      </p:sp>
    </p:spTree>
    <p:extLst>
      <p:ext uri="{BB962C8B-B14F-4D97-AF65-F5344CB8AC3E}">
        <p14:creationId xmlns:p14="http://schemas.microsoft.com/office/powerpoint/2010/main" val="191665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ED2A2-29C9-0848-A38C-CAE272F5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0" y="31906"/>
            <a:ext cx="9865096" cy="1155644"/>
          </a:xfrm>
        </p:spPr>
        <p:txBody>
          <a:bodyPr/>
          <a:lstStyle/>
          <a:p>
            <a:r>
              <a:rPr lang="it-IT" sz="3600" b="1" dirty="0">
                <a:latin typeface="Comic Sans MS" panose="030F0902030302020204" pitchFamily="66" charset="0"/>
              </a:rPr>
              <a:t>ECM dei TESSUTI CONNETTIVI</a:t>
            </a:r>
            <a:br>
              <a:rPr lang="it-IT" sz="3600" b="1" dirty="0">
                <a:latin typeface="Comic Sans MS" panose="030F0902030302020204" pitchFamily="66" charset="0"/>
              </a:rPr>
            </a:br>
            <a:r>
              <a:rPr lang="it-IT" sz="3600" b="1" dirty="0">
                <a:latin typeface="Comic Sans MS" panose="030F0902030302020204" pitchFamily="66" charset="0"/>
              </a:rPr>
              <a:t>COMPONENTE AMORFA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BAA9B-68EB-E143-BC50-AFEB4774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0" y="1187550"/>
            <a:ext cx="9865096" cy="6162145"/>
          </a:xfrm>
        </p:spPr>
        <p:txBody>
          <a:bodyPr/>
          <a:lstStyle/>
          <a:p>
            <a:r>
              <a:rPr lang="it-IT" sz="3200" b="1" dirty="0">
                <a:latin typeface="Chalkboard SE" panose="03050602040202020205" pitchFamily="66" charset="77"/>
              </a:rPr>
              <a:t>Nell’ ambito di una FASE DISPERDENTE AQUOSA	si descrivono :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GLICOSAMINOGLICANI (Acido Ialuronico e </a:t>
            </a:r>
            <a:r>
              <a:rPr lang="it-IT" sz="3200" b="1" dirty="0" err="1">
                <a:latin typeface="Chalkboard SE" panose="03050602040202020205" pitchFamily="66" charset="77"/>
              </a:rPr>
              <a:t>Glicosaminoglicani</a:t>
            </a:r>
            <a:r>
              <a:rPr lang="it-IT" sz="3200" b="1" dirty="0">
                <a:latin typeface="Chalkboard SE" panose="03050602040202020205" pitchFamily="66" charset="77"/>
              </a:rPr>
              <a:t> Solforati): sono le molecole predominanti nei PROTEOGLICANI. Trattengono l’ acqua e conferiscono resistenza alla compressione;</a:t>
            </a:r>
          </a:p>
          <a:p>
            <a:pPr marL="457200" indent="-457200">
              <a:buFontTx/>
              <a:buChar char="-"/>
            </a:pPr>
            <a:endParaRPr lang="it-IT" sz="3200" b="1" dirty="0">
              <a:latin typeface="Chalkboard SE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PROTEINE NON FIBRILLARI: si ricordi la </a:t>
            </a:r>
            <a:r>
              <a:rPr lang="it-IT" sz="3200" b="1" dirty="0" err="1">
                <a:latin typeface="Chalkboard SE" panose="03050602040202020205" pitchFamily="66" charset="77"/>
              </a:rPr>
              <a:t>Fibronectina</a:t>
            </a:r>
            <a:r>
              <a:rPr lang="it-IT" sz="3200" b="1" dirty="0">
                <a:latin typeface="Chalkboard SE" panose="03050602040202020205" pitchFamily="66" charset="77"/>
              </a:rPr>
              <a:t>, coinvolta anche nei dispositivi di adesione cellula ECM</a:t>
            </a:r>
          </a:p>
        </p:txBody>
      </p:sp>
    </p:spTree>
    <p:extLst>
      <p:ext uri="{BB962C8B-B14F-4D97-AF65-F5344CB8AC3E}">
        <p14:creationId xmlns:p14="http://schemas.microsoft.com/office/powerpoint/2010/main" val="107139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21132052-4BB7-4878-B657-D4FC038B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6259" y="-18921937"/>
            <a:ext cx="32212616" cy="437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C98C32E-C009-468F-A18B-22B6B298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/>
          <a:stretch>
            <a:fillRect/>
          </a:stretch>
        </p:blipFill>
        <p:spPr bwMode="auto">
          <a:xfrm>
            <a:off x="4301844" y="-1"/>
            <a:ext cx="5778252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t="37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9C33CD1B-937D-43BE-856E-3FDF4431C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" y="1240697"/>
            <a:ext cx="3928582" cy="105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51588" rIns="99208" bIns="51588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hangingPunct="1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086">
                <a:latin typeface="Arial Black" panose="020B0A04020102020204" pitchFamily="34" charset="0"/>
                <a:ea typeface="+mn-ea"/>
              </a:rPr>
              <a:t>GLICOSAMINO</a:t>
            </a:r>
          </a:p>
          <a:p>
            <a:pPr algn="ctr" defTabSz="495223" hangingPunct="1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086">
                <a:latin typeface="Arial Black" panose="020B0A04020102020204" pitchFamily="34" charset="0"/>
                <a:ea typeface="+mn-ea"/>
              </a:rPr>
              <a:t>GLICANI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7165AF49-1A69-412B-B9E3-EAD94331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3" y="3620594"/>
            <a:ext cx="3674842" cy="167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2B9AC1B1-E457-4FAD-8701-B89BE8FF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45" y="5556011"/>
            <a:ext cx="1724361" cy="30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51588" rIns="99208" bIns="51588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95223" hangingPunct="1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1323">
                <a:latin typeface="Arial Black" panose="020B0A04020102020204" pitchFamily="34" charset="0"/>
                <a:ea typeface="+mn-ea"/>
              </a:rPr>
              <a:t>Acido Ialuronico</a:t>
            </a:r>
          </a:p>
        </p:txBody>
      </p:sp>
    </p:spTree>
    <p:extLst>
      <p:ext uri="{BB962C8B-B14F-4D97-AF65-F5344CB8AC3E}">
        <p14:creationId xmlns:p14="http://schemas.microsoft.com/office/powerpoint/2010/main" val="16137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249B80D7-16E4-4EA1-A854-CF9450B51D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4507" y="302737"/>
            <a:ext cx="9071610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866">
                <a:latin typeface="Arial Black" panose="020B0A04020102020204" pitchFamily="34" charset="0"/>
              </a:rPr>
              <a:t>PROTEOGLICANI: SCHEMA STRUTTURALE</a:t>
            </a:r>
          </a:p>
        </p:txBody>
      </p:sp>
      <p:sp>
        <p:nvSpPr>
          <p:cNvPr id="11266" name="Line 2">
            <a:extLst>
              <a:ext uri="{FF2B5EF4-FFF2-40B4-BE49-F238E27FC236}">
                <a16:creationId xmlns:a16="http://schemas.microsoft.com/office/drawing/2014/main" id="{13F0FDCE-88C6-46DA-AB1E-1D301FA5FE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39714" y="3380855"/>
            <a:ext cx="1433189" cy="241490"/>
          </a:xfrm>
          <a:prstGeom prst="line">
            <a:avLst/>
          </a:prstGeom>
          <a:noFill/>
          <a:ln w="3816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EB69F0A8-7C5E-4306-AF94-4A463DF0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1716676"/>
            <a:ext cx="9881826" cy="584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2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ED2A2-29C9-0848-A38C-CAE272F5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0" y="31905"/>
            <a:ext cx="9865096" cy="1258195"/>
          </a:xfrm>
        </p:spPr>
        <p:txBody>
          <a:bodyPr/>
          <a:lstStyle/>
          <a:p>
            <a:r>
              <a:rPr lang="it-IT" sz="3600" b="1" dirty="0">
                <a:latin typeface="Copperplate Gothic Bold" panose="020E0705020206020404" pitchFamily="34" charset="77"/>
              </a:rPr>
              <a:t>ECM dei TESSUTI CONNETTIVI</a:t>
            </a:r>
            <a:br>
              <a:rPr lang="it-IT" sz="3600" b="1" dirty="0">
                <a:latin typeface="Copperplate Gothic Bold" panose="020E0705020206020404" pitchFamily="34" charset="77"/>
              </a:rPr>
            </a:br>
            <a:r>
              <a:rPr lang="it-IT" sz="3600" b="1" dirty="0">
                <a:latin typeface="Copperplate Gothic Bold" panose="020E0705020206020404" pitchFamily="34" charset="77"/>
              </a:rPr>
              <a:t>COMPONENTE FIBRILLARE (Fibrosa)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BAA9B-68EB-E143-BC50-AFEB4774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0" y="1290100"/>
            <a:ext cx="9865096" cy="6162145"/>
          </a:xfrm>
        </p:spPr>
        <p:txBody>
          <a:bodyPr/>
          <a:lstStyle/>
          <a:p>
            <a:r>
              <a:rPr lang="it-IT" sz="3000" b="1" dirty="0">
                <a:latin typeface="Copperplate Gothic Bold" panose="020E0705020206020404" pitchFamily="34" charset="77"/>
              </a:rPr>
              <a:t>Si descrivono TRE categorie di FIBRE:</a:t>
            </a:r>
          </a:p>
          <a:p>
            <a:endParaRPr lang="it-IT" sz="3000" b="1" dirty="0">
              <a:latin typeface="Copperplate Gothic Bold" panose="020E0705020206020404" pitchFamily="34" charset="77"/>
            </a:endParaRPr>
          </a:p>
          <a:p>
            <a:pPr marL="457200" indent="-457200">
              <a:buFontTx/>
              <a:buChar char="-"/>
            </a:pPr>
            <a:r>
              <a:rPr lang="it-IT" sz="3000" b="1" dirty="0">
                <a:latin typeface="Copperplate Gothic Bold" panose="020E0705020206020404" pitchFamily="34" charset="77"/>
              </a:rPr>
              <a:t>COLLAGENE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latin typeface="Copperplate Gothic Bold" panose="020E0705020206020404" pitchFamily="34" charset="77"/>
              </a:rPr>
              <a:t>RETICOLARI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latin typeface="Copperplate Gothic Bold" panose="020E0705020206020404" pitchFamily="34" charset="77"/>
              </a:rPr>
              <a:t>ELASTICHE</a:t>
            </a:r>
          </a:p>
          <a:p>
            <a:pPr marL="457200" indent="-457200">
              <a:buFontTx/>
              <a:buChar char="-"/>
            </a:pPr>
            <a:endParaRPr lang="it-IT" sz="3000" b="1" dirty="0">
              <a:latin typeface="Copperplate Gothic Bold" panose="020E0705020206020404" pitchFamily="34" charset="77"/>
            </a:endParaRPr>
          </a:p>
          <a:p>
            <a:pPr marL="0" indent="0"/>
            <a:r>
              <a:rPr lang="it-IT" sz="3000" b="1" dirty="0">
                <a:latin typeface="Copperplate Gothic Bold" panose="020E0705020206020404" pitchFamily="34" charset="77"/>
              </a:rPr>
              <a:t>La PROTEINA maggiormente coinvolta è il COLLAGENE (di cui si conoscono 17 tipi…, vi prevale il Tipo I, Primo), che assume diverse conformazioni tridimensionali. Nelle fibre elastiche prevale l’ Elastina.</a:t>
            </a:r>
          </a:p>
        </p:txBody>
      </p:sp>
    </p:spTree>
    <p:extLst>
      <p:ext uri="{BB962C8B-B14F-4D97-AF65-F5344CB8AC3E}">
        <p14:creationId xmlns:p14="http://schemas.microsoft.com/office/powerpoint/2010/main" val="360210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FCF8A4F-556E-4C57-8BAA-33BF401FC1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4507" y="302737"/>
            <a:ext cx="9071610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527">
                <a:latin typeface="Arial Black" panose="020B0A04020102020204" pitchFamily="34" charset="0"/>
              </a:rPr>
              <a:t>FIBRE COLLAGENE e RETICOLARI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DFA31143-48DB-4A51-A2B5-FFF00855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6"/>
          <a:stretch>
            <a:fillRect/>
          </a:stretch>
        </p:blipFill>
        <p:spPr bwMode="auto">
          <a:xfrm>
            <a:off x="2341928" y="4415060"/>
            <a:ext cx="5872748" cy="276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 r="272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8F0E6347-4607-406E-B392-953DF47F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48" y="1636180"/>
            <a:ext cx="2726383" cy="272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782D1307-D648-44D5-86F4-18082248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1716676"/>
            <a:ext cx="3650343" cy="20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Line 5">
            <a:extLst>
              <a:ext uri="{FF2B5EF4-FFF2-40B4-BE49-F238E27FC236}">
                <a16:creationId xmlns:a16="http://schemas.microsoft.com/office/drawing/2014/main" id="{E4C06E8A-959F-43C7-A4F7-AB3069221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2138" y="2985372"/>
            <a:ext cx="162742" cy="1746425"/>
          </a:xfrm>
          <a:prstGeom prst="line">
            <a:avLst/>
          </a:prstGeom>
          <a:noFill/>
          <a:ln w="3816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7888350E-FE72-48F7-9EA5-6F0604239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0364" y="3701091"/>
            <a:ext cx="2301152" cy="1903918"/>
          </a:xfrm>
          <a:prstGeom prst="line">
            <a:avLst/>
          </a:prstGeom>
          <a:noFill/>
          <a:ln w="7632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75613B47-95B8-45B3-9641-B42E8B897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8353" y="3065868"/>
            <a:ext cx="3174364" cy="1665928"/>
          </a:xfrm>
          <a:prstGeom prst="line">
            <a:avLst/>
          </a:prstGeom>
          <a:noFill/>
          <a:ln w="41400" cap="sq">
            <a:solidFill>
              <a:srgbClr val="FF99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01480A64-DEA0-4B96-8B1B-91B237C0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929" y="4493806"/>
            <a:ext cx="2698384" cy="2619638"/>
          </a:xfrm>
          <a:prstGeom prst="rect">
            <a:avLst/>
          </a:prstGeom>
          <a:noFill/>
          <a:ln w="44280" cap="sq">
            <a:solidFill>
              <a:srgbClr val="0000FF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3BCED325-0CA9-47FB-AB52-418CC40E5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9060" y="3221612"/>
            <a:ext cx="1984415" cy="2465643"/>
          </a:xfrm>
          <a:prstGeom prst="line">
            <a:avLst/>
          </a:prstGeom>
          <a:noFill/>
          <a:ln w="38160" cap="sq">
            <a:solidFill>
              <a:srgbClr val="8DC6FF"/>
            </a:solidFill>
            <a:prstDash val="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30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39066</TotalTime>
  <Words>544</Words>
  <Application>Microsoft Macintosh PowerPoint</Application>
  <PresentationFormat>Personalizzato</PresentationFormat>
  <Paragraphs>97</Paragraphs>
  <Slides>22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SimSun</vt:lpstr>
      <vt:lpstr>Arial</vt:lpstr>
      <vt:lpstr>Arial Black</vt:lpstr>
      <vt:lpstr>Chalkboard SE</vt:lpstr>
      <vt:lpstr>Comic Sans MS</vt:lpstr>
      <vt:lpstr>Copperplate Gothic Bold</vt:lpstr>
      <vt:lpstr>Gurmukhi MN</vt:lpstr>
      <vt:lpstr>Times New Roman</vt:lpstr>
      <vt:lpstr>1_Tema di Office</vt:lpstr>
      <vt:lpstr> TESSUTI CONNETTIVI  </vt:lpstr>
      <vt:lpstr>CLASSIFICAZIONE MORFO-FUNZIONALE DEI TESSUTI CONNETTIVI </vt:lpstr>
      <vt:lpstr>Presentazione standard di PowerPoint</vt:lpstr>
      <vt:lpstr>Presentazione standard di PowerPoint</vt:lpstr>
      <vt:lpstr>ECM dei TESSUTI CONNETTIVI COMPONENTE AMORFA</vt:lpstr>
      <vt:lpstr>Presentazione standard di PowerPoint</vt:lpstr>
      <vt:lpstr>PROTEOGLICANI: SCHEMA STRUTTURALE</vt:lpstr>
      <vt:lpstr>ECM dei TESSUTI CONNETTIVI COMPONENTE FIBRILLARE (Fibrosa)</vt:lpstr>
      <vt:lpstr>FIBRE COLLAGENE e RETICOLARI</vt:lpstr>
      <vt:lpstr>Presentazione standard di PowerPoint</vt:lpstr>
      <vt:lpstr>CELLULE DEI TESSUTI CONNETTIVI  PROPRIAMENTE DETTI</vt:lpstr>
      <vt:lpstr>CELLULE DEI DIVERSI TIPI DI TESSUTI CONNETTIVI</vt:lpstr>
      <vt:lpstr>CELLULE dei CONNETTIVI  PROPRIAMENTE DETTI</vt:lpstr>
      <vt:lpstr>FIBROBLASTI  e  FIBROCITI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TESSUTO CONNETTIVO ELASTICO</vt:lpstr>
      <vt:lpstr>Presentazione standard di PowerPoint</vt:lpstr>
      <vt:lpstr>TESSUTO ADIPOSO</vt:lpstr>
      <vt:lpstr>TESSUTO ADIPOSO BIANCO  (o GIALLO) e BRUNO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TESSUTI EPITELIALI</dc:title>
  <dc:creator>VITTORIO GRILL</dc:creator>
  <cp:lastModifiedBy>Utente di Microsoft Office</cp:lastModifiedBy>
  <cp:revision>223</cp:revision>
  <cp:lastPrinted>2019-10-22T13:36:42Z</cp:lastPrinted>
  <dcterms:created xsi:type="dcterms:W3CDTF">2010-10-20T14:05:54Z</dcterms:created>
  <dcterms:modified xsi:type="dcterms:W3CDTF">2020-10-11T12:21:18Z</dcterms:modified>
</cp:coreProperties>
</file>