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92" r:id="rId23"/>
    <p:sldId id="281" r:id="rId24"/>
    <p:sldId id="284" r:id="rId25"/>
    <p:sldId id="282" r:id="rId26"/>
    <p:sldId id="283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51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79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1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36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85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36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44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65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2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CC5E-357C-45F2-88FA-0239D34FF776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E82D-71E6-4C77-B252-69365EE329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re.it/area-di-ricerca/formazione/" TargetMode="External"/><Relationship Id="rId2" Type="http://schemas.openxmlformats.org/officeDocument/2006/relationships/hyperlink" Target="http://www.indire.it/home/stor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dire.it/area-di-ricerca/miglioramento/" TargetMode="External"/><Relationship Id="rId4" Type="http://schemas.openxmlformats.org/officeDocument/2006/relationships/hyperlink" Target="http://www.indire.it/area-di-ricerca/innovazion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Due ricerca con impostazione pedagogica sperimentalre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Indire e Sird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289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84171"/>
            <a:ext cx="9685957" cy="70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2" y="352697"/>
            <a:ext cx="11148487" cy="6213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715" y="168031"/>
            <a:ext cx="227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SCUOLA SECONDARIA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777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CONTINUITÀ CON LE PRATICHE ONLINE PRECEDENTI (E PROIEZIONI PER IL FUTURO)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videoconferenze e chat, che passano da 136 </a:t>
            </a:r>
            <a:r>
              <a:rPr lang="it-IT" dirty="0" smtClean="0"/>
              <a:t>soggetti che </a:t>
            </a:r>
            <a:r>
              <a:rPr lang="it-IT" dirty="0"/>
              <a:t>dichiarano di averne fatto un uso anche prima del lockdown nella propria </a:t>
            </a:r>
            <a:r>
              <a:rPr lang="it-IT" dirty="0" smtClean="0"/>
              <a:t>didattica in </a:t>
            </a:r>
            <a:r>
              <a:rPr lang="it-IT" dirty="0"/>
              <a:t>presenza, 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1114 rispondenti che ne ha fatto uso durante la Dad,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801 docenti </a:t>
            </a:r>
            <a:r>
              <a:rPr lang="it-IT" dirty="0" smtClean="0"/>
              <a:t>che dichiarano </a:t>
            </a:r>
            <a:r>
              <a:rPr lang="it-IT" dirty="0"/>
              <a:t>di voler mantenere qualche forma di comunicazione sincrona anche dopo </a:t>
            </a:r>
            <a:r>
              <a:rPr lang="it-IT" dirty="0" smtClean="0"/>
              <a:t>lafine </a:t>
            </a:r>
            <a:r>
              <a:rPr lang="it-IT" dirty="0"/>
              <a:t>dell'emergenza.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70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6" y="1135201"/>
            <a:ext cx="7964805" cy="572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817" y="365760"/>
            <a:ext cx="873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Tecnologie più usate?</a:t>
            </a:r>
            <a:endParaRPr lang="it-I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84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0" y="274320"/>
            <a:ext cx="9797143" cy="62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514" y="4258491"/>
            <a:ext cx="355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Cosa migliora?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5812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4" y="1410789"/>
            <a:ext cx="10057201" cy="49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8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280060"/>
            <a:ext cx="8164170" cy="68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991" y="365126"/>
            <a:ext cx="8000958" cy="6396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si partecipa poco?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923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esclusi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1293223"/>
            <a:ext cx="8671934" cy="5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185"/>
            <a:ext cx="9753600" cy="70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3" y="276447"/>
            <a:ext cx="7189270" cy="399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24" y="4521163"/>
            <a:ext cx="469582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0" y="5040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http://www.indire.it/wp-content/uploads/2020/07/Pratiche-didattiche-durante-il-lockdown-Report-2.pdf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78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" y="757647"/>
            <a:ext cx="111295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E la SIRD?</a:t>
            </a:r>
          </a:p>
          <a:p>
            <a:r>
              <a:rPr lang="it-IT" sz="3600" dirty="0" smtClean="0"/>
              <a:t>la </a:t>
            </a:r>
            <a:r>
              <a:rPr lang="it-IT" sz="3600" dirty="0" smtClean="0"/>
              <a:t>prima ricerca nazionale promossa da una società scientifica in collaborazione con le associazioni insegnanti.</a:t>
            </a:r>
          </a:p>
          <a:p>
            <a:r>
              <a:rPr lang="it-IT" sz="3600" dirty="0" smtClean="0"/>
              <a:t>da aprile a giugno 2020.</a:t>
            </a:r>
          </a:p>
          <a:p>
            <a:r>
              <a:rPr lang="it-IT" sz="3600" dirty="0" smtClean="0"/>
              <a:t>16.000 questionari in 11 settimane.</a:t>
            </a:r>
          </a:p>
          <a:p>
            <a:endParaRPr lang="it-IT" sz="3600" dirty="0" smtClean="0"/>
          </a:p>
          <a:p>
            <a:r>
              <a:rPr lang="it-IT" sz="3600" dirty="0" smtClean="0"/>
              <a:t>Anche qui un questionario, </a:t>
            </a:r>
          </a:p>
          <a:p>
            <a:r>
              <a:rPr lang="it-IT" sz="3600" dirty="0" smtClean="0"/>
              <a:t>122 domande di cui 6 domande aperte</a:t>
            </a:r>
          </a:p>
          <a:p>
            <a:endParaRPr lang="it-IT" sz="3600" dirty="0" smtClean="0"/>
          </a:p>
          <a:p>
            <a:r>
              <a:rPr lang="it-IT" sz="3600" dirty="0" smtClean="0"/>
              <a:t>Gli insegnanti hanno risposto in forma anonima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6220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567384"/>
            <a:ext cx="8595360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temi analizzati riguardano: 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Impatto sulla rimodulazione della programmazione didattica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Strumenti tecnologici utilizzati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Modalità di svolgimento della didattica: sincrona e asincrona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Strategie didattiche utilizzate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Preparazione alla DAD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Criticità incontrate nella DAD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Collaborazione alla DAD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La valutazione degli studenti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Interventi per Disturbi Specifici dell’Apprendimento e Bisogni </a:t>
            </a:r>
            <a:r>
              <a:rPr lang="it-I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Educativi Speciali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Valutazione dell’esperienza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2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726" y="1123406"/>
            <a:ext cx="918318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 inoltre (domande aperte):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Difficoltà degli studenti a seguire la DAD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Punti di forza della DAD (2 risposte)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Punti di debolezza della DAD (2 risposte)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Riflessioni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2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67" y="117566"/>
            <a:ext cx="8634188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903" y="644495"/>
            <a:ext cx="81076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Gli insegnanti che hanno risposto non sono un campione rappresentativo della</a:t>
            </a:r>
          </a:p>
          <a:p>
            <a:r>
              <a:rPr lang="it-IT" sz="3200" dirty="0" smtClean="0"/>
              <a:t>popolazione degli insegnanti italiani. </a:t>
            </a:r>
          </a:p>
          <a:p>
            <a:endParaRPr lang="it-IT" sz="3200" dirty="0" smtClean="0"/>
          </a:p>
          <a:p>
            <a:r>
              <a:rPr lang="it-IT" sz="3200" dirty="0" smtClean="0"/>
              <a:t>insegnanti </a:t>
            </a:r>
            <a:r>
              <a:rPr lang="it-IT" sz="3200" dirty="0" smtClean="0"/>
              <a:t>attivi, «impegnati</a:t>
            </a:r>
            <a:r>
              <a:rPr lang="it-IT" sz="3200" dirty="0" smtClean="0"/>
              <a:t>».</a:t>
            </a:r>
          </a:p>
          <a:p>
            <a:endParaRPr lang="it-IT" sz="3200" dirty="0" smtClean="0"/>
          </a:p>
          <a:p>
            <a:r>
              <a:rPr lang="it-IT" sz="3200" dirty="0" smtClean="0"/>
              <a:t>Più DEL 40% SONO DI SCUOLA PRIMARIA,</a:t>
            </a:r>
          </a:p>
          <a:p>
            <a:r>
              <a:rPr lang="it-IT" sz="3200" dirty="0" smtClean="0"/>
              <a:t>Gli insegnanti che hanno risposto rappresentano circa il 2% degli insegnanti italiani</a:t>
            </a:r>
          </a:p>
          <a:p>
            <a:r>
              <a:rPr lang="it-IT" sz="3200" dirty="0" smtClean="0"/>
              <a:t>FVG poco rappresentata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9126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07" y="404950"/>
            <a:ext cx="8365947" cy="59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8" y="302359"/>
            <a:ext cx="87913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Tre tipi di strumenti:</a:t>
            </a:r>
          </a:p>
          <a:p>
            <a:endParaRPr lang="it-IT" sz="2800" dirty="0" smtClean="0"/>
          </a:p>
          <a:p>
            <a:r>
              <a:rPr lang="it-IT" sz="2800" dirty="0" smtClean="0"/>
              <a:t>• Gli strumenti di comunicazione individuale, telefono, sms.</a:t>
            </a:r>
          </a:p>
          <a:p>
            <a:endParaRPr lang="it-IT" sz="2800" dirty="0" smtClean="0"/>
          </a:p>
          <a:p>
            <a:r>
              <a:rPr lang="it-IT" sz="2800" dirty="0" smtClean="0"/>
              <a:t>• Strumenti di presentazione: Canali, Youtube, RaiPlay, Materiali on line,</a:t>
            </a:r>
          </a:p>
          <a:p>
            <a:r>
              <a:rPr lang="it-IT" sz="2800" dirty="0" smtClean="0"/>
              <a:t>Social, Blog, Siti dei libri di testo.</a:t>
            </a:r>
          </a:p>
          <a:p>
            <a:endParaRPr lang="it-IT" sz="2800" dirty="0" smtClean="0"/>
          </a:p>
          <a:p>
            <a:r>
              <a:rPr lang="it-IT" sz="2800" dirty="0" smtClean="0"/>
              <a:t>• Strumenti di comunicazione sincrona: piattaforme, app interattive, classe virtuale.</a:t>
            </a:r>
          </a:p>
          <a:p>
            <a:endParaRPr lang="it-IT" sz="2800" dirty="0" smtClean="0"/>
          </a:p>
          <a:p>
            <a:r>
              <a:rPr lang="it-IT" sz="2800" dirty="0" smtClean="0"/>
              <a:t>Va evidenziato il grande sforzo per raggiungere i singoli studenti fatto </a:t>
            </a:r>
            <a:r>
              <a:rPr lang="it-IT" sz="2800" dirty="0" smtClean="0"/>
              <a:t>di telefonate </a:t>
            </a:r>
            <a:r>
              <a:rPr lang="it-IT" sz="2800" dirty="0" smtClean="0"/>
              <a:t>messaggi, ricerca sui social che ha impegnato i docenti </a:t>
            </a:r>
            <a:r>
              <a:rPr lang="it-IT" sz="2800" dirty="0" smtClean="0"/>
              <a:t>di tutti </a:t>
            </a:r>
            <a:r>
              <a:rPr lang="it-IT" sz="2800" dirty="0" smtClean="0"/>
              <a:t>gli ordini di scuola, e in particolare di infanzia e primaria.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89840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561829"/>
            <a:ext cx="8003878" cy="62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847" y="276055"/>
            <a:ext cx="83732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Preparazione alla DAD</a:t>
            </a:r>
          </a:p>
          <a:p>
            <a:endParaRPr lang="it-IT" sz="2800" dirty="0" smtClean="0"/>
          </a:p>
          <a:p>
            <a:r>
              <a:rPr lang="it-IT" sz="2800" dirty="0" smtClean="0"/>
              <a:t>I docenti avevano avuto una formazione sulle tecnologie in presenza, ma non in quella a distanza.</a:t>
            </a:r>
          </a:p>
          <a:p>
            <a:r>
              <a:rPr lang="it-IT" sz="2800" dirty="0" smtClean="0"/>
              <a:t>Si son trovati a dover imparare a fare didattica a distanza.</a:t>
            </a:r>
          </a:p>
          <a:p>
            <a:endParaRPr lang="it-IT" sz="2800" dirty="0" smtClean="0"/>
          </a:p>
          <a:p>
            <a:r>
              <a:rPr lang="it-IT" sz="2800" dirty="0" smtClean="0"/>
              <a:t>La preparazione a forme di didattica a distanza è sotto il 10% nella scuola</a:t>
            </a:r>
          </a:p>
          <a:p>
            <a:r>
              <a:rPr lang="it-IT" sz="2800" dirty="0" smtClean="0"/>
              <a:t>dell’infanzia e sotto il 15% in primaria.</a:t>
            </a:r>
          </a:p>
          <a:p>
            <a:endParaRPr lang="it-IT" sz="2800" dirty="0" smtClean="0"/>
          </a:p>
          <a:p>
            <a:r>
              <a:rPr lang="it-IT" sz="2800" dirty="0" smtClean="0"/>
              <a:t>30 nella secondaria di secondo grado la formazione</a:t>
            </a:r>
          </a:p>
          <a:p>
            <a:r>
              <a:rPr lang="it-IT" sz="2800" dirty="0" smtClean="0"/>
              <a:t>prima del Covid aveva raggiunto circa il 20%</a:t>
            </a:r>
          </a:p>
          <a:p>
            <a:r>
              <a:rPr lang="it-IT" sz="2800" dirty="0" smtClean="0"/>
              <a:t>dei docenti.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5352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51846"/>
            <a:ext cx="9126434" cy="68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è successo?</a:t>
            </a:r>
            <a:br>
              <a:rPr lang="it-IT" dirty="0" smtClean="0"/>
            </a:br>
            <a:r>
              <a:rPr lang="it-IT" dirty="0" smtClean="0"/>
              <a:t>Ci eravamo anche noi…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sz="3200" dirty="0" smtClean="0"/>
              <a:t>11 </a:t>
            </a:r>
            <a:r>
              <a:rPr lang="it-IT" sz="3200" dirty="0" smtClean="0"/>
              <a:t>marzo – pandemia</a:t>
            </a:r>
          </a:p>
          <a:p>
            <a:r>
              <a:rPr lang="it-IT" sz="3200" dirty="0" smtClean="0"/>
              <a:t>Sospese le attività didattiche in presenza</a:t>
            </a:r>
          </a:p>
          <a:p>
            <a:r>
              <a:rPr lang="it-IT" sz="3200" dirty="0" smtClean="0"/>
              <a:t>Attivata la didattica a distanza</a:t>
            </a:r>
          </a:p>
          <a:p>
            <a:r>
              <a:rPr lang="it-IT" sz="3200" dirty="0" smtClean="0"/>
              <a:t>Prima opzionali</a:t>
            </a:r>
          </a:p>
          <a:p>
            <a:r>
              <a:rPr lang="it-IT" sz="3200" dirty="0" smtClean="0"/>
              <a:t>Poi obbligatorie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6424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94" y="226317"/>
            <a:ext cx="100061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Nella scuola dell’infanzia e nella primaria si evidenzia una grande</a:t>
            </a:r>
          </a:p>
          <a:p>
            <a:r>
              <a:rPr lang="it-IT" sz="2800" u="sng" dirty="0" smtClean="0"/>
              <a:t>collaborazione con le famiglie </a:t>
            </a:r>
            <a:r>
              <a:rPr lang="it-IT" sz="2800" dirty="0" smtClean="0"/>
              <a:t>che diminuisce significativamente nella</a:t>
            </a:r>
          </a:p>
          <a:p>
            <a:r>
              <a:rPr lang="it-IT" sz="2800" dirty="0" smtClean="0"/>
              <a:t>scuola media ed è quasi assente nella secondaria di secondo grado</a:t>
            </a:r>
          </a:p>
          <a:p>
            <a:endParaRPr lang="it-IT" sz="2800" dirty="0" smtClean="0"/>
          </a:p>
          <a:p>
            <a:r>
              <a:rPr lang="it-IT" sz="2800" u="sng" dirty="0" smtClean="0"/>
              <a:t>la valutazione</a:t>
            </a:r>
            <a:r>
              <a:rPr lang="it-IT" sz="2800" dirty="0" smtClean="0"/>
              <a:t>, ripensata?</a:t>
            </a:r>
          </a:p>
          <a:p>
            <a:r>
              <a:rPr lang="it-IT" sz="2800" dirty="0" smtClean="0"/>
              <a:t>Si sono usati i soliti strumenti, a parte il passaggio tra voti e giudizi.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u="sng" dirty="0" smtClean="0"/>
              <a:t>La valutazione dell’esperienza</a:t>
            </a:r>
          </a:p>
          <a:p>
            <a:endParaRPr lang="it-IT" sz="2800" dirty="0" smtClean="0"/>
          </a:p>
          <a:p>
            <a:r>
              <a:rPr lang="it-IT" sz="2800" dirty="0" smtClean="0"/>
              <a:t> Un grande carico di lavoro, non c’e’ un giudizio positivo del successo dell’apprendimento.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08809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8" y="196086"/>
            <a:ext cx="4937760" cy="6661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6896" y="200705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A livello nazionale </a:t>
            </a:r>
            <a:r>
              <a:rPr lang="it-IT" sz="2400" b="1" dirty="0"/>
              <a:t>Gli studenti Non raggiunti </a:t>
            </a:r>
            <a:r>
              <a:rPr lang="it-IT" sz="2400" dirty="0"/>
              <a:t>sono circa l’8% e i</a:t>
            </a:r>
          </a:p>
          <a:p>
            <a:r>
              <a:rPr lang="it-IT" sz="2400" b="1" dirty="0"/>
              <a:t>parzialmente raggiunti </a:t>
            </a:r>
            <a:r>
              <a:rPr lang="it-IT" sz="2400" dirty="0"/>
              <a:t>il 18%.</a:t>
            </a:r>
          </a:p>
          <a:p>
            <a:endParaRPr lang="it-IT" sz="2400" dirty="0"/>
          </a:p>
          <a:p>
            <a:r>
              <a:rPr lang="it-IT" sz="2400" dirty="0"/>
              <a:t>Complessivamente circa due milioni di studenti  non hanno avuto durante il</a:t>
            </a:r>
          </a:p>
          <a:p>
            <a:r>
              <a:rPr lang="it-IT" sz="2400" dirty="0"/>
              <a:t>COVID un’esperienza di scuola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/>
              <a:t>Esperienza quasi drammatica per la scuola elementare e infanzia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4294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INDIRE SVOLGE UN’INDAGINE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Perché:</a:t>
            </a:r>
          </a:p>
          <a:p>
            <a:r>
              <a:rPr lang="it-IT" sz="3600" dirty="0" smtClean="0"/>
              <a:t>Scuola resistente al cambiamento?</a:t>
            </a:r>
          </a:p>
          <a:p>
            <a:r>
              <a:rPr lang="it-IT" sz="3600" dirty="0" smtClean="0"/>
              <a:t>Cambiamento forzato, non intenzionale</a:t>
            </a:r>
          </a:p>
          <a:p>
            <a:r>
              <a:rPr lang="it-IT" sz="3600" dirty="0"/>
              <a:t>Qual è stata la reazione di chi ha il dovere di fare didattica? Quali sono state le difficoltà? </a:t>
            </a:r>
          </a:p>
        </p:txBody>
      </p:sp>
    </p:spTree>
    <p:extLst>
      <p:ext uri="{BB962C8B-B14F-4D97-AF65-F5344CB8AC3E}">
        <p14:creationId xmlns:p14="http://schemas.microsoft.com/office/powerpoint/2010/main" val="403942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/>
              <a:t>Chi siamo</a:t>
            </a:r>
          </a:p>
          <a:p>
            <a:r>
              <a:rPr lang="it-IT" b="1" dirty="0"/>
              <a:t>L’Istituto Nazionale di Documentazione, Innovazione e Ricerca Educativa (Indire) è da oltre 90 anni il punto di riferimento per la ricerca educativa in Italia</a:t>
            </a:r>
            <a:r>
              <a:rPr lang="it-IT" dirty="0"/>
              <a:t>.</a:t>
            </a:r>
          </a:p>
          <a:p>
            <a:r>
              <a:rPr lang="it-IT" dirty="0">
                <a:hlinkClick r:id="rId2"/>
              </a:rPr>
              <a:t>Fin dalla sua nascita nel 1925</a:t>
            </a:r>
            <a:r>
              <a:rPr lang="it-IT" dirty="0"/>
              <a:t>, l’Istituto accompagna l’evoluzione del sistema scolastico italiano investendo in </a:t>
            </a:r>
            <a:r>
              <a:rPr lang="it-IT" dirty="0">
                <a:hlinkClick r:id="rId3"/>
              </a:rPr>
              <a:t>formazione</a:t>
            </a:r>
            <a:r>
              <a:rPr lang="it-IT" dirty="0"/>
              <a:t> e </a:t>
            </a:r>
            <a:r>
              <a:rPr lang="it-IT" dirty="0">
                <a:hlinkClick r:id="rId4"/>
              </a:rPr>
              <a:t>innovazione</a:t>
            </a:r>
            <a:r>
              <a:rPr lang="it-IT" dirty="0"/>
              <a:t> e sostenendo i processi di </a:t>
            </a:r>
            <a:r>
              <a:rPr lang="it-IT" dirty="0">
                <a:hlinkClick r:id="rId5"/>
              </a:rPr>
              <a:t>miglioramento</a:t>
            </a:r>
            <a:r>
              <a:rPr lang="it-IT" dirty="0"/>
              <a:t> della </a:t>
            </a:r>
            <a:r>
              <a:rPr lang="it-IT" dirty="0" smtClean="0"/>
              <a:t>scuola….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95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162594" y="801974"/>
            <a:ext cx="9274629" cy="547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L’Indagine con questionario semi-strutturato, </a:t>
            </a:r>
            <a:endParaRPr lang="it-IT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rivolta </a:t>
            </a:r>
            <a:r>
              <a:rPr lang="it-IT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tutti i docenti delle scuole di ogni ordine e grado </a:t>
            </a:r>
            <a:endParaRPr lang="it-IT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9 giugno al 30 giugno 2020. </a:t>
            </a:r>
            <a:endParaRPr lang="it-IT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docenti accedevano alla rilevazione direttamente dal sito di Indire.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65760"/>
            <a:ext cx="9469660" cy="6247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06640" y="5891349"/>
            <a:ext cx="4336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 </a:t>
            </a:r>
            <a:r>
              <a:rPr lang="it-IT" sz="3200" dirty="0" smtClean="0"/>
              <a:t>risponde?</a:t>
            </a:r>
          </a:p>
          <a:p>
            <a:r>
              <a:rPr lang="it-IT" sz="3200" dirty="0" smtClean="0"/>
              <a:t> 3774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48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" y="574767"/>
            <a:ext cx="10196927" cy="589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6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680485"/>
            <a:ext cx="10685417" cy="594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</a:t>
            </a:r>
            <a:r>
              <a:rPr lang="it-IT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D’INFANZIA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tempistiche brevi in linea con i tempi attentivi dell’età prescolare, con una frequenza sotto le due ore: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videoconferenze settimanali (24,4%),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attività di contatto e socializzazione (19,9%),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’assegnazione di risorse per studio ed esercitazione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laboratoriali e di ricerca in ambienti digitali (5%). 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attività di laboratorio e di ricerca, sono più presenti con i più piccoli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1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830</Words>
  <Application>Microsoft Office PowerPoint</Application>
  <PresentationFormat>Widescreen</PresentationFormat>
  <Paragraphs>117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Due ricerca con impostazione pedagogica sperimentalre</vt:lpstr>
      <vt:lpstr>PowerPoint Presentation</vt:lpstr>
      <vt:lpstr>Che è successo? Ci eravamo anche noi…</vt:lpstr>
      <vt:lpstr>INDIRE SVOLGE UN’INDAGINE</vt:lpstr>
      <vt:lpstr>INDIRE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CONTINUITÀ CON LE PRATICHE ONLINE PRECEDENTI (E PROIEZIONI PER IL FUTURO)  </vt:lpstr>
      <vt:lpstr>PowerPoint Presentation</vt:lpstr>
      <vt:lpstr>PowerPoint Presentation</vt:lpstr>
      <vt:lpstr>PowerPoint Presentation</vt:lpstr>
      <vt:lpstr>PowerPoint Presentation</vt:lpstr>
      <vt:lpstr>Perché si partecipa poco?</vt:lpstr>
      <vt:lpstr>Gli esclusi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</cp:revision>
  <dcterms:created xsi:type="dcterms:W3CDTF">2020-10-07T14:11:49Z</dcterms:created>
  <dcterms:modified xsi:type="dcterms:W3CDTF">2020-10-11T13:03:37Z</dcterms:modified>
</cp:coreProperties>
</file>