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314" r:id="rId3"/>
    <p:sldId id="307" r:id="rId4"/>
    <p:sldId id="308" r:id="rId5"/>
    <p:sldId id="309" r:id="rId6"/>
    <p:sldId id="310" r:id="rId7"/>
    <p:sldId id="311" r:id="rId8"/>
    <p:sldId id="312" r:id="rId9"/>
    <p:sldId id="315" r:id="rId10"/>
    <p:sldId id="316" r:id="rId11"/>
    <p:sldId id="317" r:id="rId12"/>
    <p:sldId id="318" r:id="rId13"/>
    <p:sldId id="319" r:id="rId14"/>
    <p:sldId id="320" r:id="rId15"/>
    <p:sldId id="321"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2"/>
  </p:normalViewPr>
  <p:slideViewPr>
    <p:cSldViewPr>
      <p:cViewPr varScale="1">
        <p:scale>
          <a:sx n="111" d="100"/>
          <a:sy n="111" d="100"/>
        </p:scale>
        <p:origin x="168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28/08/19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28/08/19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28/08/19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28/08/19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28/08/19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t>28/08/19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t>28/08/19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t>28/08/19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28/08/19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28/08/19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28/08/19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28/08/19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94602" y="697597"/>
            <a:ext cx="81547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r>
              <a:rPr lang="en-US" altLang="en-US" sz="4400" dirty="0" err="1"/>
              <a:t>Chimica</a:t>
            </a:r>
            <a:r>
              <a:rPr lang="en-US" altLang="en-US" sz="4400" dirty="0"/>
              <a:t> </a:t>
            </a:r>
            <a:r>
              <a:rPr lang="en-US" altLang="en-US" sz="4400" dirty="0" err="1"/>
              <a:t>Organica</a:t>
            </a:r>
            <a:r>
              <a:rPr lang="en-US" altLang="en-US" sz="4400" dirty="0"/>
              <a:t> e </a:t>
            </a:r>
            <a:r>
              <a:rPr lang="en-US" altLang="en-US" sz="4400" dirty="0" err="1"/>
              <a:t>Biologica</a:t>
            </a:r>
            <a:endParaRPr lang="en-US" altLang="en-US" sz="4400" i="1" dirty="0">
              <a:latin typeface="Times New Roman" pitchFamily="18" charset="0"/>
            </a:endParaRPr>
          </a:p>
        </p:txBody>
      </p:sp>
      <p:sp>
        <p:nvSpPr>
          <p:cNvPr id="5" name="Text Box 4"/>
          <p:cNvSpPr txBox="1">
            <a:spLocks noChangeArrowheads="1"/>
          </p:cNvSpPr>
          <p:nvPr/>
        </p:nvSpPr>
        <p:spPr bwMode="auto">
          <a:xfrm>
            <a:off x="2867048" y="2348880"/>
            <a:ext cx="3409908" cy="22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lnSpc>
                <a:spcPct val="150000"/>
              </a:lnSpc>
            </a:pPr>
            <a:r>
              <a:rPr lang="it-IT" altLang="en-US" dirty="0">
                <a:latin typeface="Times New Roman" pitchFamily="18" charset="0"/>
              </a:rPr>
              <a:t>Prof. Erik Laurini</a:t>
            </a:r>
          </a:p>
          <a:p>
            <a:pPr algn="ctr" eaLnBrk="1" hangingPunct="1">
              <a:lnSpc>
                <a:spcPct val="150000"/>
              </a:lnSpc>
            </a:pPr>
            <a:endParaRPr lang="it-IT" altLang="en-US" dirty="0">
              <a:solidFill>
                <a:srgbClr val="FF0000"/>
              </a:solidFill>
              <a:latin typeface="Times New Roman" pitchFamily="18" charset="0"/>
            </a:endParaRPr>
          </a:p>
          <a:p>
            <a:pPr algn="ctr" eaLnBrk="1" hangingPunct="1">
              <a:lnSpc>
                <a:spcPct val="150000"/>
              </a:lnSpc>
            </a:pPr>
            <a:r>
              <a:rPr lang="it-IT" altLang="en-US" dirty="0">
                <a:solidFill>
                  <a:srgbClr val="FF0000"/>
                </a:solidFill>
                <a:latin typeface="Times New Roman" pitchFamily="18" charset="0"/>
              </a:rPr>
              <a:t>GRUPPI FUNZIONALI</a:t>
            </a:r>
          </a:p>
          <a:p>
            <a:pPr algn="ctr" eaLnBrk="1" hangingPunct="1">
              <a:lnSpc>
                <a:spcPct val="150000"/>
              </a:lnSpc>
            </a:pPr>
            <a:endParaRPr lang="it-IT" altLang="en-US" dirty="0">
              <a:solidFill>
                <a:srgbClr val="FF0000"/>
              </a:solidFill>
              <a:latin typeface="Times New Roman" pitchFamily="18" charset="0"/>
            </a:endParaRPr>
          </a:p>
        </p:txBody>
      </p:sp>
    </p:spTree>
    <p:extLst>
      <p:ext uri="{BB962C8B-B14F-4D97-AF65-F5344CB8AC3E}">
        <p14:creationId xmlns:p14="http://schemas.microsoft.com/office/powerpoint/2010/main" val="212973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743200" y="18678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dirty="0" err="1">
                <a:solidFill>
                  <a:srgbClr val="FF0000"/>
                </a:solidFill>
              </a:rPr>
              <a:t>Forze</a:t>
            </a:r>
            <a:r>
              <a:rPr lang="en-US" altLang="en-US" dirty="0">
                <a:solidFill>
                  <a:srgbClr val="FF0000"/>
                </a:solidFill>
              </a:rPr>
              <a:t> </a:t>
            </a:r>
            <a:r>
              <a:rPr lang="en-US" altLang="en-US" dirty="0" err="1">
                <a:solidFill>
                  <a:srgbClr val="FF0000"/>
                </a:solidFill>
              </a:rPr>
              <a:t>Intermolecolari</a:t>
            </a:r>
            <a:endParaRPr lang="en-US" altLang="en-US" dirty="0">
              <a:solidFill>
                <a:srgbClr val="FF0000"/>
              </a:solidFill>
            </a:endParaRPr>
          </a:p>
        </p:txBody>
      </p:sp>
      <p:sp>
        <p:nvSpPr>
          <p:cNvPr id="3" name="Text Box 2"/>
          <p:cNvSpPr txBox="1">
            <a:spLocks noChangeArrowheads="1"/>
          </p:cNvSpPr>
          <p:nvPr/>
        </p:nvSpPr>
        <p:spPr bwMode="auto">
          <a:xfrm>
            <a:off x="228600" y="6096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altLang="en-US" dirty="0" err="1">
                <a:solidFill>
                  <a:schemeClr val="tx2"/>
                </a:solidFill>
              </a:rPr>
              <a:t>Forze</a:t>
            </a:r>
            <a:r>
              <a:rPr lang="en-US" altLang="en-US" dirty="0">
                <a:solidFill>
                  <a:schemeClr val="tx2"/>
                </a:solidFill>
              </a:rPr>
              <a:t> di van der Waals </a:t>
            </a:r>
          </a:p>
        </p:txBody>
      </p:sp>
      <p:sp>
        <p:nvSpPr>
          <p:cNvPr id="4" name="Text Box 4"/>
          <p:cNvSpPr txBox="1">
            <a:spLocks noChangeArrowheads="1"/>
          </p:cNvSpPr>
          <p:nvPr/>
        </p:nvSpPr>
        <p:spPr bwMode="auto">
          <a:xfrm>
            <a:off x="228600" y="1038225"/>
            <a:ext cx="86106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5000"/>
              </a:spcBef>
              <a:buFontTx/>
              <a:buChar char="•"/>
            </a:pPr>
            <a:r>
              <a:rPr lang="en-US" altLang="en-US" sz="2100"/>
              <a:t>Le forze di van der Waals sono anche chiamate di London.</a:t>
            </a:r>
          </a:p>
          <a:p>
            <a:pPr algn="just" eaLnBrk="1" hangingPunct="1">
              <a:spcBef>
                <a:spcPct val="25000"/>
              </a:spcBef>
              <a:buFontTx/>
              <a:buChar char="•"/>
            </a:pPr>
            <a:r>
              <a:rPr lang="en-US" altLang="en-US" sz="2100"/>
              <a:t>Sono interazioni deboli causate da variazioni momentanee nella densità elettronica di una molecola.</a:t>
            </a:r>
          </a:p>
          <a:p>
            <a:pPr algn="just" eaLnBrk="1" hangingPunct="1">
              <a:spcBef>
                <a:spcPct val="25000"/>
              </a:spcBef>
              <a:buFontTx/>
              <a:buChar char="•"/>
            </a:pPr>
            <a:r>
              <a:rPr lang="en-US" altLang="en-US" sz="2100"/>
              <a:t>Sono le sole forze attrattive presenti in composti non polari.</a:t>
            </a:r>
          </a:p>
        </p:txBody>
      </p:sp>
      <p:pic>
        <p:nvPicPr>
          <p:cNvPr id="5" name="Picture 5" descr="001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235325"/>
            <a:ext cx="4953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228600" y="2667000"/>
            <a:ext cx="3581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altLang="en-US" sz="2000">
                <a:solidFill>
                  <a:schemeClr val="accent2"/>
                </a:solidFill>
              </a:rPr>
              <a:t>Benché una molecola di CH</a:t>
            </a:r>
            <a:r>
              <a:rPr lang="en-US" altLang="en-US" sz="2000" baseline="-25000">
                <a:solidFill>
                  <a:schemeClr val="accent2"/>
                </a:solidFill>
              </a:rPr>
              <a:t>4</a:t>
            </a:r>
            <a:r>
              <a:rPr lang="en-US" altLang="en-US" sz="2000">
                <a:solidFill>
                  <a:schemeClr val="accent2"/>
                </a:solidFill>
              </a:rPr>
              <a:t> non abbia un dipolo netto, in qualsiasi istante la sua densità elettronica può non essere completamente simmetrica, creando un dipolo temporaneo. Ciò può indurre un dipolo temporaneo in un’altra molecola. Le interazioni deboli di questi dipoli temporanei costituiscono le forze di van der Waals.</a:t>
            </a:r>
          </a:p>
        </p:txBody>
      </p:sp>
    </p:spTree>
    <p:extLst>
      <p:ext uri="{BB962C8B-B14F-4D97-AF65-F5344CB8AC3E}">
        <p14:creationId xmlns:p14="http://schemas.microsoft.com/office/powerpoint/2010/main" val="108663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743200" y="18678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dirty="0" err="1">
                <a:solidFill>
                  <a:srgbClr val="FF0000"/>
                </a:solidFill>
              </a:rPr>
              <a:t>Forze</a:t>
            </a:r>
            <a:r>
              <a:rPr lang="en-US" altLang="en-US" dirty="0">
                <a:solidFill>
                  <a:srgbClr val="FF0000"/>
                </a:solidFill>
              </a:rPr>
              <a:t> </a:t>
            </a:r>
            <a:r>
              <a:rPr lang="en-US" altLang="en-US" dirty="0" err="1">
                <a:solidFill>
                  <a:srgbClr val="FF0000"/>
                </a:solidFill>
              </a:rPr>
              <a:t>Intermolecolari</a:t>
            </a:r>
            <a:endParaRPr lang="en-US" altLang="en-US" dirty="0">
              <a:solidFill>
                <a:srgbClr val="FF0000"/>
              </a:solidFill>
            </a:endParaRPr>
          </a:p>
        </p:txBody>
      </p:sp>
      <p:sp>
        <p:nvSpPr>
          <p:cNvPr id="3" name="Text Box 4"/>
          <p:cNvSpPr txBox="1">
            <a:spLocks noChangeArrowheads="1"/>
          </p:cNvSpPr>
          <p:nvPr/>
        </p:nvSpPr>
        <p:spPr bwMode="auto">
          <a:xfrm>
            <a:off x="228600" y="1338064"/>
            <a:ext cx="86106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5000"/>
              </a:spcBef>
              <a:buFontTx/>
              <a:buChar char="•"/>
            </a:pPr>
            <a:r>
              <a:rPr lang="en-US" altLang="en-US" sz="2100" dirty="0">
                <a:solidFill>
                  <a:schemeClr val="accent2"/>
                </a:solidFill>
              </a:rPr>
              <a:t>Le </a:t>
            </a:r>
            <a:r>
              <a:rPr lang="en-US" altLang="en-US" sz="2100" dirty="0" err="1">
                <a:solidFill>
                  <a:schemeClr val="accent2"/>
                </a:solidFill>
              </a:rPr>
              <a:t>interazioni</a:t>
            </a:r>
            <a:r>
              <a:rPr lang="en-US" altLang="en-US" sz="2100" dirty="0">
                <a:solidFill>
                  <a:schemeClr val="accent2"/>
                </a:solidFill>
              </a:rPr>
              <a:t> </a:t>
            </a:r>
            <a:r>
              <a:rPr lang="en-US" altLang="en-US" sz="2100" dirty="0" err="1">
                <a:solidFill>
                  <a:schemeClr val="accent2"/>
                </a:solidFill>
              </a:rPr>
              <a:t>dipolo</a:t>
            </a:r>
            <a:r>
              <a:rPr lang="en-US" altLang="en-US" sz="2100" dirty="0">
                <a:solidFill>
                  <a:schemeClr val="accent2"/>
                </a:solidFill>
              </a:rPr>
              <a:t>—</a:t>
            </a:r>
            <a:r>
              <a:rPr lang="en-US" altLang="en-US" sz="2100" dirty="0" err="1">
                <a:solidFill>
                  <a:schemeClr val="accent2"/>
                </a:solidFill>
              </a:rPr>
              <a:t>dipolo</a:t>
            </a:r>
            <a:r>
              <a:rPr lang="en-US" altLang="en-US" sz="2100" dirty="0">
                <a:solidFill>
                  <a:schemeClr val="accent2"/>
                </a:solidFill>
              </a:rPr>
              <a:t> </a:t>
            </a:r>
            <a:r>
              <a:rPr lang="en-US" altLang="en-US" sz="2100" dirty="0" err="1">
                <a:solidFill>
                  <a:schemeClr val="accent2"/>
                </a:solidFill>
              </a:rPr>
              <a:t>sono</a:t>
            </a:r>
            <a:r>
              <a:rPr lang="en-US" altLang="en-US" sz="2100" dirty="0">
                <a:solidFill>
                  <a:schemeClr val="accent2"/>
                </a:solidFill>
              </a:rPr>
              <a:t> le </a:t>
            </a:r>
            <a:r>
              <a:rPr lang="en-US" altLang="en-US" sz="2100" dirty="0" err="1">
                <a:solidFill>
                  <a:schemeClr val="accent2"/>
                </a:solidFill>
              </a:rPr>
              <a:t>forze</a:t>
            </a:r>
            <a:r>
              <a:rPr lang="en-US" altLang="en-US" sz="2100" dirty="0">
                <a:solidFill>
                  <a:schemeClr val="accent2"/>
                </a:solidFill>
              </a:rPr>
              <a:t> di </a:t>
            </a:r>
            <a:r>
              <a:rPr lang="en-US" altLang="en-US" sz="2100" dirty="0" err="1">
                <a:solidFill>
                  <a:schemeClr val="accent2"/>
                </a:solidFill>
              </a:rPr>
              <a:t>attrazione</a:t>
            </a:r>
            <a:r>
              <a:rPr lang="en-US" altLang="en-US" sz="2100" dirty="0">
                <a:solidFill>
                  <a:schemeClr val="accent2"/>
                </a:solidFill>
              </a:rPr>
              <a:t> </a:t>
            </a:r>
            <a:r>
              <a:rPr lang="en-US" altLang="en-US" sz="2100" dirty="0" err="1">
                <a:solidFill>
                  <a:schemeClr val="accent2"/>
                </a:solidFill>
              </a:rPr>
              <a:t>tra</a:t>
            </a:r>
            <a:r>
              <a:rPr lang="en-US" altLang="en-US" sz="2100" dirty="0">
                <a:solidFill>
                  <a:schemeClr val="accent2"/>
                </a:solidFill>
              </a:rPr>
              <a:t> </a:t>
            </a:r>
            <a:r>
              <a:rPr lang="en-US" altLang="en-US" sz="2100" dirty="0" err="1">
                <a:solidFill>
                  <a:schemeClr val="accent2"/>
                </a:solidFill>
              </a:rPr>
              <a:t>i</a:t>
            </a:r>
            <a:r>
              <a:rPr lang="en-US" altLang="en-US" sz="2100" dirty="0">
                <a:solidFill>
                  <a:schemeClr val="accent2"/>
                </a:solidFill>
              </a:rPr>
              <a:t> </a:t>
            </a:r>
            <a:r>
              <a:rPr lang="en-US" altLang="en-US" sz="2100" dirty="0" err="1">
                <a:solidFill>
                  <a:schemeClr val="accent2"/>
                </a:solidFill>
              </a:rPr>
              <a:t>dipoli</a:t>
            </a:r>
            <a:r>
              <a:rPr lang="en-US" altLang="en-US" sz="2100" dirty="0">
                <a:solidFill>
                  <a:schemeClr val="accent2"/>
                </a:solidFill>
              </a:rPr>
              <a:t> </a:t>
            </a:r>
            <a:r>
              <a:rPr lang="en-US" altLang="en-US" sz="2100" dirty="0" err="1">
                <a:solidFill>
                  <a:schemeClr val="accent2"/>
                </a:solidFill>
              </a:rPr>
              <a:t>permanenti</a:t>
            </a:r>
            <a:r>
              <a:rPr lang="en-US" altLang="en-US" sz="2100" dirty="0">
                <a:solidFill>
                  <a:schemeClr val="accent2"/>
                </a:solidFill>
              </a:rPr>
              <a:t> di due </a:t>
            </a:r>
            <a:r>
              <a:rPr lang="en-US" altLang="en-US" sz="2100" dirty="0" err="1">
                <a:solidFill>
                  <a:schemeClr val="accent2"/>
                </a:solidFill>
              </a:rPr>
              <a:t>molecole</a:t>
            </a:r>
            <a:r>
              <a:rPr lang="en-US" altLang="en-US" sz="2100" dirty="0">
                <a:solidFill>
                  <a:schemeClr val="accent2"/>
                </a:solidFill>
              </a:rPr>
              <a:t> </a:t>
            </a:r>
            <a:r>
              <a:rPr lang="en-US" altLang="en-US" sz="2100" dirty="0" err="1">
                <a:solidFill>
                  <a:schemeClr val="accent2"/>
                </a:solidFill>
              </a:rPr>
              <a:t>polari</a:t>
            </a:r>
            <a:r>
              <a:rPr lang="en-US" altLang="en-US" sz="2100" dirty="0">
                <a:solidFill>
                  <a:schemeClr val="accent2"/>
                </a:solidFill>
              </a:rPr>
              <a:t>.</a:t>
            </a:r>
          </a:p>
          <a:p>
            <a:pPr algn="just" eaLnBrk="1" hangingPunct="1">
              <a:spcBef>
                <a:spcPct val="25000"/>
              </a:spcBef>
              <a:buFontTx/>
              <a:buChar char="•"/>
            </a:pPr>
            <a:r>
              <a:rPr lang="en-US" altLang="en-US" sz="2100" dirty="0" err="1"/>
              <a:t>Nell’acetone</a:t>
            </a:r>
            <a:r>
              <a:rPr lang="en-US" altLang="en-US" sz="2100" dirty="0"/>
              <a:t> </a:t>
            </a:r>
            <a:r>
              <a:rPr lang="en-US" altLang="en-US" sz="2100" dirty="0" err="1"/>
              <a:t>i</a:t>
            </a:r>
            <a:r>
              <a:rPr lang="en-US" altLang="en-US" sz="2100" dirty="0"/>
              <a:t> </a:t>
            </a:r>
            <a:r>
              <a:rPr lang="en-US" altLang="en-US" sz="2100" dirty="0" err="1"/>
              <a:t>dipoli</a:t>
            </a:r>
            <a:r>
              <a:rPr lang="en-US" altLang="en-US" sz="2100" dirty="0"/>
              <a:t> di </a:t>
            </a:r>
            <a:r>
              <a:rPr lang="en-US" altLang="en-US" sz="2100" dirty="0" err="1"/>
              <a:t>molecole</a:t>
            </a:r>
            <a:r>
              <a:rPr lang="en-US" altLang="en-US" sz="2100" dirty="0"/>
              <a:t> </a:t>
            </a:r>
            <a:r>
              <a:rPr lang="en-US" altLang="en-US" sz="2100" dirty="0" err="1"/>
              <a:t>adiacenti</a:t>
            </a:r>
            <a:r>
              <a:rPr lang="en-US" altLang="en-US" sz="2100" dirty="0"/>
              <a:t> </a:t>
            </a:r>
            <a:r>
              <a:rPr lang="en-US" altLang="en-US" sz="2100" dirty="0" err="1"/>
              <a:t>si</a:t>
            </a:r>
            <a:r>
              <a:rPr lang="en-US" altLang="en-US" sz="2100" dirty="0"/>
              <a:t> </a:t>
            </a:r>
            <a:r>
              <a:rPr lang="en-US" altLang="en-US" sz="2100" dirty="0" err="1"/>
              <a:t>allineano</a:t>
            </a:r>
            <a:r>
              <a:rPr lang="en-US" altLang="en-US" sz="2100" dirty="0"/>
              <a:t> in </a:t>
            </a:r>
            <a:r>
              <a:rPr lang="en-US" altLang="en-US" sz="2100" dirty="0" err="1"/>
              <a:t>modo</a:t>
            </a:r>
            <a:r>
              <a:rPr lang="en-US" altLang="en-US" sz="2100" dirty="0"/>
              <a:t> tale </a:t>
            </a:r>
            <a:r>
              <a:rPr lang="en-US" altLang="en-US" sz="2100" dirty="0" err="1"/>
              <a:t>che</a:t>
            </a:r>
            <a:r>
              <a:rPr lang="en-US" altLang="en-US" sz="2100" dirty="0"/>
              <a:t> le </a:t>
            </a:r>
            <a:r>
              <a:rPr lang="en-US" altLang="en-US" sz="2100" dirty="0" err="1"/>
              <a:t>cariche</a:t>
            </a:r>
            <a:r>
              <a:rPr lang="en-US" altLang="en-US" sz="2100" dirty="0"/>
              <a:t> </a:t>
            </a:r>
            <a:r>
              <a:rPr lang="en-US" altLang="en-US" sz="2100" dirty="0" err="1"/>
              <a:t>parzialmente</a:t>
            </a:r>
            <a:r>
              <a:rPr lang="en-US" altLang="en-US" sz="2100" dirty="0"/>
              <a:t> negative e </a:t>
            </a:r>
            <a:r>
              <a:rPr lang="en-US" altLang="en-US" sz="2100" dirty="0" err="1"/>
              <a:t>parzialmente</a:t>
            </a:r>
            <a:r>
              <a:rPr lang="en-US" altLang="en-US" sz="2100" dirty="0"/>
              <a:t> positive </a:t>
            </a:r>
            <a:r>
              <a:rPr lang="en-US" altLang="en-US" sz="2100" dirty="0" err="1"/>
              <a:t>siano</a:t>
            </a:r>
            <a:r>
              <a:rPr lang="en-US" altLang="en-US" sz="2100" dirty="0"/>
              <a:t> </a:t>
            </a:r>
            <a:r>
              <a:rPr lang="en-US" altLang="en-US" sz="2100" dirty="0" err="1"/>
              <a:t>strettamente</a:t>
            </a:r>
            <a:r>
              <a:rPr lang="en-US" altLang="en-US" sz="2100" dirty="0"/>
              <a:t> </a:t>
            </a:r>
            <a:r>
              <a:rPr lang="en-US" altLang="en-US" sz="2100" dirty="0" err="1"/>
              <a:t>ravvicinate</a:t>
            </a:r>
            <a:r>
              <a:rPr lang="en-US" altLang="en-US" sz="2100" dirty="0"/>
              <a:t>. </a:t>
            </a:r>
            <a:r>
              <a:rPr lang="en-US" altLang="en-US" sz="2100" dirty="0" err="1"/>
              <a:t>Queste</a:t>
            </a:r>
            <a:r>
              <a:rPr lang="en-US" altLang="en-US" sz="2100" dirty="0"/>
              <a:t> </a:t>
            </a:r>
            <a:r>
              <a:rPr lang="en-US" altLang="en-US" sz="2100" dirty="0" err="1"/>
              <a:t>forze</a:t>
            </a:r>
            <a:r>
              <a:rPr lang="en-US" altLang="en-US" sz="2100" dirty="0"/>
              <a:t> </a:t>
            </a:r>
            <a:r>
              <a:rPr lang="en-US" altLang="en-US" sz="2100" dirty="0" err="1"/>
              <a:t>attrattive</a:t>
            </a:r>
            <a:r>
              <a:rPr lang="en-US" altLang="en-US" sz="2100" dirty="0"/>
              <a:t> </a:t>
            </a:r>
            <a:r>
              <a:rPr lang="en-US" altLang="en-US" sz="2100" dirty="0" err="1"/>
              <a:t>causate</a:t>
            </a:r>
            <a:r>
              <a:rPr lang="en-US" altLang="en-US" sz="2100" dirty="0"/>
              <a:t> da </a:t>
            </a:r>
            <a:r>
              <a:rPr lang="en-US" altLang="en-US" sz="2100" dirty="0" err="1"/>
              <a:t>dipoli</a:t>
            </a:r>
            <a:r>
              <a:rPr lang="en-US" altLang="en-US" sz="2100" dirty="0"/>
              <a:t> </a:t>
            </a:r>
            <a:r>
              <a:rPr lang="en-US" altLang="en-US" sz="2100" dirty="0" err="1"/>
              <a:t>permanenti</a:t>
            </a:r>
            <a:r>
              <a:rPr lang="en-US" altLang="en-US" sz="2100" dirty="0"/>
              <a:t> </a:t>
            </a:r>
            <a:r>
              <a:rPr lang="en-US" altLang="en-US" sz="2100" dirty="0" err="1"/>
              <a:t>sono</a:t>
            </a:r>
            <a:r>
              <a:rPr lang="en-US" altLang="en-US" sz="2100" dirty="0"/>
              <a:t> molto </a:t>
            </a:r>
            <a:r>
              <a:rPr lang="en-US" altLang="en-US" sz="2100" dirty="0" err="1"/>
              <a:t>più</a:t>
            </a:r>
            <a:r>
              <a:rPr lang="en-US" altLang="en-US" sz="2100" dirty="0"/>
              <a:t> </a:t>
            </a:r>
            <a:r>
              <a:rPr lang="en-US" altLang="en-US" sz="2100" dirty="0" err="1"/>
              <a:t>forti</a:t>
            </a:r>
            <a:r>
              <a:rPr lang="en-US" altLang="en-US" sz="2100" dirty="0"/>
              <a:t> </a:t>
            </a:r>
            <a:r>
              <a:rPr lang="en-US" altLang="en-US" sz="2100" dirty="0" err="1"/>
              <a:t>rispetto</a:t>
            </a:r>
            <a:r>
              <a:rPr lang="en-US" altLang="en-US" sz="2100" dirty="0"/>
              <a:t> </a:t>
            </a:r>
            <a:r>
              <a:rPr lang="en-US" altLang="en-US" sz="2100" dirty="0" err="1"/>
              <a:t>alle</a:t>
            </a:r>
            <a:r>
              <a:rPr lang="en-US" altLang="en-US" sz="2100" dirty="0"/>
              <a:t> </a:t>
            </a:r>
            <a:r>
              <a:rPr lang="en-US" altLang="en-US" sz="2100" dirty="0" err="1"/>
              <a:t>deboli</a:t>
            </a:r>
            <a:r>
              <a:rPr lang="en-US" altLang="en-US" sz="2100" dirty="0"/>
              <a:t> </a:t>
            </a:r>
            <a:r>
              <a:rPr lang="en-US" altLang="en-US" sz="2100" dirty="0" err="1"/>
              <a:t>forze</a:t>
            </a:r>
            <a:r>
              <a:rPr lang="en-US" altLang="en-US" sz="2100" dirty="0"/>
              <a:t> di van der Waals.</a:t>
            </a:r>
          </a:p>
        </p:txBody>
      </p:sp>
      <p:pic>
        <p:nvPicPr>
          <p:cNvPr id="4" name="Picture 6" descr="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74368"/>
            <a:ext cx="762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228600" y="81156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altLang="en-US" dirty="0" err="1">
                <a:solidFill>
                  <a:schemeClr val="tx2"/>
                </a:solidFill>
              </a:rPr>
              <a:t>Forze</a:t>
            </a:r>
            <a:r>
              <a:rPr lang="en-US" altLang="en-US" dirty="0">
                <a:solidFill>
                  <a:schemeClr val="tx2"/>
                </a:solidFill>
              </a:rPr>
              <a:t> </a:t>
            </a:r>
            <a:r>
              <a:rPr lang="en-US" altLang="en-US" dirty="0" err="1">
                <a:solidFill>
                  <a:schemeClr val="tx2"/>
                </a:solidFill>
              </a:rPr>
              <a:t>dipolo-dipolo</a:t>
            </a:r>
            <a:endParaRPr lang="en-US" altLang="en-US" dirty="0">
              <a:solidFill>
                <a:schemeClr val="tx2"/>
              </a:solidFill>
            </a:endParaRPr>
          </a:p>
        </p:txBody>
      </p:sp>
    </p:spTree>
    <p:extLst>
      <p:ext uri="{BB962C8B-B14F-4D97-AF65-F5344CB8AC3E}">
        <p14:creationId xmlns:p14="http://schemas.microsoft.com/office/powerpoint/2010/main" val="32968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743200" y="18678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dirty="0" err="1">
                <a:solidFill>
                  <a:srgbClr val="FF0000"/>
                </a:solidFill>
              </a:rPr>
              <a:t>Forze</a:t>
            </a:r>
            <a:r>
              <a:rPr lang="en-US" altLang="en-US" dirty="0">
                <a:solidFill>
                  <a:srgbClr val="FF0000"/>
                </a:solidFill>
              </a:rPr>
              <a:t> </a:t>
            </a:r>
            <a:r>
              <a:rPr lang="en-US" altLang="en-US" dirty="0" err="1">
                <a:solidFill>
                  <a:srgbClr val="FF0000"/>
                </a:solidFill>
              </a:rPr>
              <a:t>Intermolecolari</a:t>
            </a:r>
            <a:endParaRPr lang="en-US" altLang="en-US" dirty="0">
              <a:solidFill>
                <a:srgbClr val="FF0000"/>
              </a:solidFill>
            </a:endParaRPr>
          </a:p>
        </p:txBody>
      </p:sp>
      <p:sp>
        <p:nvSpPr>
          <p:cNvPr id="3" name="Text Box 2"/>
          <p:cNvSpPr txBox="1">
            <a:spLocks noChangeArrowheads="1"/>
          </p:cNvSpPr>
          <p:nvPr/>
        </p:nvSpPr>
        <p:spPr bwMode="auto">
          <a:xfrm>
            <a:off x="228600" y="81156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altLang="en-US" dirty="0" err="1">
                <a:solidFill>
                  <a:schemeClr val="tx2"/>
                </a:solidFill>
              </a:rPr>
              <a:t>Legame</a:t>
            </a:r>
            <a:r>
              <a:rPr lang="en-US" altLang="en-US" dirty="0">
                <a:solidFill>
                  <a:schemeClr val="tx2"/>
                </a:solidFill>
              </a:rPr>
              <a:t> </a:t>
            </a:r>
            <a:r>
              <a:rPr lang="en-US" altLang="en-US" dirty="0" err="1">
                <a:solidFill>
                  <a:schemeClr val="tx2"/>
                </a:solidFill>
              </a:rPr>
              <a:t>Idrogeno</a:t>
            </a:r>
            <a:endParaRPr lang="en-US" altLang="en-US" dirty="0">
              <a:solidFill>
                <a:schemeClr val="tx2"/>
              </a:solidFill>
            </a:endParaRPr>
          </a:p>
        </p:txBody>
      </p:sp>
      <p:sp>
        <p:nvSpPr>
          <p:cNvPr id="4" name="Text Box 4"/>
          <p:cNvSpPr txBox="1">
            <a:spLocks noChangeArrowheads="1"/>
          </p:cNvSpPr>
          <p:nvPr/>
        </p:nvSpPr>
        <p:spPr bwMode="auto">
          <a:xfrm>
            <a:off x="107504" y="1412776"/>
            <a:ext cx="861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5000"/>
              </a:spcBef>
              <a:buFontTx/>
              <a:buChar char="•"/>
            </a:pPr>
            <a:r>
              <a:rPr lang="en-US" altLang="en-US" dirty="0">
                <a:solidFill>
                  <a:schemeClr val="accent2"/>
                </a:solidFill>
              </a:rPr>
              <a:t>Il </a:t>
            </a:r>
            <a:r>
              <a:rPr lang="en-US" altLang="en-US" dirty="0" err="1">
                <a:solidFill>
                  <a:schemeClr val="accent2"/>
                </a:solidFill>
              </a:rPr>
              <a:t>legame</a:t>
            </a:r>
            <a:r>
              <a:rPr lang="en-US" altLang="en-US" dirty="0">
                <a:solidFill>
                  <a:schemeClr val="accent2"/>
                </a:solidFill>
              </a:rPr>
              <a:t> a </a:t>
            </a:r>
            <a:r>
              <a:rPr lang="en-US" altLang="en-US" dirty="0" err="1">
                <a:solidFill>
                  <a:schemeClr val="accent2"/>
                </a:solidFill>
              </a:rPr>
              <a:t>idrogeno</a:t>
            </a:r>
            <a:r>
              <a:rPr lang="en-US" altLang="en-US" dirty="0">
                <a:solidFill>
                  <a:schemeClr val="accent2"/>
                </a:solidFill>
              </a:rPr>
              <a:t> </a:t>
            </a:r>
            <a:r>
              <a:rPr lang="en-US" altLang="en-US" dirty="0" err="1"/>
              <a:t>tipicamente</a:t>
            </a:r>
            <a:r>
              <a:rPr lang="en-US" altLang="en-US" dirty="0"/>
              <a:t> </a:t>
            </a:r>
            <a:r>
              <a:rPr lang="en-US" altLang="en-US" dirty="0" err="1"/>
              <a:t>si</a:t>
            </a:r>
            <a:r>
              <a:rPr lang="en-US" altLang="en-US" dirty="0"/>
              <a:t> </a:t>
            </a:r>
            <a:r>
              <a:rPr lang="en-US" altLang="en-US" dirty="0" err="1"/>
              <a:t>verifica</a:t>
            </a:r>
            <a:r>
              <a:rPr lang="en-US" altLang="en-US" dirty="0"/>
              <a:t> </a:t>
            </a:r>
            <a:r>
              <a:rPr lang="en-US" altLang="en-US" dirty="0" err="1"/>
              <a:t>quando</a:t>
            </a:r>
            <a:r>
              <a:rPr lang="en-US" altLang="en-US" dirty="0"/>
              <a:t> un </a:t>
            </a:r>
            <a:r>
              <a:rPr lang="en-US" altLang="en-US" dirty="0" err="1"/>
              <a:t>atomo</a:t>
            </a:r>
            <a:r>
              <a:rPr lang="en-US" altLang="en-US" dirty="0"/>
              <a:t> di </a:t>
            </a:r>
            <a:r>
              <a:rPr lang="en-US" altLang="en-US" dirty="0" err="1"/>
              <a:t>idrogeno</a:t>
            </a:r>
            <a:r>
              <a:rPr lang="en-US" altLang="en-US" dirty="0"/>
              <a:t> legato a O, N, o F </a:t>
            </a:r>
            <a:r>
              <a:rPr lang="en-US" altLang="en-US" dirty="0" err="1"/>
              <a:t>viene</a:t>
            </a:r>
            <a:r>
              <a:rPr lang="en-US" altLang="en-US" dirty="0"/>
              <a:t> </a:t>
            </a:r>
            <a:r>
              <a:rPr lang="en-US" altLang="en-US" dirty="0" err="1"/>
              <a:t>attratto</a:t>
            </a:r>
            <a:r>
              <a:rPr lang="en-US" altLang="en-US" dirty="0"/>
              <a:t> </a:t>
            </a:r>
            <a:r>
              <a:rPr lang="en-US" altLang="en-US" dirty="0" err="1"/>
              <a:t>elettrostaticamente</a:t>
            </a:r>
            <a:r>
              <a:rPr lang="en-US" altLang="en-US" dirty="0"/>
              <a:t> da </a:t>
            </a:r>
            <a:r>
              <a:rPr lang="en-US" altLang="en-US" dirty="0" err="1"/>
              <a:t>una</a:t>
            </a:r>
            <a:r>
              <a:rPr lang="en-US" altLang="en-US" dirty="0"/>
              <a:t> </a:t>
            </a:r>
            <a:r>
              <a:rPr lang="en-US" altLang="en-US" dirty="0" err="1"/>
              <a:t>coppia</a:t>
            </a:r>
            <a:r>
              <a:rPr lang="en-US" altLang="en-US" dirty="0"/>
              <a:t> </a:t>
            </a:r>
            <a:r>
              <a:rPr lang="en-US" altLang="en-US" dirty="0" err="1"/>
              <a:t>solitaria</a:t>
            </a:r>
            <a:r>
              <a:rPr lang="en-US" altLang="en-US" dirty="0"/>
              <a:t> di </a:t>
            </a:r>
            <a:r>
              <a:rPr lang="en-US" altLang="en-US" dirty="0" err="1"/>
              <a:t>elettroni</a:t>
            </a:r>
            <a:r>
              <a:rPr lang="en-US" altLang="en-US" dirty="0"/>
              <a:t> </a:t>
            </a:r>
            <a:r>
              <a:rPr lang="en-US" altLang="en-US" dirty="0" err="1"/>
              <a:t>su</a:t>
            </a:r>
            <a:r>
              <a:rPr lang="en-US" altLang="en-US" dirty="0"/>
              <a:t> un </a:t>
            </a:r>
            <a:r>
              <a:rPr lang="en-US" altLang="en-US" dirty="0" err="1"/>
              <a:t>atomo</a:t>
            </a:r>
            <a:r>
              <a:rPr lang="en-US" altLang="en-US" dirty="0"/>
              <a:t> di O, N, o F di </a:t>
            </a:r>
            <a:r>
              <a:rPr lang="en-US" altLang="en-US" dirty="0" err="1"/>
              <a:t>un’altra</a:t>
            </a:r>
            <a:r>
              <a:rPr lang="en-US" altLang="en-US" dirty="0"/>
              <a:t> </a:t>
            </a:r>
            <a:r>
              <a:rPr lang="en-US" altLang="en-US" dirty="0" err="1"/>
              <a:t>molecola</a:t>
            </a:r>
            <a:r>
              <a:rPr lang="en-US" altLang="en-US" dirty="0"/>
              <a:t>.</a:t>
            </a:r>
          </a:p>
        </p:txBody>
      </p:sp>
      <p:pic>
        <p:nvPicPr>
          <p:cNvPr id="5" name="Picture 15" descr="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504" y="3012976"/>
            <a:ext cx="63246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30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03648" y="186780"/>
            <a:ext cx="6984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dirty="0" err="1">
                <a:solidFill>
                  <a:srgbClr val="FF0000"/>
                </a:solidFill>
              </a:rPr>
              <a:t>Forze</a:t>
            </a:r>
            <a:r>
              <a:rPr lang="en-US" altLang="en-US" dirty="0">
                <a:solidFill>
                  <a:srgbClr val="FF0000"/>
                </a:solidFill>
              </a:rPr>
              <a:t> </a:t>
            </a:r>
            <a:r>
              <a:rPr lang="en-US" altLang="en-US" dirty="0" err="1">
                <a:solidFill>
                  <a:srgbClr val="FF0000"/>
                </a:solidFill>
              </a:rPr>
              <a:t>Intermolecolari</a:t>
            </a:r>
            <a:r>
              <a:rPr lang="en-US" altLang="en-US" dirty="0">
                <a:solidFill>
                  <a:srgbClr val="FF0000"/>
                </a:solidFill>
              </a:rPr>
              <a:t> ~ </a:t>
            </a:r>
            <a:r>
              <a:rPr lang="en-US" altLang="en-US" dirty="0" err="1">
                <a:solidFill>
                  <a:srgbClr val="FF0000"/>
                </a:solidFill>
              </a:rPr>
              <a:t>Proprietà</a:t>
            </a:r>
            <a:r>
              <a:rPr lang="en-US" altLang="en-US" dirty="0">
                <a:solidFill>
                  <a:srgbClr val="FF0000"/>
                </a:solidFill>
              </a:rPr>
              <a:t> </a:t>
            </a:r>
            <a:r>
              <a:rPr lang="en-US" altLang="en-US" dirty="0" err="1">
                <a:solidFill>
                  <a:srgbClr val="FF0000"/>
                </a:solidFill>
              </a:rPr>
              <a:t>Fisiche</a:t>
            </a:r>
            <a:endParaRPr lang="en-US" altLang="en-US" dirty="0">
              <a:solidFill>
                <a:srgbClr val="FF0000"/>
              </a:solidFill>
            </a:endParaRPr>
          </a:p>
        </p:txBody>
      </p:sp>
      <p:sp>
        <p:nvSpPr>
          <p:cNvPr id="3" name="Text Box 5"/>
          <p:cNvSpPr txBox="1">
            <a:spLocks noChangeArrowheads="1"/>
          </p:cNvSpPr>
          <p:nvPr/>
        </p:nvSpPr>
        <p:spPr bwMode="auto">
          <a:xfrm>
            <a:off x="304800" y="908720"/>
            <a:ext cx="8610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buFontTx/>
              <a:buChar char="•"/>
            </a:pPr>
            <a:r>
              <a:rPr lang="en-US" altLang="en-US" sz="2200" u="sng" dirty="0"/>
              <a:t>Punto di </a:t>
            </a:r>
            <a:r>
              <a:rPr lang="en-US" altLang="en-US" sz="2200" u="sng" dirty="0" err="1"/>
              <a:t>ebollizione</a:t>
            </a:r>
            <a:r>
              <a:rPr lang="en-US" altLang="en-US" sz="2200" dirty="0"/>
              <a:t>: </a:t>
            </a:r>
            <a:r>
              <a:rPr lang="en-US" altLang="en-US" sz="2200" dirty="0" err="1"/>
              <a:t>più</a:t>
            </a:r>
            <a:r>
              <a:rPr lang="en-US" altLang="en-US" sz="2200" dirty="0"/>
              <a:t> intense </a:t>
            </a:r>
            <a:r>
              <a:rPr lang="en-US" altLang="en-US" sz="2200" dirty="0" err="1"/>
              <a:t>sono</a:t>
            </a:r>
            <a:r>
              <a:rPr lang="en-US" altLang="en-US" sz="2200" dirty="0"/>
              <a:t> le </a:t>
            </a:r>
            <a:r>
              <a:rPr lang="en-US" altLang="en-US" sz="2200" dirty="0" err="1"/>
              <a:t>forze</a:t>
            </a:r>
            <a:r>
              <a:rPr lang="en-US" altLang="en-US" sz="2200" dirty="0"/>
              <a:t> </a:t>
            </a:r>
            <a:r>
              <a:rPr lang="en-US" altLang="en-US" sz="2200" dirty="0" err="1"/>
              <a:t>intermolecolari</a:t>
            </a:r>
            <a:r>
              <a:rPr lang="en-US" altLang="en-US" sz="2200" dirty="0"/>
              <a:t>, </a:t>
            </a:r>
            <a:r>
              <a:rPr lang="en-US" altLang="en-US" sz="2200" dirty="0" err="1"/>
              <a:t>più</a:t>
            </a:r>
            <a:r>
              <a:rPr lang="en-US" altLang="en-US" sz="2200" dirty="0"/>
              <a:t> </a:t>
            </a:r>
            <a:r>
              <a:rPr lang="en-US" altLang="en-US" sz="2200" dirty="0" err="1"/>
              <a:t>il</a:t>
            </a:r>
            <a:r>
              <a:rPr lang="en-US" altLang="en-US" sz="2200" dirty="0"/>
              <a:t> </a:t>
            </a:r>
            <a:r>
              <a:rPr lang="en-US" altLang="en-US" sz="2200" dirty="0" err="1"/>
              <a:t>punto</a:t>
            </a:r>
            <a:r>
              <a:rPr lang="en-US" altLang="en-US" sz="2200" dirty="0"/>
              <a:t> di </a:t>
            </a:r>
            <a:r>
              <a:rPr lang="en-US" altLang="en-US" sz="2200" dirty="0" err="1"/>
              <a:t>ebollizione</a:t>
            </a:r>
            <a:r>
              <a:rPr lang="en-US" altLang="en-US" sz="2200" dirty="0"/>
              <a:t> è alto.</a:t>
            </a:r>
          </a:p>
        </p:txBody>
      </p:sp>
      <p:pic>
        <p:nvPicPr>
          <p:cNvPr id="4" name="Picture 6" descr="001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92144"/>
            <a:ext cx="6781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51520" y="4358714"/>
            <a:ext cx="8610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buFontTx/>
              <a:buChar char="•"/>
            </a:pPr>
            <a:r>
              <a:rPr lang="en-US" altLang="en-US" sz="2200" u="sng" dirty="0"/>
              <a:t>Punto di </a:t>
            </a:r>
            <a:r>
              <a:rPr lang="en-US" altLang="en-US" sz="2200" u="sng" dirty="0" err="1"/>
              <a:t>fusione</a:t>
            </a:r>
            <a:r>
              <a:rPr lang="en-US" altLang="en-US" sz="2200" dirty="0"/>
              <a:t>: </a:t>
            </a:r>
            <a:r>
              <a:rPr lang="en-US" altLang="en-US" sz="2200" dirty="0" err="1"/>
              <a:t>più</a:t>
            </a:r>
            <a:r>
              <a:rPr lang="en-US" altLang="en-US" sz="2200" dirty="0"/>
              <a:t> intense </a:t>
            </a:r>
            <a:r>
              <a:rPr lang="en-US" altLang="en-US" sz="2200" dirty="0" err="1"/>
              <a:t>sono</a:t>
            </a:r>
            <a:r>
              <a:rPr lang="en-US" altLang="en-US" sz="2200" dirty="0"/>
              <a:t> le </a:t>
            </a:r>
            <a:r>
              <a:rPr lang="en-US" altLang="en-US" sz="2200" dirty="0" err="1"/>
              <a:t>forze</a:t>
            </a:r>
            <a:r>
              <a:rPr lang="en-US" altLang="en-US" sz="2200" dirty="0"/>
              <a:t> </a:t>
            </a:r>
            <a:r>
              <a:rPr lang="en-US" altLang="en-US" sz="2200" dirty="0" err="1"/>
              <a:t>intermolecolari</a:t>
            </a:r>
            <a:r>
              <a:rPr lang="en-US" altLang="en-US" sz="2200" dirty="0"/>
              <a:t>, </a:t>
            </a:r>
            <a:r>
              <a:rPr lang="en-US" altLang="en-US" sz="2200" dirty="0" err="1"/>
              <a:t>più</a:t>
            </a:r>
            <a:r>
              <a:rPr lang="en-US" altLang="en-US" sz="2200" dirty="0"/>
              <a:t> </a:t>
            </a:r>
            <a:r>
              <a:rPr lang="en-US" altLang="en-US" sz="2200" dirty="0" err="1"/>
              <a:t>il</a:t>
            </a:r>
            <a:r>
              <a:rPr lang="en-US" altLang="en-US" sz="2200" dirty="0"/>
              <a:t> </a:t>
            </a:r>
            <a:r>
              <a:rPr lang="en-US" altLang="en-US" sz="2200" dirty="0" err="1"/>
              <a:t>punto</a:t>
            </a:r>
            <a:r>
              <a:rPr lang="en-US" altLang="en-US" sz="2200" dirty="0"/>
              <a:t> di </a:t>
            </a:r>
            <a:r>
              <a:rPr lang="en-US" altLang="en-US" sz="2200" dirty="0" err="1"/>
              <a:t>ebollizione</a:t>
            </a:r>
            <a:r>
              <a:rPr lang="en-US" altLang="en-US" sz="2200" dirty="0"/>
              <a:t> è alto. </a:t>
            </a:r>
            <a:r>
              <a:rPr lang="it-IT" altLang="en-US" sz="2200" dirty="0"/>
              <a:t>Per uno stesso gruppo funzionale, più il composto è simmetrico, più il punto di fusione è alto.</a:t>
            </a:r>
            <a:endParaRPr lang="en-US" altLang="en-US" sz="2200" dirty="0"/>
          </a:p>
        </p:txBody>
      </p:sp>
    </p:spTree>
    <p:extLst>
      <p:ext uri="{BB962C8B-B14F-4D97-AF65-F5344CB8AC3E}">
        <p14:creationId xmlns:p14="http://schemas.microsoft.com/office/powerpoint/2010/main" val="307552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03648" y="186780"/>
            <a:ext cx="6984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dirty="0" err="1">
                <a:solidFill>
                  <a:srgbClr val="FF0000"/>
                </a:solidFill>
              </a:rPr>
              <a:t>Forze</a:t>
            </a:r>
            <a:r>
              <a:rPr lang="en-US" altLang="en-US" dirty="0">
                <a:solidFill>
                  <a:srgbClr val="FF0000"/>
                </a:solidFill>
              </a:rPr>
              <a:t> </a:t>
            </a:r>
            <a:r>
              <a:rPr lang="en-US" altLang="en-US" dirty="0" err="1">
                <a:solidFill>
                  <a:srgbClr val="FF0000"/>
                </a:solidFill>
              </a:rPr>
              <a:t>Intermolecolari</a:t>
            </a:r>
            <a:r>
              <a:rPr lang="en-US" altLang="en-US" dirty="0">
                <a:solidFill>
                  <a:srgbClr val="FF0000"/>
                </a:solidFill>
              </a:rPr>
              <a:t> ~ </a:t>
            </a:r>
            <a:r>
              <a:rPr lang="en-US" altLang="en-US" dirty="0" err="1">
                <a:solidFill>
                  <a:srgbClr val="FF0000"/>
                </a:solidFill>
              </a:rPr>
              <a:t>Proprietà</a:t>
            </a:r>
            <a:r>
              <a:rPr lang="en-US" altLang="en-US" dirty="0">
                <a:solidFill>
                  <a:srgbClr val="FF0000"/>
                </a:solidFill>
              </a:rPr>
              <a:t> </a:t>
            </a:r>
            <a:r>
              <a:rPr lang="en-US" altLang="en-US" dirty="0" err="1">
                <a:solidFill>
                  <a:srgbClr val="FF0000"/>
                </a:solidFill>
              </a:rPr>
              <a:t>Fisiche</a:t>
            </a:r>
            <a:endParaRPr lang="en-US" altLang="en-US" dirty="0">
              <a:solidFill>
                <a:srgbClr val="FF0000"/>
              </a:solidFill>
            </a:endParaRPr>
          </a:p>
        </p:txBody>
      </p:sp>
      <p:sp>
        <p:nvSpPr>
          <p:cNvPr id="3" name="Text Box 4"/>
          <p:cNvSpPr txBox="1">
            <a:spLocks noChangeArrowheads="1"/>
          </p:cNvSpPr>
          <p:nvPr/>
        </p:nvSpPr>
        <p:spPr bwMode="auto">
          <a:xfrm>
            <a:off x="228600" y="990600"/>
            <a:ext cx="8686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5000"/>
              </a:spcBef>
              <a:buFontTx/>
              <a:buChar char="•"/>
            </a:pPr>
            <a:r>
              <a:rPr lang="en-US" altLang="en-US" u="sng" dirty="0" err="1"/>
              <a:t>Solubilità</a:t>
            </a:r>
            <a:r>
              <a:rPr lang="en-US" altLang="en-US" dirty="0"/>
              <a:t> : </a:t>
            </a:r>
            <a:r>
              <a:rPr lang="en-US" altLang="en-US" dirty="0" err="1"/>
              <a:t>i</a:t>
            </a:r>
            <a:r>
              <a:rPr lang="en-US" altLang="en-US" dirty="0"/>
              <a:t> </a:t>
            </a:r>
            <a:r>
              <a:rPr lang="en-US" altLang="en-US" dirty="0" err="1"/>
              <a:t>composti</a:t>
            </a:r>
            <a:r>
              <a:rPr lang="en-US" altLang="en-US" dirty="0"/>
              <a:t> </a:t>
            </a:r>
            <a:r>
              <a:rPr lang="en-US" altLang="en-US" dirty="0" err="1"/>
              <a:t>si</a:t>
            </a:r>
            <a:r>
              <a:rPr lang="en-US" altLang="en-US" dirty="0"/>
              <a:t> </a:t>
            </a:r>
            <a:r>
              <a:rPr lang="en-US" altLang="en-US" dirty="0" err="1"/>
              <a:t>disciolgono</a:t>
            </a:r>
            <a:r>
              <a:rPr lang="en-US" altLang="en-US" dirty="0"/>
              <a:t> in </a:t>
            </a:r>
            <a:r>
              <a:rPr lang="en-US" altLang="en-US" dirty="0" err="1"/>
              <a:t>solventi</a:t>
            </a:r>
            <a:r>
              <a:rPr lang="en-US" altLang="en-US" dirty="0"/>
              <a:t> </a:t>
            </a:r>
            <a:r>
              <a:rPr lang="en-US" altLang="en-US" dirty="0" err="1"/>
              <a:t>che</a:t>
            </a:r>
            <a:r>
              <a:rPr lang="en-US" altLang="en-US" dirty="0"/>
              <a:t> </a:t>
            </a:r>
            <a:r>
              <a:rPr lang="en-US" altLang="en-US" dirty="0" err="1"/>
              <a:t>hanno</a:t>
            </a:r>
            <a:r>
              <a:rPr lang="en-US" altLang="en-US" dirty="0"/>
              <a:t> </a:t>
            </a:r>
            <a:r>
              <a:rPr lang="en-US" altLang="en-US" dirty="0" err="1"/>
              <a:t>gli</a:t>
            </a:r>
            <a:r>
              <a:rPr lang="en-US" altLang="en-US" dirty="0"/>
              <a:t> </a:t>
            </a:r>
            <a:r>
              <a:rPr lang="en-US" altLang="en-US" dirty="0" err="1"/>
              <a:t>stessi</a:t>
            </a:r>
            <a:r>
              <a:rPr lang="en-US" altLang="en-US" dirty="0"/>
              <a:t> tipi di </a:t>
            </a:r>
            <a:r>
              <a:rPr lang="en-US" altLang="en-US" dirty="0" err="1"/>
              <a:t>forze</a:t>
            </a:r>
            <a:r>
              <a:rPr lang="en-US" altLang="en-US" dirty="0"/>
              <a:t> </a:t>
            </a:r>
            <a:r>
              <a:rPr lang="en-US" altLang="en-US" dirty="0" err="1"/>
              <a:t>intermolecolari</a:t>
            </a:r>
            <a:r>
              <a:rPr lang="en-US" altLang="en-US" dirty="0"/>
              <a:t>.</a:t>
            </a:r>
          </a:p>
          <a:p>
            <a:pPr algn="just" eaLnBrk="1" hangingPunct="1">
              <a:spcBef>
                <a:spcPct val="25000"/>
              </a:spcBef>
              <a:buFontTx/>
              <a:buChar char="•"/>
            </a:pPr>
            <a:r>
              <a:rPr lang="en-US" altLang="en-US" dirty="0">
                <a:solidFill>
                  <a:srgbClr val="FF0000"/>
                </a:solidFill>
              </a:rPr>
              <a:t>“Il simile </a:t>
            </a:r>
            <a:r>
              <a:rPr lang="en-US" altLang="en-US" dirty="0" err="1">
                <a:solidFill>
                  <a:srgbClr val="FF0000"/>
                </a:solidFill>
              </a:rPr>
              <a:t>scioglie</a:t>
            </a:r>
            <a:r>
              <a:rPr lang="en-US" altLang="en-US" dirty="0">
                <a:solidFill>
                  <a:srgbClr val="FF0000"/>
                </a:solidFill>
              </a:rPr>
              <a:t> </a:t>
            </a:r>
            <a:r>
              <a:rPr lang="en-US" altLang="en-US" dirty="0" err="1">
                <a:solidFill>
                  <a:srgbClr val="FF0000"/>
                </a:solidFill>
              </a:rPr>
              <a:t>il</a:t>
            </a:r>
            <a:r>
              <a:rPr lang="en-US" altLang="en-US" dirty="0">
                <a:solidFill>
                  <a:srgbClr val="FF0000"/>
                </a:solidFill>
              </a:rPr>
              <a:t> simile”</a:t>
            </a:r>
          </a:p>
          <a:p>
            <a:pPr algn="just" eaLnBrk="1" hangingPunct="1">
              <a:spcBef>
                <a:spcPct val="25000"/>
              </a:spcBef>
              <a:buFontTx/>
              <a:buChar char="•"/>
            </a:pPr>
            <a:r>
              <a:rPr lang="en-US" altLang="en-US" dirty="0" err="1"/>
              <a:t>Composti</a:t>
            </a:r>
            <a:r>
              <a:rPr lang="en-US" altLang="en-US" dirty="0"/>
              <a:t> </a:t>
            </a:r>
            <a:r>
              <a:rPr lang="en-US" altLang="en-US" dirty="0" err="1"/>
              <a:t>polari</a:t>
            </a:r>
            <a:r>
              <a:rPr lang="en-US" altLang="en-US" dirty="0"/>
              <a:t> </a:t>
            </a:r>
            <a:r>
              <a:rPr lang="en-US" altLang="en-US" dirty="0" err="1"/>
              <a:t>si</a:t>
            </a:r>
            <a:r>
              <a:rPr lang="en-US" altLang="en-US" dirty="0"/>
              <a:t> </a:t>
            </a:r>
            <a:r>
              <a:rPr lang="en-US" altLang="en-US" dirty="0" err="1"/>
              <a:t>sciolgono</a:t>
            </a:r>
            <a:r>
              <a:rPr lang="en-US" altLang="en-US" dirty="0"/>
              <a:t> in </a:t>
            </a:r>
            <a:r>
              <a:rPr lang="en-US" altLang="en-US" dirty="0" err="1"/>
              <a:t>solventi</a:t>
            </a:r>
            <a:r>
              <a:rPr lang="en-US" altLang="en-US" dirty="0"/>
              <a:t> </a:t>
            </a:r>
            <a:r>
              <a:rPr lang="en-US" altLang="en-US" dirty="0" err="1"/>
              <a:t>polari</a:t>
            </a:r>
            <a:r>
              <a:rPr lang="en-US" altLang="en-US" dirty="0"/>
              <a:t>. </a:t>
            </a:r>
            <a:r>
              <a:rPr lang="en-US" altLang="en-US" dirty="0" err="1"/>
              <a:t>Composti</a:t>
            </a:r>
            <a:r>
              <a:rPr lang="en-US" altLang="en-US" dirty="0"/>
              <a:t> non </a:t>
            </a:r>
            <a:r>
              <a:rPr lang="en-US" altLang="en-US" dirty="0" err="1"/>
              <a:t>polari</a:t>
            </a:r>
            <a:r>
              <a:rPr lang="en-US" altLang="en-US" dirty="0"/>
              <a:t> o </a:t>
            </a:r>
            <a:r>
              <a:rPr lang="en-US" altLang="en-US" dirty="0" err="1"/>
              <a:t>debolmente</a:t>
            </a:r>
            <a:r>
              <a:rPr lang="en-US" altLang="en-US" dirty="0"/>
              <a:t> </a:t>
            </a:r>
            <a:r>
              <a:rPr lang="en-US" altLang="en-US" dirty="0" err="1"/>
              <a:t>polari</a:t>
            </a:r>
            <a:r>
              <a:rPr lang="en-US" altLang="en-US" dirty="0"/>
              <a:t> </a:t>
            </a:r>
            <a:r>
              <a:rPr lang="en-US" altLang="en-US" dirty="0" err="1"/>
              <a:t>si</a:t>
            </a:r>
            <a:r>
              <a:rPr lang="en-US" altLang="en-US" dirty="0"/>
              <a:t> </a:t>
            </a:r>
            <a:r>
              <a:rPr lang="en-US" altLang="en-US" dirty="0" err="1"/>
              <a:t>sciolgono</a:t>
            </a:r>
            <a:r>
              <a:rPr lang="en-US" altLang="en-US" dirty="0"/>
              <a:t> in </a:t>
            </a:r>
            <a:r>
              <a:rPr lang="en-US" altLang="en-US" dirty="0" err="1"/>
              <a:t>solventi</a:t>
            </a:r>
            <a:r>
              <a:rPr lang="en-US" altLang="en-US" dirty="0"/>
              <a:t> non </a:t>
            </a:r>
            <a:r>
              <a:rPr lang="en-US" altLang="en-US" dirty="0" err="1"/>
              <a:t>polari</a:t>
            </a:r>
            <a:r>
              <a:rPr lang="en-US" altLang="en-US" dirty="0"/>
              <a:t> o </a:t>
            </a:r>
            <a:r>
              <a:rPr lang="en-US" altLang="en-US" dirty="0" err="1"/>
              <a:t>debolmente</a:t>
            </a:r>
            <a:r>
              <a:rPr lang="en-US" altLang="en-US" dirty="0"/>
              <a:t> </a:t>
            </a:r>
            <a:r>
              <a:rPr lang="en-US" altLang="en-US" dirty="0" err="1"/>
              <a:t>polari</a:t>
            </a:r>
            <a:r>
              <a:rPr lang="en-US" altLang="en-US" dirty="0"/>
              <a:t>.</a:t>
            </a:r>
          </a:p>
        </p:txBody>
      </p:sp>
    </p:spTree>
    <p:extLst>
      <p:ext uri="{BB962C8B-B14F-4D97-AF65-F5344CB8AC3E}">
        <p14:creationId xmlns:p14="http://schemas.microsoft.com/office/powerpoint/2010/main" val="1437980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03648" y="186780"/>
            <a:ext cx="6984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dirty="0" err="1">
                <a:solidFill>
                  <a:srgbClr val="FF0000"/>
                </a:solidFill>
              </a:rPr>
              <a:t>Gruppi</a:t>
            </a:r>
            <a:r>
              <a:rPr lang="en-US" altLang="en-US" dirty="0">
                <a:solidFill>
                  <a:srgbClr val="FF0000"/>
                </a:solidFill>
              </a:rPr>
              <a:t> </a:t>
            </a:r>
            <a:r>
              <a:rPr lang="en-US" altLang="en-US" dirty="0" err="1">
                <a:solidFill>
                  <a:srgbClr val="FF0000"/>
                </a:solidFill>
              </a:rPr>
              <a:t>Funzionali</a:t>
            </a:r>
            <a:r>
              <a:rPr lang="en-US" altLang="en-US" dirty="0">
                <a:solidFill>
                  <a:srgbClr val="FF0000"/>
                </a:solidFill>
              </a:rPr>
              <a:t> ~ </a:t>
            </a:r>
            <a:r>
              <a:rPr lang="en-US" altLang="en-US" dirty="0" err="1">
                <a:solidFill>
                  <a:srgbClr val="FF0000"/>
                </a:solidFill>
              </a:rPr>
              <a:t>Reattività</a:t>
            </a:r>
            <a:endParaRPr lang="en-US" altLang="en-US" dirty="0">
              <a:solidFill>
                <a:srgbClr val="FF0000"/>
              </a:solidFill>
            </a:endParaRPr>
          </a:p>
        </p:txBody>
      </p:sp>
      <p:sp>
        <p:nvSpPr>
          <p:cNvPr id="3" name="Text Box 1027"/>
          <p:cNvSpPr txBox="1">
            <a:spLocks noChangeArrowheads="1"/>
          </p:cNvSpPr>
          <p:nvPr/>
        </p:nvSpPr>
        <p:spPr bwMode="auto">
          <a:xfrm>
            <a:off x="381000" y="1066800"/>
            <a:ext cx="8153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5000"/>
              </a:spcBef>
              <a:buFontTx/>
              <a:buChar char="•"/>
            </a:pPr>
            <a:r>
              <a:rPr lang="en-US" altLang="en-US" dirty="0">
                <a:solidFill>
                  <a:schemeClr val="accent2"/>
                </a:solidFill>
              </a:rPr>
              <a:t>Un </a:t>
            </a:r>
            <a:r>
              <a:rPr lang="en-US" altLang="en-US" dirty="0" err="1">
                <a:solidFill>
                  <a:schemeClr val="accent2"/>
                </a:solidFill>
              </a:rPr>
              <a:t>atomo</a:t>
            </a:r>
            <a:r>
              <a:rPr lang="en-US" altLang="en-US" dirty="0">
                <a:solidFill>
                  <a:schemeClr val="accent2"/>
                </a:solidFill>
              </a:rPr>
              <a:t> di </a:t>
            </a:r>
            <a:r>
              <a:rPr lang="en-US" altLang="en-US" dirty="0" err="1">
                <a:solidFill>
                  <a:schemeClr val="accent2"/>
                </a:solidFill>
              </a:rPr>
              <a:t>carbonio</a:t>
            </a:r>
            <a:r>
              <a:rPr lang="en-US" altLang="en-US" dirty="0">
                <a:solidFill>
                  <a:schemeClr val="accent2"/>
                </a:solidFill>
              </a:rPr>
              <a:t> </a:t>
            </a:r>
            <a:r>
              <a:rPr lang="en-US" altLang="en-US" dirty="0" err="1">
                <a:solidFill>
                  <a:schemeClr val="accent2"/>
                </a:solidFill>
              </a:rPr>
              <a:t>elettron-povero</a:t>
            </a:r>
            <a:r>
              <a:rPr lang="en-US" altLang="en-US" dirty="0">
                <a:solidFill>
                  <a:schemeClr val="accent2"/>
                </a:solidFill>
              </a:rPr>
              <a:t> </a:t>
            </a:r>
            <a:r>
              <a:rPr lang="en-US" altLang="en-US" dirty="0" err="1">
                <a:solidFill>
                  <a:schemeClr val="accent2"/>
                </a:solidFill>
              </a:rPr>
              <a:t>reagisce</a:t>
            </a:r>
            <a:r>
              <a:rPr lang="en-US" altLang="en-US" dirty="0">
                <a:solidFill>
                  <a:schemeClr val="accent2"/>
                </a:solidFill>
              </a:rPr>
              <a:t> con un </a:t>
            </a:r>
            <a:r>
              <a:rPr lang="en-US" altLang="en-US" dirty="0" err="1">
                <a:solidFill>
                  <a:schemeClr val="accent2"/>
                </a:solidFill>
              </a:rPr>
              <a:t>nucleofilo</a:t>
            </a:r>
            <a:r>
              <a:rPr lang="en-US" altLang="en-US" dirty="0">
                <a:solidFill>
                  <a:schemeClr val="accent2"/>
                </a:solidFill>
              </a:rPr>
              <a:t>, </a:t>
            </a:r>
            <a:r>
              <a:rPr lang="en-US" altLang="en-US" dirty="0" err="1">
                <a:solidFill>
                  <a:schemeClr val="accent2"/>
                </a:solidFill>
              </a:rPr>
              <a:t>rappresentato</a:t>
            </a:r>
            <a:r>
              <a:rPr lang="en-US" altLang="en-US" dirty="0">
                <a:solidFill>
                  <a:schemeClr val="accent2"/>
                </a:solidFill>
              </a:rPr>
              <a:t> </a:t>
            </a:r>
            <a:r>
              <a:rPr lang="en-US" altLang="en-US" dirty="0" err="1">
                <a:solidFill>
                  <a:schemeClr val="accent2"/>
                </a:solidFill>
              </a:rPr>
              <a:t>nelle</a:t>
            </a:r>
            <a:r>
              <a:rPr lang="en-US" altLang="en-US" dirty="0">
                <a:solidFill>
                  <a:schemeClr val="accent2"/>
                </a:solidFill>
              </a:rPr>
              <a:t> </a:t>
            </a:r>
            <a:r>
              <a:rPr lang="en-US" altLang="en-US" dirty="0" err="1">
                <a:solidFill>
                  <a:schemeClr val="accent2"/>
                </a:solidFill>
              </a:rPr>
              <a:t>reazioni</a:t>
            </a:r>
            <a:r>
              <a:rPr lang="en-US" altLang="en-US" dirty="0">
                <a:solidFill>
                  <a:schemeClr val="accent2"/>
                </a:solidFill>
              </a:rPr>
              <a:t> con </a:t>
            </a:r>
            <a:r>
              <a:rPr lang="en-US" altLang="en-US" dirty="0" err="1">
                <a:solidFill>
                  <a:schemeClr val="accent2"/>
                </a:solidFill>
              </a:rPr>
              <a:t>il</a:t>
            </a:r>
            <a:r>
              <a:rPr lang="en-US" altLang="en-US" dirty="0">
                <a:solidFill>
                  <a:schemeClr val="accent2"/>
                </a:solidFill>
              </a:rPr>
              <a:t> </a:t>
            </a:r>
            <a:r>
              <a:rPr lang="en-US" altLang="en-US" dirty="0" err="1">
                <a:solidFill>
                  <a:schemeClr val="accent2"/>
                </a:solidFill>
              </a:rPr>
              <a:t>simbolo</a:t>
            </a:r>
            <a:r>
              <a:rPr lang="en-US" altLang="en-US" dirty="0">
                <a:solidFill>
                  <a:schemeClr val="accent2"/>
                </a:solidFill>
              </a:rPr>
              <a:t> Nu</a:t>
            </a:r>
            <a:r>
              <a:rPr lang="en-US" altLang="en-US" sz="2000" dirty="0">
                <a:solidFill>
                  <a:schemeClr val="accent2"/>
                </a:solidFill>
                <a:cs typeface="Arial" charset="0"/>
              </a:rPr>
              <a:t>¯</a:t>
            </a:r>
            <a:r>
              <a:rPr lang="en-US" altLang="en-US" dirty="0">
                <a:solidFill>
                  <a:schemeClr val="accent2"/>
                </a:solidFill>
                <a:cs typeface="Arial" charset="0"/>
              </a:rPr>
              <a:t>. </a:t>
            </a:r>
          </a:p>
          <a:p>
            <a:pPr algn="just" eaLnBrk="1" hangingPunct="1">
              <a:spcBef>
                <a:spcPct val="25000"/>
              </a:spcBef>
              <a:buFontTx/>
              <a:buChar char="•"/>
            </a:pPr>
            <a:r>
              <a:rPr lang="en-US" altLang="en-US" dirty="0">
                <a:solidFill>
                  <a:schemeClr val="accent2"/>
                </a:solidFill>
              </a:rPr>
              <a:t>Un </a:t>
            </a:r>
            <a:r>
              <a:rPr lang="en-US" altLang="en-US" dirty="0" err="1">
                <a:solidFill>
                  <a:schemeClr val="accent2"/>
                </a:solidFill>
              </a:rPr>
              <a:t>atomo</a:t>
            </a:r>
            <a:r>
              <a:rPr lang="en-US" altLang="en-US" dirty="0">
                <a:solidFill>
                  <a:schemeClr val="accent2"/>
                </a:solidFill>
              </a:rPr>
              <a:t> di </a:t>
            </a:r>
            <a:r>
              <a:rPr lang="en-US" altLang="en-US" dirty="0" err="1">
                <a:solidFill>
                  <a:schemeClr val="accent2"/>
                </a:solidFill>
              </a:rPr>
              <a:t>carbonio</a:t>
            </a:r>
            <a:r>
              <a:rPr lang="en-US" altLang="en-US" dirty="0">
                <a:solidFill>
                  <a:schemeClr val="accent2"/>
                </a:solidFill>
              </a:rPr>
              <a:t> </a:t>
            </a:r>
            <a:r>
              <a:rPr lang="en-US" altLang="en-US" dirty="0" err="1">
                <a:solidFill>
                  <a:schemeClr val="accent2"/>
                </a:solidFill>
              </a:rPr>
              <a:t>elettron-ricco</a:t>
            </a:r>
            <a:r>
              <a:rPr lang="en-US" altLang="en-US" dirty="0">
                <a:solidFill>
                  <a:schemeClr val="accent2"/>
                </a:solidFill>
              </a:rPr>
              <a:t> </a:t>
            </a:r>
            <a:r>
              <a:rPr lang="en-US" altLang="en-US" dirty="0" err="1">
                <a:solidFill>
                  <a:schemeClr val="accent2"/>
                </a:solidFill>
              </a:rPr>
              <a:t>reagisce</a:t>
            </a:r>
            <a:r>
              <a:rPr lang="en-US" altLang="en-US" dirty="0">
                <a:solidFill>
                  <a:schemeClr val="accent2"/>
                </a:solidFill>
              </a:rPr>
              <a:t> con un </a:t>
            </a:r>
            <a:r>
              <a:rPr lang="en-US" altLang="en-US" dirty="0" err="1">
                <a:solidFill>
                  <a:schemeClr val="accent2"/>
                </a:solidFill>
              </a:rPr>
              <a:t>elettrofilo</a:t>
            </a:r>
            <a:r>
              <a:rPr lang="en-US" altLang="en-US" dirty="0">
                <a:solidFill>
                  <a:schemeClr val="accent2"/>
                </a:solidFill>
              </a:rPr>
              <a:t>, </a:t>
            </a:r>
            <a:r>
              <a:rPr lang="en-US" altLang="en-US" dirty="0" err="1">
                <a:solidFill>
                  <a:schemeClr val="accent2"/>
                </a:solidFill>
              </a:rPr>
              <a:t>rappresentato</a:t>
            </a:r>
            <a:r>
              <a:rPr lang="en-US" altLang="en-US" dirty="0">
                <a:solidFill>
                  <a:schemeClr val="accent2"/>
                </a:solidFill>
              </a:rPr>
              <a:t> </a:t>
            </a:r>
            <a:r>
              <a:rPr lang="en-US" altLang="en-US" dirty="0" err="1">
                <a:solidFill>
                  <a:schemeClr val="accent2"/>
                </a:solidFill>
              </a:rPr>
              <a:t>nelle</a:t>
            </a:r>
            <a:r>
              <a:rPr lang="en-US" altLang="en-US" dirty="0">
                <a:solidFill>
                  <a:schemeClr val="accent2"/>
                </a:solidFill>
              </a:rPr>
              <a:t> </a:t>
            </a:r>
            <a:r>
              <a:rPr lang="en-US" altLang="en-US" dirty="0" err="1">
                <a:solidFill>
                  <a:schemeClr val="accent2"/>
                </a:solidFill>
              </a:rPr>
              <a:t>reazioni</a:t>
            </a:r>
            <a:r>
              <a:rPr lang="en-US" altLang="en-US" dirty="0">
                <a:solidFill>
                  <a:schemeClr val="accent2"/>
                </a:solidFill>
              </a:rPr>
              <a:t> con </a:t>
            </a:r>
            <a:r>
              <a:rPr lang="en-US" altLang="en-US" dirty="0" err="1">
                <a:solidFill>
                  <a:schemeClr val="accent2"/>
                </a:solidFill>
              </a:rPr>
              <a:t>il</a:t>
            </a:r>
            <a:r>
              <a:rPr lang="en-US" altLang="en-US" dirty="0">
                <a:solidFill>
                  <a:schemeClr val="accent2"/>
                </a:solidFill>
              </a:rPr>
              <a:t> </a:t>
            </a:r>
            <a:r>
              <a:rPr lang="en-US" altLang="en-US" dirty="0" err="1">
                <a:solidFill>
                  <a:schemeClr val="accent2"/>
                </a:solidFill>
              </a:rPr>
              <a:t>simbolo</a:t>
            </a:r>
            <a:r>
              <a:rPr lang="en-US" altLang="en-US" dirty="0"/>
              <a:t> </a:t>
            </a:r>
            <a:r>
              <a:rPr lang="en-US" altLang="en-US" dirty="0">
                <a:solidFill>
                  <a:schemeClr val="accent2"/>
                </a:solidFill>
                <a:cs typeface="Arial" charset="0"/>
              </a:rPr>
              <a:t>E</a:t>
            </a:r>
            <a:r>
              <a:rPr lang="en-US" altLang="en-US" baseline="30000" dirty="0">
                <a:solidFill>
                  <a:schemeClr val="accent2"/>
                </a:solidFill>
                <a:cs typeface="Arial" charset="0"/>
              </a:rPr>
              <a:t>+</a:t>
            </a:r>
            <a:r>
              <a:rPr lang="en-US" altLang="en-US" dirty="0">
                <a:solidFill>
                  <a:schemeClr val="accent2"/>
                </a:solidFill>
                <a:cs typeface="Arial" charset="0"/>
              </a:rPr>
              <a:t>. </a:t>
            </a:r>
          </a:p>
        </p:txBody>
      </p:sp>
      <p:pic>
        <p:nvPicPr>
          <p:cNvPr id="4" name="Picture 1029" descr="0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52" y="4869160"/>
            <a:ext cx="3216912"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420" y="3613745"/>
            <a:ext cx="4425280" cy="923330"/>
          </a:xfrm>
          <a:prstGeom prst="rect">
            <a:avLst/>
          </a:prstGeom>
        </p:spPr>
        <p:txBody>
          <a:bodyPr wrap="square">
            <a:spAutoFit/>
          </a:bodyPr>
          <a:lstStyle/>
          <a:p>
            <a:pPr algn="just">
              <a:spcBef>
                <a:spcPct val="25000"/>
              </a:spcBef>
            </a:pPr>
            <a:r>
              <a:rPr lang="en-US" altLang="en-US" b="1" dirty="0" err="1">
                <a:cs typeface="Arial" charset="0"/>
              </a:rPr>
              <a:t>Gli</a:t>
            </a:r>
            <a:r>
              <a:rPr lang="en-US" altLang="en-US" b="1" dirty="0">
                <a:cs typeface="Arial" charset="0"/>
              </a:rPr>
              <a:t> </a:t>
            </a:r>
            <a:r>
              <a:rPr lang="en-US" altLang="en-US" b="1" dirty="0" err="1">
                <a:cs typeface="Arial" charset="0"/>
              </a:rPr>
              <a:t>alcheni</a:t>
            </a:r>
            <a:r>
              <a:rPr lang="en-US" altLang="en-US" b="1" dirty="0">
                <a:cs typeface="Arial" charset="0"/>
              </a:rPr>
              <a:t> </a:t>
            </a:r>
            <a:r>
              <a:rPr lang="en-US" altLang="en-US" b="1" dirty="0" err="1">
                <a:cs typeface="Arial" charset="0"/>
              </a:rPr>
              <a:t>contengono</a:t>
            </a:r>
            <a:r>
              <a:rPr lang="en-US" altLang="en-US" b="1" dirty="0">
                <a:cs typeface="Arial" charset="0"/>
              </a:rPr>
              <a:t> un </a:t>
            </a:r>
            <a:r>
              <a:rPr lang="en-US" altLang="en-US" b="1" dirty="0" err="1">
                <a:cs typeface="Arial" charset="0"/>
              </a:rPr>
              <a:t>doppio</a:t>
            </a:r>
            <a:r>
              <a:rPr lang="en-US" altLang="en-US" b="1" dirty="0">
                <a:cs typeface="Arial" charset="0"/>
              </a:rPr>
              <a:t> </a:t>
            </a:r>
            <a:r>
              <a:rPr lang="en-US" altLang="en-US" b="1" dirty="0" err="1">
                <a:cs typeface="Arial" charset="0"/>
              </a:rPr>
              <a:t>legame</a:t>
            </a:r>
            <a:r>
              <a:rPr lang="en-US" altLang="en-US" b="1" dirty="0">
                <a:cs typeface="Arial" charset="0"/>
              </a:rPr>
              <a:t> C-C, </a:t>
            </a:r>
            <a:r>
              <a:rPr lang="en-US" altLang="en-US" b="1" dirty="0" err="1">
                <a:cs typeface="Arial" charset="0"/>
              </a:rPr>
              <a:t>ricco</a:t>
            </a:r>
            <a:r>
              <a:rPr lang="en-US" altLang="en-US" b="1" dirty="0">
                <a:cs typeface="Arial" charset="0"/>
              </a:rPr>
              <a:t> di </a:t>
            </a:r>
            <a:r>
              <a:rPr lang="en-US" altLang="en-US" b="1" dirty="0" err="1">
                <a:cs typeface="Arial" charset="0"/>
              </a:rPr>
              <a:t>elettroni</a:t>
            </a:r>
            <a:r>
              <a:rPr lang="en-US" altLang="en-US" b="1" dirty="0">
                <a:cs typeface="Arial" charset="0"/>
              </a:rPr>
              <a:t>, e </a:t>
            </a:r>
            <a:r>
              <a:rPr lang="en-US" altLang="en-US" b="1" dirty="0" err="1">
                <a:cs typeface="Arial" charset="0"/>
              </a:rPr>
              <a:t>perciò</a:t>
            </a:r>
            <a:r>
              <a:rPr lang="en-US" altLang="en-US" b="1" dirty="0">
                <a:cs typeface="Arial" charset="0"/>
              </a:rPr>
              <a:t> </a:t>
            </a:r>
            <a:r>
              <a:rPr lang="en-US" altLang="en-US" b="1" dirty="0" err="1">
                <a:cs typeface="Arial" charset="0"/>
              </a:rPr>
              <a:t>reagiscono</a:t>
            </a:r>
            <a:r>
              <a:rPr lang="en-US" altLang="en-US" b="1" dirty="0">
                <a:cs typeface="Arial" charset="0"/>
              </a:rPr>
              <a:t> con </a:t>
            </a:r>
            <a:r>
              <a:rPr lang="en-US" altLang="en-US" b="1" dirty="0" err="1">
                <a:cs typeface="Arial" charset="0"/>
              </a:rPr>
              <a:t>elettrofili</a:t>
            </a:r>
            <a:r>
              <a:rPr lang="en-US" altLang="en-US" b="1" dirty="0">
                <a:cs typeface="Arial" charset="0"/>
              </a:rPr>
              <a:t> </a:t>
            </a:r>
            <a:r>
              <a:rPr lang="en-US" altLang="en-US" b="1" dirty="0">
                <a:cs typeface="Arial" charset="0"/>
                <a:sym typeface="Symbol" pitchFamily="18" charset="2"/>
              </a:rPr>
              <a:t>E</a:t>
            </a:r>
            <a:r>
              <a:rPr lang="en-US" altLang="en-US" b="1" baseline="30000" dirty="0">
                <a:cs typeface="Arial" charset="0"/>
                <a:sym typeface="Symbol" pitchFamily="18" charset="2"/>
              </a:rPr>
              <a:t>+</a:t>
            </a:r>
            <a:r>
              <a:rPr lang="en-US" altLang="en-US" b="1" dirty="0">
                <a:cs typeface="Arial" charset="0"/>
                <a:sym typeface="Symbol" pitchFamily="18" charset="2"/>
              </a:rPr>
              <a:t>.</a:t>
            </a:r>
          </a:p>
        </p:txBody>
      </p:sp>
      <p:sp>
        <p:nvSpPr>
          <p:cNvPr id="6" name="Rectangle 5"/>
          <p:cNvSpPr/>
          <p:nvPr/>
        </p:nvSpPr>
        <p:spPr>
          <a:xfrm>
            <a:off x="5000972" y="3573016"/>
            <a:ext cx="3963516" cy="1200329"/>
          </a:xfrm>
          <a:prstGeom prst="rect">
            <a:avLst/>
          </a:prstGeom>
        </p:spPr>
        <p:txBody>
          <a:bodyPr wrap="square">
            <a:spAutoFit/>
          </a:bodyPr>
          <a:lstStyle/>
          <a:p>
            <a:pPr algn="just">
              <a:spcBef>
                <a:spcPct val="25000"/>
              </a:spcBef>
            </a:pPr>
            <a:r>
              <a:rPr lang="it-IT" altLang="en-US" b="1" dirty="0">
                <a:cs typeface="Arial" charset="0"/>
              </a:rPr>
              <a:t>Gli alogenuri alchilici possiedono un atomo di carbonio elettrofilo, quindi reagiscono con centri </a:t>
            </a:r>
            <a:r>
              <a:rPr lang="it-IT" altLang="en-US" b="1" dirty="0" err="1">
                <a:cs typeface="Arial" charset="0"/>
              </a:rPr>
              <a:t>elettron</a:t>
            </a:r>
            <a:r>
              <a:rPr lang="it-IT" altLang="en-US" b="1" dirty="0">
                <a:cs typeface="Arial" charset="0"/>
              </a:rPr>
              <a:t>-ricchi, nucleofili.</a:t>
            </a:r>
            <a:endParaRPr lang="en-US" altLang="en-US" b="1" dirty="0">
              <a:cs typeface="Arial" charset="0"/>
              <a:sym typeface="Symbol" pitchFamily="18" charset="2"/>
            </a:endParaRPr>
          </a:p>
        </p:txBody>
      </p:sp>
      <p:pic>
        <p:nvPicPr>
          <p:cNvPr id="7" name="Picture 2" descr="0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869160"/>
            <a:ext cx="3203110"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17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57200" y="1484784"/>
            <a:ext cx="7848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ltLang="en-US"/>
              <a:t>Un gruppo funzionale determina tutte le seguenti proprietà di una molecola:</a:t>
            </a:r>
          </a:p>
          <a:p>
            <a:pPr lvl="1" algn="just" eaLnBrk="1" hangingPunct="1">
              <a:spcBef>
                <a:spcPct val="50000"/>
              </a:spcBef>
              <a:buFont typeface="Wingdings" pitchFamily="2" charset="2"/>
              <a:buChar char="§"/>
            </a:pPr>
            <a:r>
              <a:rPr lang="en-US" altLang="en-US">
                <a:solidFill>
                  <a:schemeClr val="accent2"/>
                </a:solidFill>
              </a:rPr>
              <a:t>  Legami e forma</a:t>
            </a:r>
          </a:p>
          <a:p>
            <a:pPr lvl="1" algn="just" eaLnBrk="1" hangingPunct="1">
              <a:spcBef>
                <a:spcPct val="50000"/>
              </a:spcBef>
              <a:buFont typeface="Wingdings" pitchFamily="2" charset="2"/>
              <a:buChar char="§"/>
            </a:pPr>
            <a:r>
              <a:rPr lang="en-US" altLang="en-US">
                <a:solidFill>
                  <a:schemeClr val="accent2"/>
                </a:solidFill>
              </a:rPr>
              <a:t>  Tipo e intensità delle forze intermolecolari</a:t>
            </a:r>
          </a:p>
          <a:p>
            <a:pPr lvl="1" algn="just" eaLnBrk="1" hangingPunct="1">
              <a:spcBef>
                <a:spcPct val="50000"/>
              </a:spcBef>
              <a:buFont typeface="Wingdings" pitchFamily="2" charset="2"/>
              <a:buChar char="§"/>
            </a:pPr>
            <a:r>
              <a:rPr lang="en-US" altLang="en-US">
                <a:solidFill>
                  <a:schemeClr val="accent2"/>
                </a:solidFill>
              </a:rPr>
              <a:t>  Proprietà fisiche</a:t>
            </a:r>
          </a:p>
          <a:p>
            <a:pPr lvl="1" algn="just" eaLnBrk="1" hangingPunct="1">
              <a:spcBef>
                <a:spcPct val="50000"/>
              </a:spcBef>
              <a:buFont typeface="Wingdings" pitchFamily="2" charset="2"/>
              <a:buChar char="§"/>
            </a:pPr>
            <a:r>
              <a:rPr lang="en-US" altLang="en-US">
                <a:solidFill>
                  <a:schemeClr val="accent2"/>
                </a:solidFill>
              </a:rPr>
              <a:t>  Nomenclatura</a:t>
            </a:r>
          </a:p>
          <a:p>
            <a:pPr lvl="1" algn="just" eaLnBrk="1" hangingPunct="1">
              <a:spcBef>
                <a:spcPct val="50000"/>
              </a:spcBef>
              <a:buFont typeface="Wingdings" pitchFamily="2" charset="2"/>
              <a:buChar char="§"/>
            </a:pPr>
            <a:r>
              <a:rPr lang="en-US" altLang="en-US">
                <a:solidFill>
                  <a:schemeClr val="accent2"/>
                </a:solidFill>
              </a:rPr>
              <a:t>  Reattività chimica	</a:t>
            </a:r>
          </a:p>
        </p:txBody>
      </p:sp>
      <p:sp>
        <p:nvSpPr>
          <p:cNvPr id="4" name="Text Box 2"/>
          <p:cNvSpPr txBox="1">
            <a:spLocks noChangeArrowheads="1"/>
          </p:cNvSpPr>
          <p:nvPr/>
        </p:nvSpPr>
        <p:spPr bwMode="auto">
          <a:xfrm>
            <a:off x="2743200" y="18864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dirty="0" err="1">
                <a:solidFill>
                  <a:srgbClr val="FF0000"/>
                </a:solidFill>
              </a:rPr>
              <a:t>Gruppi</a:t>
            </a:r>
            <a:r>
              <a:rPr lang="en-US" altLang="en-US" dirty="0">
                <a:solidFill>
                  <a:srgbClr val="FF0000"/>
                </a:solidFill>
              </a:rPr>
              <a:t> </a:t>
            </a:r>
            <a:r>
              <a:rPr lang="en-US" altLang="en-US" dirty="0" err="1">
                <a:solidFill>
                  <a:srgbClr val="FF0000"/>
                </a:solidFill>
              </a:rPr>
              <a:t>Funzionali</a:t>
            </a:r>
            <a:endParaRPr lang="en-US" altLang="en-US" dirty="0">
              <a:solidFill>
                <a:srgbClr val="FF0000"/>
              </a:solidFill>
            </a:endParaRPr>
          </a:p>
        </p:txBody>
      </p:sp>
    </p:spTree>
    <p:extLst>
      <p:ext uri="{BB962C8B-B14F-4D97-AF65-F5344CB8AC3E}">
        <p14:creationId xmlns:p14="http://schemas.microsoft.com/office/powerpoint/2010/main" val="404607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8600" y="620688"/>
            <a:ext cx="86868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684213" indent="-227013"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5000"/>
              </a:spcBef>
              <a:buFontTx/>
              <a:buChar char="•"/>
            </a:pPr>
            <a:r>
              <a:rPr lang="en-US" altLang="en-US">
                <a:solidFill>
                  <a:schemeClr val="accent2"/>
                </a:solidFill>
              </a:rPr>
              <a:t>Un gruppo funzionale è un atomo o un gruppo di atomi con proprietà chimiche e fisiche tipiche. </a:t>
            </a:r>
            <a:r>
              <a:rPr lang="en-US" altLang="en-US"/>
              <a:t>E’ la parte reattiva della molecola.</a:t>
            </a:r>
          </a:p>
          <a:p>
            <a:pPr algn="just" eaLnBrk="1" hangingPunct="1">
              <a:spcBef>
                <a:spcPct val="25000"/>
              </a:spcBef>
              <a:buFontTx/>
              <a:buChar char="•"/>
            </a:pPr>
            <a:r>
              <a:rPr lang="en-US" altLang="en-US"/>
              <a:t>La maggior parte delle molecole organiche hanno legami C—C e C—H. Comunque, molte molecole organiche hanno anche altre caratteristiche strutturali:</a:t>
            </a:r>
          </a:p>
          <a:p>
            <a:pPr lvl="1" algn="just" eaLnBrk="1" hangingPunct="1">
              <a:spcBef>
                <a:spcPct val="25000"/>
              </a:spcBef>
              <a:buFont typeface="Wingdings" pitchFamily="2" charset="2"/>
              <a:buChar char="§"/>
            </a:pPr>
            <a:r>
              <a:rPr lang="en-US" altLang="en-US">
                <a:solidFill>
                  <a:schemeClr val="accent2"/>
                </a:solidFill>
              </a:rPr>
              <a:t>Eteroatomi</a:t>
            </a:r>
            <a:r>
              <a:rPr lang="en-US" altLang="en-US"/>
              <a:t>— Atomi diversi dal carbonio o idrogeno.</a:t>
            </a:r>
          </a:p>
          <a:p>
            <a:pPr lvl="1" algn="just" eaLnBrk="1" hangingPunct="1">
              <a:spcBef>
                <a:spcPct val="25000"/>
              </a:spcBef>
              <a:buFont typeface="Wingdings" pitchFamily="2" charset="2"/>
              <a:buChar char="§"/>
            </a:pPr>
            <a:r>
              <a:rPr lang="en-US" altLang="en-US">
                <a:sym typeface="Symbol" pitchFamily="18" charset="2"/>
              </a:rPr>
              <a:t>Legami  —  I legami  più comuni sono presenti nei doppi legami C</a:t>
            </a:r>
            <a:r>
              <a:rPr lang="en-US" altLang="en-US"/>
              <a:t>—</a:t>
            </a:r>
            <a:r>
              <a:rPr lang="en-US" altLang="en-US">
                <a:sym typeface="Symbol" pitchFamily="18" charset="2"/>
              </a:rPr>
              <a:t>C e C</a:t>
            </a:r>
            <a:r>
              <a:rPr lang="en-US" altLang="en-US"/>
              <a:t>—</a:t>
            </a:r>
            <a:r>
              <a:rPr lang="en-US" altLang="en-US">
                <a:sym typeface="Symbol" pitchFamily="18" charset="2"/>
              </a:rPr>
              <a:t>O.</a:t>
            </a:r>
          </a:p>
          <a:p>
            <a:pPr lvl="1" algn="just" eaLnBrk="1" hangingPunct="1">
              <a:spcBef>
                <a:spcPct val="25000"/>
              </a:spcBef>
              <a:buFont typeface="Wingdings" pitchFamily="2" charset="2"/>
              <a:buChar char="§"/>
            </a:pPr>
            <a:r>
              <a:rPr lang="en-US" altLang="en-US">
                <a:sym typeface="Symbol" pitchFamily="18" charset="2"/>
              </a:rPr>
              <a:t>Queste </a:t>
            </a:r>
            <a:r>
              <a:rPr lang="en-US" altLang="en-US"/>
              <a:t>caratteristiche strutturali</a:t>
            </a:r>
            <a:r>
              <a:rPr lang="en-US" altLang="en-US">
                <a:sym typeface="Symbol" pitchFamily="18" charset="2"/>
              </a:rPr>
              <a:t> distinguono una molecula organica da un’altra. Determinano inoltre la geometria della molecula, le sue proprietà fisiche, la reattività e includono quello che è chiamato gruppo funzionale.</a:t>
            </a:r>
          </a:p>
        </p:txBody>
      </p:sp>
    </p:spTree>
    <p:extLst>
      <p:ext uri="{BB962C8B-B14F-4D97-AF65-F5344CB8AC3E}">
        <p14:creationId xmlns:p14="http://schemas.microsoft.com/office/powerpoint/2010/main" val="63827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743200" y="18864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a:solidFill>
                  <a:srgbClr val="FF0000"/>
                </a:solidFill>
              </a:rPr>
              <a:t>Gruppi Funzionali</a:t>
            </a:r>
          </a:p>
        </p:txBody>
      </p:sp>
      <p:sp>
        <p:nvSpPr>
          <p:cNvPr id="3" name="Text Box 3"/>
          <p:cNvSpPr txBox="1">
            <a:spLocks noChangeArrowheads="1"/>
          </p:cNvSpPr>
          <p:nvPr/>
        </p:nvSpPr>
        <p:spPr bwMode="auto">
          <a:xfrm>
            <a:off x="228600" y="1066800"/>
            <a:ext cx="868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862013" indent="-404813"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buFontTx/>
              <a:buChar char="•"/>
            </a:pPr>
            <a:r>
              <a:rPr lang="en-US" altLang="en-US" sz="2200"/>
              <a:t>Gli eteroatomi e i l</a:t>
            </a:r>
            <a:r>
              <a:rPr lang="en-US" altLang="en-US" sz="2200">
                <a:sym typeface="Symbol" pitchFamily="18" charset="2"/>
              </a:rPr>
              <a:t>egami  conferiscono reattività ad una particolare molecola.</a:t>
            </a:r>
          </a:p>
          <a:p>
            <a:pPr lvl="1" algn="just" eaLnBrk="1" hangingPunct="1">
              <a:spcBef>
                <a:spcPct val="50000"/>
              </a:spcBef>
              <a:buFont typeface="Wingdings" pitchFamily="2" charset="2"/>
              <a:buBlip>
                <a:blip r:embed="rId2"/>
              </a:buBlip>
            </a:pPr>
            <a:r>
              <a:rPr lang="en-US" altLang="en-US" sz="2200"/>
              <a:t>Gli eteroatomi hanno coppie solitarie e creano sul carbonio siti carenti di elettroni.</a:t>
            </a:r>
          </a:p>
          <a:p>
            <a:pPr lvl="1" algn="just" eaLnBrk="1" hangingPunct="1">
              <a:spcBef>
                <a:spcPct val="50000"/>
              </a:spcBef>
              <a:buFont typeface="Wingdings" pitchFamily="2" charset="2"/>
              <a:buBlip>
                <a:blip r:embed="rId2"/>
              </a:buBlip>
            </a:pPr>
            <a:r>
              <a:rPr lang="en-US" altLang="en-US" sz="2200"/>
              <a:t>I l</a:t>
            </a:r>
            <a:r>
              <a:rPr lang="en-US" altLang="en-US" sz="2200">
                <a:sym typeface="Symbol" pitchFamily="18" charset="2"/>
              </a:rPr>
              <a:t>egami  si rompono facilmente nelle reazioni chimiche. Un legame  fa della molecola una base e un nucleofilo.</a:t>
            </a:r>
          </a:p>
        </p:txBody>
      </p:sp>
      <p:pic>
        <p:nvPicPr>
          <p:cNvPr id="4" name="Picture 4" descr="00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075" y="3724275"/>
            <a:ext cx="224472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000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621088"/>
            <a:ext cx="28194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381000" y="5486400"/>
            <a:ext cx="8610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ltLang="en-US" sz="2200"/>
              <a:t>Non bisogna pensare che i legami C—C e C—H siano privi di importanza. Essi formano la spina dorsale carboniosa o lo scheletro al quale sono legati i gruppi funzionali.</a:t>
            </a:r>
          </a:p>
        </p:txBody>
      </p:sp>
    </p:spTree>
    <p:extLst>
      <p:ext uri="{BB962C8B-B14F-4D97-AF65-F5344CB8AC3E}">
        <p14:creationId xmlns:p14="http://schemas.microsoft.com/office/powerpoint/2010/main" val="260885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743200" y="18864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a:solidFill>
                  <a:srgbClr val="FF0000"/>
                </a:solidFill>
              </a:rPr>
              <a:t>Gruppi Funzionali</a:t>
            </a:r>
          </a:p>
        </p:txBody>
      </p:sp>
      <p:sp>
        <p:nvSpPr>
          <p:cNvPr id="3" name="Text Box 3"/>
          <p:cNvSpPr txBox="1">
            <a:spLocks noChangeArrowheads="1"/>
          </p:cNvSpPr>
          <p:nvPr/>
        </p:nvSpPr>
        <p:spPr bwMode="auto">
          <a:xfrm>
            <a:off x="228600" y="609600"/>
            <a:ext cx="8686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808038" indent="-350838"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5000"/>
              </a:spcBef>
              <a:buFontTx/>
              <a:buChar char="•"/>
            </a:pPr>
            <a:r>
              <a:rPr lang="en-US" altLang="en-US" sz="2100"/>
              <a:t>Etano: Questa molecola ha solo legami C</a:t>
            </a:r>
            <a:r>
              <a:rPr lang="en-US" altLang="en-US" sz="2200"/>
              <a:t>—</a:t>
            </a:r>
            <a:r>
              <a:rPr lang="en-US" altLang="en-US" sz="2100"/>
              <a:t>C e C</a:t>
            </a:r>
            <a:r>
              <a:rPr lang="en-US" altLang="en-US" sz="2200"/>
              <a:t>—</a:t>
            </a:r>
            <a:r>
              <a:rPr lang="en-US" altLang="en-US" sz="2100"/>
              <a:t>H, quindi non ha gruppi funzionali. L’etano non ha legami polari, nessuna coppia solitaria, e nessun legame </a:t>
            </a:r>
            <a:r>
              <a:rPr lang="en-US" altLang="en-US" sz="2100">
                <a:sym typeface="Symbol" pitchFamily="18" charset="2"/>
              </a:rPr>
              <a:t>, quindi non ha siti reattivi. Per questi motivi, l’etano e molecole simili sono molto poco reattive.</a:t>
            </a:r>
          </a:p>
          <a:p>
            <a:pPr algn="just" eaLnBrk="1" hangingPunct="1">
              <a:spcBef>
                <a:spcPct val="25000"/>
              </a:spcBef>
              <a:buFontTx/>
              <a:buChar char="•"/>
            </a:pPr>
            <a:r>
              <a:rPr lang="en-US" altLang="en-US" sz="2100">
                <a:sym typeface="Symbol" pitchFamily="18" charset="2"/>
              </a:rPr>
              <a:t>Etanolo: </a:t>
            </a:r>
            <a:r>
              <a:rPr lang="en-US" altLang="en-US" sz="2100"/>
              <a:t>Questa molecola </a:t>
            </a:r>
            <a:r>
              <a:rPr lang="en-US" altLang="en-US" sz="2100">
                <a:sym typeface="Symbol" pitchFamily="18" charset="2"/>
              </a:rPr>
              <a:t>ha un gruppo OH nel suo scheletro carbonioso. Questo gruppo funzionale è chiamato gruppo idrossi. L’etanolo ha coppie solitarie e legami polari che lo rendono reattivo con una grande varietà di reagenti.</a:t>
            </a:r>
          </a:p>
          <a:p>
            <a:pPr lvl="1" algn="just" eaLnBrk="1" hangingPunct="1">
              <a:spcBef>
                <a:spcPct val="25000"/>
              </a:spcBef>
              <a:buFontTx/>
              <a:buBlip>
                <a:blip r:embed="rId2"/>
              </a:buBlip>
            </a:pPr>
            <a:r>
              <a:rPr lang="en-US" altLang="en-US" sz="2100">
                <a:sym typeface="Symbol" pitchFamily="18" charset="2"/>
              </a:rPr>
              <a:t>Il gruppo idrossi rende le proprietà dell’etanolo molto diverse da quelle dell’etano.</a:t>
            </a:r>
            <a:r>
              <a:rPr lang="en-US" altLang="en-US" sz="2200">
                <a:sym typeface="Symbol" pitchFamily="18" charset="2"/>
              </a:rPr>
              <a:t> </a:t>
            </a:r>
          </a:p>
        </p:txBody>
      </p:sp>
      <p:pic>
        <p:nvPicPr>
          <p:cNvPr id="4" name="Picture 7" descr="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4413250"/>
            <a:ext cx="766921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743200" y="18864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a:solidFill>
                  <a:srgbClr val="FF0000"/>
                </a:solidFill>
              </a:rPr>
              <a:t>Gruppi Funzionali</a:t>
            </a:r>
          </a:p>
        </p:txBody>
      </p:sp>
      <p:sp>
        <p:nvSpPr>
          <p:cNvPr id="3" name="Text Box 4"/>
          <p:cNvSpPr txBox="1">
            <a:spLocks noChangeArrowheads="1"/>
          </p:cNvSpPr>
          <p:nvPr/>
        </p:nvSpPr>
        <p:spPr bwMode="auto">
          <a:xfrm>
            <a:off x="228600" y="1019175"/>
            <a:ext cx="8686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ltLang="en-US" sz="2100"/>
              <a:t>Gli idrocarburi sono composti costituiti solamente dagli elementi carbonio e idrogeno. Possono essere alifatici o aromatici.</a:t>
            </a:r>
          </a:p>
        </p:txBody>
      </p:sp>
      <p:pic>
        <p:nvPicPr>
          <p:cNvPr id="4" name="Picture 7" descr="hydrocarbons_tb_7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78025"/>
            <a:ext cx="76962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54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ompounds_cz_r_bond_tb_7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91518"/>
            <a:ext cx="7543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2743200" y="18864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a:solidFill>
                  <a:srgbClr val="FF0000"/>
                </a:solidFill>
              </a:rPr>
              <a:t>Gruppi Funzionali</a:t>
            </a:r>
          </a:p>
        </p:txBody>
      </p:sp>
      <p:sp>
        <p:nvSpPr>
          <p:cNvPr id="4" name="Text Box 4"/>
          <p:cNvSpPr txBox="1">
            <a:spLocks noChangeArrowheads="1"/>
          </p:cNvSpPr>
          <p:nvPr/>
        </p:nvSpPr>
        <p:spPr bwMode="auto">
          <a:xfrm>
            <a:off x="228600" y="692696"/>
            <a:ext cx="8686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ltLang="en-US" sz="2100" dirty="0" err="1"/>
              <a:t>Gruppi</a:t>
            </a:r>
            <a:r>
              <a:rPr lang="en-US" altLang="en-US" sz="2100" dirty="0"/>
              <a:t> </a:t>
            </a:r>
            <a:r>
              <a:rPr lang="en-US" altLang="en-US" sz="2100" dirty="0" err="1"/>
              <a:t>funzionali</a:t>
            </a:r>
            <a:r>
              <a:rPr lang="en-US" altLang="en-US" sz="2100" dirty="0"/>
              <a:t> con </a:t>
            </a:r>
            <a:r>
              <a:rPr lang="en-US" altLang="en-US" sz="2100" dirty="0" err="1"/>
              <a:t>eteroatomi</a:t>
            </a:r>
            <a:endParaRPr lang="en-US" altLang="en-US" sz="2100" dirty="0"/>
          </a:p>
        </p:txBody>
      </p:sp>
    </p:spTree>
    <p:extLst>
      <p:ext uri="{BB962C8B-B14F-4D97-AF65-F5344CB8AC3E}">
        <p14:creationId xmlns:p14="http://schemas.microsoft.com/office/powerpoint/2010/main" val="239772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692696"/>
            <a:ext cx="8686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ltLang="en-US" sz="2100" dirty="0" err="1"/>
              <a:t>Gruppi</a:t>
            </a:r>
            <a:r>
              <a:rPr lang="en-US" altLang="en-US" sz="2100" dirty="0"/>
              <a:t> </a:t>
            </a:r>
            <a:r>
              <a:rPr lang="en-US" altLang="en-US" sz="2100" dirty="0" err="1"/>
              <a:t>funzionali</a:t>
            </a:r>
            <a:r>
              <a:rPr lang="en-US" altLang="en-US" sz="2100" dirty="0"/>
              <a:t> con </a:t>
            </a:r>
            <a:r>
              <a:rPr lang="en-US" altLang="en-US" sz="2100" dirty="0" err="1"/>
              <a:t>eteroatomi</a:t>
            </a:r>
            <a:endParaRPr lang="en-US" altLang="en-US" sz="2100" dirty="0"/>
          </a:p>
        </p:txBody>
      </p:sp>
      <p:sp>
        <p:nvSpPr>
          <p:cNvPr id="3" name="Text Box 2"/>
          <p:cNvSpPr txBox="1">
            <a:spLocks noChangeArrowheads="1"/>
          </p:cNvSpPr>
          <p:nvPr/>
        </p:nvSpPr>
        <p:spPr bwMode="auto">
          <a:xfrm>
            <a:off x="2743200" y="18864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dirty="0" err="1">
                <a:solidFill>
                  <a:srgbClr val="FF0000"/>
                </a:solidFill>
              </a:rPr>
              <a:t>Gruppi</a:t>
            </a:r>
            <a:r>
              <a:rPr lang="en-US" altLang="en-US" dirty="0">
                <a:solidFill>
                  <a:srgbClr val="FF0000"/>
                </a:solidFill>
              </a:rPr>
              <a:t> </a:t>
            </a:r>
            <a:r>
              <a:rPr lang="en-US" altLang="en-US" dirty="0" err="1">
                <a:solidFill>
                  <a:srgbClr val="FF0000"/>
                </a:solidFill>
              </a:rPr>
              <a:t>Funzionali</a:t>
            </a:r>
            <a:endParaRPr lang="en-US" altLang="en-US" dirty="0">
              <a:solidFill>
                <a:srgbClr val="FF0000"/>
              </a:solidFill>
            </a:endParaRPr>
          </a:p>
        </p:txBody>
      </p:sp>
      <p:pic>
        <p:nvPicPr>
          <p:cNvPr id="4" name="Picture 5" descr="compounds_co_group_tb_7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0" y="1313264"/>
            <a:ext cx="6264281"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11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743200" y="18678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spcBef>
                <a:spcPct val="50000"/>
              </a:spcBef>
            </a:pPr>
            <a:r>
              <a:rPr lang="en-US" altLang="en-US" dirty="0" err="1">
                <a:solidFill>
                  <a:srgbClr val="FF0000"/>
                </a:solidFill>
              </a:rPr>
              <a:t>Forze</a:t>
            </a:r>
            <a:r>
              <a:rPr lang="en-US" altLang="en-US" dirty="0">
                <a:solidFill>
                  <a:srgbClr val="FF0000"/>
                </a:solidFill>
              </a:rPr>
              <a:t> </a:t>
            </a:r>
            <a:r>
              <a:rPr lang="en-US" altLang="en-US" dirty="0" err="1">
                <a:solidFill>
                  <a:srgbClr val="FF0000"/>
                </a:solidFill>
              </a:rPr>
              <a:t>Intermolecolari</a:t>
            </a:r>
            <a:endParaRPr lang="en-US" altLang="en-US" dirty="0">
              <a:solidFill>
                <a:srgbClr val="FF0000"/>
              </a:solidFill>
            </a:endParaRPr>
          </a:p>
        </p:txBody>
      </p:sp>
      <p:sp>
        <p:nvSpPr>
          <p:cNvPr id="3" name="Text Box 3"/>
          <p:cNvSpPr txBox="1">
            <a:spLocks noChangeArrowheads="1"/>
          </p:cNvSpPr>
          <p:nvPr/>
        </p:nvSpPr>
        <p:spPr bwMode="auto">
          <a:xfrm>
            <a:off x="228600" y="764704"/>
            <a:ext cx="8686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eaLnBrk="0" hangingPunct="0">
              <a:defRPr sz="2400" b="1">
                <a:solidFill>
                  <a:schemeClr val="tx1"/>
                </a:solidFill>
                <a:latin typeface="Arial" charset="0"/>
              </a:defRPr>
            </a:lvl1pPr>
            <a:lvl2pPr marL="684213" indent="-227013"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buFontTx/>
              <a:buChar char="•"/>
            </a:pPr>
            <a:r>
              <a:rPr lang="en-US" altLang="en-US" dirty="0"/>
              <a:t>I </a:t>
            </a:r>
            <a:r>
              <a:rPr lang="en-US" altLang="en-US" dirty="0" err="1"/>
              <a:t>composti</a:t>
            </a:r>
            <a:r>
              <a:rPr lang="en-US" altLang="en-US" dirty="0"/>
              <a:t> </a:t>
            </a:r>
            <a:r>
              <a:rPr lang="en-US" altLang="en-US" dirty="0" err="1"/>
              <a:t>covalenti</a:t>
            </a:r>
            <a:r>
              <a:rPr lang="en-US" altLang="en-US" dirty="0"/>
              <a:t> </a:t>
            </a:r>
            <a:r>
              <a:rPr lang="en-US" altLang="en-US" dirty="0" err="1"/>
              <a:t>sono</a:t>
            </a:r>
            <a:r>
              <a:rPr lang="en-US" altLang="en-US" dirty="0"/>
              <a:t> </a:t>
            </a:r>
            <a:r>
              <a:rPr lang="en-US" altLang="en-US" dirty="0" err="1"/>
              <a:t>costituiti</a:t>
            </a:r>
            <a:r>
              <a:rPr lang="en-US" altLang="en-US" dirty="0"/>
              <a:t> da </a:t>
            </a:r>
            <a:r>
              <a:rPr lang="en-US" altLang="en-US" dirty="0" err="1"/>
              <a:t>molecole</a:t>
            </a:r>
            <a:r>
              <a:rPr lang="en-US" altLang="en-US" dirty="0"/>
              <a:t> </a:t>
            </a:r>
            <a:r>
              <a:rPr lang="en-US" altLang="en-US" dirty="0" err="1"/>
              <a:t>distinte</a:t>
            </a:r>
            <a:r>
              <a:rPr lang="en-US" altLang="en-US" dirty="0"/>
              <a:t>. </a:t>
            </a:r>
          </a:p>
          <a:p>
            <a:pPr algn="just" eaLnBrk="1" hangingPunct="1">
              <a:spcBef>
                <a:spcPct val="50000"/>
              </a:spcBef>
              <a:buFontTx/>
              <a:buChar char="•"/>
            </a:pPr>
            <a:r>
              <a:rPr lang="en-US" altLang="en-US" dirty="0"/>
              <a:t>La </a:t>
            </a:r>
            <a:r>
              <a:rPr lang="en-US" altLang="en-US" dirty="0" err="1"/>
              <a:t>natura</a:t>
            </a:r>
            <a:r>
              <a:rPr lang="en-US" altLang="en-US" dirty="0"/>
              <a:t> </a:t>
            </a:r>
            <a:r>
              <a:rPr lang="en-US" altLang="en-US" dirty="0" err="1"/>
              <a:t>delle</a:t>
            </a:r>
            <a:r>
              <a:rPr lang="en-US" altLang="en-US" dirty="0"/>
              <a:t> </a:t>
            </a:r>
            <a:r>
              <a:rPr lang="en-US" altLang="en-US" dirty="0" err="1"/>
              <a:t>forze</a:t>
            </a:r>
            <a:r>
              <a:rPr lang="en-US" altLang="en-US" dirty="0"/>
              <a:t> </a:t>
            </a:r>
            <a:r>
              <a:rPr lang="en-US" altLang="en-US" dirty="0" err="1"/>
              <a:t>esistenti</a:t>
            </a:r>
            <a:r>
              <a:rPr lang="en-US" altLang="en-US" dirty="0"/>
              <a:t> </a:t>
            </a:r>
            <a:r>
              <a:rPr lang="en-US" altLang="en-US" dirty="0" err="1"/>
              <a:t>tra</a:t>
            </a:r>
            <a:r>
              <a:rPr lang="en-US" altLang="en-US" dirty="0"/>
              <a:t> le </a:t>
            </a:r>
            <a:r>
              <a:rPr lang="en-US" altLang="en-US" dirty="0" err="1"/>
              <a:t>molecole</a:t>
            </a:r>
            <a:r>
              <a:rPr lang="en-US" altLang="en-US" dirty="0"/>
              <a:t> </a:t>
            </a:r>
            <a:r>
              <a:rPr lang="en-US" altLang="en-US" dirty="0" err="1"/>
              <a:t>dipende</a:t>
            </a:r>
            <a:r>
              <a:rPr lang="en-US" altLang="en-US" dirty="0"/>
              <a:t> dal </a:t>
            </a:r>
            <a:r>
              <a:rPr lang="en-US" altLang="en-US" dirty="0" err="1"/>
              <a:t>gruppo</a:t>
            </a:r>
            <a:r>
              <a:rPr lang="en-US" altLang="en-US" dirty="0"/>
              <a:t> </a:t>
            </a:r>
            <a:r>
              <a:rPr lang="en-US" altLang="en-US" dirty="0" err="1"/>
              <a:t>funzionale</a:t>
            </a:r>
            <a:r>
              <a:rPr lang="en-US" altLang="en-US" dirty="0"/>
              <a:t> </a:t>
            </a:r>
            <a:r>
              <a:rPr lang="en-US" altLang="en-US" dirty="0" err="1"/>
              <a:t>presente</a:t>
            </a:r>
            <a:r>
              <a:rPr lang="en-US" altLang="en-US" dirty="0"/>
              <a:t>. Ci </a:t>
            </a:r>
            <a:r>
              <a:rPr lang="en-US" altLang="en-US" dirty="0" err="1"/>
              <a:t>sono</a:t>
            </a:r>
            <a:r>
              <a:rPr lang="en-US" altLang="en-US" dirty="0"/>
              <a:t> </a:t>
            </a:r>
            <a:r>
              <a:rPr lang="en-US" altLang="en-US" dirty="0" err="1"/>
              <a:t>tre</a:t>
            </a:r>
            <a:r>
              <a:rPr lang="en-US" altLang="en-US" dirty="0"/>
              <a:t> tipi </a:t>
            </a:r>
            <a:r>
              <a:rPr lang="en-US" altLang="en-US" dirty="0" err="1"/>
              <a:t>diversi</a:t>
            </a:r>
            <a:r>
              <a:rPr lang="en-US" altLang="en-US" dirty="0"/>
              <a:t> di </a:t>
            </a:r>
            <a:r>
              <a:rPr lang="en-US" altLang="en-US" dirty="0" err="1"/>
              <a:t>interazione</a:t>
            </a:r>
            <a:r>
              <a:rPr lang="en-US" altLang="en-US" dirty="0"/>
              <a:t>, </a:t>
            </a:r>
            <a:r>
              <a:rPr lang="en-US" altLang="en-US" dirty="0" err="1"/>
              <a:t>elencati</a:t>
            </a:r>
            <a:r>
              <a:rPr lang="en-US" altLang="en-US" dirty="0"/>
              <a:t> di </a:t>
            </a:r>
            <a:r>
              <a:rPr lang="en-US" altLang="en-US" dirty="0" err="1"/>
              <a:t>seguito</a:t>
            </a:r>
            <a:r>
              <a:rPr lang="en-US" altLang="en-US" dirty="0"/>
              <a:t> in </a:t>
            </a:r>
            <a:r>
              <a:rPr lang="en-US" altLang="en-US" dirty="0" err="1"/>
              <a:t>ordine</a:t>
            </a:r>
            <a:r>
              <a:rPr lang="en-US" altLang="en-US" dirty="0"/>
              <a:t> di </a:t>
            </a:r>
            <a:r>
              <a:rPr lang="en-US" altLang="en-US" dirty="0" err="1"/>
              <a:t>intensità</a:t>
            </a:r>
            <a:r>
              <a:rPr lang="en-US" altLang="en-US" dirty="0"/>
              <a:t> </a:t>
            </a:r>
            <a:r>
              <a:rPr lang="en-US" altLang="en-US" dirty="0" err="1"/>
              <a:t>crescente</a:t>
            </a:r>
            <a:r>
              <a:rPr lang="en-US" altLang="en-US" dirty="0"/>
              <a:t>:</a:t>
            </a:r>
          </a:p>
          <a:p>
            <a:pPr lvl="1" algn="just" eaLnBrk="1" hangingPunct="1">
              <a:spcBef>
                <a:spcPct val="50000"/>
              </a:spcBef>
              <a:buFont typeface="Wingdings" pitchFamily="2" charset="2"/>
              <a:buChar char="§"/>
            </a:pPr>
            <a:r>
              <a:rPr lang="en-US" altLang="en-US" dirty="0" err="1">
                <a:solidFill>
                  <a:schemeClr val="accent2"/>
                </a:solidFill>
              </a:rPr>
              <a:t>forze</a:t>
            </a:r>
            <a:r>
              <a:rPr lang="en-US" altLang="en-US" dirty="0">
                <a:solidFill>
                  <a:schemeClr val="accent2"/>
                </a:solidFill>
              </a:rPr>
              <a:t> di van der Waals </a:t>
            </a:r>
          </a:p>
          <a:p>
            <a:pPr lvl="1" algn="just" eaLnBrk="1" hangingPunct="1">
              <a:spcBef>
                <a:spcPct val="50000"/>
              </a:spcBef>
              <a:buFont typeface="Wingdings" pitchFamily="2" charset="2"/>
              <a:buChar char="§"/>
            </a:pPr>
            <a:r>
              <a:rPr lang="en-US" altLang="en-US" dirty="0" err="1">
                <a:solidFill>
                  <a:schemeClr val="accent2"/>
                </a:solidFill>
              </a:rPr>
              <a:t>interazione</a:t>
            </a:r>
            <a:r>
              <a:rPr lang="en-US" altLang="en-US" dirty="0">
                <a:solidFill>
                  <a:schemeClr val="accent2"/>
                </a:solidFill>
              </a:rPr>
              <a:t> </a:t>
            </a:r>
            <a:r>
              <a:rPr lang="en-US" altLang="en-US" dirty="0" err="1">
                <a:solidFill>
                  <a:schemeClr val="accent2"/>
                </a:solidFill>
              </a:rPr>
              <a:t>dipolo-dipolo</a:t>
            </a:r>
            <a:endParaRPr lang="en-US" altLang="en-US" dirty="0">
              <a:solidFill>
                <a:schemeClr val="accent2"/>
              </a:solidFill>
            </a:endParaRPr>
          </a:p>
          <a:p>
            <a:pPr lvl="1" algn="just" eaLnBrk="1" hangingPunct="1">
              <a:spcBef>
                <a:spcPct val="50000"/>
              </a:spcBef>
              <a:buFont typeface="Wingdings" pitchFamily="2" charset="2"/>
              <a:buChar char="§"/>
            </a:pPr>
            <a:r>
              <a:rPr lang="en-US" altLang="en-US" dirty="0" err="1">
                <a:solidFill>
                  <a:schemeClr val="accent2"/>
                </a:solidFill>
              </a:rPr>
              <a:t>legame</a:t>
            </a:r>
            <a:r>
              <a:rPr lang="en-US" altLang="en-US" dirty="0">
                <a:solidFill>
                  <a:schemeClr val="accent2"/>
                </a:solidFill>
              </a:rPr>
              <a:t> a </a:t>
            </a:r>
            <a:r>
              <a:rPr lang="en-US" altLang="en-US" dirty="0" err="1">
                <a:solidFill>
                  <a:schemeClr val="accent2"/>
                </a:solidFill>
              </a:rPr>
              <a:t>idrogeno</a:t>
            </a:r>
            <a:endParaRPr lang="en-US" altLang="en-US" dirty="0">
              <a:solidFill>
                <a:schemeClr val="accent2"/>
              </a:solidFill>
            </a:endParaRPr>
          </a:p>
        </p:txBody>
      </p:sp>
      <p:pic>
        <p:nvPicPr>
          <p:cNvPr id="4" name="Picture 8" descr="intermolecular_forc_tb_7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939" y="4646240"/>
            <a:ext cx="4776123"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40294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842</Words>
  <Application>Microsoft Macintosh PowerPoint</Application>
  <PresentationFormat>On-screen Show (4:3)</PresentationFormat>
  <Paragraphs>62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Symbol</vt:lpstr>
      <vt:lpstr>Times New Roman</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Laurini Erik</dc:creator>
  <cp:lastModifiedBy>Microsoft Office User</cp:lastModifiedBy>
  <cp:revision>65</cp:revision>
  <dcterms:created xsi:type="dcterms:W3CDTF">2016-10-29T10:32:52Z</dcterms:created>
  <dcterms:modified xsi:type="dcterms:W3CDTF">2019-08-28T11:27:32Z</dcterms:modified>
</cp:coreProperties>
</file>