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4" r:id="rId11"/>
    <p:sldId id="281" r:id="rId12"/>
    <p:sldId id="282" r:id="rId13"/>
    <p:sldId id="283" r:id="rId14"/>
    <p:sldId id="280" r:id="rId15"/>
    <p:sldId id="285" r:id="rId16"/>
    <p:sldId id="286" r:id="rId17"/>
    <p:sldId id="287" r:id="rId18"/>
    <p:sldId id="289" r:id="rId19"/>
    <p:sldId id="288" r:id="rId20"/>
    <p:sldId id="290" r:id="rId21"/>
    <p:sldId id="291" r:id="rId22"/>
    <p:sldId id="304" r:id="rId23"/>
    <p:sldId id="309" r:id="rId24"/>
    <p:sldId id="313" r:id="rId25"/>
    <p:sldId id="307" r:id="rId26"/>
    <p:sldId id="292" r:id="rId27"/>
    <p:sldId id="293" r:id="rId28"/>
    <p:sldId id="294" r:id="rId29"/>
    <p:sldId id="316" r:id="rId30"/>
    <p:sldId id="306" r:id="rId31"/>
    <p:sldId id="310" r:id="rId32"/>
    <p:sldId id="311" r:id="rId33"/>
    <p:sldId id="312" r:id="rId34"/>
    <p:sldId id="314" r:id="rId35"/>
    <p:sldId id="295" r:id="rId36"/>
    <p:sldId id="298" r:id="rId37"/>
    <p:sldId id="296" r:id="rId38"/>
    <p:sldId id="305" r:id="rId39"/>
    <p:sldId id="299" r:id="rId40"/>
    <p:sldId id="300" r:id="rId41"/>
    <p:sldId id="301" r:id="rId42"/>
    <p:sldId id="302" r:id="rId43"/>
    <p:sldId id="303" r:id="rId44"/>
    <p:sldId id="308" r:id="rId45"/>
    <p:sldId id="315" r:id="rId46"/>
  </p:sldIdLst>
  <p:sldSz cx="9144000" cy="6858000" type="screen4x3"/>
  <p:notesSz cx="6854825" cy="9713913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E5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-258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02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586A90-BF23-4754-8148-E8B510578E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647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58825"/>
            <a:ext cx="4859338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92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614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CB7D21-0B5B-42C9-930D-9831EA9293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9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it-IT" alt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 alt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50D3F0-0F48-47DA-9E04-BB2E2C7E350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3007F-8B3F-47C8-83EC-42951B83394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5CCBD-570B-4E96-B45D-F2CC143208A9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874B5-395C-4468-A322-B76BDAA1298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D8640-D958-4234-8DE3-BE323DAFD3F7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9027-1426-4EA0-92CA-2FD8542A4F73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0F3A2-D296-4060-9498-49962EC457B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C3B4-6F08-49D0-84FE-187C15C64C8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0E25A-1D8B-4A5C-BC83-0CB723545B3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48A6E-DE4B-4CCF-907C-9CEA1F558CE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214057-FF53-4F2C-951E-63D31AD11451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 alt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 alt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A70514-81D7-4F59-9E50-886910C7251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2572" y="1196752"/>
            <a:ext cx="9144000" cy="25908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Problemi connessi con la determinazione di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analiti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tracce</a:t>
            </a:r>
            <a:b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16.10.2017)</a:t>
            </a:r>
            <a:endParaRPr lang="en-GB" altLang="it-IT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it-IT" altLang="it-IT" b="1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Mentre le possibilità analitiche attuali </a:t>
            </a:r>
          </a:p>
          <a:p>
            <a:pPr>
              <a:buFontTx/>
              <a:buNone/>
            </a:pPr>
            <a:r>
              <a:rPr lang="it-IT" altLang="it-IT"/>
              <a:t>sono notevoli, vi sono aspetti da tenere in</a:t>
            </a:r>
          </a:p>
          <a:p>
            <a:pPr>
              <a:buFontTx/>
              <a:buNone/>
            </a:pPr>
            <a:r>
              <a:rPr lang="it-IT" altLang="it-IT"/>
              <a:t>dovuto conto:</a:t>
            </a:r>
          </a:p>
          <a:p>
            <a:r>
              <a:rPr lang="it-IT" altLang="it-IT"/>
              <a:t> le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incertezze nel campionamento</a:t>
            </a:r>
            <a:r>
              <a:rPr lang="it-IT" altLang="it-IT"/>
              <a:t> per le</a:t>
            </a:r>
          </a:p>
          <a:p>
            <a:pPr>
              <a:buFontTx/>
              <a:buNone/>
            </a:pPr>
            <a:r>
              <a:rPr lang="it-IT" altLang="it-IT"/>
              <a:t>analisi di tracce; </a:t>
            </a:r>
          </a:p>
          <a:p>
            <a:r>
              <a:rPr lang="it-IT" altLang="it-IT"/>
              <a:t>la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relazione</a:t>
            </a:r>
            <a:r>
              <a:rPr lang="it-IT" altLang="it-IT"/>
              <a:t> esistente tra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ciò che si può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misurare</a:t>
            </a:r>
            <a:r>
              <a:rPr lang="it-IT" altLang="it-IT"/>
              <a:t> e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ciò che è nocivo per la salute</a:t>
            </a:r>
            <a:r>
              <a:rPr lang="it-IT" altLang="it-IT"/>
              <a:t> </a:t>
            </a:r>
          </a:p>
          <a:p>
            <a:pPr>
              <a:buFontTx/>
              <a:buNone/>
            </a:pPr>
            <a:r>
              <a:rPr lang="it-IT" altLang="it-IT"/>
              <a:t>dell’uomo.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486-2BA7-4269-A8F6-4F0B8A355020}" type="slidenum">
              <a:rPr lang="it-IT" altLang="it-IT"/>
              <a:pPr/>
              <a:t>10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543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it-IT"/>
              <a:t>C'è continua evoluzione nei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limiti di rilevabilità</a:t>
            </a:r>
            <a:r>
              <a:rPr lang="it-IT" altLang="it-IT"/>
              <a:t> (si è passati dal mg al sub-picogrammo), dimensioni dei campioni e tempo di analisi; </a:t>
            </a:r>
          </a:p>
          <a:p>
            <a:pPr>
              <a:lnSpc>
                <a:spcPct val="120000"/>
              </a:lnSpc>
            </a:pPr>
            <a:r>
              <a:rPr lang="it-IT" altLang="it-IT"/>
              <a:t>ciò consente oggi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l'analisi di elementi e molecole in tracce</a:t>
            </a:r>
            <a:r>
              <a:rPr lang="it-IT" altLang="it-IT"/>
              <a:t> anche in matrici complesse, quali tipicamente sono le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matrici alimentari e ambientali</a:t>
            </a:r>
            <a:r>
              <a:rPr lang="it-IT" altLang="it-IT"/>
              <a:t>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5790-FE0A-448A-A76D-557CD3B03AB8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924800" cy="5486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Logicamente quanto più diluiti sono gli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analiti, tanto maggiore è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l'errore analitico</a:t>
            </a:r>
            <a:r>
              <a:rPr lang="it-IT" altLang="it-IT"/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principali sorgenti d'errore sono: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1.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campionamento</a:t>
            </a:r>
            <a:r>
              <a:rPr lang="it-IT" altLang="it-IT"/>
              <a:t>,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2.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contaminazione</a:t>
            </a:r>
            <a:r>
              <a:rPr lang="it-IT" altLang="it-IT"/>
              <a:t>,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3.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selettività</a:t>
            </a:r>
            <a:r>
              <a:rPr lang="it-IT" altLang="it-IT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All’atto pratico, le cause di errore, anche se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/>
              <a:t>note, sono ineliminabili.</a:t>
            </a:r>
          </a:p>
          <a:p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F5D-709E-4ED9-B424-F7FCAA8966D9}" type="slidenum">
              <a:rPr lang="it-IT" altLang="it-IT"/>
              <a:pPr/>
              <a:t>12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95400"/>
            <a:ext cx="7982272" cy="41148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it-IT" altLang="it-IT" dirty="0"/>
              <a:t>Ad una concentrazione di </a:t>
            </a:r>
            <a:r>
              <a:rPr lang="it-IT" altLang="it-IT" dirty="0" err="1"/>
              <a:t>analita</a:t>
            </a:r>
            <a:r>
              <a:rPr lang="it-IT" altLang="it-IT" dirty="0"/>
              <a:t> di 1 </a:t>
            </a:r>
            <a:r>
              <a:rPr lang="it-IT" altLang="it-IT" dirty="0" err="1"/>
              <a:t>ppb</a:t>
            </a:r>
            <a:endParaRPr lang="it-IT" altLang="it-IT" dirty="0"/>
          </a:p>
          <a:p>
            <a:pPr>
              <a:lnSpc>
                <a:spcPct val="125000"/>
              </a:lnSpc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l’incertezza media</a:t>
            </a:r>
            <a:r>
              <a:rPr lang="it-IT" altLang="it-IT" dirty="0"/>
              <a:t> rilevata con metodi diversi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it-IT" altLang="it-IT" dirty="0"/>
              <a:t>in laboratori diversi è prossima a ±50%, 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it-IT" altLang="it-IT" dirty="0"/>
              <a:t>e sale rapidamente a concentrazioni </a:t>
            </a:r>
            <a:r>
              <a:rPr lang="it-IT" altLang="it-IT" dirty="0" smtClean="0"/>
              <a:t>inferiori</a:t>
            </a:r>
            <a:r>
              <a:rPr lang="it-IT" altLang="it-IT" dirty="0"/>
              <a:t>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9BA-B517-412D-B626-3E14B9D21AC8}" type="slidenum">
              <a:rPr lang="it-IT" altLang="it-IT"/>
              <a:pPr/>
              <a:t>13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7772400" cy="5715000"/>
          </a:xfr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Schema del processo analitico totale</a:t>
            </a:r>
            <a:r>
              <a:rPr lang="it-IT" altLang="it-IT"/>
              <a:t>:</a:t>
            </a:r>
          </a:p>
          <a:p>
            <a:pPr algn="ctr">
              <a:lnSpc>
                <a:spcPct val="75000"/>
              </a:lnSpc>
              <a:buFontTx/>
              <a:buNone/>
            </a:pPr>
            <a:endParaRPr lang="it-IT" altLang="it-IT"/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1. Enunciazione generale del problema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2. Enunciazione specifica del problema e definizione di un obiettivo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3. Scelta del procedimento analitico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4.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Campionamento</a:t>
            </a:r>
            <a:endParaRPr lang="it-IT" altLang="it-IT"/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5.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Trattamento del campione</a:t>
            </a:r>
            <a:endParaRPr lang="it-IT" altLang="it-IT"/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6.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Misura analitica</a:t>
            </a:r>
            <a:endParaRPr lang="it-IT" altLang="it-IT"/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7.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Valutazione dei dati</a:t>
            </a:r>
            <a:r>
              <a:rPr lang="it-IT" altLang="it-IT"/>
              <a:t>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8. Conclusioni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altLang="it-IT"/>
              <a:t>9. Relazione finale</a:t>
            </a:r>
          </a:p>
          <a:p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60-F33D-48B9-8802-E67CF88BC3A0}" type="slidenum">
              <a:rPr lang="it-IT" altLang="it-IT"/>
              <a:pPr/>
              <a:t>14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90600"/>
            <a:ext cx="8134672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dirty="0"/>
              <a:t>Abbiamo quindi visto che nelle analisi in</a:t>
            </a:r>
          </a:p>
          <a:p>
            <a:pPr>
              <a:buFontTx/>
              <a:buNone/>
            </a:pPr>
            <a:r>
              <a:rPr lang="it-IT" altLang="it-IT" dirty="0"/>
              <a:t>tracce in matrici complesse l'errore sta</a:t>
            </a:r>
          </a:p>
          <a:p>
            <a:pPr>
              <a:buFontTx/>
              <a:buNone/>
            </a:pPr>
            <a:r>
              <a:rPr lang="it-IT" altLang="it-IT" dirty="0"/>
              <a:t>sempre in agguato.</a:t>
            </a:r>
          </a:p>
          <a:p>
            <a:pPr>
              <a:buFontTx/>
              <a:buNone/>
            </a:pPr>
            <a:r>
              <a:rPr lang="it-IT" altLang="it-IT" dirty="0"/>
              <a:t>Le possibilità analitiche sono - si potrebbe</a:t>
            </a:r>
          </a:p>
          <a:p>
            <a:pPr>
              <a:buFontTx/>
              <a:buNone/>
            </a:pPr>
            <a:r>
              <a:rPr lang="it-IT" altLang="it-IT" dirty="0"/>
              <a:t>dire - infinite: ossia non esiste un metodo per</a:t>
            </a:r>
          </a:p>
          <a:p>
            <a:pPr>
              <a:buFontTx/>
              <a:buNone/>
            </a:pPr>
            <a:r>
              <a:rPr lang="it-IT" altLang="it-IT" dirty="0"/>
              <a:t>un particolare caso analitico. Ma certamente</a:t>
            </a:r>
          </a:p>
          <a:p>
            <a:pPr>
              <a:buFontTx/>
              <a:buNone/>
            </a:pPr>
            <a:r>
              <a:rPr lang="it-IT" altLang="it-IT" dirty="0"/>
              <a:t>certe metodiche sono più appropriate per certi</a:t>
            </a:r>
          </a:p>
          <a:p>
            <a:pPr>
              <a:buFontTx/>
              <a:buNone/>
            </a:pPr>
            <a:r>
              <a:rPr lang="it-IT" altLang="it-IT" dirty="0"/>
              <a:t>tipi di analisi. </a:t>
            </a:r>
          </a:p>
          <a:p>
            <a:pPr>
              <a:buFontTx/>
              <a:buNone/>
            </a:pPr>
            <a:endParaRPr lang="it-IT" alt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6716-5288-4376-BF76-AF7170AA0FB2}" type="slidenum">
              <a:rPr lang="it-IT" altLang="it-IT"/>
              <a:pPr/>
              <a:t>15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924800" cy="53340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Per l’analisi di metalli (Cu, Zn, Pb, Fe, Cd nel </a:t>
            </a:r>
          </a:p>
          <a:p>
            <a:pPr>
              <a:buFontTx/>
              <a:buNone/>
            </a:pPr>
            <a:r>
              <a:rPr lang="it-IT" altLang="it-IT"/>
              <a:t>latte, Pb,Cd nelle bevande, Na, K, Ca, Mg nei</a:t>
            </a:r>
          </a:p>
          <a:p>
            <a:pPr>
              <a:buFontTx/>
              <a:buNone/>
            </a:pPr>
            <a:r>
              <a:rPr lang="it-IT" altLang="it-IT"/>
              <a:t>preparati per bambini), l’approccio analitico</a:t>
            </a:r>
          </a:p>
          <a:p>
            <a:pPr>
              <a:buFontTx/>
              <a:buNone/>
            </a:pPr>
            <a:r>
              <a:rPr lang="it-IT" altLang="it-IT"/>
              <a:t>più usato è la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spettrometria di emissione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assorbimento atomico</a:t>
            </a:r>
            <a:r>
              <a:rPr lang="it-IT" altLang="it-IT"/>
              <a:t>. </a:t>
            </a:r>
          </a:p>
          <a:p>
            <a:pPr algn="just">
              <a:buFontTx/>
              <a:buNone/>
            </a:pPr>
            <a:r>
              <a:rPr lang="it-IT" altLang="it-IT"/>
              <a:t>Lo schema strumentale è:</a:t>
            </a:r>
          </a:p>
          <a:p>
            <a:pPr algn="just">
              <a:buFontTx/>
              <a:buNone/>
            </a:pPr>
            <a:r>
              <a:rPr lang="it-IT" altLang="it-IT"/>
              <a:t>    (sorgente) </a:t>
            </a:r>
            <a:r>
              <a:rPr lang="it-IT" altLang="it-IT">
                <a:sym typeface="Symbol" pitchFamily="18" charset="2"/>
              </a:rPr>
              <a:t></a:t>
            </a:r>
            <a:r>
              <a:rPr lang="it-IT" altLang="it-IT"/>
              <a:t> atomizzatore  </a:t>
            </a:r>
            <a:r>
              <a:rPr lang="it-IT" altLang="it-IT">
                <a:sym typeface="Symbol" pitchFamily="18" charset="2"/>
              </a:rPr>
              <a:t></a:t>
            </a:r>
            <a:r>
              <a:rPr lang="it-IT" altLang="it-IT"/>
              <a:t> detector</a:t>
            </a:r>
          </a:p>
          <a:p>
            <a:pPr algn="just">
              <a:buFontTx/>
              <a:buNone/>
            </a:pPr>
            <a:r>
              <a:rPr lang="it-IT" altLang="it-IT"/>
              <a:t>                                  </a:t>
            </a:r>
            <a:r>
              <a:rPr lang="it-IT" altLang="it-IT">
                <a:sym typeface="Symbol" pitchFamily="18" charset="2"/>
              </a:rPr>
              <a:t></a:t>
            </a:r>
          </a:p>
          <a:p>
            <a:pPr algn="just">
              <a:buFontTx/>
              <a:buNone/>
            </a:pPr>
            <a:r>
              <a:rPr lang="it-IT" altLang="it-IT"/>
              <a:t>                            campione</a:t>
            </a:r>
          </a:p>
          <a:p>
            <a:pPr>
              <a:buFontTx/>
              <a:buNone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D78-2E7B-4AF1-8E5A-A79D162E14DB}" type="slidenum">
              <a:rPr lang="it-IT" altLang="it-IT"/>
              <a:pPr/>
              <a:t>16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7848600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EMISSIONE</a:t>
            </a:r>
            <a:endParaRPr lang="it-IT" altLang="it-IT"/>
          </a:p>
          <a:p>
            <a:r>
              <a:rPr lang="it-IT" altLang="it-IT"/>
              <a:t>Con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atomizzatori a fiamma</a:t>
            </a:r>
            <a:r>
              <a:rPr lang="it-IT" altLang="it-IT"/>
              <a:t> si possono</a:t>
            </a:r>
          </a:p>
          <a:p>
            <a:pPr>
              <a:buFontTx/>
              <a:buNone/>
            </a:pPr>
            <a:r>
              <a:rPr lang="it-IT" altLang="it-IT"/>
              <a:t>determinare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40-50</a:t>
            </a:r>
            <a:r>
              <a:rPr lang="it-IT" altLang="it-IT"/>
              <a:t>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elementi</a:t>
            </a:r>
            <a:r>
              <a:rPr lang="it-IT" altLang="it-IT"/>
              <a:t> con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limiti di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rilevabilità da 1 a 1000 ng mL</a:t>
            </a:r>
            <a:r>
              <a:rPr lang="it-IT" altLang="it-IT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it-IT" altLang="it-IT"/>
              <a:t>. </a:t>
            </a:r>
          </a:p>
          <a:p>
            <a:r>
              <a:rPr lang="it-IT" altLang="it-IT"/>
              <a:t>I migliori risultati in emissione si ottengono</a:t>
            </a:r>
          </a:p>
          <a:p>
            <a:pPr>
              <a:buFontTx/>
              <a:buNone/>
            </a:pPr>
            <a:r>
              <a:rPr lang="it-IT" altLang="it-IT"/>
              <a:t>con gli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alcalini e alcalino terrosi</a:t>
            </a:r>
            <a:r>
              <a:rPr lang="it-IT" altLang="it-IT"/>
              <a:t>, i peggiori</a:t>
            </a:r>
          </a:p>
          <a:p>
            <a:pPr>
              <a:buFontTx/>
              <a:buNone/>
            </a:pPr>
            <a:r>
              <a:rPr lang="it-IT" altLang="it-IT"/>
              <a:t>con As, B, Be, Cd, Sb, Se, Si e Zn.</a:t>
            </a:r>
          </a:p>
          <a:p>
            <a:r>
              <a:rPr lang="it-IT" altLang="it-IT"/>
              <a:t>Possibili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interferenze chimiche</a:t>
            </a:r>
            <a:r>
              <a:rPr lang="it-IT" altLang="it-IT"/>
              <a:t> dovute alla</a:t>
            </a:r>
          </a:p>
          <a:p>
            <a:pPr>
              <a:buFontTx/>
              <a:buNone/>
            </a:pPr>
            <a:r>
              <a:rPr lang="it-IT" altLang="it-IT"/>
              <a:t>matrice.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E821-6638-4192-B1E4-40469617D9CA}" type="slidenum">
              <a:rPr lang="it-IT" altLang="it-IT"/>
              <a:pPr/>
              <a:t>17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848600" cy="5334000"/>
          </a:xfrm>
        </p:spPr>
        <p:txBody>
          <a:bodyPr/>
          <a:lstStyle/>
          <a:p>
            <a:r>
              <a:rPr lang="it-IT" altLang="it-IT"/>
              <a:t>Con il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plasma (ICP-AES) i limiti di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rilevabilità </a:t>
            </a:r>
            <a:r>
              <a:rPr lang="it-IT" altLang="it-IT"/>
              <a:t>scendono a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0.1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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ng mL</a:t>
            </a:r>
            <a:r>
              <a:rPr lang="it-IT" altLang="it-IT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it-IT" altLang="it-IT"/>
              <a:t>; </a:t>
            </a:r>
          </a:p>
          <a:p>
            <a:r>
              <a:rPr lang="it-IT" altLang="it-IT"/>
              <a:t>Date le temperature molto elevate (fino a</a:t>
            </a:r>
          </a:p>
          <a:p>
            <a:pPr>
              <a:buFontTx/>
              <a:buNone/>
            </a:pPr>
            <a:r>
              <a:rPr lang="it-IT" altLang="it-IT"/>
              <a:t>10.000 °K) le interferenze chimiche sono</a:t>
            </a:r>
          </a:p>
          <a:p>
            <a:pPr>
              <a:buFontTx/>
              <a:buNone/>
            </a:pPr>
            <a:r>
              <a:rPr lang="it-IT" altLang="it-IT"/>
              <a:t>minime rispetto all'atomizzazione in fiamma.</a:t>
            </a:r>
          </a:p>
          <a:p>
            <a:r>
              <a:rPr lang="it-IT" altLang="it-IT"/>
              <a:t>Lo spettro è ricco di righe (specie in</a:t>
            </a:r>
          </a:p>
          <a:p>
            <a:pPr>
              <a:buFontTx/>
              <a:buNone/>
            </a:pPr>
            <a:r>
              <a:rPr lang="it-IT" altLang="it-IT"/>
              <a:t>presenza di Fe e Co), per cui le possibili 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interferenze spettrali</a:t>
            </a:r>
            <a:r>
              <a:rPr lang="it-IT" altLang="it-IT"/>
              <a:t> richiedono</a:t>
            </a:r>
          </a:p>
          <a:p>
            <a:pPr>
              <a:buFontTx/>
              <a:buNone/>
            </a:pPr>
            <a:r>
              <a:rPr lang="it-IT" altLang="it-IT"/>
              <a:t>strumentazione di elevata qualità. </a:t>
            </a:r>
          </a:p>
          <a:p>
            <a:pPr>
              <a:buFontTx/>
              <a:buNone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D78-F313-409A-932C-49AAAA9EC65E}" type="slidenum">
              <a:rPr lang="it-IT" altLang="it-IT"/>
              <a:pPr/>
              <a:t>18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r>
              <a:rPr lang="it-IT" altLang="it-IT"/>
              <a:t>L’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ICP-AES</a:t>
            </a:r>
            <a:r>
              <a:rPr lang="it-IT" altLang="it-IT"/>
              <a:t> è utilizzabile per ogni campione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solubilizzabile</a:t>
            </a:r>
            <a:r>
              <a:rPr lang="it-IT" altLang="it-IT"/>
              <a:t> (campioni alimentari, agricoli,</a:t>
            </a:r>
          </a:p>
          <a:p>
            <a:pPr>
              <a:buFontTx/>
              <a:buNone/>
            </a:pPr>
            <a:r>
              <a:rPr lang="it-IT" altLang="it-IT"/>
              <a:t>biologici, ambientali, metalli rilasciati negli</a:t>
            </a:r>
          </a:p>
          <a:p>
            <a:pPr>
              <a:buFontTx/>
              <a:buNone/>
            </a:pPr>
            <a:r>
              <a:rPr lang="it-IT" altLang="it-IT"/>
              <a:t>oli ecc.). </a:t>
            </a:r>
          </a:p>
          <a:p>
            <a:r>
              <a:rPr lang="it-IT" altLang="it-IT"/>
              <a:t>Il problema può essere la solubilizzazione</a:t>
            </a:r>
          </a:p>
          <a:p>
            <a:pPr>
              <a:buFontTx/>
              <a:buNone/>
            </a:pPr>
            <a:r>
              <a:rPr lang="it-IT" altLang="it-IT"/>
              <a:t>del campione.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C2AE-C9CD-4C82-A9FD-9E94B377DC40}" type="slidenum">
              <a:rPr lang="it-IT" altLang="it-IT"/>
              <a:pPr/>
              <a:t>19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153400" cy="5334000"/>
          </a:xfrm>
        </p:spPr>
        <p:txBody>
          <a:bodyPr/>
          <a:lstStyle/>
          <a:p>
            <a:pPr algn="just">
              <a:buFontTx/>
              <a:buNone/>
            </a:pPr>
            <a:endParaRPr lang="en-GB" altLang="it-IT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just">
              <a:buFontTx/>
              <a:buNone/>
            </a:pPr>
            <a:r>
              <a:rPr lang="it-IT" altLang="it-IT"/>
              <a:t>  Lo sviluppo che l’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analisi chimica strumentale</a:t>
            </a:r>
            <a:r>
              <a:rPr lang="it-IT" altLang="it-IT"/>
              <a:t> sta vedendo in questi tempi da un lato viene a rispondere ad un’esigenza sempre più emergente, ad esempio dalle Istituzioni preposte alla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tutela e al controllo della salute e della qualità ambientale e degli alimenti</a:t>
            </a:r>
            <a:r>
              <a:rPr lang="it-IT" altLang="it-IT"/>
              <a:t>, d’altro canto spinge l’interesse dei ricercatori e degli studiosi verso campi finora poco considerati se non addirittura inesplorati.</a:t>
            </a:r>
          </a:p>
          <a:p>
            <a:pPr algn="ctr">
              <a:buFontTx/>
              <a:buNone/>
            </a:pPr>
            <a:endParaRPr lang="en-GB" altLang="it-IT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60F-4E09-41DC-A58B-AF1BCB57418D}" type="slidenum">
              <a:rPr lang="it-IT" altLang="it-IT"/>
              <a:pPr/>
              <a:t>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287072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ASSORBIMENTO</a:t>
            </a:r>
            <a:endParaRPr lang="it-IT" altLang="it-IT" u="sng" dirty="0"/>
          </a:p>
          <a:p>
            <a:r>
              <a:rPr lang="it-IT" altLang="it-IT" dirty="0"/>
              <a:t>L’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atomizzatore </a:t>
            </a:r>
            <a:r>
              <a:rPr lang="it-IT" altLang="it-IT" dirty="0"/>
              <a:t>può essere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fiamma o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flameless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it-IT" altLang="it-IT" dirty="0"/>
              <a:t> (a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fornetto di grafite</a:t>
            </a:r>
            <a:r>
              <a:rPr lang="it-IT" altLang="it-IT" dirty="0"/>
              <a:t>): in entrambi </a:t>
            </a:r>
          </a:p>
          <a:p>
            <a:pPr>
              <a:buFontTx/>
              <a:buNone/>
            </a:pPr>
            <a:r>
              <a:rPr lang="it-IT" altLang="it-IT" dirty="0"/>
              <a:t>i casi ci possono esser interferenze dovute alla</a:t>
            </a:r>
          </a:p>
          <a:p>
            <a:pPr>
              <a:buFontTx/>
              <a:buNone/>
            </a:pPr>
            <a:r>
              <a:rPr lang="it-IT" altLang="it-IT" dirty="0"/>
              <a:t>matrice.</a:t>
            </a:r>
          </a:p>
          <a:p>
            <a:r>
              <a:rPr lang="it-IT" altLang="it-IT" dirty="0"/>
              <a:t>Modificanti chimici vengono impiegati per</a:t>
            </a:r>
          </a:p>
          <a:p>
            <a:pPr>
              <a:buFontTx/>
              <a:buNone/>
            </a:pPr>
            <a:r>
              <a:rPr lang="it-IT" altLang="it-IT" dirty="0"/>
              <a:t>diminuire la volatilità degli </a:t>
            </a:r>
            <a:r>
              <a:rPr lang="it-IT" altLang="it-IT" dirty="0" err="1"/>
              <a:t>analiti</a:t>
            </a:r>
            <a:r>
              <a:rPr lang="it-IT" altLang="it-IT" dirty="0"/>
              <a:t> o aumentare</a:t>
            </a:r>
          </a:p>
          <a:p>
            <a:pPr>
              <a:buFontTx/>
              <a:buNone/>
            </a:pPr>
            <a:r>
              <a:rPr lang="it-IT" altLang="it-IT" dirty="0"/>
              <a:t>la volatilità della matrice. </a:t>
            </a:r>
            <a:endParaRPr lang="it-IT" altLang="it-IT" u="sng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21F4-6229-4FA6-AD98-547D3065C8B0}" type="slidenum">
              <a:rPr lang="it-IT" altLang="it-IT"/>
              <a:pPr/>
              <a:t>20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2000"/>
            <a:ext cx="8058472" cy="4114800"/>
          </a:xfrm>
        </p:spPr>
        <p:txBody>
          <a:bodyPr/>
          <a:lstStyle/>
          <a:p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Atomizzatore a fiamma: 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bassa sensibilità</a:t>
            </a:r>
            <a:r>
              <a:rPr lang="it-IT" altLang="it-IT" dirty="0"/>
              <a:t> Mn a 279.5: 0.052 mg/L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elevato consumo di campione</a:t>
            </a:r>
            <a:r>
              <a:rPr lang="it-IT" altLang="it-IT" dirty="0"/>
              <a:t> (3-5 </a:t>
            </a:r>
            <a:r>
              <a:rPr lang="it-IT" altLang="it-IT" dirty="0" err="1"/>
              <a:t>mL</a:t>
            </a:r>
            <a:r>
              <a:rPr lang="it-IT" altLang="it-IT" dirty="0"/>
              <a:t> min</a:t>
            </a:r>
            <a:r>
              <a:rPr lang="it-IT" altLang="it-IT" baseline="30000" dirty="0"/>
              <a:t>-1</a:t>
            </a:r>
            <a:r>
              <a:rPr lang="it-IT" altLang="it-IT" dirty="0"/>
              <a:t>).</a:t>
            </a:r>
          </a:p>
          <a:p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Atomizzatore a fornetto di grafite: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maggiore sensibilità</a:t>
            </a:r>
            <a:r>
              <a:rPr lang="it-IT" altLang="it-IT" dirty="0"/>
              <a:t> (</a:t>
            </a:r>
            <a:r>
              <a:rPr lang="it-IT" altLang="it-IT" dirty="0" err="1"/>
              <a:t>pg</a:t>
            </a:r>
            <a:r>
              <a:rPr lang="it-IT" altLang="it-IT" dirty="0"/>
              <a:t>)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bassissimo consumo di campione</a:t>
            </a:r>
            <a:r>
              <a:rPr lang="it-IT" altLang="it-IT" dirty="0"/>
              <a:t> (</a:t>
            </a:r>
            <a:r>
              <a:rPr lang="it-IT" altLang="it-IT" dirty="0">
                <a:sym typeface="Symbol" pitchFamily="18" charset="2"/>
              </a:rPr>
              <a:t>L)</a:t>
            </a:r>
            <a:r>
              <a:rPr lang="it-IT" altLang="it-IT" dirty="0"/>
              <a:t>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F968-3BB4-426E-81AB-4E04A420D706}" type="slidenum">
              <a:rPr lang="it-IT" altLang="it-IT"/>
              <a:pPr/>
              <a:t>21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7848600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Cromatografia gas-liquido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(GC)</a:t>
            </a:r>
          </a:p>
          <a:p>
            <a:pPr algn="ctr">
              <a:buFontTx/>
              <a:buNone/>
            </a:pPr>
            <a:r>
              <a:rPr lang="it-IT" altLang="it-IT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Cromatografia liquido-liquido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(HPLC)</a:t>
            </a:r>
            <a:endParaRPr lang="it-IT" altLang="it-IT"/>
          </a:p>
          <a:p>
            <a:pPr algn="ctr">
              <a:buFontTx/>
              <a:buNone/>
            </a:pPr>
            <a:endParaRPr lang="it-IT" altLang="it-IT"/>
          </a:p>
          <a:p>
            <a:r>
              <a:rPr lang="it-IT" altLang="it-IT"/>
              <a:t>Sono 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metodi separativi</a:t>
            </a:r>
            <a:r>
              <a:rPr lang="it-IT" altLang="it-IT"/>
              <a:t> più impiegati,</a:t>
            </a:r>
          </a:p>
          <a:p>
            <a:pPr>
              <a:buFontTx/>
              <a:buNone/>
            </a:pPr>
            <a:r>
              <a:rPr lang="it-IT" altLang="it-IT"/>
              <a:t>principalmente per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analiti organici</a:t>
            </a:r>
            <a:r>
              <a:rPr lang="it-IT" altLang="it-IT"/>
              <a:t>.</a:t>
            </a:r>
          </a:p>
          <a:p>
            <a:pPr>
              <a:buFontTx/>
              <a:buNone/>
            </a:pPr>
            <a:endParaRPr lang="it-IT" altLang="it-IT"/>
          </a:p>
          <a:p>
            <a:r>
              <a:rPr lang="it-IT" altLang="it-IT"/>
              <a:t>La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GC </a:t>
            </a:r>
            <a:r>
              <a:rPr lang="it-IT" altLang="it-IT"/>
              <a:t>ha applicazioni nella ricerca di </a:t>
            </a:r>
          </a:p>
          <a:p>
            <a:pPr>
              <a:buFontTx/>
              <a:buNone/>
            </a:pPr>
            <a:r>
              <a:rPr lang="it-IT" altLang="it-IT"/>
              <a:t>additivi, di residui di pesticidi nella frutta e</a:t>
            </a:r>
          </a:p>
          <a:p>
            <a:pPr>
              <a:buFontTx/>
              <a:buNone/>
            </a:pPr>
            <a:r>
              <a:rPr lang="it-IT" altLang="it-IT"/>
              <a:t>vegetali ecc.: è tecnica di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elevata sensibilità</a:t>
            </a:r>
            <a:r>
              <a:rPr lang="it-IT" altLang="it-IT"/>
              <a:t>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154-2235-445C-8EA1-4AB3651F9920}" type="slidenum">
              <a:rPr lang="it-IT" altLang="it-IT"/>
              <a:pPr/>
              <a:t>22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838200"/>
            <a:ext cx="6248400" cy="5029200"/>
          </a:xfrm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DD4-8099-40A3-A8B3-5FF78BA20370}" type="slidenum">
              <a:rPr lang="it-IT" altLang="it-IT"/>
              <a:pPr/>
              <a:t>23</a:t>
            </a:fld>
            <a:endParaRPr lang="it-IT" alt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66856" cy="49530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L’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HPLC (high performance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buFontTx/>
              <a:buNone/>
            </a:pP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tography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 fase inversa</a:t>
            </a:r>
            <a:r>
              <a:rPr lang="it-IT" altLang="it-IT" dirty="0"/>
              <a:t> si impiega in tutti i </a:t>
            </a:r>
          </a:p>
          <a:p>
            <a:pPr>
              <a:buFontTx/>
              <a:buNone/>
            </a:pPr>
            <a:r>
              <a:rPr lang="it-IT" altLang="it-IT" dirty="0"/>
              <a:t>campi in cui si debbano analizzare composti</a:t>
            </a:r>
          </a:p>
          <a:p>
            <a:pPr>
              <a:buFontTx/>
              <a:buNone/>
            </a:pPr>
            <a:r>
              <a:rPr lang="it-IT" altLang="it-IT" dirty="0"/>
              <a:t>polari: </a:t>
            </a:r>
            <a:r>
              <a:rPr lang="it-IT" altLang="it-IT" dirty="0" err="1"/>
              <a:t>tests</a:t>
            </a:r>
            <a:r>
              <a:rPr lang="it-IT" altLang="it-IT" dirty="0"/>
              <a:t> su alimenti e sostanze nocive,</a:t>
            </a:r>
          </a:p>
          <a:p>
            <a:pPr>
              <a:buFontTx/>
              <a:buNone/>
            </a:pPr>
            <a:r>
              <a:rPr lang="it-IT" altLang="it-IT" dirty="0"/>
              <a:t>vitamine, amminoacidi negli alimenti per</a:t>
            </a:r>
          </a:p>
          <a:p>
            <a:pPr>
              <a:buFontTx/>
              <a:buNone/>
            </a:pPr>
            <a:r>
              <a:rPr lang="it-IT" altLang="it-IT" dirty="0"/>
              <a:t>bambini, aflatossine nel latte, micotossine nei</a:t>
            </a:r>
          </a:p>
          <a:p>
            <a:pPr>
              <a:buFontTx/>
              <a:buNone/>
            </a:pPr>
            <a:r>
              <a:rPr lang="it-IT" altLang="it-IT" dirty="0"/>
              <a:t>cereali.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9D7-4A72-48BF-BA17-6D1EB777F8B5}" type="slidenum">
              <a:rPr lang="it-IT" altLang="it-IT"/>
              <a:pPr/>
              <a:t>24</a:t>
            </a:fld>
            <a:endParaRPr lang="it-IT" alt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66856" cy="42672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I metodi cromatografici sono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selettivi</a:t>
            </a:r>
            <a:r>
              <a:rPr lang="it-IT" altLang="it-IT" dirty="0"/>
              <a:t>.</a:t>
            </a:r>
          </a:p>
          <a:p>
            <a:pPr>
              <a:buFontTx/>
              <a:buNone/>
            </a:pPr>
            <a:r>
              <a:rPr lang="it-IT" altLang="it-IT" dirty="0"/>
              <a:t>Per incrementarne la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specificità</a:t>
            </a:r>
            <a:r>
              <a:rPr lang="it-IT" altLang="it-IT" dirty="0"/>
              <a:t>, si può</a:t>
            </a:r>
          </a:p>
          <a:p>
            <a:pPr>
              <a:buFontTx/>
              <a:buNone/>
            </a:pPr>
            <a:r>
              <a:rPr lang="it-IT" altLang="it-IT" dirty="0"/>
              <a:t>impiegare come detector uno spettrometro di</a:t>
            </a:r>
          </a:p>
          <a:p>
            <a:pPr>
              <a:buFontTx/>
              <a:buNone/>
            </a:pPr>
            <a:r>
              <a:rPr lang="it-IT" altLang="it-IT" dirty="0"/>
              <a:t>massa: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gas-massa (GC-MS)</a:t>
            </a:r>
            <a:r>
              <a:rPr lang="it-IT" altLang="it-IT" dirty="0"/>
              <a:t>, o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liquido-massa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(LC-MS)</a:t>
            </a:r>
            <a:r>
              <a:rPr lang="it-IT" altLang="it-IT" dirty="0"/>
              <a:t>: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metodi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ifenati</a:t>
            </a:r>
            <a:r>
              <a:rPr lang="it-IT" altLang="it-IT" dirty="0"/>
              <a:t>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5653-33B7-45AF-ACE5-548AC47F13D7}" type="slidenum">
              <a:rPr lang="it-IT" altLang="it-IT"/>
              <a:pPr/>
              <a:t>25</a:t>
            </a:fld>
            <a:endParaRPr lang="it-IT" alt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2000"/>
            <a:ext cx="8058472" cy="5410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it-IT" alt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SPETTROMETRIA DI MASSA</a:t>
            </a:r>
            <a:endParaRPr lang="it-IT" altLang="it-IT" u="sng" dirty="0"/>
          </a:p>
          <a:p>
            <a:r>
              <a:rPr lang="it-IT" altLang="it-IT" dirty="0"/>
              <a:t>La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spettrometria di massa (MS)</a:t>
            </a:r>
            <a:r>
              <a:rPr lang="it-IT" altLang="it-IT" dirty="0"/>
              <a:t> si basa sulla</a:t>
            </a:r>
          </a:p>
          <a:p>
            <a:pPr>
              <a:buFontTx/>
              <a:buNone/>
            </a:pPr>
            <a:r>
              <a:rPr lang="it-IT" altLang="it-IT" dirty="0"/>
              <a:t>generazione di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 gassosi</a:t>
            </a:r>
            <a:r>
              <a:rPr lang="it-IT" altLang="it-IT" dirty="0"/>
              <a:t> dalle molecole di</a:t>
            </a:r>
          </a:p>
          <a:p>
            <a:pPr>
              <a:buFontTx/>
              <a:buNone/>
            </a:pPr>
            <a:r>
              <a:rPr lang="it-IT" altLang="it-IT" dirty="0" err="1"/>
              <a:t>analiti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Gli ioni vengono poi separati sulla base del </a:t>
            </a:r>
          </a:p>
          <a:p>
            <a:pPr>
              <a:buFontTx/>
              <a:buNone/>
            </a:pPr>
            <a:r>
              <a:rPr lang="it-IT" altLang="it-IT" dirty="0"/>
              <a:t>loro diverso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rapporto massa/carica (m/z)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Il detector registra lo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spettro</a:t>
            </a:r>
            <a:r>
              <a:rPr lang="it-IT" altLang="it-IT" dirty="0"/>
              <a:t> che è un</a:t>
            </a:r>
          </a:p>
          <a:p>
            <a:pPr>
              <a:buFontTx/>
              <a:buNone/>
            </a:pPr>
            <a:r>
              <a:rPr lang="it-IT" altLang="it-IT" dirty="0"/>
              <a:t>diagramma dell’abbondanza relativa degli ioni</a:t>
            </a:r>
          </a:p>
          <a:p>
            <a:pPr>
              <a:buFontTx/>
              <a:buNone/>
            </a:pPr>
            <a:r>
              <a:rPr lang="it-IT" altLang="it-IT" dirty="0"/>
              <a:t>in funzione del rapporto m/z.</a:t>
            </a:r>
          </a:p>
          <a:p>
            <a:pPr>
              <a:buFontTx/>
              <a:buNone/>
            </a:pPr>
            <a:endParaRPr lang="it-IT" altLang="it-IT" u="sng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FD91-9BE7-4834-98DE-C505C92B1CFB}" type="slidenum">
              <a:rPr lang="it-IT" altLang="it-IT"/>
              <a:pPr/>
              <a:t>26</a:t>
            </a:fld>
            <a:endParaRPr lang="it-IT" alt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82880" cy="4876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La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MS</a:t>
            </a:r>
            <a:r>
              <a:rPr lang="it-IT" altLang="it-IT" dirty="0"/>
              <a:t> è la tecnica più sensibile per l’analisi</a:t>
            </a:r>
          </a:p>
          <a:p>
            <a:pPr>
              <a:buFontTx/>
              <a:buNone/>
            </a:pPr>
            <a:r>
              <a:rPr lang="it-IT" altLang="it-IT" dirty="0"/>
              <a:t>molecolare. Nelle determinazioni quantitative</a:t>
            </a:r>
          </a:p>
          <a:p>
            <a:pPr>
              <a:buFontTx/>
              <a:buNone/>
            </a:pPr>
            <a:r>
              <a:rPr lang="it-IT" altLang="it-IT" dirty="0"/>
              <a:t>è applicata allo sviluppo di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metodi definitivi e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riferimento</a:t>
            </a:r>
            <a:r>
              <a:rPr lang="it-IT" altLang="it-IT" dirty="0"/>
              <a:t> per la quantificazione di specie</a:t>
            </a:r>
          </a:p>
          <a:p>
            <a:pPr>
              <a:buFontTx/>
              <a:buNone/>
            </a:pPr>
            <a:r>
              <a:rPr lang="it-IT" altLang="it-IT" dirty="0"/>
              <a:t>quali 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farmaci di abuso</a:t>
            </a:r>
            <a:r>
              <a:rPr lang="it-IT" altLang="it-IT" dirty="0"/>
              <a:t> e le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diossine</a:t>
            </a:r>
            <a:r>
              <a:rPr lang="it-IT" altLang="it-IT" dirty="0"/>
              <a:t>.</a:t>
            </a:r>
          </a:p>
          <a:p>
            <a:pPr>
              <a:buFontTx/>
              <a:buNone/>
            </a:pPr>
            <a:r>
              <a:rPr lang="it-IT" altLang="it-IT" dirty="0"/>
              <a:t>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BF08-E712-4B1C-8B50-5180550E1937}" type="slidenum">
              <a:rPr lang="it-IT" altLang="it-IT"/>
              <a:pPr/>
              <a:t>27</a:t>
            </a:fld>
            <a:endParaRPr lang="it-IT" alt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8210872" cy="5181600"/>
          </a:xfrm>
        </p:spPr>
        <p:txBody>
          <a:bodyPr>
            <a:normAutofit/>
          </a:bodyPr>
          <a:lstStyle/>
          <a:p>
            <a:r>
              <a:rPr lang="it-IT" altLang="it-IT" dirty="0"/>
              <a:t>Le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diossine</a:t>
            </a:r>
            <a:r>
              <a:rPr lang="it-IT" altLang="it-IT" dirty="0"/>
              <a:t> sono tra 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composti più tossici</a:t>
            </a: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che si conoscono. Formatesi nei processi di</a:t>
            </a:r>
          </a:p>
          <a:p>
            <a:pPr>
              <a:buFontTx/>
              <a:buNone/>
            </a:pPr>
            <a:r>
              <a:rPr lang="it-IT" altLang="it-IT" dirty="0"/>
              <a:t>incenerimento dei rifiuti, se immesse </a:t>
            </a:r>
          </a:p>
          <a:p>
            <a:pPr>
              <a:buFontTx/>
              <a:buNone/>
            </a:pPr>
            <a:r>
              <a:rPr lang="it-IT" altLang="it-IT" dirty="0"/>
              <a:t>nell'ambiente possono accumularsi nei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tessuti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grassi di animali</a:t>
            </a:r>
            <a:r>
              <a:rPr lang="it-IT" altLang="it-IT" dirty="0"/>
              <a:t> usati per l’alimentazione</a:t>
            </a:r>
            <a:r>
              <a:rPr lang="it-IT" altLang="it-IT" dirty="0" smtClean="0"/>
              <a:t>.</a:t>
            </a:r>
          </a:p>
          <a:p>
            <a:pPr>
              <a:buFontTx/>
              <a:buNone/>
            </a:pPr>
            <a:endParaRPr lang="it-IT" altLang="it-IT" dirty="0"/>
          </a:p>
          <a:p>
            <a:r>
              <a:rPr lang="it-IT" altLang="it-IT" dirty="0"/>
              <a:t>L’analisi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GC-MS</a:t>
            </a:r>
            <a:r>
              <a:rPr lang="it-IT" altLang="it-IT" dirty="0"/>
              <a:t> delle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TCDD</a:t>
            </a:r>
            <a:r>
              <a:rPr lang="it-IT" altLang="it-IT" dirty="0"/>
              <a:t>, considerando</a:t>
            </a:r>
          </a:p>
          <a:p>
            <a:pPr>
              <a:buFontTx/>
              <a:buNone/>
            </a:pPr>
            <a:r>
              <a:rPr lang="it-IT" altLang="it-IT" dirty="0"/>
              <a:t>gli effetti economici connessi al rilevamento </a:t>
            </a:r>
          </a:p>
          <a:p>
            <a:pPr>
              <a:buFontTx/>
              <a:buNone/>
            </a:pPr>
            <a:r>
              <a:rPr lang="it-IT" altLang="it-IT" dirty="0"/>
              <a:t>nel latte o nei tessuti animali, richiede misure </a:t>
            </a:r>
          </a:p>
          <a:p>
            <a:pPr>
              <a:buFontTx/>
              <a:buNone/>
            </a:pPr>
            <a:r>
              <a:rPr lang="it-IT" altLang="it-IT" dirty="0"/>
              <a:t>attendibili a livello di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ppt</a:t>
            </a:r>
            <a:r>
              <a:rPr lang="it-IT" altLang="it-IT" dirty="0"/>
              <a:t> !!!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550C-C36E-4DE1-BDE6-8514BC5341B3}" type="slidenum">
              <a:rPr lang="it-IT" altLang="it-IT"/>
              <a:pPr/>
              <a:t>28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Lo sviluppo che l’analisi chimica strumentale</a:t>
            </a:r>
          </a:p>
          <a:p>
            <a:pPr>
              <a:buFontTx/>
              <a:buNone/>
            </a:pPr>
            <a:r>
              <a:rPr lang="it-IT" altLang="it-IT"/>
              <a:t>sta vedendo in questi tempi ... 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...spinge l’interesse dei ricercatori e degli </a:t>
            </a:r>
          </a:p>
          <a:p>
            <a:pPr>
              <a:buFontTx/>
              <a:buNone/>
            </a:pPr>
            <a:r>
              <a:rPr lang="it-IT" altLang="it-IT"/>
              <a:t>studiosi verso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campi finora poco considerati</a:t>
            </a:r>
            <a:endParaRPr lang="it-IT" altLang="it-IT"/>
          </a:p>
          <a:p>
            <a:pPr>
              <a:buFontTx/>
              <a:buNone/>
            </a:pPr>
            <a:r>
              <a:rPr lang="it-IT" altLang="it-IT"/>
              <a:t>se non addirittura inesplorati.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7F8-FC46-4490-9A3F-A966424F8681}" type="slidenum">
              <a:rPr lang="it-IT" altLang="it-IT"/>
              <a:pPr/>
              <a:t>29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5345-6C19-4758-A487-55738782B9DE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5500" name="Text Box 380"/>
          <p:cNvSpPr txBox="1">
            <a:spLocks noChangeArrowheads="1"/>
          </p:cNvSpPr>
          <p:nvPr/>
        </p:nvSpPr>
        <p:spPr bwMode="auto">
          <a:xfrm>
            <a:off x="1066800" y="990600"/>
            <a:ext cx="6781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it-IT" altLang="it-IT" sz="3200" i="0" dirty="0">
                <a:latin typeface="Times New Roman" pitchFamily="18" charset="0"/>
              </a:rPr>
              <a:t>Partiamo, come esempio, dal </a:t>
            </a:r>
            <a:r>
              <a:rPr lang="it-IT" altLang="it-IT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monitoraggio</a:t>
            </a:r>
            <a:r>
              <a:rPr lang="it-IT" altLang="it-IT" sz="3200" i="0" dirty="0" smtClean="0">
                <a:latin typeface="Times New Roman" pitchFamily="18" charset="0"/>
              </a:rPr>
              <a:t> </a:t>
            </a:r>
            <a:r>
              <a:rPr lang="it-IT" altLang="it-IT" sz="3200" i="0" dirty="0">
                <a:latin typeface="Times New Roman" pitchFamily="18" charset="0"/>
              </a:rPr>
              <a:t>degli ambienti acquatici: è un monitoraggio di interesse primario, in quanto da un lato i corpi acquosi sono da sempre recettori di sversamenti, in parte naturali, ma con una componente antropogenica che con l’espansione demografica, economica, industriale e tecnologica è divenuta preponderante.</a:t>
            </a:r>
            <a:r>
              <a:rPr lang="it-IT" altLang="it-IT" i="0" dirty="0">
                <a:latin typeface="Times New Roman" pitchFamily="18" charset="0"/>
              </a:rPr>
              <a:t> </a:t>
            </a:r>
            <a:endParaRPr lang="en-GB" altLang="it-IT" i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90600"/>
            <a:ext cx="6764338" cy="4876800"/>
          </a:xfrm>
          <a:noFill/>
          <a:ln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F7BA-2BB1-435B-999E-A26F46A410C0}" type="slidenum">
              <a:rPr lang="it-IT" altLang="it-IT"/>
              <a:pPr/>
              <a:t>30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09600"/>
            <a:ext cx="7848600" cy="5486400"/>
          </a:xfrm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68F4-46DE-4CC9-9FFA-3929B401C73A}" type="slidenum">
              <a:rPr lang="it-IT" altLang="it-IT"/>
              <a:pPr/>
              <a:t>31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7772400" cy="5791200"/>
          </a:xfrm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F9A-6AF2-4D60-9CE7-9C45838BB08B}" type="slidenum">
              <a:rPr lang="it-IT" altLang="it-IT"/>
              <a:pPr/>
              <a:t>32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8686800" cy="5562600"/>
          </a:xfrm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016F-7373-4F01-9E26-0DEEFDE24F94}" type="slidenum">
              <a:rPr lang="it-IT" altLang="it-IT"/>
              <a:pPr/>
              <a:t>33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8686800" cy="5715000"/>
          </a:xfrm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CC-85DD-481B-BAC3-6E1BDBD46CEF}" type="slidenum">
              <a:rPr lang="it-IT" altLang="it-IT"/>
              <a:pPr/>
              <a:t>34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096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/>
              <a:t>                          </a:t>
            </a: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Gli ftalati</a:t>
            </a:r>
            <a:endParaRPr lang="it-IT" alt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86-3BE5-4B1B-A06D-F2B205131539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i="0">
                <a:latin typeface="Times New Roman" pitchFamily="18" charset="0"/>
              </a:rPr>
              <a:t>Produzione europea:</a:t>
            </a:r>
          </a:p>
          <a:p>
            <a:pPr>
              <a:spcBef>
                <a:spcPct val="50000"/>
              </a:spcBef>
            </a:pPr>
            <a:r>
              <a:rPr lang="it-IT" altLang="it-IT" sz="3200" i="0">
                <a:latin typeface="Times New Roman" pitchFamily="18" charset="0"/>
              </a:rPr>
              <a:t>1 Milione di tonnellate/anno</a:t>
            </a:r>
            <a:r>
              <a:rPr lang="it-IT" altLang="it-IT" sz="3200" b="1" i="0">
                <a:latin typeface="Times New Roman" pitchFamily="18" charset="0"/>
              </a:rPr>
              <a:t> 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4267200" y="3276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04800" y="4572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i="0">
                <a:latin typeface="Times New Roman" pitchFamily="18" charset="0"/>
              </a:rPr>
              <a:t>900.000 tonnellate:</a:t>
            </a:r>
          </a:p>
          <a:p>
            <a:pPr>
              <a:spcBef>
                <a:spcPct val="50000"/>
              </a:spcBef>
            </a:pPr>
            <a:r>
              <a:rPr lang="it-IT" altLang="it-IT" sz="32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plastificanti</a:t>
            </a:r>
            <a:endParaRPr lang="it-IT" altLang="it-IT" b="1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4814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BD0D-F0F2-4F79-B02D-F9F7488355BB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4000" b="1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Gli ftalati</a:t>
            </a:r>
            <a:endParaRPr lang="it-IT" altLang="it-IT" sz="4400" b="1" i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3622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0" y="228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b="1" i="0">
                <a:latin typeface="Times New Roman" pitchFamily="18" charset="0"/>
              </a:rPr>
              <a:t>DEP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696200" y="5105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b="1" i="0">
                <a:latin typeface="Times New Roman" pitchFamily="18" charset="0"/>
              </a:rPr>
              <a:t>DEHP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33400" y="5181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b="1" i="0">
                <a:latin typeface="Times New Roman" pitchFamily="18" charset="0"/>
              </a:rPr>
              <a:t>BBP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620000" y="243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b="1" i="0">
                <a:latin typeface="Times New Roman" pitchFamily="18" charset="0"/>
              </a:rPr>
              <a:t>DnBP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99AF-F4D3-4DA6-B66C-7B09566D86C1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Duplice funzione</a:t>
            </a:r>
            <a:r>
              <a:rPr lang="it-IT" altLang="it-IT" sz="3200" b="1" i="0">
                <a:latin typeface="Times New Roman" pitchFamily="18" charset="0"/>
              </a:rPr>
              <a:t>: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i="0">
                <a:latin typeface="Times New Roman" pitchFamily="18" charset="0"/>
              </a:rPr>
              <a:t> </a:t>
            </a:r>
            <a:r>
              <a:rPr lang="it-IT" altLang="it-IT" sz="3200" i="0">
                <a:latin typeface="Times New Roman" pitchFamily="18" charset="0"/>
              </a:rPr>
              <a:t>conferire flessibilità e morbidezza al tatto al materiale finito</a:t>
            </a:r>
            <a:endParaRPr lang="it-IT" altLang="it-IT" i="0">
              <a:latin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33400" y="2362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b="1" i="0">
                <a:latin typeface="Times New Roman" pitchFamily="18" charset="0"/>
              </a:rPr>
              <a:t> </a:t>
            </a:r>
            <a:r>
              <a:rPr lang="it-IT" altLang="it-IT" sz="3200" i="0">
                <a:latin typeface="Times New Roman" pitchFamily="18" charset="0"/>
              </a:rPr>
              <a:t>conferire lavorabilità al polimero in fase di produzione</a:t>
            </a:r>
            <a:endParaRPr lang="it-IT" altLang="it-IT" i="0">
              <a:latin typeface="Times New Roman" pitchFamily="18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57200" y="6096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 plastificanti</a:t>
            </a:r>
            <a:r>
              <a:rPr lang="it-IT" altLang="it-IT" sz="3200" i="0">
                <a:latin typeface="Times New Roman" pitchFamily="18" charset="0"/>
              </a:rPr>
              <a:t> sono additivi nella manifattura delle materie plastiche. 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81000" y="449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Proprietà di un plastificante</a:t>
            </a:r>
            <a:r>
              <a:rPr lang="it-IT" altLang="it-IT" sz="3200" b="1" i="0">
                <a:latin typeface="Times New Roman" pitchFamily="18" charset="0"/>
              </a:rPr>
              <a:t>:</a:t>
            </a:r>
            <a:endParaRPr lang="it-IT" altLang="it-IT" b="1" i="0">
              <a:latin typeface="Times New Roman" pitchFamily="18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81000" y="5105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i="0">
                <a:latin typeface="Times New Roman" pitchFamily="18" charset="0"/>
              </a:rPr>
              <a:t> </a:t>
            </a:r>
            <a:r>
              <a:rPr lang="it-IT" altLang="it-IT" sz="3200" i="0">
                <a:latin typeface="Times New Roman" pitchFamily="18" charset="0"/>
              </a:rPr>
              <a:t>stabilità, fluidità, bassa tensione di vapore</a:t>
            </a:r>
            <a:endParaRPr lang="it-IT" altLang="it-IT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7848600" cy="5410200"/>
          </a:xfrm>
        </p:spPr>
        <p:txBody>
          <a:bodyPr/>
          <a:lstStyle/>
          <a:p>
            <a:r>
              <a:rPr lang="it-IT" altLang="it-IT"/>
              <a:t>Gli ftalati sono composti potenzialmente attivi sul sistema endocrino: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endocrine disruptors</a:t>
            </a:r>
            <a:r>
              <a:rPr lang="it-IT" altLang="it-IT"/>
              <a:t>.</a:t>
            </a:r>
          </a:p>
          <a:p>
            <a:r>
              <a:rPr lang="it-IT" altLang="it-IT"/>
              <a:t>Nonostante non ci siano prove definitive sugli effetti dell’esposizione degli ftalati nell’uomo, studi su cavie hanno messo in relazione questi composti con l’insorgere di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cancro a fegato e reni</a:t>
            </a:r>
            <a:r>
              <a:rPr lang="it-IT" altLang="it-IT"/>
              <a:t>. “reasonably anticip-ated to be 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 carcinogen</a:t>
            </a:r>
            <a:r>
              <a:rPr lang="it-IT" altLang="it-IT"/>
              <a:t>” (U.S. Nat. Inst. of Environm. Health Sciences)</a:t>
            </a:r>
          </a:p>
          <a:p>
            <a:pPr>
              <a:buFontTx/>
              <a:buNone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333-0D91-425C-9825-7EA10255776D}" type="slidenum">
              <a:rPr lang="it-IT" altLang="it-IT"/>
              <a:pPr/>
              <a:t>38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62038"/>
            <a:ext cx="7772400" cy="4886325"/>
          </a:xfrm>
          <a:noFill/>
          <a:ln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0C9F-C8D8-464A-817B-50EA4810AD48}" type="slidenum">
              <a:rPr lang="it-IT" altLang="it-IT"/>
              <a:pPr/>
              <a:t>39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7848600" cy="5486400"/>
          </a:xfrm>
        </p:spPr>
        <p:txBody>
          <a:bodyPr/>
          <a:lstStyle/>
          <a:p>
            <a:r>
              <a:rPr lang="it-IT" altLang="it-IT" dirty="0"/>
              <a:t>La qualità ambientale può venir valutata</a:t>
            </a:r>
          </a:p>
          <a:p>
            <a:pPr>
              <a:buFontTx/>
              <a:buNone/>
            </a:pPr>
            <a:r>
              <a:rPr lang="it-IT" altLang="it-IT" dirty="0"/>
              <a:t>analizzando alcune specie che si possano </a:t>
            </a:r>
          </a:p>
          <a:p>
            <a:pPr>
              <a:buFontTx/>
              <a:buNone/>
            </a:pPr>
            <a:r>
              <a:rPr lang="it-IT" altLang="it-IT" dirty="0"/>
              <a:t>considerare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'indicatori' di inquinamento</a:t>
            </a:r>
            <a:r>
              <a:rPr lang="it-IT" altLang="it-IT" dirty="0"/>
              <a:t>. </a:t>
            </a:r>
          </a:p>
          <a:p>
            <a:pPr>
              <a:buFontTx/>
              <a:buNone/>
            </a:pPr>
            <a:r>
              <a:rPr lang="it-IT" altLang="it-IT" dirty="0"/>
              <a:t>Tali sono ad esempio 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metalli pesanti</a:t>
            </a:r>
            <a:r>
              <a:rPr lang="it-IT" altLang="it-IT" dirty="0"/>
              <a:t> (Cu, </a:t>
            </a:r>
          </a:p>
          <a:p>
            <a:pPr>
              <a:buFontTx/>
              <a:buNone/>
            </a:pPr>
            <a:r>
              <a:rPr lang="it-IT" altLang="it-IT" dirty="0"/>
              <a:t>Pb, </a:t>
            </a:r>
            <a:r>
              <a:rPr lang="it-IT" altLang="it-IT" dirty="0" err="1"/>
              <a:t>Cd</a:t>
            </a:r>
            <a:r>
              <a:rPr lang="it-IT" altLang="it-IT" dirty="0"/>
              <a:t> e Zn sono tra i più comunemente </a:t>
            </a:r>
          </a:p>
          <a:p>
            <a:pPr>
              <a:buFontTx/>
              <a:buNone/>
            </a:pPr>
            <a:r>
              <a:rPr lang="it-IT" altLang="it-IT" dirty="0"/>
              <a:t>determinati).</a:t>
            </a:r>
          </a:p>
          <a:p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Specie organiche persistenti</a:t>
            </a:r>
            <a:r>
              <a:rPr lang="it-IT" altLang="it-IT" dirty="0"/>
              <a:t> comunemente </a:t>
            </a:r>
          </a:p>
          <a:p>
            <a:pPr>
              <a:buFontTx/>
              <a:buNone/>
            </a:pPr>
            <a:r>
              <a:rPr lang="it-IT" altLang="it-IT" dirty="0"/>
              <a:t>monitorate sono inoltre 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PAH</a:t>
            </a:r>
            <a:r>
              <a:rPr lang="it-IT" altLang="it-IT" dirty="0"/>
              <a:t> e 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PCB</a:t>
            </a:r>
            <a:r>
              <a:rPr lang="it-IT" altLang="it-IT" dirty="0"/>
              <a:t>, </a:t>
            </a:r>
          </a:p>
          <a:p>
            <a:pPr>
              <a:buFontTx/>
              <a:buNone/>
            </a:pPr>
            <a:r>
              <a:rPr lang="it-IT" altLang="it-IT" dirty="0"/>
              <a:t>indicatori di inquinamento antropogenico.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3F3A-6E81-428D-9566-ADA3037BD34C}" type="slidenum">
              <a:rPr lang="it-IT" altLang="it-IT"/>
              <a:pPr/>
              <a:t>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915400" cy="5995988"/>
          </a:xfrm>
          <a:noFill/>
          <a:ln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86CD-F139-469E-81F9-A6E41FC09C1E}" type="slidenum">
              <a:rPr lang="it-IT" altLang="it-IT"/>
              <a:pPr/>
              <a:t>40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81000"/>
            <a:ext cx="7972425" cy="5715000"/>
          </a:xfrm>
          <a:noFill/>
          <a:ln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51D4-7730-48B8-BCE6-2DA4C0E74359}" type="slidenum">
              <a:rPr lang="it-IT" altLang="it-IT"/>
              <a:pPr/>
              <a:t>41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09600"/>
            <a:ext cx="7315200" cy="5486400"/>
          </a:xfrm>
          <a:noFill/>
          <a:ln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065-8DBB-4F61-9B11-FE0686D778FC}" type="slidenum">
              <a:rPr lang="it-IT" altLang="it-IT"/>
              <a:pPr/>
              <a:t>42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0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458200" cy="6096000"/>
          </a:xfrm>
          <a:noFill/>
          <a:ln/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8DD-2374-496C-94E7-4E7BD25F0DA7}" type="slidenum">
              <a:rPr lang="it-IT" altLang="it-IT"/>
              <a:pPr/>
              <a:t>43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51054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Valutazione del dato analitico</a:t>
            </a:r>
            <a:endParaRPr lang="it-IT" altLang="it-IT" sz="4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Precisione (ripetibilità e riproducibilità) della misura.</a:t>
            </a:r>
          </a:p>
          <a:p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Accuratezza della misura.</a:t>
            </a:r>
          </a:p>
          <a:p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Valore vero (valore di riferimento accettato).</a:t>
            </a:r>
          </a:p>
          <a:p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Materiali di riferimento certificati: CRM (certified reference materials).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D648-2D80-4E25-89E0-B6F9ACB18CE2}" type="slidenum">
              <a:rPr lang="it-IT" altLang="it-IT"/>
              <a:pPr/>
              <a:t>44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22263"/>
            <a:ext cx="6858000" cy="6154737"/>
          </a:xfrm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DDE7-89D1-4AF6-ACDA-59614EF4E0BC}" type="slidenum">
              <a:rPr lang="it-IT" altLang="it-IT"/>
              <a:pPr/>
              <a:t>45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14400"/>
            <a:ext cx="7990656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dirty="0"/>
              <a:t>Fattori da tenere presenti sono la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solubilità</a:t>
            </a:r>
            <a:r>
              <a:rPr lang="it-IT" altLang="it-IT" dirty="0"/>
              <a:t> e</a:t>
            </a:r>
          </a:p>
          <a:p>
            <a:pPr>
              <a:buFontTx/>
              <a:buNone/>
            </a:pPr>
            <a:r>
              <a:rPr lang="it-IT" altLang="it-IT" dirty="0"/>
              <a:t>l'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idrofilicità</a:t>
            </a:r>
            <a:r>
              <a:rPr lang="it-IT" altLang="it-IT" dirty="0"/>
              <a:t> delle specie, che condizionano</a:t>
            </a:r>
          </a:p>
          <a:p>
            <a:pPr>
              <a:buFontTx/>
              <a:buNone/>
            </a:pPr>
            <a:r>
              <a:rPr lang="it-IT" altLang="it-IT" dirty="0"/>
              <a:t>l'effetto diluente del corpo acquoso. </a:t>
            </a:r>
          </a:p>
          <a:p>
            <a:r>
              <a:rPr lang="it-IT" altLang="it-IT" dirty="0"/>
              <a:t>PAH e PCB sono idrofobici e poco solubili,</a:t>
            </a:r>
          </a:p>
          <a:p>
            <a:pPr>
              <a:buFontTx/>
              <a:buNone/>
            </a:pPr>
            <a:r>
              <a:rPr lang="it-IT" altLang="it-IT" dirty="0"/>
              <a:t>ma condizionano comunque la qualità </a:t>
            </a:r>
          </a:p>
          <a:p>
            <a:pPr>
              <a:buFontTx/>
              <a:buNone/>
            </a:pPr>
            <a:r>
              <a:rPr lang="it-IT" altLang="it-IT" dirty="0"/>
              <a:t>dell'ambiente acquatico: tendono infatti ad</a:t>
            </a:r>
          </a:p>
          <a:p>
            <a:pPr>
              <a:buFontTx/>
              <a:buNone/>
            </a:pPr>
            <a:r>
              <a:rPr lang="it-IT" altLang="it-IT" dirty="0"/>
              <a:t>accumularsi nel sedimento (nel quale vanno</a:t>
            </a:r>
          </a:p>
          <a:p>
            <a:pPr>
              <a:buFontTx/>
              <a:buNone/>
            </a:pPr>
            <a:r>
              <a:rPr lang="it-IT" altLang="it-IT" dirty="0"/>
              <a:t>infatti monitorati).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FE1-5C7D-44C7-9A07-303567224CF3}" type="slidenum">
              <a:rPr lang="it-IT" altLang="it-IT"/>
              <a:pPr/>
              <a:t>5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064624" cy="44196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In corrispondenza dell’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interfase acqua- </a:t>
            </a:r>
          </a:p>
          <a:p>
            <a:pPr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</a:t>
            </a:r>
            <a:r>
              <a:rPr lang="it-IT" altLang="it-IT" dirty="0"/>
              <a:t>, queste specie possono comunque</a:t>
            </a:r>
          </a:p>
          <a:p>
            <a:pPr>
              <a:buFontTx/>
              <a:buNone/>
            </a:pPr>
            <a:r>
              <a:rPr lang="it-IT" altLang="it-IT" dirty="0"/>
              <a:t>ritornare nella fase acquosa, grazie anche</a:t>
            </a:r>
          </a:p>
          <a:p>
            <a:pPr>
              <a:buFontTx/>
              <a:buNone/>
            </a:pPr>
            <a:r>
              <a:rPr lang="it-IT" altLang="it-IT" dirty="0"/>
              <a:t>all'azione dei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dwelling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organisms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it-IT" altLang="it-IT" dirty="0"/>
              <a:t>,</a:t>
            </a:r>
          </a:p>
          <a:p>
            <a:pPr>
              <a:buFontTx/>
              <a:buNone/>
            </a:pPr>
            <a:r>
              <a:rPr lang="it-IT" altLang="it-IT" dirty="0"/>
              <a:t>entrando in una catena alimentare che dai</a:t>
            </a:r>
          </a:p>
          <a:p>
            <a:pPr>
              <a:buFontTx/>
              <a:buNone/>
            </a:pPr>
            <a:r>
              <a:rPr lang="it-IT" altLang="it-IT" dirty="0"/>
              <a:t>microrganismi arriva ai macrorganismi, fino</a:t>
            </a:r>
          </a:p>
          <a:p>
            <a:pPr>
              <a:buFontTx/>
              <a:buNone/>
            </a:pPr>
            <a:r>
              <a:rPr lang="it-IT" altLang="it-IT" dirty="0"/>
              <a:t>alla nostra tavola. </a:t>
            </a:r>
          </a:p>
          <a:p>
            <a:endParaRPr lang="it-IT" alt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2353-C585-4956-A96E-2F2D92D0134B}" type="slidenum">
              <a:rPr lang="it-IT" altLang="it-IT"/>
              <a:pPr/>
              <a:t>6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315200" cy="4267200"/>
          </a:xfrm>
        </p:spPr>
        <p:txBody>
          <a:bodyPr/>
          <a:lstStyle/>
          <a:p>
            <a:r>
              <a:rPr lang="it-IT" altLang="it-IT"/>
              <a:t>Per ottenere un'informazione sul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bioaccumulo</a:t>
            </a:r>
            <a:r>
              <a:rPr lang="it-IT" altLang="it-IT"/>
              <a:t> di specie contaminanti, il monitoraggio analitico può focalizzarsi  su organismi e su organi bersaglio.</a:t>
            </a:r>
          </a:p>
          <a:p>
            <a:r>
              <a:rPr lang="it-IT" altLang="it-IT"/>
              <a:t>La scelta dell’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organismo bersaglio</a:t>
            </a:r>
            <a:r>
              <a:rPr lang="it-IT" altLang="it-IT"/>
              <a:t> non è triviale: la mobilità dell'organismo condiziona la risposta che vogliamo ottenere.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470F-A9B8-4253-8C85-4B792E52F64A}" type="slidenum">
              <a:rPr lang="it-IT" altLang="it-IT"/>
              <a:pPr/>
              <a:t>7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239000" cy="4953000"/>
          </a:xfrm>
        </p:spPr>
        <p:txBody>
          <a:bodyPr/>
          <a:lstStyle/>
          <a:p>
            <a:r>
              <a:rPr lang="it-IT" altLang="it-IT"/>
              <a:t>Evidentemente organismi più stazionari, quali 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molluschi</a:t>
            </a:r>
            <a:r>
              <a:rPr lang="it-IT" altLang="it-IT"/>
              <a:t>, sono più informativi sulla qualità dell'ambiente nel quale sono stati campionati, mentre i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pesci</a:t>
            </a:r>
            <a:r>
              <a:rPr lang="it-IT" altLang="it-IT"/>
              <a:t>, che possono avere attitudini stanziali ma anche migratorie, danno problemi da questo punto di vista.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114-7079-436B-96EB-C9FD4CD12ED3}" type="slidenum">
              <a:rPr lang="it-IT" altLang="it-IT"/>
              <a:pPr/>
              <a:t>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848600" cy="5257800"/>
          </a:xfrm>
        </p:spPr>
        <p:txBody>
          <a:bodyPr/>
          <a:lstStyle/>
          <a:p>
            <a:r>
              <a:rPr lang="it-IT" altLang="it-IT"/>
              <a:t>La scelta inoltre di un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organo bersaglio</a:t>
            </a:r>
            <a:r>
              <a:rPr lang="it-IT" altLang="it-IT"/>
              <a:t> (epatopancreas, fegato ecc.) facilita l'approccio analitici in quanto gli analiti vi si troveranno concentrati, e forniranno risposte più precise ed accurate. D'altronde se si vogliano avere informazioni sulla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qualità alimentare dell'organismo</a:t>
            </a:r>
            <a:r>
              <a:rPr lang="it-IT" altLang="it-IT"/>
              <a:t>, evidentemente l'approccio analitico riguarderà l'organismo campionato </a:t>
            </a:r>
            <a:r>
              <a:rPr lang="it-IT" alt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'tal quale'</a:t>
            </a:r>
            <a:r>
              <a:rPr lang="it-IT" altLang="it-IT"/>
              <a:t>.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E574-6B7A-4D21-BAD8-92544A9B4B8B}" type="slidenum">
              <a:rPr lang="it-IT" altLang="it-IT"/>
              <a:pPr/>
              <a:t>9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2195</TotalTime>
  <Words>1521</Words>
  <Application>Microsoft Office PowerPoint</Application>
  <PresentationFormat>Presentazione su schermo (4:3)</PresentationFormat>
  <Paragraphs>240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Viale</vt:lpstr>
      <vt:lpstr>Problemi connessi con la determinazione di analiti in tracce (rev 16.10.2017)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 Quality Triads  and the Integration of Information from Analytical Chemistry with Ecological Community Structure and Toxicological Data  in Risk Assessment of Coastal Sites.</dc:title>
  <dc:creator>UNIV. TS DIP.SCIENZE CHIMICHE</dc:creator>
  <cp:lastModifiedBy>adami</cp:lastModifiedBy>
  <cp:revision>141</cp:revision>
  <cp:lastPrinted>2006-10-03T09:46:23Z</cp:lastPrinted>
  <dcterms:created xsi:type="dcterms:W3CDTF">2002-02-14T14:13:33Z</dcterms:created>
  <dcterms:modified xsi:type="dcterms:W3CDTF">2017-10-16T11:25:53Z</dcterms:modified>
</cp:coreProperties>
</file>