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sldIdLst>
    <p:sldId id="289" r:id="rId2"/>
    <p:sldId id="293" r:id="rId3"/>
    <p:sldId id="279" r:id="rId4"/>
    <p:sldId id="261" r:id="rId5"/>
    <p:sldId id="263" r:id="rId6"/>
    <p:sldId id="285" r:id="rId7"/>
    <p:sldId id="280" r:id="rId8"/>
    <p:sldId id="281" r:id="rId9"/>
    <p:sldId id="294" r:id="rId10"/>
    <p:sldId id="286" r:id="rId11"/>
    <p:sldId id="266" r:id="rId12"/>
    <p:sldId id="288" r:id="rId13"/>
    <p:sldId id="290" r:id="rId14"/>
    <p:sldId id="268" r:id="rId15"/>
    <p:sldId id="287" r:id="rId16"/>
    <p:sldId id="269" r:id="rId17"/>
    <p:sldId id="295" r:id="rId18"/>
    <p:sldId id="271" r:id="rId19"/>
    <p:sldId id="291" r:id="rId20"/>
    <p:sldId id="292" r:id="rId21"/>
    <p:sldId id="275" r:id="rId22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588"/>
    <p:restoredTop sz="93789"/>
  </p:normalViewPr>
  <p:slideViewPr>
    <p:cSldViewPr>
      <p:cViewPr varScale="1">
        <p:scale>
          <a:sx n="104" d="100"/>
          <a:sy n="104" d="100"/>
        </p:scale>
        <p:origin x="1800" y="20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38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38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6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4063" cy="3421063"/>
          </a:xfrm>
          <a:prstGeom prst="rect">
            <a:avLst/>
          </a:prstGeom>
          <a:solidFill>
            <a:srgbClr val="FFFFFF"/>
          </a:solidFill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7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8463" cy="41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38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4834322C-674D-4C4D-BA1F-AC4910B8E359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AF7EBA9-CB5D-4B6A-8458-DD0D17C6DEF5}" type="slidenum">
              <a:rPr lang="it-IT" altLang="it-IT"/>
              <a:pPr/>
              <a:t>4</a:t>
            </a:fld>
            <a:endParaRPr lang="it-IT" altLang="it-IT"/>
          </a:p>
        </p:txBody>
      </p:sp>
      <p:sp>
        <p:nvSpPr>
          <p:cNvPr id="307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34C5389-4CD5-47B4-A69E-44AFA11809A2}" type="slidenum">
              <a:rPr lang="it-IT" altLang="it-IT"/>
              <a:pPr/>
              <a:t>5</a:t>
            </a:fld>
            <a:endParaRPr lang="it-IT" altLang="it-IT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D60B264-62D9-478C-9987-9B2888F1D9EC}" type="slidenum">
              <a:rPr lang="it-IT" altLang="it-IT"/>
              <a:pPr/>
              <a:t>11</a:t>
            </a:fld>
            <a:endParaRPr lang="it-IT" altLang="it-IT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A949E29-E8FC-478B-9942-8529E409CD31}" type="slidenum">
              <a:rPr lang="it-IT" altLang="it-IT"/>
              <a:pPr/>
              <a:t>14</a:t>
            </a:fld>
            <a:endParaRPr lang="it-IT" altLang="it-IT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A199724-8A6D-41AB-B718-26974F669A0A}" type="slidenum">
              <a:rPr lang="it-IT" altLang="it-IT"/>
              <a:pPr/>
              <a:t>16</a:t>
            </a:fld>
            <a:endParaRPr lang="it-IT" altLang="it-IT"/>
          </a:p>
        </p:txBody>
      </p:sp>
      <p:sp>
        <p:nvSpPr>
          <p:cNvPr id="389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0F52FC2-5247-4B01-9629-6ACE53573CC5}" type="slidenum">
              <a:rPr lang="it-IT" altLang="it-IT"/>
              <a:pPr/>
              <a:t>18</a:t>
            </a:fld>
            <a:endParaRPr lang="it-IT" altLang="it-IT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068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053460C-38AD-48A0-B1AB-B08C4F1FEA71}" type="slidenum">
              <a:rPr lang="it-IT" altLang="it-IT"/>
              <a:pPr/>
              <a:t>21</a:t>
            </a:fld>
            <a:endParaRPr lang="it-IT" altLang="it-IT"/>
          </a:p>
        </p:txBody>
      </p:sp>
      <p:sp>
        <p:nvSpPr>
          <p:cNvPr id="450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50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372C435-038F-4CBC-8C06-E4B8FD59A95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3195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7ADF8EA-6404-47F9-A933-0930E924155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37025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4638" y="274638"/>
            <a:ext cx="2054225" cy="584358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5038" cy="584358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3DCB234-AB9C-4581-8671-12C5C77D621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05478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olo, testo e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1663" cy="113506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immagine online 3"/>
          <p:cNvSpPr>
            <a:spLocks noGrp="1"/>
          </p:cNvSpPr>
          <p:nvPr>
            <p:ph type="clipArt"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>
          <a:xfrm>
            <a:off x="457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>
          <a:xfrm>
            <a:off x="3124200" y="6245225"/>
            <a:ext cx="2887663" cy="468313"/>
          </a:xfrm>
        </p:spPr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>
          <a:xfrm>
            <a:off x="6553200" y="6245225"/>
            <a:ext cx="2125663" cy="468313"/>
          </a:xfrm>
        </p:spPr>
        <p:txBody>
          <a:bodyPr/>
          <a:lstStyle>
            <a:lvl1pPr>
              <a:defRPr/>
            </a:lvl1pPr>
          </a:lstStyle>
          <a:p>
            <a:fld id="{054F0166-C0CF-452E-AA43-17DD249572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133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DAA9C03-C33A-4165-A07A-3508BB5E5AAB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8913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B721908-B84D-4849-8A80-81503EDD76D0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82603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3838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3438" y="1600200"/>
            <a:ext cx="4035425" cy="4518025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5BDF3B6-E553-4FE5-8B2F-83DC71AD7B2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7994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3B55866-DDD9-4453-A922-3A784B4ADA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07404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C5FBF0-F43E-4286-9FE8-C825F2CF42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952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8A7EC4B-FED2-4520-8179-92049DE88B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8779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B1E5CA6-E360-4571-A039-816F3727F06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32472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alt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C0E5EDF-611F-4906-8B46-74ED1A2792F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65156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1663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1663" cy="451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5225"/>
            <a:ext cx="2887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25663" cy="46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fld id="{B5CB5867-5AB0-43A9-9213-DDC749AD994F}" type="slidenum">
              <a:rPr lang="it-IT" altLang="it-IT"/>
              <a:pPr/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1143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600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20574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F833C8-3FD3-C340-9E00-6F588BD9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2132856"/>
            <a:ext cx="8221663" cy="1135062"/>
          </a:xfrm>
        </p:spPr>
        <p:txBody>
          <a:bodyPr/>
          <a:lstStyle/>
          <a:p>
            <a:r>
              <a:rPr lang="it-IT" dirty="0">
                <a:latin typeface="Chalkboard SE" panose="03050602040202020205" pitchFamily="66" charset="77"/>
                <a:cs typeface="Gurmukhi MN" panose="02020600050405020304" pitchFamily="18" charset="0"/>
              </a:rPr>
              <a:t>NOMENCLATURA  ANATOMICA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5D284BC-7A62-F841-B5E1-A7D89F62FBFF}"/>
              </a:ext>
            </a:extLst>
          </p:cNvPr>
          <p:cNvSpPr txBox="1"/>
          <p:nvPr/>
        </p:nvSpPr>
        <p:spPr>
          <a:xfrm>
            <a:off x="323528" y="326737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Consiste nella TERMINOLOGIA utilizzata non solo nelle descrizioni anatomiche, ma anche in altre discipline cliniche</a:t>
            </a:r>
          </a:p>
        </p:txBody>
      </p:sp>
    </p:spTree>
    <p:extLst>
      <p:ext uri="{BB962C8B-B14F-4D97-AF65-F5344CB8AC3E}">
        <p14:creationId xmlns:p14="http://schemas.microsoft.com/office/powerpoint/2010/main" val="2014296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b="1" dirty="0">
                <a:latin typeface="Chalkboard SE" panose="03050602040202020205" pitchFamily="66" charset="77"/>
              </a:rPr>
              <a:t>La loro struttura di riferimento comprende:</a:t>
            </a:r>
          </a:p>
          <a:p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CAPSULA che li delimita dalle strutture circostanti;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STROMA che ne costituisce l’ impalcatura sulla quale si inserisce il</a:t>
            </a:r>
          </a:p>
          <a:p>
            <a:pPr marL="0" indent="0"/>
            <a:endParaRPr lang="it-IT" b="1" dirty="0">
              <a:latin typeface="Chalkboard SE" panose="03050602040202020205" pitchFamily="66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PARENCHIMA, costituito dagli elementi morfo-funzionali propri dell’ organo in questione</a:t>
            </a:r>
          </a:p>
        </p:txBody>
      </p:sp>
    </p:spTree>
    <p:extLst>
      <p:ext uri="{BB962C8B-B14F-4D97-AF65-F5344CB8AC3E}">
        <p14:creationId xmlns:p14="http://schemas.microsoft.com/office/powerpoint/2010/main" val="691628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“</a:t>
            </a:r>
            <a:r>
              <a:rPr lang="it-IT" altLang="it-IT" sz="28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UOMO (?...donna…) ANATOMICO</a:t>
            </a: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”:</a:t>
            </a:r>
            <a:b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</a:br>
            <a:r>
              <a:rPr lang="it-IT" altLang="it-IT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anose="020B0A04020102020204" pitchFamily="34" charset="0"/>
              </a:rPr>
              <a:t>PIANI DI RIFERIMENTO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19200"/>
            <a:ext cx="72009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>
                    <a:lum contrast="12000"/>
                  </a:blip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827088" y="6453188"/>
            <a:ext cx="2665412" cy="404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225"/>
            <a:ext cx="9144000" cy="6557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6326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7597F8-77DA-CA4E-BF28-5F3564693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Gurmukhi MN" panose="02020600050405020304" pitchFamily="18" charset="0"/>
                <a:cs typeface="Gurmukhi MN" panose="02020600050405020304" pitchFamily="18" charset="0"/>
              </a:rPr>
              <a:t>PIANI DI RIFERIMENTO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19A9EF-F60E-394D-894D-5A2DACC6C4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18025"/>
          </a:xfrm>
        </p:spPr>
        <p:txBody>
          <a:bodyPr/>
          <a:lstStyle/>
          <a:p>
            <a:pPr marL="457200" indent="-457200">
              <a:buFontTx/>
              <a:buChar char="-"/>
            </a:pPr>
            <a:r>
              <a:rPr lang="it-IT" sz="3200" b="1" dirty="0">
                <a:latin typeface="Chalkboard SE" panose="03050602040202020205" pitchFamily="66" charset="77"/>
              </a:rPr>
              <a:t>PIANO SAGITTALE (o MEDIANO)</a:t>
            </a:r>
          </a:p>
          <a:p>
            <a:pPr marL="0" indent="0"/>
            <a:endParaRPr lang="it-IT" sz="3200" b="1" dirty="0"/>
          </a:p>
          <a:p>
            <a:pPr>
              <a:buFontTx/>
              <a:buChar char="-"/>
            </a:pPr>
            <a:r>
              <a:rPr lang="it-IT" sz="3200" b="1" dirty="0">
                <a:latin typeface="Gurmukhi MN" panose="02020600050405020304" pitchFamily="18" charset="0"/>
                <a:cs typeface="Gurmukhi MN" panose="02020600050405020304" pitchFamily="18" charset="0"/>
              </a:rPr>
              <a:t>PIANO FRONTALE</a:t>
            </a:r>
          </a:p>
          <a:p>
            <a:pPr marL="0" indent="0"/>
            <a:r>
              <a:rPr lang="it-IT" sz="3200" b="1" dirty="0"/>
              <a:t> </a:t>
            </a:r>
          </a:p>
          <a:p>
            <a:pPr>
              <a:buFontTx/>
              <a:buChar char="-"/>
            </a:pPr>
            <a:r>
              <a:rPr lang="it-IT" sz="3200" b="1" dirty="0">
                <a:latin typeface="Copperplate Gothic Bold" panose="020E0705020206020404" pitchFamily="34" charset="77"/>
              </a:rPr>
              <a:t>PIANO TRASVERSO (od ORIZZONTALE</a:t>
            </a:r>
            <a:r>
              <a:rPr lang="it-IT" dirty="0">
                <a:latin typeface="Copperplate Gothic Bold" panose="020E0705020206020404" pitchFamily="34" charset="77"/>
              </a:rPr>
              <a:t>)</a:t>
            </a:r>
          </a:p>
          <a:p>
            <a:pPr marL="0" indent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76529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25"/>
            <a:ext cx="8964488" cy="5683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955A93B4-2EFC-3A45-9887-C0FADF2BA8C7}"/>
              </a:ext>
            </a:extLst>
          </p:cNvPr>
          <p:cNvSpPr txBox="1">
            <a:spLocks noChangeArrowheads="1"/>
          </p:cNvSpPr>
          <p:nvPr/>
        </p:nvSpPr>
        <p:spPr>
          <a:xfrm>
            <a:off x="457200" y="274638"/>
            <a:ext cx="8229600" cy="788987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3200" b="1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ATTRIBUTI RELATIVI ALLA POSIZIONE </a:t>
            </a:r>
            <a:endParaRPr lang="it-IT" altLang="it-IT" sz="3200" b="1" dirty="0">
              <a:solidFill>
                <a:schemeClr val="tx1">
                  <a:lumMod val="95000"/>
                  <a:lumOff val="5000"/>
                </a:schemeClr>
              </a:solidFill>
              <a:latin typeface="Chalkboard SE" panose="03050602040202020205" pitchFamily="66" charset="77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50" y="0"/>
            <a:ext cx="5778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063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" t="1637" r="1575" b="24933"/>
          <a:stretch>
            <a:fillRect/>
          </a:stretch>
        </p:blipFill>
        <p:spPr bwMode="auto">
          <a:xfrm>
            <a:off x="144463" y="792163"/>
            <a:ext cx="8928100" cy="590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313" t="1637" r="1575" b="24933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15A7F700-206F-C34D-9871-217C8342B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27797"/>
            <a:ext cx="5148064" cy="680828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B9B6600-9C1B-8544-8E4A-A3B0CF4C95D3}"/>
              </a:ext>
            </a:extLst>
          </p:cNvPr>
          <p:cNvSpPr txBox="1"/>
          <p:nvPr/>
        </p:nvSpPr>
        <p:spPr>
          <a:xfrm>
            <a:off x="49298" y="1412776"/>
            <a:ext cx="3977371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ASSI del CORPO</a:t>
            </a:r>
          </a:p>
          <a:p>
            <a:endParaRPr lang="it-IT" sz="3200" b="1" dirty="0">
              <a:solidFill>
                <a:schemeClr val="tx1"/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LONGITUDINALE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SAGITTALE</a:t>
            </a:r>
          </a:p>
          <a:p>
            <a:pPr marL="457200" indent="-457200">
              <a:buFontTx/>
              <a:buChar char="-"/>
            </a:pPr>
            <a:r>
              <a:rPr lang="it-IT" sz="3000" b="1" dirty="0">
                <a:solidFill>
                  <a:schemeClr val="tx1"/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TRASVERSALE</a:t>
            </a:r>
          </a:p>
        </p:txBody>
      </p:sp>
    </p:spTree>
    <p:extLst>
      <p:ext uri="{BB962C8B-B14F-4D97-AF65-F5344CB8AC3E}">
        <p14:creationId xmlns:p14="http://schemas.microsoft.com/office/powerpoint/2010/main" val="1442731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6413500" cy="1268413"/>
          </a:xfrm>
          <a:ln/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SUDDIVISIONE REGIONALE o TOPOGRAFICA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033838" cy="4525963"/>
          </a:xfrm>
          <a:ln/>
        </p:spPr>
        <p:txBody>
          <a:bodyPr/>
          <a:lstStyle/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TESTA: neurocranio, </a:t>
            </a:r>
            <a:r>
              <a:rPr lang="it-IT" altLang="it-IT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splacnocranio</a:t>
            </a:r>
            <a:endParaRPr lang="it-IT" altLang="it-IT" b="1" dirty="0">
              <a:solidFill>
                <a:schemeClr val="tx1">
                  <a:lumMod val="95000"/>
                  <a:lumOff val="5000"/>
                </a:schemeClr>
              </a:solidFill>
              <a:latin typeface="Gurmukhi MN" panose="02020600050405020304" pitchFamily="18" charset="0"/>
              <a:cs typeface="Gurmukhi MN" panose="02020600050405020304" pitchFamily="18" charset="0"/>
            </a:endParaRP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TRONCO: collo, torace, addome, pelvi, perineo 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halkboard SE" panose="03050602040202020205" pitchFamily="66" charset="77"/>
              </a:rPr>
              <a:t>ARTO SUPERIORE: spalla, braccio, avambraccio, mano</a:t>
            </a:r>
          </a:p>
          <a:p>
            <a:pPr>
              <a:spcBef>
                <a:spcPts val="600"/>
              </a:spcBef>
              <a:buClr>
                <a:schemeClr val="tx1"/>
              </a:buClr>
              <a:buFont typeface="Wingdings" pitchFamily="2" charset="2"/>
              <a:buChar char="v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it-IT" altLang="it-IT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Bold" panose="020E0705020206020404" pitchFamily="34" charset="77"/>
              </a:rPr>
              <a:t>ARTO INFERIORE: anca, coscia, gamba, piede</a:t>
            </a:r>
          </a:p>
        </p:txBody>
      </p:sp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4859338" y="836613"/>
          <a:ext cx="4049712" cy="602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7" r:id="rId4" imgW="4650864" imgH="6918388" progId="">
                  <p:embed/>
                </p:oleObj>
              </mc:Choice>
              <mc:Fallback>
                <p:oleObj r:id="rId4" imgW="4650864" imgH="6918388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836613"/>
                        <a:ext cx="4049712" cy="602138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7092950" y="1052513"/>
            <a:ext cx="1828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NEUROCRANIO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7380288" y="1628775"/>
            <a:ext cx="15128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336600"/>
                </a:solidFill>
              </a:rPr>
              <a:t>SPLANCNOCRANIO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4932363" y="1484313"/>
            <a:ext cx="8874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0066"/>
                </a:solidFill>
              </a:rPr>
              <a:t>COLLO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7767638" y="2781300"/>
            <a:ext cx="13747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ARTO </a:t>
            </a:r>
          </a:p>
          <a:p>
            <a:pPr algn="ctr">
              <a:buClrTx/>
              <a:buFontTx/>
              <a:buNone/>
            </a:pPr>
            <a:r>
              <a:rPr lang="it-IT" altLang="it-IT" sz="1600" b="1">
                <a:solidFill>
                  <a:srgbClr val="FFFFFF"/>
                </a:solidFill>
              </a:rPr>
              <a:t>SUPERIORE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859338" y="3213100"/>
            <a:ext cx="10302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9933FF"/>
                </a:solidFill>
              </a:rPr>
              <a:t>TORACE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7740650" y="4437063"/>
            <a:ext cx="10747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00FF00"/>
                </a:solidFill>
              </a:rPr>
              <a:t>ADDOME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5157788"/>
            <a:ext cx="19065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FF0000"/>
                </a:solidFill>
              </a:rPr>
              <a:t>ARTO INFERIORE</a:t>
            </a: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H="1">
            <a:off x="7078663" y="381000"/>
            <a:ext cx="320675" cy="1588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5724525" y="1700213"/>
            <a:ext cx="762000" cy="1587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 flipV="1">
            <a:off x="7011988" y="1476375"/>
            <a:ext cx="457200" cy="241300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V="1">
            <a:off x="5508625" y="2484438"/>
            <a:ext cx="1066800" cy="5492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 flipV="1">
            <a:off x="6940550" y="3133725"/>
            <a:ext cx="854075" cy="1463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5651500" y="4068763"/>
            <a:ext cx="762000" cy="1082675"/>
          </a:xfrm>
          <a:prstGeom prst="line">
            <a:avLst/>
          </a:prstGeom>
          <a:noFill/>
          <a:ln w="9360" cap="sq">
            <a:solidFill>
              <a:srgbClr val="080808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 flipV="1">
            <a:off x="7516813" y="2628900"/>
            <a:ext cx="549275" cy="320675"/>
          </a:xfrm>
          <a:prstGeom prst="line">
            <a:avLst/>
          </a:prstGeom>
          <a:noFill/>
          <a:ln w="9360" cap="sq">
            <a:solidFill>
              <a:srgbClr val="660033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7956550" y="5589588"/>
            <a:ext cx="766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</a:pPr>
            <a:r>
              <a:rPr lang="it-IT" altLang="it-IT" sz="1600" b="1">
                <a:solidFill>
                  <a:srgbClr val="660033"/>
                </a:solidFill>
              </a:rPr>
              <a:t>PELVI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6869113" y="3852863"/>
            <a:ext cx="1082675" cy="1692275"/>
          </a:xfrm>
          <a:prstGeom prst="line">
            <a:avLst/>
          </a:prstGeom>
          <a:noFill/>
          <a:ln w="9360" cap="sq">
            <a:solidFill>
              <a:srgbClr val="000066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/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02" r="27163" b="1702"/>
          <a:stretch/>
        </p:blipFill>
        <p:spPr>
          <a:xfrm>
            <a:off x="0" y="1268760"/>
            <a:ext cx="8980019" cy="482453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C0AB235C-817D-6F4D-A815-A2868993051F}"/>
              </a:ext>
            </a:extLst>
          </p:cNvPr>
          <p:cNvSpPr txBox="1"/>
          <p:nvPr/>
        </p:nvSpPr>
        <p:spPr>
          <a:xfrm>
            <a:off x="1810429" y="99390"/>
            <a:ext cx="535915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2532824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8C400F91-54B8-064F-B086-25FE06EE0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1556792"/>
            <a:ext cx="8221663" cy="2866330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CLASSIFICAZIONE MORFOLOGICA degli ORGANI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Cavi</a:t>
            </a:r>
            <a:b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</a:br>
            <a:r>
              <a:rPr lang="it-IT" dirty="0">
                <a:latin typeface="Copperplate Gothic Bold" panose="020E0705020206020404" pitchFamily="34" charset="77"/>
                <a:cs typeface="Gurmukhi MN" panose="02020600050405020304" pitchFamily="18" charset="0"/>
              </a:rPr>
              <a:t>- Organi Pieni</a:t>
            </a:r>
          </a:p>
        </p:txBody>
      </p:sp>
    </p:spTree>
    <p:extLst>
      <p:ext uri="{BB962C8B-B14F-4D97-AF65-F5344CB8AC3E}">
        <p14:creationId xmlns:p14="http://schemas.microsoft.com/office/powerpoint/2010/main" val="390832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3">
            <a:extLst>
              <a:ext uri="{FF2B5EF4-FFF2-40B4-BE49-F238E27FC236}">
                <a16:creationId xmlns:a16="http://schemas.microsoft.com/office/drawing/2014/main" id="{767112D3-3C49-2041-B171-DF6F2F5D1933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5" t="5727" b="9752"/>
          <a:stretch/>
        </p:blipFill>
        <p:spPr>
          <a:xfrm>
            <a:off x="3491880" y="8035"/>
            <a:ext cx="5462510" cy="68499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274262-2A53-0746-BE7D-8D0510C9A76C}"/>
              </a:ext>
            </a:extLst>
          </p:cNvPr>
          <p:cNvSpPr txBox="1"/>
          <p:nvPr/>
        </p:nvSpPr>
        <p:spPr>
          <a:xfrm>
            <a:off x="323529" y="1844824"/>
            <a:ext cx="31683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CAVITA’ CORPOREE: </a:t>
            </a:r>
          </a:p>
          <a:p>
            <a:pPr algn="ctr"/>
            <a:r>
              <a:rPr lang="it-IT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Gurmukhi MN" panose="02020600050405020304" pitchFamily="18" charset="0"/>
                <a:cs typeface="Gurmukhi MN" panose="02020600050405020304" pitchFamily="18" charset="0"/>
              </a:rPr>
              <a:t>PROIEZIONE LATERALE</a:t>
            </a:r>
          </a:p>
        </p:txBody>
      </p:sp>
    </p:spTree>
    <p:extLst>
      <p:ext uri="{BB962C8B-B14F-4D97-AF65-F5344CB8AC3E}">
        <p14:creationId xmlns:p14="http://schemas.microsoft.com/office/powerpoint/2010/main" val="12025622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73B5E6DE-6DA4-E644-9DBD-90EA97B670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72" t="87784" r="6222" b="4317"/>
          <a:stretch/>
        </p:blipFill>
        <p:spPr bwMode="auto">
          <a:xfrm>
            <a:off x="5652120" y="188640"/>
            <a:ext cx="2521587" cy="89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1">
            <a:extLst>
              <a:ext uri="{FF2B5EF4-FFF2-40B4-BE49-F238E27FC236}">
                <a16:creationId xmlns:a16="http://schemas.microsoft.com/office/drawing/2014/main" id="{3DE75C9C-4E3A-2649-91F1-49E6D88B8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7569" b="61750"/>
          <a:stretch/>
        </p:blipFill>
        <p:spPr bwMode="auto">
          <a:xfrm>
            <a:off x="-33191" y="0"/>
            <a:ext cx="4806688" cy="337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88617290-7FCE-DF4D-A7C4-5CDAEF4879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37330" r="40480" b="36173"/>
          <a:stretch/>
        </p:blipFill>
        <p:spPr bwMode="auto">
          <a:xfrm>
            <a:off x="2915817" y="3420452"/>
            <a:ext cx="6236768" cy="3317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E39AFB7A-F4A5-0240-B2EC-E035CB34C92F}"/>
              </a:ext>
            </a:extLst>
          </p:cNvPr>
          <p:cNvSpPr txBox="1">
            <a:spLocks noChangeArrowheads="1"/>
          </p:cNvSpPr>
          <p:nvPr/>
        </p:nvSpPr>
        <p:spPr>
          <a:xfrm>
            <a:off x="4364769" y="1124744"/>
            <a:ext cx="5076825" cy="1555750"/>
          </a:xfrm>
          <a:prstGeom prst="rect">
            <a:avLst/>
          </a:prstGeom>
          <a:ln/>
        </p:spPr>
        <p:txBody>
          <a:bodyPr/>
          <a:lstStyle>
            <a:lvl1pPr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SUDDIVISIONE REGIONALE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altLang="it-IT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Verdana" panose="020B0604030504040204" pitchFamily="34" charset="0"/>
              </a:rPr>
              <a:t>DELL’ ADDOME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B75AF5-E8BC-484A-B580-09B170093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7" y="116632"/>
            <a:ext cx="8964488" cy="1135062"/>
          </a:xfrm>
        </p:spPr>
        <p:txBody>
          <a:bodyPr/>
          <a:lstStyle/>
          <a:p>
            <a:r>
              <a:rPr lang="it-IT" sz="2600" b="1" dirty="0">
                <a:latin typeface="Gurmukhi MN" panose="02020600050405020304" pitchFamily="18" charset="0"/>
                <a:cs typeface="Gurmukhi MN" panose="02020600050405020304" pitchFamily="18" charset="0"/>
              </a:rPr>
              <a:t>CLASSIFICAZIONE MORFOLOGICA DEGLI ORGANI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11AA71B-4B4B-554A-9122-55847406D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493" y="1052736"/>
            <a:ext cx="8593076" cy="4705449"/>
          </a:xfrm>
        </p:spPr>
        <p:txBody>
          <a:bodyPr/>
          <a:lstStyle/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Si possono classificare gli organi del corpo umano, a seconda che vi si possa , o meno, osservare A OCCHIO NUDO (quindi MACROSCOPICAMENTE) nel loro ambito una CAVITA’, che viene definita LUME dell’ organo.</a:t>
            </a:r>
          </a:p>
          <a:p>
            <a:endParaRPr lang="it-IT" dirty="0"/>
          </a:p>
          <a:p>
            <a:r>
              <a:rPr lang="it-IT" dirty="0">
                <a:latin typeface="Copperplate Gothic Bold" panose="020E0705020206020404" pitchFamily="34" charset="77"/>
              </a:rPr>
              <a:t>ORGANI CAVI: presentano il LUME delimitato dalle TONACHE</a:t>
            </a:r>
          </a:p>
          <a:p>
            <a:endParaRPr lang="it-IT" dirty="0"/>
          </a:p>
          <a:p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PIENI: non presentano il lume. Sono costituiti da STROMA e PARENCHIMA</a:t>
            </a:r>
          </a:p>
        </p:txBody>
      </p:sp>
    </p:spTree>
    <p:extLst>
      <p:ext uri="{BB962C8B-B14F-4D97-AF65-F5344CB8AC3E}">
        <p14:creationId xmlns:p14="http://schemas.microsoft.com/office/powerpoint/2010/main" val="14940321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8893175" cy="562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508625" cy="491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2288"/>
            <a:ext cx="3635375" cy="252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463" y="0"/>
            <a:ext cx="60594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144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DIGERENTE, RESPIRATORIO, URINARIO, GENITALE FEMMINILE e MASCHILE,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MUCOSA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SOTTOMUCOSA</a:t>
            </a:r>
          </a:p>
          <a:p>
            <a:pPr>
              <a:buFontTx/>
              <a:buChar char="-"/>
            </a:pPr>
            <a:r>
              <a:rPr lang="it-IT" dirty="0">
                <a:latin typeface="Copperplate Gothic Bold" panose="020E0705020206020404" pitchFamily="34" charset="77"/>
              </a:rPr>
              <a:t>TONACA MUSCOLARE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oppure TONACA SIEROSA</a:t>
            </a:r>
          </a:p>
        </p:txBody>
      </p:sp>
    </p:spTree>
    <p:extLst>
      <p:ext uri="{BB962C8B-B14F-4D97-AF65-F5344CB8AC3E}">
        <p14:creationId xmlns:p14="http://schemas.microsoft.com/office/powerpoint/2010/main" val="3591937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342E70-3402-4247-A38E-30DB37A98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>
                <a:latin typeface="Gurmukhi MN" panose="02020600050405020304" pitchFamily="18" charset="0"/>
                <a:cs typeface="Gurmukhi MN" panose="02020600050405020304" pitchFamily="18" charset="0"/>
              </a:rPr>
              <a:t>ORGANI CAVI: ORGANIZZAZIONE GENERALE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53A7575-7F94-C04A-8DD3-A9A951542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09700"/>
            <a:ext cx="8712968" cy="5043636"/>
          </a:xfrm>
        </p:spPr>
        <p:txBody>
          <a:bodyPr/>
          <a:lstStyle/>
          <a:p>
            <a:r>
              <a:rPr lang="it-IT" dirty="0">
                <a:latin typeface="Copperplate Gothic Bold" panose="020E0705020206020404" pitchFamily="34" charset="77"/>
              </a:rPr>
              <a:t>Nei Sistemi CIRCOLATORI SANGUIFERO e LINFATICO gli ORGANI CAVI presentano le seguenti TONACHE a partire dal LUME che esse delimitano:</a:t>
            </a:r>
          </a:p>
          <a:p>
            <a:endParaRPr lang="it-IT" dirty="0">
              <a:latin typeface="Copperplate Gothic Bold" panose="020E0705020206020404" pitchFamily="34" charset="77"/>
            </a:endParaRPr>
          </a:p>
          <a:p>
            <a:pPr>
              <a:buFontTx/>
              <a:buChar char="-"/>
            </a:pPr>
            <a:r>
              <a:rPr lang="it-IT" b="1" dirty="0">
                <a:latin typeface="Gurmukhi MN" panose="02020600050405020304" pitchFamily="18" charset="0"/>
                <a:cs typeface="Gurmukhi MN" panose="02020600050405020304" pitchFamily="18" charset="0"/>
              </a:rPr>
              <a:t>TONACA INTIMA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MEDIA</a:t>
            </a:r>
          </a:p>
          <a:p>
            <a:pPr>
              <a:buFontTx/>
              <a:buChar char="-"/>
            </a:pPr>
            <a:r>
              <a:rPr lang="it-IT" b="1" dirty="0">
                <a:latin typeface="Chalkboard SE" panose="03050602040202020205" pitchFamily="66" charset="77"/>
              </a:rPr>
              <a:t>TONACA AVVENTIZIA (soltanto nel CUORE c’è la TONACA SIEROSA)</a:t>
            </a:r>
          </a:p>
        </p:txBody>
      </p:sp>
    </p:spTree>
    <p:extLst>
      <p:ext uri="{BB962C8B-B14F-4D97-AF65-F5344CB8AC3E}">
        <p14:creationId xmlns:p14="http://schemas.microsoft.com/office/powerpoint/2010/main" val="1587088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3C64836-7D5E-884F-B563-7F5375AB2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4703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3876</TotalTime>
  <Words>328</Words>
  <Application>Microsoft Macintosh PowerPoint</Application>
  <PresentationFormat>Presentazione su schermo (4:3)</PresentationFormat>
  <Paragraphs>70</Paragraphs>
  <Slides>21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0</vt:i4>
      </vt:variant>
      <vt:variant>
        <vt:lpstr>Titoli diapositive</vt:lpstr>
      </vt:variant>
      <vt:variant>
        <vt:i4>21</vt:i4>
      </vt:variant>
    </vt:vector>
  </HeadingPairs>
  <TitlesOfParts>
    <vt:vector size="30" baseType="lpstr">
      <vt:lpstr>Arial</vt:lpstr>
      <vt:lpstr>Arial Black</vt:lpstr>
      <vt:lpstr>Chalkboard SE</vt:lpstr>
      <vt:lpstr>Copperplate Gothic Bold</vt:lpstr>
      <vt:lpstr>Gurmukhi MN</vt:lpstr>
      <vt:lpstr>Times New Roman</vt:lpstr>
      <vt:lpstr>Verdana</vt:lpstr>
      <vt:lpstr>Wingdings</vt:lpstr>
      <vt:lpstr>Tema di Office</vt:lpstr>
      <vt:lpstr>NOMENCLATURA  ANATOMICA</vt:lpstr>
      <vt:lpstr>CLASSIFICAZIONE MORFOLOGICA degli ORGANI - Organi Cavi - Organi Pieni</vt:lpstr>
      <vt:lpstr>CLASSIFICAZIONE MORFOLOGICA DEGLI ORGANI</vt:lpstr>
      <vt:lpstr>Presentazione standard di PowerPoint</vt:lpstr>
      <vt:lpstr>Presentazione standard di PowerPoint</vt:lpstr>
      <vt:lpstr>Presentazione standard di PowerPoint</vt:lpstr>
      <vt:lpstr>ORGANI CAVI: ORGANIZZAZIONE GENERALE</vt:lpstr>
      <vt:lpstr>ORGANI CAVI: ORGANIZZAZIONE GENERALE</vt:lpstr>
      <vt:lpstr>Presentazione standard di PowerPoint</vt:lpstr>
      <vt:lpstr>ORGANI PIENI: ORGANIZZAZIONE GENERALE</vt:lpstr>
      <vt:lpstr>“UOMO (?...donna…) ANATOMICO”: PIANI DI RIFERIMENTO</vt:lpstr>
      <vt:lpstr>Presentazione standard di PowerPoint</vt:lpstr>
      <vt:lpstr>PIANI DI RIFERIMENTO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SUDDIVISIONE REGIONALE o TOPOGRAFICA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VITTORIO GRILL_2</dc:creator>
  <cp:lastModifiedBy>Utente di Microsoft Office</cp:lastModifiedBy>
  <cp:revision>50</cp:revision>
  <cp:lastPrinted>1601-01-01T00:00:00Z</cp:lastPrinted>
  <dcterms:created xsi:type="dcterms:W3CDTF">2008-09-15T16:17:25Z</dcterms:created>
  <dcterms:modified xsi:type="dcterms:W3CDTF">2020-10-12T04:57:17Z</dcterms:modified>
</cp:coreProperties>
</file>