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  <p:sldMasterId id="2147483676" r:id="rId3"/>
  </p:sldMasterIdLst>
  <p:notesMasterIdLst>
    <p:notesMasterId r:id="rId57"/>
  </p:notesMasterIdLst>
  <p:sldIdLst>
    <p:sldId id="323" r:id="rId4"/>
    <p:sldId id="286" r:id="rId5"/>
    <p:sldId id="324" r:id="rId6"/>
    <p:sldId id="325" r:id="rId7"/>
    <p:sldId id="326" r:id="rId8"/>
    <p:sldId id="292" r:id="rId9"/>
    <p:sldId id="290" r:id="rId10"/>
    <p:sldId id="293" r:id="rId11"/>
    <p:sldId id="294" r:id="rId12"/>
    <p:sldId id="327" r:id="rId13"/>
    <p:sldId id="295" r:id="rId14"/>
    <p:sldId id="296" r:id="rId15"/>
    <p:sldId id="328" r:id="rId16"/>
    <p:sldId id="299" r:id="rId17"/>
    <p:sldId id="310" r:id="rId18"/>
    <p:sldId id="311" r:id="rId19"/>
    <p:sldId id="301" r:id="rId20"/>
    <p:sldId id="303" r:id="rId21"/>
    <p:sldId id="304" r:id="rId22"/>
    <p:sldId id="321" r:id="rId23"/>
    <p:sldId id="261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256" r:id="rId32"/>
    <p:sldId id="257" r:id="rId33"/>
    <p:sldId id="343" r:id="rId34"/>
    <p:sldId id="265" r:id="rId35"/>
    <p:sldId id="272" r:id="rId36"/>
    <p:sldId id="275" r:id="rId37"/>
    <p:sldId id="273" r:id="rId38"/>
    <p:sldId id="277" r:id="rId39"/>
    <p:sldId id="344" r:id="rId40"/>
    <p:sldId id="278" r:id="rId41"/>
    <p:sldId id="279" r:id="rId42"/>
    <p:sldId id="345" r:id="rId43"/>
    <p:sldId id="266" r:id="rId44"/>
    <p:sldId id="269" r:id="rId45"/>
    <p:sldId id="270" r:id="rId46"/>
    <p:sldId id="271" r:id="rId47"/>
    <p:sldId id="357" r:id="rId48"/>
    <p:sldId id="455" r:id="rId49"/>
    <p:sldId id="454" r:id="rId50"/>
    <p:sldId id="365" r:id="rId51"/>
    <p:sldId id="459" r:id="rId52"/>
    <p:sldId id="373" r:id="rId53"/>
    <p:sldId id="374" r:id="rId54"/>
    <p:sldId id="461" r:id="rId55"/>
    <p:sldId id="376" r:id="rId5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167" autoAdjust="0"/>
    <p:restoredTop sz="94715"/>
  </p:normalViewPr>
  <p:slideViewPr>
    <p:cSldViewPr>
      <p:cViewPr varScale="1">
        <p:scale>
          <a:sx n="122" d="100"/>
          <a:sy n="122" d="100"/>
        </p:scale>
        <p:origin x="1328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477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57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2475" cy="34194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68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7E69E979-30AB-4ABD-9957-F012B1B879A9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FDE8C08-26C4-4AC1-88E3-6E267F9919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214FD7-D176-47F5-A0E3-994A26E5861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5349C761-6EF9-43A6-8538-42B04E7438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1D1D01D-EF22-4883-AC55-D1ED9CF4D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dirty="0"/>
              <a:t>Osteoblasti sono cellule ad attività secernente che producono le componenti organiche della matrice ossea. Reticolo e </a:t>
            </a:r>
            <a:r>
              <a:rPr lang="it-IT" altLang="it-IT" dirty="0" err="1"/>
              <a:t>golgi</a:t>
            </a:r>
            <a:r>
              <a:rPr lang="it-IT" altLang="it-IT" dirty="0"/>
              <a:t> ben sviluppati, numerosi ribosomi in accordo con ruolo secernente. Osteoblasti stanno alla superficie delle lamelle </a:t>
            </a:r>
            <a:r>
              <a:rPr lang="it-IT" altLang="it-IT" dirty="0" err="1"/>
              <a:t>osse</a:t>
            </a:r>
            <a:r>
              <a:rPr lang="it-IT" altLang="it-IT" dirty="0"/>
              <a:t> e vengono gradualmente inglobati dalla loro secrezione, sulla quale si depongono cristalli di fosfato di </a:t>
            </a:r>
            <a:r>
              <a:rPr lang="it-IT" altLang="it-IT" dirty="0" err="1"/>
              <a:t>calcio.La</a:t>
            </a:r>
            <a:r>
              <a:rPr lang="it-IT" altLang="it-IT" dirty="0"/>
              <a:t> matrice si calcifica e diventano così osteociti, cellule stellate incapaci di dividersi. </a:t>
            </a:r>
          </a:p>
        </p:txBody>
      </p:sp>
    </p:spTree>
    <p:extLst>
      <p:ext uri="{BB962C8B-B14F-4D97-AF65-F5344CB8AC3E}">
        <p14:creationId xmlns:p14="http://schemas.microsoft.com/office/powerpoint/2010/main" val="1744469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7346FE7-079A-4360-97B0-E0953D9890C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4462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7CECCDD-D617-48C6-91E1-26D375445A7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8498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6D2B7C4-85E1-4BDE-BC33-FD0DA8F94B6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63766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0DCF816-634F-481E-847D-48E98453FBB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6016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BD89C44-317A-4E19-B9E8-28B408BAF2D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3573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B03777D-E6F3-4E09-97E7-AF1072C00CA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5458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D521F74-E92E-4D9C-9E5F-D7B8316841D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7496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2A71012-365F-46A7-84D7-F7EC16C1EE6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624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76325CB-7A11-469D-B08A-988C2A655D6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5176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EC0A46-5172-4E12-99F8-9F381D6A9F5C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233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3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031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46330C-9545-4836-A5FA-E5F7B7B5CF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F75DB5-CE5D-4445-A0F7-EF8C97F9DB4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B1614CEC-10E7-4503-8E04-ACA2848214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A239095A-40D5-4865-B554-F580E5831C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384914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515E3A-8ADA-4162-9D07-2DB7A54C3DE5}" type="slidenum">
              <a:rPr lang="it-IT" altLang="it-IT"/>
              <a:pPr/>
              <a:t>48</a:t>
            </a:fld>
            <a:endParaRPr lang="it-IT" altLang="it-IT"/>
          </a:p>
        </p:txBody>
      </p:sp>
      <p:sp>
        <p:nvSpPr>
          <p:cNvPr id="241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1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7405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505FED-4678-478B-855F-5280C19591DD}" type="slidenum">
              <a:rPr lang="it-IT" altLang="it-IT"/>
              <a:pPr/>
              <a:t>50</a:t>
            </a:fld>
            <a:endParaRPr lang="it-IT" altLang="it-IT"/>
          </a:p>
        </p:txBody>
      </p:sp>
      <p:sp>
        <p:nvSpPr>
          <p:cNvPr id="2498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98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7335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66D07A-52BD-4670-9340-F611CB5F2751}" type="slidenum">
              <a:rPr lang="it-IT" altLang="it-IT"/>
              <a:pPr/>
              <a:t>51</a:t>
            </a:fld>
            <a:endParaRPr lang="it-IT" altLang="it-IT"/>
          </a:p>
        </p:txBody>
      </p:sp>
      <p:sp>
        <p:nvSpPr>
          <p:cNvPr id="2508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08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9939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C22674-0F17-4282-BA9B-77187D6BA12F}" type="slidenum">
              <a:rPr lang="it-IT" altLang="it-IT"/>
              <a:pPr/>
              <a:t>53</a:t>
            </a:fld>
            <a:endParaRPr lang="it-IT" altLang="it-IT"/>
          </a:p>
        </p:txBody>
      </p:sp>
      <p:sp>
        <p:nvSpPr>
          <p:cNvPr id="252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2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9567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5C0B91-AC02-470C-BDF2-A7593F407DA4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43BD37-28C5-4238-B541-B77A81FD079A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9185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BF7EC46-04EA-4BC8-A97D-612C6BFBA58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4043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C61EC0-87BD-458D-91CD-4DA8BD57892B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71472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737014-C243-4AE9-B582-E5D7BF50B039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2724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F772EA7-04E6-40B0-BE32-31DA675D6A3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0702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620D126-6F2D-42C1-B210-6872457F9D5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5891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3754B5E-C0C6-47A8-A9E1-9B97E5488FF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156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E9F5800-BBB1-48B7-A974-7F0E90193D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95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3050" y="128588"/>
            <a:ext cx="2054225" cy="59880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3450" cy="59880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2CC8B1E-F9EF-4566-A08D-F2AC00F935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797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0075" cy="14255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6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fld id="{E6AD76AF-1BC8-4C30-B125-4090D7CDC59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236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0075" cy="14255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3838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online 3"/>
          <p:cNvSpPr>
            <a:spLocks noGrp="1"/>
          </p:cNvSpPr>
          <p:nvPr>
            <p:ph type="clipArt" sz="half" idx="2"/>
          </p:nvPr>
        </p:nvSpPr>
        <p:spPr>
          <a:xfrm>
            <a:off x="4643438" y="1600200"/>
            <a:ext cx="4033837" cy="4516438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6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fld id="{F140C81E-BD35-4E30-8071-0A651CC81CF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4059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741338-8C1E-4770-8F12-9907FCC15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D9639F1-5142-4A5C-A98D-B491F5785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8F5B13-F2A8-4927-AD34-152C1152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A81C60-E40F-40D5-8E87-1DA6BFBD7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C1B64E-18E6-40E4-8360-3E536ED7A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D3877-397F-4A63-B992-3D9B5B8564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8111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316B12-62B4-4CF2-A537-E2145A9E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92BCD-31F8-4E77-AB45-7DC52A22C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DD6F1F-9DD7-4DC2-8C95-CB3A04F4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3A17D0-B378-428F-9E84-CFA36F583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55D79A-B461-4046-A62E-F9A81704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008CA-C70A-4C9F-A178-EAE7A22C2E2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8955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7F6FCD-1D82-4146-A2BD-3A534FD6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813479-100C-4290-8800-F9B278D0A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E800CE-D230-41BD-957B-344C9248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DB6047-9F38-45E6-B3BD-C42F99B14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EE316B-FFCC-4718-B060-B88F1B0A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EEE35-C974-4D3E-B87D-67E1448BE8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806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92E457-6350-4DF6-8DD6-F7FC885B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9CC7F4-FAB7-4F74-A64A-259B1D898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2544E4F-D9B4-424D-B9B1-ED3B0734D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21D1DB-11B3-4AE6-8E35-69C20E53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805C3A-B979-4F54-B132-9C277C0C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5F36897-C42C-45EC-B78C-8CD77EDE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97627-6DD8-4540-9CE2-D77260014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0718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F087C1-6772-4341-A88D-6FCC9413A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9B6A70D-3FD6-4D46-B93A-A1448BCDF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3E628F-FD72-4185-B767-1488270DF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E1D24FD-AC8B-49A3-A8D4-D005432BF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B19B162-F47B-427B-9DD2-EA231F7067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0694DAA-BC56-443C-A3CB-D1B435229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B8E93C-2B72-41D2-929C-B79482EA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C2491CB-6F5B-4F51-BBF2-D58191F4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60EBC-6AF3-4449-9F7B-1B75A65E06B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7775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E5F0F0-1D5F-4184-B245-BF8DAB0A8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170D219-FEA5-432B-BEAB-A3F095417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028D133-06A2-474B-8902-2466C219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E0BAFD-A426-4822-88A0-FD49D971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D9BDC-66FE-484A-A80F-E29027DFD7C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9073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DDF19E-F15F-4758-9571-B3A3D204A8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0100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4B35109-A57A-403A-8BBF-955F47A5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119525C-9C1E-4840-B981-C8D51F2F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D7F770-985C-4277-8D59-0BFC1C12A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89034-B6E2-4400-BF8B-CE6037284B8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7049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A67B99-97D5-4963-BB1C-1B114E054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3D9CEF-2444-4CC1-B7C1-6ADC8A374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7FADC3A-BD2D-4CB3-9A95-BB3210F02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007D07-7EC2-492E-A43E-6EA5BC4FC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FE33AD-5F28-4C6D-A025-58BBA756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FE79B1-311D-4FEE-9190-D97E8EE55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EF0E6-E8A2-4449-89A4-28E7F941FB5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2739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728C12-76CA-4E24-A04D-854B3BE28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7B5589F-75F1-46A7-8EA8-9A20350B2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D2F6D2-38D2-4275-BD01-CC9D77D88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613A25-E774-4120-BAF1-384F6390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CD48CB9-D11A-4331-BB81-83E110E85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59417A-96DB-4F95-BEB9-69405EAE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EC970-33B8-4E91-AE8C-0D3F02DDC94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0777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3DAB79-8666-4F93-9D5F-AF82A885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59315EB-DFA0-40CB-B4B3-28A1782AF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E68900-E188-4347-9D2F-BFE90CC53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F4E7F8-7375-4395-B068-693C14D77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D32A2B-3E0F-47AF-AF07-7CFF0F50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C85AE-F514-40B5-8B5F-08269F70FE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4063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DBAE713-D021-463F-A425-D06CC07BEB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DC37BA1-7275-4790-AA94-334BCD72C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B1668C-1BE2-4015-A978-2BEE742B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94A8B7-D082-44E6-8411-6041A7C2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E17DDD-4491-476B-9F0C-7AC79D6E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F4658-0BC3-4A91-A96B-1B3C80FA8E4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7762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169A39-C061-492A-835C-1BCB0FF27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online 2">
            <a:extLst>
              <a:ext uri="{FF2B5EF4-FFF2-40B4-BE49-F238E27FC236}">
                <a16:creationId xmlns:a16="http://schemas.microsoft.com/office/drawing/2014/main" id="{90818422-057D-46ED-82EF-4B4BAD3A9206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0BF141-6AD8-4268-97D0-014E611B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7132D3-0EA6-40D4-8AF5-BF4EA24B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33ADF7E-F773-4AFF-A584-1D5C8C7F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4DB9BF-CD82-4DA5-84D7-77040FFD2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7EDBDAD-3CBD-4383-899F-2DDA0CCD5B3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2922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8F8797-6C60-4957-9B70-90958D3C7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239D54-5310-4131-B6D4-E47F8CE3078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607DCB-2FE2-4C26-819C-07C5806DB25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6B07537-4806-4E25-A41D-1C9008B9E91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023EB9A-140B-43C6-819E-971D7E4E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F83C49A-C070-4B98-97D2-94F73C83B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4A89453-4FFF-4CE5-B6D3-33764108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A092EE0-5EA8-45D5-9183-18EADF968E2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183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1ADB7FC-7D71-4E67-9B15-83BE8C91C9C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1452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93B5FC-FA01-4A65-BD50-44A46540241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3099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1CA972-EFCF-4439-8D85-C05720A0CC4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776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671DAF-FE88-4C34-AFF0-9D406F61C50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0796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2080" cy="452063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6801" y="1604329"/>
            <a:ext cx="4042080" cy="452063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68B0F3D-8194-4B88-8D8F-9071D9EFD99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42612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A7EEAC9-AA23-4C98-AECF-17C1047F72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2160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600ADAE-0490-41DD-96A4-BC110959635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194850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06A2115-9AF5-4217-BE66-E1423274DAF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26801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83D3850-633E-4FCF-8338-17C1E2CE11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289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AC0B48-96DB-424E-B328-923866DBA10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3671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C4DE4B7-DE3F-47D5-8C05-3DBFAE2F921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27068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001" y="273629"/>
            <a:ext cx="2054880" cy="585133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29280" cy="585133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FFC3EF8-FCAB-4279-8B10-D2BFF456104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44717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2400" cy="113916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456480" y="6247376"/>
            <a:ext cx="2124000" cy="466609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2960" cy="466609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6320" y="6247376"/>
            <a:ext cx="2124000" cy="466609"/>
          </a:xfrm>
        </p:spPr>
        <p:txBody>
          <a:bodyPr/>
          <a:lstStyle>
            <a:lvl1pPr>
              <a:defRPr/>
            </a:lvl1pPr>
          </a:lstStyle>
          <a:p>
            <a:fld id="{23A8CAA3-3A94-4FFD-94E7-4F72E25639C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80989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408C5A1E-9B6C-0E48-9C0F-88CC7F1A54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1CF12E08-E41E-3340-B7AD-2B6ED4C4D15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94C222AF-83A0-BF4C-A79C-2AF15C51604B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342618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3837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585461-AE17-4D5B-B793-6621A632E1C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8364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B0D1E9-33AE-4614-974E-C78ADA33CE5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4326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BCBEBA1-3773-4F65-A94C-7ECC4339C4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5632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D0DDE2-4BEF-43E7-A1C2-C08FEE75DB6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8355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FA5227-DE4D-44A5-B59B-436043E0837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370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0AAD7C-0E2D-4DC1-A86A-619BAA46E1C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937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0075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0075" cy="45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E2D9E5C3-4DAB-404E-8164-69015225767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CC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E160A57-9212-4311-BCFC-9215D76C7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3644AC-0669-4FBA-9131-D06B7D18E9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B0752C9-06B4-4077-B4F3-135EE8A44CA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528BE40-85B1-473C-A463-8CB0A5434E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64C7BBD-2151-4A32-B9A1-A7B78CCF6C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2F17A3A2-717A-4080-8BD4-6AEFAD3C6BD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988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2400" cy="113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9"/>
            <a:ext cx="8222400" cy="452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76"/>
            <a:ext cx="212400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296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0" y="6247376"/>
            <a:ext cx="212400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874E3CF4-0151-4810-AC25-FABE751EAA3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458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 kern="1200">
          <a:solidFill>
            <a:srgbClr val="000000"/>
          </a:solidFill>
          <a:latin typeface="+mj-lt"/>
          <a:ea typeface="+mj-ea"/>
          <a:cs typeface="+mj-cs"/>
        </a:defRPr>
      </a:lvl1pPr>
      <a:lvl2pPr marL="673930" indent="-259204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036815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451541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1866268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280994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695720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110446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525172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11045" indent="-311045" algn="l" defTabSz="407526" rtl="0" fontAlgn="base" hangingPunct="0">
        <a:lnSpc>
          <a:spcPct val="93000"/>
        </a:lnSpc>
        <a:spcBef>
          <a:spcPct val="0"/>
        </a:spcBef>
        <a:spcAft>
          <a:spcPts val="1282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07526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07526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jpeg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6DAE17-C243-DB4D-BB50-3A19E6148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0075" cy="1425575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TESSUTI</a:t>
            </a:r>
            <a:b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CONNETTIVI</a:t>
            </a:r>
            <a:b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di</a:t>
            </a:r>
            <a:b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SOSTEGNO</a:t>
            </a:r>
            <a:b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b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Tessuto Cartilagineo</a:t>
            </a:r>
            <a:b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e</a:t>
            </a:r>
            <a:b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Tessuto Osseo</a:t>
            </a:r>
            <a:endParaRPr lang="it-IT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4966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2D526D-20AB-BB4A-8AA8-9F849CC42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204864"/>
            <a:ext cx="7772400" cy="1143000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TESSUTO</a:t>
            </a:r>
            <a:br>
              <a:rPr lang="it-IT" b="1" dirty="0">
                <a:latin typeface="Chalkboard SE" panose="03050602040202020205" pitchFamily="66" charset="77"/>
              </a:rPr>
            </a:br>
            <a:r>
              <a:rPr lang="it-IT" b="1" dirty="0">
                <a:latin typeface="Chalkboard SE" panose="03050602040202020205" pitchFamily="66" charset="77"/>
              </a:rPr>
              <a:t>OSSEO</a:t>
            </a:r>
          </a:p>
        </p:txBody>
      </p:sp>
    </p:spTree>
    <p:extLst>
      <p:ext uri="{BB962C8B-B14F-4D97-AF65-F5344CB8AC3E}">
        <p14:creationId xmlns:p14="http://schemas.microsoft.com/office/powerpoint/2010/main" val="1369743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73" name="Rectangle 9">
            <a:extLst>
              <a:ext uri="{FF2B5EF4-FFF2-40B4-BE49-F238E27FC236}">
                <a16:creationId xmlns:a16="http://schemas.microsoft.com/office/drawing/2014/main" id="{414BBF48-E0B3-4C2E-BD32-0AC62D24E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00563" y="476250"/>
            <a:ext cx="4318000" cy="1143000"/>
          </a:xfrm>
        </p:spPr>
        <p:txBody>
          <a:bodyPr/>
          <a:lstStyle/>
          <a:p>
            <a:r>
              <a:rPr lang="it-IT" altLang="it-IT" sz="3200">
                <a:latin typeface="Arial Black" panose="020B0A04020102020204" pitchFamily="34" charset="0"/>
              </a:rPr>
              <a:t>SISTEMA SCHELETRICO</a:t>
            </a:r>
          </a:p>
        </p:txBody>
      </p:sp>
      <p:pic>
        <p:nvPicPr>
          <p:cNvPr id="164869" name="Picture 5" descr="0601">
            <a:extLst>
              <a:ext uri="{FF2B5EF4-FFF2-40B4-BE49-F238E27FC236}">
                <a16:creationId xmlns:a16="http://schemas.microsoft.com/office/drawing/2014/main" id="{4F4A29F1-E463-432B-BA50-4773561F7FE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108450" cy="4437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4872" name="Picture 8" descr="0701">
            <a:extLst>
              <a:ext uri="{FF2B5EF4-FFF2-40B4-BE49-F238E27FC236}">
                <a16:creationId xmlns:a16="http://schemas.microsoft.com/office/drawing/2014/main" id="{2CDCC930-FF3C-46E3-8907-0F978DAE41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2339975"/>
            <a:ext cx="5076825" cy="4518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61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4" name="Rectangle 6">
            <a:extLst>
              <a:ext uri="{FF2B5EF4-FFF2-40B4-BE49-F238E27FC236}">
                <a16:creationId xmlns:a16="http://schemas.microsoft.com/office/drawing/2014/main" id="{1DDB3203-A202-4C03-9977-D3BC68245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it-IT" altLang="it-IT" sz="4000" dirty="0">
                <a:latin typeface="Copperplate Gothic Bold" panose="020E0705020206020404" pitchFamily="34" charset="77"/>
              </a:rPr>
              <a:t>TESSUTO  OSSEO</a:t>
            </a:r>
          </a:p>
        </p:txBody>
      </p:sp>
      <p:graphicFrame>
        <p:nvGraphicFramePr>
          <p:cNvPr id="145413" name="Object 5">
            <a:extLst>
              <a:ext uri="{FF2B5EF4-FFF2-40B4-BE49-F238E27FC236}">
                <a16:creationId xmlns:a16="http://schemas.microsoft.com/office/drawing/2014/main" id="{20ED07EC-08C8-4CED-8423-3093A9308499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50825" y="1484313"/>
          <a:ext cx="8893175" cy="392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9" name="Documento" r:id="rId3" imgW="6120097" imgH="2219480" progId="Word.Document.8">
                  <p:embed/>
                </p:oleObj>
              </mc:Choice>
              <mc:Fallback>
                <p:oleObj name="Documento" r:id="rId3" imgW="6120097" imgH="2219480" progId="Word.Document.8">
                  <p:embed/>
                  <p:pic>
                    <p:nvPicPr>
                      <p:cNvPr id="145413" name="Object 5">
                        <a:extLst>
                          <a:ext uri="{FF2B5EF4-FFF2-40B4-BE49-F238E27FC236}">
                            <a16:creationId xmlns:a16="http://schemas.microsoft.com/office/drawing/2014/main" id="{20ED07EC-08C8-4CED-8423-3093A93084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484313"/>
                        <a:ext cx="8893175" cy="392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6980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8A8CFD-BEAA-9A45-9D5D-A7B262E77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/>
          <a:lstStyle/>
          <a:p>
            <a:r>
              <a:rPr lang="it-IT" sz="4000" dirty="0">
                <a:latin typeface="Comic Sans MS" panose="030F0902030302020204" pitchFamily="66" charset="0"/>
              </a:rPr>
              <a:t>TESSUTO OSSEO LAMELLARE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DE3F55-3210-2D4C-8B4D-F1F34A38D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9036496" cy="5877272"/>
          </a:xfrm>
        </p:spPr>
        <p:txBody>
          <a:bodyPr/>
          <a:lstStyle/>
          <a:p>
            <a:pPr marL="0" indent="0">
              <a:buNone/>
            </a:pPr>
            <a:r>
              <a:rPr lang="it-IT" sz="2800" b="1" dirty="0">
                <a:latin typeface="Comic Sans MS" panose="030F0902030302020204" pitchFamily="66" charset="0"/>
              </a:rPr>
              <a:t>Nella specie umana, il Tessuto Osseo prevalente è il cosiddetto LAMELLARE</a:t>
            </a:r>
            <a:r>
              <a:rPr lang="it-IT" b="1" dirty="0">
                <a:latin typeface="Comic Sans MS" panose="030F09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it-IT" b="1" dirty="0">
                <a:latin typeface="Comic Sans MS" panose="030F0902030302020204" pitchFamily="66" charset="0"/>
              </a:rPr>
              <a:t>Le LAMELLE si organizzano:</a:t>
            </a:r>
          </a:p>
          <a:p>
            <a:pPr>
              <a:buFontTx/>
              <a:buChar char="-"/>
            </a:pPr>
            <a:r>
              <a:rPr lang="it-IT" b="1" dirty="0">
                <a:latin typeface="Comic Sans MS" panose="030F0902030302020204" pitchFamily="66" charset="0"/>
              </a:rPr>
              <a:t>In DISPOSIZIONE CONCENTRICA formando gli OSTEONI del Tessuto Osseo COMPATTO;</a:t>
            </a:r>
          </a:p>
          <a:p>
            <a:pPr>
              <a:buFontTx/>
              <a:buChar char="-"/>
            </a:pPr>
            <a:r>
              <a:rPr lang="it-IT" b="1" dirty="0">
                <a:latin typeface="Comic Sans MS" panose="030F0902030302020204" pitchFamily="66" charset="0"/>
              </a:rPr>
              <a:t>In DISPOSIZIONE INTRECCIATA, andando a costituire il Tessuto Osseo SPUGNOSO</a:t>
            </a:r>
          </a:p>
        </p:txBody>
      </p:sp>
    </p:spTree>
    <p:extLst>
      <p:ext uri="{BB962C8B-B14F-4D97-AF65-F5344CB8AC3E}">
        <p14:creationId xmlns:p14="http://schemas.microsoft.com/office/powerpoint/2010/main" val="3583447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6" name="Rectangle 6">
            <a:extLst>
              <a:ext uri="{FF2B5EF4-FFF2-40B4-BE49-F238E27FC236}">
                <a16:creationId xmlns:a16="http://schemas.microsoft.com/office/drawing/2014/main" id="{19FF8C5C-5B60-4698-BAF8-4E98FC7000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37" y="8856"/>
            <a:ext cx="8893175" cy="1548481"/>
          </a:xfrm>
        </p:spPr>
        <p:txBody>
          <a:bodyPr/>
          <a:lstStyle/>
          <a:p>
            <a:r>
              <a:rPr lang="it-IT" altLang="it-IT" sz="2400" b="1" dirty="0">
                <a:latin typeface="Comic Sans MS" panose="030F0902030302020204" pitchFamily="66" charset="0"/>
              </a:rPr>
              <a:t>TESSUTO OSSEO: SCHEMA DI ORGANIZZAZIONE GERARCHICA MACRO-MICROSOPICA</a:t>
            </a:r>
            <a:br>
              <a:rPr lang="it-IT" altLang="it-IT" sz="2400" b="1" dirty="0">
                <a:latin typeface="Comic Sans MS" panose="030F0902030302020204" pitchFamily="66" charset="0"/>
              </a:rPr>
            </a:br>
            <a:r>
              <a:rPr lang="it-IT" altLang="it-IT" sz="2400" b="1" dirty="0">
                <a:latin typeface="Comic Sans MS" panose="030F0902030302020204" pitchFamily="66" charset="0"/>
              </a:rPr>
              <a:t>- OSSO COMPATTO e OSSO SPUGNOSO</a:t>
            </a:r>
          </a:p>
        </p:txBody>
      </p:sp>
      <p:pic>
        <p:nvPicPr>
          <p:cNvPr id="148485" name="Picture 5">
            <a:extLst>
              <a:ext uri="{FF2B5EF4-FFF2-40B4-BE49-F238E27FC236}">
                <a16:creationId xmlns:a16="http://schemas.microsoft.com/office/drawing/2014/main" id="{08134BD5-D6D1-4EF5-A851-098F77E091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27"/>
          <a:stretch/>
        </p:blipFill>
        <p:spPr>
          <a:xfrm>
            <a:off x="250825" y="1374775"/>
            <a:ext cx="8642350" cy="4862537"/>
          </a:xfrm>
          <a:noFill/>
          <a:ln/>
        </p:spPr>
      </p:pic>
      <p:sp>
        <p:nvSpPr>
          <p:cNvPr id="148490" name="Rectangle 10">
            <a:extLst>
              <a:ext uri="{FF2B5EF4-FFF2-40B4-BE49-F238E27FC236}">
                <a16:creationId xmlns:a16="http://schemas.microsoft.com/office/drawing/2014/main" id="{2080ED5A-2039-4CFA-9D16-9E5C6771B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1557338"/>
            <a:ext cx="2449512" cy="2231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754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469" name="Object 5">
            <a:extLst>
              <a:ext uri="{FF2B5EF4-FFF2-40B4-BE49-F238E27FC236}">
                <a16:creationId xmlns:a16="http://schemas.microsoft.com/office/drawing/2014/main" id="{9D341092-01DE-41BF-B1D9-4E6970F9DD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260350"/>
          <a:ext cx="8893175" cy="267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5" name="Documento" r:id="rId3" imgW="6120097" imgH="1693501" progId="Word.Document.8">
                  <p:embed/>
                </p:oleObj>
              </mc:Choice>
              <mc:Fallback>
                <p:oleObj name="Documento" r:id="rId3" imgW="6120097" imgH="1693501" progId="Word.Document.8">
                  <p:embed/>
                  <p:pic>
                    <p:nvPicPr>
                      <p:cNvPr id="190469" name="Object 5">
                        <a:extLst>
                          <a:ext uri="{FF2B5EF4-FFF2-40B4-BE49-F238E27FC236}">
                            <a16:creationId xmlns:a16="http://schemas.microsoft.com/office/drawing/2014/main" id="{9D341092-01DE-41BF-B1D9-4E6970F9DD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24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60350"/>
                        <a:ext cx="8893175" cy="267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0470" name="Picture 6" descr="mso29C1A">
            <a:extLst>
              <a:ext uri="{FF2B5EF4-FFF2-40B4-BE49-F238E27FC236}">
                <a16:creationId xmlns:a16="http://schemas.microsoft.com/office/drawing/2014/main" id="{EF1E8F08-BD2B-40DA-A3C1-5590C9419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40"/>
          <a:stretch>
            <a:fillRect/>
          </a:stretch>
        </p:blipFill>
        <p:spPr bwMode="auto">
          <a:xfrm>
            <a:off x="3708400" y="3082925"/>
            <a:ext cx="5435600" cy="37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142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613" name="Object 5">
            <a:extLst>
              <a:ext uri="{FF2B5EF4-FFF2-40B4-BE49-F238E27FC236}">
                <a16:creationId xmlns:a16="http://schemas.microsoft.com/office/drawing/2014/main" id="{E10E0452-E1F2-4C00-91FD-3FECB1D6DF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188" y="476250"/>
          <a:ext cx="8208962" cy="253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9" name="Documento" r:id="rId3" imgW="6120097" imgH="905073" progId="Word.Document.8">
                  <p:embed/>
                </p:oleObj>
              </mc:Choice>
              <mc:Fallback>
                <p:oleObj name="Documento" r:id="rId3" imgW="6120097" imgH="905073" progId="Word.Document.8">
                  <p:embed/>
                  <p:pic>
                    <p:nvPicPr>
                      <p:cNvPr id="196613" name="Object 5">
                        <a:extLst>
                          <a:ext uri="{FF2B5EF4-FFF2-40B4-BE49-F238E27FC236}">
                            <a16:creationId xmlns:a16="http://schemas.microsoft.com/office/drawing/2014/main" id="{E10E0452-E1F2-4C00-91FD-3FECB1D6DF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76250"/>
                        <a:ext cx="8208962" cy="253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6614" name="Picture 6" descr="mso29C1A">
            <a:extLst>
              <a:ext uri="{FF2B5EF4-FFF2-40B4-BE49-F238E27FC236}">
                <a16:creationId xmlns:a16="http://schemas.microsoft.com/office/drawing/2014/main" id="{07A6266C-FE84-4E25-917E-BA72EEAA4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" t="58823" r="8383" b="11588"/>
          <a:stretch>
            <a:fillRect/>
          </a:stretch>
        </p:blipFill>
        <p:spPr bwMode="auto">
          <a:xfrm>
            <a:off x="1331913" y="3448050"/>
            <a:ext cx="6408737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302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557" name="Object 5">
            <a:extLst>
              <a:ext uri="{FF2B5EF4-FFF2-40B4-BE49-F238E27FC236}">
                <a16:creationId xmlns:a16="http://schemas.microsoft.com/office/drawing/2014/main" id="{7DC9BA48-C457-479F-A807-CAA3EF14743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2296524"/>
              </p:ext>
            </p:extLst>
          </p:nvPr>
        </p:nvGraphicFramePr>
        <p:xfrm>
          <a:off x="253729" y="764704"/>
          <a:ext cx="8767273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9" name="Documento" r:id="rId3" imgW="6120097" imgH="3972383" progId="Word.Document.8">
                  <p:embed/>
                </p:oleObj>
              </mc:Choice>
              <mc:Fallback>
                <p:oleObj name="Documento" r:id="rId3" imgW="6120097" imgH="3972383" progId="Word.Document.8">
                  <p:embed/>
                  <p:pic>
                    <p:nvPicPr>
                      <p:cNvPr id="151557" name="Object 5">
                        <a:extLst>
                          <a:ext uri="{FF2B5EF4-FFF2-40B4-BE49-F238E27FC236}">
                            <a16:creationId xmlns:a16="http://schemas.microsoft.com/office/drawing/2014/main" id="{7DC9BA48-C457-479F-A807-CAA3EF1474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729" y="764704"/>
                        <a:ext cx="8767273" cy="5760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arrotondato 1">
            <a:extLst>
              <a:ext uri="{FF2B5EF4-FFF2-40B4-BE49-F238E27FC236}">
                <a16:creationId xmlns:a16="http://schemas.microsoft.com/office/drawing/2014/main" id="{6182926C-681A-3946-A125-CD8E17C200CE}"/>
              </a:ext>
            </a:extLst>
          </p:cNvPr>
          <p:cNvSpPr/>
          <p:nvPr/>
        </p:nvSpPr>
        <p:spPr bwMode="auto">
          <a:xfrm>
            <a:off x="2843808" y="5805264"/>
            <a:ext cx="4320480" cy="86409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766F8C-906D-A647-975D-1B0D4D823A1E}"/>
              </a:ext>
            </a:extLst>
          </p:cNvPr>
          <p:cNvSpPr txBox="1"/>
          <p:nvPr/>
        </p:nvSpPr>
        <p:spPr>
          <a:xfrm>
            <a:off x="2758279" y="251356"/>
            <a:ext cx="3398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TESSUTO  OSSEO</a:t>
            </a:r>
          </a:p>
        </p:txBody>
      </p:sp>
    </p:spTree>
    <p:extLst>
      <p:ext uri="{BB962C8B-B14F-4D97-AF65-F5344CB8AC3E}">
        <p14:creationId xmlns:p14="http://schemas.microsoft.com/office/powerpoint/2010/main" val="1348638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>
            <a:extLst>
              <a:ext uri="{FF2B5EF4-FFF2-40B4-BE49-F238E27FC236}">
                <a16:creationId xmlns:a16="http://schemas.microsoft.com/office/drawing/2014/main" id="{392BDF9E-F578-4C84-85D2-6BFA9F26FCEB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55976" y="1726096"/>
            <a:ext cx="4395092" cy="484725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altLang="it-IT" sz="2600" b="1" dirty="0">
                <a:latin typeface="Arial Black" panose="020B0A04020102020204" pitchFamily="34" charset="0"/>
              </a:rPr>
              <a:t>OSTEOBLASTI</a:t>
            </a:r>
            <a:r>
              <a:rPr lang="it-IT" altLang="it-IT" sz="2600" dirty="0">
                <a:latin typeface="Arial Black" panose="020B0A04020102020204" pitchFamily="34" charset="0"/>
              </a:rPr>
              <a:t>: sono le cellule deputate alla biosintesi della ECM ossea.</a:t>
            </a:r>
          </a:p>
          <a:p>
            <a:pPr marL="0" indent="0">
              <a:lnSpc>
                <a:spcPct val="80000"/>
              </a:lnSpc>
              <a:buNone/>
            </a:pPr>
            <a:endParaRPr lang="it-IT" altLang="it-IT" sz="2600" u="sng" dirty="0">
              <a:latin typeface="Arial Black" panose="020B0A04020102020204" pitchFamily="34" charset="0"/>
            </a:endParaRPr>
          </a:p>
          <a:p>
            <a:pPr>
              <a:lnSpc>
                <a:spcPct val="80000"/>
              </a:lnSpc>
            </a:pPr>
            <a:r>
              <a:rPr lang="it-IT" altLang="it-IT" sz="2600" b="1" dirty="0">
                <a:latin typeface="Arial Black" panose="020B0A04020102020204" pitchFamily="34" charset="0"/>
              </a:rPr>
              <a:t>OSTEOCITI:</a:t>
            </a:r>
            <a:r>
              <a:rPr lang="it-IT" altLang="it-IT" sz="2600" dirty="0">
                <a:latin typeface="Arial Black" panose="020B0A04020102020204" pitchFamily="34" charset="0"/>
              </a:rPr>
              <a:t> cellule che hanno perso la capacità di dividersi. Sono presenti nell’osso allo stato quiescente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altLang="it-IT" sz="1600" dirty="0">
              <a:latin typeface="Arial Black" panose="020B0A04020102020204" pitchFamily="34" charset="0"/>
            </a:endParaRP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09CBA538-46BD-4AA5-9F72-484875331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6" y="260648"/>
            <a:ext cx="4102100" cy="129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+mn-cs"/>
              </a:rPr>
              <a:t>OSTEOBLASTI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+mn-cs"/>
              </a:rPr>
              <a:t>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cs typeface="+mn-cs"/>
              </a:rPr>
              <a:t>OSTEOCITI</a:t>
            </a:r>
          </a:p>
        </p:txBody>
      </p:sp>
      <p:pic>
        <p:nvPicPr>
          <p:cNvPr id="3078" name="Picture 6" descr="struttura osso">
            <a:extLst>
              <a:ext uri="{FF2B5EF4-FFF2-40B4-BE49-F238E27FC236}">
                <a16:creationId xmlns:a16="http://schemas.microsoft.com/office/drawing/2014/main" id="{71FC79FA-9B0D-47D8-8ECB-236C55854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3175" cy="41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slide0014_image141">
            <a:extLst>
              <a:ext uri="{FF2B5EF4-FFF2-40B4-BE49-F238E27FC236}">
                <a16:creationId xmlns:a16="http://schemas.microsoft.com/office/drawing/2014/main" id="{9EE8F6B2-8C73-4F2F-A118-78F2F347C14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65588"/>
            <a:ext cx="2873375" cy="2792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2" name="Line 10">
            <a:extLst>
              <a:ext uri="{FF2B5EF4-FFF2-40B4-BE49-F238E27FC236}">
                <a16:creationId xmlns:a16="http://schemas.microsoft.com/office/drawing/2014/main" id="{70D5D192-4B27-470A-8B43-0988B6F1E3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1775" y="4941888"/>
            <a:ext cx="1944688" cy="9350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071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3">
            <a:extLst>
              <a:ext uri="{FF2B5EF4-FFF2-40B4-BE49-F238E27FC236}">
                <a16:creationId xmlns:a16="http://schemas.microsoft.com/office/drawing/2014/main" id="{4EAA026B-2F0C-4408-AADF-FCFA7D300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080" y="2228671"/>
            <a:ext cx="371405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OSTEOCLASTI: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cellule giganti multinucleate 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  <a:cs typeface="+mn-cs"/>
              </a:rPr>
              <a:t>che </a:t>
            </a:r>
            <a:r>
              <a:rPr kumimoji="0" lang="en-US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hanno</a:t>
            </a:r>
            <a:r>
              <a:rPr kumimoji="0" lang="en-US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la </a:t>
            </a:r>
            <a:r>
              <a:rPr kumimoji="0" lang="en-US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funzione</a:t>
            </a:r>
            <a:r>
              <a:rPr kumimoji="0" lang="en-US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di </a:t>
            </a:r>
            <a:r>
              <a:rPr kumimoji="0" lang="en-US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riassorbire</a:t>
            </a:r>
            <a:r>
              <a:rPr kumimoji="0" lang="en-US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la ECM </a:t>
            </a:r>
            <a:r>
              <a:rPr kumimoji="0" lang="en-US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ossea</a:t>
            </a:r>
            <a:r>
              <a:rPr kumimoji="0" lang="en-US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75114" name="Picture 10" descr="0709">
            <a:extLst>
              <a:ext uri="{FF2B5EF4-FFF2-40B4-BE49-F238E27FC236}">
                <a16:creationId xmlns:a16="http://schemas.microsoft.com/office/drawing/2014/main" id="{D8FED307-B98E-4B16-8D91-8E1201F8C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84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5" name="Picture 11">
            <a:extLst>
              <a:ext uri="{FF2B5EF4-FFF2-40B4-BE49-F238E27FC236}">
                <a16:creationId xmlns:a16="http://schemas.microsoft.com/office/drawing/2014/main" id="{969D26A9-9B2F-4C83-8CEC-CE6A5F2C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3450"/>
            <a:ext cx="51054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832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>
            <a:extLst>
              <a:ext uri="{FF2B5EF4-FFF2-40B4-BE49-F238E27FC236}">
                <a16:creationId xmlns:a16="http://schemas.microsoft.com/office/drawing/2014/main" id="{BAF372D8-95CB-4493-BCDA-5D5172DEF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981075"/>
            <a:ext cx="8675687" cy="1143000"/>
          </a:xfrm>
        </p:spPr>
        <p:txBody>
          <a:bodyPr/>
          <a:lstStyle/>
          <a:p>
            <a:pPr algn="l"/>
            <a:r>
              <a:rPr lang="it-IT" altLang="it-IT" sz="3200" dirty="0">
                <a:latin typeface="Arial Black" panose="020B0A04020102020204" pitchFamily="34" charset="0"/>
              </a:rPr>
              <a:t>TESSUTI CONNETTIVI DI SOSTEGNO</a:t>
            </a:r>
            <a:br>
              <a:rPr lang="it-IT" altLang="it-IT" sz="3200" dirty="0">
                <a:latin typeface="Arial Black" panose="020B0A04020102020204" pitchFamily="34" charset="0"/>
              </a:rPr>
            </a:br>
            <a:br>
              <a:rPr lang="it-IT" altLang="it-IT" sz="3200" dirty="0">
                <a:latin typeface="Arial Black" panose="020B0A04020102020204" pitchFamily="34" charset="0"/>
              </a:rPr>
            </a:b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latin typeface="Arial Black" panose="020B0A04020102020204" pitchFamily="34" charset="0"/>
              </a:rPr>
              <a:t>Tessuto Cartilagineo</a:t>
            </a: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latin typeface="Arial Black" panose="020B0A04020102020204" pitchFamily="34" charset="0"/>
              </a:rPr>
              <a:t>                               </a:t>
            </a: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latin typeface="Arial Black" panose="020B0A04020102020204" pitchFamily="34" charset="0"/>
              </a:rPr>
              <a:t>                                     Tessuto Osseo</a:t>
            </a:r>
          </a:p>
        </p:txBody>
      </p:sp>
      <p:pic>
        <p:nvPicPr>
          <p:cNvPr id="122885" name="Picture 5" descr="0701">
            <a:extLst>
              <a:ext uri="{FF2B5EF4-FFF2-40B4-BE49-F238E27FC236}">
                <a16:creationId xmlns:a16="http://schemas.microsoft.com/office/drawing/2014/main" id="{09CA3EDC-4103-469D-BC72-4B5E0DDB77F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9"/>
          <a:stretch>
            <a:fillRect/>
          </a:stretch>
        </p:blipFill>
        <p:spPr>
          <a:xfrm>
            <a:off x="323850" y="2176463"/>
            <a:ext cx="2133600" cy="4681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87" name="Picture 7" descr="0710">
            <a:extLst>
              <a:ext uri="{FF2B5EF4-FFF2-40B4-BE49-F238E27FC236}">
                <a16:creationId xmlns:a16="http://schemas.microsoft.com/office/drawing/2014/main" id="{98776466-4739-487A-8158-D0324DC620E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0375" y="3003550"/>
            <a:ext cx="3603625" cy="3854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48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8" name="Picture 4">
            <a:extLst>
              <a:ext uri="{FF2B5EF4-FFF2-40B4-BE49-F238E27FC236}">
                <a16:creationId xmlns:a16="http://schemas.microsoft.com/office/drawing/2014/main" id="{00EEC922-2DD3-453C-9721-4E686A457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6069" name="Picture 5">
            <a:extLst>
              <a:ext uri="{FF2B5EF4-FFF2-40B4-BE49-F238E27FC236}">
                <a16:creationId xmlns:a16="http://schemas.microsoft.com/office/drawing/2014/main" id="{DD230C75-41BB-43EC-98BC-1BB61CB3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6070" name="Picture 6">
            <a:extLst>
              <a:ext uri="{FF2B5EF4-FFF2-40B4-BE49-F238E27FC236}">
                <a16:creationId xmlns:a16="http://schemas.microsoft.com/office/drawing/2014/main" id="{9721B9F3-17A6-4F0D-89AF-20B3E3444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141663"/>
            <a:ext cx="4356100" cy="371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6071" name="Picture 7">
            <a:extLst>
              <a:ext uri="{FF2B5EF4-FFF2-40B4-BE49-F238E27FC236}">
                <a16:creationId xmlns:a16="http://schemas.microsoft.com/office/drawing/2014/main" id="{25F693B8-8B3D-4EE1-A3AB-E04A831D2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5775"/>
            <a:ext cx="4787900" cy="38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885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4114" r="3508" b="77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53" t="4114" r="3508" b="77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33" y="1606897"/>
            <a:ext cx="8422580" cy="5069160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OSSA LUNGHE: caratterizzate dalla presenza di due estremità dette EPIFISI (prossimale e distale negli arti), che sono tra loro unite da una DIAFISI, contenente una CAVITA’ MIDOLLARE. Se è intuitivo classificare come «lunghe» ossa di «una certa dimensione apprezzabile» (</a:t>
            </a:r>
            <a:r>
              <a:rPr 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òmero</a:t>
            </a: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, femore, ulna, radio, tibia , fibula), meno intuitivo classificare come ossa lunghe le FALANGI delle dita, per il fatto che anch’esse presentano 2 Epifisi ed una Diafisi con relativa Cavità Midollare</a:t>
            </a:r>
          </a:p>
        </p:txBody>
      </p:sp>
    </p:spTree>
    <p:extLst>
      <p:ext uri="{BB962C8B-B14F-4D97-AF65-F5344CB8AC3E}">
        <p14:creationId xmlns:p14="http://schemas.microsoft.com/office/powerpoint/2010/main" val="3032960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t="2780" r="5328" b="7785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157" t="2780" r="5328" b="77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8161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33" y="1606897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OSSA BREVI: di forma genericamente POLIEDRICA, tipiche del CARPO (Polso) e del TARSO</a:t>
            </a:r>
          </a:p>
          <a:p>
            <a:endParaRPr lang="it-IT" sz="28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OSSA PI</a:t>
            </a:r>
            <a:r>
              <a:rPr 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ATTE: caratterizzate da DUE FORMAZIONI di OSSO COMPATTO (TAVOLATI) che racchiudono un DIPLOE di OSSO SPUGNOSO. Oltre a diverse componenti della VOLTA del NEUROCRANIO, si possono ricordare le COSTE e la CLAVICOLA, come pure lo STERNO.</a:t>
            </a:r>
          </a:p>
        </p:txBody>
      </p:sp>
    </p:spTree>
    <p:extLst>
      <p:ext uri="{BB962C8B-B14F-4D97-AF65-F5344CB8AC3E}">
        <p14:creationId xmlns:p14="http://schemas.microsoft.com/office/powerpoint/2010/main" val="838085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24" y="1484784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OSSA IRREGOLARI: di forma NON riconducibile alle precedenti. Vengono descritte come formate da una struttura </a:t>
            </a:r>
            <a:r>
              <a:rPr lang="it-IT" sz="2800" dirty="0" err="1">
                <a:solidFill>
                  <a:schemeClr val="tx1"/>
                </a:solidFill>
                <a:latin typeface="Franklin Gothic Medium" panose="020B0603020102020204" pitchFamily="34" charset="0"/>
              </a:rPr>
              <a:t>volumetricamente</a:t>
            </a:r>
            <a:r>
              <a:rPr lang="it-IT" sz="28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 prevalente (CORPO) dal quale si dipartono PROLUNGAMENTI nelle varie direzioni spaziali. Tipico esempio ne è la VERTEBRA, ma pure vi appartengono gran parte delle OSSA del CRANIO (sebbene molte di esse presentino una cospicua componente di osso piatto).</a:t>
            </a:r>
          </a:p>
          <a:p>
            <a:endParaRPr lang="it-IT" sz="28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354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24" y="1484784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halkduster" panose="03050602040202020205" pitchFamily="66" charset="77"/>
              </a:rPr>
              <a:t>OSSA SESAMOIDI: così definite le ossa (di solito ascrivibili alle ossa brevi) che sono inserite nell’ ambito di strutture fibrose (tendini e/o aponeurosi e/o legamenti). Tipico esempio la PATELLA o ROTULA nel ginocchio.</a:t>
            </a:r>
          </a:p>
        </p:txBody>
      </p:sp>
    </p:spTree>
    <p:extLst>
      <p:ext uri="{BB962C8B-B14F-4D97-AF65-F5344CB8AC3E}">
        <p14:creationId xmlns:p14="http://schemas.microsoft.com/office/powerpoint/2010/main" val="1303119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24" y="1484784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OSSA PNEUMATICHE: si ritrovano nel cranio e sono caratterizzate dalla presenza di CAVITA’ AEREE nel loro interno. Citiamo il FRONTALE, MASCELLARE, ETMOIDE, SFENOIDE (coinvolti nei SENI PARANASALI), nonché il TEMPORALE (CAVITA’ o CASSA TIMPANICA e CELLETTE MASTOIDEE).</a:t>
            </a: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L’aria vi giunge o dalle Cavità Nasali o dalla Faringe (Rinofaringe)</a:t>
            </a:r>
          </a:p>
        </p:txBody>
      </p:sp>
    </p:spTree>
    <p:extLst>
      <p:ext uri="{BB962C8B-B14F-4D97-AF65-F5344CB8AC3E}">
        <p14:creationId xmlns:p14="http://schemas.microsoft.com/office/powerpoint/2010/main" val="1801961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270704"/>
            <a:ext cx="8280920" cy="1718136"/>
          </a:xfrm>
          <a:ln/>
        </p:spPr>
        <p:txBody>
          <a:bodyPr vert="horz" wrap="square" lIns="81638" tIns="42452" rIns="81638" bIns="42452" numCol="1" anchor="ctr" anchorCtr="0" compatLnSpc="1">
            <a:prstTxWarp prst="textNoShape">
              <a:avLst/>
            </a:prstTxWarp>
          </a:bodyPr>
          <a:lstStyle/>
          <a:p>
            <a:pPr hangingPunct="1">
              <a:lnSpc>
                <a:spcPct val="100000"/>
              </a:lnSpc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3628" b="1" dirty="0">
                <a:solidFill>
                  <a:schemeClr val="tx1"/>
                </a:solidFill>
                <a:latin typeface="Chalkboard SE" panose="03050602040202020205" pitchFamily="66" charset="77"/>
              </a:rPr>
              <a:t>TESSUTI CONNETTIVI </a:t>
            </a:r>
            <a:br>
              <a:rPr lang="it-IT" altLang="it-IT" sz="3628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628" b="1" dirty="0">
                <a:solidFill>
                  <a:schemeClr val="tx1"/>
                </a:solidFill>
                <a:latin typeface="Chalkboard SE" panose="03050602040202020205" pitchFamily="66" charset="77"/>
              </a:rPr>
              <a:t>A MATRICE (ECM) LIQUIDA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2204864"/>
            <a:ext cx="8703847" cy="4562191"/>
          </a:xfrm>
          <a:ln/>
        </p:spPr>
        <p:txBody>
          <a:bodyPr vert="horz" wrap="square" lIns="81638" tIns="42452" rIns="81638" bIns="42452" numCol="1" anchor="t" anchorCtr="0" compatLnSpc="1">
            <a:prstTxWarp prst="textNoShape">
              <a:avLst/>
            </a:prstTxWarp>
          </a:bodyPr>
          <a:lstStyle/>
          <a:p>
            <a:pPr marL="0" indent="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2540" b="1" dirty="0">
                <a:latin typeface="Chalkboard SE" panose="03050602040202020205" pitchFamily="66" charset="77"/>
              </a:rPr>
              <a:t>Nell’ ambito dell’ organismo umano, esistono tessuti connettivi a “Matrice Liquida”.</a:t>
            </a:r>
          </a:p>
          <a:p>
            <a:pPr marL="0" indent="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endParaRPr lang="it-IT" altLang="it-IT" sz="2540" b="1" dirty="0">
              <a:latin typeface="Chalkboard SE" panose="03050602040202020205" pitchFamily="66" charset="77"/>
            </a:endParaRPr>
          </a:p>
          <a:p>
            <a:pPr marL="0" indent="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3600" b="1" dirty="0">
                <a:latin typeface="Chalkboard SE" panose="03050602040202020205" pitchFamily="66" charset="77"/>
              </a:rPr>
              <a:t>- SANGUE</a:t>
            </a:r>
          </a:p>
          <a:p>
            <a:pPr marL="457200" indent="-45720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buFontTx/>
              <a:buChar char="-"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3600" b="1" dirty="0">
                <a:latin typeface="Chalkboard SE" panose="03050602040202020205" pitchFamily="66" charset="77"/>
              </a:rPr>
              <a:t>LINFA</a:t>
            </a:r>
          </a:p>
          <a:p>
            <a:pPr marL="0" indent="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endParaRPr lang="it-IT" altLang="it-IT" sz="2540" b="1" dirty="0">
              <a:latin typeface="Chalkboard SE" panose="03050602040202020205" pitchFamily="66" charset="77"/>
            </a:endParaRPr>
          </a:p>
          <a:p>
            <a:pPr marL="0" indent="0" algn="ctr" hangingPunct="1">
              <a:lnSpc>
                <a:spcPct val="100000"/>
              </a:lnSpc>
              <a:spcBef>
                <a:spcPts val="635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2540" b="1" dirty="0">
                <a:latin typeface="Chalkboard SE" panose="03050602040202020205" pitchFamily="66" charset="77"/>
              </a:rPr>
              <a:t>Essi scorrono in un complesso SISTEMA CIRCOLATORIO, suddiviso in Sistema Circolatorio Sanguifero e Sistema Circolatorio Linfatico.</a:t>
            </a:r>
          </a:p>
        </p:txBody>
      </p:sp>
    </p:spTree>
    <p:extLst>
      <p:ext uri="{BB962C8B-B14F-4D97-AF65-F5344CB8AC3E}">
        <p14:creationId xmlns:p14="http://schemas.microsoft.com/office/powerpoint/2010/main" val="1632597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1" y="2194921"/>
            <a:ext cx="4507200" cy="290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1" y="1002601"/>
            <a:ext cx="7466400" cy="69264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 A N G U E</a:t>
            </a:r>
          </a:p>
        </p:txBody>
      </p:sp>
    </p:spTree>
    <p:extLst>
      <p:ext uri="{BB962C8B-B14F-4D97-AF65-F5344CB8AC3E}">
        <p14:creationId xmlns:p14="http://schemas.microsoft.com/office/powerpoint/2010/main" val="3146370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BEF3D5-CD15-B842-92E6-094A17E00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43000"/>
          </a:xfrm>
        </p:spPr>
        <p:txBody>
          <a:bodyPr/>
          <a:lstStyle/>
          <a:p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TESSUTO  CARTILAGINEO</a:t>
            </a:r>
            <a:b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(Cartilagine)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26B0E6-3513-F64E-A115-458F95EAF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526360"/>
          </a:xfrm>
        </p:spPr>
        <p:txBody>
          <a:bodyPr/>
          <a:lstStyle/>
          <a:p>
            <a:r>
              <a:rPr lang="it-IT" sz="2600" dirty="0">
                <a:latin typeface="Comic Sans MS" panose="030F0902030302020204" pitchFamily="66" charset="0"/>
              </a:rPr>
              <a:t>Il TESSUTO CARTILAGINEO, come tutti i Connettivi, presenta Cellule in una abbondante ECM.</a:t>
            </a:r>
          </a:p>
          <a:p>
            <a:endParaRPr lang="it-IT" sz="2600" dirty="0">
              <a:latin typeface="Comic Sans MS" panose="030F0902030302020204" pitchFamily="66" charset="0"/>
            </a:endParaRPr>
          </a:p>
          <a:p>
            <a:r>
              <a:rPr lang="it-IT" sz="2600" dirty="0">
                <a:latin typeface="Comic Sans MS" panose="030F0902030302020204" pitchFamily="66" charset="0"/>
              </a:rPr>
              <a:t>Le CELLULE della Cartilagine sono i CONDROCITI, che derivano dai CONDROBLASTI, una volta che questi ultimi abbiano rallentato la loro produzione di ECM</a:t>
            </a:r>
          </a:p>
          <a:p>
            <a:endParaRPr lang="it-IT" sz="2600" dirty="0">
              <a:latin typeface="Comic Sans MS" panose="030F0902030302020204" pitchFamily="66" charset="0"/>
            </a:endParaRPr>
          </a:p>
          <a:p>
            <a:r>
              <a:rPr lang="it-IT" sz="2600" dirty="0">
                <a:latin typeface="Comic Sans MS" panose="030F0902030302020204" pitchFamily="66" charset="0"/>
              </a:rPr>
              <a:t>La ECM è sempre caratterizzata da una Componente Amorfa, ricca in ACIDO IALURONICO ed altri GLICOSAMINOGLICANI (associati a Proteine nei PROTEOGLICANI), che garantiscono Elevata IDRATAZIONE e RESISTENZA alla COMPRESSIONE.</a:t>
            </a:r>
          </a:p>
        </p:txBody>
      </p:sp>
    </p:spTree>
    <p:extLst>
      <p:ext uri="{BB962C8B-B14F-4D97-AF65-F5344CB8AC3E}">
        <p14:creationId xmlns:p14="http://schemas.microsoft.com/office/powerpoint/2010/main" val="296658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" t="4117" r="5469" b="6451"/>
          <a:stretch>
            <a:fillRect/>
          </a:stretch>
        </p:blipFill>
        <p:spPr bwMode="auto">
          <a:xfrm>
            <a:off x="1241281" y="65161"/>
            <a:ext cx="6465600" cy="672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754" t="4117" r="5469" b="645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462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5E881F-0DEE-0C41-B126-0D0BB08EB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88" y="-99392"/>
            <a:ext cx="9036496" cy="1425575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SANGUE</a:t>
            </a:r>
            <a:b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-Organizzazione Istologica-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87D3F4-054C-A845-BF0F-1BCCB2D76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2" y="1326183"/>
            <a:ext cx="8928992" cy="5187205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CELLULE:</a:t>
            </a:r>
          </a:p>
          <a:p>
            <a:endParaRPr 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ERITROCITI</a:t>
            </a: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  <a:sym typeface="Wingdings" pitchFamily="2" charset="2"/>
              </a:rPr>
              <a:t> (Globuli Rossi), contenenti la proteina EMOGLOBINA che garantisce l’ apporto di ossigeno ai distretti corporei</a:t>
            </a:r>
          </a:p>
          <a:p>
            <a:pPr marL="457200" indent="-457200">
              <a:buFontTx/>
              <a:buChar char="-"/>
            </a:pPr>
            <a:endParaRPr lang="it-IT" sz="2600" b="1" dirty="0">
              <a:solidFill>
                <a:schemeClr val="tx1"/>
              </a:solidFill>
              <a:latin typeface="Comic Sans MS" panose="030F0902030302020204" pitchFamily="66" charset="0"/>
              <a:sym typeface="Wingdings" pitchFamily="2" charset="2"/>
            </a:endParaRP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  <a:sym typeface="Wingdings" pitchFamily="2" charset="2"/>
              </a:rPr>
              <a:t>LEUCOCITI (Globuli Bianchi): GRANULOCITI (Neutrofili, Eosinofili e Basofili), LINFOCITI, MONOCITI (tutti variamente coinvolti nei meccanismi di difesa corporea), PIASTRINE (frammenti cellulari coinvolti nella Coagulazione del Sangue)</a:t>
            </a:r>
          </a:p>
        </p:txBody>
      </p:sp>
    </p:spTree>
    <p:extLst>
      <p:ext uri="{BB962C8B-B14F-4D97-AF65-F5344CB8AC3E}">
        <p14:creationId xmlns:p14="http://schemas.microsoft.com/office/powerpoint/2010/main" val="2990939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4720" y="249481"/>
            <a:ext cx="7464960" cy="1036800"/>
          </a:xfrm>
          <a:ln/>
        </p:spPr>
        <p:txBody>
          <a:bodyPr vert="horz" wrap="square" lIns="81638" tIns="42452" rIns="81638" bIns="42452" numCol="1" anchor="ctr" anchorCtr="0" compatLnSpc="1">
            <a:prstTxWarp prst="textNoShape">
              <a:avLst/>
            </a:prstTxWarp>
          </a:bodyPr>
          <a:lstStyle/>
          <a:p>
            <a:pPr hangingPunct="1">
              <a:lnSpc>
                <a:spcPct val="100000"/>
              </a:lnSpc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3266" b="1" dirty="0">
                <a:solidFill>
                  <a:schemeClr val="tx1"/>
                </a:solidFill>
                <a:latin typeface="Comic Sans MS" panose="030F0902030302020204" pitchFamily="66" charset="0"/>
              </a:rPr>
              <a:t>CELLULE DEL SANGUE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 r="3732" b="13615"/>
          <a:stretch>
            <a:fillRect/>
          </a:stretch>
        </p:blipFill>
        <p:spPr bwMode="auto">
          <a:xfrm>
            <a:off x="685440" y="1415881"/>
            <a:ext cx="6727680" cy="463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387" r="3732" b="136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330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4948" r="5069" b="14955"/>
          <a:stretch>
            <a:fillRect/>
          </a:stretch>
        </p:blipFill>
        <p:spPr bwMode="auto">
          <a:xfrm>
            <a:off x="0" y="718921"/>
            <a:ext cx="9077760" cy="542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33" t="4948" r="5069" b="149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58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2780" r="4448" b="15793"/>
          <a:stretch>
            <a:fillRect/>
          </a:stretch>
        </p:blipFill>
        <p:spPr bwMode="auto">
          <a:xfrm>
            <a:off x="1045441" y="361"/>
            <a:ext cx="7444800" cy="679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421" t="2780" r="4448" b="157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756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2779" r="3647" b="10454"/>
          <a:stretch>
            <a:fillRect/>
          </a:stretch>
        </p:blipFill>
        <p:spPr bwMode="auto">
          <a:xfrm>
            <a:off x="979201" y="65161"/>
            <a:ext cx="6988320" cy="679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664" t="2779" r="3647" b="104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724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11198" r="5943" b="25957"/>
          <a:stretch>
            <a:fillRect/>
          </a:stretch>
        </p:blipFill>
        <p:spPr bwMode="auto">
          <a:xfrm>
            <a:off x="1" y="1110601"/>
            <a:ext cx="8229600" cy="35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33" t="11198" r="5943" b="259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0046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5E881F-0DEE-0C41-B126-0D0BB08EB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88" y="-99392"/>
            <a:ext cx="9036496" cy="1425575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SANGUE</a:t>
            </a:r>
            <a:b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-Organizzazione Istologica-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87D3F4-054C-A845-BF0F-1BCCB2D76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2" y="1326183"/>
            <a:ext cx="8928992" cy="5187205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E C M: è costituita dal PLASMA, Componente </a:t>
            </a:r>
            <a:r>
              <a:rPr lang="it-IT" sz="2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Aquosa</a:t>
            </a: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in cui sono presenti:</a:t>
            </a:r>
          </a:p>
          <a:p>
            <a:endParaRPr 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COMPONENTE INORGANICA: Cationi e Anioni</a:t>
            </a: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COMPONENTE ORGANICA: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- PROTEINE: Albumina, Globuline, Proteine della Coagulazione (vari «fattori» tra cui Fibrinogeno), Ormoni Proteici</a:t>
            </a: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GLUCIDI (Glucosio) ;</a:t>
            </a: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LIPIDI (Trigliceridi, Colesterolo, Ormoni Steroidei)</a:t>
            </a:r>
          </a:p>
        </p:txBody>
      </p:sp>
    </p:spTree>
    <p:extLst>
      <p:ext uri="{BB962C8B-B14F-4D97-AF65-F5344CB8AC3E}">
        <p14:creationId xmlns:p14="http://schemas.microsoft.com/office/powerpoint/2010/main" val="1646775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t="1445" r="8913" b="9120"/>
          <a:stretch>
            <a:fillRect/>
          </a:stretch>
        </p:blipFill>
        <p:spPr bwMode="auto">
          <a:xfrm>
            <a:off x="2285281" y="65161"/>
            <a:ext cx="4245120" cy="672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99" t="1445" r="8913" b="91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370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4114" r="1141" b="15791"/>
          <a:stretch>
            <a:fillRect/>
          </a:stretch>
        </p:blipFill>
        <p:spPr bwMode="auto">
          <a:xfrm>
            <a:off x="2089441" y="65161"/>
            <a:ext cx="5551200" cy="672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560" t="4114" r="1141" b="157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664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6F6E27-D9C0-2B43-AC4E-6E96BB93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37" y="0"/>
            <a:ext cx="7772400" cy="1143000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FIBRE della CARTILAGINE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89BAFE-FED7-C149-B25E-A7C062A61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688632"/>
          </a:xfrm>
        </p:spPr>
        <p:txBody>
          <a:bodyPr/>
          <a:lstStyle/>
          <a:p>
            <a:r>
              <a:rPr lang="it-IT" sz="2800" b="1" dirty="0">
                <a:latin typeface="Copperplate Gothic Bold" panose="020E0705020206020404" pitchFamily="34" charset="77"/>
              </a:rPr>
              <a:t>Prevale il COLLAGENE di tipo II</a:t>
            </a:r>
          </a:p>
          <a:p>
            <a:pPr marL="0" indent="0">
              <a:buNone/>
            </a:pPr>
            <a:endParaRPr lang="it-IT" sz="2800" b="1" dirty="0">
              <a:latin typeface="Copperplate Gothic Bold" panose="020E0705020206020404" pitchFamily="34" charset="77"/>
            </a:endParaRPr>
          </a:p>
          <a:p>
            <a:r>
              <a:rPr lang="it-IT" sz="2800" b="1" dirty="0">
                <a:latin typeface="Copperplate Gothic Bold" panose="020E0705020206020404" pitchFamily="34" charset="77"/>
              </a:rPr>
              <a:t>A seconda del contenuto ed alla tipologia di Fibre si descrivono:</a:t>
            </a:r>
          </a:p>
          <a:p>
            <a:pPr marL="0" indent="0">
              <a:buNone/>
            </a:pPr>
            <a:endParaRPr lang="it-IT" sz="2800" b="1" dirty="0">
              <a:latin typeface="Copperplate Gothic Bold" panose="020E0705020206020404" pitchFamily="34" charset="77"/>
            </a:endParaRPr>
          </a:p>
          <a:p>
            <a:pPr>
              <a:buFontTx/>
              <a:buChar char="-"/>
            </a:pPr>
            <a:r>
              <a:rPr lang="it-IT" sz="2800" b="1" dirty="0">
                <a:latin typeface="Copperplate Gothic Bold" panose="020E0705020206020404" pitchFamily="34" charset="77"/>
              </a:rPr>
              <a:t>CARTILAGINE IALINA: prevale la Componente amorfa. Si riscontra nei Capi Articolari, in alcune Cartilagini Laringee (TIROIDE, CRICOIDE), negli Anelli Tracheali e nella Piramide Nasale.</a:t>
            </a:r>
          </a:p>
        </p:txBody>
      </p:sp>
    </p:spTree>
    <p:extLst>
      <p:ext uri="{BB962C8B-B14F-4D97-AF65-F5344CB8AC3E}">
        <p14:creationId xmlns:p14="http://schemas.microsoft.com/office/powerpoint/2010/main" val="2864230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55663F-20F8-CA46-BE34-F3924609F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53" y="0"/>
            <a:ext cx="8712968" cy="1425575"/>
          </a:xfrm>
        </p:spPr>
        <p:txBody>
          <a:bodyPr/>
          <a:lstStyle/>
          <a:p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 I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A</a:t>
            </a:r>
            <a:b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- Organizzazione Istologica -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BFC366-129D-234A-852C-0D7A5022F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5575"/>
            <a:ext cx="9144000" cy="5432425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CELLULE: prevalgono i LINFOCITI</a:t>
            </a:r>
          </a:p>
          <a:p>
            <a:endParaRPr lang="it-IT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E C M: molto simile al Plasma Sanguigno.</a:t>
            </a:r>
          </a:p>
          <a:p>
            <a:endParaRPr lang="it-IT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La Linfa rappresenta una cospicua parte del Liquido Interstiziale che si trova negli Spazi Intercellulari</a:t>
            </a:r>
          </a:p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Scorre nei Vasi Linfatici e viene recuperata, alla fine, nel Sistema Circolatorio Sanguifero</a:t>
            </a:r>
          </a:p>
          <a:p>
            <a:endParaRPr lang="it-IT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76261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800" y="260648"/>
            <a:ext cx="8755671" cy="1036800"/>
          </a:xfrm>
          <a:ln/>
        </p:spPr>
        <p:txBody>
          <a:bodyPr vert="horz" wrap="square" lIns="81638" tIns="42452" rIns="81638" bIns="42452" numCol="1" anchor="ctr" anchorCtr="0" compatLnSpc="1">
            <a:prstTxWarp prst="textNoShape">
              <a:avLst/>
            </a:prstTxWarp>
          </a:bodyPr>
          <a:lstStyle/>
          <a:p>
            <a:pPr hangingPunct="1">
              <a:lnSpc>
                <a:spcPct val="100000"/>
              </a:lnSpc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ORGANI  EMOPOIETICI</a:t>
            </a:r>
            <a:br>
              <a:rPr lang="it-IT" altLang="it-IT" sz="3200" b="1" dirty="0">
                <a:latin typeface="Comic Sans MS" panose="030F0902030302020204" pitchFamily="66" charset="0"/>
              </a:rPr>
            </a:br>
            <a:r>
              <a:rPr lang="it-IT" altLang="it-IT" sz="3200" b="1" dirty="0">
                <a:latin typeface="Comic Sans MS" panose="030F0902030302020204" pitchFamily="66" charset="0"/>
              </a:rPr>
              <a:t>e</a:t>
            </a:r>
            <a:br>
              <a:rPr lang="it-IT" altLang="it-IT" sz="3200" b="1" dirty="0">
                <a:latin typeface="Comic Sans MS" panose="030F0902030302020204" pitchFamily="66" charset="0"/>
              </a:rPr>
            </a:br>
            <a:r>
              <a:rPr lang="it-IT" altLang="it-IT" sz="3200" b="1" dirty="0">
                <a:latin typeface="Comic Sans MS" panose="030F0902030302020204" pitchFamily="66" charset="0"/>
              </a:rPr>
              <a:t>ORGANI  LINFOIDI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8496944" cy="5406120"/>
          </a:xfrm>
          <a:ln/>
        </p:spPr>
        <p:txBody>
          <a:bodyPr vert="horz" wrap="square" lIns="81638" tIns="42452" rIns="81638" bIns="42452" numCol="1" anchor="t" anchorCtr="0" compatLnSpc="1">
            <a:prstTxWarp prst="textNoShape">
              <a:avLst/>
            </a:prstTxWarp>
          </a:bodyPr>
          <a:lstStyle/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2400" b="1" dirty="0">
                <a:latin typeface="Gurmukhi MN" panose="02020600050405020304" pitchFamily="18" charset="0"/>
                <a:cs typeface="Gurmukhi MN" panose="02020600050405020304" pitchFamily="18" charset="0"/>
              </a:rPr>
              <a:t>Sono strutture corporee deputate a produrre, rispettivamente, le CELLULE del SANGUE e della LINFA.</a:t>
            </a:r>
          </a:p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endParaRPr lang="it-IT" altLang="it-IT" sz="2400" dirty="0"/>
          </a:p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2400" b="1" dirty="0">
                <a:latin typeface="Comic Sans MS" panose="030F0902030302020204" pitchFamily="66" charset="0"/>
              </a:rPr>
              <a:t>Nel MIDOLLO OSSEO si producono tutte le cellule presenti nel sangue, tra le quali anche i Linfociti. </a:t>
            </a:r>
          </a:p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endParaRPr lang="it-IT" altLang="it-IT" sz="2400" dirty="0"/>
          </a:p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Gli ORGANI LINFOIDI sono costituiti da Tessuto Linfoide, costituito da LINFOCITI e altri Globuli Bianchi. Tra questi, si ricordino i LINFONODI (intercalati sul Sistema Circolatorio Linfatico), le TONSILLE, l’ APPENDICE CECALE, gli AGGLOMERATI LINFOIDI associati alle Mucose dei diversi Sistemi, la MILZA.</a:t>
            </a:r>
          </a:p>
          <a:p>
            <a:pPr marL="0" indent="0" hangingPunct="1">
              <a:lnSpc>
                <a:spcPct val="100000"/>
              </a:lnSpc>
              <a:spcBef>
                <a:spcPts val="726"/>
              </a:spcBef>
              <a:spcAft>
                <a:spcPct val="0"/>
              </a:spcAft>
              <a:buClrTx/>
              <a:tabLst>
                <a:tab pos="0" algn="l"/>
                <a:tab pos="95041" algn="l"/>
                <a:tab pos="502568" algn="l"/>
                <a:tab pos="910093" algn="l"/>
                <a:tab pos="1317620" algn="l"/>
                <a:tab pos="1725145" algn="l"/>
                <a:tab pos="2132672" algn="l"/>
                <a:tab pos="2540197" algn="l"/>
                <a:tab pos="2947724" algn="l"/>
                <a:tab pos="3355250" algn="l"/>
                <a:tab pos="3762776" algn="l"/>
                <a:tab pos="4170302" algn="l"/>
                <a:tab pos="4577828" algn="l"/>
                <a:tab pos="4985354" algn="l"/>
                <a:tab pos="5392880" algn="l"/>
                <a:tab pos="5800406" algn="l"/>
                <a:tab pos="6207932" algn="l"/>
                <a:tab pos="6615458" algn="l"/>
                <a:tab pos="7022984" algn="l"/>
                <a:tab pos="7430510" algn="l"/>
                <a:tab pos="7838036" algn="l"/>
              </a:tabLst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853284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1"/>
            <a:ext cx="4474080" cy="297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081" y="361"/>
            <a:ext cx="3820320" cy="297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8"/>
          <a:stretch>
            <a:fillRect/>
          </a:stretch>
        </p:blipFill>
        <p:spPr bwMode="auto">
          <a:xfrm>
            <a:off x="4538880" y="2959561"/>
            <a:ext cx="3755520" cy="326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1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-2028" y="3306601"/>
            <a:ext cx="4992219" cy="109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177" b="1">
                <a:cs typeface="+mn-cs"/>
              </a:rPr>
              <a:t>MIDOLLO OSSEO</a:t>
            </a:r>
          </a:p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177" b="1">
                <a:cs typeface="+mn-cs"/>
              </a:rPr>
              <a:t>ASPETTI ANATOMO-MICROSCOPICI</a:t>
            </a:r>
          </a:p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177" b="1">
                <a:cs typeface="+mn-cs"/>
              </a:rPr>
              <a:t>E SCHEMA T.E.M.</a:t>
            </a:r>
          </a:p>
        </p:txBody>
      </p:sp>
    </p:spTree>
    <p:extLst>
      <p:ext uri="{BB962C8B-B14F-4D97-AF65-F5344CB8AC3E}">
        <p14:creationId xmlns:p14="http://schemas.microsoft.com/office/powerpoint/2010/main" val="779967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1447" r="6706" b="13124"/>
          <a:stretch>
            <a:fillRect/>
          </a:stretch>
        </p:blipFill>
        <p:spPr bwMode="auto">
          <a:xfrm>
            <a:off x="2351521" y="361"/>
            <a:ext cx="4963680" cy="613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305" t="1447" r="6706" b="131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177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/>
          <a:stretch>
            <a:fillRect/>
          </a:stretch>
        </p:blipFill>
        <p:spPr bwMode="auto">
          <a:xfrm>
            <a:off x="4538880" y="360"/>
            <a:ext cx="3755520" cy="62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l="48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60900" y="361"/>
            <a:ext cx="4411482" cy="1425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903" b="1">
                <a:cs typeface="+mn-cs"/>
              </a:rPr>
              <a:t>SCHEMA DELLE VARIE </a:t>
            </a:r>
          </a:p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903" b="1">
                <a:cs typeface="+mn-cs"/>
              </a:rPr>
              <a:t>FASI </a:t>
            </a:r>
          </a:p>
          <a:p>
            <a:pPr algn="ctr" defTabSz="407526"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it-IT" altLang="it-IT" sz="2903" b="1">
                <a:cs typeface="+mn-cs"/>
              </a:rPr>
              <a:t>DELL’ EMOPOIESI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t="3185" r="2209" b="9035"/>
          <a:stretch>
            <a:fillRect/>
          </a:stretch>
        </p:blipFill>
        <p:spPr bwMode="auto">
          <a:xfrm>
            <a:off x="0" y="1809000"/>
            <a:ext cx="4538880" cy="441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24000"/>
                  </a:blip>
                  <a:srcRect l="4010" t="3185" r="2209" b="90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1408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1334" r="11539" b="7785"/>
          <a:stretch>
            <a:fillRect/>
          </a:stretch>
        </p:blipFill>
        <p:spPr bwMode="auto">
          <a:xfrm>
            <a:off x="4176713" y="144462"/>
            <a:ext cx="3995687" cy="673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794" t="1334" r="11539" b="77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8F10EE6-480F-7541-A906-5605CAB3904C}"/>
              </a:ext>
            </a:extLst>
          </p:cNvPr>
          <p:cNvSpPr txBox="1"/>
          <p:nvPr/>
        </p:nvSpPr>
        <p:spPr>
          <a:xfrm>
            <a:off x="107505" y="1556792"/>
            <a:ext cx="4069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</a:t>
            </a: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CIRCOLATORIO</a:t>
            </a: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LINFATICO </a:t>
            </a: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</a:t>
            </a:r>
          </a:p>
          <a:p>
            <a:pPr algn="ctr"/>
            <a:r>
              <a:rPr lang="it-IT" sz="3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LINFONODI</a:t>
            </a:r>
          </a:p>
        </p:txBody>
      </p:sp>
    </p:spTree>
    <p:extLst>
      <p:ext uri="{BB962C8B-B14F-4D97-AF65-F5344CB8AC3E}">
        <p14:creationId xmlns:p14="http://schemas.microsoft.com/office/powerpoint/2010/main" val="2165196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>
            <a:extLst>
              <a:ext uri="{FF2B5EF4-FFF2-40B4-BE49-F238E27FC236}">
                <a16:creationId xmlns:a16="http://schemas.microsoft.com/office/drawing/2014/main" id="{9A936AAA-8793-974E-AC8C-6CBC1E8D6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241300"/>
            <a:ext cx="52419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7324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FFB4A61F-063F-2941-974A-DC68400EB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241300"/>
            <a:ext cx="64992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2912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" t="53053" r="658" b="77"/>
          <a:stretch/>
        </p:blipFill>
        <p:spPr bwMode="auto">
          <a:xfrm>
            <a:off x="35072" y="1772816"/>
            <a:ext cx="9108928" cy="479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853" t="2782" r="5310" b="91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4A6C3E-2215-E944-B37B-C8B5C652FE8A}"/>
              </a:ext>
            </a:extLst>
          </p:cNvPr>
          <p:cNvSpPr txBox="1"/>
          <p:nvPr/>
        </p:nvSpPr>
        <p:spPr>
          <a:xfrm>
            <a:off x="35073" y="116632"/>
            <a:ext cx="9108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TONSILLE del DISTRETTO </a:t>
            </a:r>
          </a:p>
          <a:p>
            <a:pPr algn="ctr"/>
            <a:r>
              <a:rPr lang="it-IT" sz="36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ORO-FARINGEO</a:t>
            </a:r>
          </a:p>
          <a:p>
            <a:pPr algn="ctr"/>
            <a:r>
              <a:rPr lang="it-IT" sz="36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(Arco Linfatico di </a:t>
            </a:r>
            <a:r>
              <a:rPr lang="it-IT" sz="360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Waldeyer</a:t>
            </a:r>
            <a:r>
              <a:rPr lang="it-IT" sz="36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18038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1B902A-98D0-2F42-A2AE-7F1EE511E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88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 I L </a:t>
            </a:r>
            <a:r>
              <a:rPr lang="it-IT" sz="320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Z</a:t>
            </a:r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00D2D3-E654-DB4A-A222-ECC8CB2DC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92088"/>
            <a:ext cx="8424936" cy="6065912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Organo LINFOIDE, pieno, impari, localizzato nell’ IPOCONDRIO SINISTRO.</a:t>
            </a:r>
          </a:p>
          <a:p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Prende rapporto con la Parete Addominale Antero-Laterale.</a:t>
            </a:r>
          </a:p>
          <a:p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È deputato alla distruzione dei Globuli Rossi del Sangue che hanno concluso il loro ciclo vitale dopo circa 120 giorni di vita (ERITROCATERESI).</a:t>
            </a:r>
          </a:p>
          <a:p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A differenza dei Linfonodi, la MILZA «setaccia» e «filtra» il Sangue (anziché la Linfa), al fine di identificarvi possibili agenti potenzialmente dannosi per l’ organismo</a:t>
            </a:r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4250780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6F6E27-D9C0-2B43-AC4E-6E96BB93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37" y="0"/>
            <a:ext cx="7772400" cy="1143000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FIBRE della CARTILAGINE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89BAFE-FED7-C149-B25E-A7C062A61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052736"/>
            <a:ext cx="8208912" cy="5688632"/>
          </a:xfrm>
        </p:spPr>
        <p:txBody>
          <a:bodyPr/>
          <a:lstStyle/>
          <a:p>
            <a:pPr marL="0" indent="0">
              <a:buNone/>
            </a:pPr>
            <a:endParaRPr lang="it-IT" sz="2800" b="1" dirty="0">
              <a:latin typeface="Copperplate Gothic Bold" panose="020E0705020206020404" pitchFamily="34" charset="77"/>
            </a:endParaRPr>
          </a:p>
          <a:p>
            <a:pPr marL="0" indent="0">
              <a:buNone/>
            </a:pPr>
            <a:r>
              <a:rPr lang="it-IT" sz="2800" b="1" dirty="0">
                <a:latin typeface="Copperplate Gothic Bold" panose="020E0705020206020404" pitchFamily="34" charset="77"/>
              </a:rPr>
              <a:t>CARTILAGINE ELASTICA: vi si riscontrano FIBRE ELASTICHE (es., nel Padiglione Auricolare, Cartilagine EPIGLOTTIDE della Laringe)</a:t>
            </a:r>
          </a:p>
          <a:p>
            <a:pPr marL="0" indent="0">
              <a:buNone/>
            </a:pPr>
            <a:endParaRPr lang="it-IT" sz="2800" b="1" dirty="0">
              <a:latin typeface="Copperplate Gothic Bold" panose="020E0705020206020404" pitchFamily="34" charset="77"/>
            </a:endParaRPr>
          </a:p>
          <a:p>
            <a:pPr marL="0" indent="0">
              <a:buNone/>
            </a:pPr>
            <a:r>
              <a:rPr lang="it-IT" sz="2800" b="1" dirty="0">
                <a:latin typeface="Copperplate Gothic Bold" panose="020E0705020206020404" pitchFamily="34" charset="77"/>
              </a:rPr>
              <a:t>- CARTILAGINE FIBROSA: ricca in FIBRE COLLAGENE. È tipica dei DISCHI ARTICOLARI (tra cui gli INTERVERTEBRALI) ed MENISCHI</a:t>
            </a:r>
          </a:p>
        </p:txBody>
      </p:sp>
    </p:spTree>
    <p:extLst>
      <p:ext uri="{BB962C8B-B14F-4D97-AF65-F5344CB8AC3E}">
        <p14:creationId xmlns:p14="http://schemas.microsoft.com/office/powerpoint/2010/main" val="27892485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4648" r="7619" b="13124"/>
          <a:stretch>
            <a:fillRect/>
          </a:stretch>
        </p:blipFill>
        <p:spPr bwMode="auto">
          <a:xfrm>
            <a:off x="1511300" y="431800"/>
            <a:ext cx="6624638" cy="633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311" t="4648" r="7619" b="131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5277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8382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ANATOMIA TOPOGRAFICA DELLA MILZA</a:t>
            </a: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47750"/>
            <a:ext cx="7696200" cy="580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6188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DBDD6-9A86-DF42-BDC2-682347D3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9109"/>
            <a:ext cx="7753350" cy="745595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 I M 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0A8384-3B9E-EE4E-B43D-E873719FC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80728"/>
            <a:ext cx="8041382" cy="5877272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Organo LINFOIDE impari localizzato nel MEDIASTINO della Cavità Toracica, </a:t>
            </a:r>
            <a:r>
              <a:rPr lang="it-IT" sz="28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antero</a:t>
            </a:r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-superiormente rispetto al Cuore.</a:t>
            </a:r>
          </a:p>
          <a:p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Fino all’ età adolescenziale provvede a differenziare i LINFOCITI «T» (</a:t>
            </a:r>
            <a:r>
              <a:rPr lang="it-IT" sz="28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Timociti</a:t>
            </a:r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).</a:t>
            </a:r>
          </a:p>
          <a:p>
            <a:endParaRPr 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Successivamente all’ adolescenza, va incontro ad una regressione morfo-funzionale a tessuto adiposo.</a:t>
            </a:r>
          </a:p>
          <a:p>
            <a:endParaRPr 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endParaRPr 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470921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2780" r="6728" b="14461"/>
          <a:stretch>
            <a:fillRect/>
          </a:stretch>
        </p:blipFill>
        <p:spPr bwMode="auto">
          <a:xfrm>
            <a:off x="647700" y="360363"/>
            <a:ext cx="7488238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53" t="2780" r="6728" b="1446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928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0" name="Rectangle 6">
            <a:extLst>
              <a:ext uri="{FF2B5EF4-FFF2-40B4-BE49-F238E27FC236}">
                <a16:creationId xmlns:a16="http://schemas.microsoft.com/office/drawing/2014/main" id="{7FB7D2A0-4175-49C8-885F-AF1F6AA5AD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792163"/>
          </a:xfrm>
        </p:spPr>
        <p:txBody>
          <a:bodyPr/>
          <a:lstStyle/>
          <a:p>
            <a:r>
              <a:rPr lang="it-IT" altLang="it-IT" sz="3200">
                <a:latin typeface="Arial Black" panose="020B0A04020102020204" pitchFamily="34" charset="0"/>
              </a:rPr>
              <a:t>TIPI DI CARTILAGINE</a:t>
            </a:r>
          </a:p>
        </p:txBody>
      </p:sp>
      <p:pic>
        <p:nvPicPr>
          <p:cNvPr id="139269" name="Picture 5">
            <a:extLst>
              <a:ext uri="{FF2B5EF4-FFF2-40B4-BE49-F238E27FC236}">
                <a16:creationId xmlns:a16="http://schemas.microsoft.com/office/drawing/2014/main" id="{7B4138F9-DF32-41FE-8A50-10B49F8F4F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8050"/>
            <a:ext cx="9144000" cy="58801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0388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4" name="Rectangle 6">
            <a:extLst>
              <a:ext uri="{FF2B5EF4-FFF2-40B4-BE49-F238E27FC236}">
                <a16:creationId xmlns:a16="http://schemas.microsoft.com/office/drawing/2014/main" id="{6C6CAF87-05C9-479C-8D12-97AB563505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it-IT" altLang="it-IT" sz="3200">
                <a:latin typeface="Arial Black" panose="020B0A04020102020204" pitchFamily="34" charset="0"/>
              </a:rPr>
              <a:t>INTERAZIONE </a:t>
            </a:r>
            <a:br>
              <a:rPr lang="it-IT" altLang="it-IT" sz="3200">
                <a:latin typeface="Arial Black" panose="020B0A04020102020204" pitchFamily="34" charset="0"/>
              </a:rPr>
            </a:br>
            <a:r>
              <a:rPr lang="it-IT" altLang="it-IT" sz="3200">
                <a:latin typeface="Arial Black" panose="020B0A04020102020204" pitchFamily="34" charset="0"/>
              </a:rPr>
              <a:t>PROTEOGLICANI-COLLAGENE II</a:t>
            </a:r>
          </a:p>
        </p:txBody>
      </p:sp>
      <p:pic>
        <p:nvPicPr>
          <p:cNvPr id="135173" name="Picture 5">
            <a:extLst>
              <a:ext uri="{FF2B5EF4-FFF2-40B4-BE49-F238E27FC236}">
                <a16:creationId xmlns:a16="http://schemas.microsoft.com/office/drawing/2014/main" id="{38688AD6-E485-4757-B832-B651BB4B9D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341438"/>
            <a:ext cx="4248150" cy="551656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011321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8" name="Picture 4">
            <a:extLst>
              <a:ext uri="{FF2B5EF4-FFF2-40B4-BE49-F238E27FC236}">
                <a16:creationId xmlns:a16="http://schemas.microsoft.com/office/drawing/2014/main" id="{D4AFF266-B197-4535-9D99-7E3B01741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49" name="Picture 5">
            <a:extLst>
              <a:ext uri="{FF2B5EF4-FFF2-40B4-BE49-F238E27FC236}">
                <a16:creationId xmlns:a16="http://schemas.microsoft.com/office/drawing/2014/main" id="{66150C2E-9883-4BDE-9F84-B961FD38F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0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50" name="Picture 6">
            <a:extLst>
              <a:ext uri="{FF2B5EF4-FFF2-40B4-BE49-F238E27FC236}">
                <a16:creationId xmlns:a16="http://schemas.microsoft.com/office/drawing/2014/main" id="{A2A43359-1C56-41F8-AE6F-9A79758C9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4716463" cy="371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751" name="Text Box 7">
            <a:extLst>
              <a:ext uri="{FF2B5EF4-FFF2-40B4-BE49-F238E27FC236}">
                <a16:creationId xmlns:a16="http://schemas.microsoft.com/office/drawing/2014/main" id="{D88F027A-14E7-4B6C-AD13-68CF256EF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141663"/>
            <a:ext cx="42322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CARTILAGINE IALINA</a:t>
            </a:r>
          </a:p>
        </p:txBody>
      </p:sp>
      <p:sp>
        <p:nvSpPr>
          <p:cNvPr id="159752" name="Text Box 8">
            <a:extLst>
              <a:ext uri="{FF2B5EF4-FFF2-40B4-BE49-F238E27FC236}">
                <a16:creationId xmlns:a16="http://schemas.microsoft.com/office/drawing/2014/main" id="{7960CEF2-82C6-47BF-85D1-6D544BE80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5" y="4946650"/>
            <a:ext cx="34147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Gruppi Isogeni</a:t>
            </a:r>
          </a:p>
        </p:txBody>
      </p:sp>
      <p:sp>
        <p:nvSpPr>
          <p:cNvPr id="159753" name="Line 9">
            <a:extLst>
              <a:ext uri="{FF2B5EF4-FFF2-40B4-BE49-F238E27FC236}">
                <a16:creationId xmlns:a16="http://schemas.microsoft.com/office/drawing/2014/main" id="{AF7CA51E-0D7A-4D68-9C56-C307F178D5E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125" y="5589588"/>
            <a:ext cx="3603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9754" name="Rectangle 10">
            <a:extLst>
              <a:ext uri="{FF2B5EF4-FFF2-40B4-BE49-F238E27FC236}">
                <a16:creationId xmlns:a16="http://schemas.microsoft.com/office/drawing/2014/main" id="{CE70D042-3090-489B-9F93-D22A0FC4E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941888"/>
            <a:ext cx="3527425" cy="863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23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4">
            <a:extLst>
              <a:ext uri="{FF2B5EF4-FFF2-40B4-BE49-F238E27FC236}">
                <a16:creationId xmlns:a16="http://schemas.microsoft.com/office/drawing/2014/main" id="{A4665379-64ED-4591-80A9-AF9DC8E7D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773" name="Picture 5">
            <a:extLst>
              <a:ext uri="{FF2B5EF4-FFF2-40B4-BE49-F238E27FC236}">
                <a16:creationId xmlns:a16="http://schemas.microsoft.com/office/drawing/2014/main" id="{AF8B06EF-FC51-46AD-BBF6-879DCBCCC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774" name="Picture 6">
            <a:extLst>
              <a:ext uri="{FF2B5EF4-FFF2-40B4-BE49-F238E27FC236}">
                <a16:creationId xmlns:a16="http://schemas.microsoft.com/office/drawing/2014/main" id="{A7AA019D-DB00-4E91-8A2A-73316904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4643438" cy="37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775" name="Text Box 7">
            <a:extLst>
              <a:ext uri="{FF2B5EF4-FFF2-40B4-BE49-F238E27FC236}">
                <a16:creationId xmlns:a16="http://schemas.microsoft.com/office/drawing/2014/main" id="{87CCD404-D779-495F-B930-0A1E77847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5" y="4010025"/>
            <a:ext cx="33004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CARTILAGINE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FIBROSA</a:t>
            </a:r>
          </a:p>
        </p:txBody>
      </p:sp>
    </p:spTree>
    <p:extLst>
      <p:ext uri="{BB962C8B-B14F-4D97-AF65-F5344CB8AC3E}">
        <p14:creationId xmlns:p14="http://schemas.microsoft.com/office/powerpoint/2010/main" val="7676979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uttura predefinita">
  <a:themeElements>
    <a:clrScheme name="Struttura predefinita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6455</TotalTime>
  <Words>1202</Words>
  <Application>Microsoft Macintosh PowerPoint</Application>
  <PresentationFormat>Presentazione su schermo (4:3)</PresentationFormat>
  <Paragraphs>140</Paragraphs>
  <Slides>53</Slides>
  <Notes>23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71" baseType="lpstr">
      <vt:lpstr>Microsoft YaHei</vt:lpstr>
      <vt:lpstr>ＭＳ Ｐゴシック</vt:lpstr>
      <vt:lpstr>Arial</vt:lpstr>
      <vt:lpstr>Arial Black</vt:lpstr>
      <vt:lpstr>Chalkboard</vt:lpstr>
      <vt:lpstr>Chalkboard SE</vt:lpstr>
      <vt:lpstr>Chalkduster</vt:lpstr>
      <vt:lpstr>Comic Sans MS</vt:lpstr>
      <vt:lpstr>Copperplate Gothic Bold</vt:lpstr>
      <vt:lpstr>Franklin Gothic Medium</vt:lpstr>
      <vt:lpstr>Gurmukhi MN</vt:lpstr>
      <vt:lpstr>Lucida Sans Unicode</vt:lpstr>
      <vt:lpstr>Times New Roman</vt:lpstr>
      <vt:lpstr>Wingdings</vt:lpstr>
      <vt:lpstr>Tema di Office</vt:lpstr>
      <vt:lpstr>Struttura predefinita</vt:lpstr>
      <vt:lpstr>1_Tema di Office</vt:lpstr>
      <vt:lpstr>Documento</vt:lpstr>
      <vt:lpstr>TESSUTI CONNETTIVI di SOSTEGNO  Tessuto Cartilagineo e Tessuto Osseo</vt:lpstr>
      <vt:lpstr>TESSUTI CONNETTIVI DI SOSTEGNO   Tessuto Cartilagineo                                                                      Tessuto Osseo</vt:lpstr>
      <vt:lpstr>TESSUTO  CARTILAGINEO (Cartilagine)</vt:lpstr>
      <vt:lpstr>FIBRE della CARTILAGINE</vt:lpstr>
      <vt:lpstr>FIBRE della CARTILAGINE</vt:lpstr>
      <vt:lpstr>TIPI DI CARTILAGINE</vt:lpstr>
      <vt:lpstr>INTERAZIONE  PROTEOGLICANI-COLLAGENE II</vt:lpstr>
      <vt:lpstr>Presentazione standard di PowerPoint</vt:lpstr>
      <vt:lpstr>Presentazione standard di PowerPoint</vt:lpstr>
      <vt:lpstr>TESSUTO OSSEO</vt:lpstr>
      <vt:lpstr>SISTEMA SCHELETRICO</vt:lpstr>
      <vt:lpstr>TESSUTO  OSSEO</vt:lpstr>
      <vt:lpstr>TESSUTO OSSEO LAMELLARE</vt:lpstr>
      <vt:lpstr>TESSUTO OSSEO: SCHEMA DI ORGANIZZAZIONE GERARCHICA MACRO-MICROSOPICA - OSSO COMPATTO e OSSO SPUGNOSO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CLASSIFICAZIONE MORFOLOGICA delle OSSA</vt:lpstr>
      <vt:lpstr>Presentazione standard di PowerPoint</vt:lpstr>
      <vt:lpstr>CLASSIFICAZIONE MORFOLOGICA delle OSSA</vt:lpstr>
      <vt:lpstr>CLASSIFICAZIONE MORFOLOGICA delle OSSA</vt:lpstr>
      <vt:lpstr>CLASSIFICAZIONE MORFOLOGICA delle OSSA</vt:lpstr>
      <vt:lpstr>CLASSIFICAZIONE MORFOLOGICA delle OSSA</vt:lpstr>
      <vt:lpstr>TESSUTI CONNETTIVI  A MATRICE (ECM) LIQUIDA</vt:lpstr>
      <vt:lpstr>S A N G U E</vt:lpstr>
      <vt:lpstr>Presentazione standard di PowerPoint</vt:lpstr>
      <vt:lpstr>SANGUE -Organizzazione Istologica-</vt:lpstr>
      <vt:lpstr>CELLULE DEL SANGUE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SANGUE -Organizzazione Istologica-</vt:lpstr>
      <vt:lpstr>Presentazione standard di PowerPoint</vt:lpstr>
      <vt:lpstr>Presentazione standard di PowerPoint</vt:lpstr>
      <vt:lpstr>L I N F A - Organizzazione Istologica -</vt:lpstr>
      <vt:lpstr>ORGANI  EMOPOIETICI e ORGANI  LINFOIDI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 I L Z A</vt:lpstr>
      <vt:lpstr>Presentazione standard di PowerPoint</vt:lpstr>
      <vt:lpstr>ANATOMIA TOPOGRAFICA DELLA MILZA</vt:lpstr>
      <vt:lpstr>T I M O</vt:lpstr>
      <vt:lpstr>Presentazione standard di PowerPoint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VITTORIO GRILL_2</dc:creator>
  <cp:lastModifiedBy>Utente di Microsoft Office</cp:lastModifiedBy>
  <cp:revision>97</cp:revision>
  <cp:lastPrinted>2019-10-22T13:34:36Z</cp:lastPrinted>
  <dcterms:created xsi:type="dcterms:W3CDTF">2008-09-22T07:50:01Z</dcterms:created>
  <dcterms:modified xsi:type="dcterms:W3CDTF">2020-10-12T05:45:39Z</dcterms:modified>
</cp:coreProperties>
</file>