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30" r:id="rId2"/>
  </p:sldMasterIdLst>
  <p:notesMasterIdLst>
    <p:notesMasterId r:id="rId19"/>
  </p:notesMasterIdLst>
  <p:sldIdLst>
    <p:sldId id="268" r:id="rId3"/>
    <p:sldId id="309" r:id="rId4"/>
    <p:sldId id="275" r:id="rId5"/>
    <p:sldId id="269" r:id="rId6"/>
    <p:sldId id="288" r:id="rId7"/>
    <p:sldId id="311" r:id="rId8"/>
    <p:sldId id="310" r:id="rId9"/>
    <p:sldId id="289" r:id="rId10"/>
    <p:sldId id="301" r:id="rId11"/>
    <p:sldId id="307" r:id="rId12"/>
    <p:sldId id="308" r:id="rId13"/>
    <p:sldId id="257" r:id="rId14"/>
    <p:sldId id="259" r:id="rId15"/>
    <p:sldId id="265" r:id="rId16"/>
    <p:sldId id="266" r:id="rId17"/>
    <p:sldId id="287" r:id="rId1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59" autoAdjust="0"/>
    <p:restoredTop sz="86412"/>
  </p:normalViewPr>
  <p:slideViewPr>
    <p:cSldViewPr snapToGrid="0">
      <p:cViewPr varScale="1">
        <p:scale>
          <a:sx n="111" d="100"/>
          <a:sy n="111" d="100"/>
        </p:scale>
        <p:origin x="1168" y="2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9F5AF-4A7A-4BE9-8346-E05E110FCFB8}" type="datetimeFigureOut">
              <a:rPr lang="it-IT" smtClean="0"/>
              <a:t>12/10/20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82A74B-1BCE-41D0-B915-28328B6E8B2B}" type="slidenum">
              <a:rPr lang="it-IT" smtClean="0"/>
              <a:t>‹N›</a:t>
            </a:fld>
            <a:endParaRPr lang="it-IT"/>
          </a:p>
        </p:txBody>
      </p:sp>
    </p:spTree>
    <p:extLst>
      <p:ext uri="{BB962C8B-B14F-4D97-AF65-F5344CB8AC3E}">
        <p14:creationId xmlns:p14="http://schemas.microsoft.com/office/powerpoint/2010/main" val="126984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28D457-9ABC-411A-85B9-A8FABF633482}"/>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B50F940-0E9C-46D3-A43A-E23AC8337FF9}"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Lucida Sans Unicode" panose="020B0602030504020204" pitchFamily="34" charset="0"/>
            </a:endParaRPr>
          </a:p>
        </p:txBody>
      </p:sp>
      <p:sp>
        <p:nvSpPr>
          <p:cNvPr id="33793" name="Rectangle 1">
            <a:extLst>
              <a:ext uri="{FF2B5EF4-FFF2-40B4-BE49-F238E27FC236}">
                <a16:creationId xmlns:a16="http://schemas.microsoft.com/office/drawing/2014/main" id="{B121A931-5706-4060-B543-5667AFB9A8A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Rectangle 2">
            <a:extLst>
              <a:ext uri="{FF2B5EF4-FFF2-40B4-BE49-F238E27FC236}">
                <a16:creationId xmlns:a16="http://schemas.microsoft.com/office/drawing/2014/main" id="{52AF9320-37CF-4A42-8636-407AC3F3040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0812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7DDDFA-37BF-40DB-AFA5-1B2EF2E51712}"/>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77CC7A09-C257-47A0-8A2F-5734433B0B38}"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16</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Lucida Sans Unicode" panose="020B0602030504020204" pitchFamily="34" charset="0"/>
            </a:endParaRPr>
          </a:p>
        </p:txBody>
      </p:sp>
      <p:sp>
        <p:nvSpPr>
          <p:cNvPr id="59393" name="Rectangle 1">
            <a:extLst>
              <a:ext uri="{FF2B5EF4-FFF2-40B4-BE49-F238E27FC236}">
                <a16:creationId xmlns:a16="http://schemas.microsoft.com/office/drawing/2014/main" id="{3D4A0814-3B58-47A2-B4D1-890B1DDE15F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726998D9-4EB9-44BC-A64A-99C3CF6FF01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25996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9EAA2E-A527-41DD-A3D2-FAF4ED9DE68D}"/>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8B568F6-0113-46B6-A2F1-4E39702BB84C}"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Lucida Sans Unicode" panose="020B0602030504020204" pitchFamily="34" charset="0"/>
            </a:endParaRPr>
          </a:p>
        </p:txBody>
      </p:sp>
      <p:sp>
        <p:nvSpPr>
          <p:cNvPr id="47105" name="Rectangle 1">
            <a:extLst>
              <a:ext uri="{FF2B5EF4-FFF2-40B4-BE49-F238E27FC236}">
                <a16:creationId xmlns:a16="http://schemas.microsoft.com/office/drawing/2014/main" id="{37E5BA31-C8EB-47D4-ACDF-FDEF5CBBE7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98400CA6-B587-4234-AB03-EEA6AAAE773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976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18263B-7A8D-4DA8-8B28-C2C0E2CBB135}"/>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8BE12C57-C43E-4BCA-9FA7-F7739EFFAE6E}"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4</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Lucida Sans Unicode" panose="020B0602030504020204" pitchFamily="34" charset="0"/>
            </a:endParaRPr>
          </a:p>
        </p:txBody>
      </p:sp>
      <p:sp>
        <p:nvSpPr>
          <p:cNvPr id="34817" name="Rectangle 1">
            <a:extLst>
              <a:ext uri="{FF2B5EF4-FFF2-40B4-BE49-F238E27FC236}">
                <a16:creationId xmlns:a16="http://schemas.microsoft.com/office/drawing/2014/main" id="{CA500CDB-7B86-4746-8C91-A2822A43E8E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66EC7FEA-5E68-4267-8B6B-BA68AB7CF68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87516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C7F3BF-F6F1-4D8F-806C-E39D07B4928B}" type="slidenum">
              <a:rPr lang="it-IT" altLang="it-IT"/>
              <a:pPr/>
              <a:t>9</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071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0E5AD51-5C46-47B8-930A-7BB3AB0F2E68}" type="slidenum">
              <a:rPr lang="it-IT" altLang="it-IT"/>
              <a:pPr/>
              <a:t>10</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5007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2B19D4B-0E1F-4A5B-A43E-34872A0E1E37}"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8028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869304E-D1A5-4964-B45A-BD5B33A5213C}"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13</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73755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F3C1BC8-1340-4DC8-92F9-9DFD1596A416}"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14</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57548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221BB22-74AA-4D0E-A52B-657694B26EF6}"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15</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7380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F524FA70-B503-459F-AD50-E827B66FCF58}" type="slidenum">
              <a:rPr lang="it-IT" altLang="it-IT" smtClean="0"/>
              <a:pPr/>
              <a:t>‹N›</a:t>
            </a:fld>
            <a:endParaRPr lang="it-IT" altLang="it-IT"/>
          </a:p>
        </p:txBody>
      </p:sp>
    </p:spTree>
    <p:extLst>
      <p:ext uri="{BB962C8B-B14F-4D97-AF65-F5344CB8AC3E}">
        <p14:creationId xmlns:p14="http://schemas.microsoft.com/office/powerpoint/2010/main" val="1144330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1908CC10-FD65-45CF-8E3C-46C7C1EE1B90}" type="slidenum">
              <a:rPr lang="it-IT" altLang="it-IT" smtClean="0"/>
              <a:pPr/>
              <a:t>‹N›</a:t>
            </a:fld>
            <a:endParaRPr lang="it-IT" altLang="it-IT"/>
          </a:p>
        </p:txBody>
      </p:sp>
    </p:spTree>
    <p:extLst>
      <p:ext uri="{BB962C8B-B14F-4D97-AF65-F5344CB8AC3E}">
        <p14:creationId xmlns:p14="http://schemas.microsoft.com/office/powerpoint/2010/main" val="414399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81397B34-8394-4324-BC41-3EC8E21E3CD9}" type="slidenum">
              <a:rPr lang="it-IT" altLang="it-IT" smtClean="0"/>
              <a:pPr/>
              <a:t>‹N›</a:t>
            </a:fld>
            <a:endParaRPr lang="it-IT" altLang="it-IT"/>
          </a:p>
        </p:txBody>
      </p:sp>
    </p:spTree>
    <p:extLst>
      <p:ext uri="{BB962C8B-B14F-4D97-AF65-F5344CB8AC3E}">
        <p14:creationId xmlns:p14="http://schemas.microsoft.com/office/powerpoint/2010/main" val="2751829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BA1D33-899C-498C-98F5-50A255EA08FC}"/>
              </a:ext>
            </a:extLst>
          </p:cNvPr>
          <p:cNvSpPr>
            <a:spLocks noGrp="1"/>
          </p:cNvSpPr>
          <p:nvPr>
            <p:ph type="title"/>
          </p:nvPr>
        </p:nvSpPr>
        <p:spPr>
          <a:xfrm>
            <a:off x="457202" y="274638"/>
            <a:ext cx="8228013" cy="1141412"/>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ED45671-CCA7-4764-BF8B-E1DA10662537}"/>
              </a:ext>
            </a:extLst>
          </p:cNvPr>
          <p:cNvSpPr>
            <a:spLocks noGrp="1"/>
          </p:cNvSpPr>
          <p:nvPr>
            <p:ph type="dt" idx="10"/>
          </p:nvPr>
        </p:nvSpPr>
        <p:spPr>
          <a:xfrm>
            <a:off x="457202" y="6245228"/>
            <a:ext cx="2132013" cy="474663"/>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B97D45AB-3E6C-4FBC-AD56-8ABDF13704CC}"/>
              </a:ext>
            </a:extLst>
          </p:cNvPr>
          <p:cNvSpPr>
            <a:spLocks noGrp="1"/>
          </p:cNvSpPr>
          <p:nvPr>
            <p:ph type="ftr" idx="11"/>
          </p:nvPr>
        </p:nvSpPr>
        <p:spPr>
          <a:xfrm>
            <a:off x="3124202" y="6245228"/>
            <a:ext cx="2894013" cy="474663"/>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C6AA8512-1FEC-46D5-9FCE-7A69D664363F}"/>
              </a:ext>
            </a:extLst>
          </p:cNvPr>
          <p:cNvSpPr>
            <a:spLocks noGrp="1"/>
          </p:cNvSpPr>
          <p:nvPr>
            <p:ph type="sldNum" idx="12"/>
          </p:nvPr>
        </p:nvSpPr>
        <p:spPr>
          <a:xfrm>
            <a:off x="6553202" y="6245228"/>
            <a:ext cx="2132013" cy="474663"/>
          </a:xfrm>
        </p:spPr>
        <p:txBody>
          <a:bodyPr/>
          <a:lstStyle>
            <a:lvl1pPr>
              <a:defRPr/>
            </a:lvl1pPr>
          </a:lstStyle>
          <a:p>
            <a:fld id="{ACE68069-EA4C-48D9-8E88-B933F89BFA13}" type="slidenum">
              <a:rPr lang="it-IT" altLang="it-IT"/>
              <a:pPr/>
              <a:t>‹N›</a:t>
            </a:fld>
            <a:endParaRPr lang="it-IT" altLang="it-IT"/>
          </a:p>
        </p:txBody>
      </p:sp>
    </p:spTree>
    <p:extLst>
      <p:ext uri="{BB962C8B-B14F-4D97-AF65-F5344CB8AC3E}">
        <p14:creationId xmlns:p14="http://schemas.microsoft.com/office/powerpoint/2010/main" val="1802397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13754B5E-C0C6-47A8-A9E1-9B97E5488FF1}" type="slidenum">
              <a:rPr lang="it-IT" altLang="it-IT" smtClean="0"/>
              <a:pPr/>
              <a:t>‹N›</a:t>
            </a:fld>
            <a:endParaRPr lang="it-IT" altLang="it-IT"/>
          </a:p>
        </p:txBody>
      </p:sp>
    </p:spTree>
    <p:extLst>
      <p:ext uri="{BB962C8B-B14F-4D97-AF65-F5344CB8AC3E}">
        <p14:creationId xmlns:p14="http://schemas.microsoft.com/office/powerpoint/2010/main" val="1403458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21DDF19E-F15F-4758-9571-B3A3D204A806}" type="slidenum">
              <a:rPr lang="it-IT" altLang="it-IT" smtClean="0"/>
              <a:pPr/>
              <a:t>‹N›</a:t>
            </a:fld>
            <a:endParaRPr lang="it-IT" altLang="it-IT"/>
          </a:p>
        </p:txBody>
      </p:sp>
    </p:spTree>
    <p:extLst>
      <p:ext uri="{BB962C8B-B14F-4D97-AF65-F5344CB8AC3E}">
        <p14:creationId xmlns:p14="http://schemas.microsoft.com/office/powerpoint/2010/main" val="8952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88671DAF-FE88-4C34-AFF0-9D406F61C505}" type="slidenum">
              <a:rPr lang="it-IT" altLang="it-IT" smtClean="0"/>
              <a:pPr/>
              <a:t>‹N›</a:t>
            </a:fld>
            <a:endParaRPr lang="it-IT" altLang="it-IT"/>
          </a:p>
        </p:txBody>
      </p:sp>
    </p:spTree>
    <p:extLst>
      <p:ext uri="{BB962C8B-B14F-4D97-AF65-F5344CB8AC3E}">
        <p14:creationId xmlns:p14="http://schemas.microsoft.com/office/powerpoint/2010/main" val="1644131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10585461-AE17-4D5B-B793-6621A632E1C2}" type="slidenum">
              <a:rPr lang="it-IT" altLang="it-IT" smtClean="0"/>
              <a:pPr/>
              <a:t>‹N›</a:t>
            </a:fld>
            <a:endParaRPr lang="it-IT" altLang="it-IT"/>
          </a:p>
        </p:txBody>
      </p:sp>
    </p:spTree>
    <p:extLst>
      <p:ext uri="{BB962C8B-B14F-4D97-AF65-F5344CB8AC3E}">
        <p14:creationId xmlns:p14="http://schemas.microsoft.com/office/powerpoint/2010/main" val="780336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it-IT" altLang="it-IT"/>
          </a:p>
        </p:txBody>
      </p:sp>
      <p:sp>
        <p:nvSpPr>
          <p:cNvPr id="8" name="Footer Placeholder 7"/>
          <p:cNvSpPr>
            <a:spLocks noGrp="1"/>
          </p:cNvSpPr>
          <p:nvPr>
            <p:ph type="ftr" sz="quarter" idx="11"/>
          </p:nvPr>
        </p:nvSpPr>
        <p:spPr/>
        <p:txBody>
          <a:bodyPr/>
          <a:lstStyle/>
          <a:p>
            <a:endParaRPr lang="it-IT" altLang="it-IT"/>
          </a:p>
        </p:txBody>
      </p:sp>
      <p:sp>
        <p:nvSpPr>
          <p:cNvPr id="9" name="Slide Number Placeholder 8"/>
          <p:cNvSpPr>
            <a:spLocks noGrp="1"/>
          </p:cNvSpPr>
          <p:nvPr>
            <p:ph type="sldNum" sz="quarter" idx="12"/>
          </p:nvPr>
        </p:nvSpPr>
        <p:spPr/>
        <p:txBody>
          <a:bodyPr/>
          <a:lstStyle/>
          <a:p>
            <a:fld id="{18B0D1E9-33AE-4614-974E-C78ADA33CE56}" type="slidenum">
              <a:rPr lang="it-IT" altLang="it-IT" smtClean="0"/>
              <a:pPr/>
              <a:t>‹N›</a:t>
            </a:fld>
            <a:endParaRPr lang="it-IT" altLang="it-IT"/>
          </a:p>
        </p:txBody>
      </p:sp>
    </p:spTree>
    <p:extLst>
      <p:ext uri="{BB962C8B-B14F-4D97-AF65-F5344CB8AC3E}">
        <p14:creationId xmlns:p14="http://schemas.microsoft.com/office/powerpoint/2010/main" val="3679734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endParaRPr lang="it-IT" altLang="it-IT"/>
          </a:p>
        </p:txBody>
      </p:sp>
      <p:sp>
        <p:nvSpPr>
          <p:cNvPr id="4" name="Footer Placeholder 3"/>
          <p:cNvSpPr>
            <a:spLocks noGrp="1"/>
          </p:cNvSpPr>
          <p:nvPr>
            <p:ph type="ftr" sz="quarter" idx="11"/>
          </p:nvPr>
        </p:nvSpPr>
        <p:spPr/>
        <p:txBody>
          <a:bodyPr/>
          <a:lstStyle/>
          <a:p>
            <a:endParaRPr lang="it-IT" altLang="it-IT"/>
          </a:p>
        </p:txBody>
      </p:sp>
      <p:sp>
        <p:nvSpPr>
          <p:cNvPr id="5" name="Slide Number Placeholder 4"/>
          <p:cNvSpPr>
            <a:spLocks noGrp="1"/>
          </p:cNvSpPr>
          <p:nvPr>
            <p:ph type="sldNum" sz="quarter" idx="12"/>
          </p:nvPr>
        </p:nvSpPr>
        <p:spPr/>
        <p:txBody>
          <a:bodyPr/>
          <a:lstStyle/>
          <a:p>
            <a:fld id="{9BCBEBA1-3773-4F65-A94C-7ECC4339C481}" type="slidenum">
              <a:rPr lang="it-IT" altLang="it-IT" smtClean="0"/>
              <a:pPr/>
              <a:t>‹N›</a:t>
            </a:fld>
            <a:endParaRPr lang="it-IT" altLang="it-IT"/>
          </a:p>
        </p:txBody>
      </p:sp>
    </p:spTree>
    <p:extLst>
      <p:ext uri="{BB962C8B-B14F-4D97-AF65-F5344CB8AC3E}">
        <p14:creationId xmlns:p14="http://schemas.microsoft.com/office/powerpoint/2010/main" val="1547403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ltLang="it-IT"/>
          </a:p>
        </p:txBody>
      </p:sp>
      <p:sp>
        <p:nvSpPr>
          <p:cNvPr id="3" name="Footer Placeholder 2"/>
          <p:cNvSpPr>
            <a:spLocks noGrp="1"/>
          </p:cNvSpPr>
          <p:nvPr>
            <p:ph type="ftr" sz="quarter" idx="11"/>
          </p:nvPr>
        </p:nvSpPr>
        <p:spPr/>
        <p:txBody>
          <a:bodyPr/>
          <a:lstStyle/>
          <a:p>
            <a:endParaRPr lang="it-IT" altLang="it-IT"/>
          </a:p>
        </p:txBody>
      </p:sp>
      <p:sp>
        <p:nvSpPr>
          <p:cNvPr id="4" name="Slide Number Placeholder 3"/>
          <p:cNvSpPr>
            <a:spLocks noGrp="1"/>
          </p:cNvSpPr>
          <p:nvPr>
            <p:ph type="sldNum" sz="quarter" idx="12"/>
          </p:nvPr>
        </p:nvSpPr>
        <p:spPr/>
        <p:txBody>
          <a:bodyPr/>
          <a:lstStyle/>
          <a:p>
            <a:fld id="{3CD0DDE2-4BEF-43E7-A1C2-C08FEE75DB6D}" type="slidenum">
              <a:rPr lang="it-IT" altLang="it-IT" smtClean="0"/>
              <a:pPr/>
              <a:t>‹N›</a:t>
            </a:fld>
            <a:endParaRPr lang="it-IT" altLang="it-IT"/>
          </a:p>
        </p:txBody>
      </p:sp>
    </p:spTree>
    <p:extLst>
      <p:ext uri="{BB962C8B-B14F-4D97-AF65-F5344CB8AC3E}">
        <p14:creationId xmlns:p14="http://schemas.microsoft.com/office/powerpoint/2010/main" val="135420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EB0C62DD-8DF1-4DA2-ABC9-8E30FFD27F89}" type="slidenum">
              <a:rPr lang="it-IT" altLang="it-IT" smtClean="0"/>
              <a:pPr/>
              <a:t>‹N›</a:t>
            </a:fld>
            <a:endParaRPr lang="it-IT" altLang="it-IT"/>
          </a:p>
        </p:txBody>
      </p:sp>
    </p:spTree>
    <p:extLst>
      <p:ext uri="{BB962C8B-B14F-4D97-AF65-F5344CB8AC3E}">
        <p14:creationId xmlns:p14="http://schemas.microsoft.com/office/powerpoint/2010/main" val="2345967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94FA5227-DE4D-44A5-B59B-436043E08374}" type="slidenum">
              <a:rPr lang="it-IT" altLang="it-IT" smtClean="0"/>
              <a:pPr/>
              <a:t>‹N›</a:t>
            </a:fld>
            <a:endParaRPr lang="it-IT" altLang="it-IT"/>
          </a:p>
        </p:txBody>
      </p:sp>
    </p:spTree>
    <p:extLst>
      <p:ext uri="{BB962C8B-B14F-4D97-AF65-F5344CB8AC3E}">
        <p14:creationId xmlns:p14="http://schemas.microsoft.com/office/powerpoint/2010/main" val="2032423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680AAD7C-0E2D-4DC1-A86A-619BAA46E1CD}" type="slidenum">
              <a:rPr lang="it-IT" altLang="it-IT" smtClean="0"/>
              <a:pPr/>
              <a:t>‹N›</a:t>
            </a:fld>
            <a:endParaRPr lang="it-IT" altLang="it-IT"/>
          </a:p>
        </p:txBody>
      </p:sp>
    </p:spTree>
    <p:extLst>
      <p:ext uri="{BB962C8B-B14F-4D97-AF65-F5344CB8AC3E}">
        <p14:creationId xmlns:p14="http://schemas.microsoft.com/office/powerpoint/2010/main" val="3889159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4E9F5800-BBB1-48B7-A974-7F0E90193D3B}" type="slidenum">
              <a:rPr lang="it-IT" altLang="it-IT" smtClean="0"/>
              <a:pPr/>
              <a:t>‹N›</a:t>
            </a:fld>
            <a:endParaRPr lang="it-IT" altLang="it-IT"/>
          </a:p>
        </p:txBody>
      </p:sp>
    </p:spTree>
    <p:extLst>
      <p:ext uri="{BB962C8B-B14F-4D97-AF65-F5344CB8AC3E}">
        <p14:creationId xmlns:p14="http://schemas.microsoft.com/office/powerpoint/2010/main" val="1738594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A2CC8B1E-F9EF-4566-A08D-F2AC00F93506}" type="slidenum">
              <a:rPr lang="it-IT" altLang="it-IT" smtClean="0"/>
              <a:pPr/>
              <a:t>‹N›</a:t>
            </a:fld>
            <a:endParaRPr lang="it-IT" altLang="it-IT"/>
          </a:p>
        </p:txBody>
      </p:sp>
    </p:spTree>
    <p:extLst>
      <p:ext uri="{BB962C8B-B14F-4D97-AF65-F5344CB8AC3E}">
        <p14:creationId xmlns:p14="http://schemas.microsoft.com/office/powerpoint/2010/main" val="1230873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1" y="128591"/>
            <a:ext cx="8220075" cy="1425575"/>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3838" cy="45164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3439" y="1600200"/>
            <a:ext cx="4033836" cy="4516438"/>
          </a:xfrm>
        </p:spPr>
        <p:txBody>
          <a:bodyPr/>
          <a:lstStyle/>
          <a:p>
            <a:endParaRPr lang="it-IT"/>
          </a:p>
        </p:txBody>
      </p:sp>
      <p:sp>
        <p:nvSpPr>
          <p:cNvPr id="5" name="Segnaposto data 4"/>
          <p:cNvSpPr>
            <a:spLocks noGrp="1"/>
          </p:cNvSpPr>
          <p:nvPr>
            <p:ph type="dt" idx="10"/>
          </p:nvPr>
        </p:nvSpPr>
        <p:spPr>
          <a:xfrm>
            <a:off x="457201" y="6245228"/>
            <a:ext cx="2124075" cy="466725"/>
          </a:xfrm>
        </p:spPr>
        <p:txBody>
          <a:bodyPr/>
          <a:lstStyle>
            <a:lvl1pPr>
              <a:defRPr/>
            </a:lvl1pPr>
          </a:lstStyle>
          <a:p>
            <a:endParaRPr lang="it-IT" altLang="it-IT"/>
          </a:p>
        </p:txBody>
      </p:sp>
      <p:sp>
        <p:nvSpPr>
          <p:cNvPr id="6" name="Segnaposto piè di pagina 5"/>
          <p:cNvSpPr>
            <a:spLocks noGrp="1"/>
          </p:cNvSpPr>
          <p:nvPr>
            <p:ph type="ftr" idx="11"/>
          </p:nvPr>
        </p:nvSpPr>
        <p:spPr>
          <a:xfrm>
            <a:off x="3124201" y="6245228"/>
            <a:ext cx="2886075" cy="466725"/>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53201" y="6245228"/>
            <a:ext cx="2124075" cy="466725"/>
          </a:xfrm>
        </p:spPr>
        <p:txBody>
          <a:bodyPr/>
          <a:lstStyle>
            <a:lvl1pPr>
              <a:defRPr/>
            </a:lvl1pPr>
          </a:lstStyle>
          <a:p>
            <a:fld id="{F140C81E-BD35-4E30-8071-0A651CC81CF9}" type="slidenum">
              <a:rPr lang="it-IT" altLang="it-IT"/>
              <a:pPr/>
              <a:t>‹N›</a:t>
            </a:fld>
            <a:endParaRPr lang="it-IT" altLang="it-IT"/>
          </a:p>
        </p:txBody>
      </p:sp>
    </p:spTree>
    <p:extLst>
      <p:ext uri="{BB962C8B-B14F-4D97-AF65-F5344CB8AC3E}">
        <p14:creationId xmlns:p14="http://schemas.microsoft.com/office/powerpoint/2010/main" val="1470750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56DD7F62-139E-4C39-9872-1AC5B4C2E6B0}" type="slidenum">
              <a:rPr lang="it-IT" altLang="it-IT" smtClean="0"/>
              <a:pPr/>
              <a:t>‹N›</a:t>
            </a:fld>
            <a:endParaRPr lang="it-IT" altLang="it-IT"/>
          </a:p>
        </p:txBody>
      </p:sp>
    </p:spTree>
    <p:extLst>
      <p:ext uri="{BB962C8B-B14F-4D97-AF65-F5344CB8AC3E}">
        <p14:creationId xmlns:p14="http://schemas.microsoft.com/office/powerpoint/2010/main" val="3824621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E4CD100A-FAA6-4894-A0AC-DD4ED53F51AB}" type="slidenum">
              <a:rPr lang="it-IT" altLang="it-IT" smtClean="0"/>
              <a:pPr/>
              <a:t>‹N›</a:t>
            </a:fld>
            <a:endParaRPr lang="it-IT" altLang="it-IT"/>
          </a:p>
        </p:txBody>
      </p:sp>
    </p:spTree>
    <p:extLst>
      <p:ext uri="{BB962C8B-B14F-4D97-AF65-F5344CB8AC3E}">
        <p14:creationId xmlns:p14="http://schemas.microsoft.com/office/powerpoint/2010/main" val="3999919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it-IT" altLang="it-IT"/>
          </a:p>
        </p:txBody>
      </p:sp>
      <p:sp>
        <p:nvSpPr>
          <p:cNvPr id="8" name="Footer Placeholder 7"/>
          <p:cNvSpPr>
            <a:spLocks noGrp="1"/>
          </p:cNvSpPr>
          <p:nvPr>
            <p:ph type="ftr" sz="quarter" idx="11"/>
          </p:nvPr>
        </p:nvSpPr>
        <p:spPr/>
        <p:txBody>
          <a:bodyPr/>
          <a:lstStyle/>
          <a:p>
            <a:endParaRPr lang="it-IT" altLang="it-IT"/>
          </a:p>
        </p:txBody>
      </p:sp>
      <p:sp>
        <p:nvSpPr>
          <p:cNvPr id="9" name="Slide Number Placeholder 8"/>
          <p:cNvSpPr>
            <a:spLocks noGrp="1"/>
          </p:cNvSpPr>
          <p:nvPr>
            <p:ph type="sldNum" sz="quarter" idx="12"/>
          </p:nvPr>
        </p:nvSpPr>
        <p:spPr/>
        <p:txBody>
          <a:bodyPr/>
          <a:lstStyle/>
          <a:p>
            <a:fld id="{FC42CCAE-0945-423F-A4AF-D45B0683BE84}" type="slidenum">
              <a:rPr lang="it-IT" altLang="it-IT" smtClean="0"/>
              <a:pPr/>
              <a:t>‹N›</a:t>
            </a:fld>
            <a:endParaRPr lang="it-IT" altLang="it-IT"/>
          </a:p>
        </p:txBody>
      </p:sp>
    </p:spTree>
    <p:extLst>
      <p:ext uri="{BB962C8B-B14F-4D97-AF65-F5344CB8AC3E}">
        <p14:creationId xmlns:p14="http://schemas.microsoft.com/office/powerpoint/2010/main" val="4857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endParaRPr lang="it-IT" altLang="it-IT"/>
          </a:p>
        </p:txBody>
      </p:sp>
      <p:sp>
        <p:nvSpPr>
          <p:cNvPr id="4" name="Footer Placeholder 3"/>
          <p:cNvSpPr>
            <a:spLocks noGrp="1"/>
          </p:cNvSpPr>
          <p:nvPr>
            <p:ph type="ftr" sz="quarter" idx="11"/>
          </p:nvPr>
        </p:nvSpPr>
        <p:spPr/>
        <p:txBody>
          <a:bodyPr/>
          <a:lstStyle/>
          <a:p>
            <a:endParaRPr lang="it-IT" altLang="it-IT"/>
          </a:p>
        </p:txBody>
      </p:sp>
      <p:sp>
        <p:nvSpPr>
          <p:cNvPr id="5" name="Slide Number Placeholder 4"/>
          <p:cNvSpPr>
            <a:spLocks noGrp="1"/>
          </p:cNvSpPr>
          <p:nvPr>
            <p:ph type="sldNum" sz="quarter" idx="12"/>
          </p:nvPr>
        </p:nvSpPr>
        <p:spPr/>
        <p:txBody>
          <a:bodyPr/>
          <a:lstStyle/>
          <a:p>
            <a:fld id="{96C8787D-3AA5-4B8C-9F86-1D2B4225C065}" type="slidenum">
              <a:rPr lang="it-IT" altLang="it-IT" smtClean="0"/>
              <a:pPr/>
              <a:t>‹N›</a:t>
            </a:fld>
            <a:endParaRPr lang="it-IT" altLang="it-IT"/>
          </a:p>
        </p:txBody>
      </p:sp>
    </p:spTree>
    <p:extLst>
      <p:ext uri="{BB962C8B-B14F-4D97-AF65-F5344CB8AC3E}">
        <p14:creationId xmlns:p14="http://schemas.microsoft.com/office/powerpoint/2010/main" val="3948606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ltLang="it-IT"/>
          </a:p>
        </p:txBody>
      </p:sp>
      <p:sp>
        <p:nvSpPr>
          <p:cNvPr id="3" name="Footer Placeholder 2"/>
          <p:cNvSpPr>
            <a:spLocks noGrp="1"/>
          </p:cNvSpPr>
          <p:nvPr>
            <p:ph type="ftr" sz="quarter" idx="11"/>
          </p:nvPr>
        </p:nvSpPr>
        <p:spPr/>
        <p:txBody>
          <a:bodyPr/>
          <a:lstStyle/>
          <a:p>
            <a:endParaRPr lang="it-IT" altLang="it-IT"/>
          </a:p>
        </p:txBody>
      </p:sp>
      <p:sp>
        <p:nvSpPr>
          <p:cNvPr id="4" name="Slide Number Placeholder 3"/>
          <p:cNvSpPr>
            <a:spLocks noGrp="1"/>
          </p:cNvSpPr>
          <p:nvPr>
            <p:ph type="sldNum" sz="quarter" idx="12"/>
          </p:nvPr>
        </p:nvSpPr>
        <p:spPr/>
        <p:txBody>
          <a:bodyPr/>
          <a:lstStyle/>
          <a:p>
            <a:fld id="{209A5AA3-51F2-492B-98EF-C45366A644CF}" type="slidenum">
              <a:rPr lang="it-IT" altLang="it-IT" smtClean="0"/>
              <a:pPr/>
              <a:t>‹N›</a:t>
            </a:fld>
            <a:endParaRPr lang="it-IT" altLang="it-IT"/>
          </a:p>
        </p:txBody>
      </p:sp>
    </p:spTree>
    <p:extLst>
      <p:ext uri="{BB962C8B-B14F-4D97-AF65-F5344CB8AC3E}">
        <p14:creationId xmlns:p14="http://schemas.microsoft.com/office/powerpoint/2010/main" val="1377255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3AC63077-C407-4AD9-AA9C-3D7CFE4D6F22}" type="slidenum">
              <a:rPr lang="it-IT" altLang="it-IT" smtClean="0"/>
              <a:pPr/>
              <a:t>‹N›</a:t>
            </a:fld>
            <a:endParaRPr lang="it-IT" altLang="it-IT"/>
          </a:p>
        </p:txBody>
      </p:sp>
    </p:spTree>
    <p:extLst>
      <p:ext uri="{BB962C8B-B14F-4D97-AF65-F5344CB8AC3E}">
        <p14:creationId xmlns:p14="http://schemas.microsoft.com/office/powerpoint/2010/main" val="466430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EE1BA28F-6E70-4A86-A6C1-526D06CF19FE}" type="slidenum">
              <a:rPr lang="it-IT" altLang="it-IT" smtClean="0"/>
              <a:pPr/>
              <a:t>‹N›</a:t>
            </a:fld>
            <a:endParaRPr lang="it-IT" altLang="it-IT"/>
          </a:p>
        </p:txBody>
      </p:sp>
    </p:spTree>
    <p:extLst>
      <p:ext uri="{BB962C8B-B14F-4D97-AF65-F5344CB8AC3E}">
        <p14:creationId xmlns:p14="http://schemas.microsoft.com/office/powerpoint/2010/main" val="292899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lt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lt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9E5C3-4DAB-404E-8164-690152257671}" type="slidenum">
              <a:rPr lang="it-IT" altLang="it-IT" smtClean="0"/>
              <a:pPr/>
              <a:t>‹N›</a:t>
            </a:fld>
            <a:endParaRPr lang="it-IT" altLang="it-IT"/>
          </a:p>
        </p:txBody>
      </p:sp>
    </p:spTree>
    <p:extLst>
      <p:ext uri="{BB962C8B-B14F-4D97-AF65-F5344CB8AC3E}">
        <p14:creationId xmlns:p14="http://schemas.microsoft.com/office/powerpoint/2010/main" val="226977440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lt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lt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9E5C3-4DAB-404E-8164-690152257671}" type="slidenum">
              <a:rPr lang="it-IT" altLang="it-IT" smtClean="0"/>
              <a:pPr/>
              <a:t>‹N›</a:t>
            </a:fld>
            <a:endParaRPr lang="it-IT" altLang="it-IT"/>
          </a:p>
        </p:txBody>
      </p:sp>
    </p:spTree>
    <p:extLst>
      <p:ext uri="{BB962C8B-B14F-4D97-AF65-F5344CB8AC3E}">
        <p14:creationId xmlns:p14="http://schemas.microsoft.com/office/powerpoint/2010/main" val="320077557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B8FAD8CC-BFEA-43E4-B579-BC746A37C47F}"/>
              </a:ext>
            </a:extLst>
          </p:cNvPr>
          <p:cNvSpPr>
            <a:spLocks noGrp="1" noChangeArrowheads="1"/>
          </p:cNvSpPr>
          <p:nvPr>
            <p:ph type="title"/>
          </p:nvPr>
        </p:nvSpPr>
        <p:spPr>
          <a:xfrm>
            <a:off x="1698379" y="-27614"/>
            <a:ext cx="5829300" cy="1102519"/>
          </a:xfrm>
          <a:ln/>
        </p:spPr>
        <p:txBody>
          <a:bodyPr>
            <a:normAutofit/>
          </a:bodyPr>
          <a:lstStyle/>
          <a:p>
            <a:pPr algn="ctr">
              <a:tabLst>
                <a:tab pos="0" algn="l"/>
                <a:tab pos="685849" algn="l"/>
                <a:tab pos="1371698" algn="l"/>
                <a:tab pos="2057547" algn="l"/>
                <a:tab pos="2743397" algn="l"/>
                <a:tab pos="3429246" algn="l"/>
                <a:tab pos="4115095" algn="l"/>
                <a:tab pos="4800944" algn="l"/>
                <a:tab pos="5486794" algn="l"/>
                <a:tab pos="6172642" algn="l"/>
                <a:tab pos="6858492" algn="l"/>
                <a:tab pos="7544341" algn="l"/>
              </a:tabLst>
            </a:pPr>
            <a:r>
              <a:rPr lang="it-IT" altLang="it-IT" sz="3200" b="1" dirty="0">
                <a:effectLst>
                  <a:outerShdw blurRad="38100" dist="38100" dir="2700000" algn="tl">
                    <a:srgbClr val="FFFFFF"/>
                  </a:outerShdw>
                </a:effectLst>
                <a:latin typeface="Comic Sans MS" panose="030F0902030302020204" pitchFamily="66" charset="0"/>
              </a:rPr>
              <a:t>TESSUTO MUSCOLARE</a:t>
            </a:r>
          </a:p>
        </p:txBody>
      </p:sp>
      <p:sp>
        <p:nvSpPr>
          <p:cNvPr id="3074" name="Text Box 2">
            <a:extLst>
              <a:ext uri="{FF2B5EF4-FFF2-40B4-BE49-F238E27FC236}">
                <a16:creationId xmlns:a16="http://schemas.microsoft.com/office/drawing/2014/main" id="{6FC25B68-7B5B-484B-85DA-7BA976B22B95}"/>
              </a:ext>
            </a:extLst>
          </p:cNvPr>
          <p:cNvSpPr txBox="1">
            <a:spLocks noChangeArrowheads="1"/>
          </p:cNvSpPr>
          <p:nvPr/>
        </p:nvSpPr>
        <p:spPr bwMode="auto">
          <a:xfrm>
            <a:off x="504093" y="3493539"/>
            <a:ext cx="8100644" cy="2563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just" defTabSz="336971" fontAlgn="base">
              <a:spcBef>
                <a:spcPct val="0"/>
              </a:spcBef>
              <a:spcAft>
                <a:spcPct val="0"/>
              </a:spcAft>
              <a:buSzPct val="100000"/>
            </a:pPr>
            <a:endParaRPr lang="it-IT" altLang="it-IT" dirty="0">
              <a:cs typeface="Arial" panose="020B0604020202020204" pitchFamily="34" charset="0"/>
            </a:endParaRPr>
          </a:p>
          <a:p>
            <a:pPr algn="just" defTabSz="336971" fontAlgn="base">
              <a:spcBef>
                <a:spcPct val="0"/>
              </a:spcBef>
              <a:spcAft>
                <a:spcPct val="0"/>
              </a:spcAft>
              <a:buSzPct val="100000"/>
            </a:pPr>
            <a:r>
              <a:rPr lang="it-IT" altLang="it-IT" sz="2400" b="1" dirty="0">
                <a:latin typeface="Comic Sans MS" panose="030F0902030302020204" pitchFamily="66" charset="0"/>
                <a:cs typeface="Arial" panose="020B0604020202020204" pitchFamily="34" charset="0"/>
              </a:rPr>
              <a:t>Le CELLULE MUSCOLARI possono essere STRIATE o LISCE a seconda della presenza o meno nelle cellule muscolari di BANDE CHIARE e BANDE SCURE.</a:t>
            </a:r>
          </a:p>
          <a:p>
            <a:pPr algn="just" defTabSz="336971" fontAlgn="base">
              <a:spcBef>
                <a:spcPct val="0"/>
              </a:spcBef>
              <a:spcAft>
                <a:spcPct val="0"/>
              </a:spcAft>
              <a:buSzPct val="100000"/>
            </a:pPr>
            <a:r>
              <a:rPr lang="it-IT" altLang="it-IT" sz="2400" b="1" dirty="0">
                <a:latin typeface="Comic Sans MS" panose="030F0902030302020204" pitchFamily="66" charset="0"/>
                <a:cs typeface="Arial" panose="020B0604020202020204" pitchFamily="34" charset="0"/>
              </a:rPr>
              <a:t>Tali </a:t>
            </a:r>
            <a:r>
              <a:rPr lang="it-IT" altLang="it-IT" sz="2400" b="1" dirty="0" err="1">
                <a:latin typeface="Comic Sans MS" panose="030F0902030302020204" pitchFamily="66" charset="0"/>
                <a:cs typeface="Arial" panose="020B0604020202020204" pitchFamily="34" charset="0"/>
              </a:rPr>
              <a:t>bandature</a:t>
            </a:r>
            <a:r>
              <a:rPr lang="it-IT" altLang="it-IT" sz="2400" b="1" dirty="0">
                <a:latin typeface="Comic Sans MS" panose="030F0902030302020204" pitchFamily="66" charset="0"/>
                <a:cs typeface="Arial" panose="020B0604020202020204" pitchFamily="34" charset="0"/>
              </a:rPr>
              <a:t> sono dovute all’ organizzazione dei MIOFILAMENTI di PROTEINE CONTRATTILI (Actina e Miosina).</a:t>
            </a:r>
          </a:p>
        </p:txBody>
      </p:sp>
      <p:sp>
        <p:nvSpPr>
          <p:cNvPr id="3075" name="Text Box 3">
            <a:extLst>
              <a:ext uri="{FF2B5EF4-FFF2-40B4-BE49-F238E27FC236}">
                <a16:creationId xmlns:a16="http://schemas.microsoft.com/office/drawing/2014/main" id="{87A95947-23D1-46AC-B8CA-F07CCA5386B5}"/>
              </a:ext>
            </a:extLst>
          </p:cNvPr>
          <p:cNvSpPr txBox="1">
            <a:spLocks noChangeArrowheads="1"/>
          </p:cNvSpPr>
          <p:nvPr/>
        </p:nvSpPr>
        <p:spPr bwMode="auto">
          <a:xfrm>
            <a:off x="726828" y="729609"/>
            <a:ext cx="7877909" cy="276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defTabSz="336971" fontAlgn="base">
              <a:spcBef>
                <a:spcPct val="0"/>
              </a:spcBef>
              <a:spcAft>
                <a:spcPct val="0"/>
              </a:spcAft>
              <a:buSzPct val="100000"/>
            </a:pPr>
            <a:r>
              <a:rPr lang="it-IT" altLang="it-IT" sz="2500" dirty="0">
                <a:latin typeface="Chalkboard SE" panose="03050602040202020205" pitchFamily="66" charset="77"/>
                <a:cs typeface="Arial" panose="020B0604020202020204" pitchFamily="34" charset="0"/>
              </a:rPr>
              <a:t>È un tessuto di derivazione </a:t>
            </a:r>
            <a:r>
              <a:rPr lang="it-IT" altLang="it-IT" sz="2500" b="1" dirty="0">
                <a:latin typeface="Chalkboard SE" panose="03050602040202020205" pitchFamily="66" charset="77"/>
                <a:cs typeface="Arial" panose="020B0604020202020204" pitchFamily="34" charset="0"/>
              </a:rPr>
              <a:t>MESODERMICA</a:t>
            </a:r>
            <a:r>
              <a:rPr lang="it-IT" altLang="it-IT" sz="2500" dirty="0">
                <a:latin typeface="Chalkboard SE" panose="03050602040202020205" pitchFamily="66" charset="77"/>
                <a:cs typeface="Arial" panose="020B0604020202020204" pitchFamily="34" charset="0"/>
              </a:rPr>
              <a:t>, le cui </a:t>
            </a:r>
          </a:p>
          <a:p>
            <a:pPr defTabSz="336971" fontAlgn="base">
              <a:spcBef>
                <a:spcPct val="0"/>
              </a:spcBef>
              <a:spcAft>
                <a:spcPct val="0"/>
              </a:spcAft>
              <a:buSzPct val="100000"/>
            </a:pPr>
            <a:r>
              <a:rPr lang="it-IT" altLang="it-IT" sz="2500" dirty="0">
                <a:latin typeface="Chalkboard SE" panose="03050602040202020205" pitchFamily="66" charset="77"/>
                <a:cs typeface="Arial" panose="020B0604020202020204" pitchFamily="34" charset="0"/>
              </a:rPr>
              <a:t>proprietà peculiari sono:</a:t>
            </a:r>
          </a:p>
          <a:p>
            <a:pPr defTabSz="336971" fontAlgn="base">
              <a:spcBef>
                <a:spcPct val="0"/>
              </a:spcBef>
              <a:spcAft>
                <a:spcPct val="0"/>
              </a:spcAft>
              <a:buClr>
                <a:srgbClr val="000000"/>
              </a:buClr>
              <a:buSzPct val="100000"/>
              <a:buFont typeface="Arial" panose="020B0604020202020204" pitchFamily="34" charset="0"/>
              <a:buChar char="•"/>
            </a:pPr>
            <a:r>
              <a:rPr lang="it-IT" altLang="it-IT" sz="2500" dirty="0">
                <a:latin typeface="Chalkboard SE" panose="03050602040202020205" pitchFamily="66" charset="77"/>
                <a:cs typeface="Arial" panose="020B0604020202020204" pitchFamily="34" charset="0"/>
              </a:rPr>
              <a:t> </a:t>
            </a:r>
            <a:r>
              <a:rPr lang="it-IT" altLang="it-IT" sz="2500" b="1" dirty="0">
                <a:latin typeface="Chalkboard SE" panose="03050602040202020205" pitchFamily="66" charset="77"/>
                <a:cs typeface="Arial" panose="020B0604020202020204" pitchFamily="34" charset="0"/>
              </a:rPr>
              <a:t>ECCITABILITÀ, ossia la capacità di reagire a stimolazioni, in particolare del Sistema Nervoso</a:t>
            </a:r>
          </a:p>
          <a:p>
            <a:pPr defTabSz="336971" fontAlgn="base">
              <a:spcBef>
                <a:spcPct val="0"/>
              </a:spcBef>
              <a:spcAft>
                <a:spcPct val="0"/>
              </a:spcAft>
              <a:buClr>
                <a:srgbClr val="000000"/>
              </a:buClr>
              <a:buSzPct val="100000"/>
              <a:buFont typeface="Arial" panose="020B0604020202020204" pitchFamily="34" charset="0"/>
              <a:buChar char="•"/>
            </a:pPr>
            <a:r>
              <a:rPr lang="it-IT" altLang="it-IT" sz="2500" b="1" dirty="0">
                <a:latin typeface="Chalkboard SE" panose="03050602040202020205" pitchFamily="66" charset="77"/>
                <a:cs typeface="Arial" panose="020B0604020202020204" pitchFamily="34" charset="0"/>
              </a:rPr>
              <a:t> CONTRATTILITÀ, la capacità di variare le dimensioni cellulari, con ciò provocando il movimento della struttura corporea in cui si trova.</a:t>
            </a:r>
          </a:p>
        </p:txBody>
      </p:sp>
    </p:spTree>
    <p:extLst>
      <p:ext uri="{BB962C8B-B14F-4D97-AF65-F5344CB8AC3E}">
        <p14:creationId xmlns:p14="http://schemas.microsoft.com/office/powerpoint/2010/main" val="17749270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0" y="152400"/>
            <a:ext cx="9144000" cy="6096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DI CONDUZIONE DEL CUORE</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90575"/>
            <a:ext cx="8153400" cy="599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00550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1D8680F2-BA8F-974E-A069-9FFCBE866B4A}"/>
              </a:ext>
            </a:extLst>
          </p:cNvPr>
          <p:cNvSpPr>
            <a:spLocks noGrp="1"/>
          </p:cNvSpPr>
          <p:nvPr>
            <p:ph type="title"/>
          </p:nvPr>
        </p:nvSpPr>
        <p:spPr>
          <a:xfrm>
            <a:off x="0" y="0"/>
            <a:ext cx="9144000" cy="1325563"/>
          </a:xfrm>
        </p:spPr>
        <p:txBody>
          <a:bodyPr>
            <a:normAutofit/>
          </a:bodyPr>
          <a:lstStyle/>
          <a:p>
            <a:pPr algn="ctr"/>
            <a:r>
              <a:rPr lang="it-IT" sz="3600" b="1" dirty="0">
                <a:latin typeface="Chalkboard SE" panose="03050602040202020205" pitchFamily="66" charset="77"/>
              </a:rPr>
              <a:t>CLASSIFICAZIONE del TESSUTO MUSCOLARE</a:t>
            </a:r>
          </a:p>
        </p:txBody>
      </p:sp>
      <p:sp>
        <p:nvSpPr>
          <p:cNvPr id="8" name="Segnaposto contenuto 7">
            <a:extLst>
              <a:ext uri="{FF2B5EF4-FFF2-40B4-BE49-F238E27FC236}">
                <a16:creationId xmlns:a16="http://schemas.microsoft.com/office/drawing/2014/main" id="{A279E4A4-7B65-324B-876A-DCA7EAE5A16D}"/>
              </a:ext>
            </a:extLst>
          </p:cNvPr>
          <p:cNvSpPr>
            <a:spLocks noGrp="1"/>
          </p:cNvSpPr>
          <p:nvPr>
            <p:ph idx="1"/>
          </p:nvPr>
        </p:nvSpPr>
        <p:spPr>
          <a:xfrm>
            <a:off x="703386" y="1173162"/>
            <a:ext cx="8206152" cy="5532437"/>
          </a:xfrm>
        </p:spPr>
        <p:txBody>
          <a:bodyPr>
            <a:normAutofit fontScale="92500" lnSpcReduction="20000"/>
          </a:bodyPr>
          <a:lstStyle/>
          <a:p>
            <a:r>
              <a:rPr lang="it-IT" b="1" dirty="0">
                <a:latin typeface="Chalkboard SE" panose="03050602040202020205" pitchFamily="66" charset="77"/>
                <a:cs typeface="Gurmukhi MN" panose="02020600050405020304" pitchFamily="18" charset="0"/>
              </a:rPr>
              <a:t>TESSUTO MUSCOLARE STRIATO SCHELETRICO:</a:t>
            </a:r>
          </a:p>
          <a:p>
            <a:pPr marL="0" indent="0">
              <a:buNone/>
            </a:pPr>
            <a:r>
              <a:rPr lang="it-IT" b="1" dirty="0">
                <a:latin typeface="Chalkboard SE" panose="03050602040202020205" pitchFamily="66" charset="77"/>
                <a:cs typeface="Gurmukhi MN" panose="02020600050405020304" pitchFamily="18" charset="0"/>
              </a:rPr>
              <a:t>    va a costituire Organi Pieni denominati MUSCOLI SCHELETRICI del Sistema Locomotore;</a:t>
            </a:r>
          </a:p>
          <a:p>
            <a:pPr marL="0" indent="0">
              <a:buNone/>
            </a:pPr>
            <a:r>
              <a:rPr lang="it-IT" b="1" dirty="0">
                <a:latin typeface="Chalkboard SE" panose="03050602040202020205" pitchFamily="66" charset="77"/>
                <a:cs typeface="Gurmukhi MN" panose="02020600050405020304" pitchFamily="18" charset="0"/>
              </a:rPr>
              <a:t>    si riscontra, inoltre, come Componente Muscolare, in Organi Viscerali (Cavità Orale, Faringe, Laringe, Esofago) ;</a:t>
            </a:r>
          </a:p>
          <a:p>
            <a:pPr marL="0" indent="0">
              <a:buNone/>
            </a:pPr>
            <a:r>
              <a:rPr lang="it-IT" b="1" dirty="0">
                <a:latin typeface="Chalkboard SE" panose="03050602040202020205" pitchFamily="66" charset="77"/>
                <a:cs typeface="Gurmukhi MN" panose="02020600050405020304" pitchFamily="18" charset="0"/>
              </a:rPr>
              <a:t>   le cellule sono PLURINUCLEATE ed assumono la   </a:t>
            </a:r>
          </a:p>
          <a:p>
            <a:pPr marL="0" indent="0">
              <a:buNone/>
            </a:pPr>
            <a:r>
              <a:rPr lang="it-IT" b="1" dirty="0">
                <a:latin typeface="Chalkboard SE" panose="03050602040202020205" pitchFamily="66" charset="77"/>
                <a:cs typeface="Gurmukhi MN" panose="02020600050405020304" pitchFamily="18" charset="0"/>
              </a:rPr>
              <a:t>   denominazione di FIBRE (Muscolari Striate </a:t>
            </a:r>
          </a:p>
          <a:p>
            <a:pPr marL="0" indent="0">
              <a:buNone/>
            </a:pPr>
            <a:r>
              <a:rPr lang="it-IT" b="1" dirty="0">
                <a:latin typeface="Chalkboard SE" panose="03050602040202020205" pitchFamily="66" charset="77"/>
                <a:cs typeface="Gurmukhi MN" panose="02020600050405020304" pitchFamily="18" charset="0"/>
              </a:rPr>
              <a:t>   Scheletriche).</a:t>
            </a:r>
          </a:p>
          <a:p>
            <a:pPr marL="0" indent="0">
              <a:buNone/>
            </a:pPr>
            <a:r>
              <a:rPr lang="it-IT" b="1" dirty="0">
                <a:latin typeface="Chalkboard SE" panose="03050602040202020205" pitchFamily="66" charset="77"/>
                <a:cs typeface="Gurmukhi MN" panose="02020600050405020304" pitchFamily="18" charset="0"/>
              </a:rPr>
              <a:t>Viene definito (IMPROPRIAMENTE !) «Volontario» perché PUO’ essere anche controllato dalla Coscienza («Volontà») del soggetto essendo innervato dal Sistema Nervoso Somatico. Tuttavia, la maggior parte dei movimenti del Tessuto Muscolare Striato Scheletrico è di natura RIFLESSA e, pertanto, NON volontaria.</a:t>
            </a:r>
          </a:p>
        </p:txBody>
      </p:sp>
    </p:spTree>
    <p:extLst>
      <p:ext uri="{BB962C8B-B14F-4D97-AF65-F5344CB8AC3E}">
        <p14:creationId xmlns:p14="http://schemas.microsoft.com/office/powerpoint/2010/main" val="3190162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281353" y="168244"/>
            <a:ext cx="8721969" cy="1076325"/>
          </a:xfrm>
          <a:ln/>
        </p:spPr>
        <p:txBody>
          <a:bodyPr>
            <a:normAutofit/>
          </a:bodyPr>
          <a:lstStyle/>
          <a:p>
            <a:pPr algn="ctr">
              <a:tabLst>
                <a:tab pos="0" algn="l"/>
                <a:tab pos="335780" algn="l"/>
                <a:tab pos="672752" algn="l"/>
                <a:tab pos="1009723" algn="l"/>
                <a:tab pos="1346694" algn="l"/>
                <a:tab pos="1683665" algn="l"/>
                <a:tab pos="2020636" algn="l"/>
                <a:tab pos="2357606" algn="l"/>
                <a:tab pos="2694578" algn="l"/>
                <a:tab pos="3031549" algn="l"/>
                <a:tab pos="3368520" algn="l"/>
                <a:tab pos="3705491" algn="l"/>
                <a:tab pos="4042462" algn="l"/>
                <a:tab pos="4379433" algn="l"/>
                <a:tab pos="4716405" algn="l"/>
                <a:tab pos="5053375" algn="l"/>
                <a:tab pos="5390346" algn="l"/>
                <a:tab pos="5727317" algn="l"/>
                <a:tab pos="6064288" algn="l"/>
                <a:tab pos="6401260" algn="l"/>
                <a:tab pos="6738231" algn="l"/>
              </a:tabLst>
            </a:pPr>
            <a:r>
              <a:rPr lang="it-IT" altLang="it-IT" sz="3600" dirty="0">
                <a:latin typeface="Gurmukhi MN" panose="02020600050405020304" pitchFamily="18" charset="0"/>
                <a:cs typeface="Gurmukhi MN" panose="02020600050405020304" pitchFamily="18" charset="0"/>
              </a:rPr>
              <a:t>SISTEMA MUSCOLARE SCHELETRICO</a:t>
            </a:r>
          </a:p>
        </p:txBody>
      </p:sp>
      <p:graphicFrame>
        <p:nvGraphicFramePr>
          <p:cNvPr id="22530" name="Object 2"/>
          <p:cNvGraphicFramePr>
            <a:graphicFrameLocks noChangeAspect="1"/>
          </p:cNvGraphicFramePr>
          <p:nvPr/>
        </p:nvGraphicFramePr>
        <p:xfrm>
          <a:off x="1314450" y="2114550"/>
          <a:ext cx="2091929" cy="3714750"/>
        </p:xfrm>
        <a:graphic>
          <a:graphicData uri="http://schemas.openxmlformats.org/presentationml/2006/ole">
            <mc:AlternateContent xmlns:mc="http://schemas.openxmlformats.org/markup-compatibility/2006">
              <mc:Choice xmlns:v="urn:schemas-microsoft-com:vml" Requires="v">
                <p:oleObj spid="_x0000_s1140" r:id="rId4" imgW="4151033" imgH="7369455" progId="">
                  <p:embed/>
                </p:oleObj>
              </mc:Choice>
              <mc:Fallback>
                <p:oleObj r:id="rId4" imgW="4151033" imgH="7369455" progId="">
                  <p:embed/>
                  <p:pic>
                    <p:nvPicPr>
                      <p:cNvPr id="2253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4450" y="2114550"/>
                        <a:ext cx="2091929" cy="37147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5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1611" y="2114550"/>
            <a:ext cx="1844277" cy="371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2532" name="Object 4"/>
          <p:cNvGraphicFramePr>
            <a:graphicFrameLocks noChangeAspect="1"/>
          </p:cNvGraphicFramePr>
          <p:nvPr/>
        </p:nvGraphicFramePr>
        <p:xfrm>
          <a:off x="5200650" y="2114550"/>
          <a:ext cx="1200150" cy="3771900"/>
        </p:xfrm>
        <a:graphic>
          <a:graphicData uri="http://schemas.openxmlformats.org/presentationml/2006/ole">
            <mc:AlternateContent xmlns:mc="http://schemas.openxmlformats.org/markup-compatibility/2006">
              <mc:Choice xmlns:v="urn:schemas-microsoft-com:vml" Requires="v">
                <p:oleObj spid="_x0000_s1141" r:id="rId7" imgW="2383339" imgH="7479174" progId="">
                  <p:embed/>
                </p:oleObj>
              </mc:Choice>
              <mc:Fallback>
                <p:oleObj r:id="rId7" imgW="2383339" imgH="7479174" progId="">
                  <p:embed/>
                  <p:pic>
                    <p:nvPicPr>
                      <p:cNvPr id="2253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0650" y="2114550"/>
                        <a:ext cx="1200150" cy="37719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5754135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l="4395" t="2559" r="5251" b="20174"/>
          <a:stretch>
            <a:fillRect/>
          </a:stretch>
        </p:blipFill>
        <p:spPr bwMode="auto">
          <a:xfrm>
            <a:off x="602206" y="457200"/>
            <a:ext cx="8442622" cy="6223611"/>
          </a:xfrm>
          <a:prstGeom prst="rect">
            <a:avLst/>
          </a:prstGeom>
          <a:noFill/>
          <a:ln>
            <a:noFill/>
          </a:ln>
          <a:effectLst/>
          <a:extLst>
            <a:ext uri="{909E8E84-426E-40DD-AFC4-6F175D3DCCD1}">
              <a14:hiddenFill xmlns:a14="http://schemas.microsoft.com/office/drawing/2010/main">
                <a:blipFill dpi="0" rotWithShape="0">
                  <a:blip/>
                  <a:srcRect l="4395" t="2559" r="5251" b="2017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76174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0" y="262030"/>
            <a:ext cx="9144001" cy="892969"/>
          </a:xfrm>
          <a:ln/>
        </p:spPr>
        <p:txBody>
          <a:bodyPr>
            <a:normAutofit/>
          </a:bodyPr>
          <a:lstStyle/>
          <a:p>
            <a:pPr algn="ctr">
              <a:tabLst>
                <a:tab pos="0" algn="l"/>
                <a:tab pos="335780" algn="l"/>
                <a:tab pos="672752" algn="l"/>
                <a:tab pos="1009723" algn="l"/>
                <a:tab pos="1346694" algn="l"/>
                <a:tab pos="1683665" algn="l"/>
                <a:tab pos="2020636" algn="l"/>
                <a:tab pos="2357606" algn="l"/>
                <a:tab pos="2694578" algn="l"/>
                <a:tab pos="3031549" algn="l"/>
                <a:tab pos="3368520" algn="l"/>
                <a:tab pos="3705491" algn="l"/>
                <a:tab pos="4042462" algn="l"/>
                <a:tab pos="4379433" algn="l"/>
                <a:tab pos="4716405" algn="l"/>
                <a:tab pos="5053375" algn="l"/>
                <a:tab pos="5390346" algn="l"/>
                <a:tab pos="5727317" algn="l"/>
                <a:tab pos="6064288" algn="l"/>
                <a:tab pos="6401260" algn="l"/>
                <a:tab pos="6738231" algn="l"/>
              </a:tabLst>
            </a:pPr>
            <a:r>
              <a:rPr lang="it-IT" altLang="it-IT" sz="2700" b="1" dirty="0">
                <a:latin typeface="Gurmukhi MN" panose="02020600050405020304" pitchFamily="18" charset="0"/>
                <a:cs typeface="Gurmukhi MN" panose="02020600050405020304" pitchFamily="18" charset="0"/>
              </a:rPr>
              <a:t>DISPOSITIVI CONNETTIVALI </a:t>
            </a:r>
            <a:br>
              <a:rPr lang="it-IT" altLang="it-IT" sz="2700" b="1" dirty="0">
                <a:latin typeface="Gurmukhi MN" panose="02020600050405020304" pitchFamily="18" charset="0"/>
                <a:cs typeface="Gurmukhi MN" panose="02020600050405020304" pitchFamily="18" charset="0"/>
              </a:rPr>
            </a:br>
            <a:r>
              <a:rPr lang="it-IT" altLang="it-IT" sz="2700" b="1" dirty="0">
                <a:latin typeface="Gurmukhi MN" panose="02020600050405020304" pitchFamily="18" charset="0"/>
                <a:cs typeface="Gurmukhi MN" panose="02020600050405020304" pitchFamily="18" charset="0"/>
              </a:rPr>
              <a:t>ANNESSI AI MUSCOLI STRIATI SCHELETRICI</a:t>
            </a:r>
          </a:p>
        </p:txBody>
      </p:sp>
      <p:sp>
        <p:nvSpPr>
          <p:cNvPr id="30722" name="Rectangle 2"/>
          <p:cNvSpPr>
            <a:spLocks noGrp="1" noChangeArrowheads="1"/>
          </p:cNvSpPr>
          <p:nvPr>
            <p:ph idx="1"/>
          </p:nvPr>
        </p:nvSpPr>
        <p:spPr>
          <a:xfrm>
            <a:off x="679937" y="1324708"/>
            <a:ext cx="8253047" cy="5158154"/>
          </a:xfrm>
          <a:ln/>
        </p:spPr>
        <p:txBody>
          <a:bodyPr>
            <a:normAutofit/>
          </a:bodyPr>
          <a:lstStyle/>
          <a:p>
            <a:pPr marL="245287" indent="-245287">
              <a:spcBef>
                <a:spcPts val="525"/>
              </a:spcBef>
              <a:buClr>
                <a:srgbClr val="FFCC00"/>
              </a:buClr>
              <a:buSzPct val="70000"/>
              <a:buFont typeface="Wingdings" panose="05000000000000000000" pitchFamily="2" charset="2"/>
              <a:buChar char=""/>
              <a:tabLst>
                <a:tab pos="245287" algn="l"/>
                <a:tab pos="323873" algn="l"/>
                <a:tab pos="660845" algn="l"/>
                <a:tab pos="997815" algn="l"/>
                <a:tab pos="1334786" algn="l"/>
                <a:tab pos="1671758" algn="l"/>
                <a:tab pos="2008729" algn="l"/>
                <a:tab pos="2345700" algn="l"/>
                <a:tab pos="2682671" algn="l"/>
                <a:tab pos="3019641" algn="l"/>
                <a:tab pos="3356614" algn="l"/>
                <a:tab pos="3693584" algn="l"/>
                <a:tab pos="4030555" algn="l"/>
                <a:tab pos="4367526" algn="l"/>
                <a:tab pos="4704497" algn="l"/>
                <a:tab pos="5041468" algn="l"/>
                <a:tab pos="5378440" algn="l"/>
                <a:tab pos="5715410" algn="l"/>
                <a:tab pos="6052381" algn="l"/>
                <a:tab pos="6389352" algn="l"/>
                <a:tab pos="6726324" algn="l"/>
              </a:tabLst>
            </a:pPr>
            <a:r>
              <a:rPr lang="it-IT" altLang="it-IT" sz="2400" dirty="0">
                <a:latin typeface="Chalkboard SE" panose="03050602040202020205" pitchFamily="66" charset="77"/>
              </a:rPr>
              <a:t>Sono strutture di TESSUTO CONNETTIVO FIBRILLARE DENSO e si definiscono:</a:t>
            </a:r>
          </a:p>
          <a:p>
            <a:pPr marL="256003" indent="-245287">
              <a:spcBef>
                <a:spcPts val="525"/>
              </a:spcBef>
              <a:buSzPct val="70000"/>
              <a:tabLst>
                <a:tab pos="245287" algn="l"/>
                <a:tab pos="323873" algn="l"/>
                <a:tab pos="660845" algn="l"/>
                <a:tab pos="997815" algn="l"/>
                <a:tab pos="1334786" algn="l"/>
                <a:tab pos="1671758" algn="l"/>
                <a:tab pos="2008729" algn="l"/>
                <a:tab pos="2345700" algn="l"/>
                <a:tab pos="2682671" algn="l"/>
                <a:tab pos="3019641" algn="l"/>
                <a:tab pos="3356614" algn="l"/>
                <a:tab pos="3693584" algn="l"/>
                <a:tab pos="4030555" algn="l"/>
                <a:tab pos="4367526" algn="l"/>
                <a:tab pos="4704497" algn="l"/>
                <a:tab pos="5041468" algn="l"/>
                <a:tab pos="5378440" algn="l"/>
                <a:tab pos="5715410" algn="l"/>
                <a:tab pos="6052381" algn="l"/>
                <a:tab pos="6389352" algn="l"/>
                <a:tab pos="6726324" algn="l"/>
              </a:tabLst>
            </a:pPr>
            <a:endParaRPr lang="it-IT" altLang="it-IT" sz="2400" dirty="0">
              <a:latin typeface="Chalkboard SE" panose="03050602040202020205" pitchFamily="66" charset="77"/>
            </a:endParaRPr>
          </a:p>
          <a:p>
            <a:pPr marL="245287" indent="-245287">
              <a:spcBef>
                <a:spcPts val="525"/>
              </a:spcBef>
              <a:buClr>
                <a:srgbClr val="FFCC00"/>
              </a:buClr>
              <a:buSzPct val="70000"/>
              <a:buFont typeface="Garamond" panose="02020404030301010803" pitchFamily="18" charset="0"/>
              <a:buChar char="-"/>
              <a:tabLst>
                <a:tab pos="245287" algn="l"/>
                <a:tab pos="323873" algn="l"/>
                <a:tab pos="660845" algn="l"/>
                <a:tab pos="997815" algn="l"/>
                <a:tab pos="1334786" algn="l"/>
                <a:tab pos="1671758" algn="l"/>
                <a:tab pos="2008729" algn="l"/>
                <a:tab pos="2345700" algn="l"/>
                <a:tab pos="2682671" algn="l"/>
                <a:tab pos="3019641" algn="l"/>
                <a:tab pos="3356614" algn="l"/>
                <a:tab pos="3693584" algn="l"/>
                <a:tab pos="4030555" algn="l"/>
                <a:tab pos="4367526" algn="l"/>
                <a:tab pos="4704497" algn="l"/>
                <a:tab pos="5041468" algn="l"/>
                <a:tab pos="5378440" algn="l"/>
                <a:tab pos="5715410" algn="l"/>
                <a:tab pos="6052381" algn="l"/>
                <a:tab pos="6389352" algn="l"/>
                <a:tab pos="6726324" algn="l"/>
              </a:tabLst>
            </a:pPr>
            <a:r>
              <a:rPr lang="it-IT" altLang="it-IT" sz="2400" dirty="0">
                <a:latin typeface="Chalkboard SE" panose="03050602040202020205" pitchFamily="66" charset="77"/>
              </a:rPr>
              <a:t>TENDINI: </a:t>
            </a:r>
            <a:r>
              <a:rPr lang="it-IT" altLang="it-IT" sz="2400" dirty="0" err="1">
                <a:latin typeface="Chalkboard SE" panose="03050602040202020205" pitchFamily="66" charset="77"/>
              </a:rPr>
              <a:t>stutture</a:t>
            </a:r>
            <a:r>
              <a:rPr lang="it-IT" altLang="it-IT" sz="2400" dirty="0">
                <a:latin typeface="Chalkboard SE" panose="03050602040202020205" pitchFamily="66" charset="77"/>
              </a:rPr>
              <a:t> connettivali CILINDRICHE che connettono capi muscolari allo scheletro del Sistema Locomotore o ad altre strutture (es., Cartilagini Laringee);</a:t>
            </a:r>
          </a:p>
          <a:p>
            <a:pPr marL="245287" indent="-245287">
              <a:spcBef>
                <a:spcPts val="525"/>
              </a:spcBef>
              <a:buClr>
                <a:srgbClr val="FFCC00"/>
              </a:buClr>
              <a:buSzPct val="70000"/>
              <a:buFont typeface="Garamond" panose="02020404030301010803" pitchFamily="18" charset="0"/>
              <a:buChar char="-"/>
              <a:tabLst>
                <a:tab pos="245287" algn="l"/>
                <a:tab pos="323873" algn="l"/>
                <a:tab pos="660845" algn="l"/>
                <a:tab pos="997815" algn="l"/>
                <a:tab pos="1334786" algn="l"/>
                <a:tab pos="1671758" algn="l"/>
                <a:tab pos="2008729" algn="l"/>
                <a:tab pos="2345700" algn="l"/>
                <a:tab pos="2682671" algn="l"/>
                <a:tab pos="3019641" algn="l"/>
                <a:tab pos="3356614" algn="l"/>
                <a:tab pos="3693584" algn="l"/>
                <a:tab pos="4030555" algn="l"/>
                <a:tab pos="4367526" algn="l"/>
                <a:tab pos="4704497" algn="l"/>
                <a:tab pos="5041468" algn="l"/>
                <a:tab pos="5378440" algn="l"/>
                <a:tab pos="5715410" algn="l"/>
                <a:tab pos="6052381" algn="l"/>
                <a:tab pos="6389352" algn="l"/>
                <a:tab pos="6726324" algn="l"/>
              </a:tabLst>
            </a:pPr>
            <a:endParaRPr lang="it-IT" altLang="it-IT" sz="2400" dirty="0">
              <a:latin typeface="Chalkboard SE" panose="03050602040202020205" pitchFamily="66" charset="77"/>
            </a:endParaRPr>
          </a:p>
          <a:p>
            <a:pPr marL="245287" indent="-245287">
              <a:spcBef>
                <a:spcPts val="525"/>
              </a:spcBef>
              <a:buClr>
                <a:srgbClr val="FFCC00"/>
              </a:buClr>
              <a:buSzPct val="70000"/>
              <a:buFont typeface="Garamond" panose="02020404030301010803" pitchFamily="18" charset="0"/>
              <a:buChar char="-"/>
              <a:tabLst>
                <a:tab pos="245287" algn="l"/>
                <a:tab pos="323873" algn="l"/>
                <a:tab pos="660845" algn="l"/>
                <a:tab pos="997815" algn="l"/>
                <a:tab pos="1334786" algn="l"/>
                <a:tab pos="1671758" algn="l"/>
                <a:tab pos="2008729" algn="l"/>
                <a:tab pos="2345700" algn="l"/>
                <a:tab pos="2682671" algn="l"/>
                <a:tab pos="3019641" algn="l"/>
                <a:tab pos="3356614" algn="l"/>
                <a:tab pos="3693584" algn="l"/>
                <a:tab pos="4030555" algn="l"/>
                <a:tab pos="4367526" algn="l"/>
                <a:tab pos="4704497" algn="l"/>
                <a:tab pos="5041468" algn="l"/>
                <a:tab pos="5378440" algn="l"/>
                <a:tab pos="5715410" algn="l"/>
                <a:tab pos="6052381" algn="l"/>
                <a:tab pos="6389352" algn="l"/>
                <a:tab pos="6726324" algn="l"/>
              </a:tabLst>
            </a:pPr>
            <a:r>
              <a:rPr lang="it-IT" altLang="it-IT" sz="2400" dirty="0">
                <a:latin typeface="Chalkboard SE" panose="03050602040202020205" pitchFamily="66" charset="77"/>
              </a:rPr>
              <a:t>APONEUROSI: strutture connettivali AMPIE ed estese che connettono muscoli o allo scheletro o ad altre strutture (es.: tessuto connettivo lasso sottocutaneo);</a:t>
            </a:r>
          </a:p>
          <a:p>
            <a:pPr marL="245287" indent="-245287">
              <a:spcBef>
                <a:spcPts val="525"/>
              </a:spcBef>
              <a:buClr>
                <a:srgbClr val="FFCC00"/>
              </a:buClr>
              <a:buSzPct val="70000"/>
              <a:buFont typeface="Garamond" panose="02020404030301010803" pitchFamily="18" charset="0"/>
              <a:buChar char="-"/>
              <a:tabLst>
                <a:tab pos="245287" algn="l"/>
                <a:tab pos="323873" algn="l"/>
                <a:tab pos="660845" algn="l"/>
                <a:tab pos="997815" algn="l"/>
                <a:tab pos="1334786" algn="l"/>
                <a:tab pos="1671758" algn="l"/>
                <a:tab pos="2008729" algn="l"/>
                <a:tab pos="2345700" algn="l"/>
                <a:tab pos="2682671" algn="l"/>
                <a:tab pos="3019641" algn="l"/>
                <a:tab pos="3356614" algn="l"/>
                <a:tab pos="3693584" algn="l"/>
                <a:tab pos="4030555" algn="l"/>
                <a:tab pos="4367526" algn="l"/>
                <a:tab pos="4704497" algn="l"/>
                <a:tab pos="5041468" algn="l"/>
                <a:tab pos="5378440" algn="l"/>
                <a:tab pos="5715410" algn="l"/>
                <a:tab pos="6052381" algn="l"/>
                <a:tab pos="6389352" algn="l"/>
                <a:tab pos="6726324" algn="l"/>
              </a:tabLst>
            </a:pPr>
            <a:endParaRPr lang="it-IT" altLang="it-IT" sz="2400" dirty="0">
              <a:latin typeface="Chalkboard SE" panose="03050602040202020205" pitchFamily="66" charset="77"/>
            </a:endParaRPr>
          </a:p>
          <a:p>
            <a:pPr marL="245287" indent="-245287">
              <a:spcBef>
                <a:spcPts val="525"/>
              </a:spcBef>
              <a:buClr>
                <a:srgbClr val="FFCC00"/>
              </a:buClr>
              <a:buSzPct val="70000"/>
              <a:buFont typeface="Garamond" panose="02020404030301010803" pitchFamily="18" charset="0"/>
              <a:buChar char="-"/>
              <a:tabLst>
                <a:tab pos="245287" algn="l"/>
                <a:tab pos="323873" algn="l"/>
                <a:tab pos="660845" algn="l"/>
                <a:tab pos="997815" algn="l"/>
                <a:tab pos="1334786" algn="l"/>
                <a:tab pos="1671758" algn="l"/>
                <a:tab pos="2008729" algn="l"/>
                <a:tab pos="2345700" algn="l"/>
                <a:tab pos="2682671" algn="l"/>
                <a:tab pos="3019641" algn="l"/>
                <a:tab pos="3356614" algn="l"/>
                <a:tab pos="3693584" algn="l"/>
                <a:tab pos="4030555" algn="l"/>
                <a:tab pos="4367526" algn="l"/>
                <a:tab pos="4704497" algn="l"/>
                <a:tab pos="5041468" algn="l"/>
                <a:tab pos="5378440" algn="l"/>
                <a:tab pos="5715410" algn="l"/>
                <a:tab pos="6052381" algn="l"/>
                <a:tab pos="6389352" algn="l"/>
                <a:tab pos="6726324" algn="l"/>
              </a:tabLst>
            </a:pPr>
            <a:r>
              <a:rPr lang="it-IT" altLang="it-IT" sz="2400" dirty="0">
                <a:latin typeface="Chalkboard SE" panose="03050602040202020205" pitchFamily="66" charset="77"/>
              </a:rPr>
              <a:t>FASCE FIBROSE: strutture di Tessuto Connettivo Fibroso che rivestono i muscoli scheletrici.</a:t>
            </a:r>
          </a:p>
        </p:txBody>
      </p:sp>
    </p:spTree>
    <p:extLst>
      <p:ext uri="{BB962C8B-B14F-4D97-AF65-F5344CB8AC3E}">
        <p14:creationId xmlns:p14="http://schemas.microsoft.com/office/powerpoint/2010/main" val="357263651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160551"/>
            <a:ext cx="9319846" cy="857250"/>
          </a:xfrm>
          <a:ln/>
        </p:spPr>
        <p:txBody>
          <a:bodyPr>
            <a:noAutofit/>
          </a:bodyPr>
          <a:lstStyle/>
          <a:p>
            <a:pPr algn="ctr">
              <a:tabLst>
                <a:tab pos="0" algn="l"/>
                <a:tab pos="335780" algn="l"/>
                <a:tab pos="672752" algn="l"/>
                <a:tab pos="1009723" algn="l"/>
                <a:tab pos="1346694" algn="l"/>
                <a:tab pos="1683665" algn="l"/>
                <a:tab pos="2020636" algn="l"/>
                <a:tab pos="2357606" algn="l"/>
                <a:tab pos="2694578" algn="l"/>
                <a:tab pos="3031549" algn="l"/>
                <a:tab pos="3368520" algn="l"/>
                <a:tab pos="3705491" algn="l"/>
                <a:tab pos="4042462" algn="l"/>
                <a:tab pos="4379433" algn="l"/>
                <a:tab pos="4716405" algn="l"/>
                <a:tab pos="5053375" algn="l"/>
                <a:tab pos="5390346" algn="l"/>
                <a:tab pos="5727317" algn="l"/>
                <a:tab pos="6064288" algn="l"/>
                <a:tab pos="6401260" algn="l"/>
                <a:tab pos="6738231" algn="l"/>
              </a:tabLst>
            </a:pPr>
            <a:r>
              <a:rPr lang="it-IT" altLang="it-IT" sz="3200" b="1" dirty="0">
                <a:latin typeface="Comic Sans MS" panose="030F0902030302020204" pitchFamily="66" charset="0"/>
              </a:rPr>
              <a:t>FASCE ED APONEUROSI MUSCOLARI SCHELETRICHE</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152" y="995903"/>
            <a:ext cx="4839156" cy="59536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04A322D4-2614-D643-A6B9-4698E3EDC6DB}"/>
              </a:ext>
            </a:extLst>
          </p:cNvPr>
          <p:cNvSpPr txBox="1"/>
          <p:nvPr/>
        </p:nvSpPr>
        <p:spPr>
          <a:xfrm>
            <a:off x="6049108" y="2133600"/>
            <a:ext cx="1588768" cy="461665"/>
          </a:xfrm>
          <a:prstGeom prst="rect">
            <a:avLst/>
          </a:prstGeom>
          <a:noFill/>
        </p:spPr>
        <p:txBody>
          <a:bodyPr wrap="none" rtlCol="0">
            <a:spAutoFit/>
          </a:bodyPr>
          <a:lstStyle/>
          <a:p>
            <a:r>
              <a:rPr lang="it-IT" sz="2400" dirty="0"/>
              <a:t>aponeurosi</a:t>
            </a:r>
          </a:p>
        </p:txBody>
      </p:sp>
      <p:cxnSp>
        <p:nvCxnSpPr>
          <p:cNvPr id="5" name="Connettore 2 4">
            <a:extLst>
              <a:ext uri="{FF2B5EF4-FFF2-40B4-BE49-F238E27FC236}">
                <a16:creationId xmlns:a16="http://schemas.microsoft.com/office/drawing/2014/main" id="{5F47903F-2ACE-094A-BCAA-9BD804126FEB}"/>
              </a:ext>
            </a:extLst>
          </p:cNvPr>
          <p:cNvCxnSpPr/>
          <p:nvPr/>
        </p:nvCxnSpPr>
        <p:spPr>
          <a:xfrm flipH="1" flipV="1">
            <a:off x="4572000" y="2192215"/>
            <a:ext cx="1465385" cy="18757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79A6EDDB-5755-B74A-B77D-B72D43AB2FB0}"/>
              </a:ext>
            </a:extLst>
          </p:cNvPr>
          <p:cNvSpPr txBox="1"/>
          <p:nvPr/>
        </p:nvSpPr>
        <p:spPr>
          <a:xfrm>
            <a:off x="6213231" y="4478215"/>
            <a:ext cx="888769" cy="461665"/>
          </a:xfrm>
          <a:prstGeom prst="rect">
            <a:avLst/>
          </a:prstGeom>
          <a:noFill/>
        </p:spPr>
        <p:txBody>
          <a:bodyPr wrap="none" rtlCol="0">
            <a:spAutoFit/>
          </a:bodyPr>
          <a:lstStyle/>
          <a:p>
            <a:r>
              <a:rPr lang="it-IT" sz="2400" dirty="0"/>
              <a:t>fascia</a:t>
            </a:r>
          </a:p>
        </p:txBody>
      </p:sp>
      <p:cxnSp>
        <p:nvCxnSpPr>
          <p:cNvPr id="10" name="Connettore 2 9">
            <a:extLst>
              <a:ext uri="{FF2B5EF4-FFF2-40B4-BE49-F238E27FC236}">
                <a16:creationId xmlns:a16="http://schemas.microsoft.com/office/drawing/2014/main" id="{DD56E8D6-39A7-3448-B5C3-DB49ACFF48B8}"/>
              </a:ext>
            </a:extLst>
          </p:cNvPr>
          <p:cNvCxnSpPr/>
          <p:nvPr/>
        </p:nvCxnSpPr>
        <p:spPr>
          <a:xfrm flipH="1" flipV="1">
            <a:off x="4747846" y="4477077"/>
            <a:ext cx="1465385" cy="18757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30834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CA558088-8A5E-4A3D-90FB-1113B0BA2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857250"/>
            <a:ext cx="3375422" cy="22633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4" name="Picture 2">
            <a:extLst>
              <a:ext uri="{FF2B5EF4-FFF2-40B4-BE49-F238E27FC236}">
                <a16:creationId xmlns:a16="http://schemas.microsoft.com/office/drawing/2014/main" id="{03A95764-7BE3-4EEF-B701-3736475B7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857250"/>
            <a:ext cx="3429000" cy="2266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3">
            <a:extLst>
              <a:ext uri="{FF2B5EF4-FFF2-40B4-BE49-F238E27FC236}">
                <a16:creationId xmlns:a16="http://schemas.microsoft.com/office/drawing/2014/main" id="{3040585D-2370-4F32-AE90-69240B045D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3784998"/>
            <a:ext cx="3320653" cy="22157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6" name="Picture 4">
            <a:extLst>
              <a:ext uri="{FF2B5EF4-FFF2-40B4-BE49-F238E27FC236}">
                <a16:creationId xmlns:a16="http://schemas.microsoft.com/office/drawing/2014/main" id="{2B4EF1C6-8A1B-4328-83DD-5315AE6368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767138"/>
            <a:ext cx="3429000" cy="2233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7" name="Text Box 5">
            <a:extLst>
              <a:ext uri="{FF2B5EF4-FFF2-40B4-BE49-F238E27FC236}">
                <a16:creationId xmlns:a16="http://schemas.microsoft.com/office/drawing/2014/main" id="{C6778A0C-B343-4C71-A947-226BD8C953EF}"/>
              </a:ext>
            </a:extLst>
          </p:cNvPr>
          <p:cNvSpPr txBox="1">
            <a:spLocks noChangeArrowheads="1"/>
          </p:cNvSpPr>
          <p:nvPr/>
        </p:nvSpPr>
        <p:spPr bwMode="auto">
          <a:xfrm>
            <a:off x="2015439" y="3105151"/>
            <a:ext cx="5331010" cy="624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defTabSz="336971" fontAlgn="base">
              <a:spcBef>
                <a:spcPct val="0"/>
              </a:spcBef>
              <a:spcAft>
                <a:spcPct val="0"/>
              </a:spcAft>
              <a:buSzPct val="100000"/>
            </a:pPr>
            <a:r>
              <a:rPr lang="it-IT" altLang="it-IT">
                <a:latin typeface="Arial Black" panose="020B0A04020102020204" pitchFamily="34" charset="0"/>
                <a:cs typeface="Arial" panose="020B0604020202020204" pitchFamily="34" charset="0"/>
              </a:rPr>
              <a:t>MICROGRAFIE di TESSUTO MUSCOLARE </a:t>
            </a:r>
          </a:p>
          <a:p>
            <a:pPr algn="ctr" defTabSz="336971" fontAlgn="base">
              <a:spcBef>
                <a:spcPct val="0"/>
              </a:spcBef>
              <a:spcAft>
                <a:spcPct val="0"/>
              </a:spcAft>
              <a:buSzPct val="100000"/>
            </a:pPr>
            <a:r>
              <a:rPr lang="it-IT" altLang="it-IT">
                <a:latin typeface="Arial Black" panose="020B0A04020102020204" pitchFamily="34" charset="0"/>
                <a:cs typeface="Arial" panose="020B0604020202020204" pitchFamily="34" charset="0"/>
              </a:rPr>
              <a:t>STRIATO SCHELETRICO</a:t>
            </a:r>
          </a:p>
        </p:txBody>
      </p:sp>
    </p:spTree>
    <p:extLst>
      <p:ext uri="{BB962C8B-B14F-4D97-AF65-F5344CB8AC3E}">
        <p14:creationId xmlns:p14="http://schemas.microsoft.com/office/powerpoint/2010/main" val="21642534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9F10807-DF4D-A245-A99B-209DBD5E0AB2}"/>
              </a:ext>
            </a:extLst>
          </p:cNvPr>
          <p:cNvPicPr>
            <a:picLocks noChangeAspect="1"/>
          </p:cNvPicPr>
          <p:nvPr/>
        </p:nvPicPr>
        <p:blipFill>
          <a:blip r:embed="rId2"/>
          <a:stretch>
            <a:fillRect/>
          </a:stretch>
        </p:blipFill>
        <p:spPr>
          <a:xfrm>
            <a:off x="1249405" y="0"/>
            <a:ext cx="6645189" cy="6858000"/>
          </a:xfrm>
          <a:prstGeom prst="rect">
            <a:avLst/>
          </a:prstGeom>
        </p:spPr>
      </p:pic>
    </p:spTree>
    <p:extLst>
      <p:ext uri="{BB962C8B-B14F-4D97-AF65-F5344CB8AC3E}">
        <p14:creationId xmlns:p14="http://schemas.microsoft.com/office/powerpoint/2010/main" val="123857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B4321E0-2D8B-439B-80D3-3F26EA04E50D}"/>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7146" t="65474" r="55769" b="16560"/>
          <a:stretch>
            <a:fillRect/>
          </a:stretch>
        </p:blipFill>
        <p:spPr bwMode="auto">
          <a:xfrm>
            <a:off x="3707607" y="3709987"/>
            <a:ext cx="4293394" cy="2290763"/>
          </a:xfrm>
          <a:prstGeom prst="rect">
            <a:avLst/>
          </a:prstGeom>
          <a:noFill/>
          <a:ln>
            <a:noFill/>
          </a:ln>
          <a:effectLst/>
          <a:extLst>
            <a:ext uri="{909E8E84-426E-40DD-AFC4-6F175D3DCCD1}">
              <a14:hiddenFill xmlns:a14="http://schemas.microsoft.com/office/drawing/2010/main">
                <a:blipFill dpi="0" rotWithShape="0">
                  <a:blip>
                    <a:lum bright="-12000" contrast="12000"/>
                  </a:blip>
                  <a:srcRect l="7146" t="65474" r="55769" b="1656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a:extLst>
              <a:ext uri="{FF2B5EF4-FFF2-40B4-BE49-F238E27FC236}">
                <a16:creationId xmlns:a16="http://schemas.microsoft.com/office/drawing/2014/main" id="{5981CEE5-6745-46AC-B411-76445758A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98934"/>
            <a:ext cx="2538412" cy="28086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Text Box 3">
            <a:extLst>
              <a:ext uri="{FF2B5EF4-FFF2-40B4-BE49-F238E27FC236}">
                <a16:creationId xmlns:a16="http://schemas.microsoft.com/office/drawing/2014/main" id="{15E20BB9-B02F-44B1-B46A-9C7318537A51}"/>
              </a:ext>
            </a:extLst>
          </p:cNvPr>
          <p:cNvSpPr txBox="1">
            <a:spLocks noChangeArrowheads="1"/>
          </p:cNvSpPr>
          <p:nvPr/>
        </p:nvSpPr>
        <p:spPr bwMode="auto">
          <a:xfrm>
            <a:off x="3762376" y="1214438"/>
            <a:ext cx="4238625" cy="2286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defTabSz="336971" fontAlgn="base">
              <a:spcBef>
                <a:spcPct val="0"/>
              </a:spcBef>
              <a:spcAft>
                <a:spcPct val="0"/>
              </a:spcAft>
              <a:buSzPct val="100000"/>
            </a:pPr>
            <a:r>
              <a:rPr lang="it-IT" altLang="it-IT" b="1">
                <a:cs typeface="Arial" panose="020B0604020202020204" pitchFamily="34" charset="0"/>
              </a:rPr>
              <a:t>La striatura visibile al microscopio ottico (bande chiare e bande scure) deriva dalla disposizione ordinata dei miofilamenti nell’ ambito delle miofibrille che presentano un regolare allineamento cosiddetto “in registro”</a:t>
            </a:r>
          </a:p>
          <a:p>
            <a:pPr defTabSz="336971" fontAlgn="base">
              <a:spcBef>
                <a:spcPct val="0"/>
              </a:spcBef>
              <a:spcAft>
                <a:spcPct val="0"/>
              </a:spcAft>
              <a:buSzPct val="100000"/>
            </a:pPr>
            <a:endParaRPr lang="it-IT" altLang="it-IT" b="1">
              <a:cs typeface="Arial" panose="020B0604020202020204" pitchFamily="34" charset="0"/>
            </a:endParaRPr>
          </a:p>
        </p:txBody>
      </p:sp>
    </p:spTree>
    <p:extLst>
      <p:ext uri="{BB962C8B-B14F-4D97-AF65-F5344CB8AC3E}">
        <p14:creationId xmlns:p14="http://schemas.microsoft.com/office/powerpoint/2010/main" val="22401840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2A6772FB-860F-41EA-A94D-2BF222EA13F7}"/>
              </a:ext>
            </a:extLst>
          </p:cNvPr>
          <p:cNvSpPr>
            <a:spLocks noGrp="1" noChangeArrowheads="1"/>
          </p:cNvSpPr>
          <p:nvPr>
            <p:ph type="title"/>
          </p:nvPr>
        </p:nvSpPr>
        <p:spPr>
          <a:xfrm>
            <a:off x="433753" y="230890"/>
            <a:ext cx="8018585" cy="857250"/>
          </a:xfrm>
          <a:ln/>
        </p:spPr>
        <p:txBody>
          <a:bodyPr>
            <a:noAutofit/>
          </a:bodyPr>
          <a:lstStyle/>
          <a:p>
            <a:pPr algn="ctr">
              <a:tabLst>
                <a:tab pos="0" algn="l"/>
                <a:tab pos="685849" algn="l"/>
                <a:tab pos="1371698" algn="l"/>
                <a:tab pos="2057547" algn="l"/>
                <a:tab pos="2743397" algn="l"/>
                <a:tab pos="3429246" algn="l"/>
                <a:tab pos="4115095" algn="l"/>
                <a:tab pos="4800944" algn="l"/>
                <a:tab pos="5486794" algn="l"/>
                <a:tab pos="6172642" algn="l"/>
                <a:tab pos="6858492" algn="l"/>
                <a:tab pos="7544341" algn="l"/>
              </a:tabLst>
            </a:pPr>
            <a:r>
              <a:rPr lang="it-IT" altLang="it-IT" sz="3200" b="1" dirty="0">
                <a:latin typeface="Chalkboard SE" panose="03050602040202020205" pitchFamily="66" charset="77"/>
              </a:rPr>
              <a:t>TERMINOLOGIA SPECIFICA</a:t>
            </a:r>
            <a:br>
              <a:rPr lang="it-IT" altLang="it-IT" sz="3200" b="1" dirty="0">
                <a:latin typeface="Chalkboard SE" panose="03050602040202020205" pitchFamily="66" charset="77"/>
              </a:rPr>
            </a:br>
            <a:r>
              <a:rPr lang="it-IT" altLang="it-IT" sz="3200" b="1" dirty="0">
                <a:latin typeface="Chalkboard SE" panose="03050602040202020205" pitchFamily="66" charset="77"/>
              </a:rPr>
              <a:t>del Tessuto Muscolare</a:t>
            </a:r>
          </a:p>
        </p:txBody>
      </p:sp>
      <p:sp>
        <p:nvSpPr>
          <p:cNvPr id="4098" name="Rectangle 2">
            <a:extLst>
              <a:ext uri="{FF2B5EF4-FFF2-40B4-BE49-F238E27FC236}">
                <a16:creationId xmlns:a16="http://schemas.microsoft.com/office/drawing/2014/main" id="{42F16C24-CDDD-4954-ABEF-7FE531EFA656}"/>
              </a:ext>
            </a:extLst>
          </p:cNvPr>
          <p:cNvSpPr>
            <a:spLocks noGrp="1" noChangeArrowheads="1"/>
          </p:cNvSpPr>
          <p:nvPr>
            <p:ph idx="1"/>
          </p:nvPr>
        </p:nvSpPr>
        <p:spPr>
          <a:xfrm>
            <a:off x="621322" y="1348154"/>
            <a:ext cx="8170985" cy="4771292"/>
          </a:xfrm>
          <a:ln/>
        </p:spPr>
        <p:txBody>
          <a:bodyPr>
            <a:normAutofit/>
          </a:bodyPr>
          <a:lstStyle/>
          <a:p>
            <a:pPr marL="256003" indent="-256003">
              <a:spcBef>
                <a:spcPts val="525"/>
              </a:spcBef>
              <a:buFont typeface="Arial Black" panose="020B0A04020102020204" pitchFamily="34" charset="0"/>
              <a:buChar char="•"/>
              <a:tabLst>
                <a:tab pos="683468" algn="l"/>
                <a:tab pos="1369317" algn="l"/>
                <a:tab pos="2055166" algn="l"/>
                <a:tab pos="2741016" algn="l"/>
                <a:tab pos="3426865" algn="l"/>
                <a:tab pos="4112714" algn="l"/>
                <a:tab pos="4798563" algn="l"/>
                <a:tab pos="5484413" algn="l"/>
                <a:tab pos="6170261" algn="l"/>
                <a:tab pos="6856111" algn="l"/>
                <a:tab pos="7541960" algn="l"/>
              </a:tabLst>
            </a:pPr>
            <a:r>
              <a:rPr lang="it-IT" altLang="it-IT" b="1" dirty="0">
                <a:latin typeface="Gurmukhi MN" panose="02020600050405020304" pitchFamily="18" charset="0"/>
                <a:cs typeface="Gurmukhi MN" panose="02020600050405020304" pitchFamily="18" charset="0"/>
              </a:rPr>
              <a:t>SARCOPLASMA = Citoplasma</a:t>
            </a:r>
          </a:p>
          <a:p>
            <a:pPr marL="256003" indent="-254812">
              <a:spcBef>
                <a:spcPts val="525"/>
              </a:spcBef>
              <a:tabLst>
                <a:tab pos="683468" algn="l"/>
                <a:tab pos="1369317" algn="l"/>
                <a:tab pos="2055166" algn="l"/>
                <a:tab pos="2741016" algn="l"/>
                <a:tab pos="3426865" algn="l"/>
                <a:tab pos="4112714" algn="l"/>
                <a:tab pos="4798563" algn="l"/>
                <a:tab pos="5484413" algn="l"/>
                <a:tab pos="6170261" algn="l"/>
                <a:tab pos="6856111" algn="l"/>
                <a:tab pos="7541960" algn="l"/>
              </a:tabLst>
            </a:pPr>
            <a:endParaRPr lang="it-IT" altLang="it-IT" b="1" dirty="0">
              <a:latin typeface="Gurmukhi MN" panose="02020600050405020304" pitchFamily="18" charset="0"/>
              <a:cs typeface="Gurmukhi MN" panose="02020600050405020304" pitchFamily="18" charset="0"/>
            </a:endParaRPr>
          </a:p>
          <a:p>
            <a:pPr marL="256003" indent="-256003">
              <a:spcBef>
                <a:spcPts val="525"/>
              </a:spcBef>
              <a:buFont typeface="Arial Black" panose="020B0A04020102020204" pitchFamily="34" charset="0"/>
              <a:buChar char="•"/>
              <a:tabLst>
                <a:tab pos="683468" algn="l"/>
                <a:tab pos="1369317" algn="l"/>
                <a:tab pos="2055166" algn="l"/>
                <a:tab pos="2741016" algn="l"/>
                <a:tab pos="3426865" algn="l"/>
                <a:tab pos="4112714" algn="l"/>
                <a:tab pos="4798563" algn="l"/>
                <a:tab pos="5484413" algn="l"/>
                <a:tab pos="6170261" algn="l"/>
                <a:tab pos="6856111" algn="l"/>
                <a:tab pos="7541960" algn="l"/>
              </a:tabLst>
            </a:pPr>
            <a:r>
              <a:rPr lang="it-IT" altLang="it-IT" b="1" dirty="0">
                <a:latin typeface="Gurmukhi MN" panose="02020600050405020304" pitchFamily="18" charset="0"/>
                <a:cs typeface="Gurmukhi MN" panose="02020600050405020304" pitchFamily="18" charset="0"/>
              </a:rPr>
              <a:t>SARCOLEMMA = Plasmalemma </a:t>
            </a:r>
          </a:p>
          <a:p>
            <a:pPr marL="1191" indent="0">
              <a:spcBef>
                <a:spcPts val="525"/>
              </a:spcBef>
              <a:buNone/>
              <a:tabLst>
                <a:tab pos="683468" algn="l"/>
                <a:tab pos="1369317" algn="l"/>
                <a:tab pos="2055166" algn="l"/>
                <a:tab pos="2741016" algn="l"/>
                <a:tab pos="3426865" algn="l"/>
                <a:tab pos="4112714" algn="l"/>
                <a:tab pos="4798563" algn="l"/>
                <a:tab pos="5484413" algn="l"/>
                <a:tab pos="6170261" algn="l"/>
                <a:tab pos="6856111" algn="l"/>
                <a:tab pos="7541960" algn="l"/>
              </a:tabLst>
            </a:pPr>
            <a:r>
              <a:rPr lang="it-IT" altLang="it-IT" b="1" dirty="0">
                <a:latin typeface="Gurmukhi MN" panose="02020600050405020304" pitchFamily="18" charset="0"/>
                <a:cs typeface="Gurmukhi MN" panose="02020600050405020304" pitchFamily="18" charset="0"/>
              </a:rPr>
              <a:t>      (ossia Membrana Plasmatica)</a:t>
            </a:r>
          </a:p>
          <a:p>
            <a:pPr marL="256003" indent="-254812">
              <a:spcBef>
                <a:spcPts val="525"/>
              </a:spcBef>
              <a:tabLst>
                <a:tab pos="683468" algn="l"/>
                <a:tab pos="1369317" algn="l"/>
                <a:tab pos="2055166" algn="l"/>
                <a:tab pos="2741016" algn="l"/>
                <a:tab pos="3426865" algn="l"/>
                <a:tab pos="4112714" algn="l"/>
                <a:tab pos="4798563" algn="l"/>
                <a:tab pos="5484413" algn="l"/>
                <a:tab pos="6170261" algn="l"/>
                <a:tab pos="6856111" algn="l"/>
                <a:tab pos="7541960" algn="l"/>
              </a:tabLst>
            </a:pPr>
            <a:endParaRPr lang="it-IT" altLang="it-IT" b="1" dirty="0">
              <a:latin typeface="Gurmukhi MN" panose="02020600050405020304" pitchFamily="18" charset="0"/>
              <a:cs typeface="Gurmukhi MN" panose="02020600050405020304" pitchFamily="18" charset="0"/>
            </a:endParaRPr>
          </a:p>
          <a:p>
            <a:pPr marL="256003" indent="-256003">
              <a:spcBef>
                <a:spcPts val="525"/>
              </a:spcBef>
              <a:buFont typeface="Arial Black" panose="020B0A04020102020204" pitchFamily="34" charset="0"/>
              <a:buChar char="•"/>
              <a:tabLst>
                <a:tab pos="683468" algn="l"/>
                <a:tab pos="1369317" algn="l"/>
                <a:tab pos="2055166" algn="l"/>
                <a:tab pos="2741016" algn="l"/>
                <a:tab pos="3426865" algn="l"/>
                <a:tab pos="4112714" algn="l"/>
                <a:tab pos="4798563" algn="l"/>
                <a:tab pos="5484413" algn="l"/>
                <a:tab pos="6170261" algn="l"/>
                <a:tab pos="6856111" algn="l"/>
                <a:tab pos="7541960" algn="l"/>
              </a:tabLst>
            </a:pPr>
            <a:r>
              <a:rPr lang="it-IT" altLang="it-IT" b="1" dirty="0">
                <a:latin typeface="Gurmukhi MN" panose="02020600050405020304" pitchFamily="18" charset="0"/>
                <a:cs typeface="Gurmukhi MN" panose="02020600050405020304" pitchFamily="18" charset="0"/>
              </a:rPr>
              <a:t>RETICOLO SARCOPLASMICO (Sarcoplasmatico) = Reticolo Endoplasmico Liscio</a:t>
            </a:r>
          </a:p>
          <a:p>
            <a:pPr marL="256003" indent="-256003">
              <a:spcBef>
                <a:spcPts val="525"/>
              </a:spcBef>
              <a:buFont typeface="Arial Black" panose="020B0A04020102020204" pitchFamily="34" charset="0"/>
              <a:buChar char="•"/>
              <a:tabLst>
                <a:tab pos="683468" algn="l"/>
                <a:tab pos="1369317" algn="l"/>
                <a:tab pos="2055166" algn="l"/>
                <a:tab pos="2741016" algn="l"/>
                <a:tab pos="3426865" algn="l"/>
                <a:tab pos="4112714" algn="l"/>
                <a:tab pos="4798563" algn="l"/>
                <a:tab pos="5484413" algn="l"/>
                <a:tab pos="6170261" algn="l"/>
                <a:tab pos="6856111" algn="l"/>
                <a:tab pos="7541960" algn="l"/>
              </a:tabLst>
            </a:pPr>
            <a:r>
              <a:rPr lang="it-IT" altLang="it-IT" b="1" dirty="0">
                <a:latin typeface="Gurmukhi MN" panose="02020600050405020304" pitchFamily="18" charset="0"/>
                <a:cs typeface="Gurmukhi MN" panose="02020600050405020304" pitchFamily="18" charset="0"/>
              </a:rPr>
              <a:t>SARCOMERO: Unità Morfo-Funzionale del Tessuto Muscolare Striato</a:t>
            </a:r>
          </a:p>
        </p:txBody>
      </p:sp>
    </p:spTree>
    <p:extLst>
      <p:ext uri="{BB962C8B-B14F-4D97-AF65-F5344CB8AC3E}">
        <p14:creationId xmlns:p14="http://schemas.microsoft.com/office/powerpoint/2010/main" val="26591016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1D8680F2-BA8F-974E-A069-9FFCBE866B4A}"/>
              </a:ext>
            </a:extLst>
          </p:cNvPr>
          <p:cNvSpPr>
            <a:spLocks noGrp="1"/>
          </p:cNvSpPr>
          <p:nvPr>
            <p:ph type="title"/>
          </p:nvPr>
        </p:nvSpPr>
        <p:spPr>
          <a:xfrm>
            <a:off x="0" y="0"/>
            <a:ext cx="9144000" cy="1325563"/>
          </a:xfrm>
        </p:spPr>
        <p:txBody>
          <a:bodyPr>
            <a:normAutofit/>
          </a:bodyPr>
          <a:lstStyle/>
          <a:p>
            <a:pPr algn="ctr"/>
            <a:r>
              <a:rPr lang="it-IT" sz="3600" b="1" dirty="0">
                <a:latin typeface="Chalkboard SE" panose="03050602040202020205" pitchFamily="66" charset="77"/>
              </a:rPr>
              <a:t>CLASSIFICAZIONE del TESSUTO MUSCOLARE</a:t>
            </a:r>
          </a:p>
        </p:txBody>
      </p:sp>
      <p:sp>
        <p:nvSpPr>
          <p:cNvPr id="8" name="Segnaposto contenuto 7">
            <a:extLst>
              <a:ext uri="{FF2B5EF4-FFF2-40B4-BE49-F238E27FC236}">
                <a16:creationId xmlns:a16="http://schemas.microsoft.com/office/drawing/2014/main" id="{A279E4A4-7B65-324B-876A-DCA7EAE5A16D}"/>
              </a:ext>
            </a:extLst>
          </p:cNvPr>
          <p:cNvSpPr>
            <a:spLocks noGrp="1"/>
          </p:cNvSpPr>
          <p:nvPr>
            <p:ph idx="1"/>
          </p:nvPr>
        </p:nvSpPr>
        <p:spPr>
          <a:xfrm>
            <a:off x="703386" y="1325562"/>
            <a:ext cx="7948246" cy="5532437"/>
          </a:xfrm>
        </p:spPr>
        <p:txBody>
          <a:bodyPr/>
          <a:lstStyle/>
          <a:p>
            <a:r>
              <a:rPr lang="it-IT" b="1" dirty="0">
                <a:latin typeface="Gurmukhi MN" panose="02020600050405020304" pitchFamily="18" charset="0"/>
                <a:cs typeface="Gurmukhi MN" panose="02020600050405020304" pitchFamily="18" charset="0"/>
              </a:rPr>
              <a:t>TESSUTO MUSCOLARE LISCIO:</a:t>
            </a:r>
          </a:p>
          <a:p>
            <a:pPr marL="0" indent="0">
              <a:buNone/>
            </a:pPr>
            <a:r>
              <a:rPr lang="it-IT" b="1" dirty="0">
                <a:latin typeface="Gurmukhi MN" panose="02020600050405020304" pitchFamily="18" charset="0"/>
                <a:cs typeface="Gurmukhi MN" panose="02020600050405020304" pitchFamily="18" charset="0"/>
              </a:rPr>
              <a:t>    presente nelle Tonache Muscolari di Organi Viscerali (escluso il Cuore);</a:t>
            </a:r>
          </a:p>
          <a:p>
            <a:pPr marL="0" indent="0">
              <a:buNone/>
            </a:pPr>
            <a:r>
              <a:rPr lang="it-IT" b="1" dirty="0">
                <a:latin typeface="Gurmukhi MN" panose="02020600050405020304" pitchFamily="18" charset="0"/>
                <a:cs typeface="Gurmukhi MN" panose="02020600050405020304" pitchFamily="18" charset="0"/>
              </a:rPr>
              <a:t>   le cellule sono MONONUCLEATE ed assumono la denominazione di FIBROCELLULE (Muscolari Lisce);</a:t>
            </a:r>
          </a:p>
          <a:p>
            <a:pPr marL="0" indent="0">
              <a:buNone/>
            </a:pPr>
            <a:r>
              <a:rPr lang="it-IT" b="1" dirty="0">
                <a:latin typeface="Gurmukhi MN" panose="02020600050405020304" pitchFamily="18" charset="0"/>
                <a:cs typeface="Gurmukhi MN" panose="02020600050405020304" pitchFamily="18" charset="0"/>
              </a:rPr>
              <a:t>Viene definito (… </a:t>
            </a:r>
            <a:r>
              <a:rPr lang="it-IT" b="1" i="1" dirty="0">
                <a:latin typeface="Gurmukhi MN" panose="02020600050405020304" pitchFamily="18" charset="0"/>
                <a:cs typeface="Gurmukhi MN" panose="02020600050405020304" pitchFamily="18" charset="0"/>
              </a:rPr>
              <a:t>semplicisticamente</a:t>
            </a:r>
            <a:r>
              <a:rPr lang="it-IT" b="1" dirty="0">
                <a:latin typeface="Gurmukhi MN" panose="02020600050405020304" pitchFamily="18" charset="0"/>
                <a:cs typeface="Gurmukhi MN" panose="02020600050405020304" pitchFamily="18" charset="0"/>
              </a:rPr>
              <a:t> …) «Involontario», in quanto innervato dal Sistema Nervoso Autonomo, che non </a:t>
            </a:r>
            <a:r>
              <a:rPr lang="it-IT" b="1" dirty="0" err="1">
                <a:latin typeface="Gurmukhi MN" panose="02020600050405020304" pitchFamily="18" charset="0"/>
                <a:cs typeface="Gurmukhi MN" panose="02020600050405020304" pitchFamily="18" charset="0"/>
              </a:rPr>
              <a:t>puo’</a:t>
            </a:r>
            <a:r>
              <a:rPr lang="it-IT" b="1" dirty="0">
                <a:latin typeface="Gurmukhi MN" panose="02020600050405020304" pitchFamily="18" charset="0"/>
                <a:cs typeface="Gurmukhi MN" panose="02020600050405020304" pitchFamily="18" charset="0"/>
              </a:rPr>
              <a:t> essere controllato dalla coscienza («volontà») dell’ individuo.</a:t>
            </a:r>
          </a:p>
        </p:txBody>
      </p:sp>
    </p:spTree>
    <p:extLst>
      <p:ext uri="{BB962C8B-B14F-4D97-AF65-F5344CB8AC3E}">
        <p14:creationId xmlns:p14="http://schemas.microsoft.com/office/powerpoint/2010/main" val="4070979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a:extLst>
              <a:ext uri="{FF2B5EF4-FFF2-40B4-BE49-F238E27FC236}">
                <a16:creationId xmlns:a16="http://schemas.microsoft.com/office/drawing/2014/main" id="{6DE6886A-01B2-5247-A64A-334DB952C1F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1661" b="11661"/>
          <a:stretch>
            <a:fillRect/>
          </a:stretch>
        </p:blipFill>
        <p:spPr>
          <a:xfrm>
            <a:off x="1340308" y="293076"/>
            <a:ext cx="5998338" cy="6354721"/>
          </a:xfrm>
        </p:spPr>
      </p:pic>
    </p:spTree>
    <p:extLst>
      <p:ext uri="{BB962C8B-B14F-4D97-AF65-F5344CB8AC3E}">
        <p14:creationId xmlns:p14="http://schemas.microsoft.com/office/powerpoint/2010/main" val="3252976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320313B-5B18-BE46-9368-ADFBE1BCCF87}"/>
              </a:ext>
            </a:extLst>
          </p:cNvPr>
          <p:cNvPicPr>
            <a:picLocks noChangeAspect="1"/>
          </p:cNvPicPr>
          <p:nvPr/>
        </p:nvPicPr>
        <p:blipFill>
          <a:blip r:embed="rId2"/>
          <a:stretch>
            <a:fillRect/>
          </a:stretch>
        </p:blipFill>
        <p:spPr>
          <a:xfrm>
            <a:off x="1257300" y="0"/>
            <a:ext cx="6629400" cy="6858000"/>
          </a:xfrm>
          <a:prstGeom prst="rect">
            <a:avLst/>
          </a:prstGeom>
        </p:spPr>
      </p:pic>
    </p:spTree>
    <p:extLst>
      <p:ext uri="{BB962C8B-B14F-4D97-AF65-F5344CB8AC3E}">
        <p14:creationId xmlns:p14="http://schemas.microsoft.com/office/powerpoint/2010/main" val="572126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1D8680F2-BA8F-974E-A069-9FFCBE866B4A}"/>
              </a:ext>
            </a:extLst>
          </p:cNvPr>
          <p:cNvSpPr>
            <a:spLocks noGrp="1"/>
          </p:cNvSpPr>
          <p:nvPr>
            <p:ph type="title"/>
          </p:nvPr>
        </p:nvSpPr>
        <p:spPr>
          <a:xfrm>
            <a:off x="0" y="0"/>
            <a:ext cx="9144000" cy="1325563"/>
          </a:xfrm>
        </p:spPr>
        <p:txBody>
          <a:bodyPr>
            <a:normAutofit/>
          </a:bodyPr>
          <a:lstStyle/>
          <a:p>
            <a:pPr algn="ctr"/>
            <a:r>
              <a:rPr lang="it-IT" sz="3600" b="1" dirty="0">
                <a:latin typeface="Chalkboard SE" panose="03050602040202020205" pitchFamily="66" charset="77"/>
              </a:rPr>
              <a:t>CLASSIFICAZIONE del TESSUTO MUSCOLARE</a:t>
            </a:r>
          </a:p>
        </p:txBody>
      </p:sp>
      <p:sp>
        <p:nvSpPr>
          <p:cNvPr id="8" name="Segnaposto contenuto 7">
            <a:extLst>
              <a:ext uri="{FF2B5EF4-FFF2-40B4-BE49-F238E27FC236}">
                <a16:creationId xmlns:a16="http://schemas.microsoft.com/office/drawing/2014/main" id="{A279E4A4-7B65-324B-876A-DCA7EAE5A16D}"/>
              </a:ext>
            </a:extLst>
          </p:cNvPr>
          <p:cNvSpPr>
            <a:spLocks noGrp="1"/>
          </p:cNvSpPr>
          <p:nvPr>
            <p:ph idx="1"/>
          </p:nvPr>
        </p:nvSpPr>
        <p:spPr>
          <a:xfrm>
            <a:off x="440267" y="1173162"/>
            <a:ext cx="8602133" cy="5532437"/>
          </a:xfrm>
        </p:spPr>
        <p:txBody>
          <a:bodyPr>
            <a:normAutofit/>
          </a:bodyPr>
          <a:lstStyle/>
          <a:p>
            <a:r>
              <a:rPr lang="it-IT" sz="2400" b="1" dirty="0">
                <a:latin typeface="Chalkboard SE" panose="03050602040202020205" pitchFamily="66" charset="77"/>
                <a:cs typeface="Gurmukhi MN" panose="02020600050405020304" pitchFamily="18" charset="0"/>
              </a:rPr>
              <a:t>TESSUTO MUSCOLARE STRIATO CARDIACO:</a:t>
            </a:r>
          </a:p>
          <a:p>
            <a:pPr marL="0" indent="0">
              <a:buNone/>
            </a:pPr>
            <a:r>
              <a:rPr lang="it-IT" sz="2400" b="1" dirty="0">
                <a:latin typeface="Chalkboard SE" panose="03050602040202020205" pitchFamily="66" charset="77"/>
                <a:cs typeface="Gurmukhi MN" panose="02020600050405020304" pitchFamily="18" charset="0"/>
              </a:rPr>
              <a:t>    presente nella Tonaca Media </a:t>
            </a:r>
          </a:p>
          <a:p>
            <a:pPr marL="0" indent="0">
              <a:buNone/>
            </a:pPr>
            <a:r>
              <a:rPr lang="it-IT" sz="2400" b="1" dirty="0">
                <a:latin typeface="Chalkboard SE" panose="03050602040202020205" pitchFamily="66" charset="77"/>
                <a:cs typeface="Gurmukhi MN" panose="02020600050405020304" pitchFamily="18" charset="0"/>
              </a:rPr>
              <a:t>    (MIOCARDIO) del Cuore;</a:t>
            </a:r>
          </a:p>
          <a:p>
            <a:pPr marL="0" indent="0">
              <a:buNone/>
            </a:pPr>
            <a:r>
              <a:rPr lang="it-IT" sz="2400" b="1" dirty="0">
                <a:latin typeface="Chalkboard SE" panose="03050602040202020205" pitchFamily="66" charset="77"/>
                <a:cs typeface="Gurmukhi MN" panose="02020600050405020304" pitchFamily="18" charset="0"/>
              </a:rPr>
              <a:t>   le cellule sono MONONUCLEATE ed </a:t>
            </a:r>
          </a:p>
          <a:p>
            <a:pPr marL="0" indent="0">
              <a:buNone/>
            </a:pPr>
            <a:r>
              <a:rPr lang="it-IT" sz="2400" b="1" dirty="0">
                <a:latin typeface="Chalkboard SE" panose="03050602040202020205" pitchFamily="66" charset="77"/>
                <a:cs typeface="Gurmukhi MN" panose="02020600050405020304" pitchFamily="18" charset="0"/>
              </a:rPr>
              <a:t>   assumono la denominazione di </a:t>
            </a:r>
          </a:p>
          <a:p>
            <a:pPr marL="0" indent="0">
              <a:buNone/>
            </a:pPr>
            <a:r>
              <a:rPr lang="it-IT" sz="2400" b="1" dirty="0">
                <a:latin typeface="Chalkboard SE" panose="03050602040202020205" pitchFamily="66" charset="77"/>
                <a:cs typeface="Gurmukhi MN" panose="02020600050405020304" pitchFamily="18" charset="0"/>
              </a:rPr>
              <a:t>   FIBROCELLULE (Muscolari Cardiache o </a:t>
            </a:r>
          </a:p>
          <a:p>
            <a:pPr marL="0" indent="0">
              <a:buNone/>
            </a:pPr>
            <a:r>
              <a:rPr lang="it-IT" sz="2400" b="1" dirty="0">
                <a:latin typeface="Chalkboard SE" panose="03050602040202020205" pitchFamily="66" charset="77"/>
                <a:cs typeface="Gurmukhi MN" panose="02020600050405020304" pitchFamily="18" charset="0"/>
              </a:rPr>
              <a:t>   Miocardiche);</a:t>
            </a:r>
          </a:p>
          <a:p>
            <a:pPr marL="0" indent="0">
              <a:buNone/>
            </a:pPr>
            <a:r>
              <a:rPr lang="it-IT" sz="2400" b="1" dirty="0">
                <a:latin typeface="Chalkboard SE" panose="03050602040202020205" pitchFamily="66" charset="77"/>
                <a:cs typeface="Gurmukhi MN" panose="02020600050405020304" pitchFamily="18" charset="0"/>
              </a:rPr>
              <a:t>Viene definito (… </a:t>
            </a:r>
            <a:r>
              <a:rPr lang="it-IT" sz="2400" b="1" i="1" dirty="0">
                <a:latin typeface="Chalkboard SE" panose="03050602040202020205" pitchFamily="66" charset="77"/>
                <a:cs typeface="Gurmukhi MN" panose="02020600050405020304" pitchFamily="18" charset="0"/>
              </a:rPr>
              <a:t>semplicisticamente</a:t>
            </a:r>
            <a:r>
              <a:rPr lang="it-IT" sz="2400" b="1" dirty="0">
                <a:latin typeface="Chalkboard SE" panose="03050602040202020205" pitchFamily="66" charset="77"/>
                <a:cs typeface="Gurmukhi MN" panose="02020600050405020304" pitchFamily="18" charset="0"/>
              </a:rPr>
              <a:t> …) «Involontario», in quanto CONTROLLATO dal Sistema Nervoso Autonomo tramite il SISTEMA DI CONDUZIONE (il cosiddetto Miocardio Specifico), nell’ ambito del quale si trova il SEGNAPASSO («</a:t>
            </a:r>
            <a:r>
              <a:rPr lang="it-IT" sz="2400" b="1" dirty="0" err="1">
                <a:latin typeface="Chalkboard SE" panose="03050602040202020205" pitchFamily="66" charset="77"/>
                <a:cs typeface="Gurmukhi MN" panose="02020600050405020304" pitchFamily="18" charset="0"/>
              </a:rPr>
              <a:t>PaceMaker</a:t>
            </a:r>
            <a:r>
              <a:rPr lang="it-IT" sz="2400" b="1" dirty="0">
                <a:latin typeface="Chalkboard SE" panose="03050602040202020205" pitchFamily="66" charset="77"/>
                <a:cs typeface="Gurmukhi MN" panose="02020600050405020304" pitchFamily="18" charset="0"/>
              </a:rPr>
              <a:t>»), che determina la FREQUENZA CARDIACA (battiti/</a:t>
            </a:r>
            <a:r>
              <a:rPr lang="it-IT" sz="2400" b="1" dirty="0" err="1">
                <a:latin typeface="Chalkboard SE" panose="03050602040202020205" pitchFamily="66" charset="77"/>
                <a:cs typeface="Gurmukhi MN" panose="02020600050405020304" pitchFamily="18" charset="0"/>
              </a:rPr>
              <a:t>min</a:t>
            </a:r>
            <a:r>
              <a:rPr lang="it-IT" sz="2400" b="1" dirty="0">
                <a:latin typeface="Chalkboard SE" panose="03050602040202020205" pitchFamily="66" charset="77"/>
                <a:cs typeface="Gurmukhi MN" panose="02020600050405020304" pitchFamily="18" charset="0"/>
              </a:rPr>
              <a:t>).</a:t>
            </a:r>
          </a:p>
        </p:txBody>
      </p:sp>
    </p:spTree>
    <p:extLst>
      <p:ext uri="{BB962C8B-B14F-4D97-AF65-F5344CB8AC3E}">
        <p14:creationId xmlns:p14="http://schemas.microsoft.com/office/powerpoint/2010/main" val="2929672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228600" y="381000"/>
            <a:ext cx="3048000" cy="11430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COMUNE</a:t>
            </a:r>
          </a:p>
        </p:txBody>
      </p:sp>
      <p:pic>
        <p:nvPicPr>
          <p:cNvPr id="50178" name="Picture 2"/>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3608388" y="0"/>
            <a:ext cx="5535612" cy="68580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9" name="Text Box 3"/>
          <p:cNvSpPr txBox="1">
            <a:spLocks noChangeArrowheads="1"/>
          </p:cNvSpPr>
          <p:nvPr/>
        </p:nvSpPr>
        <p:spPr bwMode="auto">
          <a:xfrm>
            <a:off x="228600" y="2598738"/>
            <a:ext cx="2789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duster" panose="03050602040202020205" pitchFamily="66" charset="77"/>
              </a:rPr>
              <a:t>FIBROCELLULA</a:t>
            </a:r>
          </a:p>
        </p:txBody>
      </p:sp>
      <p:sp>
        <p:nvSpPr>
          <p:cNvPr id="50180" name="Line 4"/>
          <p:cNvSpPr>
            <a:spLocks noChangeShapeType="1"/>
          </p:cNvSpPr>
          <p:nvPr/>
        </p:nvSpPr>
        <p:spPr bwMode="auto">
          <a:xfrm flipV="1">
            <a:off x="2971800" y="1504950"/>
            <a:ext cx="3200400" cy="1257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1" name="Text Box 5"/>
          <p:cNvSpPr txBox="1">
            <a:spLocks noChangeArrowheads="1"/>
          </p:cNvSpPr>
          <p:nvPr/>
        </p:nvSpPr>
        <p:spPr bwMode="auto">
          <a:xfrm>
            <a:off x="1050925" y="3249613"/>
            <a:ext cx="126057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Franklin Gothic Medium" panose="020B0603020102020204" pitchFamily="34" charset="0"/>
              </a:rPr>
              <a:t>NUCLEO</a:t>
            </a:r>
          </a:p>
        </p:txBody>
      </p:sp>
      <p:sp>
        <p:nvSpPr>
          <p:cNvPr id="50182" name="Line 6"/>
          <p:cNvSpPr>
            <a:spLocks noChangeShapeType="1"/>
          </p:cNvSpPr>
          <p:nvPr/>
        </p:nvSpPr>
        <p:spPr bwMode="auto">
          <a:xfrm flipV="1">
            <a:off x="2667000" y="1733550"/>
            <a:ext cx="3429000" cy="1790700"/>
          </a:xfrm>
          <a:prstGeom prst="line">
            <a:avLst/>
          </a:prstGeom>
          <a:noFill/>
          <a:ln w="2844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3" name="Text Box 7"/>
          <p:cNvSpPr txBox="1">
            <a:spLocks noChangeArrowheads="1"/>
          </p:cNvSpPr>
          <p:nvPr/>
        </p:nvSpPr>
        <p:spPr bwMode="auto">
          <a:xfrm>
            <a:off x="0" y="4191000"/>
            <a:ext cx="342783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DISCO INTERCALARE</a:t>
            </a:r>
            <a:r>
              <a:rPr lang="it-IT" altLang="it-IT" b="1" dirty="0">
                <a:solidFill>
                  <a:schemeClr val="tx1"/>
                </a:solidFill>
                <a:latin typeface="Comic Sans MS" panose="030F0902030302020204" pitchFamily="66" charset="0"/>
              </a:rPr>
              <a:t> </a:t>
            </a:r>
          </a:p>
          <a:p>
            <a:pPr>
              <a:buClrTx/>
              <a:buFontTx/>
              <a:buNone/>
            </a:pPr>
            <a:r>
              <a:rPr lang="it-IT" altLang="it-IT" b="1" dirty="0">
                <a:solidFill>
                  <a:schemeClr val="tx1"/>
                </a:solidFill>
                <a:latin typeface="Comic Sans MS" panose="030F0902030302020204" pitchFamily="66" charset="0"/>
              </a:rPr>
              <a:t>(stria scalariforme)</a:t>
            </a:r>
          </a:p>
        </p:txBody>
      </p:sp>
      <p:sp>
        <p:nvSpPr>
          <p:cNvPr id="50184" name="Line 8"/>
          <p:cNvSpPr>
            <a:spLocks noChangeShapeType="1"/>
          </p:cNvSpPr>
          <p:nvPr/>
        </p:nvSpPr>
        <p:spPr bwMode="auto">
          <a:xfrm flipV="1">
            <a:off x="3505200" y="2266950"/>
            <a:ext cx="3810000" cy="2400300"/>
          </a:xfrm>
          <a:prstGeom prst="line">
            <a:avLst/>
          </a:prstGeom>
          <a:noFill/>
          <a:ln w="38160" cap="sq">
            <a:solidFill>
              <a:srgbClr val="99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12189211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1667</TotalTime>
  <Words>548</Words>
  <Application>Microsoft Macintosh PowerPoint</Application>
  <PresentationFormat>Presentazione su schermo (4:3)</PresentationFormat>
  <Paragraphs>69</Paragraphs>
  <Slides>16</Slides>
  <Notes>10</Notes>
  <HiddenSlides>0</HiddenSlides>
  <MMClips>0</MMClips>
  <ScaleCrop>false</ScaleCrop>
  <HeadingPairs>
    <vt:vector size="8" baseType="variant">
      <vt:variant>
        <vt:lpstr>Caratteri utilizzati</vt:lpstr>
      </vt:variant>
      <vt:variant>
        <vt:i4>13</vt:i4>
      </vt:variant>
      <vt:variant>
        <vt:lpstr>Tema</vt:lpstr>
      </vt:variant>
      <vt:variant>
        <vt:i4>2</vt:i4>
      </vt:variant>
      <vt:variant>
        <vt:lpstr>Server OLE incorporati</vt:lpstr>
      </vt:variant>
      <vt:variant>
        <vt:i4>0</vt:i4>
      </vt:variant>
      <vt:variant>
        <vt:lpstr>Titoli diapositive</vt:lpstr>
      </vt:variant>
      <vt:variant>
        <vt:i4>16</vt:i4>
      </vt:variant>
    </vt:vector>
  </HeadingPairs>
  <TitlesOfParts>
    <vt:vector size="31" baseType="lpstr">
      <vt:lpstr>Microsoft YaHei</vt:lpstr>
      <vt:lpstr>Arial</vt:lpstr>
      <vt:lpstr>Arial Black</vt:lpstr>
      <vt:lpstr>Calibri</vt:lpstr>
      <vt:lpstr>Calibri Light</vt:lpstr>
      <vt:lpstr>Chalkboard SE</vt:lpstr>
      <vt:lpstr>Chalkduster</vt:lpstr>
      <vt:lpstr>Comic Sans MS</vt:lpstr>
      <vt:lpstr>Franklin Gothic Medium</vt:lpstr>
      <vt:lpstr>Garamond</vt:lpstr>
      <vt:lpstr>Gurmukhi MN</vt:lpstr>
      <vt:lpstr>Lucida Sans Unicode</vt:lpstr>
      <vt:lpstr>Wingdings</vt:lpstr>
      <vt:lpstr>2_Tema di Office</vt:lpstr>
      <vt:lpstr>1_Tema di Office</vt:lpstr>
      <vt:lpstr>TESSUTO MUSCOLARE</vt:lpstr>
      <vt:lpstr>Presentazione standard di PowerPoint</vt:lpstr>
      <vt:lpstr>Presentazione standard di PowerPoint</vt:lpstr>
      <vt:lpstr>TERMINOLOGIA SPECIFICA del Tessuto Muscolare</vt:lpstr>
      <vt:lpstr>CLASSIFICAZIONE del TESSUTO MUSCOLARE</vt:lpstr>
      <vt:lpstr>Presentazione standard di PowerPoint</vt:lpstr>
      <vt:lpstr>Presentazione standard di PowerPoint</vt:lpstr>
      <vt:lpstr>CLASSIFICAZIONE del TESSUTO MUSCOLARE</vt:lpstr>
      <vt:lpstr>MIOCARDIO  COMUNE</vt:lpstr>
      <vt:lpstr>SISTEMA DI CONDUZIONE DEL CUORE</vt:lpstr>
      <vt:lpstr>CLASSIFICAZIONE del TESSUTO MUSCOLARE</vt:lpstr>
      <vt:lpstr>SISTEMA MUSCOLARE SCHELETRICO</vt:lpstr>
      <vt:lpstr>Presentazione standard di PowerPoint</vt:lpstr>
      <vt:lpstr>DISPOSITIVI CONNETTIVALI  ANNESSI AI MUSCOLI STRIATI SCHELETRICI</vt:lpstr>
      <vt:lpstr>FASCE ED APONEUROSI MUSCOLARI SCHELETRICHE</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VITTORIO GRILL</dc:creator>
  <cp:lastModifiedBy>Utente di Microsoft Office</cp:lastModifiedBy>
  <cp:revision>49</cp:revision>
  <cp:lastPrinted>2019-10-23T15:25:32Z</cp:lastPrinted>
  <dcterms:created xsi:type="dcterms:W3CDTF">2017-10-16T15:41:00Z</dcterms:created>
  <dcterms:modified xsi:type="dcterms:W3CDTF">2020-10-12T05:52:17Z</dcterms:modified>
</cp:coreProperties>
</file>