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  <p:sldMasterId id="2147483674" r:id="rId3"/>
  </p:sldMasterIdLst>
  <p:notesMasterIdLst>
    <p:notesMasterId r:id="rId128"/>
  </p:notesMasterIdLst>
  <p:sldIdLst>
    <p:sldId id="379" r:id="rId4"/>
    <p:sldId id="404" r:id="rId5"/>
    <p:sldId id="302" r:id="rId6"/>
    <p:sldId id="405" r:id="rId7"/>
    <p:sldId id="304" r:id="rId8"/>
    <p:sldId id="305" r:id="rId9"/>
    <p:sldId id="306" r:id="rId10"/>
    <p:sldId id="307" r:id="rId11"/>
    <p:sldId id="308" r:id="rId12"/>
    <p:sldId id="449" r:id="rId13"/>
    <p:sldId id="312" r:id="rId14"/>
    <p:sldId id="450" r:id="rId15"/>
    <p:sldId id="353" r:id="rId16"/>
    <p:sldId id="376" r:id="rId17"/>
    <p:sldId id="378" r:id="rId18"/>
    <p:sldId id="456" r:id="rId19"/>
    <p:sldId id="354" r:id="rId20"/>
    <p:sldId id="490" r:id="rId21"/>
    <p:sldId id="491" r:id="rId22"/>
    <p:sldId id="493" r:id="rId23"/>
    <p:sldId id="268" r:id="rId24"/>
    <p:sldId id="495" r:id="rId25"/>
    <p:sldId id="497" r:id="rId26"/>
    <p:sldId id="407" r:id="rId27"/>
    <p:sldId id="355" r:id="rId28"/>
    <p:sldId id="440" r:id="rId29"/>
    <p:sldId id="451" r:id="rId30"/>
    <p:sldId id="441" r:id="rId31"/>
    <p:sldId id="356" r:id="rId32"/>
    <p:sldId id="357" r:id="rId33"/>
    <p:sldId id="358" r:id="rId34"/>
    <p:sldId id="359" r:id="rId35"/>
    <p:sldId id="360" r:id="rId36"/>
    <p:sldId id="457" r:id="rId37"/>
    <p:sldId id="498" r:id="rId38"/>
    <p:sldId id="369" r:id="rId39"/>
    <p:sldId id="370" r:id="rId40"/>
    <p:sldId id="374" r:id="rId41"/>
    <p:sldId id="363" r:id="rId42"/>
    <p:sldId id="362" r:id="rId43"/>
    <p:sldId id="361" r:id="rId44"/>
    <p:sldId id="442" r:id="rId45"/>
    <p:sldId id="364" r:id="rId46"/>
    <p:sldId id="452" r:id="rId47"/>
    <p:sldId id="372" r:id="rId48"/>
    <p:sldId id="309" r:id="rId49"/>
    <p:sldId id="453" r:id="rId50"/>
    <p:sldId id="397" r:id="rId51"/>
    <p:sldId id="401" r:id="rId52"/>
    <p:sldId id="365" r:id="rId53"/>
    <p:sldId id="400" r:id="rId54"/>
    <p:sldId id="313" r:id="rId55"/>
    <p:sldId id="366" r:id="rId56"/>
    <p:sldId id="402" r:id="rId57"/>
    <p:sldId id="454" r:id="rId58"/>
    <p:sldId id="270" r:id="rId59"/>
    <p:sldId id="311" r:id="rId60"/>
    <p:sldId id="310" r:id="rId61"/>
    <p:sldId id="455" r:id="rId62"/>
    <p:sldId id="445" r:id="rId63"/>
    <p:sldId id="368" r:id="rId64"/>
    <p:sldId id="458" r:id="rId65"/>
    <p:sldId id="371" r:id="rId66"/>
    <p:sldId id="269" r:id="rId67"/>
    <p:sldId id="460" r:id="rId68"/>
    <p:sldId id="446" r:id="rId69"/>
    <p:sldId id="459" r:id="rId70"/>
    <p:sldId id="465" r:id="rId71"/>
    <p:sldId id="271" r:id="rId72"/>
    <p:sldId id="461" r:id="rId73"/>
    <p:sldId id="447" r:id="rId74"/>
    <p:sldId id="381" r:id="rId75"/>
    <p:sldId id="462" r:id="rId76"/>
    <p:sldId id="463" r:id="rId77"/>
    <p:sldId id="464" r:id="rId78"/>
    <p:sldId id="298" r:id="rId79"/>
    <p:sldId id="448" r:id="rId80"/>
    <p:sldId id="303" r:id="rId81"/>
    <p:sldId id="466" r:id="rId82"/>
    <p:sldId id="257" r:id="rId83"/>
    <p:sldId id="467" r:id="rId84"/>
    <p:sldId id="258" r:id="rId85"/>
    <p:sldId id="468" r:id="rId86"/>
    <p:sldId id="259" r:id="rId87"/>
    <p:sldId id="469" r:id="rId88"/>
    <p:sldId id="470" r:id="rId89"/>
    <p:sldId id="272" r:id="rId90"/>
    <p:sldId id="471" r:id="rId91"/>
    <p:sldId id="290" r:id="rId92"/>
    <p:sldId id="472" r:id="rId93"/>
    <p:sldId id="291" r:id="rId94"/>
    <p:sldId id="292" r:id="rId95"/>
    <p:sldId id="473" r:id="rId96"/>
    <p:sldId id="475" r:id="rId97"/>
    <p:sldId id="476" r:id="rId98"/>
    <p:sldId id="276" r:id="rId99"/>
    <p:sldId id="474" r:id="rId100"/>
    <p:sldId id="277" r:id="rId101"/>
    <p:sldId id="477" r:id="rId102"/>
    <p:sldId id="278" r:id="rId103"/>
    <p:sldId id="478" r:id="rId104"/>
    <p:sldId id="279" r:id="rId105"/>
    <p:sldId id="479" r:id="rId106"/>
    <p:sldId id="283" r:id="rId107"/>
    <p:sldId id="480" r:id="rId108"/>
    <p:sldId id="289" r:id="rId109"/>
    <p:sldId id="481" r:id="rId110"/>
    <p:sldId id="285" r:id="rId111"/>
    <p:sldId id="482" r:id="rId112"/>
    <p:sldId id="483" r:id="rId113"/>
    <p:sldId id="293" r:id="rId114"/>
    <p:sldId id="294" r:id="rId115"/>
    <p:sldId id="295" r:id="rId116"/>
    <p:sldId id="484" r:id="rId117"/>
    <p:sldId id="301" r:id="rId118"/>
    <p:sldId id="485" r:id="rId119"/>
    <p:sldId id="486" r:id="rId120"/>
    <p:sldId id="487" r:id="rId121"/>
    <p:sldId id="260" r:id="rId122"/>
    <p:sldId id="488" r:id="rId123"/>
    <p:sldId id="263" r:id="rId124"/>
    <p:sldId id="489" r:id="rId125"/>
    <p:sldId id="499" r:id="rId126"/>
    <p:sldId id="287" r:id="rId127"/>
  </p:sldIdLst>
  <p:sldSz cx="9144000" cy="6858000" type="screen4x3"/>
  <p:notesSz cx="6670675" cy="982027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57"/>
    <p:restoredTop sz="94720"/>
  </p:normalViewPr>
  <p:slideViewPr>
    <p:cSldViewPr>
      <p:cViewPr varScale="1">
        <p:scale>
          <a:sx n="105" d="100"/>
          <a:sy n="105" d="100"/>
        </p:scale>
        <p:origin x="1272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tableStyles" Target="tableStyle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670675" cy="9820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670675" cy="9820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8860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778250" y="0"/>
            <a:ext cx="28860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06963" cy="36798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664075"/>
            <a:ext cx="5332413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9328150"/>
            <a:ext cx="28860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778250" y="9328150"/>
            <a:ext cx="28860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FD3FA395-8812-4F21-8C91-E2DD7BF5A7B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DC2D671-E892-4178-A873-F4A65F78211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5509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A3D934-C2F7-4752-97F3-EDBB27FC4AD5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7E7993A5-E570-447A-B565-6CEA0B15492F}" type="slidenum">
              <a:rPr lang="it-IT" altLang="it-IT" sz="1200"/>
              <a:pPr algn="r">
                <a:buClrTx/>
                <a:buFontTx/>
                <a:buNone/>
              </a:pPr>
              <a:t>19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748342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15B1C3-FCDC-497B-9717-98D3BE438A49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EF454225-5449-484F-A871-040F901DC625}" type="slidenum">
              <a:rPr lang="it-IT" altLang="it-IT" sz="1200"/>
              <a:pPr algn="r">
                <a:buClrTx/>
                <a:buFontTx/>
                <a:buNone/>
              </a:pPr>
              <a:t>20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4070865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E8D697-5C31-46BA-9709-23AA345248D9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8309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D05997-86BB-4126-BB68-21B94D99EE3E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ACA1CE40-1A13-47EE-AE52-4B108279DA4C}" type="slidenum">
              <a:rPr lang="it-IT" altLang="it-IT" sz="1200"/>
              <a:pPr algn="r">
                <a:buClrTx/>
                <a:buFontTx/>
                <a:buNone/>
              </a:pPr>
              <a:t>22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19408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D622BF-1D9A-4769-91C3-1ED4EA8B9105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6621D77B-A0F4-468A-BA01-34C3F456E202}" type="slidenum">
              <a:rPr lang="it-IT" altLang="it-IT" sz="1200"/>
              <a:pPr algn="r">
                <a:buClrTx/>
                <a:buFontTx/>
                <a:buNone/>
              </a:pPr>
              <a:t>23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602015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6E31C9-DED4-4C39-8A0D-1FC19DD1C3ED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1116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256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4F6D11-50D4-4DFA-9AEC-2AE7D84818EE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B24E51DE-B383-4022-94F4-F1151EF4EA08}" type="slidenum">
              <a:rPr lang="it-IT" altLang="it-IT" sz="1200"/>
              <a:pPr algn="r">
                <a:buClrTx/>
                <a:buFontTx/>
                <a:buNone/>
              </a:pPr>
              <a:t>35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152487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D3B081-D204-440B-A862-226A30924859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E7753249-486E-4E89-9BF1-5281CB55AC78}" type="slidenum">
              <a:rPr lang="it-IT" altLang="it-IT" sz="1200"/>
              <a:pPr algn="r">
                <a:buClrTx/>
                <a:buFontTx/>
                <a:buNone/>
              </a:pPr>
              <a:t>36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665758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05BDDA-310C-49F8-906B-788C7C2DAEBB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149DD80C-FD66-4870-9BA6-0F2C30BEE61B}" type="slidenum">
              <a:rPr lang="it-IT" altLang="it-IT" sz="1200"/>
              <a:pPr algn="r">
                <a:buClrTx/>
                <a:buFontTx/>
                <a:buNone/>
              </a:pPr>
              <a:t>37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999380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00F8B4-26DD-4008-A5D4-40D88D7E5C6E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A074F38C-F53E-457D-8C0C-62E72C734A68}" type="slidenum">
              <a:rPr lang="it-IT" altLang="it-IT" sz="1200"/>
              <a:pPr algn="r">
                <a:buClrTx/>
                <a:buFontTx/>
                <a:buNone/>
              </a:pPr>
              <a:t>38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71171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D35C9E1-7975-4549-B373-90E9628E110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1798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EE0519-5046-4125-BA64-E1C4ADC126B5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849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106D57-3058-4781-90A6-D3159F12067D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0506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9C3FC4-B874-454B-B5AA-430CF3E80829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158A8426-D285-40F1-90CC-0837AC9C19E2}" type="slidenum">
              <a:rPr lang="it-IT" altLang="it-IT" sz="1200"/>
              <a:pPr algn="r">
                <a:buClrTx/>
                <a:buFontTx/>
                <a:buNone/>
              </a:pPr>
              <a:t>45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108594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AA2A6FB-64AA-4C18-84DE-A92B270CBDD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E1BDFF0-686F-4F6C-A7B0-91A446629A2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C54B349C-8FF6-4D60-A509-CD9BC70B1DD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8250B63-E954-437D-9B27-10D6147551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1123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654DBE5-5225-447C-B797-BFEA61DF34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0EF597B-902B-4D32-80AE-CA2A3E8AC7D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423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EEFC5BE-C13C-4095-AA4B-A110039BBF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1745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1EEFE3D-B7AA-420E-AC01-67B720B7E5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8015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C6EE53-C74E-48FB-B735-84D3231C4421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4381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2E65EB3-D3D8-484A-BB1C-8E8A8AA3F8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B82AED2-30EB-4DA8-B94D-4AF10762FCA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E7CE8AFF-9733-4E7C-B5E9-15C272E04C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0D7C27A-493C-4CAD-8789-3DF08536E6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028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7705BE-1153-482A-A5BA-0FF53B4404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E5606EE-4213-4CCD-95C6-5764DA2BA7D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4AA5EFE-9F6A-43B6-989E-38DA612E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4D4E6A4-29F7-4F6E-8F8C-9879B92D476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2CFCF5F6-E8F8-4984-A64F-FED5C457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1C659926-F30A-4EE5-BCEC-06FEF47F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270016CF-FCD7-42A7-8F44-E1D6371B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C1F8ABAD-4CB0-41C4-A04B-06C3CF2751C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DE76901-6400-4ACE-B8A5-6B817685F9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366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D7D8A12-4A6E-4625-B3A4-EF4306975AA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3042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0500B8-29ED-410E-BB81-11544E088F9F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8137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A4613D-EC4A-0342-B66F-DB5EFAB4B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4989F-D86F-7946-A1D2-619193B8AD9B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EB6F537-37F2-9D4C-944B-223C3ED23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3B4ACCB-5901-6A42-95F6-7B1C3721E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8162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F088B7-9E8D-4F0D-BC78-ED70526642E8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110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6B33F0-E5E1-264F-A358-9C9426A42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EBD5B-0F47-7641-8DA2-C1E4AD005E1B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745644C-2C96-4E47-9302-7B8887383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5683A57-0775-2E43-88D0-C0373D437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7936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84B54A-8467-4897-BAD6-52179A659E61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7405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CB0FE7-08A6-48A6-BAFB-9137A725CAAD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3726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DC4C8D-4628-4B2F-AC9B-6E28FD8E4915}" type="slidenum">
              <a:rPr lang="it-IT" altLang="it-IT"/>
              <a:pPr/>
              <a:t>78</a:t>
            </a:fld>
            <a:endParaRPr lang="it-IT" altLang="it-IT"/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2703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62DD5B-7C46-492B-B8DC-960923BEFBE4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6C22D9-ADBB-4231-88D8-20ACB672E75F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9A8F90-AE85-4039-82E5-1BEFC335397A}" type="slidenum">
              <a:rPr lang="it-IT" altLang="it-IT"/>
              <a:pPr/>
              <a:t>84</a:t>
            </a:fld>
            <a:endParaRPr lang="it-IT" altLang="it-IT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04678D1-CD5C-4A0E-A999-A89E426E80C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6020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108EEA-F225-4FAE-8829-6A8A1BDC5C25}" type="slidenum">
              <a:rPr lang="it-IT" altLang="it-IT"/>
              <a:pPr/>
              <a:t>87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849F99-4558-446F-A5CC-DFD092C83AFF}" type="slidenum">
              <a:rPr lang="it-IT" altLang="it-IT"/>
              <a:pPr/>
              <a:t>89</a:t>
            </a:fld>
            <a:endParaRPr lang="it-IT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84181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F2A2B9-91AE-4A1A-B909-6243F3C26DCE}" type="slidenum">
              <a:rPr lang="it-IT" altLang="it-IT"/>
              <a:pPr/>
              <a:t>91</a:t>
            </a:fld>
            <a:endParaRPr lang="it-IT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28637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691247-C9DE-4999-BD3D-965B028E0109}" type="slidenum">
              <a:rPr lang="it-IT" altLang="it-IT"/>
              <a:pPr/>
              <a:t>92</a:t>
            </a:fld>
            <a:endParaRPr lang="it-IT" alt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0663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5EF08F-EE46-4457-828D-8083EE4BA858}" type="slidenum">
              <a:rPr lang="it-IT" altLang="it-IT"/>
              <a:pPr/>
              <a:t>96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53467-B351-4033-A5A9-F8867A11159F}" type="slidenum">
              <a:rPr lang="it-IT" altLang="it-IT"/>
              <a:pPr/>
              <a:t>98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B79010-E290-4B49-AEA6-1C9EB036549E}" type="slidenum">
              <a:rPr lang="it-IT" altLang="it-IT"/>
              <a:pPr/>
              <a:t>100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75DCE8-F3DB-4C34-9C31-F036396911A2}" type="slidenum">
              <a:rPr lang="it-IT" altLang="it-IT"/>
              <a:pPr/>
              <a:t>102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BCDB79-E739-4BC5-952D-F696C82C825E}" type="slidenum">
              <a:rPr lang="it-IT" altLang="it-IT"/>
              <a:pPr/>
              <a:t>104</a:t>
            </a:fld>
            <a:endParaRPr lang="it-IT" alt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2D8502-283B-4AB6-8CFA-9C7A7A71EBD0}" type="slidenum">
              <a:rPr lang="it-IT" altLang="it-IT"/>
              <a:pPr/>
              <a:t>106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213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CFBB9A6-38A6-4074-A181-C72A55AFD0E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59918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7BD3B5-0B69-49F6-98CE-13E8416D6C59}" type="slidenum">
              <a:rPr lang="it-IT" altLang="it-IT"/>
              <a:pPr/>
              <a:t>108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7C0E5-162A-4D58-999E-9A948EF3C44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52583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9462-33B9-48CB-B36E-D20F702D91AD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74332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56958-4451-49DC-AF48-EA1190FF7420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2875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FF08E-0E79-432D-97EF-9CD7C89372A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78922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BD875BD-A6CB-E843-AE67-206766EEE0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562B38-C5B8-F54A-AEDA-767772D061DA}" type="slidenum">
              <a:rPr lang="it-IT" altLang="it-IT"/>
              <a:pPr/>
              <a:t>119</a:t>
            </a:fld>
            <a:endParaRPr lang="it-IT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75770091-BD5A-544A-9C4A-D7A176B290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B9E0F087-03C2-354A-A703-41366228FE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338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63050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6F0A7-4223-534A-B101-556EB62CC3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6C48FB-4F39-B548-8D8A-D19A73EAA66A}" type="slidenum">
              <a:rPr lang="it-IT" altLang="it-IT"/>
              <a:pPr/>
              <a:t>121</a:t>
            </a:fld>
            <a:endParaRPr lang="it-IT" altLang="it-IT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42CAAE8E-7FA0-A946-A1F1-B6C0006600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E120A4D-B177-6942-8825-49F402BF56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87504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8F9981-9380-514B-BEEC-05D8CD8FD1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24D128-E769-7544-9835-642750DDC9E5}" type="slidenum">
              <a:rPr lang="it-IT" altLang="it-IT"/>
              <a:pPr/>
              <a:t>123</a:t>
            </a:fld>
            <a:endParaRPr lang="it-IT" altLang="it-IT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40D720F-0DDF-7447-8733-A42FCF34B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F9902AA-35A5-1B49-B5BF-3211C67A9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0836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576783-E366-9A4C-A7E5-5C144869F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6D377-F9E8-2349-8360-8D4E546E6F23}" type="slidenum">
              <a:rPr lang="it-IT" altLang="it-IT"/>
              <a:pPr/>
              <a:t>124</a:t>
            </a:fld>
            <a:endParaRPr lang="it-IT" altLang="it-IT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F55BF4F7-F67C-8A4A-BB41-D9E61CF34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51FC5C9-A38C-F445-9C07-F57D78C6C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853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57012F3-897D-4110-B821-546F3C54DAA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549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F697F9-E80A-451C-8F19-C9A9BDAFEB1A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8071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7F1D66-B2C2-4612-8F29-FD3243BD035B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46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CBA387-1A5B-498B-B06D-88E3F3B5A805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fld id="{20C5F551-536B-41C5-9979-396A0C1907DC}" type="slidenum">
              <a:rPr lang="it-IT" altLang="it-IT" sz="1200"/>
              <a:pPr algn="r">
                <a:buClrTx/>
                <a:buFontTx/>
                <a:buNone/>
              </a:pPr>
              <a:t>18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42701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50686C-93E3-4027-B84C-DFECFF8793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241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57C7D9-DE3D-4506-BF05-8CD1851CB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173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499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499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7E8E69-1940-4380-8F4C-8B41D5C9A1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7426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074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20399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08412" cy="20399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52582F95-683E-4D04-A63A-E20A03A153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61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13E43-F285-4BD7-9C9D-9E1E0F558BE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1108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AD1F7-82A3-453D-B579-78186935AB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3868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B245E-1595-4349-94FD-57C198F2DB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125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8B7EC-B99E-4C6B-9502-6B731C6184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591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26A7F-A3AE-47B3-898B-5320692215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7624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9572A-FC9D-4542-B4C8-985DA671C8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428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394892-3190-49CA-8220-769492E869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6897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F23E9-FD0A-48C2-90C1-B453517C439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7668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DC620-E1ED-485F-97CD-49F90D3115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4780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4AC2B-6B1C-4712-A8CB-57544F2D536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5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DC007-A1E9-4BDD-8C8A-2A22ADD791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0236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FB6E6-9013-458E-BF39-B709FA9F61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045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56E805-D26E-4069-953B-164B1BDFB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3056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51B402-706C-4AF1-BE35-5B28461588D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3729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FD80BAD-7C92-4BE7-86D2-1710DDE9C0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5613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63DDF4-1D70-489D-B7C8-BE5AF2C4161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9038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AAC1BC-4A92-4758-BB0A-98B4D81BD44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559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4479AE-2F4A-4A68-9B98-F97FA5E0A9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5226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ED89E6-6885-4F84-8B9B-55F68C6B61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7203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E17A49-5138-4D73-AFCF-4EA534648B0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1042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A3DDFD-2879-4818-B9A3-12F646B353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9920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1E3B45-2487-4157-B244-CC2BB30CBDE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7107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9AD0C8-1EB2-4336-9680-FBC6435D6E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167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483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483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2F8A1-1352-4388-B5AE-3BA8C579543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9033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fld id="{4D5B2F54-006F-4027-A9BF-2C49510459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6381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77732A8D-7795-4DB1-8B67-D20352D97A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016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1684D-BF53-4A23-B1A1-D10433090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998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AA7FDB-DD96-4674-9A53-7BD4322534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874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CF2146-AA4A-4E8F-8D44-00DDB3BC03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707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3B3329-C521-4AD1-B66D-733061F943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524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3F30C-D560-4BA4-A7D1-73C5253A84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652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F3B5B2-0A98-4297-848F-17D5CF041F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05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7F1534B-EFD4-4289-9BBB-101AA7F1436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fld id="{7F7581A2-3048-4920-A253-9D8C98E29DF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52718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C5112721-1860-4617-B393-80B48A35C81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40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3960490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7FB55F-C2EF-7A49-83EE-BA77840F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76872"/>
            <a:ext cx="7767638" cy="14303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DESCRIZIONE ESSENZIALE </a:t>
            </a:r>
            <a:b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dello</a:t>
            </a:r>
            <a:b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SCHELETRO </a:t>
            </a:r>
            <a:b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del CRANIO</a:t>
            </a:r>
            <a:b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(Regione Cefalica)</a:t>
            </a:r>
          </a:p>
        </p:txBody>
      </p:sp>
    </p:spTree>
    <p:extLst>
      <p:ext uri="{BB962C8B-B14F-4D97-AF65-F5344CB8AC3E}">
        <p14:creationId xmlns:p14="http://schemas.microsoft.com/office/powerpoint/2010/main" val="35060599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9369"/>
            <a:ext cx="9144000" cy="138340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LINGUA: </a:t>
            </a:r>
            <a:b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RADICE LINGUALE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1" y="1916832"/>
            <a:ext cx="9144000" cy="404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022"/>
            <a:ext cx="9036496" cy="1431925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LINGUA: RADICE LINGUALE</a:t>
            </a:r>
            <a:endParaRPr lang="it-IT" sz="36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43948"/>
            <a:ext cx="8280920" cy="5414052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trova a livello dell’ Istmo delle Fauci.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Rilevante il Rapporto POSTERO-INFERIORE con la CARTILAGINE EPIGLOTTIDE della LARINGE con le PLICHE e le VALLECOLE GLOSSO-EPIGLOTTICHE.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si osserva, in superficie, la «V» Linguale dove si localizzano le Papille CIRCUMVALLATE.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È presente la TONSILLA LINGUALE</a:t>
            </a:r>
          </a:p>
        </p:txBody>
      </p:sp>
    </p:spTree>
    <p:extLst>
      <p:ext uri="{BB962C8B-B14F-4D97-AF65-F5344CB8AC3E}">
        <p14:creationId xmlns:p14="http://schemas.microsoft.com/office/powerpoint/2010/main" val="12149250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518"/>
            <a:ext cx="8604250" cy="130803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MUCOSA DELLA FACCIA LINGUALE SUPERIORE: </a:t>
            </a:r>
            <a:b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PAPILLE LINGUALI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3552"/>
            <a:ext cx="7308303" cy="552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AF0EE74-492F-7547-BEA7-C0564EC5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/>
          <a:lstStyle/>
          <a:p>
            <a:r>
              <a:rPr lang="it-IT" sz="4000" dirty="0">
                <a:latin typeface="Copperplate Gothic Bold" panose="020E0705020206020404" pitchFamily="34" charset="77"/>
              </a:rPr>
              <a:t>STRUTTURA della LINGUA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C2DD514-E552-7548-862C-3ABC2C99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30"/>
            <a:ext cx="8496944" cy="5877270"/>
          </a:xfrm>
        </p:spPr>
        <p:txBody>
          <a:bodyPr/>
          <a:lstStyle/>
          <a:p>
            <a:r>
              <a:rPr lang="it-IT" sz="2600" b="1" dirty="0">
                <a:latin typeface="Chalkboard" panose="03050602040202020205" pitchFamily="66" charset="77"/>
              </a:rPr>
              <a:t>È un ORGANO PIENO con uno STROMA FIBROSO costituito dalla Membrana IO-GLOSSA e dal Setto Linguale Longitudinale.</a:t>
            </a:r>
          </a:p>
          <a:p>
            <a:r>
              <a:rPr lang="it-IT" sz="2600" b="1" dirty="0">
                <a:latin typeface="Chalkboard" panose="03050602040202020205" pitchFamily="66" charset="77"/>
              </a:rPr>
              <a:t>Essendo situata nella Cavità Orale, presenta un rivestimento di TONACA MUCOSA di EPITELIO PAVIMENTOSO PLURISTRATIFICATO variamente CHERATINIZZATO, al fine di proteggere da insulti meccanici e termici. La Tonaca Mucosa, mediante la sua Lamina Propria connettivale, si solleva in PAPILLE LINGUALI (FILIFORMI, FOLIATE, FUNGIFORMI e CIRCUMVALLATE). Eccettuate le Filiformi, le Papille presentano i CALICI GUSTATIVI.</a:t>
            </a:r>
          </a:p>
        </p:txBody>
      </p:sp>
    </p:spTree>
    <p:extLst>
      <p:ext uri="{BB962C8B-B14F-4D97-AF65-F5344CB8AC3E}">
        <p14:creationId xmlns:p14="http://schemas.microsoft.com/office/powerpoint/2010/main" val="37829112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126955"/>
            <a:ext cx="446405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CALICI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GUSTATIVI 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949" y="2160668"/>
            <a:ext cx="4572000" cy="44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>
                <a:schemeClr val="tx1"/>
              </a:buClr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TIPI CELLULARI: </a:t>
            </a:r>
          </a:p>
          <a:p>
            <a:pPr>
              <a:buClr>
                <a:schemeClr val="tx1"/>
              </a:buClr>
              <a:buFontTx/>
              <a:buNone/>
            </a:pPr>
            <a:endParaRPr lang="it-IT" altLang="it-IT" sz="2800" b="1" dirty="0">
              <a:solidFill>
                <a:schemeClr val="tx1"/>
              </a:solidFill>
              <a:latin typeface="Gurmukhi Sangam MN" pitchFamily="2" charset="0"/>
              <a:cs typeface="Gurmukhi Sangam MN" pitchFamily="2" charset="0"/>
            </a:endParaRPr>
          </a:p>
          <a:p>
            <a:pPr indent="-455613" algn="just"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CELLULE GUSTATIVE</a:t>
            </a:r>
          </a:p>
          <a:p>
            <a:pPr algn="just">
              <a:buClr>
                <a:schemeClr val="tx1"/>
              </a:buClr>
              <a:buFontTx/>
              <a:buNone/>
            </a:pPr>
            <a:endParaRPr lang="it-IT" altLang="it-IT" sz="2800" b="1" dirty="0">
              <a:solidFill>
                <a:schemeClr val="tx1"/>
              </a:solidFill>
              <a:latin typeface="Gurmukhi Sangam MN" pitchFamily="2" charset="0"/>
              <a:cs typeface="Gurmukhi Sangam MN" pitchFamily="2" charset="0"/>
            </a:endParaRPr>
          </a:p>
          <a:p>
            <a:pPr algn="just">
              <a:buClr>
                <a:schemeClr val="tx1"/>
              </a:buClr>
              <a:buFontTx/>
              <a:buNone/>
            </a:pPr>
            <a:endParaRPr lang="it-IT" altLang="it-IT" sz="2800" b="1" dirty="0">
              <a:solidFill>
                <a:schemeClr val="tx1"/>
              </a:solidFill>
              <a:latin typeface="Gurmukhi Sangam MN" pitchFamily="2" charset="0"/>
              <a:cs typeface="Gurmukhi Sangam MN" pitchFamily="2" charset="0"/>
            </a:endParaRPr>
          </a:p>
          <a:p>
            <a:pPr indent="-455613"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CELLULE DI SOSTEGNO</a:t>
            </a:r>
          </a:p>
          <a:p>
            <a:pPr algn="just">
              <a:buClr>
                <a:schemeClr val="tx1"/>
              </a:buClr>
              <a:buFontTx/>
              <a:buNone/>
            </a:pPr>
            <a:endParaRPr lang="it-IT" altLang="it-IT" sz="2800" b="1" dirty="0">
              <a:solidFill>
                <a:schemeClr val="tx1"/>
              </a:solidFill>
              <a:latin typeface="Gurmukhi Sangam MN" pitchFamily="2" charset="0"/>
              <a:cs typeface="Gurmukhi Sangam MN" pitchFamily="2" charset="0"/>
            </a:endParaRPr>
          </a:p>
          <a:p>
            <a:pPr algn="just">
              <a:buClr>
                <a:schemeClr val="tx1"/>
              </a:buClr>
              <a:buFontTx/>
              <a:buNone/>
            </a:pPr>
            <a:endParaRPr lang="it-IT" altLang="it-IT" sz="2800" b="1" dirty="0">
              <a:solidFill>
                <a:schemeClr val="tx1"/>
              </a:solidFill>
              <a:latin typeface="Gurmukhi Sangam MN" pitchFamily="2" charset="0"/>
              <a:cs typeface="Gurmukhi Sangam MN" pitchFamily="2" charset="0"/>
            </a:endParaRPr>
          </a:p>
          <a:p>
            <a:pPr indent="-455613" algn="just"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CELLULE BASALI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5884" b="12824"/>
          <a:stretch/>
        </p:blipFill>
        <p:spPr bwMode="auto">
          <a:xfrm>
            <a:off x="4391577" y="126956"/>
            <a:ext cx="4580681" cy="661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54302-3539-0746-8B29-877C4E64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12" y="1"/>
            <a:ext cx="7769225" cy="1052736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CALICI  GUSTATIVI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B46F1-3AA5-8340-99A2-CEBE87B5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8136904" cy="5877272"/>
          </a:xfrm>
        </p:spPr>
        <p:txBody>
          <a:bodyPr/>
          <a:lstStyle/>
          <a:p>
            <a:r>
              <a:rPr lang="it-IT" sz="2200" dirty="0">
                <a:latin typeface="Copperplate Gothic Bold" panose="020E0705020206020404" pitchFamily="34" charset="77"/>
              </a:rPr>
              <a:t>Sono strutture sferoidali nell’ ambito delle quali sono localizzate le CELLULE GUSTATIVE, elementi recettoriali per la percezione specifica del GUSTO.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Presenti anche nel PALATO e nella LARINGO-FARINGE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Si identificano 5 tipologie gustative: Dolce, Amaro, Salato, Acido e </a:t>
            </a:r>
            <a:r>
              <a:rPr lang="it-IT" sz="2200" dirty="0" err="1">
                <a:latin typeface="Copperplate Gothic Bold" panose="020E0705020206020404" pitchFamily="34" charset="77"/>
              </a:rPr>
              <a:t>Umami</a:t>
            </a:r>
            <a:r>
              <a:rPr lang="it-IT" sz="2200" dirty="0">
                <a:latin typeface="Copperplate Gothic Bold" panose="020E0705020206020404" pitchFamily="34" charset="77"/>
              </a:rPr>
              <a:t> (che identifica il tipico sapore del Dado da Brodo, ricco di </a:t>
            </a:r>
            <a:r>
              <a:rPr lang="it-IT" sz="2200" dirty="0" err="1">
                <a:latin typeface="Copperplate Gothic Bold" panose="020E0705020206020404" pitchFamily="34" charset="77"/>
              </a:rPr>
              <a:t>Glutamato</a:t>
            </a:r>
            <a:r>
              <a:rPr lang="it-IT" sz="2200" dirty="0">
                <a:latin typeface="Copperplate Gothic Bold" panose="020E0705020206020404" pitchFamily="34" charset="77"/>
              </a:rPr>
              <a:t>).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Le Cellule Gustative presentano espansioni apicali che captano le varie molecole e </a:t>
            </a:r>
            <a:r>
              <a:rPr lang="it-IT" sz="2200" dirty="0" err="1">
                <a:latin typeface="Copperplate Gothic Bold" panose="020E0705020206020404" pitchFamily="34" charset="77"/>
              </a:rPr>
              <a:t>cio’</a:t>
            </a:r>
            <a:r>
              <a:rPr lang="it-IT" sz="2200" dirty="0">
                <a:latin typeface="Copperplate Gothic Bold" panose="020E0705020206020404" pitchFamily="34" charset="77"/>
              </a:rPr>
              <a:t> evoca un potenziale d’azione che tramite struttura sinaptica viene trasmesso ai Nervi 7° (Faciale), 9° (Glossofaringeo) e 10° (Vago).</a:t>
            </a:r>
          </a:p>
        </p:txBody>
      </p:sp>
    </p:spTree>
    <p:extLst>
      <p:ext uri="{BB962C8B-B14F-4D97-AF65-F5344CB8AC3E}">
        <p14:creationId xmlns:p14="http://schemas.microsoft.com/office/powerpoint/2010/main" val="12435112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6538"/>
            <a:ext cx="3635375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INNERVAZIONE PER LA SENSIBILITA’ GUSTATIVA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-18256" y="1452416"/>
            <a:ext cx="3419475" cy="453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it-IT" altLang="it-IT" sz="1400" dirty="0">
                <a:solidFill>
                  <a:srgbClr val="FFFF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La</a:t>
            </a:r>
            <a:endParaRPr lang="it-IT" altLang="it-IT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indent="-455613">
              <a:spcBef>
                <a:spcPts val="875"/>
              </a:spcBef>
              <a:buClr>
                <a:srgbClr val="FFFFFF"/>
              </a:buClr>
              <a:buFont typeface="Arial Black" panose="020B0A04020102020204" pitchFamily="34" charset="0"/>
              <a:buChar char="•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1.      N. FACIALE (7°): dai 2/3 anteriori della lingua </a:t>
            </a:r>
          </a:p>
          <a:p>
            <a:pPr indent="-455613">
              <a:spcBef>
                <a:spcPts val="875"/>
              </a:spcBef>
              <a:buClr>
                <a:srgbClr val="FFFFFF"/>
              </a:buClr>
              <a:buFont typeface="Arial Black" panose="020B0A04020102020204" pitchFamily="34" charset="0"/>
              <a:buChar char="•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2.      N.GLOSSO-FARINGEO (9°): responsabile del 1/3 posteriore attorno alla V linguale </a:t>
            </a:r>
          </a:p>
          <a:p>
            <a:pPr indent="-455613">
              <a:spcBef>
                <a:spcPts val="875"/>
              </a:spcBef>
              <a:buClr>
                <a:srgbClr val="FFFFFF"/>
              </a:buClr>
              <a:buFont typeface="Arial Black" panose="020B0A04020102020204" pitchFamily="34" charset="0"/>
              <a:buChar char="•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3.      N. VAGO (10°): innerva i calici gustativi della parte posteriore della radice della lingua e dell’epiglottide.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191"/>
          <a:stretch>
            <a:fillRect/>
          </a:stretch>
        </p:blipFill>
        <p:spPr bwMode="auto">
          <a:xfrm>
            <a:off x="3525838" y="0"/>
            <a:ext cx="56181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1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350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3FF59-6C26-9441-98B9-B250E5D3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56" y="260648"/>
            <a:ext cx="7769225" cy="823178"/>
          </a:xfrm>
        </p:spPr>
        <p:txBody>
          <a:bodyPr/>
          <a:lstStyle/>
          <a:p>
            <a:r>
              <a:rPr lang="it-IT" dirty="0">
                <a:latin typeface="+mn-ea"/>
                <a:ea typeface="+mn-ea"/>
              </a:rPr>
              <a:t>GHIANDOLE LINGUALI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025DC0-1CBE-A747-B70B-58560DE18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56" y="1412776"/>
            <a:ext cx="7933234" cy="6021286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b="1" dirty="0">
                <a:latin typeface="Chalkboard SE" panose="03050602040202020205" pitchFamily="66" charset="77"/>
              </a:rPr>
              <a:t>GHIANDOLE SIEROSE di Von </a:t>
            </a:r>
            <a:r>
              <a:rPr lang="it-IT" b="1" dirty="0" err="1">
                <a:latin typeface="Chalkboard SE" panose="03050602040202020205" pitchFamily="66" charset="77"/>
              </a:rPr>
              <a:t>Ebner</a:t>
            </a:r>
            <a:r>
              <a:rPr lang="it-IT" b="1" dirty="0">
                <a:latin typeface="Chalkboard SE" panose="03050602040202020205" pitchFamily="66" charset="77"/>
              </a:rPr>
              <a:t>, associate ai Calici Gustativi: il loro secreto ripulisce i Calici Gustativi dalle molecole che sono state identificate per lasciar posto ad altre molecole sapide;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latin typeface="Chalkboard SE" panose="03050602040202020205" pitchFamily="66" charset="77"/>
              </a:rPr>
              <a:t>GHIANDOLE a prevalente SECREZIONE MUCOSA (appartenenti alle Ghiandole Salivari MINORI).</a:t>
            </a:r>
          </a:p>
          <a:p>
            <a:pPr marL="457200" indent="-457200">
              <a:buFontTx/>
              <a:buChar char="-"/>
            </a:pPr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67336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22727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33070"/>
            <a:ext cx="4716462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0909F0C-9418-CA4E-BC42-E17A4B05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1810221"/>
            <a:ext cx="3672408" cy="764704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endParaRPr lang="it-IT" sz="3200" dirty="0"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40"/>
            <a:ext cx="7769225" cy="764704"/>
          </a:xfrm>
        </p:spPr>
        <p:txBody>
          <a:bodyPr/>
          <a:lstStyle/>
          <a:p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ESTRINSECI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52736"/>
            <a:ext cx="8280920" cy="6093294"/>
          </a:xfrm>
        </p:spPr>
        <p:txBody>
          <a:bodyPr/>
          <a:lstStyle/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Sono muscoli STRIATI SCHELETRICI e quasi tutti sono innervati dal 12° Nervo Cranico (N. IPOGLOSSO).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Sono suddivisi in :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-ESTRINSECI: originano da strutture scheletriche esterne alla Lingua: 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GENIO-GLOSSO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IO-GLOSSO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STILO-GLOSSO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PALATO-GLOSSO (9°, Nervo 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   GLOSSOFARINGEO)</a:t>
            </a:r>
          </a:p>
        </p:txBody>
      </p:sp>
    </p:spTree>
    <p:extLst>
      <p:ext uri="{BB962C8B-B14F-4D97-AF65-F5344CB8AC3E}">
        <p14:creationId xmlns:p14="http://schemas.microsoft.com/office/powerpoint/2010/main" val="4141471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9C43F-E105-4BD7-ABCB-F6FCFEB8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31B9ED3-22DF-4DBA-8DCD-E72C1DEB9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85"/>
            <a:ext cx="9115450" cy="6832128"/>
          </a:xfrm>
        </p:spPr>
      </p:pic>
    </p:spTree>
    <p:extLst>
      <p:ext uri="{BB962C8B-B14F-4D97-AF65-F5344CB8AC3E}">
        <p14:creationId xmlns:p14="http://schemas.microsoft.com/office/powerpoint/2010/main" val="40168450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4664"/>
            <a:ext cx="7769225" cy="764704"/>
          </a:xfrm>
        </p:spPr>
        <p:txBody>
          <a:bodyPr/>
          <a:lstStyle/>
          <a:p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INTRINSECI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84784"/>
            <a:ext cx="8280920" cy="6093294"/>
          </a:xfrm>
        </p:spPr>
        <p:txBody>
          <a:bodyPr/>
          <a:lstStyle/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-INTRINSECI: sono innervati dal 12° Nervo (IPOGLOSSO) e presentano entrambe le inserzioni sull’impalcatura fibrosa della Lingua :</a:t>
            </a:r>
          </a:p>
          <a:p>
            <a:endParaRPr lang="it-IT" sz="2800" b="1" dirty="0">
              <a:latin typeface="Gurmukhi Sangam MN" pitchFamily="2" charset="0"/>
              <a:cs typeface="Gurmukhi Sangam MN" pitchFamily="2" charset="0"/>
            </a:endParaRP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LONGITUDINALE SUPERIORE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LONGITUDINALE INFERIORE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TRASVERSO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    *  VERTICALE</a:t>
            </a:r>
          </a:p>
        </p:txBody>
      </p:sp>
    </p:spTree>
    <p:extLst>
      <p:ext uri="{BB962C8B-B14F-4D97-AF65-F5344CB8AC3E}">
        <p14:creationId xmlns:p14="http://schemas.microsoft.com/office/powerpoint/2010/main" val="203704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-171400"/>
            <a:ext cx="7772400" cy="1143000"/>
          </a:xfrm>
        </p:spPr>
        <p:txBody>
          <a:bodyPr/>
          <a:lstStyle/>
          <a:p>
            <a:r>
              <a:rPr lang="it-IT" altLang="it-IT" sz="3200" dirty="0">
                <a:solidFill>
                  <a:srgbClr val="000000"/>
                </a:solidFill>
                <a:latin typeface="Copperplate Gothic Bold" panose="020E0705020206020404" pitchFamily="34" charset="77"/>
              </a:rPr>
              <a:t>GHAINDOLE SALIVARI MAGGIORI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"/>
          <a:stretch>
            <a:fillRect/>
          </a:stretch>
        </p:blipFill>
        <p:spPr>
          <a:xfrm>
            <a:off x="630249" y="697208"/>
            <a:ext cx="8028384" cy="6160792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2815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124"/>
            <a:ext cx="9144000" cy="1143000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bg2"/>
                </a:solidFill>
                <a:latin typeface="Chalkboard SE" panose="03050602040202020205" pitchFamily="66" charset="77"/>
              </a:rPr>
              <a:t>GHIANDOLE  SALIVARI  MAGGIORI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50242"/>
            <a:ext cx="8424936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400" b="1" dirty="0">
                <a:solidFill>
                  <a:schemeClr val="bg2"/>
                </a:solidFill>
                <a:latin typeface="Chalkboard SE" panose="03050602040202020205" pitchFamily="66" charset="77"/>
              </a:rPr>
              <a:t>Sono Organi Pieni, definiti GHIANDOLE EXTRAMURALI annesse al Tubo Digerente. 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400" b="1" dirty="0">
              <a:solidFill>
                <a:schemeClr val="bg2"/>
              </a:solidFill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400" b="1" dirty="0">
                <a:solidFill>
                  <a:schemeClr val="bg2"/>
                </a:solidFill>
                <a:latin typeface="Chalkboard SE" panose="03050602040202020205" pitchFamily="66" charset="77"/>
              </a:rPr>
              <a:t>Elaborano la SALIVA, fluido biologico che esercita un’ azione sia MECCANICA di “AMMORBIDIMENTO” e FLUIDIFICAZIONE del BOLO ALIMENTARE, sia CHIMICA di DIGESTIONE di POLISACCARIDI</a:t>
            </a:r>
          </a:p>
          <a:p>
            <a:pPr>
              <a:lnSpc>
                <a:spcPct val="90000"/>
              </a:lnSpc>
            </a:pPr>
            <a:endParaRPr lang="it-IT" altLang="it-IT" sz="2400" b="1" dirty="0">
              <a:solidFill>
                <a:schemeClr val="bg2"/>
              </a:solidFill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400" b="1" dirty="0">
                <a:solidFill>
                  <a:schemeClr val="bg2"/>
                </a:solidFill>
                <a:latin typeface="Chalkboard SE" panose="03050602040202020205" pitchFamily="66" charset="77"/>
              </a:rPr>
              <a:t>Sono 3 PAIA: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400" b="1" dirty="0">
                <a:solidFill>
                  <a:schemeClr val="bg2"/>
                </a:solidFill>
                <a:latin typeface="Chalkboard SE" panose="03050602040202020205" pitchFamily="66" charset="77"/>
              </a:rPr>
              <a:t>   - PAROTIDE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400" b="1" dirty="0">
                <a:solidFill>
                  <a:schemeClr val="bg2"/>
                </a:solidFill>
                <a:latin typeface="Chalkboard SE" panose="03050602040202020205" pitchFamily="66" charset="77"/>
              </a:rPr>
              <a:t>   - SOTTOMANDIBOLARE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400" b="1" dirty="0">
                <a:solidFill>
                  <a:schemeClr val="bg2"/>
                </a:solidFill>
                <a:latin typeface="Chalkboard SE" panose="03050602040202020205" pitchFamily="66" charset="77"/>
              </a:rPr>
              <a:t>   - SOTTOLINGUALE</a:t>
            </a:r>
          </a:p>
        </p:txBody>
      </p:sp>
    </p:spTree>
    <p:extLst>
      <p:ext uri="{BB962C8B-B14F-4D97-AF65-F5344CB8AC3E}">
        <p14:creationId xmlns:p14="http://schemas.microsoft.com/office/powerpoint/2010/main" val="26683840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9" descr="55 ghiandole salivari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395536" y="116632"/>
            <a:ext cx="8403760" cy="6741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9087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209"/>
            <a:ext cx="7769225" cy="895511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PAROTIDE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08720"/>
            <a:ext cx="8352928" cy="5949280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Si localizza nella regione della Guancia, anteriormente rispetto al Meato Uditivo Esterno.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E’ attraversata dal 7° Nervo Cranico (FACIALE), che tuttavia non la innerva.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Riversa il suo Secreto Salivare nel Vestibolo Orale tramite il DOTTO DI STENONE, che si apre all’ altezza del 2°Dente Molare Superiore.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Produce un Secreto SIEROSO (Proteico).</a:t>
            </a:r>
          </a:p>
        </p:txBody>
      </p:sp>
    </p:spTree>
    <p:extLst>
      <p:ext uri="{BB962C8B-B14F-4D97-AF65-F5344CB8AC3E}">
        <p14:creationId xmlns:p14="http://schemas.microsoft.com/office/powerpoint/2010/main" val="40474003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189980" y="6648"/>
            <a:ext cx="8928992" cy="1143000"/>
          </a:xfrm>
        </p:spPr>
        <p:txBody>
          <a:bodyPr/>
          <a:lstStyle/>
          <a:p>
            <a:r>
              <a:rPr lang="it-IT" altLang="it-IT" sz="3200" dirty="0">
                <a:solidFill>
                  <a:schemeClr val="bg2"/>
                </a:solidFill>
                <a:latin typeface="Copperplate Gothic Bold" panose="020E0705020206020404" pitchFamily="34" charset="77"/>
              </a:rPr>
              <a:t>PAROTIDE e RAPPORTI con il NERVO  FACIALE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341438"/>
            <a:ext cx="4838700" cy="52657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722668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209"/>
            <a:ext cx="7769225" cy="895511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SOTTOMANDIBOLARE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47" y="1268760"/>
            <a:ext cx="8352928" cy="5949280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Si localizza nel Pavimento Orale, «a cavallo» del Muscolo Miloioideo.</a:t>
            </a:r>
          </a:p>
          <a:p>
            <a:endParaRPr lang="it-IT" sz="2800" dirty="0">
              <a:latin typeface="Copperplate Gothic Bold" panose="020E0705020206020404" pitchFamily="34" charset="77"/>
            </a:endParaRPr>
          </a:p>
          <a:p>
            <a:r>
              <a:rPr lang="it-IT" sz="2800" dirty="0">
                <a:latin typeface="Copperplate Gothic Bold" panose="020E0705020206020404" pitchFamily="34" charset="77"/>
              </a:rPr>
              <a:t>Riversa il suo Secreto Salivare nel Solco Sottolinguale tramite il DOTTO DI </a:t>
            </a:r>
            <a:r>
              <a:rPr lang="it-IT" sz="2800" dirty="0" err="1">
                <a:latin typeface="Copperplate Gothic Bold" panose="020E0705020206020404" pitchFamily="34" charset="77"/>
              </a:rPr>
              <a:t>Wharton</a:t>
            </a:r>
            <a:r>
              <a:rPr lang="it-IT" sz="2800" dirty="0">
                <a:latin typeface="Copperplate Gothic Bold" panose="020E0705020206020404" pitchFamily="34" charset="77"/>
              </a:rPr>
              <a:t>.</a:t>
            </a:r>
          </a:p>
          <a:p>
            <a:endParaRPr lang="it-IT" sz="2800" dirty="0">
              <a:latin typeface="Copperplate Gothic Bold" panose="020E0705020206020404" pitchFamily="34" charset="77"/>
            </a:endParaRPr>
          </a:p>
          <a:p>
            <a:r>
              <a:rPr lang="it-IT" sz="2800" dirty="0">
                <a:latin typeface="Copperplate Gothic Bold" panose="020E0705020206020404" pitchFamily="34" charset="77"/>
              </a:rPr>
              <a:t>Produce una Secrezione MISTA prevalentemente SIEROSA.</a:t>
            </a:r>
          </a:p>
        </p:txBody>
      </p:sp>
    </p:spTree>
    <p:extLst>
      <p:ext uri="{BB962C8B-B14F-4D97-AF65-F5344CB8AC3E}">
        <p14:creationId xmlns:p14="http://schemas.microsoft.com/office/powerpoint/2010/main" val="13974489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209"/>
            <a:ext cx="7769225" cy="895511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SOTTOLINGUALE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47" y="1268760"/>
            <a:ext cx="8352928" cy="5949280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Si localizza nel Pavimento Orale, superiormente al Muscolo Miloioideo.</a:t>
            </a:r>
          </a:p>
          <a:p>
            <a:endParaRPr lang="it-IT" sz="2800" dirty="0">
              <a:latin typeface="Copperplate Gothic Bold" panose="020E0705020206020404" pitchFamily="34" charset="77"/>
            </a:endParaRPr>
          </a:p>
          <a:p>
            <a:r>
              <a:rPr lang="it-IT" sz="2800" dirty="0">
                <a:latin typeface="Copperplate Gothic Bold" panose="020E0705020206020404" pitchFamily="34" charset="77"/>
              </a:rPr>
              <a:t>Riversa il suo Secreto Salivare nel Solco Sottolinguale tramite numerosi dotti escretori.</a:t>
            </a:r>
          </a:p>
          <a:p>
            <a:endParaRPr lang="it-IT" sz="2800" dirty="0">
              <a:latin typeface="Copperplate Gothic Bold" panose="020E0705020206020404" pitchFamily="34" charset="77"/>
            </a:endParaRPr>
          </a:p>
          <a:p>
            <a:r>
              <a:rPr lang="it-IT" sz="2800" dirty="0">
                <a:latin typeface="Copperplate Gothic Bold" panose="020E0705020206020404" pitchFamily="34" charset="77"/>
              </a:rPr>
              <a:t>Produce una Secrezione MISTA prevalentemente MUCOSA.</a:t>
            </a:r>
          </a:p>
        </p:txBody>
      </p:sp>
    </p:spTree>
    <p:extLst>
      <p:ext uri="{BB962C8B-B14F-4D97-AF65-F5344CB8AC3E}">
        <p14:creationId xmlns:p14="http://schemas.microsoft.com/office/powerpoint/2010/main" val="21033684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EBEBB-6A34-534C-90D3-8B99DA9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04864"/>
            <a:ext cx="7769225" cy="1431925"/>
          </a:xfrm>
        </p:spPr>
        <p:txBody>
          <a:bodyPr/>
          <a:lstStyle/>
          <a:p>
            <a:r>
              <a:rPr lang="it-IT" b="1" dirty="0"/>
              <a:t>ASPETTI SINTETICI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VASCOLARIZZAZIONE</a:t>
            </a:r>
          </a:p>
        </p:txBody>
      </p:sp>
    </p:spTree>
    <p:extLst>
      <p:ext uri="{BB962C8B-B14F-4D97-AF65-F5344CB8AC3E}">
        <p14:creationId xmlns:p14="http://schemas.microsoft.com/office/powerpoint/2010/main" val="16973897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8C55C333-68D7-724D-8228-7C1F04C5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22575"/>
            <a:ext cx="406717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F9752C1-8397-7148-9987-16776E76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Line 3">
            <a:extLst>
              <a:ext uri="{FF2B5EF4-FFF2-40B4-BE49-F238E27FC236}">
                <a16:creationId xmlns:a16="http://schemas.microsoft.com/office/drawing/2014/main" id="{CB34A824-0826-4C4F-86EB-33D8D7CE5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2420938"/>
            <a:ext cx="4176712" cy="3671887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B3F5D88E-A0DF-704F-B34E-5C45EBBF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63550"/>
            <a:ext cx="3886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ARCO AORTICO 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e 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SISTEMA CAROTIDEO</a:t>
            </a:r>
          </a:p>
        </p:txBody>
      </p:sp>
    </p:spTree>
    <p:extLst>
      <p:ext uri="{BB962C8B-B14F-4D97-AF65-F5344CB8AC3E}">
        <p14:creationId xmlns:p14="http://schemas.microsoft.com/office/powerpoint/2010/main" val="1400220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8D3ED0-580B-EB4E-A395-482ABA55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336704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OSSA che vanno a costituire lo SCHELETRO del CRANIO si classificano prevalentemente tra le OSSA IRREGOLARI o RAGGIATE. Molte di queste presentano porzioni costitutive ascrivibili ad Ossa Piatte (dette SQUAMME). Alcune di queste sono anche Ossa </a:t>
            </a:r>
            <a:r>
              <a:rPr lang="it-IT" sz="2600" b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PNEUMATICHE.</a:t>
            </a:r>
          </a:p>
          <a:p>
            <a:endParaRPr lang="it-IT" sz="2600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ARTICOLAZIONI sono prevalentemente costituite da SUTURE, che permettono LIMITATISSIMI MOVIMENTI, ad eccezione dell’ Articolazione TEMPORO-MANDIBOLARE, che, invece, permette movimenti piuttosto ampi di Apertura-Chiusura della Cavità Orale, essenziali nella MASTICAZIONE e nella FONAZIONE</a:t>
            </a:r>
            <a:r>
              <a:rPr 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72150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F2C8A-0EDA-9441-A24A-E49D256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772" y="-315416"/>
            <a:ext cx="8964488" cy="1431925"/>
          </a:xfrm>
        </p:spPr>
        <p:txBody>
          <a:bodyPr/>
          <a:lstStyle/>
          <a:p>
            <a:r>
              <a:rPr lang="it-IT" dirty="0">
                <a:latin typeface="Copperplate Gothic Bold" panose="020E0705020206020404" pitchFamily="34" charset="77"/>
              </a:rPr>
              <a:t>ARTERIE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93F1AA-6E46-A94F-9AF5-CF9A844E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764704"/>
            <a:ext cx="7776864" cy="5741491"/>
          </a:xfrm>
        </p:spPr>
        <p:txBody>
          <a:bodyPr/>
          <a:lstStyle/>
          <a:p>
            <a:r>
              <a:rPr lang="it-IT" sz="2800" dirty="0">
                <a:latin typeface="+mn-ea"/>
              </a:rPr>
              <a:t>Derivano dall’ Arco Aortico tramite i seguenti rami del Sistema Arterioso Carotideo:</a:t>
            </a:r>
          </a:p>
          <a:p>
            <a:endParaRPr lang="it-IT" sz="2800" dirty="0">
              <a:latin typeface="+mn-ea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latin typeface="+mn-ea"/>
              </a:rPr>
              <a:t>ARTERIA CAROTIDE INTERNA per la Cavità Orbitaria;</a:t>
            </a:r>
          </a:p>
          <a:p>
            <a:pPr marL="457200" indent="-457200">
              <a:buFontTx/>
              <a:buChar char="-"/>
            </a:pPr>
            <a:endParaRPr lang="it-IT" sz="2800" dirty="0">
              <a:latin typeface="+mn-ea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latin typeface="+mn-ea"/>
              </a:rPr>
              <a:t>ARTERIA CAROTIDE ESTERNA con i suoi rami LINGUALE, LABIALE, FACIALE, MASCELLARE INTERNA per l’ irrorazione delle Cavità Nasali, Orale e le Fosse Laterali dello Splancnocranio.</a:t>
            </a:r>
          </a:p>
        </p:txBody>
      </p:sp>
    </p:spTree>
    <p:extLst>
      <p:ext uri="{BB962C8B-B14F-4D97-AF65-F5344CB8AC3E}">
        <p14:creationId xmlns:p14="http://schemas.microsoft.com/office/powerpoint/2010/main" val="37179121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780DD47-2158-8545-B7CC-2F72E951E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491" y="404664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SISTEMA DELLA VENA GIUGULARE INTERNA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0A2C211-FA73-4341-A64B-97D077AB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8096" b="-1"/>
          <a:stretch/>
        </p:blipFill>
        <p:spPr bwMode="auto">
          <a:xfrm>
            <a:off x="395536" y="1340768"/>
            <a:ext cx="8519864" cy="549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C2239C-6232-CD42-9B34-7BD527357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/>
          <a:stretch/>
        </p:blipFill>
        <p:spPr bwMode="auto">
          <a:xfrm>
            <a:off x="395536" y="1340768"/>
            <a:ext cx="85344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667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20B55B-0838-7D4C-852B-8EB052B8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96" y="198469"/>
            <a:ext cx="7769225" cy="908720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VENE e LINFATICI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9AF7FC-DE91-6045-B4E1-666675327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96" y="1124744"/>
            <a:ext cx="7999660" cy="5544616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Il Drenaggio Venoso è tributario del Sistema della VENA CAVA SUPERIORE, tramite la VENA GIUGULARE INTERNA.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La LINFA incontra nel suo decorso Stazioni LINFONODALI nella REGIONE CERVICALE (LINFONODI PROFONDI e SUPERFICIALI, LINFONODI SOTTOMANDIBOLARI</a:t>
            </a:r>
          </a:p>
        </p:txBody>
      </p:sp>
    </p:spTree>
    <p:extLst>
      <p:ext uri="{BB962C8B-B14F-4D97-AF65-F5344CB8AC3E}">
        <p14:creationId xmlns:p14="http://schemas.microsoft.com/office/powerpoint/2010/main" val="34399924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>
            <a:extLst>
              <a:ext uri="{FF2B5EF4-FFF2-40B4-BE49-F238E27FC236}">
                <a16:creationId xmlns:a16="http://schemas.microsoft.com/office/drawing/2014/main" id="{A74DF75E-A4A6-8049-906C-1BEF49AC6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it-IT" altLang="it-IT" sz="32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107524" name="Picture 1028">
            <a:extLst>
              <a:ext uri="{FF2B5EF4-FFF2-40B4-BE49-F238E27FC236}">
                <a16:creationId xmlns:a16="http://schemas.microsoft.com/office/drawing/2014/main" id="{D758420D-A286-734F-9D64-63729911B4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764704"/>
            <a:ext cx="7992888" cy="552756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014910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194DE9C-05CE-9245-B1AD-2A03F31F0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it-IT" altLang="it-IT" sz="3200">
                <a:latin typeface="Cooper Black" panose="0208090404030B020404" pitchFamily="18" charset="77"/>
              </a:rPr>
              <a:t>LINFONODI  CERVICALI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BD884762-91A0-274A-B15F-82A1B6CF3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79550"/>
            <a:ext cx="7010400" cy="51196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4151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7CD8CE-4E8A-284A-9D48-31704241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636116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 DEL  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E4D7BC-9CAC-4E48-B29A-6520DB86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18" y="770899"/>
            <a:ext cx="7776864" cy="5256584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</a:rPr>
              <a:t>Consta delle seguenti suddivisioni morfologiche: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NEUROCRANIO, costituente una cavità contenente l’ ENCEFALO del Sistema Nervoso Centrale con strutture ad esso correlate (nervi encefalici o cranici del Sistema Nervoso Periferico e vasi sanguiferi)</a:t>
            </a:r>
          </a:p>
          <a:p>
            <a:pPr marL="457200" indent="-457200">
              <a:buFontTx/>
              <a:buChar char="-"/>
            </a:pPr>
            <a:endParaRPr lang="it-IT" sz="24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SPLANCNOCRANIO, dove sono localizzate le Cavità Orale, Nasali ed Orbitarie, nonché  le Fosse Laterali ( Temporale, </a:t>
            </a:r>
            <a:r>
              <a:rPr lang="it-IT" sz="2400" dirty="0" err="1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Infratemporale</a:t>
            </a:r>
            <a:r>
              <a:rPr lang="it-IT" sz="2400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 e Pterigopalatina ), dove si localizzano rilevanti strutture muscolari, vascolari e nervose.</a:t>
            </a:r>
          </a:p>
        </p:txBody>
      </p:sp>
    </p:spTree>
    <p:extLst>
      <p:ext uri="{BB962C8B-B14F-4D97-AF65-F5344CB8AC3E}">
        <p14:creationId xmlns:p14="http://schemas.microsoft.com/office/powerpoint/2010/main" val="234845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88913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SCHELETRICO DEL CRANIO</a:t>
            </a:r>
            <a:br>
              <a:rPr lang="it-IT" alt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VISIONE FRONTALE ANTERIORE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41438"/>
            <a:ext cx="6337300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81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CRANIO: SEZIONE SAGITTALE</a:t>
            </a:r>
            <a:b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NEUROCRANIO e SPLANCNOCRANIO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60438"/>
            <a:ext cx="7272338" cy="57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339975" y="4221163"/>
            <a:ext cx="1800225" cy="215900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768600" y="2781300"/>
            <a:ext cx="37639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N E U R O C R A N I O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320925" y="4608513"/>
            <a:ext cx="159067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0066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SPLANCNO</a:t>
            </a:r>
          </a:p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0066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CRANIO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>
            <a:off x="3841750" y="4437063"/>
            <a:ext cx="307975" cy="1439862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1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51B12-7392-0246-B41F-399212F4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16900" cy="764704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NEUROCRANIO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C66F75-D1B1-B842-8D41-72CE1C83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350572" cy="5805264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Nel NEUROCRANIO sono coinvolte numerose Ossa Irregolari (di cui alcune anche Pneumatiche):</a:t>
            </a:r>
          </a:p>
          <a:p>
            <a:r>
              <a:rPr 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FRONTALE, ETMOIDE (pneumatico),  SFENOIDE (pneumatico), PARIETALI (osso piatto), TEMPORALI (pneumatici), OCCIPITALE.</a:t>
            </a:r>
          </a:p>
          <a:p>
            <a:r>
              <a:rPr 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Queste ossa si articolano tramite dispositivi che permettono soltanto MINIMI movimenti impercettibili macroscopicamente.</a:t>
            </a:r>
          </a:p>
        </p:txBody>
      </p:sp>
    </p:spTree>
    <p:extLst>
      <p:ext uri="{BB962C8B-B14F-4D97-AF65-F5344CB8AC3E}">
        <p14:creationId xmlns:p14="http://schemas.microsoft.com/office/powerpoint/2010/main" val="252279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51B12-7392-0246-B41F-399212F4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16900" cy="764704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NEUROCRANIO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C66F75-D1B1-B842-8D41-72CE1C83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350572" cy="5805264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La CAVITA’ del Neurocranio è delimitata </a:t>
            </a:r>
            <a:r>
              <a:rPr lang="it-IT" dirty="0" err="1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antero</a:t>
            </a:r>
            <a:r>
              <a:rPr 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-latero-supero-posteriormente dalla VOLTA, costituita da COMPONENTI di OSSO PIATTO (denominate Squame o SQUAMME) di Ossa Irregolari (ed anche Pneumatiche) delle seguenti ossa, descritte in senso </a:t>
            </a:r>
            <a:r>
              <a:rPr lang="it-IT" dirty="0" err="1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antero</a:t>
            </a:r>
            <a:r>
              <a:rPr 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-posteriore:</a:t>
            </a:r>
          </a:p>
          <a:p>
            <a:r>
              <a:rPr 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   FRONTALE, PARIETALE, TEMPORALE, SFENOIDE (Grande Ala), OCCIPITALE</a:t>
            </a:r>
          </a:p>
        </p:txBody>
      </p:sp>
    </p:spTree>
    <p:extLst>
      <p:ext uri="{BB962C8B-B14F-4D97-AF65-F5344CB8AC3E}">
        <p14:creationId xmlns:p14="http://schemas.microsoft.com/office/powerpoint/2010/main" val="2330540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1445" r="3091" b="7785"/>
          <a:stretch>
            <a:fillRect/>
          </a:stretch>
        </p:blipFill>
        <p:spPr bwMode="auto">
          <a:xfrm>
            <a:off x="1584325" y="0"/>
            <a:ext cx="655161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43" t="1445" r="3091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FB2C277-FFF2-B445-BEC3-34B9E7F8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1445" r="3091" b="7785"/>
          <a:stretch>
            <a:fillRect/>
          </a:stretch>
        </p:blipFill>
        <p:spPr bwMode="auto">
          <a:xfrm>
            <a:off x="1619672" y="13534"/>
            <a:ext cx="655161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43" t="1445" r="3091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26C3C8-1E58-0E47-A0B3-84010E75686F}"/>
              </a:ext>
            </a:extLst>
          </p:cNvPr>
          <p:cNvSpPr txBox="1"/>
          <p:nvPr/>
        </p:nvSpPr>
        <p:spPr>
          <a:xfrm>
            <a:off x="3491880" y="13534"/>
            <a:ext cx="2573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FRONTALE</a:t>
            </a:r>
          </a:p>
        </p:txBody>
      </p:sp>
    </p:spTree>
    <p:extLst>
      <p:ext uri="{BB962C8B-B14F-4D97-AF65-F5344CB8AC3E}">
        <p14:creationId xmlns:p14="http://schemas.microsoft.com/office/powerpoint/2010/main" val="26420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 r="6839" b="6448"/>
          <a:stretch>
            <a:fillRect/>
          </a:stretch>
        </p:blipFill>
        <p:spPr bwMode="auto">
          <a:xfrm>
            <a:off x="2160588" y="71438"/>
            <a:ext cx="597535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782" r="6839" b="64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631B5E-95C9-1441-BD65-C71E9B4EDAF8}"/>
              </a:ext>
            </a:extLst>
          </p:cNvPr>
          <p:cNvSpPr txBox="1"/>
          <p:nvPr/>
        </p:nvSpPr>
        <p:spPr>
          <a:xfrm>
            <a:off x="251520" y="1844824"/>
            <a:ext cx="33668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800" dirty="0">
                <a:solidFill>
                  <a:schemeClr val="tx1"/>
                </a:solidFill>
                <a:latin typeface="Cooper Black" panose="0208090404030B020404" pitchFamily="18" charset="77"/>
              </a:rPr>
              <a:t>OCCIPITALE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61CEFB-ABB2-9C4A-8C6F-A21C30BC4D34}"/>
              </a:ext>
            </a:extLst>
          </p:cNvPr>
          <p:cNvSpPr txBox="1"/>
          <p:nvPr/>
        </p:nvSpPr>
        <p:spPr>
          <a:xfrm>
            <a:off x="248809" y="5445224"/>
            <a:ext cx="300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PARIETALE</a:t>
            </a:r>
          </a:p>
        </p:txBody>
      </p:sp>
    </p:spTree>
    <p:extLst>
      <p:ext uri="{BB962C8B-B14F-4D97-AF65-F5344CB8AC3E}">
        <p14:creationId xmlns:p14="http://schemas.microsoft.com/office/powerpoint/2010/main" val="14789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DEBE5-4790-7C45-9718-B7BA9FDA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5139"/>
            <a:ext cx="9036496" cy="739565"/>
          </a:xfrm>
        </p:spPr>
        <p:txBody>
          <a:bodyPr/>
          <a:lstStyle/>
          <a:p>
            <a:r>
              <a:rPr lang="it-IT" sz="36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STRUTTURE di COMPETENZA ORL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8698B6-1B8E-3B41-B5C4-69F2F9BA7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7848872" cy="5949280"/>
          </a:xfrm>
        </p:spPr>
        <p:txBody>
          <a:bodyPr/>
          <a:lstStyle/>
          <a:p>
            <a:r>
              <a:rPr lang="it-IT" sz="2800" b="1" dirty="0">
                <a:latin typeface="Chalkboard SE" panose="03050602040202020205" pitchFamily="66" charset="77"/>
              </a:rPr>
              <a:t>Le Strutture Anatomiche di competenza </a:t>
            </a:r>
            <a:r>
              <a:rPr lang="it-IT" sz="2800" b="1" dirty="0" err="1">
                <a:latin typeface="Chalkboard SE" panose="03050602040202020205" pitchFamily="66" charset="77"/>
              </a:rPr>
              <a:t>OtoRinoLaringoiatrica</a:t>
            </a:r>
            <a:r>
              <a:rPr lang="it-IT" sz="2800" b="1" dirty="0">
                <a:latin typeface="Chalkboard SE" panose="03050602040202020205" pitchFamily="66" charset="77"/>
              </a:rPr>
              <a:t> (ORL) si ritrovano nelle Regioni Cefalica (Testa) e Cervicale (Collo).</a:t>
            </a:r>
          </a:p>
          <a:p>
            <a:endParaRPr lang="it-IT" sz="2800" b="1" dirty="0">
              <a:latin typeface="Chalkboard SE" panose="03050602040202020205" pitchFamily="66" charset="77"/>
            </a:endParaRPr>
          </a:p>
          <a:p>
            <a:r>
              <a:rPr lang="it-IT" sz="2800" b="1" dirty="0">
                <a:latin typeface="Chalkboard SE" panose="03050602040202020205" pitchFamily="66" charset="77"/>
              </a:rPr>
              <a:t>Quelle di maggior interesse specifico sono costituite dal Distretto Rino-Oro-</a:t>
            </a:r>
            <a:r>
              <a:rPr lang="it-IT" sz="2800" b="1" dirty="0" err="1">
                <a:latin typeface="Chalkboard SE" panose="03050602040202020205" pitchFamily="66" charset="77"/>
              </a:rPr>
              <a:t>Faringo</a:t>
            </a:r>
            <a:r>
              <a:rPr lang="it-IT" sz="2800" b="1" dirty="0">
                <a:latin typeface="Chalkboard SE" panose="03050602040202020205" pitchFamily="66" charset="77"/>
              </a:rPr>
              <a:t>-Laringeo, mentre, in questa fase, una minore rilevanza viene data al Distretto dell’ Orecchio (Otologico), intendendosi tutte le strutture che si trovano nell’ ambito dell’ Osso Temporale del Cranio</a:t>
            </a:r>
          </a:p>
        </p:txBody>
      </p:sp>
    </p:spTree>
    <p:extLst>
      <p:ext uri="{BB962C8B-B14F-4D97-AF65-F5344CB8AC3E}">
        <p14:creationId xmlns:p14="http://schemas.microsoft.com/office/powerpoint/2010/main" val="344573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443" r="7961" b="50899"/>
          <a:stretch/>
        </p:blipFill>
        <p:spPr bwMode="auto">
          <a:xfrm>
            <a:off x="17259" y="0"/>
            <a:ext cx="5256212" cy="350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42" t="1443" r="7961" b="64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1465BBE-49B3-2E43-9982-FE77D3BC2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2780" r="8083" b="51908"/>
          <a:stretch/>
        </p:blipFill>
        <p:spPr bwMode="auto">
          <a:xfrm>
            <a:off x="3635896" y="3501578"/>
            <a:ext cx="5327650" cy="321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532" t="2780" r="8084" b="37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D01BC6-9A6C-7341-8362-83A7559419AE}"/>
              </a:ext>
            </a:extLst>
          </p:cNvPr>
          <p:cNvSpPr txBox="1"/>
          <p:nvPr/>
        </p:nvSpPr>
        <p:spPr>
          <a:xfrm>
            <a:off x="5364088" y="404664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PROIEZIONE TRASVERSA</a:t>
            </a:r>
          </a:p>
          <a:p>
            <a:pPr algn="ctr"/>
            <a:r>
              <a:rPr lang="it-IT" sz="3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SUPERIORE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57774A-1D82-D94F-833E-71AC834A174D}"/>
              </a:ext>
            </a:extLst>
          </p:cNvPr>
          <p:cNvSpPr txBox="1"/>
          <p:nvPr/>
        </p:nvSpPr>
        <p:spPr>
          <a:xfrm>
            <a:off x="1061189" y="4301898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PROIEZIONE TRASVERSA</a:t>
            </a:r>
          </a:p>
          <a:p>
            <a:pPr algn="ctr"/>
            <a:r>
              <a:rPr lang="it-IT" sz="3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INFERIORE</a:t>
            </a:r>
          </a:p>
        </p:txBody>
      </p:sp>
    </p:spTree>
    <p:extLst>
      <p:ext uri="{BB962C8B-B14F-4D97-AF65-F5344CB8AC3E}">
        <p14:creationId xmlns:p14="http://schemas.microsoft.com/office/powerpoint/2010/main" val="10969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b="1" i="1" dirty="0">
                <a:solidFill>
                  <a:schemeClr val="tx1"/>
                </a:solidFill>
                <a:latin typeface="Chalkduster" panose="03050602040202020205" pitchFamily="66" charset="77"/>
              </a:rPr>
              <a:t>OSSO ETMOIDE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6234"/>
            <a:ext cx="3313113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996" y="1373188"/>
            <a:ext cx="35274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154488"/>
            <a:ext cx="3311525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42925" y="4365625"/>
            <a:ext cx="1665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021513" y="4292600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477963" y="6165850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31215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BEFE49B-CE62-AB48-A50A-8378E7E66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t="2782" r="5649" b="51291"/>
          <a:stretch/>
        </p:blipFill>
        <p:spPr bwMode="auto">
          <a:xfrm>
            <a:off x="107504" y="12244"/>
            <a:ext cx="4751387" cy="329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56" t="2782" r="5649" b="37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1C39AFF-8340-B048-8BFA-C32255A9E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4645" b="51872"/>
          <a:stretch/>
        </p:blipFill>
        <p:spPr bwMode="auto">
          <a:xfrm>
            <a:off x="3923928" y="3251389"/>
            <a:ext cx="5040437" cy="35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35" t="4645" b="104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8725CF-2CC2-D94C-B32D-586932CC8B8A}"/>
              </a:ext>
            </a:extLst>
          </p:cNvPr>
          <p:cNvSpPr txBox="1"/>
          <p:nvPr/>
        </p:nvSpPr>
        <p:spPr>
          <a:xfrm>
            <a:off x="4956891" y="116632"/>
            <a:ext cx="34297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SFENOIDE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PROIEZIONE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TRASVERSA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SUPERIORE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38FD33-1823-8A46-B11B-6BEB96BACD56}"/>
              </a:ext>
            </a:extLst>
          </p:cNvPr>
          <p:cNvSpPr txBox="1"/>
          <p:nvPr/>
        </p:nvSpPr>
        <p:spPr>
          <a:xfrm>
            <a:off x="319406" y="3888795"/>
            <a:ext cx="34297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SFENOIDE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PROIEZIONE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FRONTALE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32988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8119" r="5777" b="7785"/>
          <a:stretch>
            <a:fillRect/>
          </a:stretch>
        </p:blipFill>
        <p:spPr bwMode="auto">
          <a:xfrm>
            <a:off x="1655763" y="71438"/>
            <a:ext cx="6408737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87" t="8119" r="5777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08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82015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DEL CRANIO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VISIONE LATERALE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84313"/>
            <a:ext cx="653097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07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51B12-7392-0246-B41F-399212F4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16900" cy="764704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VOLTA  del NEUROCRANIO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C66F75-D1B1-B842-8D41-72CE1C83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2" y="786082"/>
            <a:ext cx="9036496" cy="5805264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  <a:cs typeface="Corsiva Hebrew" pitchFamily="2" charset="-79"/>
              </a:rPr>
              <a:t>Il FRONTALE (impari, irregolare e pneumatico con il Seno Frontale), delimita ANTERIORMENTE la VOLTA, contribuendo anche a formare la VOLTA della Cavità Orbitaria e delle Cavità Nasali. Si articola tramite suture con le ossa MASCELLARE, ZIGOMATICO e NASALI, posteriormente con i PARIETALI (ossa pari piatte) e con la Grande Ala dello SFENOIDE. Il Parietale si articola con la Grande Ala dello Sfenoide, con il TEMPORALE (pari, pneumatico) tramite la SQUAMMA e PROCESSO MASTOIDEO e con la </a:t>
            </a:r>
            <a:r>
              <a:rPr lang="it-IT" sz="2400" dirty="0" err="1">
                <a:solidFill>
                  <a:schemeClr val="tx1"/>
                </a:solidFill>
                <a:latin typeface="Chalkboard" panose="03050602040202020205" pitchFamily="66" charset="77"/>
                <a:cs typeface="Corsiva Hebrew" pitchFamily="2" charset="-79"/>
              </a:rPr>
              <a:t>Squamma</a:t>
            </a: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  <a:cs typeface="Corsiva Hebrew" pitchFamily="2" charset="-79"/>
              </a:rPr>
              <a:t> dell’ OCCIPITALE.</a:t>
            </a:r>
          </a:p>
          <a:p>
            <a:r>
              <a:rPr lang="it-IT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articolazioni per continuità tramite SUTURE (tra le quali la CORONALE, SAGITTALE e LAMBDOIDEA) si sviluppano dalle cosiddette FONTANELLE di tessuto connettivo fibroso, che via scompaiono verso il secondo anno di vita post-natale.</a:t>
            </a:r>
          </a:p>
          <a:p>
            <a:r>
              <a:rPr lang="it-IT" sz="2800" dirty="0">
                <a:solidFill>
                  <a:schemeClr val="tx1"/>
                </a:solidFill>
                <a:latin typeface="Chalkboard" panose="03050602040202020205" pitchFamily="66" charset="77"/>
                <a:cs typeface="Corsiva Hebrew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0549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6667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951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A2C022-C46F-924B-BE9C-3616D4E2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latin typeface="Chalkboard SE" panose="03050602040202020205" pitchFamily="66" charset="77"/>
              </a:rPr>
              <a:t>VOLTA del NEUROCRANIO</a:t>
            </a:r>
            <a:br>
              <a:rPr lang="it-IT" sz="3600" b="1" dirty="0">
                <a:latin typeface="Chalkboard SE" panose="03050602040202020205" pitchFamily="66" charset="77"/>
              </a:rPr>
            </a:br>
            <a:r>
              <a:rPr lang="it-IT" sz="3600" b="1" dirty="0">
                <a:latin typeface="Chalkboard SE" panose="03050602040202020205" pitchFamily="66" charset="77"/>
              </a:rPr>
              <a:t>nei primi periodi di vita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75F121-247C-B143-96ED-EFDEDAB32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Nel neonato e fino al compimento del secondo anno di vita, i rapporti tra le ossa della Volta del Neurocranio sono mediati da abbondante Tessuto Connettivo Fibroso, a costituire le cosiddette FONTANELLE</a:t>
            </a:r>
          </a:p>
        </p:txBody>
      </p:sp>
    </p:spTree>
    <p:extLst>
      <p:ext uri="{BB962C8B-B14F-4D97-AF65-F5344CB8AC3E}">
        <p14:creationId xmlns:p14="http://schemas.microsoft.com/office/powerpoint/2010/main" val="2064609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400"/>
          <a:stretch/>
        </p:blipFill>
        <p:spPr>
          <a:xfrm>
            <a:off x="539552" y="-7695"/>
            <a:ext cx="8604449" cy="683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" descr="0604">
            <a:extLst>
              <a:ext uri="{FF2B5EF4-FFF2-40B4-BE49-F238E27FC236}">
                <a16:creationId xmlns:a16="http://schemas.microsoft.com/office/drawing/2014/main" id="{9B8618BF-9314-5F42-B99D-DFEC0BBA1D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7" r="69361" b="1773"/>
          <a:stretch/>
        </p:blipFill>
        <p:spPr>
          <a:xfrm>
            <a:off x="7487816" y="620688"/>
            <a:ext cx="1656184" cy="2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792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CAAA-7C68-234E-B5EE-8ED0310E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85214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BASE del NEUROCRANIO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936CD5-9092-B844-8BBF-DF5B4C3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E’ una struttura che si dispone indicativamente su un Piano Orizzontale, ma molto irregolare e frastagliata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Vi si distinguono TRE FOSSE in cui si suddivide la Cavità: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FOSSA NEUROCRANICA ANTERIORE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FOSSA NEUROCRANICA MEDIA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FOSSA NEUROCRANICA POSTERIORE</a:t>
            </a:r>
          </a:p>
        </p:txBody>
      </p:sp>
    </p:spTree>
    <p:extLst>
      <p:ext uri="{BB962C8B-B14F-4D97-AF65-F5344CB8AC3E}">
        <p14:creationId xmlns:p14="http://schemas.microsoft.com/office/powerpoint/2010/main" val="112826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32305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775075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CD7C1B-EA39-1C4B-BFF7-8191779BEFA8}"/>
              </a:ext>
            </a:extLst>
          </p:cNvPr>
          <p:cNvSpPr txBox="1"/>
          <p:nvPr/>
        </p:nvSpPr>
        <p:spPr>
          <a:xfrm>
            <a:off x="323528" y="558739"/>
            <a:ext cx="384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SISTEMA DIGERENTE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F8C9E6-4935-2043-8353-3AD33BBFD306}"/>
              </a:ext>
            </a:extLst>
          </p:cNvPr>
          <p:cNvSpPr txBox="1"/>
          <p:nvPr/>
        </p:nvSpPr>
        <p:spPr>
          <a:xfrm>
            <a:off x="4682494" y="548679"/>
            <a:ext cx="439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SISTEMA RESPIRATORIO</a:t>
            </a:r>
          </a:p>
        </p:txBody>
      </p:sp>
    </p:spTree>
    <p:extLst>
      <p:ext uri="{BB962C8B-B14F-4D97-AF65-F5344CB8AC3E}">
        <p14:creationId xmlns:p14="http://schemas.microsoft.com/office/powerpoint/2010/main" val="3496751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CAAA-7C68-234E-B5EE-8ED0310E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85214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BASE del NEUROCRANIO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936CD5-9092-B844-8BBF-DF5B4C3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La </a:t>
            </a: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FOSSA NEUROCRANICA ANTERIORE è costituita dal FRONTALE e dall’ ETMOIDE con la sua Lamina Cribrosa (</a:t>
            </a:r>
            <a:r>
              <a:rPr lang="it-IT" dirty="0" err="1">
                <a:solidFill>
                  <a:schemeClr val="tx1"/>
                </a:solidFill>
                <a:latin typeface="Comic Sans MS" panose="030F0902030302020204" pitchFamily="66" charset="0"/>
              </a:rPr>
              <a:t>Forellata</a:t>
            </a: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), attraverso cui transitano le fibre del Nervo Olfattivo (1° paio di nervi encefalici), con limite posteriore sulle Piccole Ali dello SFENOIDE, dove si descrive il FORO OTTICO per il Nervo Ottico (2° paio) e l’ Arteria Oftalmica.</a:t>
            </a:r>
          </a:p>
        </p:txBody>
      </p:sp>
    </p:spTree>
    <p:extLst>
      <p:ext uri="{BB962C8B-B14F-4D97-AF65-F5344CB8AC3E}">
        <p14:creationId xmlns:p14="http://schemas.microsoft.com/office/powerpoint/2010/main" val="3247534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CAAA-7C68-234E-B5EE-8ED0310E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05" y="-26387"/>
            <a:ext cx="8216900" cy="85214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BASE del NEUROCRANIO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936CD5-9092-B844-8BBF-DF5B4C3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07" y="825753"/>
            <a:ext cx="9036496" cy="5661248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La FOSSA NEUROCRANICA MEDIA è formata dallo SFENOIDE, osso irregolare e pneumatico, in cui si nota il CORPO (contenente il Seno Sfenoidale e che presenta la SELLA TURCICA per l’ IPOFISI) e le GRANDI ALI; dal TEMPORALE con la SQUAMMA e dalla FACCIA ANTERIORE della RUPE (o PIRAMIDE o ROCCA PETROSA). Vi si notano diverse FESSURE (ORBITARIA SUPERIORE) e FORI (ROTONDO, OVALE e SPINOSO) per il PASSAGGIO di NERVI (3°, 4°, 6° paio-NERVI OCULOMOTORI, le TRE BRANCHE del 5° paio-NERVO TRIGEMINO e VASI SANGUIFERI), come pure il CANALE CAROTIDEO (Arteria Carotide Interna).</a:t>
            </a:r>
          </a:p>
        </p:txBody>
      </p:sp>
    </p:spTree>
    <p:extLst>
      <p:ext uri="{BB962C8B-B14F-4D97-AF65-F5344CB8AC3E}">
        <p14:creationId xmlns:p14="http://schemas.microsoft.com/office/powerpoint/2010/main" val="2736355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CAAA-7C68-234E-B5EE-8ED0310E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85214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BASE del NEUROCRANIO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936CD5-9092-B844-8BBF-DF5B4C3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La </a:t>
            </a:r>
            <a:r>
              <a:rPr lang="it-IT" sz="2600" dirty="0">
                <a:solidFill>
                  <a:schemeClr val="tx1"/>
                </a:solidFill>
                <a:latin typeface="Comic Sans MS" panose="030F0902030302020204" pitchFamily="66" charset="0"/>
              </a:rPr>
              <a:t>FOSSA NEUROCRANICA POSTERIORE è costituita dal TEMPORALE (Faccia Posteriore della Rupe), SFENOIDE e OCCIPITALE. Vi si descrivono il MEATO ACUSTICO o UDITIVO INTERNO (Nervo Faciale-7° paio, Nervo Acustico o Vestibolo-Cocleare-8° paio e Vasi Uditivi Interni), il FORO GIUGULARE (Vena Giugulare Interna alla confluenza dei Seni Venosi della Dura Meninge, Nervi GlossoFaringeo-9°, Vago-10° ed Accessorio Spinale-11°), GRANDE FORO OCCIPITALE o FORAME MAGNO (limite tra Midollo Spinale e Bulbo del Tronco Encefalico), CANALE del NERVO IPOGLOSSO (12° paio).</a:t>
            </a:r>
          </a:p>
        </p:txBody>
      </p:sp>
    </p:spTree>
    <p:extLst>
      <p:ext uri="{BB962C8B-B14F-4D97-AF65-F5344CB8AC3E}">
        <p14:creationId xmlns:p14="http://schemas.microsoft.com/office/powerpoint/2010/main" val="3182130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92D4B-58C2-C94B-B6EE-47EA628C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"/>
            <a:ext cx="7769225" cy="105273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2B422-11B6-3A46-A3BE-CE1551E4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517232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Porzione meno voluminosa del Cranio, localizzata inferiormente al Neurocranio.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Vi sono coinvolte numerose Ossa Irregolari (alcune pneumatiche), tra le quali alcune sono coinvolte pure nel Neurocranio: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FRONTALE (pneumatico), OSSA NASALI, MASCELLARI (pneumatico), ZIGOMATICI, PALATINI, TEMPORALE, ETMOIDE, SFENOIDE, CORNETTI NASALI, MANDIBOLA (o Mascellare INFERIORE). </a:t>
            </a:r>
          </a:p>
        </p:txBody>
      </p:sp>
    </p:spTree>
    <p:extLst>
      <p:ext uri="{BB962C8B-B14F-4D97-AF65-F5344CB8AC3E}">
        <p14:creationId xmlns:p14="http://schemas.microsoft.com/office/powerpoint/2010/main" val="3254932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99C7A-3657-1847-9E63-762F4F90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1925"/>
          </a:xfrm>
        </p:spPr>
        <p:txBody>
          <a:bodyPr/>
          <a:lstStyle/>
          <a:p>
            <a:r>
              <a:rPr lang="it-IT" sz="3200" dirty="0"/>
              <a:t>ARTICOLAZIONI dello 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0E9F56-E54D-3743-B7A6-12F01B504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3" y="1450752"/>
            <a:ext cx="8352929" cy="5877272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La maggior parte delle articolazioni dello Splancnocranio è costituita da dispositivi che permettono movimenti impercettibili macroscopicamente.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Tuttavia si riscontra un’articolazione che permette i cospicui movimenti coinvolti nella FONAZIONE e nella MASTICAZIONE, L’ ARTICOLAZIONE TEMPORO-MANDIBOLARE, tra la MANDIBOLA e l’ OSSO TEMPORALE</a:t>
            </a:r>
          </a:p>
        </p:txBody>
      </p:sp>
    </p:spTree>
    <p:extLst>
      <p:ext uri="{BB962C8B-B14F-4D97-AF65-F5344CB8AC3E}">
        <p14:creationId xmlns:p14="http://schemas.microsoft.com/office/powerpoint/2010/main" val="1864235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3432" r="4196" b="20702"/>
          <a:stretch>
            <a:fillRect/>
          </a:stretch>
        </p:blipFill>
        <p:spPr bwMode="auto">
          <a:xfrm>
            <a:off x="71438" y="792163"/>
            <a:ext cx="80645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5" t="3432" r="4196" b="207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EBE239-A4F6-2947-9879-521231C058CC}"/>
              </a:ext>
            </a:extLst>
          </p:cNvPr>
          <p:cNvSpPr txBox="1"/>
          <p:nvPr/>
        </p:nvSpPr>
        <p:spPr>
          <a:xfrm>
            <a:off x="4499992" y="499775"/>
            <a:ext cx="3198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MASCELLARE</a:t>
            </a:r>
          </a:p>
        </p:txBody>
      </p:sp>
    </p:spTree>
    <p:extLst>
      <p:ext uri="{BB962C8B-B14F-4D97-AF65-F5344CB8AC3E}">
        <p14:creationId xmlns:p14="http://schemas.microsoft.com/office/powerpoint/2010/main" val="27952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2182" r="2449" b="20087"/>
          <a:stretch>
            <a:fillRect/>
          </a:stretch>
        </p:blipFill>
        <p:spPr bwMode="auto">
          <a:xfrm>
            <a:off x="71438" y="936625"/>
            <a:ext cx="87122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88" t="2182" r="2449" b="200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C97C25-B66A-E247-9BAC-91749EED3776}"/>
              </a:ext>
            </a:extLst>
          </p:cNvPr>
          <p:cNvSpPr txBox="1"/>
          <p:nvPr/>
        </p:nvSpPr>
        <p:spPr>
          <a:xfrm>
            <a:off x="4860032" y="353509"/>
            <a:ext cx="2475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PALATINO</a:t>
            </a:r>
          </a:p>
        </p:txBody>
      </p:sp>
    </p:spTree>
    <p:extLst>
      <p:ext uri="{BB962C8B-B14F-4D97-AF65-F5344CB8AC3E}">
        <p14:creationId xmlns:p14="http://schemas.microsoft.com/office/powerpoint/2010/main" val="41081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4115" r="4373" b="18463"/>
          <a:stretch>
            <a:fillRect/>
          </a:stretch>
        </p:blipFill>
        <p:spPr bwMode="auto">
          <a:xfrm>
            <a:off x="0" y="1079500"/>
            <a:ext cx="8135938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08" t="4115" r="4373" b="184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0CB1A3-B52A-8947-9EC1-1ADFCC83F5AE}"/>
              </a:ext>
            </a:extLst>
          </p:cNvPr>
          <p:cNvSpPr txBox="1"/>
          <p:nvPr/>
        </p:nvSpPr>
        <p:spPr>
          <a:xfrm>
            <a:off x="4499992" y="499775"/>
            <a:ext cx="2947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MANDIBOLA</a:t>
            </a:r>
          </a:p>
        </p:txBody>
      </p:sp>
    </p:spTree>
    <p:extLst>
      <p:ext uri="{BB962C8B-B14F-4D97-AF65-F5344CB8AC3E}">
        <p14:creationId xmlns:p14="http://schemas.microsoft.com/office/powerpoint/2010/main" val="19466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3413" r="7690" b="20319"/>
          <a:stretch>
            <a:fillRect/>
          </a:stretch>
        </p:blipFill>
        <p:spPr bwMode="auto">
          <a:xfrm>
            <a:off x="71438" y="431800"/>
            <a:ext cx="89281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62" t="3413" r="7690" b="203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844F00-676E-8E42-BB2A-11A0AAEEF7F7}"/>
              </a:ext>
            </a:extLst>
          </p:cNvPr>
          <p:cNvSpPr txBox="1"/>
          <p:nvPr/>
        </p:nvSpPr>
        <p:spPr>
          <a:xfrm>
            <a:off x="5580112" y="692696"/>
            <a:ext cx="2947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MANDIBOLA</a:t>
            </a:r>
          </a:p>
          <a:p>
            <a:pPr algn="ctr"/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e</a:t>
            </a:r>
          </a:p>
          <a:p>
            <a:pPr algn="ctr"/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OSSO IOIDE</a:t>
            </a:r>
          </a:p>
        </p:txBody>
      </p:sp>
    </p:spTree>
    <p:extLst>
      <p:ext uri="{BB962C8B-B14F-4D97-AF65-F5344CB8AC3E}">
        <p14:creationId xmlns:p14="http://schemas.microsoft.com/office/powerpoint/2010/main" val="62842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88913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SCHELETRICO DEL CRANIO:</a:t>
            </a:r>
            <a:b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VISIONE FRONTALE ANTERIORE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41438"/>
            <a:ext cx="6337300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94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FB4E1D-B1AB-484A-8727-520CEE23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04664"/>
            <a:ext cx="9130673" cy="6590506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Le Strutture del</a:t>
            </a:r>
            <a:r>
              <a:rPr lang="it-IT" sz="2600" b="1" dirty="0">
                <a:latin typeface="Copperplate Gothic Bold" panose="020E0705020206020404" pitchFamily="34" charset="77"/>
              </a:rPr>
              <a:t> Distretto Rino-Oro-</a:t>
            </a:r>
            <a:r>
              <a:rPr lang="it-IT" sz="2600" b="1" dirty="0" err="1">
                <a:latin typeface="Copperplate Gothic Bold" panose="020E0705020206020404" pitchFamily="34" charset="77"/>
              </a:rPr>
              <a:t>Faringo</a:t>
            </a:r>
            <a:r>
              <a:rPr lang="it-IT" sz="2600" b="1" dirty="0">
                <a:latin typeface="Copperplate Gothic Bold" panose="020E0705020206020404" pitchFamily="34" charset="77"/>
              </a:rPr>
              <a:t>-Laringeo appartengono ai Sistemi RESPIRATORIO (Cavità Nasali, Rinofaringe, Laringe) e DIGERENTE (Cavità Orale e suo Vestibolo, Orofaringe e </a:t>
            </a:r>
            <a:r>
              <a:rPr lang="it-IT" sz="2600" b="1" dirty="0" err="1">
                <a:latin typeface="Copperplate Gothic Bold" panose="020E0705020206020404" pitchFamily="34" charset="77"/>
              </a:rPr>
              <a:t>Laringofaringe</a:t>
            </a:r>
            <a:r>
              <a:rPr lang="it-IT" sz="2600" b="1" dirty="0">
                <a:latin typeface="Copperplate Gothic Bold" panose="020E0705020206020404" pitchFamily="34" charset="77"/>
              </a:rPr>
              <a:t>).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  I due Sistemi originano entrambi dall’ INTESTINO EMBRIONALE (o PRIMITIVO).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In particolare è coinvolto l’ Intestino ANTERIORE, anche con la sua porzione FARINGEA. Dall’ Intestino Anteriore, il DIVERTICOLO LARINGEO da’ origine alle Vie Aeree del Sistema Respiratorio.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Al medesimo livello, l’ Intestino Anteriore da’ origine a FARINGE ed ESOFAGO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331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647566-5B9F-A94A-8D97-6C291406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659"/>
            <a:ext cx="7769225" cy="143192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cosiddetto «MASSICCIO FACIALE»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CF13F9-C69E-1F4E-9CE4-B870F127D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24744"/>
            <a:ext cx="8424936" cy="5328592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È</a:t>
            </a:r>
            <a:r>
              <a:rPr lang="it-IT" dirty="0">
                <a:latin typeface="Copperplate" panose="02000504000000020004" pitchFamily="2" charset="77"/>
              </a:rPr>
              <a:t> </a:t>
            </a: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apprezzabile in proiezione frontale anteriore.</a:t>
            </a:r>
          </a:p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È costituito dall’ OSSO MASCELLARE, dallo ZIGOMATICO, dalle OSSA NASALI e dalla MANDIBOLA (o Mascellare Inferiore)</a:t>
            </a:r>
          </a:p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Presenta gli orifici delle Cavità Orbitarie, delle </a:t>
            </a:r>
            <a:r>
              <a:rPr lang="it-IT" dirty="0" err="1">
                <a:solidFill>
                  <a:schemeClr val="tx1"/>
                </a:solidFill>
                <a:latin typeface="Copperplate" panose="02000504000000020004" pitchFamily="2" charset="77"/>
              </a:rPr>
              <a:t>Cavita’</a:t>
            </a: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 Nasali (Apertura Piriforme) e della </a:t>
            </a:r>
            <a:r>
              <a:rPr lang="it-IT" dirty="0" err="1">
                <a:solidFill>
                  <a:schemeClr val="tx1"/>
                </a:solidFill>
                <a:latin typeface="Copperplate" panose="02000504000000020004" pitchFamily="2" charset="77"/>
              </a:rPr>
              <a:t>Cavita’</a:t>
            </a: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 Orale.</a:t>
            </a:r>
            <a:endParaRPr lang="it-IT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4744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995C17-A580-7749-B721-F1F41ECC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28" y="116632"/>
            <a:ext cx="8712968" cy="1431925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DELLO 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3AA2B9-A378-0045-9EE5-1C1F9DC74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28" y="1412776"/>
            <a:ext cx="8930072" cy="5328592"/>
          </a:xfrm>
        </p:spPr>
        <p:txBody>
          <a:bodyPr/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rappresentate dalle :</a:t>
            </a:r>
          </a:p>
          <a:p>
            <a:endParaRPr lang="it-IT" b="1" dirty="0">
              <a:latin typeface="Gurmukhi Sangam MN" pitchFamily="2" charset="0"/>
              <a:cs typeface="Gurmukhi Sangam MN" pitchFamily="2" charset="0"/>
            </a:endParaRPr>
          </a:p>
          <a:p>
            <a:pPr marL="457200" indent="-4572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CAVITA’ ORBITARIE, cavità pari contenenti i GLOBI OCULARI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CAVITA’ NASALI, cavità pari con relativo VESTIBOLO e le correlate CAVITA’ NASALI ACCESSORIE (Seni Paranasali)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CAVITA’ ORALE, cavità impari, ed il suo VESTIBOLO</a:t>
            </a:r>
          </a:p>
        </p:txBody>
      </p:sp>
    </p:spTree>
    <p:extLst>
      <p:ext uri="{BB962C8B-B14F-4D97-AF65-F5344CB8AC3E}">
        <p14:creationId xmlns:p14="http://schemas.microsoft.com/office/powerpoint/2010/main" val="2497231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788"/>
            <a:ext cx="9144000" cy="56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6425" y="350838"/>
            <a:ext cx="7489825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ORBITARIA</a:t>
            </a:r>
          </a:p>
        </p:txBody>
      </p:sp>
    </p:spTree>
    <p:extLst>
      <p:ext uri="{BB962C8B-B14F-4D97-AF65-F5344CB8AC3E}">
        <p14:creationId xmlns:p14="http://schemas.microsoft.com/office/powerpoint/2010/main" val="2384471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995C17-A580-7749-B721-F1F41ECC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4" y="188640"/>
            <a:ext cx="8784976" cy="79208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ORBITARIE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7EC631-197B-7F44-962D-58DDB02E8C72}"/>
              </a:ext>
            </a:extLst>
          </p:cNvPr>
          <p:cNvSpPr txBox="1"/>
          <p:nvPr/>
        </p:nvSpPr>
        <p:spPr>
          <a:xfrm>
            <a:off x="251520" y="980728"/>
            <a:ext cx="86621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Cavità PARI dello SPLANCNOCRANIO, contenente il BULBO OCULARE</a:t>
            </a:r>
          </a:p>
          <a:p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Ha una forma grossolanamente CONICA con base anteriore ed apice posteriore, dov’è localizzato il Foro Ottico.</a:t>
            </a:r>
          </a:p>
          <a:p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Vi si descrivono:</a:t>
            </a:r>
          </a:p>
          <a:p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- CONTORNO ANTERIORE con Ossa MASCELLARE, FRONTALE e ZIGOMATICO;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PARETE MEDIALE con Ossa MASCELLARE, LACRIMALE ed ETMOIDE (con la Lamina Papiracea);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VOLTA, con Ossa FRONTALE e SFENOIDE (Piccola Ala con Foro Ottico);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PARETE LATERALE, con Ossa SFENOIDE (Grande Ala) e ZIGOMATICO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PAVIMENTO, con Ossa MASCELLARE e PALATINO (Processo Orbitario). </a:t>
            </a:r>
          </a:p>
        </p:txBody>
      </p:sp>
    </p:spTree>
    <p:extLst>
      <p:ext uri="{BB962C8B-B14F-4D97-AF65-F5344CB8AC3E}">
        <p14:creationId xmlns:p14="http://schemas.microsoft.com/office/powerpoint/2010/main" val="1185542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4E5E4-9CC7-EA4C-AA07-EE178A16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04864"/>
            <a:ext cx="7769225" cy="1431925"/>
          </a:xfrm>
        </p:spPr>
        <p:txBody>
          <a:bodyPr/>
          <a:lstStyle/>
          <a:p>
            <a:r>
              <a:rPr lang="it-IT" dirty="0"/>
              <a:t>CAVITA’  NASALI</a:t>
            </a:r>
            <a:br>
              <a:rPr lang="it-IT" dirty="0"/>
            </a:br>
            <a:r>
              <a:rPr lang="it-IT" dirty="0"/>
              <a:t>e</a:t>
            </a:r>
            <a:br>
              <a:rPr lang="it-IT" dirty="0"/>
            </a:br>
            <a:r>
              <a:rPr lang="it-IT" dirty="0"/>
              <a:t>NASO  ESTERNO</a:t>
            </a:r>
          </a:p>
        </p:txBody>
      </p:sp>
    </p:spTree>
    <p:extLst>
      <p:ext uri="{BB962C8B-B14F-4D97-AF65-F5344CB8AC3E}">
        <p14:creationId xmlns:p14="http://schemas.microsoft.com/office/powerpoint/2010/main" val="961126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443" r="5554" b="2448"/>
          <a:stretch>
            <a:fillRect/>
          </a:stretch>
        </p:blipFill>
        <p:spPr bwMode="auto">
          <a:xfrm>
            <a:off x="1511300" y="71438"/>
            <a:ext cx="6624638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7" t="1443" r="5554" b="24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0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8E8BF87-8F1D-4D56-9E8D-1C70CA739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1" dirty="0">
                <a:latin typeface="Chalkboard SE" panose="03050602040202020205" pitchFamily="66" charset="77"/>
                <a:cs typeface="Gurmukhi Sangam MN" pitchFamily="2" charset="0"/>
              </a:rPr>
              <a:t>NASO ESTERNO e CAVITA’ NASALI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23FBBD-678A-452E-82A0-7C623562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37" y="980728"/>
            <a:ext cx="4481576" cy="295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ADB589DB-0724-4CDB-A78D-9DE92623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421163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D3B220F-01AE-4C17-822A-A3AD99BD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24300"/>
            <a:ext cx="36353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902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9691D-A86C-ED4D-81A1-A146B5CC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56" y="174865"/>
            <a:ext cx="8928991" cy="1029594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NASO ESTERNO</a:t>
            </a:r>
            <a:br>
              <a:rPr lang="it-IT" sz="3600" dirty="0">
                <a:latin typeface="Copperplate Gothic Bold" panose="020E0705020206020404" pitchFamily="34" charset="77"/>
              </a:rPr>
            </a:br>
            <a:r>
              <a:rPr lang="it-IT" sz="3600" dirty="0">
                <a:latin typeface="Copperplate Gothic Bold" panose="020E0705020206020404" pitchFamily="34" charset="77"/>
              </a:rPr>
              <a:t>(Piramide Nasale)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4C286A-081F-DF48-B7E7-DB425C6C6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196752"/>
            <a:ext cx="8496945" cy="5805263"/>
          </a:xfrm>
        </p:spPr>
        <p:txBody>
          <a:bodyPr/>
          <a:lstStyle/>
          <a:p>
            <a:r>
              <a:rPr lang="it-IT" sz="2400" dirty="0">
                <a:latin typeface="Chalkboard SE" panose="03050602040202020205" pitchFamily="66" charset="77"/>
              </a:rPr>
              <a:t>Struttura di forma piramidale che completa il Massiccio Faciale anteriormente alla cosiddetta Apertura Piriforme delle Cavità Nasali.</a:t>
            </a:r>
          </a:p>
          <a:p>
            <a:r>
              <a:rPr lang="it-IT" sz="2400" dirty="0">
                <a:latin typeface="Chalkboard SE" panose="03050602040202020205" pitchFamily="66" charset="77"/>
              </a:rPr>
              <a:t>Su di un supporto osseo costituito dall’ Osso Mascellare, Ossa Nasali e la Cartilagine del Setto Nasale, si inseriscono le CARTILAGINI LATERALI e ALARI, nonché del tessuto Adiposo a completare l’ Orifizio del Vestibolo (Narice).</a:t>
            </a:r>
          </a:p>
          <a:p>
            <a:r>
              <a:rPr lang="it-IT" sz="2400" dirty="0">
                <a:latin typeface="Chalkboard SE" panose="03050602040202020205" pitchFamily="66" charset="77"/>
              </a:rPr>
              <a:t>A livello delle NARICI, lunghi peli (Vibrisse) formano una barriera fisica nei confronti di strutture potenzialmente dannose che potrebbero compenetrare le Vie Aeree.</a:t>
            </a:r>
          </a:p>
        </p:txBody>
      </p:sp>
    </p:spTree>
    <p:extLst>
      <p:ext uri="{BB962C8B-B14F-4D97-AF65-F5344CB8AC3E}">
        <p14:creationId xmlns:p14="http://schemas.microsoft.com/office/powerpoint/2010/main" val="820215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 t="17962" r="43097" b="68805"/>
          <a:stretch/>
        </p:blipFill>
        <p:spPr bwMode="auto">
          <a:xfrm>
            <a:off x="179512" y="-6593"/>
            <a:ext cx="8786679" cy="686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563" t="1447" r="14603" b="5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/>
          </p:nvPr>
        </p:nvGraphicFramePr>
        <p:xfrm>
          <a:off x="0" y="922596"/>
          <a:ext cx="9115424" cy="5797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2" r:id="rId4" imgW="5717575" imgH="3394617" progId="">
                  <p:embed/>
                </p:oleObj>
              </mc:Choice>
              <mc:Fallback>
                <p:oleObj r:id="rId4" imgW="5717575" imgH="3394617" progId="">
                  <p:embed/>
                  <p:pic>
                    <p:nvPicPr>
                      <p:cNvPr id="5017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2596"/>
                        <a:ext cx="9115424" cy="5797168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331640" y="12778"/>
            <a:ext cx="6336704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 Gothic Bold" panose="020E0705020206020404" pitchFamily="34" charset="77"/>
                <a:cs typeface="Arial"/>
              </a:rPr>
              <a:t>CAVITA’ NASALI </a:t>
            </a:r>
            <a:endParaRPr lang="it-IT" altLang="it-IT" sz="3200" dirty="0">
              <a:solidFill>
                <a:schemeClr val="tx1"/>
              </a:solidFill>
              <a:latin typeface="Copperplate Gothic Bold" panose="020E0705020206020404" pitchFamily="34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 Gothic Bold" panose="020E0705020206020404" pitchFamily="34" charset="77"/>
                <a:cs typeface="Arial"/>
              </a:rPr>
              <a:t>PARETE LATERALE</a:t>
            </a:r>
          </a:p>
        </p:txBody>
      </p:sp>
    </p:spTree>
    <p:extLst>
      <p:ext uri="{BB962C8B-B14F-4D97-AF65-F5344CB8AC3E}">
        <p14:creationId xmlns:p14="http://schemas.microsoft.com/office/powerpoint/2010/main" val="25395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SISTEMA  RESPIRATORIO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84225"/>
            <a:ext cx="7772400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895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588"/>
            <a:ext cx="9036496" cy="780132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29059"/>
            <a:ext cx="8496944" cy="5616624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Cavità PARI dello Splancnocranio. Vi si descrivono: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-APERTURA PIRIFORME, delimitata da Ossa MASCELLARI e Nasali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PAVIMENTO (coincidente con la Volta della Cavità Orale o Palato Duro), con Ossa Mascellari e Palatini;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VOLTA, con Ossa NASALI, FRONTALE, ETMOIDE (Lamina Cribrosa), SFENOIDE (Corpo);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LATERALE suddivisa in 2 porzioni, una «</a:t>
            </a:r>
            <a:r>
              <a:rPr 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laterale» con Ossa MASCELLARE (Orifizio del Seno),LACRIMALE, PALATINO (Lamina Verticale) e SFENOIDE (Processo Pterigoideo); ed una «più mediale» con i CORNETTI NASALI (costituenti i «TURBINATI» della O.R.L.)</a:t>
            </a:r>
          </a:p>
        </p:txBody>
      </p:sp>
    </p:spTree>
    <p:extLst>
      <p:ext uri="{BB962C8B-B14F-4D97-AF65-F5344CB8AC3E}">
        <p14:creationId xmlns:p14="http://schemas.microsoft.com/office/powerpoint/2010/main" val="2010793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761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CAVITA’ NASALI  </a:t>
            </a:r>
            <a:b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PARETE MEDIALE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8164"/>
            <a:ext cx="8686800" cy="566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2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68913B-D75D-B444-A02B-D3B5D9E7A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45310"/>
          <a:stretch/>
        </p:blipFill>
        <p:spPr>
          <a:xfrm>
            <a:off x="-13881" y="980728"/>
            <a:ext cx="9157881" cy="56886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249AAB-5FBF-AB4F-A01F-9B179B72C32F}"/>
              </a:ext>
            </a:extLst>
          </p:cNvPr>
          <p:cNvSpPr txBox="1"/>
          <p:nvPr/>
        </p:nvSpPr>
        <p:spPr>
          <a:xfrm>
            <a:off x="355669" y="260648"/>
            <a:ext cx="8418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ORIFIZI POSTERIORI delle CAVITA’ NASALI</a:t>
            </a:r>
          </a:p>
          <a:p>
            <a:pPr algn="ctr"/>
            <a:r>
              <a:rPr 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nella RINOFARINGE </a:t>
            </a:r>
          </a:p>
        </p:txBody>
      </p:sp>
    </p:spTree>
    <p:extLst>
      <p:ext uri="{BB962C8B-B14F-4D97-AF65-F5344CB8AC3E}">
        <p14:creationId xmlns:p14="http://schemas.microsoft.com/office/powerpoint/2010/main" val="531927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588"/>
            <a:ext cx="9036496" cy="780132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16624"/>
          </a:xfrm>
        </p:spPr>
        <p:txBody>
          <a:bodyPr/>
          <a:lstStyle/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MEDIALE, con ETMOIDE (Lamina Perpendicolare) e VOMERE, costituenti il SETTO NASALE OSSEO, anteriormente al quale si dispone il SETTO NASALE CARTILAGINEO, che contribuisce, nel vivente, alla formazione della PIRAMIDE NASALE o NASO ESTERNO (con ulteriori strutture cartilaginee e tessuto adiposo).</a:t>
            </a:r>
          </a:p>
          <a:p>
            <a:pPr marL="0" indent="0"/>
            <a:endParaRPr 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APERTURA POSTERIORE delle COANE, delimitate dalle Ossa SFENOIDE (Processo Pterigoideo e Corpo) e PALATINO, che rappresenta la comunicazione con la RINOFARINGE. Postero-Inferiormente alle coane si localizza il PALATO MOLLE (o Velo PENDULO).</a:t>
            </a:r>
          </a:p>
        </p:txBody>
      </p:sp>
    </p:spTree>
    <p:extLst>
      <p:ext uri="{BB962C8B-B14F-4D97-AF65-F5344CB8AC3E}">
        <p14:creationId xmlns:p14="http://schemas.microsoft.com/office/powerpoint/2010/main" val="3914174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16452" y="18864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SENI PARANASALI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(CAVITA’ NASALI ACCESSORIE)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16560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412875"/>
            <a:ext cx="4232275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22266-2B3D-4540-B916-12FF22C8E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1" dirty="0">
                <a:solidFill>
                  <a:schemeClr val="tx1"/>
                </a:solidFill>
                <a:latin typeface="Chalkboard" panose="03050602040202020205" pitchFamily="66" charset="77"/>
              </a:rPr>
              <a:t>SENI PARANASALI</a:t>
            </a:r>
            <a:br>
              <a:rPr lang="it-IT" altLang="it-IT" sz="36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600" b="1" dirty="0">
                <a:solidFill>
                  <a:schemeClr val="tx1"/>
                </a:solidFill>
                <a:latin typeface="Chalkboard" panose="03050602040202020205" pitchFamily="66" charset="77"/>
              </a:rPr>
              <a:t>(CAVITA’ NASALI ACCESSORIE)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549E66-AC09-8441-81F9-8F963397C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43000"/>
            <a:ext cx="8352928" cy="5715000"/>
          </a:xfrm>
        </p:spPr>
        <p:txBody>
          <a:bodyPr/>
          <a:lstStyle/>
          <a:p>
            <a:r>
              <a:rPr lang="it-IT" sz="2500" b="1" dirty="0">
                <a:latin typeface="Chalkboard SE" panose="03050602040202020205" pitchFamily="66" charset="77"/>
              </a:rPr>
              <a:t>Sono CAVITA’ AEREE scavate nell’ ambito di Ossa Pneumatiche e comunicano con le Cavità Nasali tramite i MEATI NASALI</a:t>
            </a:r>
          </a:p>
          <a:p>
            <a:r>
              <a:rPr lang="it-IT" sz="2500" b="1" dirty="0">
                <a:latin typeface="Chalkboard SE" panose="03050602040202020205" pitchFamily="66" charset="77"/>
              </a:rPr>
              <a:t>Sono costituite da:</a:t>
            </a:r>
          </a:p>
          <a:p>
            <a:r>
              <a:rPr lang="it-IT" sz="2500" b="1" dirty="0">
                <a:latin typeface="Chalkboard SE" panose="03050602040202020205" pitchFamily="66" charset="77"/>
              </a:rPr>
              <a:t>-SENO FRONTALE nell’ Osso Frontale;</a:t>
            </a:r>
          </a:p>
          <a:p>
            <a:r>
              <a:rPr lang="it-IT" sz="2500" b="1" dirty="0">
                <a:latin typeface="Chalkboard SE" panose="03050602040202020205" pitchFamily="66" charset="77"/>
              </a:rPr>
              <a:t>-CELLETTE («cellule») ETMOIDALI nell’ Etmoide;</a:t>
            </a:r>
          </a:p>
          <a:p>
            <a:r>
              <a:rPr lang="it-IT" sz="2500" b="1" dirty="0">
                <a:latin typeface="Chalkboard SE" panose="03050602040202020205" pitchFamily="66" charset="77"/>
              </a:rPr>
              <a:t>-SENO SFENOIDALE nello Sfenoide;</a:t>
            </a:r>
          </a:p>
          <a:p>
            <a:r>
              <a:rPr lang="it-IT" sz="2500" b="1" dirty="0">
                <a:latin typeface="Chalkboard SE" panose="03050602040202020205" pitchFamily="66" charset="77"/>
              </a:rPr>
              <a:t>-SENO MASCELLARE nell’ Osso Mascellare.</a:t>
            </a:r>
          </a:p>
          <a:p>
            <a:r>
              <a:rPr lang="it-IT" sz="2500" b="1" dirty="0">
                <a:latin typeface="Chalkboard SE" panose="03050602040202020205" pitchFamily="66" charset="77"/>
              </a:rPr>
              <a:t>Altro osso pneumatico è il TEMPORALE con la CASSA del TIMPANO e le CELLETTE MASTOIDEE, in comunicazione con la </a:t>
            </a:r>
            <a:r>
              <a:rPr lang="it-IT" sz="2500" b="1" dirty="0" err="1">
                <a:latin typeface="Chalkboard SE" panose="03050602040202020205" pitchFamily="66" charset="77"/>
              </a:rPr>
              <a:t>RinoFaringe</a:t>
            </a:r>
            <a:r>
              <a:rPr lang="it-IT" sz="2500" b="1" dirty="0">
                <a:latin typeface="Chalkboard SE" panose="03050602040202020205" pitchFamily="66" charset="77"/>
              </a:rPr>
              <a:t> tramite la TUBA UDITIVA (di Eustachio).</a:t>
            </a:r>
          </a:p>
        </p:txBody>
      </p:sp>
    </p:spTree>
    <p:extLst>
      <p:ext uri="{BB962C8B-B14F-4D97-AF65-F5344CB8AC3E}">
        <p14:creationId xmlns:p14="http://schemas.microsoft.com/office/powerpoint/2010/main" val="1274224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8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423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F6F2776-8D62-4450-90D0-1331DE55B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STRUTTURA DELLE CAVITA’ NASALI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98CDDDC-B455-4656-9406-73505B80A8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8569325" cy="5256212"/>
          </a:xfrm>
          <a:ln/>
        </p:spPr>
        <p:txBody>
          <a:bodyPr/>
          <a:lstStyle/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La sua TONACA MUCOSA delle Cavità Nasali è costituita da:</a:t>
            </a:r>
          </a:p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RESPIRATORIA con EPITELIO CILINDRICO PSEUDOSTRATIFICATO CILIATO con intercalate CELLULE MUCIPARE CALICIFORMI. Nel Connettivo sottostante (Lamina Propria) sono localizzate Ghiandole Pluricellulari a secrezione MISTA prevalentemente MUCOSA</a:t>
            </a:r>
          </a:p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OLFATTIVA per lo SPECIFICO SENSO dell’ OLFATTO. Nell’ ambito dell’ Epitelio Cilindrico </a:t>
            </a:r>
            <a:r>
              <a:rPr lang="it-IT" altLang="it-IT" sz="2600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sz="2600" b="1" dirty="0">
                <a:latin typeface="Chalkboard SE" panose="03050602040202020205" pitchFamily="66" charset="77"/>
              </a:rPr>
              <a:t> Ciliato, si localizzano le CELLULE OLFATTIVE di SCHULTZ.</a:t>
            </a:r>
          </a:p>
        </p:txBody>
      </p:sp>
    </p:spTree>
    <p:extLst>
      <p:ext uri="{BB962C8B-B14F-4D97-AF65-F5344CB8AC3E}">
        <p14:creationId xmlns:p14="http://schemas.microsoft.com/office/powerpoint/2010/main" val="3073981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515762E-B446-4137-A266-D356EE6F0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7318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MUCOSA  OLFATTIVA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0C5042-DD65-4C97-8CC6-C8B7620F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9" y="1136650"/>
            <a:ext cx="8801185" cy="556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87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A0DBD-F6EF-0141-8508-0E6AF002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9314"/>
            <a:ext cx="8496944" cy="1052736"/>
          </a:xfrm>
        </p:spPr>
        <p:txBody>
          <a:bodyPr/>
          <a:lstStyle/>
          <a:p>
            <a:r>
              <a:rPr lang="it-IT" sz="3600" b="1" dirty="0">
                <a:latin typeface="Chalkboard SE" panose="03050602040202020205" pitchFamily="66" charset="77"/>
              </a:rPr>
              <a:t>CELLULE OLFATTIVE di SCHULTZ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51D473-C7EB-FC43-8219-78FB1812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40768"/>
            <a:ext cx="8733447" cy="5688630"/>
          </a:xfrm>
        </p:spPr>
        <p:txBody>
          <a:bodyPr/>
          <a:lstStyle/>
          <a:p>
            <a:r>
              <a:rPr lang="it-IT" altLang="it-IT" sz="2800" b="1" dirty="0">
                <a:latin typeface="Chalkboard SE" panose="03050602040202020205" pitchFamily="66" charset="77"/>
              </a:rPr>
              <a:t>Sono NEURONI dai cui Corpi Cellulari si dipartono prolungamenti (ASSONI) che costituiscono le FIBRE del NERVO OLFATTIVO (1°paio di Nervi Cranici).</a:t>
            </a:r>
          </a:p>
          <a:p>
            <a:r>
              <a:rPr lang="it-IT" sz="2800" b="1" dirty="0">
                <a:latin typeface="Chalkboard SE" panose="03050602040202020205" pitchFamily="66" charset="77"/>
              </a:rPr>
              <a:t>Nella loro porzione apicale si riscontrano prolungamenti (CILIA o PELI OLFATTIVI) che vengono in contatto con la secrezione glicoproteica delle GHIANDOLE di BOWMAN per la captazione delle molecole che vengono percepite dall’ Olfatto.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68247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898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SISTEMA  RESPIRATORIO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980728"/>
            <a:ext cx="9144000" cy="54102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ORGANI CAVI o VIE AEREE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 - CAVITA’ NASALI 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 - SENI PARANASALI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 - FARINGE (Rino-, Oro- e    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                </a:t>
            </a:r>
            <a:r>
              <a:rPr lang="it-IT" altLang="it-IT" sz="2200" b="1" dirty="0" err="1">
                <a:solidFill>
                  <a:schemeClr val="tx1"/>
                </a:solidFill>
                <a:latin typeface="Chalkduster" panose="03050602040202020205" pitchFamily="66" charset="77"/>
              </a:rPr>
              <a:t>Laringofaringe</a:t>
            </a: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)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 - LARINGE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 - TRACHEA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 - BRONCHI E LORO RAMIFICAZIONI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200" b="1" dirty="0">
              <a:solidFill>
                <a:schemeClr val="tx1"/>
              </a:solidFill>
              <a:latin typeface="Chalkduster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ORGANI PIENI: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</a:rPr>
              <a:t>   - POLMONI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200" b="1" dirty="0">
                <a:solidFill>
                  <a:schemeClr val="tx1"/>
                </a:solidFill>
                <a:latin typeface="Chalkduster" panose="03050602040202020205" pitchFamily="66" charset="77"/>
                <a:cs typeface="Gurmukhi MN" panose="02020600050405020304" pitchFamily="18" charset="0"/>
              </a:rPr>
              <a:t>FORMAZIONI LINFOIDI dell’ ARCO LINFATICO DI WALDEYER: Tonsille FARINGEA, TUBARICA e LARINGEA</a:t>
            </a:r>
            <a:endParaRPr lang="it-IT" altLang="it-IT" sz="2200" b="1" dirty="0">
              <a:solidFill>
                <a:schemeClr val="tx1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043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56325" y="723900"/>
            <a:ext cx="2987675" cy="18002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LATERALI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CRANIO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/>
          <a:stretch>
            <a:fillRect/>
          </a:stretch>
        </p:blipFill>
        <p:spPr bwMode="auto">
          <a:xfrm>
            <a:off x="0" y="0"/>
            <a:ext cx="594042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5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05263"/>
            <a:ext cx="5435600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08585" y="4508500"/>
            <a:ext cx="3583331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FOSSA 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PTERIGO-MAXILLO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(</a:t>
            </a:r>
            <a:r>
              <a:rPr lang="it-IT" altLang="it-IT" b="1" dirty="0" err="1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</a:t>
            </a:r>
            <a:r>
              <a:rPr lang="it-IT" altLang="it-IT" b="1" dirty="0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-Palatina, </a:t>
            </a:r>
          </a:p>
          <a:p>
            <a:pPr algn="ctr">
              <a:buClrTx/>
              <a:buFontTx/>
              <a:buNone/>
            </a:pPr>
            <a:r>
              <a:rPr lang="it-IT" altLang="it-IT" b="1" dirty="0" err="1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Sfeno</a:t>
            </a:r>
            <a:r>
              <a:rPr lang="it-IT" altLang="it-IT" b="1" dirty="0">
                <a:solidFill>
                  <a:schemeClr val="tx1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-Palatina)</a:t>
            </a:r>
          </a:p>
        </p:txBody>
      </p:sp>
    </p:spTree>
    <p:extLst>
      <p:ext uri="{BB962C8B-B14F-4D97-AF65-F5344CB8AC3E}">
        <p14:creationId xmlns:p14="http://schemas.microsoft.com/office/powerpoint/2010/main" val="2027787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0D3FA-3A29-A043-A9E9-4827062F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4" y="0"/>
            <a:ext cx="8928992" cy="764704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 LATERALI dello 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9C7000-F6F7-4640-9EC4-A4D7CFAF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54" y="980728"/>
            <a:ext cx="9042846" cy="558924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FOSSA TEMPORALE: localizzata superiormente alla Arcata Zigomatica, formata da porzioni delle Ossa ZIGOMATICO e TEMPORALE. Contiene il Muscolo Temporale.</a:t>
            </a:r>
          </a:p>
          <a:p>
            <a:endParaRPr lang="it-IT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FOSSA INFRATEMPORALE: situata inferiormente alla Arcata Zigomatica. Medialmente ad essa si localizza la Fossa </a:t>
            </a:r>
            <a:r>
              <a:rPr lang="it-IT" dirty="0" err="1">
                <a:solidFill>
                  <a:schemeClr val="tx1"/>
                </a:solidFill>
                <a:latin typeface="Chalkboard" panose="03050602040202020205" pitchFamily="66" charset="77"/>
              </a:rPr>
              <a:t>Pterigo</a:t>
            </a:r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-</a:t>
            </a:r>
            <a:r>
              <a:rPr lang="it-IT" dirty="0" err="1">
                <a:solidFill>
                  <a:schemeClr val="tx1"/>
                </a:solidFill>
                <a:latin typeface="Chalkboard" panose="03050602040202020205" pitchFamily="66" charset="77"/>
              </a:rPr>
              <a:t>Maxillo</a:t>
            </a:r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-Palatina</a:t>
            </a:r>
          </a:p>
        </p:txBody>
      </p:sp>
    </p:spTree>
    <p:extLst>
      <p:ext uri="{BB962C8B-B14F-4D97-AF65-F5344CB8AC3E}">
        <p14:creationId xmlns:p14="http://schemas.microsoft.com/office/powerpoint/2010/main" val="1445357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FA74DC6-29E4-434E-AC57-4F9920B7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132856"/>
            <a:ext cx="8496944" cy="1431925"/>
          </a:xfrm>
        </p:spPr>
        <p:txBody>
          <a:bodyPr/>
          <a:lstStyle/>
          <a:p>
            <a:r>
              <a:rPr lang="it-IT" dirty="0">
                <a:latin typeface="Copperplate Gothic Bold" panose="020E0705020206020404" pitchFamily="34" charset="77"/>
              </a:rPr>
              <a:t>ARTICOLAZIONE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TEMPORO-MANDIBOLARE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(A T M)</a:t>
            </a:r>
          </a:p>
        </p:txBody>
      </p:sp>
    </p:spTree>
    <p:extLst>
      <p:ext uri="{BB962C8B-B14F-4D97-AF65-F5344CB8AC3E}">
        <p14:creationId xmlns:p14="http://schemas.microsoft.com/office/powerpoint/2010/main" val="1986102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912C0F-0159-4247-9435-5BFAF9DD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002" y="627"/>
            <a:ext cx="4139952" cy="1652736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4225CF-BBC2-9749-8155-BB197A28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1772816"/>
            <a:ext cx="3780284" cy="4096172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DIARTROSI dello SPLANCNOCRANIO, CLASSIFICATA come BI-CONDILOARTROSI, coinvolta nei meccanismi di APERTURA e CHIUSURA della BOCCA, come pure nei MOVIMENTI DI LATERALITA’ essenziali per un’adeguata masticazione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EACE9B-681F-554E-9FF2-1532EA0A2F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r="18408"/>
          <a:stretch>
            <a:fillRect/>
          </a:stretch>
        </p:blipFill>
        <p:spPr bwMode="auto">
          <a:xfrm>
            <a:off x="3887788" y="440429"/>
            <a:ext cx="5148708" cy="542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230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EF52A478-041D-2B4D-B135-BAD836EA9A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435600" y="908050"/>
            <a:ext cx="3563938" cy="1143000"/>
          </a:xfrm>
        </p:spPr>
        <p:txBody>
          <a:bodyPr/>
          <a:lstStyle/>
          <a:p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MANDIBOLA </a:t>
            </a:r>
          </a:p>
        </p:txBody>
      </p:sp>
      <p:pic>
        <p:nvPicPr>
          <p:cNvPr id="33797" name="Picture 5" descr="15916002">
            <a:extLst>
              <a:ext uri="{FF2B5EF4-FFF2-40B4-BE49-F238E27FC236}">
                <a16:creationId xmlns:a16="http://schemas.microsoft.com/office/drawing/2014/main" id="{D47007F0-39CF-734D-8FB8-52ACB070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AA027F60">
            <a:extLst>
              <a:ext uri="{FF2B5EF4-FFF2-40B4-BE49-F238E27FC236}">
                <a16:creationId xmlns:a16="http://schemas.microsoft.com/office/drawing/2014/main" id="{FFC49A9A-7EFB-1649-8E23-0BC6CDD7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33F50924-C034-8E4C-BAE3-81CB5ECB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4020345"/>
            <a:ext cx="328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800" dirty="0">
                <a:solidFill>
                  <a:srgbClr val="FF3300"/>
                </a:solidFill>
                <a:latin typeface="Arial Black" panose="020B0604020202020204" pitchFamily="34" charset="0"/>
              </a:rPr>
              <a:t>FRONTALE POSTERIORE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5E127680-6D03-894E-89AA-5A94557A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88913"/>
            <a:ext cx="168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800" dirty="0">
                <a:solidFill>
                  <a:srgbClr val="FF3300"/>
                </a:solidFill>
                <a:latin typeface="Arial Black" panose="020B0604020202020204" pitchFamily="34" charset="0"/>
              </a:rPr>
              <a:t>FRONTALE </a:t>
            </a:r>
          </a:p>
          <a:p>
            <a:pPr algn="l"/>
            <a:r>
              <a:rPr lang="it-IT" altLang="it-IT" sz="1800" dirty="0">
                <a:solidFill>
                  <a:srgbClr val="FF3300"/>
                </a:solidFill>
                <a:latin typeface="Arial Black" panose="020B0604020202020204" pitchFamily="34" charset="0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2469229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91B95F4-5990-1E4D-9201-52891566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0" y="0"/>
            <a:ext cx="8856984" cy="1152128"/>
          </a:xfrm>
        </p:spPr>
        <p:txBody>
          <a:bodyPr/>
          <a:lstStyle/>
          <a:p>
            <a:r>
              <a:rPr lang="it-IT" sz="3600" b="1" dirty="0">
                <a:latin typeface="Chalkboard SE" panose="03050602040202020205" pitchFamily="66" charset="77"/>
              </a:rPr>
              <a:t>MANDIBOLA</a:t>
            </a:r>
            <a:br>
              <a:rPr lang="it-IT" sz="3600" b="1" dirty="0">
                <a:latin typeface="Chalkboard SE" panose="03050602040202020205" pitchFamily="66" charset="77"/>
              </a:rPr>
            </a:br>
            <a:r>
              <a:rPr lang="it-IT" sz="3600" b="1" dirty="0">
                <a:latin typeface="Chalkboard SE" panose="03050602040202020205" pitchFamily="66" charset="77"/>
              </a:rPr>
              <a:t>(Mascellare Inferiore)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186FA0-4170-034E-9CEF-1CC896CE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52128"/>
            <a:ext cx="8208912" cy="5705872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La MANDIBOLA è un osso Irregolare, Impari.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Presenta un CORPO, orientato su un piano orizzontale, dal quale, postero-superiormente, si dipartono le due BRANCHE MONTANTI (o RAMI), alla cui sommità si trovano il CONDILO (coinvolto nella ATM) ed il PROCESSO CORONOIDEO (inserzione del Muscolo Masticatore TEMPORALE).</a:t>
            </a:r>
          </a:p>
        </p:txBody>
      </p:sp>
    </p:spTree>
    <p:extLst>
      <p:ext uri="{BB962C8B-B14F-4D97-AF65-F5344CB8AC3E}">
        <p14:creationId xmlns:p14="http://schemas.microsoft.com/office/powerpoint/2010/main" val="13778649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91600" cy="990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 A. T. M.)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0963"/>
            <a:ext cx="8839200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06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-91157"/>
            <a:ext cx="9036495" cy="1431925"/>
          </a:xfrm>
        </p:spPr>
        <p:txBody>
          <a:bodyPr/>
          <a:lstStyle/>
          <a:p>
            <a:r>
              <a:rPr lang="it-IT" sz="3600" b="1" dirty="0">
                <a:latin typeface="Chalkboard" panose="03050602040202020205" pitchFamily="66" charset="77"/>
              </a:rPr>
              <a:t>ARTICOLAZIONE </a:t>
            </a:r>
            <a:br>
              <a:rPr lang="it-IT" sz="3600" b="1" dirty="0">
                <a:latin typeface="Chalkboard" panose="03050602040202020205" pitchFamily="66" charset="77"/>
              </a:rPr>
            </a:br>
            <a:r>
              <a:rPr lang="it-IT" sz="3600" b="1" dirty="0">
                <a:latin typeface="Chalkboard" panose="03050602040202020205" pitchFamily="66" charset="77"/>
              </a:rPr>
              <a:t>TEMPORO-MANDIBOLARE (ATM)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15" y="1326237"/>
            <a:ext cx="8820469" cy="5517232"/>
          </a:xfrm>
        </p:spPr>
        <p:txBody>
          <a:bodyPr/>
          <a:lstStyle/>
          <a:p>
            <a:r>
              <a:rPr lang="it-IT" sz="2500" dirty="0">
                <a:latin typeface="Copperplate Gothic Bold" panose="020E0705020206020404" pitchFamily="34" charset="77"/>
              </a:rPr>
              <a:t>Si colloca nell’ambito del Complesso </a:t>
            </a:r>
            <a:r>
              <a:rPr lang="it-IT" sz="2500" dirty="0" err="1">
                <a:latin typeface="Copperplate Gothic Bold" panose="020E0705020206020404" pitchFamily="34" charset="77"/>
              </a:rPr>
              <a:t>Osteo</a:t>
            </a:r>
            <a:r>
              <a:rPr lang="it-IT" sz="2500" dirty="0">
                <a:latin typeface="Copperplate Gothic Bold" panose="020E0705020206020404" pitchFamily="34" charset="77"/>
              </a:rPr>
              <a:t>-</a:t>
            </a:r>
            <a:r>
              <a:rPr lang="it-IT" sz="2500" dirty="0" err="1">
                <a:latin typeface="Copperplate Gothic Bold" panose="020E0705020206020404" pitchFamily="34" charset="77"/>
              </a:rPr>
              <a:t>Artro</a:t>
            </a:r>
            <a:r>
              <a:rPr lang="it-IT" sz="2500" dirty="0">
                <a:latin typeface="Copperplate Gothic Bold" panose="020E0705020206020404" pitchFamily="34" charset="77"/>
              </a:rPr>
              <a:t>-Neuro-Muscolare Temporo-Mandibolare</a:t>
            </a:r>
          </a:p>
          <a:p>
            <a:r>
              <a:rPr lang="it-IT" sz="2500" dirty="0">
                <a:latin typeface="Copperplate Gothic Bold" panose="020E0705020206020404" pitchFamily="34" charset="77"/>
              </a:rPr>
              <a:t>Come Capi Articolari sono coinvolti il CONDILO della BRANCA MONTANTE della MANDIBOLA e la FOSSA MANDIBOLARE dell’ OSSO TEMPORALE.</a:t>
            </a:r>
          </a:p>
          <a:p>
            <a:r>
              <a:rPr lang="it-IT" sz="2500" dirty="0">
                <a:latin typeface="Copperplate Gothic Bold" panose="020E0705020206020404" pitchFamily="34" charset="77"/>
              </a:rPr>
              <a:t>Tra i 2 capi articolari si interpone un DISCO di CARTILAGINE FIBROSA.</a:t>
            </a:r>
          </a:p>
          <a:p>
            <a:r>
              <a:rPr lang="it-IT" sz="2500" dirty="0">
                <a:latin typeface="Copperplate Gothic Bold" panose="020E0705020206020404" pitchFamily="34" charset="77"/>
              </a:rPr>
              <a:t>E’ rinforzata da LEGAMENTI, anche a distanza.</a:t>
            </a:r>
          </a:p>
          <a:p>
            <a:r>
              <a:rPr lang="it-IT" sz="2500" dirty="0">
                <a:latin typeface="Copperplate Gothic Bold" panose="020E0705020206020404" pitchFamily="34" charset="77"/>
              </a:rPr>
              <a:t>Vi agiscono numerosi Muscoli Striati Scheletrici</a:t>
            </a:r>
          </a:p>
          <a:p>
            <a:endParaRPr lang="it-IT" sz="28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31281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-91157"/>
            <a:ext cx="9036495" cy="1431925"/>
          </a:xfrm>
        </p:spPr>
        <p:txBody>
          <a:bodyPr/>
          <a:lstStyle/>
          <a:p>
            <a:r>
              <a:rPr lang="it-IT" sz="3600" b="1" dirty="0">
                <a:latin typeface="Chalkboard" panose="03050602040202020205" pitchFamily="66" charset="77"/>
              </a:rPr>
              <a:t>A T M</a:t>
            </a:r>
            <a:br>
              <a:rPr lang="it-IT" sz="3600" b="1" dirty="0">
                <a:latin typeface="Chalkboard" panose="03050602040202020205" pitchFamily="66" charset="77"/>
              </a:rPr>
            </a:br>
            <a:r>
              <a:rPr lang="it-IT" sz="3600" b="1" dirty="0">
                <a:latin typeface="Chalkboard" panose="03050602040202020205" pitchFamily="66" charset="77"/>
              </a:rPr>
              <a:t>MOVIMENTI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326237"/>
            <a:ext cx="8465816" cy="5517232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L’ ATM è una DIARTROSI, in particolare è definita una BI-CONDILOARTROSI.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Consente l’ ESTENSIONE nell’abbassamento della Mandibola per l’ Apertura della Bocca; la FLESSIONE nell’ innalzamento della Mandibola nella chiusura della Bocca.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Sono possibili anche lo spostamento in AVANTI ed INDIETRO, come pure i Movimenti di LATERALITA’ nei processi di masticazione del cibo tramite i denti molari</a:t>
            </a:r>
          </a:p>
        </p:txBody>
      </p:sp>
    </p:spTree>
    <p:extLst>
      <p:ext uri="{BB962C8B-B14F-4D97-AF65-F5344CB8AC3E}">
        <p14:creationId xmlns:p14="http://schemas.microsoft.com/office/powerpoint/2010/main" val="6483347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>
            <a:extLst>
              <a:ext uri="{FF2B5EF4-FFF2-40B4-BE49-F238E27FC236}">
                <a16:creationId xmlns:a16="http://schemas.microsoft.com/office/drawing/2014/main" id="{0CAA2FEB-1FAF-2545-B6E0-89AD1B77E1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/>
          <a:lstStyle/>
          <a:p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OSSO</a:t>
            </a:r>
            <a:b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IOIDE (JOIDE)</a:t>
            </a:r>
          </a:p>
        </p:txBody>
      </p:sp>
      <p:pic>
        <p:nvPicPr>
          <p:cNvPr id="37891" name="Picture 3" descr="A544099A">
            <a:extLst>
              <a:ext uri="{FF2B5EF4-FFF2-40B4-BE49-F238E27FC236}">
                <a16:creationId xmlns:a16="http://schemas.microsoft.com/office/drawing/2014/main" id="{AD771DDE-6CDB-EA49-977D-41F9DB46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9 intelaiatura ossea della testa e del collo">
            <a:extLst>
              <a:ext uri="{FF2B5EF4-FFF2-40B4-BE49-F238E27FC236}">
                <a16:creationId xmlns:a16="http://schemas.microsoft.com/office/drawing/2014/main" id="{F5568530-019C-4D44-8544-0CAEE0A4A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7963" y="0"/>
            <a:ext cx="3856037" cy="4941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6" name="Line 8">
            <a:extLst>
              <a:ext uri="{FF2B5EF4-FFF2-40B4-BE49-F238E27FC236}">
                <a16:creationId xmlns:a16="http://schemas.microsoft.com/office/drawing/2014/main" id="{3B316F86-2B8E-3446-AA0E-90CAA8B5D4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2349500"/>
            <a:ext cx="5327650" cy="2016125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A1C4E8C4-D9BD-D849-A233-CDAFFE909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319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SISTEMA DIGERENTE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6486"/>
            <a:ext cx="7630616" cy="613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296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B67F8BA-D221-9547-A6E1-4F50D320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036496" cy="1484784"/>
          </a:xfrm>
        </p:spPr>
        <p:txBody>
          <a:bodyPr/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OSSO IOIDE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A87152C-110D-C048-8B8B-616888F2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6752"/>
            <a:ext cx="8208912" cy="5733256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Osso IRREGOLARE, grossolanamente a forma di ferro di cavallo, situato nella regione Cervicale, all’ altezza della 4a vertebra cervicale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Vi si inseriscono i MUSCOLI SOPRAIOIDEI (coinvolti nella formazione del pavimento della Cavità Orale e nell’ azione di abbassamento della Mandibola nella apertura della Bocca); ed i MUSCOLI SOTTOIOIDEI, </a:t>
            </a:r>
            <a:r>
              <a:rPr lang="it-IT" sz="2600" b="1" dirty="0" err="1">
                <a:latin typeface="Chalkboard SE" panose="03050602040202020205" pitchFamily="66" charset="77"/>
              </a:rPr>
              <a:t>nonchè</a:t>
            </a:r>
            <a:r>
              <a:rPr lang="it-IT" sz="2600" b="1" dirty="0">
                <a:latin typeface="Chalkboard SE" panose="03050602040202020205" pitchFamily="66" charset="77"/>
              </a:rPr>
              <a:t> la LARINGE con la sua Cartilagine TIROIDE. I Muscoli Sottoioidei provvedono a spostare opportunamente sia l’ osso Ioide sia la Laringe nel processo di Deglutizione. </a:t>
            </a:r>
          </a:p>
        </p:txBody>
      </p:sp>
    </p:spTree>
    <p:extLst>
      <p:ext uri="{BB962C8B-B14F-4D97-AF65-F5344CB8AC3E}">
        <p14:creationId xmlns:p14="http://schemas.microsoft.com/office/powerpoint/2010/main" val="1310381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DE8DB8C-44C6-064C-BC05-57343062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3960440" cy="160020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CHE AGISCONO SULLA  A.T.M.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26D7C0C-F43C-044F-A085-92D3F487E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44" y="1644824"/>
            <a:ext cx="4394448" cy="5024536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MASTICATORI innalzano la mandibola e provvedono ai suoi spostamenti laterali e di protrusione e retrusione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SOPRAIOIDEI, che si inseriscono sulla struttura ossea associata al cranio, che è l’osso IOIDE, provvedono ad abbassare la mandibola nella APERTURA della bocca.</a:t>
            </a:r>
          </a:p>
        </p:txBody>
      </p:sp>
      <p:pic>
        <p:nvPicPr>
          <p:cNvPr id="11" name="Picture 1" descr="1006">
            <a:extLst>
              <a:ext uri="{FF2B5EF4-FFF2-40B4-BE49-F238E27FC236}">
                <a16:creationId xmlns:a16="http://schemas.microsoft.com/office/drawing/2014/main" id="{B8517A1A-96C5-5C4D-8BC7-4E7C99D1D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75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 descr="1009">
            <a:extLst>
              <a:ext uri="{FF2B5EF4-FFF2-40B4-BE49-F238E27FC236}">
                <a16:creationId xmlns:a16="http://schemas.microsoft.com/office/drawing/2014/main" id="{A4CA69B2-D5FA-9B4C-9718-9D5B025463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9"/>
          <a:stretch/>
        </p:blipFill>
        <p:spPr>
          <a:xfrm>
            <a:off x="6405632" y="3356992"/>
            <a:ext cx="2738367" cy="3519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2904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0"/>
            <a:ext cx="9026279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ABBASSATORI (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SOPRAIOIDEI)</a:t>
            </a: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 ed INNALZATORI (MASTICATORI) della MANDIBOLA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782"/>
            <a:ext cx="9133783" cy="52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7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2" y="1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MASTICATORI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2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MASSETERE, TEMPORALE, PTERIGOIDEO ESTERNO (o LATERALE), PTERIGOIDEO INTERNO (o MEDIALE).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INNALZARE la MANDIBOLA nell’ azione di CHIUSURA della BOCCA.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Un’ altra azione esplicata è quella di PROTRUSIONE della Mandibola (tramite gli PTERIGOIDEI, nella fase di ampia apertura della bocca) e la sua RETRAZIONE (tramite il TEMPORALE nella chiusura della bocca).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della 3a Branca (Mandibolare) del 5°paio di Nervi Cranici (Nervo TRIGEMINO)</a:t>
            </a:r>
          </a:p>
        </p:txBody>
      </p:sp>
    </p:spTree>
    <p:extLst>
      <p:ext uri="{BB962C8B-B14F-4D97-AF65-F5344CB8AC3E}">
        <p14:creationId xmlns:p14="http://schemas.microsoft.com/office/powerpoint/2010/main" val="15039757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2" y="1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2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33613752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1" y="116632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62" y="1124744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6372185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ASPETTI della MIMICA FACIALE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563888" cy="426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98" y="1491488"/>
            <a:ext cx="5564201" cy="377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928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C58E4-E8FA-4F49-9599-437CFB89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8" y="332656"/>
            <a:ext cx="8928992" cy="92414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MIMICI DEL MASSICCIO FACIALE 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CAB37-9957-C749-A7B7-126BE2F6E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68" y="1340768"/>
            <a:ext cx="7848872" cy="5616624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Sono strutture muscolari striate scheletriche che provvedono a modificare la morfologia della cute della regione del massiccio faciale (ossia del volto), al fine non solo di modificarne la cosiddetta mimica, ma anche di garantire funzioni biologiche essenziali, quale è l’ atto della SUZIONE esplicato dal Muscolo BUCCINATORE, localizzato nella guancia.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Nel Collo il Muscolo PLATISMA è localizzato anteriormente ai muscoli IOIDEI</a:t>
            </a:r>
          </a:p>
        </p:txBody>
      </p:sp>
    </p:spTree>
    <p:extLst>
      <p:ext uri="{BB962C8B-B14F-4D97-AF65-F5344CB8AC3E}">
        <p14:creationId xmlns:p14="http://schemas.microsoft.com/office/powerpoint/2010/main" val="327171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MUSCOLO  PLATISMA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76327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673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BB54A64-7112-1147-AF30-DEE5513D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64904"/>
            <a:ext cx="7769225" cy="1431925"/>
          </a:xfrm>
        </p:spPr>
        <p:txBody>
          <a:bodyPr/>
          <a:lstStyle/>
          <a:p>
            <a:r>
              <a:rPr lang="it-IT" dirty="0">
                <a:latin typeface="Copperplate Gothic Bold" panose="020E0705020206020404" pitchFamily="34" charset="77"/>
              </a:rPr>
              <a:t>CAVITA’  ORALE</a:t>
            </a:r>
          </a:p>
        </p:txBody>
      </p:sp>
    </p:spTree>
    <p:extLst>
      <p:ext uri="{BB962C8B-B14F-4D97-AF65-F5344CB8AC3E}">
        <p14:creationId xmlns:p14="http://schemas.microsoft.com/office/powerpoint/2010/main" val="95267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5626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ORGANI CAVI: TUBO DIGERENTE o VIE ALIMENTARI: in senso CRANIO-CAUDALE si descrivono: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CAVITA’ ORALE e SUO VESTIBOLO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ORO- e LARINGOFARINGE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ESOFAGO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STOMACO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INTESTINO: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* TENUE: DUODENO e MESENTERIALE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* CRASSO: CECO,COLON, SIGMA,RETTO</a:t>
            </a:r>
          </a:p>
        </p:txBody>
      </p:sp>
    </p:spTree>
    <p:extLst>
      <p:ext uri="{BB962C8B-B14F-4D97-AF65-F5344CB8AC3E}">
        <p14:creationId xmlns:p14="http://schemas.microsoft.com/office/powerpoint/2010/main" val="921720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41300"/>
            <a:ext cx="3671888" cy="20431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ORALE e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FORMAZIONI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CONNESSE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492375"/>
            <a:ext cx="3810000" cy="4114800"/>
          </a:xfrm>
          <a:ln/>
        </p:spPr>
        <p:txBody>
          <a:bodyPr/>
          <a:lstStyle/>
          <a:p>
            <a:pPr marL="339725" indent="-339725">
              <a:spcBef>
                <a:spcPts val="450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Labbra </a:t>
            </a:r>
          </a:p>
          <a:p>
            <a:pPr marL="339725" indent="-339725">
              <a:spcBef>
                <a:spcPts val="450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Guance</a:t>
            </a:r>
          </a:p>
          <a:p>
            <a:pPr marL="339725" indent="-339725">
              <a:spcBef>
                <a:spcPts val="450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Vestibolo</a:t>
            </a:r>
          </a:p>
          <a:p>
            <a:pPr marL="339725" indent="-339725">
              <a:spcBef>
                <a:spcPts val="450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Arcate dento-gengivali</a:t>
            </a:r>
          </a:p>
          <a:p>
            <a:pPr marL="339725" indent="-339725">
              <a:spcBef>
                <a:spcPts val="450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Cavità orale </a:t>
            </a:r>
          </a:p>
          <a:p>
            <a:pPr marL="339725" indent="-339725">
              <a:spcBef>
                <a:spcPts val="450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Palato duro e molle</a:t>
            </a:r>
          </a:p>
          <a:p>
            <a:pPr marL="339725" indent="-339725">
              <a:spcBef>
                <a:spcPts val="450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Lingua</a:t>
            </a:r>
          </a:p>
          <a:p>
            <a:pPr marL="341313" indent="-339725">
              <a:spcBef>
                <a:spcPts val="4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1331913" y="1554163"/>
            <a:ext cx="4968875" cy="1157287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1403350" y="2562225"/>
            <a:ext cx="3529013" cy="438150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F22EA3-2A32-294D-BB81-1B5A9109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46" y="1"/>
            <a:ext cx="7769225" cy="836712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CAVITA’  ORALE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4A136-7B16-704F-95D4-A4BE986F2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836713"/>
            <a:ext cx="8352928" cy="5877272"/>
          </a:xfrm>
        </p:spPr>
        <p:txBody>
          <a:bodyPr/>
          <a:lstStyle/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E’ un Organo Cavo del Sistema Digerente.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Consta di una Cavità Orale propriamente detta ed un VESTIBOLO.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Il VESTIBOLO della Cavità Orale è quello spazio localizzato tra le GUANCE (lateralmente), le LABBRA (anteriormente) e le ARCATE GENGIVO-DENTARIE (Dento-Gengivali). La Mucosa del Vestibolo si rilette (ossia, trapassa) sulla Mucosa Gengivale a livello dei FORNICI e, sul piano mediano, presenta gli ispessimenti dei FRENULI LABIALI Superiore ed Inferiore.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La comunicazione tra Vestibolo e Cavità Orale avviene tramite gli Spazi Interdentali e lo Spazio Retro-Molare</a:t>
            </a:r>
          </a:p>
        </p:txBody>
      </p:sp>
    </p:spTree>
    <p:extLst>
      <p:ext uri="{BB962C8B-B14F-4D97-AF65-F5344CB8AC3E}">
        <p14:creationId xmlns:p14="http://schemas.microsoft.com/office/powerpoint/2010/main" val="2035716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sz="4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7766"/>
            <a:ext cx="6732587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"/>
            <a:ext cx="9036496" cy="764704"/>
          </a:xfrm>
        </p:spPr>
        <p:txBody>
          <a:bodyPr/>
          <a:lstStyle/>
          <a:p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886022"/>
            <a:ext cx="8136904" cy="5976662"/>
          </a:xfrm>
        </p:spPr>
        <p:txBody>
          <a:bodyPr/>
          <a:lstStyle/>
          <a:p>
            <a:r>
              <a:rPr lang="it-IT" sz="3000" b="1" dirty="0">
                <a:latin typeface="Chalkboard SE" panose="03050602040202020205" pitchFamily="66" charset="77"/>
              </a:rPr>
              <a:t>Sono formazioni Muscolo-Fibrose che delimitano anteriormente il Vestibolo Orale.</a:t>
            </a:r>
          </a:p>
          <a:p>
            <a:r>
              <a:rPr lang="it-IT" sz="3000" b="1" dirty="0">
                <a:latin typeface="Chalkboard SE" panose="03050602040202020205" pitchFamily="66" charset="77"/>
              </a:rPr>
              <a:t>Il Muscolo prevalente è l’ Orbicolare delle Labbra, che deriva dal muscolo Buccinatore.</a:t>
            </a:r>
          </a:p>
          <a:p>
            <a:r>
              <a:rPr lang="it-IT" sz="3000" b="1" dirty="0">
                <a:latin typeface="Chalkboard SE" panose="03050602040202020205" pitchFamily="66" charset="77"/>
              </a:rPr>
              <a:t>Ciascun Labbro (SUPERIORE ed INFERIORE) è caratterizzato da una porzione di passaggio dalla CUTE alla MUCOSA del VESTIBOLO orale, di colorito differente, che costituisce il PROLABIO.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88207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627784" y="25841"/>
            <a:ext cx="43561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GUANCE</a:t>
            </a:r>
            <a:r>
              <a:rPr lang="it-IT" altLang="it-IT" sz="4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1520" y="1628800"/>
            <a:ext cx="3024336" cy="391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Formazioni muscolo-membranose tese fra l’ osso mascellare, la mandibola e l’ arcata zigomatica </a:t>
            </a:r>
          </a:p>
          <a:p>
            <a:pPr>
              <a:buClrTx/>
              <a:buFontTx/>
              <a:buNone/>
            </a:pPr>
            <a:endParaRPr lang="it-IT" altLang="it-IT" sz="1600" dirty="0">
              <a:solidFill>
                <a:schemeClr val="tx1"/>
              </a:solidFill>
            </a:endParaRPr>
          </a:p>
          <a:p>
            <a:pPr lvl="1" indent="-455613">
              <a:buClrTx/>
              <a:buFontTx/>
              <a:buNone/>
            </a:pPr>
            <a:endParaRPr lang="it-IT" altLang="it-IT" sz="16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29039"/>
          <a:stretch/>
        </p:blipFill>
        <p:spPr bwMode="auto">
          <a:xfrm>
            <a:off x="3347864" y="1261713"/>
            <a:ext cx="5796136" cy="549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"/>
            <a:ext cx="9036496" cy="764704"/>
          </a:xfrm>
        </p:spPr>
        <p:txBody>
          <a:bodyPr/>
          <a:lstStyle/>
          <a:p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GUANCE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886022"/>
            <a:ext cx="8136904" cy="5976662"/>
          </a:xfrm>
        </p:spPr>
        <p:txBody>
          <a:bodyPr/>
          <a:lstStyle/>
          <a:p>
            <a:r>
              <a:rPr lang="it-IT" sz="3000" b="1" dirty="0">
                <a:latin typeface="Chalkboard SE" panose="03050602040202020205" pitchFamily="66" charset="77"/>
              </a:rPr>
              <a:t>Sono formazioni Muscolo-Fibrose che delimitano LATERALMENTE il Vestibolo Orale.</a:t>
            </a:r>
          </a:p>
          <a:p>
            <a:r>
              <a:rPr lang="it-IT" sz="3000" b="1" dirty="0">
                <a:latin typeface="Chalkboard SE" panose="03050602040202020205" pitchFamily="66" charset="77"/>
              </a:rPr>
              <a:t>L’ impalcatura muscolare è data dai Muscoli MASSETERE e BUCCINATORE, con l’ interposizione del Tessuto Adiposo di </a:t>
            </a:r>
            <a:r>
              <a:rPr lang="it-IT" sz="3000" b="1" dirty="0" err="1">
                <a:latin typeface="Chalkboard SE" panose="03050602040202020205" pitchFamily="66" charset="77"/>
              </a:rPr>
              <a:t>Bichat</a:t>
            </a:r>
            <a:r>
              <a:rPr lang="it-IT" sz="3000" b="1" dirty="0">
                <a:latin typeface="Chalkboard SE" panose="03050602040202020205" pitchFamily="66" charset="77"/>
              </a:rPr>
              <a:t> (</a:t>
            </a:r>
            <a:r>
              <a:rPr lang="it-IT" sz="3000" b="1" dirty="0" err="1">
                <a:latin typeface="Chalkboard SE" panose="03050602040202020205" pitchFamily="66" charset="77"/>
              </a:rPr>
              <a:t>piu’</a:t>
            </a:r>
            <a:r>
              <a:rPr lang="it-IT" sz="3000" b="1" dirty="0">
                <a:latin typeface="Chalkboard SE" panose="03050602040202020205" pitchFamily="66" charset="77"/>
              </a:rPr>
              <a:t> voluminoso nei bambini).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Si tendono tra l’ Osso MASCELLARE, la MANDIBOLA e l’ ARCATA ZIGOMATICA</a:t>
            </a:r>
          </a:p>
        </p:txBody>
      </p:sp>
    </p:spTree>
    <p:extLst>
      <p:ext uri="{BB962C8B-B14F-4D97-AF65-F5344CB8AC3E}">
        <p14:creationId xmlns:p14="http://schemas.microsoft.com/office/powerpoint/2010/main" val="23667460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F8E98-6606-474E-B997-C5BADEF5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"/>
            <a:ext cx="9036496" cy="1124744"/>
          </a:xfrm>
        </p:spPr>
        <p:txBody>
          <a:bodyPr/>
          <a:lstStyle/>
          <a:p>
            <a:r>
              <a:rPr lang="it-IT" sz="36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ORALE </a:t>
            </a:r>
            <a:br>
              <a:rPr lang="it-IT" sz="36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sz="3600" b="1" dirty="0">
                <a:solidFill>
                  <a:schemeClr val="tx1"/>
                </a:solidFill>
                <a:latin typeface="Chalkboard" panose="03050602040202020205" pitchFamily="66" charset="77"/>
              </a:rPr>
              <a:t>Propriamente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FC280-A8AF-DB4A-A365-E77F77B16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88" y="1135477"/>
            <a:ext cx="8352928" cy="5517232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Vi si possono descrivere: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LIMITI ANTERIORE e LATERALI che la separano dal Vestibolo e sono costituiti dalle ARCATE GENGIVO-DENTALI;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VOLTA o TETTO (coincide con il Pavimento delle Cavità Nasali), costituito dal PALATO DURO (Osseo) che si continua posteriormente con il PALATO MOLLE;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PAVIMENTO, prevalentemente MUSCOLARE, in gran parte ricoperto dalla Lingua;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LIMITE POSTERIORE all’ ISTMO DELLE FAUCI, che immette nella retrostante </a:t>
            </a:r>
            <a:r>
              <a:rPr lang="it-IT" sz="2400" dirty="0" err="1">
                <a:latin typeface="Copperplate Gothic Bold" panose="020E0705020206020404" pitchFamily="34" charset="77"/>
              </a:rPr>
              <a:t>OroFaringe</a:t>
            </a:r>
            <a:r>
              <a:rPr lang="it-IT" sz="2400" dirty="0">
                <a:latin typeface="Copperplate Gothic Bold" panose="020E07050202060204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9049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-252536" y="2242911"/>
            <a:ext cx="3657600" cy="12509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b="1" i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PALATO</a:t>
            </a:r>
            <a:r>
              <a:rPr lang="it-IT" altLang="it-IT" sz="4000" b="1" i="1" dirty="0">
                <a:solidFill>
                  <a:srgbClr val="FFFF00"/>
                </a:solidFill>
                <a:latin typeface="Gurmukhi Sangam MN" pitchFamily="2" charset="0"/>
                <a:cs typeface="Gurmukhi Sangam MN" pitchFamily="2" charset="0"/>
              </a:rPr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0"/>
            <a:ext cx="5916612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041650"/>
            <a:ext cx="59404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A0F64-4F58-DB40-9744-9CA20EF0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11"/>
            <a:ext cx="9144000" cy="883310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PALATO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C5AF13-3E17-4349-85FF-5783EB28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39" y="892678"/>
            <a:ext cx="8280921" cy="5949278"/>
          </a:xfrm>
        </p:spPr>
        <p:txBody>
          <a:bodyPr/>
          <a:lstStyle/>
          <a:p>
            <a:r>
              <a:rPr lang="it-IT" sz="2400" b="1" dirty="0">
                <a:latin typeface="Gurmukhi Sangam MN" pitchFamily="2" charset="0"/>
                <a:cs typeface="Gurmukhi Sangam MN" pitchFamily="2" charset="0"/>
              </a:rPr>
              <a:t>Anteriormente si descrive il PALATO DURO, costituito da porzioni delle Ossa MASCELLARE e PALATINO.</a:t>
            </a:r>
          </a:p>
          <a:p>
            <a:r>
              <a:rPr lang="it-IT" sz="2400" b="1" dirty="0">
                <a:latin typeface="Gurmukhi Sangam MN" pitchFamily="2" charset="0"/>
                <a:cs typeface="Gurmukhi Sangam MN" pitchFamily="2" charset="0"/>
              </a:rPr>
              <a:t>Posteriormente il Palato Duro si prosegue col PALATO MOLLE (VELO PALATINO o VELO PENDULO): su un’impalcatura fibrosa (Aponeurosi Palatina) si inseriscono Muscoli Striati Scheletrici (TENSORE, ELEVATORE ed il Muscolo dell’ UGOLA, che è un rilievo conico mediano del Velo stesso). La funzione del Palato Molle è di sollevarsi nella deglutizione e chiudere l’ accesso alla </a:t>
            </a:r>
            <a:r>
              <a:rPr lang="it-IT" sz="2400" b="1" dirty="0" err="1">
                <a:latin typeface="Gurmukhi Sangam MN" pitchFamily="2" charset="0"/>
                <a:cs typeface="Gurmukhi Sangam MN" pitchFamily="2" charset="0"/>
              </a:rPr>
              <a:t>RinoFaringe</a:t>
            </a:r>
            <a:r>
              <a:rPr lang="it-IT" sz="2400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sz="2400" b="1" dirty="0">
                <a:latin typeface="Gurmukhi Sangam MN" pitchFamily="2" charset="0"/>
                <a:cs typeface="Gurmukhi Sangam MN" pitchFamily="2" charset="0"/>
              </a:rPr>
              <a:t>Il Palato Molle rappresenta il Limite Superiore dell’ Istmo delle Fauci. Si prolunga infero-lateralmente con le Arcate PALATO-GLOSSA e PALATO-FARINGEA.  </a:t>
            </a:r>
          </a:p>
        </p:txBody>
      </p:sp>
    </p:spTree>
    <p:extLst>
      <p:ext uri="{BB962C8B-B14F-4D97-AF65-F5344CB8AC3E}">
        <p14:creationId xmlns:p14="http://schemas.microsoft.com/office/powerpoint/2010/main" val="31961743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37320" y="22385"/>
            <a:ext cx="7632847" cy="106838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6360" b="23023"/>
          <a:stretch/>
        </p:blipFill>
        <p:spPr bwMode="auto">
          <a:xfrm>
            <a:off x="971600" y="1067177"/>
            <a:ext cx="7200800" cy="576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17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SISTEMA  DIGERENTE (2)</a:t>
            </a:r>
            <a:endParaRPr lang="it-IT" altLang="it-IT" sz="3200" dirty="0">
              <a:latin typeface="Arial Black" panose="020B0A04020102020204" pitchFamily="34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568" y="838200"/>
            <a:ext cx="8172908" cy="5331272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PIENI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GHIANDOLE EXTRAMURALI: situate AL DI FUORI 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SALIVARI MAGGIORI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FEGATO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PANCREAS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GHIANDOLE INTRAMURALI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LINGUA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DENTI</a:t>
            </a:r>
          </a:p>
          <a:p>
            <a:pPr marL="341313" indent="-338138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FORMAZIONI LINFOIDI dell’ ARCO LINFATICO DI WALDEYER: TONSILLE PALATINE e LINGUALE.</a:t>
            </a:r>
          </a:p>
        </p:txBody>
      </p:sp>
    </p:spTree>
    <p:extLst>
      <p:ext uri="{BB962C8B-B14F-4D97-AF65-F5344CB8AC3E}">
        <p14:creationId xmlns:p14="http://schemas.microsoft.com/office/powerpoint/2010/main" val="1524341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FC16E6-A776-164B-87E0-FBD25276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09" y="288032"/>
            <a:ext cx="7769225" cy="764704"/>
          </a:xfrm>
        </p:spPr>
        <p:txBody>
          <a:bodyPr/>
          <a:lstStyle/>
          <a:p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E7E3AB6-9557-CC4A-80B5-FD9F4600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59" y="1052736"/>
            <a:ext cx="7997460" cy="6093294"/>
          </a:xfrm>
        </p:spPr>
        <p:txBody>
          <a:bodyPr/>
          <a:lstStyle/>
          <a:p>
            <a:r>
              <a:rPr lang="it-IT" sz="2500" dirty="0">
                <a:latin typeface="Copperplate Gothic Bold" panose="020E0705020206020404" pitchFamily="34" charset="77"/>
              </a:rPr>
              <a:t>Occupato in gran parte dal volume della Lingua.</a:t>
            </a:r>
          </a:p>
          <a:p>
            <a:r>
              <a:rPr lang="it-IT" sz="2500" dirty="0">
                <a:latin typeface="Copperplate Gothic Bold" panose="020E0705020206020404" pitchFamily="34" charset="77"/>
              </a:rPr>
              <a:t>Sollevata la LINGUA, si descrive il cosiddetto SOLCO SOTTOLINGUALE, nella cui profondità si localizzano i MUSCOLI del PAVIMENTO, le GHIANDOLE SALIVARI MAGGIORI SOTTOMANDIBOLARE e SOTTOLINGUALE, Formazioni Vascolari e Nervose.</a:t>
            </a:r>
          </a:p>
          <a:p>
            <a:r>
              <a:rPr lang="it-IT" sz="2500" dirty="0">
                <a:latin typeface="Copperplate Gothic Bold" panose="020E0705020206020404" pitchFamily="34" charset="77"/>
              </a:rPr>
              <a:t>Vi si nota il Rilievo della Caruncola Linguale con gli ulteriori rilievi degli Sbocchi dei Dotti Escretori delle Ghiandole Salivari.</a:t>
            </a:r>
          </a:p>
        </p:txBody>
      </p:sp>
    </p:spTree>
    <p:extLst>
      <p:ext uri="{BB962C8B-B14F-4D97-AF65-F5344CB8AC3E}">
        <p14:creationId xmlns:p14="http://schemas.microsoft.com/office/powerpoint/2010/main" val="22075793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524000"/>
            <a:ext cx="40386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>
                <a:srgbClr val="FFFFFF"/>
              </a:buClr>
            </a:pPr>
            <a:endParaRPr lang="it-IT" altLang="it-IT" sz="180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endParaRPr lang="it-IT" altLang="it-IT" sz="1800">
              <a:solidFill>
                <a:srgbClr val="FFFFFF"/>
              </a:solidFill>
            </a:endParaRPr>
          </a:p>
          <a:p>
            <a:pPr lvl="1">
              <a:buClr>
                <a:srgbClr val="FFFFFF"/>
              </a:buClr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75"/>
            <a:ext cx="91440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266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3168650" cy="22272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</a:t>
            </a:r>
            <a:b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endParaRPr lang="it-IT" altLang="it-IT" sz="2800" b="1" dirty="0">
              <a:solidFill>
                <a:schemeClr val="tx1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333375"/>
            <a:ext cx="6183312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93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169CF-481B-E243-A53D-5932387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1629"/>
            <a:ext cx="9036495" cy="1431925"/>
          </a:xfrm>
        </p:spPr>
        <p:txBody>
          <a:bodyPr/>
          <a:lstStyle/>
          <a:p>
            <a:r>
              <a:rPr lang="it-IT" sz="3600" b="1" dirty="0">
                <a:latin typeface="Chalkboard SE" panose="03050602040202020205" pitchFamily="66" charset="77"/>
              </a:rPr>
              <a:t>MUSCOLI DEL PAVIMENTO DELLA CAVITA’ ORALE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E8935-5B58-F643-B1D5-FF81EE04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84784"/>
            <a:ext cx="7848872" cy="5373216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Sono coinvolti nell’ abbassamento della mandibola.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Il </a:t>
            </a:r>
            <a:r>
              <a:rPr lang="it-IT" sz="2800" b="1" dirty="0" err="1">
                <a:latin typeface="Copperplate Gothic Bold" panose="020E0705020206020404" pitchFamily="34" charset="77"/>
              </a:rPr>
              <a:t>piu’</a:t>
            </a:r>
            <a:r>
              <a:rPr lang="it-IT" sz="2800" b="1" dirty="0">
                <a:latin typeface="Copperplate Gothic Bold" panose="020E0705020206020404" pitchFamily="34" charset="77"/>
              </a:rPr>
              <a:t> esteso è il MILOIOIDEO.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Altri Muscoli sono il GENIO-IOIDEO, DIGASTRICO, STILOIOIDEO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Appartengono al Gruppo dei Muscoli SOPRAIOIDEI</a:t>
            </a:r>
          </a:p>
        </p:txBody>
      </p:sp>
    </p:spTree>
    <p:extLst>
      <p:ext uri="{BB962C8B-B14F-4D97-AF65-F5344CB8AC3E}">
        <p14:creationId xmlns:p14="http://schemas.microsoft.com/office/powerpoint/2010/main" val="32180161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C741A-2AAB-6243-9FB1-AB62264B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-34723"/>
            <a:ext cx="7769225" cy="943443"/>
          </a:xfrm>
        </p:spPr>
        <p:txBody>
          <a:bodyPr/>
          <a:lstStyle/>
          <a:p>
            <a:r>
              <a:rPr lang="it-IT" sz="4000" b="1" dirty="0">
                <a:latin typeface="Chalkboard SE" panose="03050602040202020205" pitchFamily="66" charset="77"/>
              </a:rPr>
              <a:t>ISTMO DELLE FAUCI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D9767-C24C-3041-B78F-378073D1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949280"/>
          </a:xfrm>
        </p:spPr>
        <p:txBody>
          <a:bodyPr/>
          <a:lstStyle/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È il LIMITE POSTERIORE della Cavità Orale, da cui ci si immette nella </a:t>
            </a:r>
            <a:r>
              <a:rPr lang="it-IT" sz="2800" b="1" dirty="0" err="1">
                <a:latin typeface="Gurmukhi Sangam MN" pitchFamily="2" charset="0"/>
                <a:cs typeface="Gurmukhi Sangam MN" pitchFamily="2" charset="0"/>
              </a:rPr>
              <a:t>OroFaringe</a:t>
            </a:r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È delimitato :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Superiormente, PALATO MOLLE ;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Lateralmente, Arcate PALATO-GLOSSA e PALATO-FARINGEA. Tra le due, da entrambi i lati, si localizzano le TONSILLE PALATINE, organi pieni a cospicua componente linfoide, appartenente al cosiddetto Anello Linfoide (Linfatico) di </a:t>
            </a:r>
            <a:r>
              <a:rPr lang="it-IT" sz="2800" b="1" dirty="0" err="1">
                <a:latin typeface="Gurmukhi Sangam MN" pitchFamily="2" charset="0"/>
                <a:cs typeface="Gurmukhi Sangam MN" pitchFamily="2" charset="0"/>
              </a:rPr>
              <a:t>Waldeyer</a:t>
            </a:r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;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Gurmukhi Sangam MN" pitchFamily="2" charset="0"/>
                <a:cs typeface="Gurmukhi Sangam MN" pitchFamily="2" charset="0"/>
              </a:rPr>
              <a:t> Inferiormente, RADICE LINGUALE con la TONSILLA LINGUALE.</a:t>
            </a:r>
          </a:p>
        </p:txBody>
      </p:sp>
    </p:spTree>
    <p:extLst>
      <p:ext uri="{BB962C8B-B14F-4D97-AF65-F5344CB8AC3E}">
        <p14:creationId xmlns:p14="http://schemas.microsoft.com/office/powerpoint/2010/main" val="31885953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3A532-5CD6-DA40-AEC3-9A8C590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04664"/>
            <a:ext cx="9143999" cy="1051077"/>
          </a:xfrm>
        </p:spPr>
        <p:txBody>
          <a:bodyPr/>
          <a:lstStyle/>
          <a:p>
            <a:r>
              <a:rPr lang="it-IT" sz="3600" b="1" dirty="0">
                <a:latin typeface="Gurmukhi Sangam MN" pitchFamily="2" charset="0"/>
                <a:cs typeface="Gurmukhi Sangam MN" pitchFamily="2" charset="0"/>
              </a:rPr>
              <a:t>ANATOMIA  MICROSCOPICA </a:t>
            </a:r>
            <a:br>
              <a:rPr lang="it-IT" sz="36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600" b="1" dirty="0">
                <a:latin typeface="Gurmukhi Sangam MN" pitchFamily="2" charset="0"/>
                <a:cs typeface="Gurmukhi Sangam MN" pitchFamily="2" charset="0"/>
              </a:rPr>
              <a:t>della</a:t>
            </a:r>
            <a:br>
              <a:rPr lang="it-IT" sz="36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600" b="1" dirty="0">
                <a:latin typeface="Gurmukhi Sangam MN" pitchFamily="2" charset="0"/>
                <a:cs typeface="Gurmukhi Sangam MN" pitchFamily="2" charset="0"/>
              </a:rPr>
              <a:t>CAVITA’  ORALE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E8B9F0-1E97-9545-9648-4EC59B84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5085184"/>
          </a:xfrm>
        </p:spPr>
        <p:txBody>
          <a:bodyPr/>
          <a:lstStyle/>
          <a:p>
            <a:r>
              <a:rPr lang="it-IT" sz="2500" dirty="0">
                <a:latin typeface="Copperplate Gothic Bold" panose="020E0705020206020404" pitchFamily="34" charset="77"/>
              </a:rPr>
              <a:t>La Tonaca Mucosa consta di Epitelio PAVIMENTOSO PLURISTRATIFICATO parzialmente CHERATINIZZATO nei punti di maggiore usura Meccanica e Termica (Palato Duro, Gengive, Guance nel punto in cui si verifica l’ Occlusione tra le Arcate Dentarie).</a:t>
            </a:r>
          </a:p>
          <a:p>
            <a:r>
              <a:rPr lang="it-IT" sz="2500" dirty="0">
                <a:latin typeface="Copperplate Gothic Bold" panose="020E0705020206020404" pitchFamily="34" charset="77"/>
              </a:rPr>
              <a:t>Nel CONNETTIVO della Lamina Propria e della Sottomucosa si ritrovano Ghiandole a Secrezione Mista Siero-Mucosa</a:t>
            </a:r>
          </a:p>
        </p:txBody>
      </p:sp>
    </p:spTree>
    <p:extLst>
      <p:ext uri="{BB962C8B-B14F-4D97-AF65-F5344CB8AC3E}">
        <p14:creationId xmlns:p14="http://schemas.microsoft.com/office/powerpoint/2010/main" val="40662776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051720" y="35773"/>
            <a:ext cx="4894263" cy="8747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L I </a:t>
            </a:r>
            <a:r>
              <a:rPr lang="it-IT" altLang="it-IT" sz="4000" b="1" dirty="0" err="1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N</a:t>
            </a:r>
            <a:r>
              <a:rPr lang="it-IT" altLang="it-IT" sz="40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 G U A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24365"/>
            <a:ext cx="7056363" cy="613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D5444-50E8-BC48-8819-B0084397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-34723"/>
            <a:ext cx="7769225" cy="871435"/>
          </a:xfrm>
        </p:spPr>
        <p:txBody>
          <a:bodyPr/>
          <a:lstStyle/>
          <a:p>
            <a:r>
              <a:rPr lang="it-IT" dirty="0">
                <a:latin typeface="Copperplate Gothic Bold" panose="020E0705020206020404" pitchFamily="34" charset="77"/>
              </a:rPr>
              <a:t>L I </a:t>
            </a:r>
            <a:r>
              <a:rPr lang="it-IT" dirty="0" err="1">
                <a:latin typeface="Copperplate Gothic Bold" panose="020E0705020206020404" pitchFamily="34" charset="77"/>
              </a:rPr>
              <a:t>N</a:t>
            </a:r>
            <a:r>
              <a:rPr lang="it-IT" dirty="0">
                <a:latin typeface="Copperplate Gothic Bold" panose="020E0705020206020404" pitchFamily="34" charset="77"/>
              </a:rPr>
              <a:t> G U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B4252-F659-FC48-804D-77644A51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832544"/>
            <a:ext cx="8280920" cy="5805264"/>
          </a:xfrm>
        </p:spPr>
        <p:txBody>
          <a:bodyPr/>
          <a:lstStyle/>
          <a:p>
            <a:r>
              <a:rPr lang="it-IT" sz="2500" b="1" dirty="0">
                <a:latin typeface="Chalkboard" panose="03050602040202020205" pitchFamily="66" charset="77"/>
              </a:rPr>
              <a:t>È un voluminoso Organo MUSCOLO-FIBROSO (Muscolo-Membranoso) localizzato sul Pavimento Orale.</a:t>
            </a:r>
          </a:p>
          <a:p>
            <a:r>
              <a:rPr lang="it-IT" sz="2500" b="1" dirty="0">
                <a:latin typeface="Chalkboard" panose="03050602040202020205" pitchFamily="66" charset="77"/>
              </a:rPr>
              <a:t>Prende inserzione all’ OSSO IOIDE con la porzione definita BASE Linguale. Dall’ Osso Ioide si dipartono DUE strutture fibrose, disposte tra loro ad angolo retto (Membrana IO-GLOSSA e Setto LONGITUDINALE).</a:t>
            </a:r>
          </a:p>
          <a:p>
            <a:r>
              <a:rPr lang="it-IT" sz="2500" b="1" dirty="0">
                <a:latin typeface="Chalkboard" panose="03050602040202020205" pitchFamily="66" charset="77"/>
              </a:rPr>
              <a:t>Oltre alla Base si descrivono, in direzione postero-anteriore, nella cosiddetta Porzione Libera:</a:t>
            </a:r>
          </a:p>
          <a:p>
            <a:pPr marL="457200" indent="-457200">
              <a:buFontTx/>
              <a:buChar char="-"/>
            </a:pPr>
            <a:r>
              <a:rPr lang="it-IT" sz="2500" b="1" dirty="0">
                <a:latin typeface="Chalkboard" panose="03050602040202020205" pitchFamily="66" charset="77"/>
              </a:rPr>
              <a:t>RADICE LINGUALE a livello dell’ Istmo delle Fauci</a:t>
            </a:r>
          </a:p>
          <a:p>
            <a:pPr>
              <a:buFontTx/>
              <a:buChar char="-"/>
            </a:pPr>
            <a:r>
              <a:rPr lang="it-IT" sz="2500" b="1" dirty="0">
                <a:latin typeface="Chalkboard" panose="03050602040202020205" pitchFamily="66" charset="77"/>
              </a:rPr>
              <a:t>CORPO LINGUALE, la porzione </a:t>
            </a:r>
            <a:r>
              <a:rPr lang="it-IT" sz="2500" b="1" dirty="0" err="1">
                <a:latin typeface="Chalkboard" panose="03050602040202020205" pitchFamily="66" charset="77"/>
              </a:rPr>
              <a:t>piu’</a:t>
            </a:r>
            <a:r>
              <a:rPr lang="it-IT" sz="2500" b="1" dirty="0">
                <a:latin typeface="Chalkboard" panose="03050602040202020205" pitchFamily="66" charset="77"/>
              </a:rPr>
              <a:t> voluminosa e mobile, nella Cavità Orale </a:t>
            </a:r>
          </a:p>
        </p:txBody>
      </p:sp>
    </p:spTree>
    <p:extLst>
      <p:ext uri="{BB962C8B-B14F-4D97-AF65-F5344CB8AC3E}">
        <p14:creationId xmlns:p14="http://schemas.microsoft.com/office/powerpoint/2010/main" val="16712309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158750"/>
            <a:ext cx="7772400" cy="10683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LINGUA: CORPO LINGUALE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755650" y="1430647"/>
            <a:ext cx="7668344" cy="540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022"/>
            <a:ext cx="9036496" cy="1431925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LINGUA: CORPO LINGUALE</a:t>
            </a:r>
            <a:endParaRPr lang="it-IT" sz="36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43948"/>
            <a:ext cx="8280920" cy="5414052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Di Forma CONICA, presenta una FACCIA SUPERIORE (o DORSO), una FACCIA INFERIORE, DUE MARGINI ed un APICE (arrotondato).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È apprezzabile un solco sul piano mediano della Faccia Superiore corrispondente, nella </a:t>
            </a:r>
            <a:r>
              <a:rPr lang="it-IT" sz="2600" dirty="0" err="1">
                <a:latin typeface="Copperplate Gothic Bold" panose="020E0705020206020404" pitchFamily="34" charset="77"/>
              </a:rPr>
              <a:t>profondita’</a:t>
            </a:r>
            <a:r>
              <a:rPr lang="it-IT" sz="2600" dirty="0">
                <a:latin typeface="Copperplate Gothic Bold" panose="020E0705020206020404" pitchFamily="34" charset="77"/>
              </a:rPr>
              <a:t>, al Setto Longitudinale.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la porzione </a:t>
            </a:r>
            <a:r>
              <a:rPr lang="it-IT" sz="2600" dirty="0" err="1">
                <a:latin typeface="Copperplate Gothic Bold" panose="020E0705020206020404" pitchFamily="34" charset="77"/>
              </a:rPr>
              <a:t>piu’</a:t>
            </a:r>
            <a:r>
              <a:rPr lang="it-IT" sz="2600" dirty="0">
                <a:latin typeface="Copperplate Gothic Bold" panose="020E0705020206020404" pitchFamily="34" charset="77"/>
              </a:rPr>
              <a:t> mobile della Lingua, in quanto </a:t>
            </a:r>
            <a:r>
              <a:rPr lang="it-IT" sz="2600" dirty="0" err="1">
                <a:latin typeface="Copperplate Gothic Bold" panose="020E0705020206020404" pitchFamily="34" charset="77"/>
              </a:rPr>
              <a:t>puo’</a:t>
            </a:r>
            <a:r>
              <a:rPr lang="it-IT" sz="2600" dirty="0">
                <a:latin typeface="Copperplate Gothic Bold" panose="020E0705020206020404" pitchFamily="34" charset="77"/>
              </a:rPr>
              <a:t> variare di posizione e morfologia per azione dei muscoli ESTRINSECI ed INTRINSECI.</a:t>
            </a:r>
          </a:p>
        </p:txBody>
      </p:sp>
    </p:spTree>
    <p:extLst>
      <p:ext uri="{BB962C8B-B14F-4D97-AF65-F5344CB8AC3E}">
        <p14:creationId xmlns:p14="http://schemas.microsoft.com/office/powerpoint/2010/main" val="27405104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8">
      <a:dk1>
        <a:srgbClr val="000000"/>
      </a:dk1>
      <a:lt1>
        <a:srgbClr val="FFFF00"/>
      </a:lt1>
      <a:dk2>
        <a:srgbClr val="000099"/>
      </a:dk2>
      <a:lt2>
        <a:srgbClr val="FFFF00"/>
      </a:lt2>
      <a:accent1>
        <a:srgbClr val="FF9900"/>
      </a:accent1>
      <a:accent2>
        <a:srgbClr val="00FFFF"/>
      </a:accent2>
      <a:accent3>
        <a:srgbClr val="AAAACA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altLang="it-I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altLang="it-I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0000"/>
        </a:dk1>
        <a:lt1>
          <a:srgbClr val="FFFF00"/>
        </a:lt1>
        <a:dk2>
          <a:srgbClr val="000099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CA"/>
        </a:accent3>
        <a:accent4>
          <a:srgbClr val="DADA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20436</TotalTime>
  <Words>4450</Words>
  <Application>Microsoft Macintosh PowerPoint</Application>
  <PresentationFormat>Presentazione su schermo (4:3)</PresentationFormat>
  <Paragraphs>502</Paragraphs>
  <Slides>124</Slides>
  <Notes>58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124</vt:i4>
      </vt:variant>
    </vt:vector>
  </HeadingPairs>
  <TitlesOfParts>
    <vt:vector size="147" baseType="lpstr">
      <vt:lpstr>Arial Unicode MS</vt:lpstr>
      <vt:lpstr>Microsoft YaHei</vt:lpstr>
      <vt:lpstr>SimSun</vt:lpstr>
      <vt:lpstr>Arial</vt:lpstr>
      <vt:lpstr>Arial Black</vt:lpstr>
      <vt:lpstr>Arial Rounded MT Bold</vt:lpstr>
      <vt:lpstr>Chalkboard</vt:lpstr>
      <vt:lpstr>Chalkboard SE</vt:lpstr>
      <vt:lpstr>Chalkduster</vt:lpstr>
      <vt:lpstr>Comic Sans MS</vt:lpstr>
      <vt:lpstr>Cooper Black</vt:lpstr>
      <vt:lpstr>Copperplate</vt:lpstr>
      <vt:lpstr>Copperplate Gothic Bold</vt:lpstr>
      <vt:lpstr>Corsiva Hebrew</vt:lpstr>
      <vt:lpstr>Gurmukhi MN</vt:lpstr>
      <vt:lpstr>Gurmukhi Sangam MN</vt:lpstr>
      <vt:lpstr>Lucida Handwriting</vt:lpstr>
      <vt:lpstr>Lucida Sans Unicode</vt:lpstr>
      <vt:lpstr>Tahoma</vt:lpstr>
      <vt:lpstr>Times New Roman</vt:lpstr>
      <vt:lpstr>Tema di Office</vt:lpstr>
      <vt:lpstr>Struttura predefinita</vt:lpstr>
      <vt:lpstr>1_Tema di Office</vt:lpstr>
      <vt:lpstr>ARGOMENTI PROPEDEUTICI  al modulo SEMEIOTICA  O R L</vt:lpstr>
      <vt:lpstr>STRUTTURE di COMPETENZA ORL</vt:lpstr>
      <vt:lpstr>Presentazione standard di PowerPoint</vt:lpstr>
      <vt:lpstr>Presentazione standard di PowerPoint</vt:lpstr>
      <vt:lpstr>SISTEMA  RESPIRATORIO</vt:lpstr>
      <vt:lpstr>SISTEMA  RESPIRATORIO</vt:lpstr>
      <vt:lpstr>SISTEMA DIGERENTE</vt:lpstr>
      <vt:lpstr>SISTEMA  DIGERENTE (1)</vt:lpstr>
      <vt:lpstr>SISTEMA  DIGERENTE (2)</vt:lpstr>
      <vt:lpstr>DESCRIZIONE ESSENZIALE  dello SCHELETRO  del CRANIO (Regione Cefalica)</vt:lpstr>
      <vt:lpstr>Presentazione standard di PowerPoint</vt:lpstr>
      <vt:lpstr>Presentazione standard di PowerPoint</vt:lpstr>
      <vt:lpstr>SCHELETRO  DEL  CRANIO</vt:lpstr>
      <vt:lpstr>SCHELETRICO DEL CRANIO VISIONE FRONTALE ANTERIORE</vt:lpstr>
      <vt:lpstr>CRANIO: SEZIONE SAGITTALE NEUROCRANIO e SPLANCNOCRANIO</vt:lpstr>
      <vt:lpstr>NEUROCRANIO</vt:lpstr>
      <vt:lpstr>NEUROCRANIO</vt:lpstr>
      <vt:lpstr>Presentazione standard di PowerPoint</vt:lpstr>
      <vt:lpstr>Presentazione standard di PowerPoint</vt:lpstr>
      <vt:lpstr>Presentazione standard di PowerPoint</vt:lpstr>
      <vt:lpstr>OSSO ETMOIDE</vt:lpstr>
      <vt:lpstr>Presentazione standard di PowerPoint</vt:lpstr>
      <vt:lpstr>Presentazione standard di PowerPoint</vt:lpstr>
      <vt:lpstr>SCHELETRO DEL CRANIO VISIONE LATERALE</vt:lpstr>
      <vt:lpstr>VOLTA  del NEUROCRANIO</vt:lpstr>
      <vt:lpstr>Presentazione standard di PowerPoint</vt:lpstr>
      <vt:lpstr>VOLTA del NEUROCRANIO nei primi periodi di vita</vt:lpstr>
      <vt:lpstr>Presentazione standard di PowerPoint</vt:lpstr>
      <vt:lpstr>BASE del NEUROCRANIO</vt:lpstr>
      <vt:lpstr>BASE del NEUROCRANIO</vt:lpstr>
      <vt:lpstr>BASE del NEUROCRANIO</vt:lpstr>
      <vt:lpstr>BASE del NEUROCRANIO</vt:lpstr>
      <vt:lpstr>SPLANCNOCRANIO</vt:lpstr>
      <vt:lpstr>ARTICOLAZIONI dello SPLANCNOCRANIO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SCHELETRICO DEL CRANIO: VISIONE FRONTALE ANTERIORE</vt:lpstr>
      <vt:lpstr>Il cosiddetto «MASSICCIO FACIALE»</vt:lpstr>
      <vt:lpstr>CAVITA’ DELLO SPLANCNOCRANIO</vt:lpstr>
      <vt:lpstr>CAVITA’ ORBITARIA</vt:lpstr>
      <vt:lpstr>CAVITA’  ORBITARIE</vt:lpstr>
      <vt:lpstr>CAVITA’  NASALI e NASO  ESTERNO</vt:lpstr>
      <vt:lpstr>Presentazione standard di PowerPoint</vt:lpstr>
      <vt:lpstr>NASO ESTERNO e CAVITA’ NASALI</vt:lpstr>
      <vt:lpstr>NASO ESTERNO (Piramide Nasale)</vt:lpstr>
      <vt:lpstr>Presentazione standard di PowerPoint</vt:lpstr>
      <vt:lpstr>Presentazione standard di PowerPoint</vt:lpstr>
      <vt:lpstr>CAVITA’  NASALI</vt:lpstr>
      <vt:lpstr>CAVITA’ NASALI   PARETE MEDIALE</vt:lpstr>
      <vt:lpstr>Presentazione standard di PowerPoint</vt:lpstr>
      <vt:lpstr>CAVITA’  NASALI</vt:lpstr>
      <vt:lpstr>SENI PARANASALI (CAVITA’ NASALI ACCESSORIE)</vt:lpstr>
      <vt:lpstr>Presentazione standard di PowerPoint</vt:lpstr>
      <vt:lpstr>Presentazione standard di PowerPoint</vt:lpstr>
      <vt:lpstr>STRUTTURA DELLE CAVITA’ NASALI</vt:lpstr>
      <vt:lpstr>MUCOSA  OLFATTIVA</vt:lpstr>
      <vt:lpstr>CELLULE OLFATTIVE di SCHULTZ</vt:lpstr>
      <vt:lpstr>FOSSE LATERALI del CRANIO</vt:lpstr>
      <vt:lpstr>FOSSE LATERALI dello SPLANCNOCRANIO</vt:lpstr>
      <vt:lpstr>ARTICOLAZIONE TEMPORO-MANDIBOLARE (A T M)</vt:lpstr>
      <vt:lpstr>ARTICOLAZIONE TEMPORO-MANDIBOLARE</vt:lpstr>
      <vt:lpstr>MANDIBOLA </vt:lpstr>
      <vt:lpstr>MANDIBOLA (Mascellare Inferiore)</vt:lpstr>
      <vt:lpstr>ARTICOLAZIONE TEMPORO-MANDIBOLARE ( A. T. M.)</vt:lpstr>
      <vt:lpstr>ARTICOLAZIONE  TEMPORO-MANDIBOLARE (ATM)</vt:lpstr>
      <vt:lpstr>A T M MOVIMENTI</vt:lpstr>
      <vt:lpstr>OSSO IOIDE (JOIDE)</vt:lpstr>
      <vt:lpstr>OSSO IOIDE</vt:lpstr>
      <vt:lpstr>MUSCOLI CHE AGISCONO SULLA  A.T.M.</vt:lpstr>
      <vt:lpstr>MUSCOLI ABBASSATORI (SOPRAIOIDEI) ed INNALZATORI (MASTICATORI) della MANDIBOLA</vt:lpstr>
      <vt:lpstr>MUSCOLI  MASTICATORI</vt:lpstr>
      <vt:lpstr>MUSCOLI  SOPRAIOIDEI</vt:lpstr>
      <vt:lpstr>MUSCOLI  SOTTOIOIDEI</vt:lpstr>
      <vt:lpstr>ASPETTI della MIMICA FACIALE</vt:lpstr>
      <vt:lpstr>MUSCOLI MIMICI DEL MASSICCIO FACIALE  e DEL COLLO</vt:lpstr>
      <vt:lpstr>MUSCOLO  PLATISMA</vt:lpstr>
      <vt:lpstr>CAVITA’  ORALE</vt:lpstr>
      <vt:lpstr>CAVITA’  ORALE e FORMAZIONI CONNESSE</vt:lpstr>
      <vt:lpstr>CAVITA’  ORALE</vt:lpstr>
      <vt:lpstr>LABBRA </vt:lpstr>
      <vt:lpstr>LABBRA </vt:lpstr>
      <vt:lpstr>GUANCE </vt:lpstr>
      <vt:lpstr>GUANCE </vt:lpstr>
      <vt:lpstr>CAVITA’ ORALE  Propriamente Detta</vt:lpstr>
      <vt:lpstr>PALATO </vt:lpstr>
      <vt:lpstr>PALATO</vt:lpstr>
      <vt:lpstr>PAVIMENTO DELLA CAVITÀ ORALE</vt:lpstr>
      <vt:lpstr>PAVIMENTO DELLA CAVITÀ ORALE</vt:lpstr>
      <vt:lpstr>MUSCOLI DEL PAVIMENTO DELLA CAVITÀ ORALE </vt:lpstr>
      <vt:lpstr>MUSCOLI DEL PAVIMENTO DELLA CAVITÀ ORALE </vt:lpstr>
      <vt:lpstr>MUSCOLI DEL PAVIMENTO DELLA CAVITA’ ORALE</vt:lpstr>
      <vt:lpstr>ISTMO DELLE FAUCI</vt:lpstr>
      <vt:lpstr>ANATOMIA  MICROSCOPICA  della CAVITA’  ORALE </vt:lpstr>
      <vt:lpstr>L I N G U A</vt:lpstr>
      <vt:lpstr>L I N G U A</vt:lpstr>
      <vt:lpstr>PORZIONE LIBERA DELLA LINGUA: CORPO LINGUALE</vt:lpstr>
      <vt:lpstr>PORZIONE LIBERA DELLA LINGUA: CORPO LINGUALE</vt:lpstr>
      <vt:lpstr>PORZIONE LIBERA DELLA LINGUA:  RADICE LINGUALE</vt:lpstr>
      <vt:lpstr>PORZIONE LIBERA DELLA LINGUA: RADICE LINGUALE</vt:lpstr>
      <vt:lpstr>MUCOSA DELLA FACCIA LINGUALE SUPERIORE:  PAPILLE LINGUALI</vt:lpstr>
      <vt:lpstr>STRUTTURA della LINGUA</vt:lpstr>
      <vt:lpstr>CALICI GUSTATIVI </vt:lpstr>
      <vt:lpstr>CALICI  GUSTATIVI</vt:lpstr>
      <vt:lpstr>INNERVAZIONE PER LA SENSIBILITA’ GUSTATIVA</vt:lpstr>
      <vt:lpstr>GHIANDOLE LINGUALI</vt:lpstr>
      <vt:lpstr>MUSCOLI  DELLA  LINGUA </vt:lpstr>
      <vt:lpstr>MUSCOLI  DELLA  LINGUA Muscoli  ESTRINSECI</vt:lpstr>
      <vt:lpstr>MUSCOLI  DELLA  LINGUA Muscoli  INTRINSECI</vt:lpstr>
      <vt:lpstr>GHAINDOLE SALIVARI MAGGIORI</vt:lpstr>
      <vt:lpstr>GHIANDOLE  SALIVARI  MAGGIORI</vt:lpstr>
      <vt:lpstr>Presentazione standard di PowerPoint</vt:lpstr>
      <vt:lpstr>PAROTIDE</vt:lpstr>
      <vt:lpstr>PAROTIDE e RAPPORTI con il NERVO  FACIALE</vt:lpstr>
      <vt:lpstr>SOTTOMANDIBOLARE</vt:lpstr>
      <vt:lpstr>SOTTOLINGUALE</vt:lpstr>
      <vt:lpstr>ASPETTI SINTETICI di VASCOLARIZZAZIONE</vt:lpstr>
      <vt:lpstr>Presentazione standard di PowerPoint</vt:lpstr>
      <vt:lpstr>ARTERIE</vt:lpstr>
      <vt:lpstr>SISTEMA DELLA VENA GIUGULARE INTERNA</vt:lpstr>
      <vt:lpstr>VENE e LINFATICI</vt:lpstr>
      <vt:lpstr>LINFONODI  CERVICALI</vt:lpstr>
      <vt:lpstr>LINFONODI  CERVICALI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CAVITA' ORALE</dc:title>
  <dc:creator>Vittorio Grill</dc:creator>
  <cp:lastModifiedBy>Utente di Microsoft Office</cp:lastModifiedBy>
  <cp:revision>546</cp:revision>
  <cp:lastPrinted>2019-11-01T18:19:52Z</cp:lastPrinted>
  <dcterms:created xsi:type="dcterms:W3CDTF">2002-10-06T17:31:11Z</dcterms:created>
  <dcterms:modified xsi:type="dcterms:W3CDTF">2020-10-12T06:10:32Z</dcterms:modified>
</cp:coreProperties>
</file>