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47"/>
  </p:notesMasterIdLst>
  <p:sldIdLst>
    <p:sldId id="379" r:id="rId3"/>
    <p:sldId id="380" r:id="rId4"/>
    <p:sldId id="381" r:id="rId5"/>
    <p:sldId id="300" r:id="rId6"/>
    <p:sldId id="407" r:id="rId7"/>
    <p:sldId id="289" r:id="rId8"/>
    <p:sldId id="301" r:id="rId9"/>
    <p:sldId id="408" r:id="rId10"/>
    <p:sldId id="290" r:id="rId11"/>
    <p:sldId id="291" r:id="rId12"/>
    <p:sldId id="308" r:id="rId13"/>
    <p:sldId id="309" r:id="rId14"/>
    <p:sldId id="313" r:id="rId15"/>
    <p:sldId id="463" r:id="rId16"/>
    <p:sldId id="464" r:id="rId17"/>
    <p:sldId id="317" r:id="rId18"/>
    <p:sldId id="465" r:id="rId19"/>
    <p:sldId id="318" r:id="rId20"/>
    <p:sldId id="466" r:id="rId21"/>
    <p:sldId id="288" r:id="rId22"/>
    <p:sldId id="467" r:id="rId23"/>
    <p:sldId id="285" r:id="rId24"/>
    <p:sldId id="294" r:id="rId25"/>
    <p:sldId id="296" r:id="rId26"/>
    <p:sldId id="469" r:id="rId27"/>
    <p:sldId id="319" r:id="rId28"/>
    <p:sldId id="470" r:id="rId29"/>
    <p:sldId id="471" r:id="rId30"/>
    <p:sldId id="256" r:id="rId31"/>
    <p:sldId id="472" r:id="rId32"/>
    <p:sldId id="257" r:id="rId33"/>
    <p:sldId id="273" r:id="rId34"/>
    <p:sldId id="384" r:id="rId35"/>
    <p:sldId id="261" r:id="rId36"/>
    <p:sldId id="263" r:id="rId37"/>
    <p:sldId id="264" r:id="rId38"/>
    <p:sldId id="274" r:id="rId39"/>
    <p:sldId id="385" r:id="rId40"/>
    <p:sldId id="275" r:id="rId41"/>
    <p:sldId id="277" r:id="rId42"/>
    <p:sldId id="276" r:id="rId43"/>
    <p:sldId id="278" r:id="rId44"/>
    <p:sldId id="473" r:id="rId45"/>
    <p:sldId id="386" r:id="rId46"/>
  </p:sldIdLst>
  <p:sldSz cx="9144000" cy="6858000" type="screen4x3"/>
  <p:notesSz cx="6886575" cy="96234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157" autoAdjust="0"/>
    <p:restoredTop sz="86335" autoAdjust="0"/>
  </p:normalViewPr>
  <p:slideViewPr>
    <p:cSldViewPr>
      <p:cViewPr varScale="1">
        <p:scale>
          <a:sx n="95" d="100"/>
          <a:sy n="95" d="100"/>
        </p:scale>
        <p:origin x="94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248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0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86575" cy="96234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03663" y="0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0125" cy="36068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9163" y="4570413"/>
            <a:ext cx="5048250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142413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03663" y="9142413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fld id="{D79B1616-A6B8-4E6C-AC97-7BE5217071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5C6F55-EDA9-4F41-88DE-F07923DFDF6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2330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661B916-AD9C-D649-BA0B-5941DEF7C5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CDC3E1-6AC4-9240-8F00-FDFFEBE3745C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EA00C2F1-FA33-764D-ACE7-585B23DE2A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D6244C22-13FA-314A-B05A-8A81513AFE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5710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BCDC490-E7EB-A343-A6C0-611E9E71C6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9E535A-8F2B-1240-8F00-9243F7D30555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4993" name="Text Box 1">
            <a:extLst>
              <a:ext uri="{FF2B5EF4-FFF2-40B4-BE49-F238E27FC236}">
                <a16:creationId xmlns:a16="http://schemas.microsoft.com/office/drawing/2014/main" id="{EB27E839-54D4-6D45-8CBA-2CD9D409D89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E9C7D977-517E-EC48-8813-76ED3BD428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892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4B69D18-0CC6-B442-B332-B3DCE028E1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088068-7991-B34C-B6F3-707587AF427B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7041" name="Text Box 1">
            <a:extLst>
              <a:ext uri="{FF2B5EF4-FFF2-40B4-BE49-F238E27FC236}">
                <a16:creationId xmlns:a16="http://schemas.microsoft.com/office/drawing/2014/main" id="{B7E4E5D8-5027-BD4B-A0F8-14E00E4EA2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D5749ADD-9D0B-EE4A-9C38-D1993B1D1B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202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3">
            <a:extLst>
              <a:ext uri="{FF2B5EF4-FFF2-40B4-BE49-F238E27FC236}">
                <a16:creationId xmlns:a16="http://schemas.microsoft.com/office/drawing/2014/main" id="{ADEEF690-04BD-534F-B43E-068240BE7E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1116AE6-1CF9-1249-AFB4-D2FE7528784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41ADB232-9795-924F-A1B0-956DDD7F9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085D557A-03E1-B044-B1BC-DC92F1C05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900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2CE643-9BD5-4EDF-A336-F38C43BEF6E0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227CDC-D7E0-004E-8362-19E877FC1A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4E62C-9621-8140-A8FF-CA0D5C11A11A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3F417414-66C5-6343-A67C-47063A518E8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7621720B-D0B5-124C-AF4E-77CD57A282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2767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F4B3D1-7114-4CC5-B5DE-853C7C1DD8A4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034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6A6EA-10EF-4798-B383-FB5165671E85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2484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5A7C87-89CF-4234-A736-870F0B18DC52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59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79B1616-A6B8-4E6C-AC97-7BE5217071F1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7371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06F3C-DAB5-4E83-97D8-9AB9340513B5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593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958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7557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6763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8285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5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2CBB-5610-4E18-BD67-2BD55DBEC16B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320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>
            <a:extLst>
              <a:ext uri="{FF2B5EF4-FFF2-40B4-BE49-F238E27FC236}">
                <a16:creationId xmlns:a16="http://schemas.microsoft.com/office/drawing/2014/main" id="{D054E419-FA7B-8B4B-8596-0CFB41A841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E7B5-13FC-7843-B1FA-CBFB19F4D77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AE20149C-008B-044E-914A-D6DFF8BE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50C8A8F7-FCDD-F54F-A2CA-943208618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764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>
            <a:extLst>
              <a:ext uri="{FF2B5EF4-FFF2-40B4-BE49-F238E27FC236}">
                <a16:creationId xmlns:a16="http://schemas.microsoft.com/office/drawing/2014/main" id="{C439D2F9-D662-2445-B343-A2F144FB8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87CE75-6BD8-8F4A-B628-8F6D2598E2C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59B7F59-45E2-0247-93B7-C510317CD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D3257D86-AF1A-174C-906B-98B50AE2B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76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>
            <a:extLst>
              <a:ext uri="{FF2B5EF4-FFF2-40B4-BE49-F238E27FC236}">
                <a16:creationId xmlns:a16="http://schemas.microsoft.com/office/drawing/2014/main" id="{CADC7A21-627E-A54C-BCD7-6DEA526E84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AD80813-8366-D644-A8DA-CA2C1142612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16755E87-32E6-444B-BC68-D72C79568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A4E3816A-6C41-B04E-AC47-8F79A60FA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657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3">
            <a:extLst>
              <a:ext uri="{FF2B5EF4-FFF2-40B4-BE49-F238E27FC236}">
                <a16:creationId xmlns:a16="http://schemas.microsoft.com/office/drawing/2014/main" id="{E4AC84C1-8192-AF4E-9AA6-11605A12790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1BE93E-F9E0-134E-840F-C03B5AD708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94DA0061-3717-B04E-A581-AB7F956C25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C0F6CE00-6789-B84C-8553-B1E536628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2148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>
            <a:extLst>
              <a:ext uri="{FF2B5EF4-FFF2-40B4-BE49-F238E27FC236}">
                <a16:creationId xmlns:a16="http://schemas.microsoft.com/office/drawing/2014/main" id="{F6607A9F-615E-5D4D-AEDC-E614B6F9E0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A273FBD-6EB8-F348-A0EE-CC1DD6DD06A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83CFFBBE-358F-2649-99C8-4C99B63698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541C274D-8800-3344-9BDF-6A6AB53EA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30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19462C8-DE98-9144-83C4-AB9D29C98C7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6CF5B5-78B5-BD4A-9CBA-15C037D6EC01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73AA3E2F-4E6F-374D-BFB7-C91CFC5176A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AFEA3A73-3101-FA4B-9EDE-B897351774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349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E87A9E-EE51-46EE-BEA1-CD4CC41096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745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E2DD7-4EBF-466F-B2EC-2D9BFBBC9F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76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082D32-F019-44AF-ACF1-9B32EF18655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46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A58124E5-FAFC-4A45-A7F9-4CBC5025341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681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50686C-93E3-4027-B84C-DFECFF8793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4266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394892-3190-49CA-8220-769492E869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9814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4479AE-2F4A-4A68-9B98-F97FA5E0A9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55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1684D-BF53-4A23-B1A1-D104330901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266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AA7FDB-DD96-4674-9A53-7BD4322534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4184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CF2146-AA4A-4E8F-8D44-00DDB3BC03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1300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3B3329-C521-4AD1-B66D-733061F943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6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0F0BBC-449E-43CE-B325-AD2988D04D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8289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3F30C-D560-4BA4-A7D1-73C5253A84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012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F3B5B2-0A98-4297-848F-17D5CF041F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43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57C7D9-DE3D-4506-BF05-8CD1851CB6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175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499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499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7E8E69-1940-4380-8F4C-8B41D5C9A1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888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094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20399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73538"/>
            <a:ext cx="3808412" cy="20399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52582F95-683E-4D04-A63A-E20A03A153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886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44B739-B3C7-46D4-ABF9-6BB8BA7CDEC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093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8E14A3-584E-43C1-ABCB-8304B010A5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59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D305D9-F9BF-4EA3-9DAE-E9BA4B180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134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3B4EA1-7958-4568-BA2F-6C09D78065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31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B5D6DF-8B51-4C4F-BA3B-9BD9D414FE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78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C0B6A3-4185-4BB4-826D-CBE998D74D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16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1FFE35-A22B-4068-A34C-75229B1485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126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E63A0D2F-D2FD-4255-8B07-DDD2EA6765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7F1534B-EFD4-4289-9BBB-101AA7F143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30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84358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3" y="0"/>
            <a:ext cx="5653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30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54016A8-F957-AD40-8DED-CFF81116E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262" y="-99392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DELLA REGIONE CERVICALE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404A1AD-7CC6-D346-B864-2DC14825C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908720"/>
            <a:ext cx="8460432" cy="4876800"/>
          </a:xfrm>
        </p:spPr>
        <p:txBody>
          <a:bodyPr/>
          <a:lstStyle/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così classificati: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PLATISMA o Muscolo Pellicciaio DEL COLLO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IOIDEI (ANTERIORI): prendono inserzione    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sull’ OSSO IOIDE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LATERALI: chiudono lateralmente la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regione cervicale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VERTEBRALI del COLLO: sono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i muscoli del RACHIDE VERTEBRALE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CERVICALE (Posteriori ed Anteriori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rispetto alla colonna cervicale stessa)</a:t>
            </a:r>
          </a:p>
        </p:txBody>
      </p:sp>
    </p:spTree>
    <p:extLst>
      <p:ext uri="{BB962C8B-B14F-4D97-AF65-F5344CB8AC3E}">
        <p14:creationId xmlns:p14="http://schemas.microsoft.com/office/powerpoint/2010/main" val="1458016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CC5F4885-ECE0-0F43-B688-5E782715B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 PLATISMA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887BD74B-7EA4-CD41-A867-475C3C02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120"/>
            <a:ext cx="7632848" cy="48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A30261-0CA6-0943-B2B1-A863042DFA11}"/>
              </a:ext>
            </a:extLst>
          </p:cNvPr>
          <p:cNvSpPr txBox="1"/>
          <p:nvPr/>
        </p:nvSpPr>
        <p:spPr>
          <a:xfrm>
            <a:off x="1331640" y="72521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Contribuisce ad abbassare la mandibola ed innervato dal 7° Nervo (FACIALE)</a:t>
            </a:r>
          </a:p>
        </p:txBody>
      </p:sp>
    </p:spTree>
    <p:extLst>
      <p:ext uri="{BB962C8B-B14F-4D97-AF65-F5344CB8AC3E}">
        <p14:creationId xmlns:p14="http://schemas.microsoft.com/office/powerpoint/2010/main" val="72107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3E3ED80-2FC6-F54C-AFE4-4775E7D07C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8991600" cy="9906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IOIDEI [1]</a:t>
            </a: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2F475591-1E61-5446-BD30-50EB1BE5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2300"/>
            <a:ext cx="882015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85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2" y="1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2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214666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1" y="116632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62" y="1124744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5472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3DE154D-6D2D-A949-94D6-FA94144528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981200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/>
          </a:p>
        </p:txBody>
      </p:sp>
      <p:pic>
        <p:nvPicPr>
          <p:cNvPr id="154628" name="Picture 3">
            <a:extLst>
              <a:ext uri="{FF2B5EF4-FFF2-40B4-BE49-F238E27FC236}">
                <a16:creationId xmlns:a16="http://schemas.microsoft.com/office/drawing/2014/main" id="{944EFB96-7A0E-CC45-88AB-84BDACBC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5295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EDB1926-3852-0640-A734-092F814A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09600"/>
            <a:ext cx="21237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DEL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</p:txBody>
      </p:sp>
    </p:spTree>
    <p:extLst>
      <p:ext uri="{BB962C8B-B14F-4D97-AF65-F5344CB8AC3E}">
        <p14:creationId xmlns:p14="http://schemas.microsoft.com/office/powerpoint/2010/main" val="3783985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88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08720"/>
            <a:ext cx="7704856" cy="5949280"/>
          </a:xfrm>
        </p:spPr>
        <p:txBody>
          <a:bodyPr/>
          <a:lstStyle/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Sono rappresentati da: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</a:t>
            </a:r>
            <a:r>
              <a:rPr lang="it-IT" sz="25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STERNOCLEIDOMASTOIDEO:cospicuo</a:t>
            </a:r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muscolo che protegge il Fascio Vascolo-Nervoso (Arteria CAROTIDE, Vena GIUGULARE INTERNA e Nervo VAGO).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E’ innervato dall’ 11°Nervo Cranico (ACCESSORIO) e dai Nervi Spinali Cervicali C2 e C3.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Contribuisce a sostenere la testa; flette la testa di lato; solleva la Gabbia Toracica, aumentandone il volume, per cui funge da Muscolo INSPIRATORIO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6671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3">
            <a:extLst>
              <a:ext uri="{FF2B5EF4-FFF2-40B4-BE49-F238E27FC236}">
                <a16:creationId xmlns:a16="http://schemas.microsoft.com/office/drawing/2014/main" id="{8DD6BB8F-2BC7-9B4C-8979-01B61708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9345E2-537F-A046-A756-AA9D1C98B4C6}"/>
              </a:ext>
            </a:extLst>
          </p:cNvPr>
          <p:cNvSpPr txBox="1"/>
          <p:nvPr/>
        </p:nvSpPr>
        <p:spPr>
          <a:xfrm>
            <a:off x="251520" y="2382838"/>
            <a:ext cx="345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DEL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SCALENI</a:t>
            </a:r>
          </a:p>
        </p:txBody>
      </p:sp>
    </p:spTree>
    <p:extLst>
      <p:ext uri="{BB962C8B-B14F-4D97-AF65-F5344CB8AC3E}">
        <p14:creationId xmlns:p14="http://schemas.microsoft.com/office/powerpoint/2010/main" val="182262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27822"/>
            <a:ext cx="7992888" cy="594928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SCALENI (ANTERIORE, MEDIO, POSTERIORE).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tendono tra la Colonna Cervicale e le prime coste.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Flettono lateralmente la testa e contribuiscono pure ad innalzare la Gabbia Toracica, fungendo da muscoli INSPIRATORI.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innervati da Nervi Spinali Cervicali compresi tra C3 e C8 (C3-C8).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753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53E50-A5C2-FC4B-9CAC-3ABAAE2D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18" y="27131"/>
            <a:ext cx="8784976" cy="102560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REGIONE  CERVICALE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(Collo)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B1D9B1-102C-D242-9CA6-E83E14AD8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7"/>
            <a:ext cx="8496150" cy="5689456"/>
          </a:xfrm>
        </p:spPr>
        <p:txBody>
          <a:bodyPr/>
          <a:lstStyle/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Distretto corporeo dove si localizzano rilevanti strutture di diversi sistemi.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estende, in senso SUPERO-INFERIORE e ANTERO-POSTERIORE, dal Margine Inferiore della MANDIBOLA e dall’ Osso OCCIPITALE della Base del Neurocranio al limite superiore della Gabbia Toracica e del Cingolo Scapolare (Sterno, Clavicola e Scapola).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 un asse scheletrico sul piano mediano costituito dalla Porzione Cervicale della Colonna Vertebrale.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Strutture muscolari striate scheletriche si pongono anteriormente, lateralmente e posteriormente.</a:t>
            </a:r>
          </a:p>
        </p:txBody>
      </p:sp>
    </p:spTree>
    <p:extLst>
      <p:ext uri="{BB962C8B-B14F-4D97-AF65-F5344CB8AC3E}">
        <p14:creationId xmlns:p14="http://schemas.microsoft.com/office/powerpoint/2010/main" val="3860659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3EAFFADE-D90A-BD4C-830F-70DD77FF26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TRAPEZIO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68DB0BB7-348A-104D-BD90-B75CA045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434809" cy="609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433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345" y="1772816"/>
            <a:ext cx="8136904" cy="6021288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Superficiale: </a:t>
            </a: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TRAPEZIO si tende tra l’ Osso Occipitale, la Colonna Cervicale e Toracica ed il Cingolo Scapolare. Solleva la Spalla ed è innervato dall’ 11°Nervo Cranico (ACCESSORIO) e dai Nervi Spinali Cervicali C3-C4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3228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291E6F73-1622-3A4E-B514-48FC746929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88640"/>
            <a:ext cx="903649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</a:t>
            </a:r>
            <a:br>
              <a:rPr lang="it-IT" altLang="it-IT" sz="2800" dirty="0">
                <a:latin typeface="Arial" panose="020B06040202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73BAF9B0-2BEB-1545-B2C4-44B695978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432798"/>
              </p:ext>
            </p:extLst>
          </p:nvPr>
        </p:nvGraphicFramePr>
        <p:xfrm>
          <a:off x="86350" y="1412777"/>
          <a:ext cx="9062114" cy="543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4" r:id="rId4" imgW="12230100" imgH="7327900" progId="">
                  <p:embed/>
                </p:oleObj>
              </mc:Choice>
              <mc:Fallback>
                <p:oleObj r:id="rId4" imgW="12230100" imgH="7327900" progId="">
                  <p:embed/>
                  <p:pic>
                    <p:nvPicPr>
                      <p:cNvPr id="33794" name="Object 2">
                        <a:extLst>
                          <a:ext uri="{FF2B5EF4-FFF2-40B4-BE49-F238E27FC236}">
                            <a16:creationId xmlns:a16="http://schemas.microsoft.com/office/drawing/2014/main" id="{73BAF9B0-2BEB-1545-B2C4-44B6959785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50" y="1412777"/>
                        <a:ext cx="9062114" cy="543968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9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DAC7FD9-4C94-E14C-A33A-A62455FD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8408E86-E1A1-4B4E-A5B4-B4CBECCF5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313213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SUBOCCIPITALI</a:t>
            </a:r>
          </a:p>
        </p:txBody>
      </p:sp>
    </p:spTree>
    <p:extLst>
      <p:ext uri="{BB962C8B-B14F-4D97-AF65-F5344CB8AC3E}">
        <p14:creationId xmlns:p14="http://schemas.microsoft.com/office/powerpoint/2010/main" val="2312596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1FBE06B4-AD0F-2E46-9E7E-A8EA87D310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20688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  <a:br>
              <a:rPr lang="it-IT" altLang="it-IT" sz="3200" dirty="0">
                <a:latin typeface="Arial Black" panose="020B06040202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ANTERIORI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1D7968CC-D830-AE4E-A199-4FB6B21B1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/>
          <a:stretch/>
        </p:blipFill>
        <p:spPr bwMode="auto">
          <a:xfrm>
            <a:off x="533400" y="1484784"/>
            <a:ext cx="7620000" cy="518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18E5A5-B278-7345-96F6-A6C06A40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 bwMode="auto">
          <a:xfrm>
            <a:off x="539552" y="1484784"/>
            <a:ext cx="7620000" cy="517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46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836712"/>
            <a:ext cx="7776864" cy="6021288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Profondi, costituiti da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MUSCOLI POSTERIORI del Rachide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Cervicale: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SPLENII del CAPO e del COLLO e  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SUBOCCIPITALI: estendono il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Capo ed il Collo e sono innervati da Nervi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Spinali Cervicali tra C1 e C3;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ANTERIORI del Rachide Cervicale: 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Muscoli LUNGHI e Muscoli RETTO ed OBLIQUO: flettono il Capo e sono innervati da Nervi Spinali Cervicali C1-C6.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62676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2">
            <a:extLst>
              <a:ext uri="{FF2B5EF4-FFF2-40B4-BE49-F238E27FC236}">
                <a16:creationId xmlns:a16="http://schemas.microsoft.com/office/drawing/2014/main" id="{4BE3850B-29E3-6E49-A182-9498ECA1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481" r="6870" b="14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7120" t="13481" r="6870" b="14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49E8E862-8782-2545-A3A8-991ADDB6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276872"/>
            <a:ext cx="320357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DEL COLLO</a:t>
            </a: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502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BAD2A-50D1-154F-8974-65E1A840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" y="267914"/>
            <a:ext cx="9144000" cy="1141413"/>
          </a:xfrm>
        </p:spPr>
        <p:txBody>
          <a:bodyPr/>
          <a:lstStyle/>
          <a:p>
            <a:r>
              <a:rPr lang="it-IT" altLang="it-IT" sz="3600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DEL COLLO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BD0977-5114-0341-86B3-934E0BC9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60" y="1340768"/>
            <a:ext cx="7920880" cy="5843129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rappresentati da TRE strutture di Connettivo Denso Fibroso: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SUPERFICIALE o PRETRACHEALE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MEDIA o GUAINA CAROTIDEA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PROFONDA o PREVERTEBRALE: quest’ultima delimita lo Spazio Retrofaringeo</a:t>
            </a:r>
          </a:p>
        </p:txBody>
      </p:sp>
    </p:spTree>
    <p:extLst>
      <p:ext uri="{BB962C8B-B14F-4D97-AF65-F5344CB8AC3E}">
        <p14:creationId xmlns:p14="http://schemas.microsoft.com/office/powerpoint/2010/main" val="416663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0174B-3AF4-2849-8C5B-C3604C36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132856"/>
            <a:ext cx="7770813" cy="1141413"/>
          </a:xfrm>
        </p:spPr>
        <p:txBody>
          <a:bodyPr/>
          <a:lstStyle/>
          <a:p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F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A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I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N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67170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271963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65213"/>
            <a:ext cx="7245350" cy="545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2124075" y="836613"/>
            <a:ext cx="1655763" cy="15128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271BA7E-9E6D-7341-AF25-7B825532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88840"/>
            <a:ext cx="8568952" cy="1141413"/>
          </a:xfrm>
        </p:spPr>
        <p:txBody>
          <a:bodyPr/>
          <a:lstStyle/>
          <a:p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CENNI di MORFOLOGIA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08836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1CC7972-A2B5-3548-8BEF-D593859A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08660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31F984B-7391-F746-AAD8-4C4C8EF2D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18" y="381000"/>
            <a:ext cx="42719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</p:spTree>
    <p:extLst>
      <p:ext uri="{BB962C8B-B14F-4D97-AF65-F5344CB8AC3E}">
        <p14:creationId xmlns:p14="http://schemas.microsoft.com/office/powerpoint/2010/main" val="3252692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2348880"/>
            <a:ext cx="4427538" cy="1574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ASPETTO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ANATOMO –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TOPOGRAFICO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Organo Cavo localizzato nella Regione Cervicale in un distretto compreso tra la BASE del NEUROCRANIO (superiormente) e la 6a Vertebra Cervicale (inferiormente)</a:t>
            </a:r>
            <a:endParaRPr lang="it-IT" altLang="it-IT" sz="2800" dirty="0">
              <a:solidFill>
                <a:schemeClr val="tx1"/>
              </a:solidFill>
              <a:latin typeface="Cooper Black" panose="0208090404030B020404" pitchFamily="18" charset="7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1" y="836712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  <p:extLst>
      <p:ext uri="{BB962C8B-B14F-4D97-AF65-F5344CB8AC3E}">
        <p14:creationId xmlns:p14="http://schemas.microsoft.com/office/powerpoint/2010/main" val="604676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8280920" cy="5589240"/>
          </a:xfrm>
        </p:spPr>
        <p:txBody>
          <a:bodyPr/>
          <a:lstStyle/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2870407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VISIONE POSTERIORE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8350"/>
            <a:ext cx="7086600" cy="596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6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CONFORMAZIONE INTERNA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752600"/>
            <a:ext cx="42592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7680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FACCIA ANTERIORE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5500"/>
            <a:ext cx="8077200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416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894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661248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4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lateralemente</a:t>
            </a:r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67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361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06488"/>
            <a:ext cx="3348038" cy="20431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ASSILE: 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3622675" y="836613"/>
            <a:ext cx="314325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49161" name="Group 9"/>
          <p:cNvGrpSpPr>
            <a:grpSpLocks/>
          </p:cNvGrpSpPr>
          <p:nvPr/>
        </p:nvGrpSpPr>
        <p:grpSpPr bwMode="auto">
          <a:xfrm>
            <a:off x="323850" y="3357563"/>
            <a:ext cx="2378075" cy="2724150"/>
            <a:chOff x="204" y="2115"/>
            <a:chExt cx="1498" cy="1716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1547813" y="4208463"/>
            <a:ext cx="2087562" cy="601662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954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71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99392"/>
            <a:ext cx="9144000" cy="81357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ANATOMIA MICROSCOPICA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548680"/>
            <a:ext cx="864096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Faringo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-Basilare) che ne costituisce l’ Impalcatura. Sul piano mediano, posteriormente, forma il RAFE Faringeo.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  <p:extLst>
      <p:ext uri="{BB962C8B-B14F-4D97-AF65-F5344CB8AC3E}">
        <p14:creationId xmlns:p14="http://schemas.microsoft.com/office/powerpoint/2010/main" val="1603206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31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C1D79-B5A1-7F4A-8236-C0681C51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9" y="0"/>
            <a:ext cx="9144000" cy="1141413"/>
          </a:xfrm>
        </p:spPr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Cooper Black" panose="0208090404030B020404" pitchFamily="18" charset="77"/>
              </a:rPr>
              <a:t>FARINGE: TONACA </a:t>
            </a: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F4D1D6-3B74-9F4D-9873-5E318F73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08720"/>
            <a:ext cx="7704856" cy="5716586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COSTRITTORI (Superiore, Medio ed Inferiore): inserendosi, come dei «manicotti», alla impalcatura fibrosa dell’ organo, agiscono costringendo il Lume Faringeo nel processo di Deglutizione. 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ELEVATORI (Stilo-Faringeo e Palato-Faringeo): provvedono a sollevare Faringe e Laringe nella Deglutizione.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Sia i COSTRITTORI sia gli ELEVATORI Sono innervati dal PLESSO NERVOSO FARINGEO (9°,10°, 11°Nervo Cranico). </a:t>
            </a:r>
          </a:p>
        </p:txBody>
      </p:sp>
    </p:spTree>
    <p:extLst>
      <p:ext uri="{BB962C8B-B14F-4D97-AF65-F5344CB8AC3E}">
        <p14:creationId xmlns:p14="http://schemas.microsoft.com/office/powerpoint/2010/main" val="2459063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459F-1C8A-8B41-A1B2-31FEDED8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2"/>
            <a:ext cx="9144000" cy="11809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59D83-6BA7-8340-BFF8-F6C68D87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96752"/>
            <a:ext cx="7632848" cy="5589240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L’ AFFLUSSO SANGUIGNO compete all’ ARTERIA FARINGEA ASCENDENTE RAMO DELLA ARTERIA CAROTIDE ESTERNA.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VENOSO compete a PLESSI VENOSI che affluiscono alla VENA GIUGULARE INTERNA.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LINFATICO affluisce ai LINFONODI CERVICALI PROFONDI e ai LINFONODI RETROFARINGEI DELLO SPAZIO RETROFARINGEO </a:t>
            </a:r>
          </a:p>
        </p:txBody>
      </p:sp>
    </p:spTree>
    <p:extLst>
      <p:ext uri="{BB962C8B-B14F-4D97-AF65-F5344CB8AC3E}">
        <p14:creationId xmlns:p14="http://schemas.microsoft.com/office/powerpoint/2010/main" val="175700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2E7B7-36E4-9648-8FD8-A5853821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2" y="-20583"/>
            <a:ext cx="8216900" cy="929303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 VERTEBRALE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67AF43-623E-9149-A7BD-9F9B9424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76664"/>
          </a:xfrm>
        </p:spPr>
        <p:txBody>
          <a:bodyPr/>
          <a:lstStyle/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Formazione scheletrica dello Scheletro Assile, costituita dal sovrapporsi di 33 o 34 ossa irregolari (VERTEBRE).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È situata sul piano sagittale nella parte posteriore del tronco e presenta delle curvature fisiologiche (LORDOSI CERVICALE e LOMBARE, CIFOSI TORACICA e SACRO-COCCIGEA), atte a meglio distribuire le forze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gravitarie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nella stazione eretta e non solo. 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Le VERTEBRE mantengono la loro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individualita’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nei tratti cervicale ( 7, C ), toracico (12,  T ) e LOMBARE ( 5, L ), mentre nei tratti SACRALE (5,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S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) e COCCIGEO ( 4 o 5, Co) si fondono a formare rispettivamente il SACRO ed il COCCIGE.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E’ coinvolta nella struttura scheletrica del collo, della gabbia toracica e del bacino (o pelvi).</a:t>
            </a:r>
          </a:p>
        </p:txBody>
      </p:sp>
    </p:spTree>
    <p:extLst>
      <p:ext uri="{BB962C8B-B14F-4D97-AF65-F5344CB8AC3E}">
        <p14:creationId xmlns:p14="http://schemas.microsoft.com/office/powerpoint/2010/main" val="17803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6651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16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VERTEBRA-TIPO: 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323850" y="2349500"/>
            <a:ext cx="8340725" cy="4451350"/>
            <a:chOff x="204" y="1480"/>
            <a:chExt cx="5254" cy="2804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838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3E3C5-22AF-C746-859E-7CBA49A7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42240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DI UNA VERTEBRA TIPO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F57E08-A8F2-5F46-8971-6E09259635E0}"/>
              </a:ext>
            </a:extLst>
          </p:cNvPr>
          <p:cNvSpPr txBox="1"/>
          <p:nvPr/>
        </p:nvSpPr>
        <p:spPr>
          <a:xfrm>
            <a:off x="323528" y="1196752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 VERTEBRALE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PEDUNCOLI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ARCO o LAMINA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FORO VERTEBRALE (a formare il Canale Vertebrale)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PROCESSO SPINOSO (formano la «Spina Dorsale»)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PROCESSI TRASVERSI</a:t>
            </a:r>
          </a:p>
          <a:p>
            <a:endParaRPr lang="it-IT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 TRATTO CERVICALE, le 7 VERTEBRE presentano fori nei processi trasversi per il decorso dei Vasi Vertebrali. La PRIMA VERTEBRA CERVICALE (C1 o ATLANTE) è PRIVA di CORPO, per consentire l’ Articolazione tramite TROCOIDE con il DENTE della SECONDA (C2 o EPISTROFEO), che permette la ROTAZIONE della Prima sulla Seconda e, di conseguenza, della Testa sulla Colonna Vertebrale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41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0"/>
            <a:ext cx="3598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81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1448</Words>
  <Application>Microsoft Macintosh PowerPoint</Application>
  <PresentationFormat>Presentazione su schermo (4:3)</PresentationFormat>
  <Paragraphs>179</Paragraphs>
  <Slides>44</Slides>
  <Notes>25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44</vt:i4>
      </vt:variant>
    </vt:vector>
  </HeadingPairs>
  <TitlesOfParts>
    <vt:vector size="59" baseType="lpstr">
      <vt:lpstr>Microsoft YaHei</vt:lpstr>
      <vt:lpstr>SimSun</vt:lpstr>
      <vt:lpstr>Arial</vt:lpstr>
      <vt:lpstr>Arial Black</vt:lpstr>
      <vt:lpstr>Arial Rounded MT Bold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Lucida Sans Unicode</vt:lpstr>
      <vt:lpstr>Times New Roman</vt:lpstr>
      <vt:lpstr>Tema di Office</vt:lpstr>
      <vt:lpstr>1_Tema di Office</vt:lpstr>
      <vt:lpstr>ARGOMENTI PROPEDEUTICI  al modulo SEMEIOTICA  O R L</vt:lpstr>
      <vt:lpstr>REGIONE  CERVICALE (Collo)</vt:lpstr>
      <vt:lpstr>CENNI di MORFOLOGIA  della  COLONNA VERTEBRALE</vt:lpstr>
      <vt:lpstr>SCHELETRO ASSILE:  COLONNA VERTEBRALE</vt:lpstr>
      <vt:lpstr>COLONNA  VERTEBRALE</vt:lpstr>
      <vt:lpstr>Presentazione standard di PowerPoint</vt:lpstr>
      <vt:lpstr>VERTEBRA-TIPO:  CARATTERISTICHE MORFOLOGICHE GENERALI</vt:lpstr>
      <vt:lpstr>CARATTERISTICHE MORFOLOGICHE DI UNA VERTEBRA TIPO</vt:lpstr>
      <vt:lpstr>Presentazione standard di PowerPoint</vt:lpstr>
      <vt:lpstr>Presentazione standard di PowerPoint</vt:lpstr>
      <vt:lpstr>MUSCOLI DELLA REGIONE CERVICALE</vt:lpstr>
      <vt:lpstr>MUSCOLO  PLATISMA</vt:lpstr>
      <vt:lpstr>MUSCOLI  IOIDEI [1]</vt:lpstr>
      <vt:lpstr>MUSCOLI  SOPRAIOIDEI</vt:lpstr>
      <vt:lpstr>MUSCOLI  SOTTOIOIDEI</vt:lpstr>
      <vt:lpstr>Presentazione standard di PowerPoint</vt:lpstr>
      <vt:lpstr>MUSCOLI LATERALI DEL COLLO</vt:lpstr>
      <vt:lpstr>Presentazione standard di PowerPoint</vt:lpstr>
      <vt:lpstr>MUSCOLI LATERALI DEL COLLO</vt:lpstr>
      <vt:lpstr>TRAPEZIO</vt:lpstr>
      <vt:lpstr>MUSCOLI POSTERIORI DEL COLLO</vt:lpstr>
      <vt:lpstr>MUSCOLI POSTERIORI PROFONDI DEL COLLO MUSCOLI SPLENII</vt:lpstr>
      <vt:lpstr>Presentazione standard di PowerPoint</vt:lpstr>
      <vt:lpstr>MUSCOLI POSTERIORI DEL COLLO MUSCOLI ANTERIORI del RACHIDE</vt:lpstr>
      <vt:lpstr>MUSCOLI POSTERIORI DEL COLLO</vt:lpstr>
      <vt:lpstr>Presentazione standard di PowerPoint</vt:lpstr>
      <vt:lpstr>SISTEMI FASCIALI DEL COLLO</vt:lpstr>
      <vt:lpstr>F A R I N G E</vt:lpstr>
      <vt:lpstr>FARINGE</vt:lpstr>
      <vt:lpstr>Presentazione standard di PowerPoint</vt:lpstr>
      <vt:lpstr>FARINGE  ASPETTO ANATOMO – TOPOGRAFICO  Organo Cavo localizzato nella Regione Cervicale in un distretto compreso tra la BASE del NEUROCRANIO (superiormente) e la 6a Vertebra Cervicale (inferiormente)</vt:lpstr>
      <vt:lpstr>FARINGE</vt:lpstr>
      <vt:lpstr>FARINGE CARATTERI ANATOMO-MACROSCOPICI</vt:lpstr>
      <vt:lpstr>FARINGE: VISIONE POSTERIORE </vt:lpstr>
      <vt:lpstr>FARINGE: CONFORMAZIONE INTERNA</vt:lpstr>
      <vt:lpstr>FARINGE: FACCIA ANTERIORE</vt:lpstr>
      <vt:lpstr>FARINGE: PROIEZIONE LATERALE sul PIANO MEDIANO</vt:lpstr>
      <vt:lpstr>FARINGE  PORZIONI COSTITUTIVE</vt:lpstr>
      <vt:lpstr>FARINGE: PARETE ANTERIORE </vt:lpstr>
      <vt:lpstr>STRUTTURA delle TONSILLE (Tonsilla FARINGEA)</vt:lpstr>
      <vt:lpstr>FARINGE ANATOMIA MICROSCOPICA</vt:lpstr>
      <vt:lpstr>FARINGE MUSCOLI  STRIATI  SCHELETRICI</vt:lpstr>
      <vt:lpstr>FARINGE: TONACA MUSCOLARE</vt:lpstr>
      <vt:lpstr>FARINGE VASCOLARIZZAZIONE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FARINGE</dc:title>
  <dc:creator>Prof. Vittorio Grill</dc:creator>
  <cp:lastModifiedBy>Utente di Microsoft Office</cp:lastModifiedBy>
  <cp:revision>138</cp:revision>
  <cp:lastPrinted>2019-11-05T15:57:01Z</cp:lastPrinted>
  <dcterms:created xsi:type="dcterms:W3CDTF">2001-03-20T15:01:10Z</dcterms:created>
  <dcterms:modified xsi:type="dcterms:W3CDTF">2020-10-12T06:18:58Z</dcterms:modified>
</cp:coreProperties>
</file>