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92" r:id="rId2"/>
    <p:sldId id="352" r:id="rId3"/>
    <p:sldId id="353" r:id="rId4"/>
    <p:sldId id="354" r:id="rId5"/>
    <p:sldId id="355" r:id="rId6"/>
    <p:sldId id="429" r:id="rId7"/>
    <p:sldId id="356" r:id="rId8"/>
    <p:sldId id="357" r:id="rId9"/>
    <p:sldId id="415" r:id="rId10"/>
    <p:sldId id="358" r:id="rId11"/>
    <p:sldId id="393" r:id="rId12"/>
    <p:sldId id="394" r:id="rId1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85" autoAdjust="0"/>
  </p:normalViewPr>
  <p:slideViewPr>
    <p:cSldViewPr>
      <p:cViewPr varScale="1">
        <p:scale>
          <a:sx n="63" d="100"/>
          <a:sy n="63" d="100"/>
        </p:scale>
        <p:origin x="1056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474CE3C-2D70-4299-B6EA-CDBFDDEEDF5F}" type="datetimeFigureOut">
              <a:rPr lang="it-IT"/>
              <a:pPr>
                <a:defRPr/>
              </a:pPr>
              <a:t>09/10/2020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noProof="0"/>
              <a:t>Fare clic per modificare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FFB9F16-2572-44C3-A6E5-619C52EEF62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024403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A35DD6-6866-4143-8335-17D6949D2B4C}" type="datetimeFigureOut">
              <a:rPr lang="en-US"/>
              <a:pPr>
                <a:defRPr/>
              </a:pPr>
              <a:t>10/9/2020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2332A0-C392-4EC3-A0C7-3A44B534CF68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385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855D0F-C502-48A0-AB96-BCE30DDC619A}" type="datetimeFigureOut">
              <a:rPr lang="en-US"/>
              <a:pPr>
                <a:defRPr/>
              </a:pPr>
              <a:t>10/9/2020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493C33-DD14-4CB4-AF5A-65E63409184F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686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5EEE8E-65B6-4921-A06D-0D19B942ED60}" type="datetimeFigureOut">
              <a:rPr lang="en-US"/>
              <a:pPr>
                <a:defRPr/>
              </a:pPr>
              <a:t>10/9/2020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A131C1-0EBE-40D5-B1E5-67380A3BDB0B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239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4AC89C-E401-4593-A30B-1B7576254521}" type="datetimeFigureOut">
              <a:rPr lang="en-US"/>
              <a:pPr>
                <a:defRPr/>
              </a:pPr>
              <a:t>10/9/2020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F02960-1244-4147-AB86-7150E00F0361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817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4AB81-A800-4FA0-9EEC-EBB58A876ABD}" type="datetimeFigureOut">
              <a:rPr lang="en-US"/>
              <a:pPr>
                <a:defRPr/>
              </a:pPr>
              <a:t>10/9/2020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FFCDAB-68D3-41B8-9227-A5AB6D218071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287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17ED17-3563-45E7-B5E2-0C4CBE2139EE}" type="datetimeFigureOut">
              <a:rPr lang="en-US"/>
              <a:pPr>
                <a:defRPr/>
              </a:pPr>
              <a:t>10/9/2020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19BB8F-6D80-4E96-A31F-51BF219A97D9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216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B5DB1-9927-451F-9C40-26F5C8E70BE7}" type="datetimeFigureOut">
              <a:rPr lang="en-US"/>
              <a:pPr>
                <a:defRPr/>
              </a:pPr>
              <a:t>10/9/2020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5F55B7-7FBC-4420-80F5-D8CAA7562809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08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4BE786-7878-46E9-8848-DF3A48D00060}" type="datetimeFigureOut">
              <a:rPr lang="en-US"/>
              <a:pPr>
                <a:defRPr/>
              </a:pPr>
              <a:t>10/9/2020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756933-1F06-41DB-B12B-3B7DB5CD6B14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250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053BE-4671-483A-AB70-C0E60C83120E}" type="datetimeFigureOut">
              <a:rPr lang="en-US"/>
              <a:pPr>
                <a:defRPr/>
              </a:pPr>
              <a:t>10/9/2020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EC219C-CA65-4964-B2DD-20EAE5B5869B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49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3C217F-91BE-47E2-99D2-9DD46B0B7AB1}" type="datetimeFigureOut">
              <a:rPr lang="en-US"/>
              <a:pPr>
                <a:defRPr/>
              </a:pPr>
              <a:t>10/9/2020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7FBC3C-AD58-4334-9940-F751B9352B5F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571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865E54-551B-4747-A58B-CC2FCE916E99}" type="datetimeFigureOut">
              <a:rPr lang="en-US"/>
              <a:pPr>
                <a:defRPr/>
              </a:pPr>
              <a:t>10/9/2020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6A1CFD-1FA0-4008-A457-8E555CFC0E46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952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/>
              <a:t>Click to edit Master text styles</a:t>
            </a:r>
          </a:p>
          <a:p>
            <a:pPr lvl="1"/>
            <a:r>
              <a:rPr lang="en-US" altLang="it-IT"/>
              <a:t>Second level</a:t>
            </a:r>
          </a:p>
          <a:p>
            <a:pPr lvl="2"/>
            <a:r>
              <a:rPr lang="en-US" altLang="it-IT"/>
              <a:t>Third level</a:t>
            </a:r>
          </a:p>
          <a:p>
            <a:pPr lvl="3"/>
            <a:r>
              <a:rPr lang="en-US" altLang="it-IT"/>
              <a:t>Fourth level</a:t>
            </a:r>
          </a:p>
          <a:p>
            <a:pPr lvl="4"/>
            <a:r>
              <a:rPr lang="en-US" altLang="it-IT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2B13DFC-C44D-4A61-B25C-D7ED8873E036}" type="datetimeFigureOut">
              <a:rPr lang="en-US"/>
              <a:pPr>
                <a:defRPr/>
              </a:pPr>
              <a:t>10/9/2020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671F5F9-E8D1-464D-ABAB-842382A29DC4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7892" y="0"/>
            <a:ext cx="8229600" cy="685800"/>
          </a:xfrm>
        </p:spPr>
        <p:txBody>
          <a:bodyPr/>
          <a:lstStyle/>
          <a:p>
            <a:r>
              <a:rPr lang="it-IT" sz="3600" b="1" dirty="0" err="1"/>
              <a:t>Pharmacogenomics</a:t>
            </a:r>
            <a:endParaRPr lang="it-IT" sz="36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-29308" y="1107831"/>
            <a:ext cx="91440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it-IT" sz="2800" dirty="0" err="1"/>
              <a:t>Identification</a:t>
            </a:r>
            <a:r>
              <a:rPr lang="it-IT" sz="2800" dirty="0"/>
              <a:t> of </a:t>
            </a:r>
            <a:r>
              <a:rPr lang="it-IT" sz="2800" dirty="0" err="1"/>
              <a:t>genes</a:t>
            </a:r>
            <a:r>
              <a:rPr lang="it-IT" sz="2800" dirty="0"/>
              <a:t> </a:t>
            </a:r>
            <a:r>
              <a:rPr lang="it-IT" sz="2800" dirty="0" err="1"/>
              <a:t>variants</a:t>
            </a:r>
            <a:r>
              <a:rPr lang="it-IT" sz="2800" dirty="0"/>
              <a:t> </a:t>
            </a:r>
            <a:r>
              <a:rPr lang="it-IT" sz="2800" dirty="0" err="1"/>
              <a:t>that</a:t>
            </a:r>
            <a:r>
              <a:rPr lang="it-IT" sz="2800" dirty="0"/>
              <a:t> </a:t>
            </a:r>
            <a:r>
              <a:rPr lang="it-IT" sz="2800" dirty="0" err="1"/>
              <a:t>influence</a:t>
            </a:r>
            <a:r>
              <a:rPr lang="it-IT" sz="2800" dirty="0"/>
              <a:t> </a:t>
            </a:r>
            <a:r>
              <a:rPr lang="it-IT" sz="2800" dirty="0" err="1"/>
              <a:t>drug</a:t>
            </a:r>
            <a:r>
              <a:rPr lang="it-IT" sz="2800" dirty="0"/>
              <a:t> </a:t>
            </a:r>
            <a:r>
              <a:rPr lang="it-IT" sz="2800" dirty="0" err="1"/>
              <a:t>effects</a:t>
            </a:r>
            <a:r>
              <a:rPr lang="it-IT" sz="2800" dirty="0"/>
              <a:t>.</a:t>
            </a:r>
          </a:p>
          <a:p>
            <a:pPr marL="0" indent="0" algn="ctr">
              <a:buNone/>
            </a:pPr>
            <a:endParaRPr lang="it-IT" sz="2800" dirty="0"/>
          </a:p>
          <a:p>
            <a:pPr marL="0" indent="0" algn="ctr">
              <a:buNone/>
            </a:pPr>
            <a:r>
              <a:rPr lang="it-IT" sz="2800" dirty="0" err="1"/>
              <a:t>Is</a:t>
            </a:r>
            <a:r>
              <a:rPr lang="it-IT" sz="2800" dirty="0"/>
              <a:t> </a:t>
            </a:r>
            <a:r>
              <a:rPr lang="it-IT" sz="2800" dirty="0" err="1"/>
              <a:t>it</a:t>
            </a:r>
            <a:r>
              <a:rPr lang="it-IT" sz="2800" dirty="0"/>
              <a:t> </a:t>
            </a:r>
            <a:r>
              <a:rPr lang="it-IT" sz="2800" dirty="0" err="1"/>
              <a:t>possible</a:t>
            </a:r>
            <a:r>
              <a:rPr lang="it-IT" sz="2800" dirty="0"/>
              <a:t> to </a:t>
            </a:r>
            <a:r>
              <a:rPr lang="it-IT" sz="2800" dirty="0" err="1"/>
              <a:t>predict</a:t>
            </a:r>
            <a:r>
              <a:rPr lang="it-IT" sz="2800" dirty="0"/>
              <a:t> the </a:t>
            </a:r>
            <a:r>
              <a:rPr lang="it-IT" sz="2800" dirty="0" err="1"/>
              <a:t>effect</a:t>
            </a:r>
            <a:r>
              <a:rPr lang="it-IT" sz="2800" dirty="0"/>
              <a:t> of a </a:t>
            </a:r>
            <a:r>
              <a:rPr lang="it-IT" sz="2800" dirty="0" err="1"/>
              <a:t>drug</a:t>
            </a:r>
            <a:r>
              <a:rPr lang="it-IT" sz="2800" dirty="0"/>
              <a:t> in a </a:t>
            </a:r>
            <a:r>
              <a:rPr lang="it-IT" sz="2800" dirty="0" err="1"/>
              <a:t>certain</a:t>
            </a:r>
            <a:r>
              <a:rPr lang="it-IT" sz="2800" dirty="0"/>
              <a:t> </a:t>
            </a:r>
            <a:r>
              <a:rPr lang="it-IT" sz="2800" dirty="0" err="1"/>
              <a:t>patient</a:t>
            </a:r>
            <a:r>
              <a:rPr lang="it-IT" sz="2800" dirty="0"/>
              <a:t>?</a:t>
            </a:r>
          </a:p>
          <a:p>
            <a:pPr marL="0" indent="0" algn="ctr">
              <a:buNone/>
            </a:pPr>
            <a:endParaRPr lang="it-IT" sz="2800" dirty="0"/>
          </a:p>
          <a:p>
            <a:pPr marL="0" indent="0" algn="ctr">
              <a:buNone/>
            </a:pPr>
            <a:r>
              <a:rPr lang="it-IT" sz="2800" dirty="0" err="1"/>
              <a:t>Pharmacogenetics</a:t>
            </a:r>
            <a:r>
              <a:rPr lang="it-IT" sz="2800" dirty="0"/>
              <a:t>/</a:t>
            </a:r>
            <a:r>
              <a:rPr lang="it-IT" sz="2800" dirty="0" err="1"/>
              <a:t>genomics</a:t>
            </a:r>
            <a:r>
              <a:rPr lang="it-IT" sz="2800" dirty="0"/>
              <a:t> associate to a </a:t>
            </a:r>
            <a:r>
              <a:rPr lang="it-IT" sz="2800" dirty="0" err="1"/>
              <a:t>certain</a:t>
            </a:r>
            <a:r>
              <a:rPr lang="it-IT" sz="2800" dirty="0"/>
              <a:t> </a:t>
            </a:r>
            <a:r>
              <a:rPr lang="it-IT" sz="2800" dirty="0" err="1"/>
              <a:t>phenotype</a:t>
            </a:r>
            <a:r>
              <a:rPr lang="it-IT" sz="2800" dirty="0"/>
              <a:t> (</a:t>
            </a:r>
            <a:r>
              <a:rPr lang="it-IT" sz="2800" dirty="0" err="1"/>
              <a:t>specific</a:t>
            </a:r>
            <a:r>
              <a:rPr lang="it-IT" sz="2800" dirty="0"/>
              <a:t> </a:t>
            </a:r>
            <a:r>
              <a:rPr lang="it-IT" sz="2800" dirty="0" err="1"/>
              <a:t>therapeutic</a:t>
            </a:r>
            <a:r>
              <a:rPr lang="it-IT" sz="2800" dirty="0"/>
              <a:t> </a:t>
            </a:r>
            <a:r>
              <a:rPr lang="it-IT" sz="2800" dirty="0" err="1"/>
              <a:t>outcome</a:t>
            </a:r>
            <a:r>
              <a:rPr lang="it-IT" sz="2800" dirty="0"/>
              <a:t>) a </a:t>
            </a:r>
            <a:r>
              <a:rPr lang="it-IT" sz="2800" dirty="0" err="1"/>
              <a:t>certain</a:t>
            </a:r>
            <a:r>
              <a:rPr lang="it-IT" sz="2800" dirty="0"/>
              <a:t> </a:t>
            </a:r>
            <a:r>
              <a:rPr lang="it-IT" sz="2800" dirty="0" err="1"/>
              <a:t>genotype</a:t>
            </a:r>
            <a:r>
              <a:rPr lang="it-IT" sz="2800" dirty="0"/>
              <a:t>.</a:t>
            </a:r>
          </a:p>
          <a:p>
            <a:pPr marL="0" indent="0" algn="ctr">
              <a:buNone/>
            </a:pPr>
            <a:endParaRPr lang="it-IT" sz="2800" dirty="0"/>
          </a:p>
          <a:p>
            <a:pPr marL="0" indent="0" algn="ctr">
              <a:buNone/>
            </a:pPr>
            <a:r>
              <a:rPr lang="it-IT" sz="2800" dirty="0"/>
              <a:t>The promise of </a:t>
            </a:r>
            <a:r>
              <a:rPr lang="it-IT" sz="2800" dirty="0" err="1"/>
              <a:t>pharmacogenomics</a:t>
            </a:r>
            <a:r>
              <a:rPr lang="it-IT" sz="2800" dirty="0"/>
              <a:t> </a:t>
            </a:r>
            <a:r>
              <a:rPr lang="it-IT" sz="2800" dirty="0" err="1"/>
              <a:t>is</a:t>
            </a:r>
            <a:r>
              <a:rPr lang="it-IT" sz="2800" dirty="0"/>
              <a:t> </a:t>
            </a:r>
            <a:r>
              <a:rPr lang="it-IT" sz="2800" dirty="0" err="1"/>
              <a:t>that</a:t>
            </a:r>
            <a:r>
              <a:rPr lang="it-IT" sz="2800" dirty="0"/>
              <a:t> by </a:t>
            </a:r>
            <a:r>
              <a:rPr lang="it-IT" sz="2800" dirty="0" err="1"/>
              <a:t>knowing</a:t>
            </a:r>
            <a:r>
              <a:rPr lang="it-IT" sz="2800" dirty="0"/>
              <a:t>  the </a:t>
            </a:r>
            <a:r>
              <a:rPr lang="it-IT" sz="2800" dirty="0" err="1"/>
              <a:t>genotype</a:t>
            </a:r>
            <a:r>
              <a:rPr lang="it-IT" sz="2800" dirty="0"/>
              <a:t> in a </a:t>
            </a:r>
            <a:r>
              <a:rPr lang="it-IT" sz="2800" dirty="0" err="1"/>
              <a:t>patient</a:t>
            </a:r>
            <a:r>
              <a:rPr lang="it-IT" sz="2800" dirty="0"/>
              <a:t> </a:t>
            </a:r>
            <a:r>
              <a:rPr lang="it-IT" sz="2800" dirty="0" err="1"/>
              <a:t>it</a:t>
            </a:r>
            <a:r>
              <a:rPr lang="it-IT" sz="2800" dirty="0"/>
              <a:t> </a:t>
            </a:r>
            <a:r>
              <a:rPr lang="it-IT" sz="2800" dirty="0" err="1"/>
              <a:t>will</a:t>
            </a:r>
            <a:r>
              <a:rPr lang="it-IT" sz="2800" dirty="0"/>
              <a:t> be </a:t>
            </a:r>
            <a:r>
              <a:rPr lang="it-IT" sz="2800" dirty="0" err="1"/>
              <a:t>possible</a:t>
            </a:r>
            <a:r>
              <a:rPr lang="it-IT" sz="2800" dirty="0"/>
              <a:t> to </a:t>
            </a:r>
            <a:r>
              <a:rPr lang="it-IT" sz="2800" dirty="0" err="1"/>
              <a:t>predict</a:t>
            </a:r>
            <a:r>
              <a:rPr lang="it-IT" sz="2800" dirty="0"/>
              <a:t> the </a:t>
            </a:r>
            <a:r>
              <a:rPr lang="it-IT" sz="2800" dirty="0" err="1"/>
              <a:t>therapeutic</a:t>
            </a:r>
            <a:r>
              <a:rPr lang="it-IT" sz="2800" dirty="0"/>
              <a:t> </a:t>
            </a:r>
            <a:r>
              <a:rPr lang="it-IT" sz="2800" dirty="0" err="1"/>
              <a:t>outcome</a:t>
            </a:r>
            <a:r>
              <a:rPr lang="it-IT" sz="2800" dirty="0"/>
              <a:t>.</a:t>
            </a:r>
          </a:p>
          <a:p>
            <a:pPr marL="0" indent="0" algn="just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103306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27" name="Text Box 19"/>
          <p:cNvSpPr txBox="1">
            <a:spLocks noChangeArrowheads="1"/>
          </p:cNvSpPr>
          <p:nvPr/>
        </p:nvSpPr>
        <p:spPr bwMode="auto">
          <a:xfrm>
            <a:off x="5105400" y="6496050"/>
            <a:ext cx="4038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i="1" dirty="0">
                <a:latin typeface="+mn-lt"/>
                <a:cs typeface="+mn-cs"/>
              </a:rPr>
              <a:t>Stocco et al., Human </a:t>
            </a:r>
            <a:r>
              <a:rPr lang="en-US" i="1" dirty="0" err="1">
                <a:latin typeface="+mn-lt"/>
                <a:cs typeface="+mn-cs"/>
              </a:rPr>
              <a:t>Mol</a:t>
            </a:r>
            <a:r>
              <a:rPr lang="en-US" i="1" dirty="0">
                <a:latin typeface="+mn-lt"/>
                <a:cs typeface="+mn-cs"/>
              </a:rPr>
              <a:t> Genet 2012</a:t>
            </a:r>
          </a:p>
        </p:txBody>
      </p:sp>
      <p:pic>
        <p:nvPicPr>
          <p:cNvPr id="14339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252413"/>
            <a:ext cx="64008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 rot="16200000">
            <a:off x="862807" y="3255446"/>
            <a:ext cx="5051426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 eaLnBrk="1" hangingPunct="1">
              <a:defRPr/>
            </a:pPr>
            <a:r>
              <a:rPr lang="it-IT" dirty="0" err="1">
                <a:latin typeface="+mn-lt"/>
              </a:rPr>
              <a:t>Thiopurine</a:t>
            </a:r>
            <a:r>
              <a:rPr lang="it-IT" dirty="0">
                <a:latin typeface="+mn-lt"/>
              </a:rPr>
              <a:t>-S-</a:t>
            </a:r>
            <a:r>
              <a:rPr lang="it-IT" dirty="0" err="1">
                <a:latin typeface="+mn-lt"/>
              </a:rPr>
              <a:t>methyltransferase</a:t>
            </a:r>
            <a:r>
              <a:rPr lang="it-IT" dirty="0">
                <a:latin typeface="+mn-lt"/>
              </a:rPr>
              <a:t> </a:t>
            </a:r>
            <a:r>
              <a:rPr lang="it-IT" dirty="0" err="1">
                <a:latin typeface="+mn-lt"/>
              </a:rPr>
              <a:t>enzymatic</a:t>
            </a:r>
            <a:r>
              <a:rPr lang="it-IT" dirty="0">
                <a:latin typeface="+mn-lt"/>
              </a:rPr>
              <a:t> </a:t>
            </a:r>
            <a:r>
              <a:rPr lang="it-IT" dirty="0" err="1">
                <a:latin typeface="+mn-lt"/>
              </a:rPr>
              <a:t>activity</a:t>
            </a:r>
            <a:endParaRPr lang="it-IT" dirty="0">
              <a:latin typeface="+mn-lt"/>
            </a:endParaRPr>
          </a:p>
        </p:txBody>
      </p:sp>
      <p:sp>
        <p:nvSpPr>
          <p:cNvPr id="14341" name="Title 1"/>
          <p:cNvSpPr txBox="1">
            <a:spLocks/>
          </p:cNvSpPr>
          <p:nvPr/>
        </p:nvSpPr>
        <p:spPr bwMode="auto">
          <a:xfrm>
            <a:off x="0" y="0"/>
            <a:ext cx="9144000" cy="5651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b="1" dirty="0" err="1"/>
              <a:t>Exemple</a:t>
            </a:r>
            <a:r>
              <a:rPr lang="it-IT" altLang="it-IT" b="1" dirty="0"/>
              <a:t> of </a:t>
            </a:r>
            <a:r>
              <a:rPr lang="it-IT" altLang="it-IT" b="1" dirty="0" err="1"/>
              <a:t>pharmacogenetic</a:t>
            </a:r>
            <a:r>
              <a:rPr lang="it-IT" altLang="it-IT" b="1" dirty="0"/>
              <a:t> trait</a:t>
            </a:r>
            <a:endParaRPr lang="en-US" altLang="it-IT" b="1" dirty="0"/>
          </a:p>
        </p:txBody>
      </p:sp>
      <p:pic>
        <p:nvPicPr>
          <p:cNvPr id="23558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2938" y="655638"/>
            <a:ext cx="1755775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9" name="CasellaDiTesto 4"/>
          <p:cNvSpPr txBox="1">
            <a:spLocks noChangeArrowheads="1"/>
          </p:cNvSpPr>
          <p:nvPr/>
        </p:nvSpPr>
        <p:spPr bwMode="auto">
          <a:xfrm>
            <a:off x="6918325" y="2327275"/>
            <a:ext cx="20891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800" i="1" dirty="0" err="1"/>
              <a:t>Enzyme</a:t>
            </a:r>
            <a:r>
              <a:rPr lang="it-IT" altLang="it-IT" sz="1800" i="1" dirty="0"/>
              <a:t> </a:t>
            </a:r>
            <a:r>
              <a:rPr lang="it-IT" altLang="it-IT" sz="1800" i="1" dirty="0" err="1"/>
              <a:t>thiopurine</a:t>
            </a:r>
            <a:r>
              <a:rPr lang="it-IT" altLang="it-IT" sz="1800" i="1" dirty="0"/>
              <a:t>- S-</a:t>
            </a:r>
            <a:r>
              <a:rPr lang="it-IT" altLang="it-IT" sz="1800" i="1" dirty="0" err="1"/>
              <a:t>methyltransferase</a:t>
            </a:r>
            <a:endParaRPr lang="it-IT" altLang="it-IT" sz="1800" i="1" dirty="0"/>
          </a:p>
        </p:txBody>
      </p:sp>
      <p:pic>
        <p:nvPicPr>
          <p:cNvPr id="23560" name="Immagin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5064125"/>
            <a:ext cx="1665288" cy="158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5" y="855663"/>
            <a:ext cx="2663825" cy="409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tangolo 3"/>
          <p:cNvSpPr/>
          <p:nvPr/>
        </p:nvSpPr>
        <p:spPr>
          <a:xfrm>
            <a:off x="6627813" y="3452813"/>
            <a:ext cx="2120900" cy="27749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9" grpId="0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1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CasellaDiTesto 2"/>
          <p:cNvSpPr txBox="1">
            <a:spLocks noChangeArrowheads="1"/>
          </p:cNvSpPr>
          <p:nvPr/>
        </p:nvSpPr>
        <p:spPr bwMode="auto">
          <a:xfrm>
            <a:off x="6553200" y="6553200"/>
            <a:ext cx="2590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it-IT" altLang="it-IT" sz="1800">
                <a:latin typeface="Arial" panose="020B0604020202020204" pitchFamily="34" charset="0"/>
              </a:rPr>
              <a:t>Cheok &amp; Evans, 2006</a:t>
            </a:r>
          </a:p>
        </p:txBody>
      </p:sp>
    </p:spTree>
    <p:extLst>
      <p:ext uri="{BB962C8B-B14F-4D97-AF65-F5344CB8AC3E}">
        <p14:creationId xmlns:p14="http://schemas.microsoft.com/office/powerpoint/2010/main" val="18128933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40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CasellaDiTesto 2"/>
          <p:cNvSpPr txBox="1">
            <a:spLocks noChangeArrowheads="1"/>
          </p:cNvSpPr>
          <p:nvPr/>
        </p:nvSpPr>
        <p:spPr bwMode="auto">
          <a:xfrm>
            <a:off x="6553200" y="6553200"/>
            <a:ext cx="2590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it-IT" altLang="it-IT" sz="1800">
                <a:latin typeface="Arial" panose="020B0604020202020204" pitchFamily="34" charset="0"/>
              </a:rPr>
              <a:t>Cheok &amp; Evans, 2006</a:t>
            </a:r>
          </a:p>
        </p:txBody>
      </p:sp>
    </p:spTree>
    <p:extLst>
      <p:ext uri="{BB962C8B-B14F-4D97-AF65-F5344CB8AC3E}">
        <p14:creationId xmlns:p14="http://schemas.microsoft.com/office/powerpoint/2010/main" val="3011669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3" t="4395" r="5402" b="23914"/>
          <a:stretch>
            <a:fillRect/>
          </a:stretch>
        </p:blipFill>
        <p:spPr bwMode="auto">
          <a:xfrm>
            <a:off x="1076325" y="1268413"/>
            <a:ext cx="6989763" cy="470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Box 5"/>
          <p:cNvSpPr>
            <a:spLocks noGrp="1" noChangeArrowheads="1"/>
          </p:cNvSpPr>
          <p:nvPr>
            <p:ph type="title"/>
          </p:nvPr>
        </p:nvSpPr>
        <p:spPr>
          <a:xfrm>
            <a:off x="0" y="1142"/>
            <a:ext cx="9144000" cy="1077218"/>
          </a:xfrm>
        </p:spPr>
        <p:txBody>
          <a:bodyPr>
            <a:spAutoFit/>
          </a:bodyPr>
          <a:lstStyle/>
          <a:p>
            <a:r>
              <a:rPr lang="en-US" altLang="it-IT" sz="3200" b="1" dirty="0"/>
              <a:t>For some diseases the percentage of drug response is still unsatisfactory</a:t>
            </a:r>
          </a:p>
        </p:txBody>
      </p:sp>
      <p:sp>
        <p:nvSpPr>
          <p:cNvPr id="8205" name="CasellaDiTesto 2"/>
          <p:cNvSpPr txBox="1">
            <a:spLocks noChangeArrowheads="1"/>
          </p:cNvSpPr>
          <p:nvPr/>
        </p:nvSpPr>
        <p:spPr bwMode="auto">
          <a:xfrm>
            <a:off x="2362200" y="6478588"/>
            <a:ext cx="67675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it-IT" altLang="it-IT" sz="1800" dirty="0"/>
              <a:t>US </a:t>
            </a:r>
            <a:r>
              <a:rPr lang="it-IT" altLang="it-IT" sz="1800" dirty="0" err="1"/>
              <a:t>Food</a:t>
            </a:r>
            <a:r>
              <a:rPr lang="it-IT" altLang="it-IT" sz="1800" dirty="0"/>
              <a:t> and </a:t>
            </a:r>
            <a:r>
              <a:rPr lang="it-IT" altLang="it-IT" sz="1800" dirty="0" err="1"/>
              <a:t>Drug</a:t>
            </a:r>
            <a:r>
              <a:rPr lang="it-IT" altLang="it-IT" sz="1800" dirty="0"/>
              <a:t> Administration</a:t>
            </a:r>
          </a:p>
        </p:txBody>
      </p:sp>
      <p:pic>
        <p:nvPicPr>
          <p:cNvPr id="8206" name="Picture 7" descr="Preview of your QR Cod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57888"/>
            <a:ext cx="900113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0" y="12700"/>
            <a:ext cx="9144000" cy="1022350"/>
          </a:xfrm>
        </p:spPr>
        <p:txBody>
          <a:bodyPr/>
          <a:lstStyle/>
          <a:p>
            <a:r>
              <a:rPr lang="en-US" altLang="it-IT" sz="3200" b="1" dirty="0" err="1"/>
              <a:t>Interindividual</a:t>
            </a:r>
            <a:r>
              <a:rPr lang="en-US" altLang="it-IT" sz="3200" b="1" dirty="0"/>
              <a:t> variability in drug response</a:t>
            </a:r>
          </a:p>
        </p:txBody>
      </p:sp>
      <p:pic>
        <p:nvPicPr>
          <p:cNvPr id="5" name="Picture 1" descr="C:\Documents and Settings\gstocco\Local Settings\Temporary Internet Files\Content.IE5\46WKGM75\MC900215255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90600"/>
            <a:ext cx="15240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ight Arrow 5"/>
          <p:cNvSpPr/>
          <p:nvPr/>
        </p:nvSpPr>
        <p:spPr>
          <a:xfrm rot="3068014">
            <a:off x="1235075" y="2149475"/>
            <a:ext cx="4572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438900" y="1390650"/>
            <a:ext cx="2362200" cy="4955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it-IT" b="1" dirty="0">
                <a:solidFill>
                  <a:srgbClr val="000000"/>
                </a:solidFill>
              </a:rPr>
              <a:t>Treatment outcome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it-IT" sz="2800" b="1" dirty="0">
                <a:solidFill>
                  <a:srgbClr val="000000"/>
                </a:solidFill>
              </a:rPr>
              <a:t>(same dose)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it-IT" dirty="0">
              <a:solidFill>
                <a:srgbClr val="00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it-IT" dirty="0">
                <a:solidFill>
                  <a:srgbClr val="00B050"/>
                </a:solidFill>
              </a:rPr>
              <a:t>Response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it-IT" dirty="0">
              <a:solidFill>
                <a:srgbClr val="00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it-IT" dirty="0">
                <a:solidFill>
                  <a:srgbClr val="00B0F0"/>
                </a:solidFill>
              </a:rPr>
              <a:t>No effect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it-IT" dirty="0">
              <a:solidFill>
                <a:srgbClr val="00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it-IT" dirty="0">
                <a:solidFill>
                  <a:srgbClr val="7030A0"/>
                </a:solidFill>
              </a:rPr>
              <a:t>Adverse effect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600200" y="2286000"/>
            <a:ext cx="9540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6000">
                <a:solidFill>
                  <a:srgbClr val="000000"/>
                </a:solidFill>
                <a:latin typeface="Arial" panose="020B0604020202020204" pitchFamily="34" charset="0"/>
                <a:sym typeface="Webdings" panose="05030102010509060703" pitchFamily="18" charset="2"/>
              </a:rPr>
              <a:t></a:t>
            </a:r>
            <a:endParaRPr lang="en-US" altLang="it-IT" sz="60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2057400" y="2209800"/>
            <a:ext cx="9540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6000">
                <a:solidFill>
                  <a:srgbClr val="000000"/>
                </a:solidFill>
                <a:latin typeface="Arial" panose="020B0604020202020204" pitchFamily="34" charset="0"/>
                <a:sym typeface="Webdings" panose="05030102010509060703" pitchFamily="18" charset="2"/>
              </a:rPr>
              <a:t></a:t>
            </a:r>
            <a:endParaRPr lang="en-US" altLang="it-IT" sz="60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2590800" y="1981200"/>
            <a:ext cx="9540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6000">
                <a:solidFill>
                  <a:srgbClr val="000000"/>
                </a:solidFill>
                <a:latin typeface="Arial" panose="020B0604020202020204" pitchFamily="34" charset="0"/>
                <a:sym typeface="Webdings" panose="05030102010509060703" pitchFamily="18" charset="2"/>
              </a:rPr>
              <a:t></a:t>
            </a:r>
            <a:endParaRPr lang="en-US" altLang="it-IT" sz="60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3352800" y="2133600"/>
            <a:ext cx="9540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6000">
                <a:solidFill>
                  <a:srgbClr val="000000"/>
                </a:solidFill>
                <a:latin typeface="Arial" panose="020B0604020202020204" pitchFamily="34" charset="0"/>
                <a:sym typeface="Webdings" panose="05030102010509060703" pitchFamily="18" charset="2"/>
              </a:rPr>
              <a:t></a:t>
            </a:r>
            <a:endParaRPr lang="en-US" altLang="it-IT" sz="60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600200" y="3276600"/>
            <a:ext cx="9540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6000">
                <a:solidFill>
                  <a:srgbClr val="000000"/>
                </a:solidFill>
                <a:latin typeface="Arial" panose="020B0604020202020204" pitchFamily="34" charset="0"/>
                <a:sym typeface="Webdings" panose="05030102010509060703" pitchFamily="18" charset="2"/>
              </a:rPr>
              <a:t></a:t>
            </a:r>
            <a:endParaRPr lang="en-US" altLang="it-IT" sz="60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2362200" y="3048000"/>
            <a:ext cx="9540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6000">
                <a:solidFill>
                  <a:srgbClr val="000000"/>
                </a:solidFill>
                <a:latin typeface="Arial" panose="020B0604020202020204" pitchFamily="34" charset="0"/>
                <a:sym typeface="Webdings" panose="05030102010509060703" pitchFamily="18" charset="2"/>
              </a:rPr>
              <a:t></a:t>
            </a:r>
            <a:endParaRPr lang="en-US" altLang="it-IT" sz="60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2514600" y="4191000"/>
            <a:ext cx="9540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6000">
                <a:solidFill>
                  <a:srgbClr val="000000"/>
                </a:solidFill>
                <a:latin typeface="Arial" panose="020B0604020202020204" pitchFamily="34" charset="0"/>
                <a:sym typeface="Webdings" panose="05030102010509060703" pitchFamily="18" charset="2"/>
              </a:rPr>
              <a:t></a:t>
            </a:r>
            <a:endParaRPr lang="en-US" altLang="it-IT" sz="60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3886200" y="3276600"/>
            <a:ext cx="9540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6000">
                <a:solidFill>
                  <a:srgbClr val="000000"/>
                </a:solidFill>
                <a:latin typeface="Arial" panose="020B0604020202020204" pitchFamily="34" charset="0"/>
                <a:sym typeface="Webdings" panose="05030102010509060703" pitchFamily="18" charset="2"/>
              </a:rPr>
              <a:t></a:t>
            </a:r>
            <a:endParaRPr lang="en-US" altLang="it-IT" sz="60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3352800" y="3048000"/>
            <a:ext cx="9540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6000">
                <a:solidFill>
                  <a:srgbClr val="000000"/>
                </a:solidFill>
                <a:latin typeface="Arial" panose="020B0604020202020204" pitchFamily="34" charset="0"/>
                <a:sym typeface="Webdings" panose="05030102010509060703" pitchFamily="18" charset="2"/>
              </a:rPr>
              <a:t></a:t>
            </a:r>
            <a:endParaRPr lang="en-US" altLang="it-IT" sz="60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2057400" y="4343400"/>
            <a:ext cx="9540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6000">
                <a:solidFill>
                  <a:srgbClr val="000000"/>
                </a:solidFill>
                <a:latin typeface="Arial" panose="020B0604020202020204" pitchFamily="34" charset="0"/>
                <a:sym typeface="Webdings" panose="05030102010509060703" pitchFamily="18" charset="2"/>
              </a:rPr>
              <a:t></a:t>
            </a:r>
            <a:endParaRPr lang="en-US" altLang="it-IT" sz="60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3124200" y="3810000"/>
            <a:ext cx="9540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6000">
                <a:solidFill>
                  <a:srgbClr val="000000"/>
                </a:solidFill>
                <a:latin typeface="Arial" panose="020B0604020202020204" pitchFamily="34" charset="0"/>
                <a:sym typeface="Webdings" panose="05030102010509060703" pitchFamily="18" charset="2"/>
              </a:rPr>
              <a:t></a:t>
            </a:r>
            <a:endParaRPr lang="en-US" altLang="it-IT" sz="60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3657600" y="4267200"/>
            <a:ext cx="9540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6000">
                <a:solidFill>
                  <a:srgbClr val="000000"/>
                </a:solidFill>
                <a:latin typeface="Arial" panose="020B0604020202020204" pitchFamily="34" charset="0"/>
                <a:sym typeface="Webdings" panose="05030102010509060703" pitchFamily="18" charset="2"/>
              </a:rPr>
              <a:t></a:t>
            </a:r>
            <a:endParaRPr lang="en-US" altLang="it-IT" sz="60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2895600" y="3124200"/>
            <a:ext cx="9540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6000">
                <a:solidFill>
                  <a:srgbClr val="000000"/>
                </a:solidFill>
                <a:latin typeface="Arial" panose="020B0604020202020204" pitchFamily="34" charset="0"/>
                <a:sym typeface="Webdings" panose="05030102010509060703" pitchFamily="18" charset="2"/>
              </a:rPr>
              <a:t></a:t>
            </a:r>
            <a:endParaRPr lang="en-US" altLang="it-IT" sz="60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4572000" y="3124200"/>
            <a:ext cx="9540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6000">
                <a:solidFill>
                  <a:srgbClr val="000000"/>
                </a:solidFill>
                <a:latin typeface="Arial" panose="020B0604020202020204" pitchFamily="34" charset="0"/>
                <a:sym typeface="Webdings" panose="05030102010509060703" pitchFamily="18" charset="2"/>
              </a:rPr>
              <a:t></a:t>
            </a:r>
            <a:endParaRPr lang="en-US" altLang="it-IT" sz="60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4572000" y="4114800"/>
            <a:ext cx="9540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6000">
                <a:solidFill>
                  <a:srgbClr val="000000"/>
                </a:solidFill>
                <a:latin typeface="Arial" panose="020B0604020202020204" pitchFamily="34" charset="0"/>
                <a:sym typeface="Webdings" panose="05030102010509060703" pitchFamily="18" charset="2"/>
              </a:rPr>
              <a:t></a:t>
            </a:r>
            <a:endParaRPr lang="en-US" altLang="it-IT" sz="60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3200400" y="4724400"/>
            <a:ext cx="9540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6000">
                <a:solidFill>
                  <a:srgbClr val="000000"/>
                </a:solidFill>
                <a:latin typeface="Arial" panose="020B0604020202020204" pitchFamily="34" charset="0"/>
                <a:sym typeface="Webdings" panose="05030102010509060703" pitchFamily="18" charset="2"/>
              </a:rPr>
              <a:t></a:t>
            </a:r>
            <a:endParaRPr lang="en-US" altLang="it-IT" sz="60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4038600" y="4724400"/>
            <a:ext cx="9540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6000">
                <a:solidFill>
                  <a:srgbClr val="000000"/>
                </a:solidFill>
                <a:latin typeface="Arial" panose="020B0604020202020204" pitchFamily="34" charset="0"/>
                <a:sym typeface="Webdings" panose="05030102010509060703" pitchFamily="18" charset="2"/>
              </a:rPr>
              <a:t></a:t>
            </a:r>
            <a:endParaRPr lang="en-US" altLang="it-IT" sz="60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4267200" y="5105400"/>
            <a:ext cx="9540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6000">
                <a:solidFill>
                  <a:srgbClr val="000000"/>
                </a:solidFill>
                <a:latin typeface="Arial" panose="020B0604020202020204" pitchFamily="34" charset="0"/>
                <a:sym typeface="Webdings" panose="05030102010509060703" pitchFamily="18" charset="2"/>
              </a:rPr>
              <a:t></a:t>
            </a:r>
            <a:endParaRPr lang="en-US" altLang="it-IT" sz="60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3581400" y="5334000"/>
            <a:ext cx="9540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6000">
                <a:solidFill>
                  <a:srgbClr val="000000"/>
                </a:solidFill>
                <a:latin typeface="Arial" panose="020B0604020202020204" pitchFamily="34" charset="0"/>
                <a:sym typeface="Webdings" panose="05030102010509060703" pitchFamily="18" charset="2"/>
              </a:rPr>
              <a:t></a:t>
            </a:r>
            <a:endParaRPr lang="en-US" altLang="it-IT" sz="60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6" name="Rectangle 35"/>
          <p:cNvSpPr>
            <a:spLocks noChangeArrowheads="1"/>
          </p:cNvSpPr>
          <p:nvPr/>
        </p:nvSpPr>
        <p:spPr bwMode="auto">
          <a:xfrm>
            <a:off x="1447800" y="4114800"/>
            <a:ext cx="9540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6000">
                <a:solidFill>
                  <a:srgbClr val="000000"/>
                </a:solidFill>
                <a:latin typeface="Arial" panose="020B0604020202020204" pitchFamily="34" charset="0"/>
                <a:sym typeface="Webdings" panose="05030102010509060703" pitchFamily="18" charset="2"/>
              </a:rPr>
              <a:t></a:t>
            </a:r>
            <a:endParaRPr lang="en-US" altLang="it-IT" sz="60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3962400" y="2286000"/>
            <a:ext cx="9540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6000">
                <a:solidFill>
                  <a:srgbClr val="000000"/>
                </a:solidFill>
                <a:latin typeface="Arial" panose="020B0604020202020204" pitchFamily="34" charset="0"/>
                <a:sym typeface="Webdings" panose="05030102010509060703" pitchFamily="18" charset="2"/>
              </a:rPr>
              <a:t></a:t>
            </a:r>
            <a:endParaRPr lang="en-US" altLang="it-IT" sz="60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8" name="Rectangle 37"/>
          <p:cNvSpPr>
            <a:spLocks noChangeArrowheads="1"/>
          </p:cNvSpPr>
          <p:nvPr/>
        </p:nvSpPr>
        <p:spPr bwMode="auto">
          <a:xfrm>
            <a:off x="4572000" y="2362200"/>
            <a:ext cx="9540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6000">
                <a:solidFill>
                  <a:srgbClr val="000000"/>
                </a:solidFill>
                <a:latin typeface="Arial" panose="020B0604020202020204" pitchFamily="34" charset="0"/>
                <a:sym typeface="Webdings" panose="05030102010509060703" pitchFamily="18" charset="2"/>
              </a:rPr>
              <a:t></a:t>
            </a:r>
            <a:endParaRPr lang="en-US" altLang="it-IT" sz="60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2438400" y="5181600"/>
            <a:ext cx="9540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6000">
                <a:solidFill>
                  <a:srgbClr val="000000"/>
                </a:solidFill>
                <a:latin typeface="Arial" panose="020B0604020202020204" pitchFamily="34" charset="0"/>
                <a:sym typeface="Webdings" panose="05030102010509060703" pitchFamily="18" charset="2"/>
              </a:rPr>
              <a:t></a:t>
            </a:r>
            <a:endParaRPr lang="en-US" altLang="it-IT" sz="60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1600200" y="5029200"/>
            <a:ext cx="9540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6000">
                <a:solidFill>
                  <a:srgbClr val="000000"/>
                </a:solidFill>
                <a:latin typeface="Arial" panose="020B0604020202020204" pitchFamily="34" charset="0"/>
                <a:sym typeface="Webdings" panose="05030102010509060703" pitchFamily="18" charset="2"/>
              </a:rPr>
              <a:t></a:t>
            </a:r>
            <a:endParaRPr lang="en-US" altLang="it-IT" sz="60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mph" presetSubtype="7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26" dur="indefinite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italic"/>
                                      </p:to>
                                    </p:set>
                                    <p:set>
                                      <p:cBhvr override="childStyle">
                                        <p:cTn id="27" dur="indefinite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28" dur="indefinite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7C93A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7C93A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7C93A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7C93A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7C93A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7C93A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7C93A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7C93A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7C93A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7C93A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7C93A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7C93A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7C93A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7C93A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mph" presetSubtype="7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60" dur="indefinite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italic"/>
                                      </p:to>
                                    </p:set>
                                    <p:set>
                                      <p:cBhvr override="childStyle">
                                        <p:cTn id="61" dur="indefinite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62" dur="indefinite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CC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CC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CC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CC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CC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CC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" presetClass="emph" presetSubtype="7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78" dur="indefinite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italic"/>
                                      </p:to>
                                    </p:set>
                                    <p:set>
                                      <p:cBhvr override="childStyle">
                                        <p:cTn id="79" dur="indefinite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0" dur="indefinite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build="allAtOnce"/>
      <p:bldP spid="8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Box 6"/>
          <p:cNvSpPr txBox="1">
            <a:spLocks noChangeArrowheads="1"/>
          </p:cNvSpPr>
          <p:nvPr/>
        </p:nvSpPr>
        <p:spPr bwMode="auto">
          <a:xfrm>
            <a:off x="4929188" y="6500813"/>
            <a:ext cx="42148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>
              <a:defRPr/>
            </a:pPr>
            <a:r>
              <a:rPr lang="en-US" i="1" dirty="0">
                <a:latin typeface="+mn-lt"/>
              </a:rPr>
              <a:t>Goodman and Gilman, 2011</a:t>
            </a:r>
          </a:p>
        </p:txBody>
      </p:sp>
      <p:sp>
        <p:nvSpPr>
          <p:cNvPr id="10243" name="Content Placeholder 6"/>
          <p:cNvSpPr>
            <a:spLocks noGrp="1"/>
          </p:cNvSpPr>
          <p:nvPr>
            <p:ph sz="half" idx="2"/>
          </p:nvPr>
        </p:nvSpPr>
        <p:spPr>
          <a:xfrm>
            <a:off x="5105400" y="1484039"/>
            <a:ext cx="4038600" cy="4525963"/>
          </a:xfrm>
        </p:spPr>
        <p:txBody>
          <a:bodyPr/>
          <a:lstStyle/>
          <a:p>
            <a:r>
              <a:rPr lang="en-US" altLang="it-IT" dirty="0"/>
              <a:t>Physiological</a:t>
            </a:r>
          </a:p>
          <a:p>
            <a:r>
              <a:rPr lang="en-US" altLang="it-IT" dirty="0"/>
              <a:t>Pathological</a:t>
            </a:r>
          </a:p>
          <a:p>
            <a:r>
              <a:rPr lang="en-US" altLang="it-IT" dirty="0"/>
              <a:t>Genetic</a:t>
            </a:r>
          </a:p>
        </p:txBody>
      </p:sp>
      <p:sp>
        <p:nvSpPr>
          <p:cNvPr id="10244" name="TextBox 5"/>
          <p:cNvSpPr>
            <a:spLocks noGrp="1" noChangeArrowheads="1"/>
          </p:cNvSpPr>
          <p:nvPr>
            <p:ph type="title"/>
          </p:nvPr>
        </p:nvSpPr>
        <p:spPr>
          <a:xfrm>
            <a:off x="0" y="-18702"/>
            <a:ext cx="9144000" cy="1077218"/>
          </a:xfrm>
        </p:spPr>
        <p:txBody>
          <a:bodyPr>
            <a:spAutoFit/>
          </a:bodyPr>
          <a:lstStyle/>
          <a:p>
            <a:r>
              <a:rPr lang="en-US" altLang="it-IT" sz="3200" b="1" dirty="0"/>
              <a:t>Exogenous and endogenous factors that contribute to </a:t>
            </a:r>
            <a:r>
              <a:rPr lang="en-US" altLang="it-IT" sz="3200" b="1" dirty="0" err="1"/>
              <a:t>interindividual</a:t>
            </a:r>
            <a:r>
              <a:rPr lang="en-US" altLang="it-IT" sz="3200" b="1" dirty="0"/>
              <a:t> variability in drug response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460593"/>
            <a:ext cx="4546884" cy="454688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olo 1"/>
          <p:cNvSpPr>
            <a:spLocks noGrp="1"/>
          </p:cNvSpPr>
          <p:nvPr>
            <p:ph type="title"/>
          </p:nvPr>
        </p:nvSpPr>
        <p:spPr>
          <a:xfrm>
            <a:off x="0" y="6350"/>
            <a:ext cx="9144000" cy="1190625"/>
          </a:xfrm>
        </p:spPr>
        <p:txBody>
          <a:bodyPr/>
          <a:lstStyle/>
          <a:p>
            <a:r>
              <a:rPr lang="it-IT" altLang="it-IT" sz="3200" b="1" dirty="0" err="1"/>
              <a:t>Genetic</a:t>
            </a:r>
            <a:r>
              <a:rPr lang="it-IT" altLang="it-IT" sz="3200" b="1" dirty="0"/>
              <a:t> </a:t>
            </a:r>
            <a:r>
              <a:rPr lang="it-IT" altLang="it-IT" sz="3200" b="1" dirty="0" err="1"/>
              <a:t>characteristics</a:t>
            </a:r>
            <a:r>
              <a:rPr lang="it-IT" altLang="it-IT" sz="3200" b="1" dirty="0"/>
              <a:t> predispose to the </a:t>
            </a:r>
            <a:r>
              <a:rPr lang="it-IT" altLang="it-IT" sz="3200" b="1" dirty="0" err="1"/>
              <a:t>response</a:t>
            </a:r>
            <a:r>
              <a:rPr lang="it-IT" altLang="it-IT" sz="3200" b="1" dirty="0"/>
              <a:t> to </a:t>
            </a:r>
            <a:r>
              <a:rPr lang="it-IT" altLang="it-IT" sz="3200" b="1" dirty="0" err="1"/>
              <a:t>substances</a:t>
            </a:r>
            <a:endParaRPr lang="it-IT" altLang="it-IT" sz="3200" b="1" dirty="0"/>
          </a:p>
        </p:txBody>
      </p:sp>
      <p:sp>
        <p:nvSpPr>
          <p:cNvPr id="11267" name="Segnaposto contenuto 2"/>
          <p:cNvSpPr>
            <a:spLocks noGrp="1"/>
          </p:cNvSpPr>
          <p:nvPr>
            <p:ph idx="1"/>
          </p:nvPr>
        </p:nvSpPr>
        <p:spPr>
          <a:xfrm>
            <a:off x="0" y="1628775"/>
            <a:ext cx="8229600" cy="1728788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it-IT" altLang="it-IT" sz="2400" i="1" dirty="0"/>
              <a:t>Pitagora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it-IT" altLang="it-IT" sz="2400" dirty="0"/>
              <a:t>(Samo?, 570 b.C. – Metaponto, 495 b.C.)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it-IT" sz="2400" dirty="0"/>
              <a:t>He forbade his disciples to eat broad beans 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it-IT" sz="2400" dirty="0"/>
              <a:t>(for the risk of favism?)</a:t>
            </a:r>
            <a:r>
              <a:rPr lang="it-IT" altLang="it-IT" sz="2400" dirty="0"/>
              <a:t>.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endParaRPr lang="it-IT" altLang="it-IT" sz="2400" i="1" dirty="0"/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endParaRPr lang="it-IT" altLang="it-IT" sz="2400" i="1" dirty="0"/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endParaRPr lang="it-IT" altLang="it-IT" sz="2400" i="1" dirty="0"/>
          </a:p>
        </p:txBody>
      </p:sp>
      <p:pic>
        <p:nvPicPr>
          <p:cNvPr id="11268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825" y="1778000"/>
            <a:ext cx="1733550" cy="207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6913" y="2892425"/>
            <a:ext cx="1438275" cy="9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4929188" y="6218238"/>
            <a:ext cx="42148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>
              <a:defRPr/>
            </a:pPr>
            <a:r>
              <a:rPr lang="en-US" i="1" dirty="0" err="1">
                <a:latin typeface="+mn-lt"/>
              </a:rPr>
              <a:t>Pirmohamed</a:t>
            </a:r>
            <a:r>
              <a:rPr lang="en-US" i="1" dirty="0">
                <a:latin typeface="+mn-lt"/>
              </a:rPr>
              <a:t>, Br J </a:t>
            </a:r>
            <a:r>
              <a:rPr lang="en-US" i="1" dirty="0" err="1">
                <a:latin typeface="+mn-lt"/>
              </a:rPr>
              <a:t>Clin</a:t>
            </a:r>
            <a:r>
              <a:rPr lang="en-US" i="1" dirty="0">
                <a:latin typeface="+mn-lt"/>
              </a:rPr>
              <a:t> </a:t>
            </a:r>
            <a:r>
              <a:rPr lang="en-US" i="1" dirty="0" err="1">
                <a:latin typeface="+mn-lt"/>
              </a:rPr>
              <a:t>Pharmacol</a:t>
            </a:r>
            <a:r>
              <a:rPr lang="en-US" i="1" dirty="0">
                <a:latin typeface="+mn-lt"/>
              </a:rPr>
              <a:t> 2001</a:t>
            </a:r>
          </a:p>
          <a:p>
            <a:pPr algn="r" eaLnBrk="1" hangingPunct="1">
              <a:defRPr/>
            </a:pPr>
            <a:r>
              <a:rPr lang="en-US" i="1" dirty="0">
                <a:latin typeface="+mn-lt"/>
              </a:rPr>
              <a:t>Ventura</a:t>
            </a:r>
          </a:p>
        </p:txBody>
      </p:sp>
      <p:grpSp>
        <p:nvGrpSpPr>
          <p:cNvPr id="2" name="Gruppo 1"/>
          <p:cNvGrpSpPr>
            <a:grpSpLocks/>
          </p:cNvGrpSpPr>
          <p:nvPr/>
        </p:nvGrpSpPr>
        <p:grpSpPr bwMode="auto">
          <a:xfrm>
            <a:off x="0" y="4089400"/>
            <a:ext cx="9144000" cy="2087563"/>
            <a:chOff x="0" y="4089970"/>
            <a:chExt cx="9144000" cy="2087017"/>
          </a:xfrm>
        </p:grpSpPr>
        <p:pic>
          <p:nvPicPr>
            <p:cNvPr id="11272" name="Immagin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5113" y="4224362"/>
              <a:ext cx="1258887" cy="1952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3" name="Segnaposto contenuto 2"/>
            <p:cNvSpPr txBox="1">
              <a:spLocks/>
            </p:cNvSpPr>
            <p:nvPr/>
          </p:nvSpPr>
          <p:spPr bwMode="auto">
            <a:xfrm>
              <a:off x="0" y="4089970"/>
              <a:ext cx="8229600" cy="1863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it-IT" altLang="it-IT" sz="2400" i="1" dirty="0"/>
                <a:t>Lucrezio</a:t>
              </a:r>
              <a:r>
                <a:rPr lang="it-IT" altLang="it-IT" sz="2400" dirty="0"/>
                <a:t>  </a:t>
              </a:r>
            </a:p>
            <a:p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it-IT" altLang="it-IT" sz="2400" dirty="0"/>
                <a:t>(Campania, 98 /96 b.C. – Roma  55 /53 b.C.) </a:t>
              </a:r>
            </a:p>
            <a:p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it-IT" altLang="it-IT" sz="2400" i="1" dirty="0" err="1"/>
                <a:t>Quod</a:t>
              </a:r>
              <a:r>
                <a:rPr lang="it-IT" altLang="it-IT" sz="2400" i="1" dirty="0"/>
                <a:t> ali </a:t>
              </a:r>
              <a:r>
                <a:rPr lang="it-IT" altLang="it-IT" sz="2400" i="1" dirty="0" err="1"/>
                <a:t>cibus</a:t>
              </a:r>
              <a:r>
                <a:rPr lang="it-IT" altLang="it-IT" sz="2400" i="1" dirty="0"/>
                <a:t> est </a:t>
              </a:r>
              <a:r>
                <a:rPr lang="it-IT" altLang="it-IT" sz="2400" i="1" dirty="0" err="1"/>
                <a:t>aliis</a:t>
              </a:r>
              <a:r>
                <a:rPr lang="it-IT" altLang="it-IT" sz="2400" i="1" dirty="0"/>
                <a:t> </a:t>
              </a:r>
              <a:r>
                <a:rPr lang="it-IT" altLang="it-IT" sz="2400" i="1" dirty="0" err="1"/>
                <a:t>fuat</a:t>
              </a:r>
              <a:r>
                <a:rPr lang="it-IT" altLang="it-IT" sz="2400" i="1" dirty="0"/>
                <a:t> acre venenum.</a:t>
              </a:r>
              <a:r>
                <a:rPr lang="it-IT" altLang="it-IT" sz="2400" dirty="0"/>
                <a:t> </a:t>
              </a:r>
            </a:p>
            <a:p>
              <a:pPr>
                <a:spcBef>
                  <a:spcPct val="0"/>
                </a:spcBef>
                <a:buNone/>
              </a:pPr>
              <a:r>
                <a:rPr lang="en-US" altLang="it-IT" sz="2400" dirty="0"/>
                <a:t>What is food for a man, it is poison for another.</a:t>
              </a:r>
            </a:p>
            <a:p>
              <a:pPr>
                <a:spcBef>
                  <a:spcPct val="0"/>
                </a:spcBef>
                <a:buNone/>
              </a:pPr>
              <a:r>
                <a:rPr lang="it-IT" altLang="it-IT" sz="2400" dirty="0"/>
                <a:t>«De rerum natura» Libro IV, linea 637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341092"/>
            <a:ext cx="9144001" cy="3978771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5791200" y="6488668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 err="1"/>
              <a:t>Relling</a:t>
            </a:r>
            <a:r>
              <a:rPr lang="it-IT" dirty="0"/>
              <a:t> &amp; Evans, Nature 2015</a:t>
            </a:r>
          </a:p>
        </p:txBody>
      </p:sp>
    </p:spTree>
    <p:extLst>
      <p:ext uri="{BB962C8B-B14F-4D97-AF65-F5344CB8AC3E}">
        <p14:creationId xmlns:p14="http://schemas.microsoft.com/office/powerpoint/2010/main" val="34227184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it-IT" altLang="it-IT" sz="3200" b="1" dirty="0" err="1"/>
              <a:t>Modulation</a:t>
            </a:r>
            <a:r>
              <a:rPr lang="it-IT" altLang="it-IT" sz="3200" b="1" dirty="0"/>
              <a:t> of the dose and </a:t>
            </a:r>
            <a:r>
              <a:rPr lang="it-IT" altLang="it-IT" sz="3200" b="1" dirty="0" err="1"/>
              <a:t>drug</a:t>
            </a:r>
            <a:r>
              <a:rPr lang="it-IT" altLang="it-IT" sz="3200" b="1" dirty="0"/>
              <a:t> </a:t>
            </a:r>
            <a:r>
              <a:rPr lang="it-IT" altLang="it-IT" sz="3200" b="1" dirty="0" err="1"/>
              <a:t>effects</a:t>
            </a:r>
            <a:endParaRPr lang="en-US" altLang="it-IT" sz="3200" b="1" dirty="0"/>
          </a:p>
        </p:txBody>
      </p:sp>
      <p:sp>
        <p:nvSpPr>
          <p:cNvPr id="21507" name="Content Placeholder 3"/>
          <p:cNvSpPr>
            <a:spLocks noGrp="1"/>
          </p:cNvSpPr>
          <p:nvPr>
            <p:ph sz="half" idx="1"/>
          </p:nvPr>
        </p:nvSpPr>
        <p:spPr>
          <a:xfrm>
            <a:off x="0" y="1262063"/>
            <a:ext cx="5746750" cy="4525962"/>
          </a:xfrm>
        </p:spPr>
        <p:txBody>
          <a:bodyPr/>
          <a:lstStyle/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US" altLang="it-IT" sz="2400" i="1" dirty="0" err="1"/>
              <a:t>Paracelso</a:t>
            </a:r>
            <a:r>
              <a:rPr lang="en-US" altLang="it-IT" sz="2400" i="1" dirty="0"/>
              <a:t> (Philip Theophrastus </a:t>
            </a:r>
            <a:r>
              <a:rPr lang="en-US" altLang="it-IT" sz="2400" i="1" dirty="0" err="1"/>
              <a:t>Bombastus</a:t>
            </a:r>
            <a:r>
              <a:rPr lang="en-US" altLang="it-IT" sz="2400" i="1" dirty="0"/>
              <a:t> von </a:t>
            </a:r>
            <a:r>
              <a:rPr lang="en-US" altLang="it-IT" sz="2400" i="1" dirty="0" err="1"/>
              <a:t>Hohenheim</a:t>
            </a:r>
            <a:r>
              <a:rPr lang="en-US" altLang="it-IT" sz="2400" i="1" dirty="0"/>
              <a:t>)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US" altLang="it-IT" sz="2400" i="1" dirty="0"/>
              <a:t>(</a:t>
            </a:r>
            <a:r>
              <a:rPr lang="en-US" altLang="it-IT" sz="2400" i="1" dirty="0" err="1"/>
              <a:t>Einsiedeln</a:t>
            </a:r>
            <a:r>
              <a:rPr lang="en-US" altLang="it-IT" sz="2400" i="1" dirty="0"/>
              <a:t> 1493 – </a:t>
            </a:r>
            <a:r>
              <a:rPr lang="en-US" altLang="it-IT" sz="2400" i="1" dirty="0" err="1"/>
              <a:t>Salisburgo</a:t>
            </a:r>
            <a:r>
              <a:rPr lang="en-US" altLang="it-IT" sz="2400" i="1" dirty="0"/>
              <a:t> 1541)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en-US" altLang="it-IT" i="1" dirty="0"/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US" altLang="it-IT" sz="2400" i="1" dirty="0"/>
              <a:t>“Omnia </a:t>
            </a:r>
            <a:r>
              <a:rPr lang="en-US" altLang="it-IT" sz="2400" i="1" dirty="0" err="1"/>
              <a:t>venenum</a:t>
            </a:r>
            <a:r>
              <a:rPr lang="en-US" altLang="it-IT" sz="2400" i="1" dirty="0"/>
              <a:t> </a:t>
            </a:r>
            <a:r>
              <a:rPr lang="en-US" altLang="it-IT" sz="2400" i="1" dirty="0" err="1"/>
              <a:t>sunt</a:t>
            </a:r>
            <a:r>
              <a:rPr lang="en-US" altLang="it-IT" sz="2400" i="1" dirty="0"/>
              <a:t>: </a:t>
            </a:r>
            <a:r>
              <a:rPr lang="en-US" altLang="it-IT" sz="2400" i="1" dirty="0" err="1"/>
              <a:t>nec</a:t>
            </a:r>
            <a:r>
              <a:rPr lang="en-US" altLang="it-IT" sz="2400" i="1" dirty="0"/>
              <a:t> sine </a:t>
            </a:r>
            <a:r>
              <a:rPr lang="en-US" altLang="it-IT" sz="2400" i="1" dirty="0" err="1"/>
              <a:t>veneno</a:t>
            </a:r>
            <a:r>
              <a:rPr lang="en-US" altLang="it-IT" sz="2400" i="1" dirty="0"/>
              <a:t> </a:t>
            </a:r>
            <a:r>
              <a:rPr lang="en-US" altLang="it-IT" sz="2400" i="1" dirty="0" err="1"/>
              <a:t>quicquam</a:t>
            </a:r>
            <a:r>
              <a:rPr lang="en-US" altLang="it-IT" sz="2400" i="1" dirty="0"/>
              <a:t> </a:t>
            </a:r>
            <a:r>
              <a:rPr lang="en-US" altLang="it-IT" sz="2400" i="1" dirty="0" err="1"/>
              <a:t>existit</a:t>
            </a:r>
            <a:r>
              <a:rPr lang="en-US" altLang="it-IT" sz="2400" i="1" dirty="0"/>
              <a:t>. </a:t>
            </a:r>
            <a:r>
              <a:rPr lang="en-US" altLang="it-IT" sz="2400" i="1" dirty="0" err="1"/>
              <a:t>Dosis</a:t>
            </a:r>
            <a:r>
              <a:rPr lang="en-US" altLang="it-IT" sz="2400" i="1" dirty="0"/>
              <a:t> sola </a:t>
            </a:r>
            <a:r>
              <a:rPr lang="en-US" altLang="it-IT" sz="2400" i="1" dirty="0" err="1"/>
              <a:t>facit</a:t>
            </a:r>
            <a:r>
              <a:rPr lang="en-US" altLang="it-IT" sz="2400" i="1" dirty="0"/>
              <a:t>, </a:t>
            </a:r>
            <a:r>
              <a:rPr lang="en-US" altLang="it-IT" sz="2400" i="1" dirty="0" err="1"/>
              <a:t>ut</a:t>
            </a:r>
            <a:r>
              <a:rPr lang="en-US" altLang="it-IT" sz="2400" i="1" dirty="0"/>
              <a:t> </a:t>
            </a:r>
            <a:r>
              <a:rPr lang="en-US" altLang="it-IT" sz="2400" i="1" dirty="0" err="1"/>
              <a:t>venenum</a:t>
            </a:r>
            <a:r>
              <a:rPr lang="en-US" altLang="it-IT" sz="2400" i="1" dirty="0"/>
              <a:t> non fit”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endParaRPr lang="en-US" altLang="it-IT" sz="2400" dirty="0"/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altLang="it-IT" sz="2400" dirty="0"/>
              <a:t>“All things are poison and nothing is without poison; only the dose makes a thing not a poison”</a:t>
            </a:r>
          </a:p>
          <a:p>
            <a:pPr>
              <a:buFont typeface="Arial" panose="020B0604020202020204" pitchFamily="34" charset="0"/>
              <a:buNone/>
              <a:defRPr/>
            </a:pPr>
            <a:endParaRPr lang="en-US" altLang="it-IT" dirty="0"/>
          </a:p>
          <a:p>
            <a:pPr>
              <a:buFont typeface="Arial" panose="020B0604020202020204" pitchFamily="34" charset="0"/>
              <a:buNone/>
              <a:defRPr/>
            </a:pPr>
            <a:endParaRPr lang="en-US" altLang="it-IT" dirty="0"/>
          </a:p>
          <a:p>
            <a:pPr>
              <a:buFont typeface="Arial" panose="020B0604020202020204" pitchFamily="34" charset="0"/>
              <a:buNone/>
              <a:defRPr/>
            </a:pPr>
            <a:endParaRPr lang="en-US" altLang="it-IT" dirty="0"/>
          </a:p>
          <a:p>
            <a:pPr>
              <a:buFont typeface="Arial" panose="020B0604020202020204" pitchFamily="34" charset="0"/>
              <a:buNone/>
              <a:defRPr/>
            </a:pPr>
            <a:endParaRPr lang="en-US" altLang="it-IT" dirty="0"/>
          </a:p>
          <a:p>
            <a:pPr>
              <a:buFont typeface="Arial" panose="020B0604020202020204" pitchFamily="34" charset="0"/>
              <a:buNone/>
              <a:defRPr/>
            </a:pPr>
            <a:endParaRPr lang="en-US" altLang="it-IT" dirty="0"/>
          </a:p>
          <a:p>
            <a:pPr>
              <a:defRPr/>
            </a:pPr>
            <a:endParaRPr lang="en-US" altLang="it-IT" dirty="0"/>
          </a:p>
          <a:p>
            <a:pPr>
              <a:defRPr/>
            </a:pPr>
            <a:endParaRPr lang="en-US" altLang="it-IT" dirty="0"/>
          </a:p>
          <a:p>
            <a:pPr>
              <a:defRPr/>
            </a:pPr>
            <a:endParaRPr lang="en-US" altLang="it-IT" dirty="0"/>
          </a:p>
        </p:txBody>
      </p:sp>
      <p:pic>
        <p:nvPicPr>
          <p:cNvPr id="12292" name="Picture 2" descr="File:Paracels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8975" y="1143000"/>
            <a:ext cx="3352800" cy="447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4929188" y="6500813"/>
            <a:ext cx="42148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>
              <a:defRPr/>
            </a:pPr>
            <a:r>
              <a:rPr lang="en-US" i="1" dirty="0">
                <a:latin typeface="+mn-lt"/>
              </a:rPr>
              <a:t>Yip et al., </a:t>
            </a:r>
            <a:r>
              <a:rPr lang="en-US" i="1" dirty="0" err="1">
                <a:latin typeface="+mn-lt"/>
              </a:rPr>
              <a:t>Clin</a:t>
            </a:r>
            <a:r>
              <a:rPr lang="en-US" i="1" dirty="0">
                <a:latin typeface="+mn-lt"/>
              </a:rPr>
              <a:t> Pharm </a:t>
            </a:r>
            <a:r>
              <a:rPr lang="en-US" i="1" dirty="0" err="1">
                <a:latin typeface="+mn-lt"/>
              </a:rPr>
              <a:t>Ther</a:t>
            </a:r>
            <a:r>
              <a:rPr lang="en-US" i="1" dirty="0">
                <a:latin typeface="+mn-lt"/>
              </a:rPr>
              <a:t> 2015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050"/>
            <a:ext cx="9144000" cy="505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bg1"/>
          </a:solidFill>
        </p:spPr>
        <p:txBody>
          <a:bodyPr/>
          <a:lstStyle/>
          <a:p>
            <a:r>
              <a:rPr lang="it-IT" altLang="it-IT" sz="3200" b="1" dirty="0" err="1"/>
              <a:t>History</a:t>
            </a:r>
            <a:r>
              <a:rPr lang="it-IT" altLang="it-IT" sz="3200" b="1" dirty="0"/>
              <a:t> of </a:t>
            </a:r>
            <a:r>
              <a:rPr lang="it-IT" altLang="it-IT" sz="3200" b="1" dirty="0" err="1"/>
              <a:t>pharmacogenetics</a:t>
            </a:r>
            <a:r>
              <a:rPr lang="it-IT" altLang="it-IT" sz="3200" b="1" dirty="0"/>
              <a:t> and </a:t>
            </a:r>
            <a:r>
              <a:rPr lang="it-IT" altLang="it-IT" sz="3200" b="1" dirty="0" err="1"/>
              <a:t>pharmacogenomics</a:t>
            </a:r>
            <a:endParaRPr lang="en-US" altLang="it-IT" sz="3200" b="1" dirty="0"/>
          </a:p>
        </p:txBody>
      </p:sp>
      <p:sp>
        <p:nvSpPr>
          <p:cNvPr id="11" name="CasellaDiTesto 10"/>
          <p:cNvSpPr txBox="1">
            <a:spLocks noChangeArrowheads="1"/>
          </p:cNvSpPr>
          <p:nvPr/>
        </p:nvSpPr>
        <p:spPr bwMode="auto">
          <a:xfrm>
            <a:off x="107950" y="2687638"/>
            <a:ext cx="7545388" cy="1746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1800">
              <a:latin typeface="Arial" panose="020B0604020202020204" pitchFamily="34" charset="0"/>
            </a:endParaRPr>
          </a:p>
        </p:txBody>
      </p:sp>
      <p:sp>
        <p:nvSpPr>
          <p:cNvPr id="12" name="CasellaDiTesto 11"/>
          <p:cNvSpPr txBox="1">
            <a:spLocks noChangeArrowheads="1"/>
          </p:cNvSpPr>
          <p:nvPr/>
        </p:nvSpPr>
        <p:spPr bwMode="auto">
          <a:xfrm>
            <a:off x="98425" y="3265488"/>
            <a:ext cx="7545388" cy="17621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1800">
              <a:latin typeface="Arial" panose="020B0604020202020204" pitchFamily="34" charset="0"/>
            </a:endParaRPr>
          </a:p>
        </p:txBody>
      </p:sp>
      <p:sp>
        <p:nvSpPr>
          <p:cNvPr id="13" name="CasellaDiTesto 12"/>
          <p:cNvSpPr txBox="1">
            <a:spLocks noChangeArrowheads="1"/>
          </p:cNvSpPr>
          <p:nvPr/>
        </p:nvSpPr>
        <p:spPr bwMode="auto">
          <a:xfrm>
            <a:off x="96838" y="3459163"/>
            <a:ext cx="7545387" cy="1746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1800">
              <a:latin typeface="Arial" panose="020B0604020202020204" pitchFamily="34" charset="0"/>
            </a:endParaRPr>
          </a:p>
        </p:txBody>
      </p:sp>
      <p:sp>
        <p:nvSpPr>
          <p:cNvPr id="14" name="CasellaDiTesto 13"/>
          <p:cNvSpPr txBox="1">
            <a:spLocks noChangeArrowheads="1"/>
          </p:cNvSpPr>
          <p:nvPr/>
        </p:nvSpPr>
        <p:spPr bwMode="auto">
          <a:xfrm>
            <a:off x="107950" y="3659188"/>
            <a:ext cx="7545388" cy="17621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1800">
              <a:latin typeface="Arial" panose="020B0604020202020204" pitchFamily="34" charset="0"/>
            </a:endParaRPr>
          </a:p>
        </p:txBody>
      </p:sp>
      <p:sp>
        <p:nvSpPr>
          <p:cNvPr id="15" name="TextBox 6"/>
          <p:cNvSpPr txBox="1">
            <a:spLocks noChangeArrowheads="1"/>
          </p:cNvSpPr>
          <p:nvPr/>
        </p:nvSpPr>
        <p:spPr bwMode="auto">
          <a:xfrm>
            <a:off x="4929188" y="6488113"/>
            <a:ext cx="42148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>
              <a:defRPr/>
            </a:pPr>
            <a:r>
              <a:rPr lang="en-US" i="1" dirty="0" err="1">
                <a:latin typeface="+mn-lt"/>
              </a:rPr>
              <a:t>Pirmohamed</a:t>
            </a:r>
            <a:r>
              <a:rPr lang="en-US" i="1" dirty="0">
                <a:latin typeface="+mn-lt"/>
              </a:rPr>
              <a:t>, Br J </a:t>
            </a:r>
            <a:r>
              <a:rPr lang="en-US" i="1" dirty="0" err="1">
                <a:latin typeface="+mn-lt"/>
              </a:rPr>
              <a:t>Clin</a:t>
            </a:r>
            <a:r>
              <a:rPr lang="en-US" i="1" dirty="0">
                <a:latin typeface="+mn-lt"/>
              </a:rPr>
              <a:t> </a:t>
            </a:r>
            <a:r>
              <a:rPr lang="en-US" i="1" dirty="0" err="1">
                <a:latin typeface="+mn-lt"/>
              </a:rPr>
              <a:t>Pharmacol</a:t>
            </a:r>
            <a:r>
              <a:rPr lang="en-US" i="1" dirty="0">
                <a:latin typeface="+mn-lt"/>
              </a:rPr>
              <a:t> 2001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6"/>
          <p:cNvSpPr txBox="1">
            <a:spLocks noChangeArrowheads="1"/>
          </p:cNvSpPr>
          <p:nvPr/>
        </p:nvSpPr>
        <p:spPr bwMode="auto">
          <a:xfrm>
            <a:off x="4929188" y="6500813"/>
            <a:ext cx="4214812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it-IT" sz="1800">
                <a:latin typeface="Arial" panose="020B0604020202020204" pitchFamily="34" charset="0"/>
              </a:rPr>
              <a:t>Goodman and Gilman, 2011</a:t>
            </a:r>
          </a:p>
        </p:txBody>
      </p:sp>
      <p:pic>
        <p:nvPicPr>
          <p:cNvPr id="13315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173288"/>
            <a:ext cx="8229600" cy="3379787"/>
          </a:xfrm>
        </p:spPr>
      </p:pic>
      <p:sp>
        <p:nvSpPr>
          <p:cNvPr id="7" name="TextBox 4"/>
          <p:cNvSpPr txBox="1">
            <a:spLocks noGrp="1" noChangeArrowheads="1"/>
          </p:cNvSpPr>
          <p:nvPr>
            <p:ph type="title"/>
          </p:nvPr>
        </p:nvSpPr>
        <p:spPr>
          <a:xfrm>
            <a:off x="457200" y="430213"/>
            <a:ext cx="8229600" cy="831850"/>
          </a:xfrm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sz="2400" b="1" dirty="0" err="1">
                <a:latin typeface="+mj-lt"/>
              </a:rPr>
              <a:t>L’emivita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dell’antipirina</a:t>
            </a:r>
            <a:r>
              <a:rPr lang="en-US" sz="2400" b="1" dirty="0">
                <a:latin typeface="+mj-lt"/>
              </a:rPr>
              <a:t> ha </a:t>
            </a:r>
            <a:r>
              <a:rPr lang="en-US" sz="2400" b="1" dirty="0" err="1">
                <a:latin typeface="+mj-lt"/>
              </a:rPr>
              <a:t>una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concordanza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maggiore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nei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gemelli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identici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che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nei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gemelli</a:t>
            </a:r>
            <a:r>
              <a:rPr lang="en-US" sz="2400" b="1" dirty="0">
                <a:latin typeface="+mj-lt"/>
              </a:rPr>
              <a:t> non </a:t>
            </a:r>
            <a:r>
              <a:rPr lang="en-US" sz="2400" b="1" dirty="0" err="1">
                <a:latin typeface="+mj-lt"/>
              </a:rPr>
              <a:t>identici</a:t>
            </a:r>
            <a:r>
              <a:rPr lang="en-US" sz="2400" b="1" dirty="0">
                <a:latin typeface="+mj-lt"/>
              </a:rPr>
              <a:t>.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5562600" y="60960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/>
              <a:t>Vessel &amp; Page, Science 1968</a:t>
            </a:r>
          </a:p>
        </p:txBody>
      </p:sp>
    </p:spTree>
    <p:extLst>
      <p:ext uri="{BB962C8B-B14F-4D97-AF65-F5344CB8AC3E}">
        <p14:creationId xmlns:p14="http://schemas.microsoft.com/office/powerpoint/2010/main" val="4659347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1030</TotalTime>
  <Words>385</Words>
  <Application>Microsoft Office PowerPoint</Application>
  <PresentationFormat>Presentazione su schermo (4:3)</PresentationFormat>
  <Paragraphs>87</Paragraphs>
  <Slides>12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Pharmacogenomics</vt:lpstr>
      <vt:lpstr>For some diseases the percentage of drug response is still unsatisfactory</vt:lpstr>
      <vt:lpstr>Interindividual variability in drug response</vt:lpstr>
      <vt:lpstr>Exogenous and endogenous factors that contribute to interindividual variability in drug response</vt:lpstr>
      <vt:lpstr>Genetic characteristics predispose to the response to substances</vt:lpstr>
      <vt:lpstr>Presentazione standard di PowerPoint</vt:lpstr>
      <vt:lpstr>Modulation of the dose and drug effects</vt:lpstr>
      <vt:lpstr>History of pharmacogenetics and pharmacogenomics</vt:lpstr>
      <vt:lpstr>L’emivita dell’antipirina ha una concordanza maggiore nei gemelli identici che nei gemelli non identici.</vt:lpstr>
      <vt:lpstr>Presentazione standard di PowerPoint</vt:lpstr>
      <vt:lpstr>Presentazione standard di PowerPoint</vt:lpstr>
      <vt:lpstr>Presentazione standard di PowerPoint</vt:lpstr>
    </vt:vector>
  </TitlesOfParts>
  <Company>SJCRH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Farmacotossicologia</dc:title>
  <dc:creator>help</dc:creator>
  <cp:lastModifiedBy>Gabriele Stocco</cp:lastModifiedBy>
  <cp:revision>117</cp:revision>
  <dcterms:created xsi:type="dcterms:W3CDTF">2012-03-01T12:06:30Z</dcterms:created>
  <dcterms:modified xsi:type="dcterms:W3CDTF">2020-10-09T16:31:27Z</dcterms:modified>
</cp:coreProperties>
</file>