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0"/>
  </p:notesMasterIdLst>
  <p:sldIdLst>
    <p:sldId id="464" r:id="rId2"/>
    <p:sldId id="463" r:id="rId3"/>
    <p:sldId id="479" r:id="rId4"/>
    <p:sldId id="466" r:id="rId5"/>
    <p:sldId id="486" r:id="rId6"/>
    <p:sldId id="468" r:id="rId7"/>
    <p:sldId id="489" r:id="rId8"/>
    <p:sldId id="470" r:id="rId9"/>
    <p:sldId id="491" r:id="rId10"/>
    <p:sldId id="469" r:id="rId11"/>
    <p:sldId id="471" r:id="rId12"/>
    <p:sldId id="480" r:id="rId13"/>
    <p:sldId id="473" r:id="rId14"/>
    <p:sldId id="474" r:id="rId15"/>
    <p:sldId id="475" r:id="rId16"/>
    <p:sldId id="476" r:id="rId17"/>
    <p:sldId id="477" r:id="rId18"/>
    <p:sldId id="488" r:id="rId19"/>
    <p:sldId id="345" r:id="rId20"/>
    <p:sldId id="493" r:id="rId21"/>
    <p:sldId id="494" r:id="rId22"/>
    <p:sldId id="495" r:id="rId23"/>
    <p:sldId id="496" r:id="rId24"/>
    <p:sldId id="498" r:id="rId25"/>
    <p:sldId id="497" r:id="rId26"/>
    <p:sldId id="499" r:id="rId27"/>
    <p:sldId id="501" r:id="rId28"/>
    <p:sldId id="500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8"/>
    <p:restoredTop sz="96341"/>
  </p:normalViewPr>
  <p:slideViewPr>
    <p:cSldViewPr snapToGrid="0" snapToObjects="1">
      <p:cViewPr varScale="1">
        <p:scale>
          <a:sx n="123" d="100"/>
          <a:sy n="123" d="100"/>
        </p:scale>
        <p:origin x="1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FEF22-A0C8-6C44-A48E-E4B0D647DC43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969B1-AA68-6144-8FC8-E0AA225584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53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>
            <a:extLst>
              <a:ext uri="{FF2B5EF4-FFF2-40B4-BE49-F238E27FC236}">
                <a16:creationId xmlns:a16="http://schemas.microsoft.com/office/drawing/2014/main" id="{B8B32E22-E28E-1541-8B7A-443E927A17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39C09C-7432-6447-88A6-70B98EDD6B81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ECD17C23-1373-2940-BA3B-8C213C82B98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5A570D2F-C6DE-C14F-B3C0-04800944B4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2894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>
            <a:extLst>
              <a:ext uri="{FF2B5EF4-FFF2-40B4-BE49-F238E27FC236}">
                <a16:creationId xmlns:a16="http://schemas.microsoft.com/office/drawing/2014/main" id="{206689A4-8C7C-0440-8139-8654C3A799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2E5AA4-60B2-A440-BABC-539A16A6CB42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41985" name="Text Box 1">
            <a:extLst>
              <a:ext uri="{FF2B5EF4-FFF2-40B4-BE49-F238E27FC236}">
                <a16:creationId xmlns:a16="http://schemas.microsoft.com/office/drawing/2014/main" id="{7E6122A9-7306-2A45-A0EB-68CE0989044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AA72FD2F-A473-474C-9753-00BED7F5C98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5157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>
            <a:extLst>
              <a:ext uri="{FF2B5EF4-FFF2-40B4-BE49-F238E27FC236}">
                <a16:creationId xmlns:a16="http://schemas.microsoft.com/office/drawing/2014/main" id="{5233578C-FAD1-A945-9D30-97FF78E21A7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6DE47F-E8AA-CD45-9B8A-52B2922DB4B7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C9277DFE-2A48-5444-A8A1-A832C5F9791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93BADB94-DD4B-1041-B2B4-2AFC62B94A1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8995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>
            <a:extLst>
              <a:ext uri="{FF2B5EF4-FFF2-40B4-BE49-F238E27FC236}">
                <a16:creationId xmlns:a16="http://schemas.microsoft.com/office/drawing/2014/main" id="{0780D606-D035-3747-A045-77A6B937BC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A64804-A64B-BA4E-B6C9-5468A9FA01B8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283EC885-D3B7-2E40-A41C-9701B6FFFE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877CE70F-F7FB-5F4C-BF93-9D516D4CDAB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0031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>
            <a:extLst>
              <a:ext uri="{FF2B5EF4-FFF2-40B4-BE49-F238E27FC236}">
                <a16:creationId xmlns:a16="http://schemas.microsoft.com/office/drawing/2014/main" id="{A288B4D8-76C3-E243-A8EB-4556ECA2D5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83AC56-E60F-A749-A19A-09BB162EF3F2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47105" name="Text Box 1">
            <a:extLst>
              <a:ext uri="{FF2B5EF4-FFF2-40B4-BE49-F238E27FC236}">
                <a16:creationId xmlns:a16="http://schemas.microsoft.com/office/drawing/2014/main" id="{C64E7472-1FE5-1040-B8F6-244D7424361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8C9DEF48-556E-3642-B095-4A4A72ABC20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1791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>
            <a:extLst>
              <a:ext uri="{FF2B5EF4-FFF2-40B4-BE49-F238E27FC236}">
                <a16:creationId xmlns:a16="http://schemas.microsoft.com/office/drawing/2014/main" id="{9D66D7E2-2E3C-F44D-A62F-F85A94E75B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D587B4-7DA3-F247-99A2-43E101CBDD5B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DCD6EACC-4463-CF42-88A7-496B7D4AF11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8338BBD8-64B4-CD4B-B3F2-9989E77FC6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005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>
            <a:extLst>
              <a:ext uri="{FF2B5EF4-FFF2-40B4-BE49-F238E27FC236}">
                <a16:creationId xmlns:a16="http://schemas.microsoft.com/office/drawing/2014/main" id="{E7B5B9BC-CA18-B147-809F-4BF506B9BE5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C21F38-730C-764D-886C-B2DBC38A801F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4E15ADD3-B749-9145-B69D-546C9E19C69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E659824E-D84E-794B-A54C-802C679510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5668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BD89C44-317A-4E19-B9E8-28B408BAF2D0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9910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EC0A46-5172-4E12-99F8-9F381D6A9F5C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233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3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1467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515E3A-8ADA-4162-9D07-2DB7A54C3DE5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241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1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0356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505FED-4678-478B-855F-5280C19591DD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2498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98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919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>
            <a:extLst>
              <a:ext uri="{FF2B5EF4-FFF2-40B4-BE49-F238E27FC236}">
                <a16:creationId xmlns:a16="http://schemas.microsoft.com/office/drawing/2014/main" id="{794CF434-FEEC-D748-80AF-E43EDEEF17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FCB07F-B6D6-8043-B30F-17B55B79DC31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28673" name="Text Box 1">
            <a:extLst>
              <a:ext uri="{FF2B5EF4-FFF2-40B4-BE49-F238E27FC236}">
                <a16:creationId xmlns:a16="http://schemas.microsoft.com/office/drawing/2014/main" id="{3C32A4C7-0D76-8D48-A420-C6A7286C5AF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06BFF89F-6FD3-6E44-A20E-89293ED5E9C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4423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66D07A-52BD-4670-9340-F611CB5F2751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2508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08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6371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C22674-0F17-4282-BA9B-77187D6BA12F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252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2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572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737014-C243-4AE9-B582-E5D7BF50B039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47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>
            <a:extLst>
              <a:ext uri="{FF2B5EF4-FFF2-40B4-BE49-F238E27FC236}">
                <a16:creationId xmlns:a16="http://schemas.microsoft.com/office/drawing/2014/main" id="{A36D190F-7918-274F-ABB9-DE94BD9094A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8983AF-D78D-4248-B049-5AA03EEC61B6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4F432B4D-5936-E842-BA73-D39C18A1434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03DAA644-CDA5-3C43-9955-57E0535738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045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>
            <a:extLst>
              <a:ext uri="{FF2B5EF4-FFF2-40B4-BE49-F238E27FC236}">
                <a16:creationId xmlns:a16="http://schemas.microsoft.com/office/drawing/2014/main" id="{81E86EAB-7BCD-7946-89AE-CB5DFA8AD36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53519C-EFAB-924A-9625-00DF307737EF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4CF112EA-9EBE-3242-99F8-2F6CA6E2FA4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046CFA05-AB8E-A043-8DB0-4063A9C578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6425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B03777D-E6F3-4E09-97E7-AF1072C00CA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9014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>
            <a:extLst>
              <a:ext uri="{FF2B5EF4-FFF2-40B4-BE49-F238E27FC236}">
                <a16:creationId xmlns:a16="http://schemas.microsoft.com/office/drawing/2014/main" id="{CF52810B-C7BD-2340-AD11-DB93DB2B5A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0CE6FF-F5B0-B249-9D54-1D083A73026E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BA96D368-C07B-F942-B8E5-9CD79023EC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E291C9DD-C11A-9642-8E7C-0437CB645F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4160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2A71012-365F-46A7-84D7-F7EC16C1EE6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6501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>
            <a:extLst>
              <a:ext uri="{FF2B5EF4-FFF2-40B4-BE49-F238E27FC236}">
                <a16:creationId xmlns:a16="http://schemas.microsoft.com/office/drawing/2014/main" id="{826BF4BE-5DFA-454E-94D5-9472D1061F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397E94-AE95-F347-A5C6-34D6E3E3CCB3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40961" name="Text Box 1">
            <a:extLst>
              <a:ext uri="{FF2B5EF4-FFF2-40B4-BE49-F238E27FC236}">
                <a16:creationId xmlns:a16="http://schemas.microsoft.com/office/drawing/2014/main" id="{48ECBB5B-21AF-094F-A0CB-B142B2765A6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D1FB1F76-3D0D-E749-932A-B905113983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508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29B5-292F-4942-BCC0-3424847B0F56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CA06-B4AA-554A-8786-AF5AEA4E3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93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29B5-292F-4942-BCC0-3424847B0F56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CA06-B4AA-554A-8786-AF5AEA4E3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4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29B5-292F-4942-BCC0-3424847B0F56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CA06-B4AA-554A-8786-AF5AEA4E3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51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408C5A1E-9B6C-0E48-9C0F-88CC7F1A54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1" y="6623052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1CF12E08-E41E-3340-B7AD-2B6ED4C4D15F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38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94C222AF-83A0-BF4C-A79C-2AF15C51604B}" type="slidenum">
              <a:rPr lang="it-IT" altLang="it-IT" sz="800"/>
              <a:pPr algn="ctr"/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9279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29B5-292F-4942-BCC0-3424847B0F56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CA06-B4AA-554A-8786-AF5AEA4E3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42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29B5-292F-4942-BCC0-3424847B0F56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CA06-B4AA-554A-8786-AF5AEA4E3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15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29B5-292F-4942-BCC0-3424847B0F56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CA06-B4AA-554A-8786-AF5AEA4E3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72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29B5-292F-4942-BCC0-3424847B0F56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CA06-B4AA-554A-8786-AF5AEA4E3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20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29B5-292F-4942-BCC0-3424847B0F56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CA06-B4AA-554A-8786-AF5AEA4E3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90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29B5-292F-4942-BCC0-3424847B0F56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CA06-B4AA-554A-8786-AF5AEA4E3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06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29B5-292F-4942-BCC0-3424847B0F56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CA06-B4AA-554A-8786-AF5AEA4E3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42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29B5-292F-4942-BCC0-3424847B0F56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CA06-B4AA-554A-8786-AF5AEA4E3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36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429B5-292F-4942-BCC0-3424847B0F56}" type="datetimeFigureOut">
              <a:rPr lang="it-IT" smtClean="0"/>
              <a:t>12/10/20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FCA06-B4AA-554A-8786-AF5AEA4E3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67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F22B4353-C951-0C4F-B2F6-14B785F79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3064" y="592381"/>
            <a:ext cx="8073736" cy="1036800"/>
          </a:xfrm>
          <a:ln/>
        </p:spPr>
        <p:txBody>
          <a:bodyPr vert="horz" wrap="square" lIns="81638" tIns="42452" rIns="81638" bIns="42452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altLang="it-IT" sz="3628" b="1" dirty="0">
                <a:latin typeface="Gurmukhi MN" panose="02020600050405020304" pitchFamily="18" charset="0"/>
                <a:cs typeface="Gurmukhi MN" panose="02020600050405020304" pitchFamily="18" charset="0"/>
              </a:rPr>
              <a:t>TESSUTI CONNETTIVI </a:t>
            </a:r>
            <a:br>
              <a:rPr lang="it-IT" altLang="it-IT" sz="3628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28" b="1" dirty="0">
                <a:latin typeface="Gurmukhi MN" panose="02020600050405020304" pitchFamily="18" charset="0"/>
                <a:cs typeface="Gurmukhi MN" panose="02020600050405020304" pitchFamily="18" charset="0"/>
              </a:rPr>
              <a:t>A MATRICE LIQUIDA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6193818-381B-524E-9284-ACAF23D5E0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056" y="2033464"/>
            <a:ext cx="8405752" cy="4824536"/>
          </a:xfrm>
          <a:ln/>
        </p:spPr>
        <p:txBody>
          <a:bodyPr vert="horz" wrap="square" lIns="81638" tIns="42452" rIns="81638" bIns="42452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spcBef>
                <a:spcPts val="635"/>
              </a:spcBef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it-IT" altLang="it-IT" sz="2540" dirty="0"/>
              <a:t>Nell’ ambito dell’ organismo umano, esistono tessuti connettivi a “Matrice Liquida”.</a:t>
            </a:r>
          </a:p>
          <a:p>
            <a:pPr marL="0" indent="0" algn="ctr">
              <a:spcBef>
                <a:spcPts val="635"/>
              </a:spcBef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it-IT" altLang="it-IT" sz="2540" dirty="0"/>
          </a:p>
          <a:p>
            <a:pPr marL="0" indent="0" algn="ctr">
              <a:spcBef>
                <a:spcPts val="635"/>
              </a:spcBef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it-IT" altLang="it-IT" sz="4000" b="1" dirty="0">
                <a:latin typeface="Gurmukhi MN" panose="02020600050405020304" pitchFamily="18" charset="0"/>
                <a:cs typeface="Gurmukhi MN" panose="02020600050405020304" pitchFamily="18" charset="0"/>
              </a:rPr>
              <a:t>- SANGUE</a:t>
            </a:r>
          </a:p>
          <a:p>
            <a:pPr marL="0" indent="0" algn="ctr">
              <a:spcBef>
                <a:spcPts val="635"/>
              </a:spcBef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it-IT" altLang="it-IT" sz="4000"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indent="0" algn="ctr">
              <a:spcBef>
                <a:spcPts val="635"/>
              </a:spcBef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it-IT" altLang="it-IT" sz="4000" b="1" dirty="0">
                <a:latin typeface="Gurmukhi MN" panose="02020600050405020304" pitchFamily="18" charset="0"/>
                <a:cs typeface="Gurmukhi MN" panose="02020600050405020304" pitchFamily="18" charset="0"/>
              </a:rPr>
              <a:t>- LINFA</a:t>
            </a:r>
          </a:p>
        </p:txBody>
      </p:sp>
    </p:spTree>
    <p:extLst>
      <p:ext uri="{BB962C8B-B14F-4D97-AF65-F5344CB8AC3E}">
        <p14:creationId xmlns:p14="http://schemas.microsoft.com/office/powerpoint/2010/main" val="108243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2380FBA5-4D36-3446-9EB7-1CD63F260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415735"/>
            <a:ext cx="7464960" cy="1036800"/>
          </a:xfrm>
          <a:ln/>
        </p:spPr>
        <p:txBody>
          <a:bodyPr vert="horz" wrap="square" lIns="81638" tIns="42452" rIns="81638" bIns="42452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 OSSEO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320CBA3-E447-2D48-A66F-CA0376EEE6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700808"/>
            <a:ext cx="7464960" cy="4105440"/>
          </a:xfrm>
          <a:ln/>
        </p:spPr>
        <p:txBody>
          <a:bodyPr vert="horz" wrap="square" lIns="81638" tIns="42452" rIns="81638" bIns="42452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ts val="635"/>
              </a:spcBef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it-IT" altLang="it-IT" sz="2540" dirty="0"/>
              <a:t>Organo localizzato nei CANALI DIAFISARI delle Ossa Lunghe e nell’ Osso Spugnoso.</a:t>
            </a:r>
          </a:p>
          <a:p>
            <a:pPr marL="0" indent="0">
              <a:spcBef>
                <a:spcPts val="635"/>
              </a:spcBef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it-IT" altLang="it-IT" sz="2540" dirty="0"/>
              <a:t>Nell’ adulto è particolarmente localizzato nello Sterno e nell’ Osso dell’ Anca.</a:t>
            </a:r>
          </a:p>
          <a:p>
            <a:pPr marL="0" indent="0">
              <a:spcBef>
                <a:spcPts val="635"/>
              </a:spcBef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it-IT" altLang="it-IT" sz="2540" dirty="0"/>
              <a:t>Nella condizione di Attività Emopoietica, più evidente nell’ età infantile e giovanile, meno marcata nell’ età </a:t>
            </a:r>
            <a:r>
              <a:rPr lang="it-IT" altLang="it-IT" sz="2540" dirty="0" err="1"/>
              <a:t>piu’</a:t>
            </a:r>
            <a:r>
              <a:rPr lang="it-IT" altLang="it-IT" sz="2540" dirty="0"/>
              <a:t> evoluta, si parla di MIDOLLO OSSEO ROSSO.</a:t>
            </a:r>
          </a:p>
          <a:p>
            <a:pPr marL="0" indent="0">
              <a:spcBef>
                <a:spcPts val="635"/>
              </a:spcBef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it-IT" altLang="it-IT" sz="2540" dirty="0"/>
              <a:t>In condizioni di “Quiescenza </a:t>
            </a:r>
            <a:r>
              <a:rPr lang="it-IT" altLang="it-IT" sz="2540" dirty="0" err="1"/>
              <a:t>Emopioetica</a:t>
            </a:r>
            <a:r>
              <a:rPr lang="it-IT" altLang="it-IT" sz="2540" dirty="0"/>
              <a:t>”, si parla di Midollo Osseo Giallo.</a:t>
            </a:r>
          </a:p>
        </p:txBody>
      </p:sp>
    </p:spTree>
    <p:extLst>
      <p:ext uri="{BB962C8B-B14F-4D97-AF65-F5344CB8AC3E}">
        <p14:creationId xmlns:p14="http://schemas.microsoft.com/office/powerpoint/2010/main" val="4119801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5CBAB1AE-5EF3-464C-A058-3CDD790C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"/>
            <a:ext cx="4474080" cy="297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6E3E3CF7-38BE-DE4F-AFC6-C0FFDBC5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81" y="361"/>
            <a:ext cx="3820320" cy="297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35B15317-62C3-4F4F-A3E6-9E4DB55B0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8"/>
          <a:stretch>
            <a:fillRect/>
          </a:stretch>
        </p:blipFill>
        <p:spPr bwMode="auto">
          <a:xfrm>
            <a:off x="4538880" y="2959561"/>
            <a:ext cx="3755520" cy="32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411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948E872B-1A9D-E84F-9112-F6AC824FB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27" y="3306601"/>
            <a:ext cx="4992219" cy="109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2452" rIns="81638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2177" b="1"/>
              <a:t>MIDOLLO OSSEO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2177" b="1"/>
              <a:t>ASPETTI ANATOMO-MICROSCOPICI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2177" b="1"/>
              <a:t>E SCHEMA T.E.M.</a:t>
            </a:r>
          </a:p>
        </p:txBody>
      </p:sp>
    </p:spTree>
    <p:extLst>
      <p:ext uri="{BB962C8B-B14F-4D97-AF65-F5344CB8AC3E}">
        <p14:creationId xmlns:p14="http://schemas.microsoft.com/office/powerpoint/2010/main" val="2627476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5E881F-0DEE-0C41-B126-0D0BB08E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8" y="-99392"/>
            <a:ext cx="9036496" cy="1425575"/>
          </a:xfrm>
        </p:spPr>
        <p:txBody>
          <a:bodyPr/>
          <a:lstStyle/>
          <a:p>
            <a:pPr algn="ctr"/>
            <a:r>
              <a:rPr lang="it-IT" sz="3600" dirty="0">
                <a:latin typeface="Copperplate Gothic Bold" panose="020E0705020206020404" pitchFamily="34" charset="77"/>
              </a:rPr>
              <a:t>SANGUE</a:t>
            </a:r>
            <a:br>
              <a:rPr lang="it-IT" sz="3600" dirty="0">
                <a:latin typeface="Copperplate Gothic Bold" panose="020E0705020206020404" pitchFamily="34" charset="77"/>
              </a:rPr>
            </a:br>
            <a:r>
              <a:rPr lang="it-IT" sz="3600" dirty="0">
                <a:latin typeface="Copperplate Gothic Bold" panose="020E0705020206020404" pitchFamily="34" charset="77"/>
              </a:rPr>
              <a:t>-Organizzazione Istologica-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87D3F4-054C-A845-BF0F-1BCCB2D7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2" y="1326185"/>
            <a:ext cx="8928992" cy="5187205"/>
          </a:xfrm>
        </p:spPr>
        <p:txBody>
          <a:bodyPr/>
          <a:lstStyle/>
          <a:p>
            <a:r>
              <a:rPr lang="it-IT" sz="2600" b="1" dirty="0">
                <a:latin typeface="Comic Sans MS" panose="030F0902030302020204" pitchFamily="66" charset="0"/>
              </a:rPr>
              <a:t>CELLULE:</a:t>
            </a:r>
          </a:p>
          <a:p>
            <a:endParaRPr lang="it-IT" sz="2600" b="1" dirty="0">
              <a:latin typeface="Comic Sans MS" panose="030F09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it-IT" sz="2600" b="1" dirty="0">
                <a:latin typeface="Comic Sans MS" panose="030F0902030302020204" pitchFamily="66" charset="0"/>
              </a:rPr>
              <a:t>ERITROCITI</a:t>
            </a:r>
            <a:r>
              <a:rPr lang="it-IT" sz="2600" b="1" dirty="0">
                <a:latin typeface="Comic Sans MS" panose="030F0902030302020204" pitchFamily="66" charset="0"/>
                <a:sym typeface="Wingdings" pitchFamily="2" charset="2"/>
              </a:rPr>
              <a:t> (Globuli Rossi), contenenti la proteina EMOGLOBINA che garantisce l’ apporto di ossigeno ai distretti corporei</a:t>
            </a:r>
          </a:p>
          <a:p>
            <a:pPr marL="457200" indent="-457200">
              <a:buFontTx/>
              <a:buChar char="-"/>
            </a:pPr>
            <a:endParaRPr lang="it-IT" sz="2600" b="1" dirty="0">
              <a:latin typeface="Comic Sans MS" panose="030F0902030302020204" pitchFamily="66" charset="0"/>
              <a:sym typeface="Wingdings" pitchFamily="2" charset="2"/>
            </a:endParaRPr>
          </a:p>
          <a:p>
            <a:pPr marL="457200" indent="-457200">
              <a:buFontTx/>
              <a:buChar char="-"/>
            </a:pPr>
            <a:r>
              <a:rPr lang="it-IT" sz="2600" b="1" dirty="0">
                <a:latin typeface="Comic Sans MS" panose="030F0902030302020204" pitchFamily="66" charset="0"/>
                <a:sym typeface="Wingdings" pitchFamily="2" charset="2"/>
              </a:rPr>
              <a:t>LEUCOCITI (Globuli Bianchi): GRANULOCITI (Neutrofili, Eosinofili e Basofili), LINFOCITI, MONOCITI (tutti variamente coinvolti nei meccanismi di difesa corporea), PIASTRINE (frammenti cellulari coinvolti nella Coagulazione del Sangue)</a:t>
            </a:r>
          </a:p>
        </p:txBody>
      </p:sp>
    </p:spTree>
    <p:extLst>
      <p:ext uri="{BB962C8B-B14F-4D97-AF65-F5344CB8AC3E}">
        <p14:creationId xmlns:p14="http://schemas.microsoft.com/office/powerpoint/2010/main" val="273217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5E6CA1BD-ABCC-C543-B26C-BC677E46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t="4948" r="5069" b="14955"/>
          <a:stretch>
            <a:fillRect/>
          </a:stretch>
        </p:blipFill>
        <p:spPr bwMode="auto">
          <a:xfrm>
            <a:off x="0" y="718921"/>
            <a:ext cx="9077760" cy="542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33" t="4948" r="5069" b="149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824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CF0EC4CF-0B30-114A-8C55-56B7FCD48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2779" r="3647" b="10454"/>
          <a:stretch>
            <a:fillRect/>
          </a:stretch>
        </p:blipFill>
        <p:spPr bwMode="auto">
          <a:xfrm>
            <a:off x="979201" y="65161"/>
            <a:ext cx="6988320" cy="67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664" t="2779" r="3647" b="104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46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3339E568-6913-5A47-ACDA-4743D9D1F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" t="5450" r="8405" b="6451"/>
          <a:stretch>
            <a:fillRect/>
          </a:stretch>
        </p:blipFill>
        <p:spPr bwMode="auto">
          <a:xfrm>
            <a:off x="2089441" y="65161"/>
            <a:ext cx="5224320" cy="67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093" t="5450" r="8405" b="64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048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A6511B36-E2F4-9345-8855-AAE28FA32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2780" r="4448" b="15793"/>
          <a:stretch>
            <a:fillRect/>
          </a:stretch>
        </p:blipFill>
        <p:spPr bwMode="auto">
          <a:xfrm>
            <a:off x="1045441" y="361"/>
            <a:ext cx="7444800" cy="67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421" t="2780" r="4448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611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96C82DF9-3BA2-4044-A3BF-9474CC44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t="11198" r="5943" b="25957"/>
          <a:stretch>
            <a:fillRect/>
          </a:stretch>
        </p:blipFill>
        <p:spPr bwMode="auto">
          <a:xfrm>
            <a:off x="395536" y="1412776"/>
            <a:ext cx="8229600" cy="35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33" t="11198" r="5943" b="259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32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4114" r="1141" b="15791"/>
          <a:stretch>
            <a:fillRect/>
          </a:stretch>
        </p:blipFill>
        <p:spPr bwMode="auto">
          <a:xfrm>
            <a:off x="2089441" y="65161"/>
            <a:ext cx="5551200" cy="672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560" t="4114" r="1141" b="157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262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5663F-20F8-CA46-BE34-F3924609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53" y="1"/>
            <a:ext cx="8712968" cy="1268760"/>
          </a:xfrm>
        </p:spPr>
        <p:txBody>
          <a:bodyPr/>
          <a:lstStyle/>
          <a:p>
            <a:pPr algn="ctr"/>
            <a:r>
              <a:rPr lang="it-IT" sz="4000" b="1" dirty="0">
                <a:cs typeface="Gurmukhi MN" panose="02020600050405020304" pitchFamily="18" charset="0"/>
              </a:rPr>
              <a:t>L I </a:t>
            </a:r>
            <a:r>
              <a:rPr lang="it-IT" sz="4000" b="1" dirty="0" err="1">
                <a:cs typeface="Gurmukhi MN" panose="02020600050405020304" pitchFamily="18" charset="0"/>
              </a:rPr>
              <a:t>N</a:t>
            </a:r>
            <a:r>
              <a:rPr lang="it-IT" sz="4000" b="1" dirty="0">
                <a:cs typeface="Gurmukhi MN" panose="02020600050405020304" pitchFamily="18" charset="0"/>
              </a:rPr>
              <a:t> </a:t>
            </a:r>
            <a:r>
              <a:rPr lang="it-IT" sz="4000" b="1" dirty="0" err="1">
                <a:cs typeface="Gurmukhi MN" panose="02020600050405020304" pitchFamily="18" charset="0"/>
              </a:rPr>
              <a:t>F</a:t>
            </a:r>
            <a:r>
              <a:rPr lang="it-IT" sz="4000" b="1" dirty="0">
                <a:cs typeface="Gurmukhi MN" panose="02020600050405020304" pitchFamily="18" charset="0"/>
              </a:rPr>
              <a:t> A</a:t>
            </a:r>
            <a:br>
              <a:rPr lang="it-IT" sz="4000" b="1" dirty="0">
                <a:cs typeface="Gurmukhi MN" panose="02020600050405020304" pitchFamily="18" charset="0"/>
              </a:rPr>
            </a:br>
            <a:r>
              <a:rPr lang="it-IT" sz="4000" b="1" dirty="0">
                <a:cs typeface="Gurmukhi MN" panose="02020600050405020304" pitchFamily="18" charset="0"/>
              </a:rPr>
              <a:t>- Organizzazione Istologica 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BFC366-129D-234A-852C-0D7A5022F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55" y="1268763"/>
            <a:ext cx="8933247" cy="5432425"/>
          </a:xfrm>
        </p:spPr>
        <p:txBody>
          <a:bodyPr/>
          <a:lstStyle/>
          <a:p>
            <a:r>
              <a:rPr 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CELLULE: prevalgono i LINFOCITI</a:t>
            </a:r>
          </a:p>
          <a:p>
            <a:endParaRPr lang="it-IT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E C M: molto simile al Plasma Sanguigno.</a:t>
            </a:r>
          </a:p>
          <a:p>
            <a:endParaRPr lang="it-IT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Linfa rappresenta una cospicua parte del Liquido Interstiziale che si trova negli Spazi Intercellulari</a:t>
            </a:r>
          </a:p>
          <a:p>
            <a:r>
              <a:rPr 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Scorre nei Vasi Linfatici e viene recuperata, alla fine, nel Sistema Circolatorio Sanguifero</a:t>
            </a:r>
          </a:p>
          <a:p>
            <a:endParaRPr lang="it-IT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974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C2E39620-EAB6-2F47-A8A4-EDCD7E6B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14" y="1556792"/>
            <a:ext cx="7355511" cy="473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0AEF65F1-3604-B94D-9AF7-E7EC999AB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466400" cy="692640"/>
          </a:xfrm>
          <a:ln/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altLang="it-IT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S</a:t>
            </a:r>
            <a:r>
              <a:rPr lang="it-IT" alt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 A </a:t>
            </a:r>
            <a:r>
              <a:rPr lang="it-IT" altLang="it-IT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N</a:t>
            </a:r>
            <a:r>
              <a:rPr lang="it-IT" alt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 G U E</a:t>
            </a:r>
          </a:p>
        </p:txBody>
      </p:sp>
    </p:spTree>
    <p:extLst>
      <p:ext uri="{BB962C8B-B14F-4D97-AF65-F5344CB8AC3E}">
        <p14:creationId xmlns:p14="http://schemas.microsoft.com/office/powerpoint/2010/main" val="128071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1334" r="11539" b="7785"/>
          <a:stretch>
            <a:fillRect/>
          </a:stretch>
        </p:blipFill>
        <p:spPr bwMode="auto">
          <a:xfrm>
            <a:off x="4176715" y="144464"/>
            <a:ext cx="3995687" cy="67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794" t="1334" r="11539" b="77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F10EE6-480F-7541-A906-5605CAB3904C}"/>
              </a:ext>
            </a:extLst>
          </p:cNvPr>
          <p:cNvSpPr txBox="1"/>
          <p:nvPr/>
        </p:nvSpPr>
        <p:spPr>
          <a:xfrm>
            <a:off x="107505" y="1556792"/>
            <a:ext cx="4069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Gurmukhi MN" panose="02020600050405020304" pitchFamily="18" charset="0"/>
                <a:cs typeface="Gurmukhi MN" panose="02020600050405020304" pitchFamily="18" charset="0"/>
              </a:rPr>
              <a:t>SISTEMA</a:t>
            </a:r>
          </a:p>
          <a:p>
            <a:pPr algn="ctr"/>
            <a:r>
              <a:rPr lang="it-IT" sz="3600" b="1" dirty="0">
                <a:latin typeface="Gurmukhi MN" panose="02020600050405020304" pitchFamily="18" charset="0"/>
                <a:cs typeface="Gurmukhi MN" panose="02020600050405020304" pitchFamily="18" charset="0"/>
              </a:rPr>
              <a:t>CIRCOLATORIO</a:t>
            </a:r>
          </a:p>
          <a:p>
            <a:pPr algn="ctr"/>
            <a:r>
              <a:rPr lang="it-IT" sz="3600" b="1" dirty="0">
                <a:latin typeface="Gurmukhi MN" panose="02020600050405020304" pitchFamily="18" charset="0"/>
                <a:cs typeface="Gurmukhi MN" panose="02020600050405020304" pitchFamily="18" charset="0"/>
              </a:rPr>
              <a:t>LINFATICO </a:t>
            </a:r>
          </a:p>
          <a:p>
            <a:pPr algn="ctr"/>
            <a:r>
              <a:rPr lang="it-IT" sz="3600" b="1" dirty="0">
                <a:latin typeface="Gurmukhi MN" panose="02020600050405020304" pitchFamily="18" charset="0"/>
                <a:cs typeface="Gurmukhi MN" panose="02020600050405020304" pitchFamily="18" charset="0"/>
              </a:rPr>
              <a:t>e</a:t>
            </a:r>
          </a:p>
          <a:p>
            <a:pPr algn="ctr"/>
            <a:r>
              <a:rPr lang="it-IT" sz="3600" b="1" dirty="0">
                <a:latin typeface="Gurmukhi MN" panose="02020600050405020304" pitchFamily="18" charset="0"/>
                <a:cs typeface="Gurmukhi MN" panose="02020600050405020304" pitchFamily="18" charset="0"/>
              </a:rPr>
              <a:t>LINFONODI</a:t>
            </a:r>
          </a:p>
        </p:txBody>
      </p:sp>
    </p:spTree>
    <p:extLst>
      <p:ext uri="{BB962C8B-B14F-4D97-AF65-F5344CB8AC3E}">
        <p14:creationId xmlns:p14="http://schemas.microsoft.com/office/powerpoint/2010/main" val="434614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>
            <a:extLst>
              <a:ext uri="{FF2B5EF4-FFF2-40B4-BE49-F238E27FC236}">
                <a16:creationId xmlns:a16="http://schemas.microsoft.com/office/drawing/2014/main" id="{9A936AAA-8793-974E-AC8C-6CBC1E8D6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40" y="241300"/>
            <a:ext cx="524192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702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1">
            <a:extLst>
              <a:ext uri="{FF2B5EF4-FFF2-40B4-BE49-F238E27FC236}">
                <a16:creationId xmlns:a16="http://schemas.microsoft.com/office/drawing/2014/main" id="{FFB4A61F-063F-2941-974A-DC68400EB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90" y="241300"/>
            <a:ext cx="649922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775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t="53053" r="658" b="77"/>
          <a:stretch/>
        </p:blipFill>
        <p:spPr bwMode="auto">
          <a:xfrm>
            <a:off x="35072" y="1772816"/>
            <a:ext cx="9108928" cy="479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53" t="2782" r="5310" b="91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4A6C3E-2215-E944-B37B-C8B5C652FE8A}"/>
              </a:ext>
            </a:extLst>
          </p:cNvPr>
          <p:cNvSpPr txBox="1"/>
          <p:nvPr/>
        </p:nvSpPr>
        <p:spPr>
          <a:xfrm>
            <a:off x="35073" y="116632"/>
            <a:ext cx="9108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Gurmukhi MN" panose="02020600050405020304" pitchFamily="18" charset="0"/>
                <a:cs typeface="Gurmukhi MN" panose="02020600050405020304" pitchFamily="18" charset="0"/>
              </a:rPr>
              <a:t>TONSILLE del DISTRETTO </a:t>
            </a:r>
          </a:p>
          <a:p>
            <a:pPr algn="ctr"/>
            <a:r>
              <a:rPr lang="it-IT" sz="3600" dirty="0">
                <a:latin typeface="Gurmukhi MN" panose="02020600050405020304" pitchFamily="18" charset="0"/>
                <a:cs typeface="Gurmukhi MN" panose="02020600050405020304" pitchFamily="18" charset="0"/>
              </a:rPr>
              <a:t>ORO-FARINGEO</a:t>
            </a:r>
          </a:p>
          <a:p>
            <a:pPr algn="ctr"/>
            <a:r>
              <a:rPr lang="it-IT" sz="3600" dirty="0">
                <a:latin typeface="Gurmukhi MN" panose="02020600050405020304" pitchFamily="18" charset="0"/>
                <a:cs typeface="Gurmukhi MN" panose="02020600050405020304" pitchFamily="18" charset="0"/>
              </a:rPr>
              <a:t>(Arco Linfatico di </a:t>
            </a:r>
            <a:r>
              <a:rPr lang="it-IT" sz="3600" dirty="0" err="1">
                <a:latin typeface="Gurmukhi MN" panose="02020600050405020304" pitchFamily="18" charset="0"/>
                <a:cs typeface="Gurmukhi MN" panose="02020600050405020304" pitchFamily="18" charset="0"/>
              </a:rPr>
              <a:t>Waldeyer</a:t>
            </a:r>
            <a:r>
              <a:rPr lang="it-IT" sz="3600" dirty="0"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5665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t="4648" r="7619" b="13124"/>
          <a:stretch>
            <a:fillRect/>
          </a:stretch>
        </p:blipFill>
        <p:spPr bwMode="auto">
          <a:xfrm>
            <a:off x="1511300" y="431802"/>
            <a:ext cx="6624638" cy="633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311" t="4648" r="7619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351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1B902A-98D0-2F42-A2AE-7F1EE511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/>
          <a:lstStyle/>
          <a:p>
            <a:pPr algn="ctr"/>
            <a:r>
              <a:rPr lang="it-IT" sz="3200" dirty="0">
                <a:latin typeface="Gurmukhi MN" panose="02020600050405020304" pitchFamily="18" charset="0"/>
                <a:cs typeface="Gurmukhi MN" panose="02020600050405020304" pitchFamily="18" charset="0"/>
              </a:rPr>
              <a:t>M I L </a:t>
            </a:r>
            <a:r>
              <a:rPr lang="it-IT" sz="3200" dirty="0" err="1">
                <a:latin typeface="Gurmukhi MN" panose="02020600050405020304" pitchFamily="18" charset="0"/>
                <a:cs typeface="Gurmukhi MN" panose="02020600050405020304" pitchFamily="18" charset="0"/>
              </a:rPr>
              <a:t>Z</a:t>
            </a:r>
            <a:r>
              <a:rPr lang="it-IT" sz="3200" dirty="0">
                <a:latin typeface="Gurmukhi MN" panose="02020600050405020304" pitchFamily="18" charset="0"/>
                <a:cs typeface="Gurmukhi MN" panose="02020600050405020304" pitchFamily="18" charset="0"/>
              </a:rPr>
              <a:t> 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00D2D3-E654-DB4A-A222-ECC8CB2DC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92088"/>
            <a:ext cx="8424936" cy="6065912"/>
          </a:xfrm>
        </p:spPr>
        <p:txBody>
          <a:bodyPr/>
          <a:lstStyle/>
          <a:p>
            <a:r>
              <a:rPr lang="it-IT" sz="2600" dirty="0">
                <a:latin typeface="Chalkboard SE" panose="03050602040202020205" pitchFamily="66" charset="77"/>
              </a:rPr>
              <a:t>Organo LINFOIDE, pieno, impari, localizzato nell’ IPOCONDRIO SINISTRO.</a:t>
            </a:r>
          </a:p>
          <a:p>
            <a:r>
              <a:rPr lang="it-IT" sz="2600" dirty="0">
                <a:latin typeface="Chalkboard SE" panose="03050602040202020205" pitchFamily="66" charset="77"/>
              </a:rPr>
              <a:t>Prende rapporto con la Parete Addominale Antero-Laterale.</a:t>
            </a:r>
          </a:p>
          <a:p>
            <a:r>
              <a:rPr lang="it-IT" sz="2600" dirty="0">
                <a:latin typeface="Chalkboard SE" panose="03050602040202020205" pitchFamily="66" charset="77"/>
              </a:rPr>
              <a:t>È deputato alla distruzione dei Globuli Rossi del Sangue che hanno concluso il loro ciclo vitale dopo circa 120 giorni di vita (ERITROCATERESI).</a:t>
            </a:r>
          </a:p>
          <a:p>
            <a:r>
              <a:rPr lang="it-IT" sz="2600" dirty="0">
                <a:latin typeface="Chalkboard SE" panose="03050602040202020205" pitchFamily="66" charset="77"/>
              </a:rPr>
              <a:t>A differenza dei Linfonodi, la MILZA «setaccia» e «filtra» il Sangue (anziché la Linfa), al fine di identificarvi possibili agenti potenzialmente dannosi per l’ organismo</a:t>
            </a:r>
            <a:r>
              <a:rPr lang="it-IT" dirty="0">
                <a:latin typeface="Chalkboard SE" panose="03050602040202020205" pitchFamily="66" charset="77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59832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ln/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latin typeface="Gurmukhi MN" panose="02020600050405020304" pitchFamily="18" charset="0"/>
                <a:cs typeface="Gurmukhi MN" panose="02020600050405020304" pitchFamily="18" charset="0"/>
              </a:rPr>
              <a:t>ANATOMIA TOPOGRAFICA DELLA MILZA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7752"/>
            <a:ext cx="7696200" cy="580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032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2780" r="6728" b="14461"/>
          <a:stretch>
            <a:fillRect/>
          </a:stretch>
        </p:blipFill>
        <p:spPr bwMode="auto">
          <a:xfrm>
            <a:off x="647700" y="360365"/>
            <a:ext cx="7488238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53" t="2780" r="6728" b="1446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483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DDBDD6-9A86-DF42-BDC2-682347D3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9111"/>
            <a:ext cx="7753350" cy="745595"/>
          </a:xfrm>
        </p:spPr>
        <p:txBody>
          <a:bodyPr/>
          <a:lstStyle/>
          <a:p>
            <a:pPr algn="ctr"/>
            <a:r>
              <a:rPr lang="it-IT" sz="3200" dirty="0">
                <a:latin typeface="Gurmukhi MN" panose="02020600050405020304" pitchFamily="18" charset="0"/>
                <a:cs typeface="Gurmukhi MN" panose="02020600050405020304" pitchFamily="18" charset="0"/>
              </a:rPr>
              <a:t>T I M 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0A8384-3B9E-EE4E-B43D-E873719FC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980728"/>
            <a:ext cx="8041382" cy="5877272"/>
          </a:xfrm>
        </p:spPr>
        <p:txBody>
          <a:bodyPr/>
          <a:lstStyle/>
          <a:p>
            <a:r>
              <a:rPr lang="it-IT" dirty="0">
                <a:latin typeface="Chalkboard SE" panose="03050602040202020205" pitchFamily="66" charset="77"/>
              </a:rPr>
              <a:t>Organo LINFOIDE impari localizzato nel MEDIASTINO della Cavità Toracica, </a:t>
            </a:r>
            <a:r>
              <a:rPr lang="it-IT" dirty="0" err="1">
                <a:latin typeface="Chalkboard SE" panose="03050602040202020205" pitchFamily="66" charset="77"/>
              </a:rPr>
              <a:t>antero</a:t>
            </a:r>
            <a:r>
              <a:rPr lang="it-IT" dirty="0">
                <a:latin typeface="Chalkboard SE" panose="03050602040202020205" pitchFamily="66" charset="77"/>
              </a:rPr>
              <a:t>-superiormente rispetto al Cuore.</a:t>
            </a:r>
          </a:p>
          <a:p>
            <a:r>
              <a:rPr lang="it-IT" dirty="0">
                <a:latin typeface="Chalkboard SE" panose="03050602040202020205" pitchFamily="66" charset="77"/>
              </a:rPr>
              <a:t>Fino all’ età adolescenziale provvede a differenziare i LINFOCITI «T» (</a:t>
            </a:r>
            <a:r>
              <a:rPr lang="it-IT" dirty="0" err="1">
                <a:latin typeface="Chalkboard SE" panose="03050602040202020205" pitchFamily="66" charset="77"/>
              </a:rPr>
              <a:t>Timociti</a:t>
            </a:r>
            <a:r>
              <a:rPr lang="it-IT" dirty="0">
                <a:latin typeface="Chalkboard SE" panose="03050602040202020205" pitchFamily="66" charset="77"/>
              </a:rPr>
              <a:t>).</a:t>
            </a:r>
          </a:p>
          <a:p>
            <a:endParaRPr lang="it-IT" dirty="0">
              <a:latin typeface="Chalkboard SE" panose="03050602040202020205" pitchFamily="66" charset="77"/>
            </a:endParaRPr>
          </a:p>
          <a:p>
            <a:r>
              <a:rPr lang="it-IT" dirty="0">
                <a:latin typeface="Chalkboard SE" panose="03050602040202020205" pitchFamily="66" charset="77"/>
              </a:rPr>
              <a:t>Successivamente all’ adolescenza, va incontro ad una regressione morfo-funzionale a tessuto adiposo.</a:t>
            </a:r>
          </a:p>
          <a:p>
            <a:endParaRPr lang="it-IT" dirty="0">
              <a:latin typeface="Chalkboard SE" panose="03050602040202020205" pitchFamily="66" charset="77"/>
            </a:endParaRPr>
          </a:p>
          <a:p>
            <a:endParaRPr lang="it-IT" dirty="0">
              <a:latin typeface="Chalkboard SE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119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" t="4117" r="5469" b="6451"/>
          <a:stretch>
            <a:fillRect/>
          </a:stretch>
        </p:blipFill>
        <p:spPr bwMode="auto">
          <a:xfrm>
            <a:off x="1241281" y="65161"/>
            <a:ext cx="6465600" cy="672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754" t="4117" r="5469" b="64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257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D334FB0F-4F8E-DB47-95E7-1F5D8CFD5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0" y="1183338"/>
            <a:ext cx="7348320" cy="457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7A64C4B7-196E-9E4D-ABC0-ED2829A01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720" y="249481"/>
            <a:ext cx="7464960" cy="1036800"/>
          </a:xfrm>
          <a:ln/>
        </p:spPr>
        <p:txBody>
          <a:bodyPr vert="horz" wrap="square" lIns="81638" tIns="42452" rIns="81638" bIns="42452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altLang="it-IT" sz="2903" dirty="0">
                <a:latin typeface="Arial Black" panose="020B0604020202020204" pitchFamily="34" charset="0"/>
              </a:rPr>
              <a:t>SANGUE: FUNZIONI PRINCIPALI</a:t>
            </a:r>
          </a:p>
        </p:txBody>
      </p:sp>
    </p:spTree>
    <p:extLst>
      <p:ext uri="{BB962C8B-B14F-4D97-AF65-F5344CB8AC3E}">
        <p14:creationId xmlns:p14="http://schemas.microsoft.com/office/powerpoint/2010/main" val="2187640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5E881F-0DEE-0C41-B126-0D0BB08E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8" y="-99392"/>
            <a:ext cx="9036496" cy="1425575"/>
          </a:xfrm>
        </p:spPr>
        <p:txBody>
          <a:bodyPr/>
          <a:lstStyle/>
          <a:p>
            <a:pPr algn="ctr"/>
            <a:r>
              <a:rPr lang="it-IT" sz="3600" dirty="0">
                <a:latin typeface="Copperplate Gothic Bold" panose="020E0705020206020404" pitchFamily="34" charset="77"/>
              </a:rPr>
              <a:t>SANGUE</a:t>
            </a:r>
            <a:br>
              <a:rPr lang="it-IT" sz="3600" dirty="0">
                <a:latin typeface="Copperplate Gothic Bold" panose="020E0705020206020404" pitchFamily="34" charset="77"/>
              </a:rPr>
            </a:br>
            <a:r>
              <a:rPr lang="it-IT" sz="3600" dirty="0">
                <a:latin typeface="Copperplate Gothic Bold" panose="020E0705020206020404" pitchFamily="34" charset="77"/>
              </a:rPr>
              <a:t>-Organizzazione Istologica-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87D3F4-054C-A845-BF0F-1BCCB2D7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2" y="1326185"/>
            <a:ext cx="8928992" cy="5187205"/>
          </a:xfrm>
        </p:spPr>
        <p:txBody>
          <a:bodyPr/>
          <a:lstStyle/>
          <a:p>
            <a:r>
              <a:rPr lang="it-IT" sz="2600" b="1" dirty="0">
                <a:latin typeface="Comic Sans MS" panose="030F0902030302020204" pitchFamily="66" charset="0"/>
              </a:rPr>
              <a:t>E C M: è costituita dal PLASMA, Componente </a:t>
            </a:r>
            <a:r>
              <a:rPr lang="it-IT" sz="2600" b="1" dirty="0" err="1">
                <a:latin typeface="Comic Sans MS" panose="030F0902030302020204" pitchFamily="66" charset="0"/>
              </a:rPr>
              <a:t>Aquosa</a:t>
            </a:r>
            <a:r>
              <a:rPr lang="it-IT" sz="2600" b="1" dirty="0">
                <a:latin typeface="Comic Sans MS" panose="030F0902030302020204" pitchFamily="66" charset="0"/>
              </a:rPr>
              <a:t> in cui sono presenti:</a:t>
            </a:r>
          </a:p>
          <a:p>
            <a:endParaRPr lang="it-IT" sz="2600" b="1" dirty="0">
              <a:latin typeface="Comic Sans MS" panose="030F09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it-IT" sz="2600" b="1" dirty="0">
                <a:latin typeface="Comic Sans MS" panose="030F0902030302020204" pitchFamily="66" charset="0"/>
              </a:rPr>
              <a:t>COMPONENTE INORGANICA: Cationi e Anioni</a:t>
            </a:r>
          </a:p>
          <a:p>
            <a:pPr marL="457200" indent="-457200">
              <a:buFontTx/>
              <a:buChar char="-"/>
            </a:pPr>
            <a:r>
              <a:rPr lang="it-IT" sz="2600" b="1" dirty="0">
                <a:latin typeface="Comic Sans MS" panose="030F0902030302020204" pitchFamily="66" charset="0"/>
              </a:rPr>
              <a:t>COMPONENTE ORGANICA:</a:t>
            </a:r>
          </a:p>
          <a:p>
            <a:pPr marL="0" indent="0"/>
            <a:r>
              <a:rPr lang="it-IT" sz="2600" b="1" dirty="0">
                <a:latin typeface="Comic Sans MS" panose="030F0902030302020204" pitchFamily="66" charset="0"/>
              </a:rPr>
              <a:t>     - PROTEINE: Albumina, Globuline, Proteine della Coagulazione (vari «fattori» tra cui Fibrinogeno), Ormoni Proteici</a:t>
            </a:r>
          </a:p>
          <a:p>
            <a:pPr marL="457200" indent="-457200">
              <a:buFontTx/>
              <a:buChar char="-"/>
            </a:pPr>
            <a:r>
              <a:rPr lang="it-IT" sz="2600" b="1" dirty="0">
                <a:latin typeface="Comic Sans MS" panose="030F0902030302020204" pitchFamily="66" charset="0"/>
              </a:rPr>
              <a:t>GLUCIDI (Glucosio) ;</a:t>
            </a:r>
          </a:p>
          <a:p>
            <a:pPr marL="457200" indent="-457200">
              <a:buFontTx/>
              <a:buChar char="-"/>
            </a:pPr>
            <a:r>
              <a:rPr lang="it-IT" sz="2600" b="1" dirty="0">
                <a:latin typeface="Comic Sans MS" panose="030F0902030302020204" pitchFamily="66" charset="0"/>
              </a:rPr>
              <a:t>LIPIDI (Trigliceridi, Colesterolo, Ormoni Steroidei)</a:t>
            </a:r>
          </a:p>
        </p:txBody>
      </p:sp>
    </p:spTree>
    <p:extLst>
      <p:ext uri="{BB962C8B-B14F-4D97-AF65-F5344CB8AC3E}">
        <p14:creationId xmlns:p14="http://schemas.microsoft.com/office/powerpoint/2010/main" val="337127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DC48AC71-1214-684F-927A-D02547893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371934"/>
            <a:ext cx="7464960" cy="1036800"/>
          </a:xfrm>
          <a:ln/>
        </p:spPr>
        <p:txBody>
          <a:bodyPr vert="horz" wrap="square" lIns="81638" tIns="42452" rIns="81638" bIns="42452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altLang="it-IT" sz="3266" b="1" dirty="0"/>
              <a:t>CELLULE DEL SANGUE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D7C3706-F600-8B41-8295-9E8425B69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r="3732" b="13615"/>
          <a:stretch>
            <a:fillRect/>
          </a:stretch>
        </p:blipFill>
        <p:spPr bwMode="auto">
          <a:xfrm>
            <a:off x="685440" y="1415881"/>
            <a:ext cx="6727680" cy="463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387" r="3732" b="1361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567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4800" y="260648"/>
            <a:ext cx="8971696" cy="1036800"/>
          </a:xfrm>
          <a:ln/>
        </p:spPr>
        <p:txBody>
          <a:bodyPr vert="horz" wrap="square" lIns="81638" tIns="42452" rIns="81638" bIns="42452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altLang="it-IT" sz="3200" b="1" dirty="0">
                <a:latin typeface="Comic Sans MS" panose="030F0902030302020204" pitchFamily="66" charset="0"/>
              </a:rPr>
              <a:t>ORGANI  EMOPOIETICI</a:t>
            </a:r>
            <a:br>
              <a:rPr lang="it-IT" altLang="it-IT" sz="3200" b="1" dirty="0">
                <a:latin typeface="Comic Sans MS" panose="030F0902030302020204" pitchFamily="66" charset="0"/>
              </a:rPr>
            </a:br>
            <a:r>
              <a:rPr lang="it-IT" altLang="it-IT" sz="3200" b="1" dirty="0">
                <a:latin typeface="Comic Sans MS" panose="030F0902030302020204" pitchFamily="66" charset="0"/>
              </a:rPr>
              <a:t>e</a:t>
            </a:r>
            <a:br>
              <a:rPr lang="it-IT" altLang="it-IT" sz="3200" b="1" dirty="0">
                <a:latin typeface="Comic Sans MS" panose="030F0902030302020204" pitchFamily="66" charset="0"/>
              </a:rPr>
            </a:br>
            <a:r>
              <a:rPr lang="it-IT" altLang="it-IT" sz="3200" b="1" dirty="0">
                <a:latin typeface="Comic Sans MS" panose="030F0902030302020204" pitchFamily="66" charset="0"/>
              </a:rPr>
              <a:t>ORGANI  LINFOIDI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496944" cy="5406120"/>
          </a:xfrm>
          <a:ln/>
        </p:spPr>
        <p:txBody>
          <a:bodyPr vert="horz" wrap="square" lIns="81638" tIns="42452" rIns="81638" bIns="42452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100000"/>
              </a:lnSpc>
              <a:spcBef>
                <a:spcPts val="726"/>
              </a:spcBef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it-IT" altLang="it-IT" sz="2400" b="1" dirty="0">
                <a:latin typeface="Gurmukhi MN" panose="02020600050405020304" pitchFamily="18" charset="0"/>
                <a:cs typeface="Gurmukhi MN" panose="02020600050405020304" pitchFamily="18" charset="0"/>
              </a:rPr>
              <a:t>Sono strutture corporee deputate a produrre, rispettivamente, le CELLULE del SANGUE e della LINFA.</a:t>
            </a:r>
          </a:p>
          <a:p>
            <a:pPr marL="0" indent="0">
              <a:lnSpc>
                <a:spcPct val="100000"/>
              </a:lnSpc>
              <a:spcBef>
                <a:spcPts val="726"/>
              </a:spcBef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it-IT" altLang="it-IT" sz="2400" dirty="0"/>
          </a:p>
          <a:p>
            <a:pPr marL="0" indent="0">
              <a:lnSpc>
                <a:spcPct val="100000"/>
              </a:lnSpc>
              <a:spcBef>
                <a:spcPts val="726"/>
              </a:spcBef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Nel MIDOLLO OSSEO si producono tutte le cellule presenti nel sangue e nella linfa. </a:t>
            </a:r>
          </a:p>
          <a:p>
            <a:pPr marL="0" indent="0">
              <a:lnSpc>
                <a:spcPct val="100000"/>
              </a:lnSpc>
              <a:spcBef>
                <a:spcPts val="726"/>
              </a:spcBef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it-IT" altLang="it-IT" sz="2400" dirty="0"/>
          </a:p>
          <a:p>
            <a:pPr marL="0" indent="0">
              <a:lnSpc>
                <a:spcPct val="100000"/>
              </a:lnSpc>
              <a:spcBef>
                <a:spcPts val="726"/>
              </a:spcBef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it-IT" altLang="it-IT" sz="2400" b="1" dirty="0">
                <a:latin typeface="Chalkboard SE" panose="03050602040202020205" pitchFamily="66" charset="77"/>
              </a:rPr>
              <a:t>Gli ORGANI LINFOIDI sono costituiti dal cosiddetto Tessuto Linfoide, costituito da LINFOCITI e altri Globuli Bianchi. Tra questi, si ricordino i LINFONODI (intercalati sul Sistema Circolatorio Linfatico), le TONSILLE, l’ APPENDICE CECALE, gli AGGLOMERATI LINFOIDI associati alle Mucose dei diversi Sistemi, la MILZA.</a:t>
            </a:r>
          </a:p>
          <a:p>
            <a:pPr marL="0" indent="0">
              <a:lnSpc>
                <a:spcPct val="100000"/>
              </a:lnSpc>
              <a:spcBef>
                <a:spcPts val="726"/>
              </a:spcBef>
              <a:spcAft>
                <a:spcPct val="0"/>
              </a:spcAft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82767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3A3BC67F-0527-EA4E-95F2-F30E22197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445" r="8913" b="9120"/>
          <a:stretch>
            <a:fillRect/>
          </a:stretch>
        </p:blipFill>
        <p:spPr bwMode="auto">
          <a:xfrm>
            <a:off x="2285281" y="65161"/>
            <a:ext cx="4245120" cy="672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99" t="1445" r="8913" b="91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484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447" r="6706" b="13124"/>
          <a:stretch>
            <a:fillRect/>
          </a:stretch>
        </p:blipFill>
        <p:spPr bwMode="auto">
          <a:xfrm>
            <a:off x="2351520" y="360"/>
            <a:ext cx="5514397" cy="681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05" t="1447" r="6706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745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556</Words>
  <Application>Microsoft Macintosh PowerPoint</Application>
  <PresentationFormat>Presentazione su schermo (4:3)</PresentationFormat>
  <Paragraphs>84</Paragraphs>
  <Slides>28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42" baseType="lpstr">
      <vt:lpstr>Microsoft YaHei</vt:lpstr>
      <vt:lpstr>ＭＳ Ｐゴシック</vt:lpstr>
      <vt:lpstr>Arial</vt:lpstr>
      <vt:lpstr>Arial Black</vt:lpstr>
      <vt:lpstr>Calibri</vt:lpstr>
      <vt:lpstr>Calibri Light</vt:lpstr>
      <vt:lpstr>Chalkboard SE</vt:lpstr>
      <vt:lpstr>Comic Sans MS</vt:lpstr>
      <vt:lpstr>Copperplate Gothic Bold</vt:lpstr>
      <vt:lpstr>Gurmukhi MN</vt:lpstr>
      <vt:lpstr>Lucida Sans Unicode</vt:lpstr>
      <vt:lpstr>Times New Roman</vt:lpstr>
      <vt:lpstr>Wingdings</vt:lpstr>
      <vt:lpstr>Tema di Office</vt:lpstr>
      <vt:lpstr>TESSUTI CONNETTIVI  A MATRICE LIQUIDA</vt:lpstr>
      <vt:lpstr>S A N G U E</vt:lpstr>
      <vt:lpstr>Presentazione standard di PowerPoint</vt:lpstr>
      <vt:lpstr>SANGUE: FUNZIONI PRINCIPALI</vt:lpstr>
      <vt:lpstr>SANGUE -Organizzazione Istologica-</vt:lpstr>
      <vt:lpstr>CELLULE DEL SANGUE</vt:lpstr>
      <vt:lpstr>ORGANI  EMOPOIETICI e ORGANI  LINFOIDI</vt:lpstr>
      <vt:lpstr>Presentazione standard di PowerPoint</vt:lpstr>
      <vt:lpstr>Presentazione standard di PowerPoint</vt:lpstr>
      <vt:lpstr>MIDOLLO  OSSEO</vt:lpstr>
      <vt:lpstr>Presentazione standard di PowerPoint</vt:lpstr>
      <vt:lpstr>SANGUE -Organizzazione Istologica-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 I N F A - Organizzazione Istologica -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 I L Z A</vt:lpstr>
      <vt:lpstr>ANATOMIA TOPOGRAFICA DELLA MILZA</vt:lpstr>
      <vt:lpstr>Presentazione standard di PowerPoint</vt:lpstr>
      <vt:lpstr>T I M O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TESSUTI CONNETTIVI A MATRICE LIQUIDA</dc:title>
  <dc:creator>Utente di Microsoft Office</dc:creator>
  <cp:lastModifiedBy>Utente di Microsoft Office</cp:lastModifiedBy>
  <cp:revision>16</cp:revision>
  <dcterms:created xsi:type="dcterms:W3CDTF">2020-10-12T15:09:12Z</dcterms:created>
  <dcterms:modified xsi:type="dcterms:W3CDTF">2020-10-12T16:00:27Z</dcterms:modified>
</cp:coreProperties>
</file>