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57" r:id="rId5"/>
    <p:sldId id="259" r:id="rId6"/>
    <p:sldId id="260" r:id="rId7"/>
    <p:sldId id="312" r:id="rId8"/>
    <p:sldId id="315" r:id="rId9"/>
    <p:sldId id="298" r:id="rId10"/>
    <p:sldId id="299" r:id="rId11"/>
    <p:sldId id="300" r:id="rId12"/>
    <p:sldId id="291" r:id="rId13"/>
    <p:sldId id="304" r:id="rId14"/>
    <p:sldId id="313" r:id="rId15"/>
    <p:sldId id="292" r:id="rId16"/>
    <p:sldId id="294" r:id="rId17"/>
    <p:sldId id="305" r:id="rId18"/>
    <p:sldId id="295" r:id="rId19"/>
    <p:sldId id="306" r:id="rId20"/>
    <p:sldId id="296" r:id="rId21"/>
    <p:sldId id="301" r:id="rId22"/>
    <p:sldId id="302" r:id="rId23"/>
    <p:sldId id="303" r:id="rId24"/>
    <p:sldId id="293" r:id="rId25"/>
    <p:sldId id="314" r:id="rId26"/>
    <p:sldId id="309" r:id="rId27"/>
    <p:sldId id="307" r:id="rId28"/>
    <p:sldId id="308" r:id="rId29"/>
    <p:sldId id="310" r:id="rId30"/>
    <p:sldId id="263" r:id="rId31"/>
    <p:sldId id="311" r:id="rId32"/>
    <p:sldId id="264" r:id="rId33"/>
    <p:sldId id="265" r:id="rId34"/>
    <p:sldId id="261" r:id="rId35"/>
    <p:sldId id="262" r:id="rId36"/>
    <p:sldId id="269" r:id="rId37"/>
    <p:sldId id="274" r:id="rId38"/>
    <p:sldId id="267" r:id="rId39"/>
    <p:sldId id="266" r:id="rId40"/>
    <p:sldId id="268" r:id="rId41"/>
    <p:sldId id="270" r:id="rId42"/>
    <p:sldId id="271" r:id="rId43"/>
    <p:sldId id="272" r:id="rId44"/>
    <p:sldId id="275" r:id="rId45"/>
    <p:sldId id="279" r:id="rId46"/>
    <p:sldId id="280" r:id="rId47"/>
    <p:sldId id="276" r:id="rId48"/>
    <p:sldId id="277" r:id="rId49"/>
    <p:sldId id="278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19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0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1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9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61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16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8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6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8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96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  <a:alpha val="0"/>
              </a:schemeClr>
            </a:gs>
            <a:gs pos="61000">
              <a:srgbClr val="D49E6C"/>
            </a:gs>
            <a:gs pos="80000">
              <a:srgbClr val="A65528">
                <a:alpha val="7000"/>
              </a:srgbClr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00B2-6FDF-4832-B171-994FC956C0B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3FF5-253C-47C7-9B40-405448F820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j0xNG96ozkAhUKIMUKHccOCjEQjRx6BAgBEAQ&amp;url=https://transportgeography.org/?page_id%3D4908&amp;psig=AOvVaw2TytmvxGKBAA8i5z96GVbg&amp;ust=1566231815851279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www.google.it/url?sa=i&amp;rct=j&amp;q=&amp;esrc=s&amp;source=images&amp;cd=&amp;ved=2ahUKEwilq5He64zkAhUIKuwKHZmMAVsQjRx6BAgBEAQ&amp;url=https://www.s-cool.co.uk/a-level/geography/urban-profiles/revise-it/models-from-burgess-and-hoyt&amp;psig=AOvVaw2TytmvxGKBAA8i5z96GVbg&amp;ust=156623181585127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https://www.google.it/url?sa=i&amp;rct=j&amp;q=&amp;esrc=s&amp;source=images&amp;cd=&amp;ved=2ahUKEwjszsbk2OnjAhVJ-qQKHTV_CY8QjRx6BAgBEAU&amp;url=https://www.riza.it/psicologia/tu/4284/ambizione-desiderio-di-realizzarsi-o-smania-di-successo.html&amp;psig=AOvVaw2SIoMVjEmoSDNIADoCQQs6&amp;ust=1565024441393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Sociologia della devianza e dei processi culturali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Elena Bettinelli</a:t>
            </a:r>
          </a:p>
          <a:p>
            <a:r>
              <a:rPr lang="it-IT" dirty="0">
                <a:solidFill>
                  <a:schemeClr val="tx1"/>
                </a:solidFill>
              </a:rPr>
              <a:t>Anno Accademico 2020-2021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89" y="1886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4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dirty="0"/>
              <a:t>«Ritenendo, insieme con </a:t>
            </a:r>
            <a:r>
              <a:rPr lang="it-IT" sz="3400" dirty="0" err="1"/>
              <a:t>Max</a:t>
            </a:r>
            <a:r>
              <a:rPr lang="it-IT" sz="3400" dirty="0"/>
              <a:t> Weber, che l’uomo è un animale sospeso fra ragnatele di significati che egli stesso ha tessuto, credo che la cultura consista in queste ragnatele e che perciò la loro analisi non sia anzitutto una scienza sperimentale in cerca di leggi, ma una scienza interpretativa in cerca di significato».</a:t>
            </a:r>
          </a:p>
          <a:p>
            <a:endParaRPr lang="it-IT" sz="3400" dirty="0"/>
          </a:p>
          <a:p>
            <a:pPr marL="0" indent="0">
              <a:buNone/>
            </a:pPr>
            <a:r>
              <a:rPr lang="it-IT" sz="3400" dirty="0"/>
              <a:t>«(I) simboli non sono pertanto semplici espressioni, strumentalità, o corrispettivi della nostra esistenza biologica, psicologica e sociale: ne sono i prerequisiti. Senza uomini certamente non c’è cultura: allo stesso modo, e cosa più importante, senza cultura non ci sarebbero uomini».</a:t>
            </a:r>
          </a:p>
          <a:p>
            <a:endParaRPr lang="it-IT" sz="3400" dirty="0"/>
          </a:p>
          <a:p>
            <a:r>
              <a:rPr lang="it-IT" sz="3400" dirty="0"/>
              <a:t>[</a:t>
            </a:r>
            <a:r>
              <a:rPr lang="it-IT" sz="3400" b="1" dirty="0"/>
              <a:t>Clifford </a:t>
            </a:r>
            <a:r>
              <a:rPr lang="it-IT" sz="3400" b="1" dirty="0" err="1"/>
              <a:t>Geertz</a:t>
            </a:r>
            <a:r>
              <a:rPr lang="it-IT" sz="3400" dirty="0"/>
              <a:t>, </a:t>
            </a:r>
            <a:r>
              <a:rPr lang="it-IT" sz="3400" i="1" dirty="0"/>
              <a:t>Interpretazione di culture</a:t>
            </a:r>
            <a:r>
              <a:rPr lang="it-IT" sz="3400" dirty="0"/>
              <a:t>, 1973].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5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«Cultura» designa un sistema cognitivo, ossia un insieme di proposizioni, di tipo sia descrittivo (ad esempio: «la terra si appoggia sul dorso di una tartaruga») sia normativo (ad esempio: «è sbagliato uccidere») sulla natura, l’uomo e la società che sono incorporate in configurazioni e reti interconnesse di ordine superiore».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[</a:t>
            </a:r>
            <a:r>
              <a:rPr lang="it-IT" sz="2400" b="1" dirty="0" err="1"/>
              <a:t>Melford</a:t>
            </a:r>
            <a:r>
              <a:rPr lang="it-IT" sz="2400" b="1" dirty="0"/>
              <a:t> Spiro</a:t>
            </a:r>
            <a:r>
              <a:rPr lang="it-IT" sz="2400" dirty="0"/>
              <a:t>, </a:t>
            </a:r>
            <a:r>
              <a:rPr lang="it-IT" sz="2400" i="1" dirty="0"/>
              <a:t>Culture and Human Nature</a:t>
            </a:r>
            <a:r>
              <a:rPr lang="it-IT" sz="2400" dirty="0"/>
              <a:t>, 1987].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58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Definire l’identità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Identità personale </a:t>
            </a:r>
            <a:r>
              <a:rPr lang="it-IT" dirty="0"/>
              <a:t>(lista inesauribile di più elementi):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2900" dirty="0"/>
              <a:t>Idea, «coscienza» che ognuno ha di sé</a:t>
            </a:r>
          </a:p>
          <a:p>
            <a:pPr marL="0" indent="0">
              <a:buNone/>
            </a:pPr>
            <a:r>
              <a:rPr lang="it-IT" sz="2900" dirty="0"/>
              <a:t>- Elemento della sua psicologia</a:t>
            </a:r>
          </a:p>
          <a:p>
            <a:pPr marL="0" indent="0">
              <a:buNone/>
            </a:pPr>
            <a:r>
              <a:rPr lang="it-IT" sz="2900" dirty="0"/>
              <a:t>- Consapevolezza della sua specificità, delle sue caratteristiche, di capacità e qualità</a:t>
            </a:r>
          </a:p>
          <a:p>
            <a:pPr marL="0" indent="0">
              <a:buNone/>
            </a:pPr>
            <a:r>
              <a:rPr lang="it-IT" sz="2900" dirty="0"/>
              <a:t>- Storia personale, familiare, vissuto, esperienze positive e negative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Identità sociale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2900" dirty="0"/>
              <a:t>Rappresentazione in base alla quale ognuno sente di esistere come persona, di essere accettato e riconosciuto dagli altri come tale, dal suo gruppo e dalla cultura cui appartiene</a:t>
            </a:r>
          </a:p>
          <a:p>
            <a:pPr marL="0" indent="0">
              <a:buNone/>
            </a:pPr>
            <a:r>
              <a:rPr lang="it-IT" sz="2900" dirty="0"/>
              <a:t>- Collocazione di sé rispetto agli altri e all’ambiente circostante</a:t>
            </a:r>
          </a:p>
          <a:p>
            <a:pPr marL="0" indent="0">
              <a:buNone/>
            </a:pPr>
            <a:r>
              <a:rPr lang="it-IT" sz="2900" dirty="0"/>
              <a:t>- È il risultato di un continuo confronto con gli altri</a:t>
            </a:r>
          </a:p>
          <a:p>
            <a:pPr marL="0" indent="0">
              <a:buNone/>
            </a:pPr>
            <a:r>
              <a:rPr lang="it-IT" sz="2900" dirty="0"/>
              <a:t>- La valutazione di sé deriva dalla relazione e dall’osservazione degli altri. Un «gioco di specchi»</a:t>
            </a:r>
          </a:p>
          <a:p>
            <a:pPr marL="0" indent="0">
              <a:buNone/>
            </a:pPr>
            <a:r>
              <a:rPr lang="it-IT" sz="2900" dirty="0"/>
              <a:t>- Un «io» che appartiene ad un «noi»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56929"/>
            <a:ext cx="2516138" cy="14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br>
              <a:rPr lang="it-IT" sz="3600" dirty="0"/>
            </a:br>
            <a:r>
              <a:rPr lang="it-IT" sz="3600" dirty="0"/>
              <a:t>Stadi dell’identità (1)</a:t>
            </a:r>
            <a:br>
              <a:rPr lang="it-IT" sz="3600" dirty="0"/>
            </a:br>
            <a:r>
              <a:rPr lang="it-IT" sz="3600" dirty="0"/>
              <a:t>Erik </a:t>
            </a:r>
            <a:r>
              <a:rPr lang="it-IT" sz="3600" dirty="0" err="1"/>
              <a:t>Homburger</a:t>
            </a:r>
            <a:r>
              <a:rPr lang="it-IT" sz="3600" dirty="0"/>
              <a:t> Erikson (1902-1994)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I stadio: fiducia-sfiducia (0-1 anno)</a:t>
            </a:r>
          </a:p>
          <a:p>
            <a:pPr marL="0" indent="0">
              <a:buNone/>
            </a:pPr>
            <a:r>
              <a:rPr lang="it-IT" sz="2000" dirty="0"/>
              <a:t>La necessità di accudimento e nutrizione è premessa fondamentale per sviluppare fiducia nelle esperienze pregresse e nella prevedibilità dell’ambiente che lo circonda</a:t>
            </a:r>
          </a:p>
          <a:p>
            <a:pPr marL="0" indent="0">
              <a:buNone/>
            </a:pPr>
            <a:r>
              <a:rPr lang="it-IT" sz="2000" b="1" dirty="0"/>
              <a:t>II stadio: autonomia- </a:t>
            </a:r>
            <a:r>
              <a:rPr lang="it-IT" sz="2000" b="1" dirty="0" err="1"/>
              <a:t>dubbio,vergogna</a:t>
            </a:r>
            <a:r>
              <a:rPr lang="it-IT" sz="2000" b="1" dirty="0"/>
              <a:t> (2-3 anni)</a:t>
            </a:r>
          </a:p>
          <a:p>
            <a:pPr marL="0" indent="0">
              <a:buNone/>
            </a:pPr>
            <a:r>
              <a:rPr lang="it-IT" sz="2000" dirty="0"/>
              <a:t>Si distingue dalla madre, facendo emergere l’autonomia (deambulazione, parola, controllo sfinteri) e l’esplorazione di ciò che è nuovo. Se il bambino sperimenta derisione o frustrazione può sviluppare nei confronti del mondo sociale spaesamento e vergogna.</a:t>
            </a:r>
          </a:p>
          <a:p>
            <a:pPr marL="0" indent="0">
              <a:buNone/>
            </a:pPr>
            <a:r>
              <a:rPr lang="it-IT" sz="2000" b="1" dirty="0"/>
              <a:t>III stadio: iniziativa-senso di colpa (4-6 anni)</a:t>
            </a:r>
          </a:p>
          <a:p>
            <a:pPr marL="0" indent="0">
              <a:buNone/>
            </a:pPr>
            <a:r>
              <a:rPr lang="it-IT" sz="2000" dirty="0"/>
              <a:t>Raggiunta autonomia, necessità di controllo e pianificazione/progettualità; azioni anche violente e aggressive. Cruciale importanza: formazione del senso morale e del dovere. L’iniziativa deve essere sorretta e guidata con limiti e gratificazioni. Possibilità di insorgenze patologiche in fase adulta.</a:t>
            </a:r>
          </a:p>
        </p:txBody>
      </p:sp>
    </p:spTree>
    <p:extLst>
      <p:ext uri="{BB962C8B-B14F-4D97-AF65-F5344CB8AC3E}">
        <p14:creationId xmlns:p14="http://schemas.microsoft.com/office/powerpoint/2010/main" val="318492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D102E-20A0-4EB7-ABA9-51920657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Stadi dell’identità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3B9004-C0D4-49E1-AEB8-7DC9CD953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stadio: industriosità-senso di inferiorità (6-12 anni)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Età della scolarizzazione e necessità di ottenere approvazione. Acquisisce le competenze di lettura e scrittura. Confronto e competitività. Se frenato o disincentivato può sviluppare senso di inferiorità.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stadio: identità-confusione di ruoli (13-18 anni)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Fase adolescenziale  e pubertà, estremamente delicata. Il ragazzo deve selezionare un io autonomo, consapevole di sé (interessi, valori, qualità, compiti, bisogni, contestazioni). Rischio di identificarsi in una pluralità di modelli contrastanti e/o inadeguati.  Uno scorretto sviluppo dell’identità può degenerare in psicosi e patologie.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stadio: intimità-isolamento (</a:t>
            </a:r>
            <a:r>
              <a:rPr lang="it-IT" sz="2000" b="1" dirty="0">
                <a:solidFill>
                  <a:prstClr val="black"/>
                </a:solidFill>
                <a:latin typeface="Calibri"/>
              </a:rPr>
              <a:t>19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-39 anni) – prima età adulta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Desiderio di confronto, condivisione, intimità affettiva.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stadio: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generatività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-stagnazione (</a:t>
            </a:r>
            <a:r>
              <a:rPr lang="it-IT" sz="2000" b="1" dirty="0">
                <a:solidFill>
                  <a:prstClr val="black"/>
                </a:solidFill>
                <a:latin typeface="Calibri"/>
              </a:rPr>
              <a:t>40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-65 anni) – seconda età adulta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Desiderio di produrre, creare, dare un senso alla propria vita, genitorialità.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VIII stadio: integrità dell’io – disperazione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Raggiunta o meno la completezza dell’io e la sua conservazione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7665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4000" dirty="0"/>
              <a:t>De-costruzione dell’identità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it-IT" sz="2400" dirty="0"/>
              <a:t>Meccanismi di </a:t>
            </a:r>
            <a:r>
              <a:rPr lang="it-IT" sz="2400" b="1" dirty="0"/>
              <a:t>de-individualizzazione</a:t>
            </a:r>
          </a:p>
          <a:p>
            <a:r>
              <a:rPr lang="it-IT" sz="2400" dirty="0"/>
              <a:t>La singolarità è ridotta se non annientata</a:t>
            </a:r>
          </a:p>
          <a:p>
            <a:r>
              <a:rPr lang="it-IT" sz="2400" dirty="0"/>
              <a:t>Categorizzazione sulla base di caratteristiche visibili (genere, etnia, disabilità) o acquisite (comportamenti illeciti, disagi psicologici, dipendenze…)</a:t>
            </a:r>
          </a:p>
          <a:p>
            <a:r>
              <a:rPr lang="it-IT" sz="2400" dirty="0"/>
              <a:t>Attribuzione di alcune caratteristiche alla categoria e a ciascuno dei membri appartenenti a tale categoria</a:t>
            </a:r>
          </a:p>
          <a:p>
            <a:r>
              <a:rPr lang="it-IT" sz="2400" dirty="0"/>
              <a:t>Stereotipo, </a:t>
            </a:r>
            <a:r>
              <a:rPr lang="it-IT" sz="2400" b="1" dirty="0"/>
              <a:t>pregiudizio</a:t>
            </a:r>
            <a:r>
              <a:rPr lang="it-IT" sz="2400" dirty="0"/>
              <a:t>, </a:t>
            </a:r>
            <a:r>
              <a:rPr lang="it-IT" sz="2400" b="1" dirty="0"/>
              <a:t>stigma</a:t>
            </a:r>
            <a:r>
              <a:rPr lang="it-IT" sz="2400" dirty="0"/>
              <a:t>. Minano in modo grave l’autostima del soggetto</a:t>
            </a:r>
          </a:p>
          <a:p>
            <a:endParaRPr 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43" y="4474556"/>
            <a:ext cx="3919293" cy="21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3816" y="55543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Esperimento carcerario di Stanford</a:t>
            </a:r>
          </a:p>
          <a:p>
            <a:r>
              <a:rPr lang="it-IT" dirty="0"/>
              <a:t>[«Effetto Lucifero», Philip G. </a:t>
            </a:r>
            <a:r>
              <a:rPr lang="it-IT" dirty="0" err="1"/>
              <a:t>Zimbardo</a:t>
            </a:r>
            <a:r>
              <a:rPr lang="it-IT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75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Lo stereotipo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800" dirty="0"/>
              <a:t>Il termine venne proposto per la  prima volta dal giornalista Walter </a:t>
            </a:r>
            <a:r>
              <a:rPr lang="it-IT" sz="3800" dirty="0" err="1"/>
              <a:t>Lippmann</a:t>
            </a:r>
            <a:r>
              <a:rPr lang="it-IT" sz="3800" dirty="0"/>
              <a:t> in </a:t>
            </a:r>
            <a:r>
              <a:rPr lang="it-IT" sz="3800" i="1" dirty="0"/>
              <a:t>Public Opinion</a:t>
            </a:r>
            <a:r>
              <a:rPr lang="it-IT" sz="3800" dirty="0"/>
              <a:t>, 1922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dirty="0"/>
              <a:t>È un insieme di conoscenze fisse e impermeabili che organizzano la nostra rappresentazione della realtà sociale. Il meccanismo di generalizzazione (variabile in quanto a parzialità, accuratezza, rigidità), componente ineliminabile del processo percettivo è alla base dello stereotipo.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i="1" dirty="0"/>
              <a:t>«Il suo contrassegno è che esso precede l’uso della ragione: una forma di percezione che impone un certo stampo ai dati dei nostri sensi prima che i dati arrivino all’intelligenza (…).</a:t>
            </a:r>
          </a:p>
          <a:p>
            <a:pPr marL="0" indent="0">
              <a:buNone/>
            </a:pPr>
            <a:r>
              <a:rPr lang="it-IT" i="1" dirty="0"/>
              <a:t>Non c’è nulla di più refrattario all’educazione, o alla critica, dello stereotipo. Si imprime sull’evidenza, nell’atto stesso di constatarla» </a:t>
            </a:r>
          </a:p>
          <a:p>
            <a:pPr marL="0" indent="0">
              <a:buNone/>
            </a:pPr>
            <a:r>
              <a:rPr lang="it-IT" dirty="0"/>
              <a:t>Walter </a:t>
            </a:r>
            <a:r>
              <a:rPr lang="it-IT" dirty="0" err="1"/>
              <a:t>Lippmann</a:t>
            </a:r>
            <a:r>
              <a:rPr lang="it-IT" dirty="0"/>
              <a:t>, 1922; traduzione italiana, 2004, 75.</a:t>
            </a: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89511"/>
              </p:ext>
            </p:extLst>
          </p:nvPr>
        </p:nvGraphicFramePr>
        <p:xfrm>
          <a:off x="971600" y="5805264"/>
          <a:ext cx="7200800" cy="7780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09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Percezione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Selezione degli stimoli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Categorizzazione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Cristallizzazione in stereotipi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dirty="0"/>
              <a:t>Elaborazione degli stimoli e conoscenza della realtà circostante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</a:rPr>
              <a:t>La percezione della realtà sperimentata da ogni individuo è mediata dai sistemi categoriali che provengono dalla cultura di appartenenza</a:t>
            </a:r>
          </a:p>
          <a:p>
            <a:pPr marL="0" lvl="0" indent="0" algn="ctr">
              <a:buNone/>
            </a:pP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COGNITIVI DI BASE</a:t>
            </a:r>
          </a:p>
          <a:p>
            <a:pPr lvl="0"/>
            <a:r>
              <a:rPr lang="it-IT" sz="2400" dirty="0">
                <a:solidFill>
                  <a:prstClr val="black"/>
                </a:solidFill>
              </a:rPr>
              <a:t>SELEZIONE PERCETTIVA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Processo attivo nonché legato alla cultura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Non tutti gli stimoli ricevono una attenzione cosciente e consapevole</a:t>
            </a:r>
          </a:p>
          <a:p>
            <a:pPr lvl="0"/>
            <a:r>
              <a:rPr lang="it-IT" sz="2400" dirty="0">
                <a:solidFill>
                  <a:prstClr val="black"/>
                </a:solidFill>
              </a:rPr>
              <a:t>CATEGORIZZAZIONE</a:t>
            </a:r>
          </a:p>
          <a:p>
            <a:pPr marL="457200" lvl="0" indent="-457200">
              <a:buFont typeface="+mj-lt"/>
              <a:buAutoNum type="alphaLcPeriod"/>
            </a:pPr>
            <a:r>
              <a:rPr lang="it-IT" sz="2000" dirty="0">
                <a:solidFill>
                  <a:prstClr val="black"/>
                </a:solidFill>
              </a:rPr>
              <a:t>Riduce la quantità di informazioni da gestire</a:t>
            </a:r>
          </a:p>
          <a:p>
            <a:pPr marL="457200" lvl="0" indent="-457200">
              <a:buFont typeface="+mj-lt"/>
              <a:buAutoNum type="alphaLcPeriod"/>
            </a:pPr>
            <a:r>
              <a:rPr lang="it-IT" sz="2000" dirty="0">
                <a:solidFill>
                  <a:prstClr val="black"/>
                </a:solidFill>
              </a:rPr>
              <a:t>Sacrifica la ricchezza dei dettagli per fornire una immagine generalizzata</a:t>
            </a:r>
          </a:p>
          <a:p>
            <a:pPr marL="457200" lvl="0" indent="-457200">
              <a:buFont typeface="+mj-lt"/>
              <a:buAutoNum type="alphaLcPeriod"/>
            </a:pPr>
            <a:r>
              <a:rPr lang="it-IT" sz="2000" dirty="0">
                <a:solidFill>
                  <a:prstClr val="black"/>
                </a:solidFill>
              </a:rPr>
              <a:t>Elabora e valorizza l’esperienza come ausilio nel caso in cui gli stimoli ambientali siano poveri o poco informativi</a:t>
            </a:r>
          </a:p>
          <a:p>
            <a:pPr marL="457200" lvl="0" indent="-457200">
              <a:buFont typeface="+mj-lt"/>
              <a:buAutoNum type="alphaLcPeriod"/>
            </a:pPr>
            <a:r>
              <a:rPr lang="it-IT" sz="2000" dirty="0">
                <a:solidFill>
                  <a:prstClr val="black"/>
                </a:solidFill>
              </a:rPr>
              <a:t>Crea ordine</a:t>
            </a:r>
          </a:p>
          <a:p>
            <a:pPr marL="457200" lvl="0" indent="-457200">
              <a:buFont typeface="+mj-lt"/>
              <a:buAutoNum type="alphaLcPeriod"/>
            </a:pPr>
            <a:r>
              <a:rPr lang="it-IT" sz="2000" dirty="0">
                <a:solidFill>
                  <a:prstClr val="black"/>
                </a:solidFill>
              </a:rPr>
              <a:t>Crea </a:t>
            </a:r>
            <a:r>
              <a:rPr lang="it-IT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accentuazione percettiva </a:t>
            </a:r>
            <a:r>
              <a:rPr lang="it-IT" sz="2000" dirty="0">
                <a:solidFill>
                  <a:prstClr val="black"/>
                </a:solidFill>
              </a:rPr>
              <a:t>(somiglianza </a:t>
            </a:r>
            <a:r>
              <a:rPr lang="it-IT" sz="2000" dirty="0" err="1">
                <a:solidFill>
                  <a:prstClr val="black"/>
                </a:solidFill>
              </a:rPr>
              <a:t>intracategoriale</a:t>
            </a:r>
            <a:r>
              <a:rPr lang="it-IT" sz="2000" dirty="0">
                <a:solidFill>
                  <a:prstClr val="black"/>
                </a:solidFill>
              </a:rPr>
              <a:t>/differenza intercategoriale)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40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Il processo di </a:t>
            </a:r>
            <a:r>
              <a:rPr lang="it-IT" sz="4000" dirty="0" err="1"/>
              <a:t>stereotipizzazione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r>
              <a:rPr lang="it-IT" sz="2000" dirty="0"/>
              <a:t>Semplificazione tramite…</a:t>
            </a:r>
          </a:p>
          <a:p>
            <a:r>
              <a:rPr lang="it-IT" sz="2000" dirty="0"/>
              <a:t>… Selezione di alcuni tratti e omissione di altri</a:t>
            </a:r>
          </a:p>
          <a:p>
            <a:r>
              <a:rPr lang="it-IT" sz="2000" b="1" dirty="0"/>
              <a:t>De-individuazione </a:t>
            </a:r>
            <a:r>
              <a:rPr lang="it-IT" sz="2000" dirty="0"/>
              <a:t>(negazione dell’unicità dell’individuo):</a:t>
            </a:r>
          </a:p>
          <a:p>
            <a:pPr marL="0" indent="0">
              <a:buNone/>
            </a:pPr>
            <a:r>
              <a:rPr lang="it-IT" sz="2000" dirty="0"/>
              <a:t>- </a:t>
            </a:r>
            <a:r>
              <a:rPr lang="it-IT" sz="2000" u="sng" dirty="0"/>
              <a:t>Categorizzare altri individui </a:t>
            </a:r>
            <a:r>
              <a:rPr lang="it-IT" sz="2000" dirty="0"/>
              <a:t>sulla base di tratti visibili (genere, etnia…)</a:t>
            </a:r>
          </a:p>
          <a:p>
            <a:pPr marL="0" indent="0">
              <a:buNone/>
            </a:pPr>
            <a:r>
              <a:rPr lang="it-IT" sz="2000" dirty="0"/>
              <a:t>- </a:t>
            </a:r>
            <a:r>
              <a:rPr lang="it-IT" sz="2000" u="sng" dirty="0"/>
              <a:t>Attribuzione</a:t>
            </a:r>
            <a:r>
              <a:rPr lang="it-IT" sz="2000" dirty="0"/>
              <a:t> di un </a:t>
            </a:r>
            <a:r>
              <a:rPr lang="it-IT" sz="2000" u="sng" dirty="0"/>
              <a:t>insieme</a:t>
            </a:r>
            <a:r>
              <a:rPr lang="it-IT" sz="2000" dirty="0"/>
              <a:t> di caratteristiche all’</a:t>
            </a:r>
            <a:r>
              <a:rPr lang="it-IT" sz="2000" u="sng" dirty="0"/>
              <a:t>insieme</a:t>
            </a:r>
            <a:r>
              <a:rPr lang="it-IT" sz="2000" dirty="0"/>
              <a:t> dei membri di tale categoria</a:t>
            </a:r>
          </a:p>
          <a:p>
            <a:pPr marL="0" indent="0">
              <a:buNone/>
            </a:pPr>
            <a:r>
              <a:rPr lang="it-IT" sz="2000" dirty="0"/>
              <a:t>- </a:t>
            </a:r>
            <a:r>
              <a:rPr lang="it-IT" sz="2000" u="sng" dirty="0"/>
              <a:t>Attribuzione</a:t>
            </a:r>
            <a:r>
              <a:rPr lang="it-IT" sz="2000" dirty="0"/>
              <a:t> di tali caratteristiche a </a:t>
            </a:r>
            <a:r>
              <a:rPr lang="it-IT" sz="2000" u="sng" dirty="0"/>
              <a:t>ciascun membro </a:t>
            </a:r>
            <a:r>
              <a:rPr lang="it-IT" sz="2000" dirty="0"/>
              <a:t>appartenente a quella categoria</a:t>
            </a:r>
          </a:p>
          <a:p>
            <a:pPr marL="0" indent="0">
              <a:buNone/>
            </a:pPr>
            <a:r>
              <a:rPr lang="it-IT" sz="2000" dirty="0"/>
              <a:t>Colpiscono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Genere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Età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Etnie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Nazionalità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Categorie professionali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Religioni </a:t>
            </a:r>
            <a:r>
              <a:rPr lang="it-IT" sz="2000" dirty="0"/>
              <a:t>… ...</a:t>
            </a:r>
          </a:p>
          <a:p>
            <a:pPr marL="0" indent="0">
              <a:buNone/>
            </a:pPr>
            <a:r>
              <a:rPr lang="it-IT" sz="2000" dirty="0"/>
              <a:t>Vi è una sorta di </a:t>
            </a:r>
            <a:r>
              <a:rPr lang="it-IT" sz="2000" b="1" dirty="0"/>
              <a:t>correlazione illusoria</a:t>
            </a:r>
            <a:r>
              <a:rPr lang="it-IT" sz="2000" dirty="0"/>
              <a:t>: inferire tratti psicologici e comportamentali da caratteristiche evidenti e/o conosciute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6293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dirty="0"/>
              <a:t>Dimensioni, criteri, effetti  legati allo stereotipo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sz="2400" dirty="0">
                <a:solidFill>
                  <a:prstClr val="black"/>
                </a:solidFill>
              </a:rPr>
              <a:t>Direzione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400" dirty="0">
                <a:solidFill>
                  <a:prstClr val="black"/>
                </a:solidFill>
              </a:rPr>
              <a:t>Intensità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400" dirty="0">
                <a:solidFill>
                  <a:prstClr val="black"/>
                </a:solidFill>
              </a:rPr>
              <a:t>Accuratezza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400" dirty="0">
                <a:solidFill>
                  <a:prstClr val="black"/>
                </a:solidFill>
              </a:rPr>
              <a:t>Contenuto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Connessa allo stereotipo è la «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profezia che si </a:t>
            </a:r>
            <a:r>
              <a:rPr lang="it-IT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autoavvera</a:t>
            </a:r>
            <a:r>
              <a:rPr lang="it-IT" sz="2400" dirty="0">
                <a:solidFill>
                  <a:prstClr val="black"/>
                </a:solidFill>
              </a:rPr>
              <a:t>».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«</a:t>
            </a:r>
            <a:r>
              <a:rPr lang="it-IT" sz="2400" i="1" dirty="0">
                <a:solidFill>
                  <a:prstClr val="black"/>
                </a:solidFill>
              </a:rPr>
              <a:t>Se gli uomini definiscono certe situazioni come reali, esse sono reali nelle loro conseguenze». </a:t>
            </a:r>
            <a:r>
              <a:rPr lang="it-IT" sz="2400" dirty="0">
                <a:solidFill>
                  <a:prstClr val="black"/>
                </a:solidFill>
              </a:rPr>
              <a:t>( Teorema di William Thomas).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«Effetto Pigmalione» </a:t>
            </a:r>
            <a:r>
              <a:rPr lang="it-IT" sz="2400" dirty="0">
                <a:solidFill>
                  <a:prstClr val="black"/>
                </a:solidFill>
              </a:rPr>
              <a:t>ricerca condotta dagli psicologi sociali Robert </a:t>
            </a:r>
            <a:r>
              <a:rPr lang="it-IT" sz="2400" dirty="0" err="1">
                <a:solidFill>
                  <a:prstClr val="black"/>
                </a:solidFill>
              </a:rPr>
              <a:t>Rosenthal</a:t>
            </a:r>
            <a:r>
              <a:rPr lang="it-IT" sz="2400" dirty="0">
                <a:solidFill>
                  <a:prstClr val="black"/>
                </a:solidFill>
              </a:rPr>
              <a:t> e </a:t>
            </a:r>
            <a:r>
              <a:rPr lang="it-IT" sz="2400" dirty="0" err="1">
                <a:solidFill>
                  <a:prstClr val="black"/>
                </a:solidFill>
              </a:rPr>
              <a:t>Lenore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Jacobson</a:t>
            </a:r>
            <a:r>
              <a:rPr lang="it-IT" sz="2400" dirty="0">
                <a:solidFill>
                  <a:prstClr val="black"/>
                </a:solidFill>
              </a:rPr>
              <a:t>, pubblicata nel 1992: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Stimoli incentivanti o disincentivanti producono effetti quali, motivazione, autostima o disinteresse e rinuncia.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6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Temi base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dirty="0"/>
              <a:t>Idea e concettualizzazione di «cultura»</a:t>
            </a:r>
          </a:p>
          <a:p>
            <a:r>
              <a:rPr lang="it-IT" sz="2000" b="1" dirty="0"/>
              <a:t>Sistemi valoriali </a:t>
            </a:r>
            <a:r>
              <a:rPr lang="it-IT" sz="2000" dirty="0"/>
              <a:t>riferiti alla cultura di appartenenza</a:t>
            </a:r>
          </a:p>
          <a:p>
            <a:r>
              <a:rPr lang="it-IT" sz="2000" b="1" dirty="0"/>
              <a:t>Identità</a:t>
            </a:r>
            <a:r>
              <a:rPr lang="it-IT" sz="2000" dirty="0"/>
              <a:t> individuale e sociale</a:t>
            </a:r>
          </a:p>
          <a:p>
            <a:r>
              <a:rPr lang="it-IT" sz="2000" b="1" dirty="0"/>
              <a:t>Stereotipo</a:t>
            </a:r>
            <a:r>
              <a:rPr lang="it-IT" sz="2000" dirty="0"/>
              <a:t> – </a:t>
            </a:r>
            <a:r>
              <a:rPr lang="it-IT" sz="2000" b="1" dirty="0"/>
              <a:t>pregiudizio</a:t>
            </a:r>
            <a:r>
              <a:rPr lang="it-IT" sz="2000" dirty="0"/>
              <a:t> – </a:t>
            </a:r>
            <a:r>
              <a:rPr lang="it-IT" sz="2000" b="1" dirty="0"/>
              <a:t>stigma</a:t>
            </a:r>
            <a:r>
              <a:rPr lang="it-IT" sz="2000" dirty="0"/>
              <a:t> </a:t>
            </a:r>
          </a:p>
          <a:p>
            <a:r>
              <a:rPr lang="it-IT" sz="2000" dirty="0"/>
              <a:t>Impostazione concettuale e metodologica propria alla </a:t>
            </a:r>
            <a:r>
              <a:rPr lang="it-IT" sz="2000" b="1" dirty="0"/>
              <a:t>Scuola di Chicago</a:t>
            </a:r>
          </a:p>
          <a:p>
            <a:r>
              <a:rPr lang="it-IT" sz="2000" dirty="0"/>
              <a:t>Diversità – devianza – criminalità</a:t>
            </a:r>
          </a:p>
          <a:p>
            <a:r>
              <a:rPr lang="it-IT" sz="2000" dirty="0"/>
              <a:t>Teorie dell’apprendimento e la legittimazione condivisa dell’illecito (Edwin Sutherland; Donald </a:t>
            </a:r>
            <a:r>
              <a:rPr lang="it-IT" sz="2000" dirty="0" err="1"/>
              <a:t>Cressey</a:t>
            </a:r>
            <a:r>
              <a:rPr lang="it-IT" sz="2000" dirty="0"/>
              <a:t>)</a:t>
            </a:r>
          </a:p>
          <a:p>
            <a:r>
              <a:rPr lang="it-IT" sz="2000" dirty="0"/>
              <a:t>Approccio utilitarista (Richard </a:t>
            </a:r>
            <a:r>
              <a:rPr lang="it-IT" sz="2000" dirty="0" err="1"/>
              <a:t>Cloward</a:t>
            </a:r>
            <a:r>
              <a:rPr lang="it-IT" sz="2000" dirty="0"/>
              <a:t>; Lloyd </a:t>
            </a:r>
            <a:r>
              <a:rPr lang="it-IT" sz="2000" dirty="0" err="1"/>
              <a:t>Ohlin</a:t>
            </a:r>
            <a:r>
              <a:rPr lang="it-IT" sz="2000" dirty="0"/>
              <a:t>)</a:t>
            </a:r>
          </a:p>
          <a:p>
            <a:r>
              <a:rPr lang="it-IT" sz="2000" b="1" dirty="0"/>
              <a:t>Micro-sociologia della devianza</a:t>
            </a:r>
            <a:r>
              <a:rPr lang="it-IT" sz="2000" dirty="0"/>
              <a:t>: Charles </a:t>
            </a:r>
            <a:r>
              <a:rPr lang="it-IT" sz="2000" dirty="0" err="1"/>
              <a:t>Horton</a:t>
            </a:r>
            <a:r>
              <a:rPr lang="it-IT" sz="2000" dirty="0"/>
              <a:t> </a:t>
            </a:r>
            <a:r>
              <a:rPr lang="it-IT" sz="2000" dirty="0" err="1"/>
              <a:t>Cooley</a:t>
            </a:r>
            <a:r>
              <a:rPr lang="it-IT" sz="2000" dirty="0"/>
              <a:t>, George Herbert Mead; </a:t>
            </a:r>
            <a:r>
              <a:rPr lang="it-IT" sz="2000" dirty="0" err="1"/>
              <a:t>Erving</a:t>
            </a:r>
            <a:r>
              <a:rPr lang="it-IT" sz="2000" dirty="0"/>
              <a:t> </a:t>
            </a:r>
            <a:r>
              <a:rPr lang="it-IT" sz="2000" dirty="0" err="1"/>
              <a:t>Goffman</a:t>
            </a:r>
            <a:endParaRPr lang="it-IT" sz="2000" dirty="0"/>
          </a:p>
          <a:p>
            <a:r>
              <a:rPr lang="it-IT" sz="2000" b="1" dirty="0"/>
              <a:t>Teorie dell’</a:t>
            </a:r>
            <a:r>
              <a:rPr lang="it-IT" sz="2000" b="1" dirty="0" err="1"/>
              <a:t>etichettamento</a:t>
            </a:r>
            <a:r>
              <a:rPr lang="it-IT" sz="2000" dirty="0"/>
              <a:t>: David </a:t>
            </a:r>
            <a:r>
              <a:rPr lang="it-IT" sz="2000" dirty="0" err="1"/>
              <a:t>Matza</a:t>
            </a:r>
            <a:r>
              <a:rPr lang="it-IT" sz="2000" dirty="0"/>
              <a:t>, Stanley Cohen, Howard Becker, Edwin </a:t>
            </a:r>
            <a:r>
              <a:rPr lang="it-IT" sz="2000" dirty="0" err="1"/>
              <a:t>Lemert</a:t>
            </a:r>
            <a:endParaRPr lang="it-IT" sz="2000" dirty="0"/>
          </a:p>
          <a:p>
            <a:r>
              <a:rPr lang="it-IT" sz="2000" dirty="0"/>
              <a:t>L’ «economia del castigo»</a:t>
            </a:r>
          </a:p>
          <a:p>
            <a:r>
              <a:rPr lang="it-IT" sz="2000" dirty="0"/>
              <a:t>Le tipologie di giustizia: distributiva, procedurale, retributiva</a:t>
            </a:r>
          </a:p>
          <a:p>
            <a:r>
              <a:rPr lang="it-IT" sz="2000" dirty="0"/>
              <a:t>«</a:t>
            </a:r>
            <a:r>
              <a:rPr lang="it-IT" sz="2000" dirty="0" err="1"/>
              <a:t>Bio</a:t>
            </a:r>
            <a:r>
              <a:rPr lang="it-IT" sz="2000" dirty="0"/>
              <a:t>-politica»</a:t>
            </a:r>
          </a:p>
          <a:p>
            <a:r>
              <a:rPr lang="it-IT" sz="2000" b="1" dirty="0"/>
              <a:t>Influenza dei mass-media</a:t>
            </a:r>
          </a:p>
        </p:txBody>
      </p:sp>
    </p:spTree>
    <p:extLst>
      <p:ext uri="{BB962C8B-B14F-4D97-AF65-F5344CB8AC3E}">
        <p14:creationId xmlns:p14="http://schemas.microsoft.com/office/powerpoint/2010/main" val="403753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pregiudizio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È uno stereotipo caricato di valenza affettiva, emotiva ed identitaria. Acquista, oltreché funzione cognitiva, anche la capacità di orientare atteggiamenti e azioni.</a:t>
            </a:r>
          </a:p>
          <a:p>
            <a:pPr marL="0" lvl="0" indent="0">
              <a:buNone/>
            </a:pPr>
            <a:r>
              <a:rPr lang="it-IT" sz="2800" dirty="0">
                <a:solidFill>
                  <a:prstClr val="black"/>
                </a:solidFill>
              </a:rPr>
              <a:t>«Lo stereotipo è il nucleo costitutivo del pregiudizio»</a:t>
            </a:r>
          </a:p>
          <a:p>
            <a:pPr marL="0" lvl="0" indent="0">
              <a:buNone/>
            </a:pPr>
            <a:r>
              <a:rPr lang="it-IT" sz="2800" dirty="0">
                <a:solidFill>
                  <a:prstClr val="black"/>
                </a:solidFill>
              </a:rPr>
              <a:t>Gordon </a:t>
            </a:r>
            <a:r>
              <a:rPr lang="it-IT" sz="2800" dirty="0" err="1">
                <a:solidFill>
                  <a:prstClr val="black"/>
                </a:solidFill>
              </a:rPr>
              <a:t>Allport</a:t>
            </a:r>
            <a:r>
              <a:rPr lang="it-IT" sz="2800" dirty="0">
                <a:solidFill>
                  <a:prstClr val="black"/>
                </a:solidFill>
              </a:rPr>
              <a:t>, </a:t>
            </a:r>
            <a:r>
              <a:rPr lang="it-IT" sz="2800" i="1" dirty="0">
                <a:solidFill>
                  <a:prstClr val="black"/>
                </a:solidFill>
              </a:rPr>
              <a:t>La natura del pregiudizio</a:t>
            </a:r>
            <a:r>
              <a:rPr lang="it-IT" sz="2800" dirty="0">
                <a:solidFill>
                  <a:prstClr val="black"/>
                </a:solidFill>
              </a:rPr>
              <a:t>, 1954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Si definisce come: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Un’opinione preconcetta</a:t>
            </a:r>
            <a:r>
              <a:rPr lang="it-IT" sz="2400" dirty="0">
                <a:solidFill>
                  <a:prstClr val="black"/>
                </a:solidFill>
              </a:rPr>
              <a:t>, socialmente appresa, condivisa dai membri di un gruppo, favorevole o più spesso sfavorevole, alla categoria considerata.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atteggiamento negativo e ostile</a:t>
            </a:r>
            <a:r>
              <a:rPr lang="it-IT" sz="2400" dirty="0">
                <a:solidFill>
                  <a:prstClr val="black"/>
                </a:solidFill>
              </a:rPr>
              <a:t>, carico di emotività verso gli individui appartenenti ad una categoria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impropria generalizzazione </a:t>
            </a:r>
            <a:r>
              <a:rPr lang="it-IT" sz="2400" dirty="0">
                <a:solidFill>
                  <a:prstClr val="black"/>
                </a:solidFill>
              </a:rPr>
              <a:t>e attribuzione di tratti stereotipati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(Pierre-André </a:t>
            </a:r>
            <a:r>
              <a:rPr lang="it-IT" sz="2400" dirty="0" err="1">
                <a:solidFill>
                  <a:prstClr val="black"/>
                </a:solidFill>
              </a:rPr>
              <a:t>Taguieff</a:t>
            </a:r>
            <a:r>
              <a:rPr lang="it-IT" sz="2400" dirty="0">
                <a:solidFill>
                  <a:prstClr val="black"/>
                </a:solidFill>
              </a:rPr>
              <a:t>, 1997).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96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it-IT" sz="3200" dirty="0"/>
              <a:t>«Stigma. L’identità negata»</a:t>
            </a:r>
            <a:br>
              <a:rPr lang="it-IT" sz="3200" dirty="0"/>
            </a:br>
            <a:r>
              <a:rPr lang="it-IT" sz="3200" dirty="0" err="1"/>
              <a:t>Erving</a:t>
            </a:r>
            <a:r>
              <a:rPr lang="it-IT" sz="3200" dirty="0"/>
              <a:t> </a:t>
            </a:r>
            <a:r>
              <a:rPr lang="it-IT" sz="3200" dirty="0" err="1"/>
              <a:t>Goffman</a:t>
            </a:r>
            <a:r>
              <a:rPr lang="it-IT" sz="3200" dirty="0"/>
              <a:t>, 1963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Deformazioni, disabilità fisiche (congenite; non congenite ma permanenti; né congenite né permanenti).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Aspetti criticabili del carattere, passioni sfrenate o innaturali, mancanza di volontà, disonestà, pericolosità, percepiti da condanne penali, uso abituale di stupefacenti, alcolismo, omosessualità, prostituzione, malattie mentali, tentativi di suicidio, disoccupazione…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Stigmi «tribali» della nazione e della religiosità, trasmessi di generazione in generazione, suscettibili di «contaminare» in egual misura tutti i membri di una famiglia.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77846"/>
              </p:ext>
            </p:extLst>
          </p:nvPr>
        </p:nvGraphicFramePr>
        <p:xfrm>
          <a:off x="251520" y="2564904"/>
          <a:ext cx="874948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30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SCREDITATO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SCREDITABILE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78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L’individuo sa o suppone che la sua difformità sia conosciuta e/o visibile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L’individuo presuppone che la difformità</a:t>
                      </a:r>
                      <a:r>
                        <a:rPr lang="it-IT" baseline="0" dirty="0"/>
                        <a:t> non sia conosciuta dai presenti né immediatamente percepibile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1196"/>
              </p:ext>
            </p:extLst>
          </p:nvPr>
        </p:nvGraphicFramePr>
        <p:xfrm>
          <a:off x="251520" y="1268760"/>
          <a:ext cx="8712968" cy="128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IDENTITÀ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SOCIALE VIRTUALE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IDENTIT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SOCIALE ATTUALE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Caratteri attribuiti ad una persona (presupposti su come «dovrebbe essere» la persona)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Categoria cui appartiene e attributi che è legittimo assegnare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39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Possibili risposte dello stigmatizzato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Tentativi per </a:t>
            </a:r>
            <a:r>
              <a:rPr lang="it-IT" sz="2400" b="1" dirty="0">
                <a:solidFill>
                  <a:prstClr val="black"/>
                </a:solidFill>
              </a:rPr>
              <a:t>correggere</a:t>
            </a:r>
            <a:r>
              <a:rPr lang="it-IT" sz="2400" dirty="0">
                <a:solidFill>
                  <a:prstClr val="black"/>
                </a:solidFill>
              </a:rPr>
              <a:t> quella che egli ritiene essere la base soggettiva del suo fallimento (chirurgia plastica, istruzione speciale, psicoterapia…). Esposizione a fraudolente terapie o attività correttive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Impadronirsi di attività da cui si ritiene debbano essere esclusi gli affetti dalla sua minorazione («</a:t>
            </a:r>
            <a:r>
              <a:rPr lang="it-IT" sz="2400" dirty="0" err="1">
                <a:solidFill>
                  <a:prstClr val="black"/>
                </a:solidFill>
              </a:rPr>
              <a:t>normificazione</a:t>
            </a:r>
            <a:r>
              <a:rPr lang="it-IT" sz="2400" dirty="0">
                <a:solidFill>
                  <a:prstClr val="black"/>
                </a:solidFill>
              </a:rPr>
              <a:t>»)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Ottenere «vantaggi secondari» come scusa per l’insuccesso avuto per altre ragioni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Considerare le sue sofferenze come un privilegio nascosto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Strategie per non essere «scoperti»; maschere di occultamento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 Aggressività/regressività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prstClr val="black"/>
                </a:solidFill>
              </a:rPr>
              <a:t>Frontiera socio-psicologica </a:t>
            </a:r>
            <a:r>
              <a:rPr lang="it-IT" sz="2400" dirty="0">
                <a:solidFill>
                  <a:prstClr val="black"/>
                </a:solidFill>
              </a:rPr>
              <a:t>(R. Barker): l’incertezza sul proprio status si proietta su una vasta gamma di interazioni sociali (il riscontro denoterà rigetto o accettazione?)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35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«carriera morale»</a:t>
            </a:r>
            <a:br>
              <a:rPr lang="it-IT" dirty="0"/>
            </a:br>
            <a:r>
              <a:rPr lang="it-IT" dirty="0"/>
              <a:t>- fasi dell’adattamento 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Fondamenta: cambiamento della percezione del sé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La persona impara a </a:t>
            </a:r>
            <a:r>
              <a:rPr lang="it-IT" sz="2000" b="1" dirty="0"/>
              <a:t>interiorizzare il punto di vista </a:t>
            </a:r>
            <a:r>
              <a:rPr lang="it-IT" sz="2000" dirty="0"/>
              <a:t>degli altri, acquisendo le credenze sociali sull’identità e su un particolare stigma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Egli apprende di avere un particolare stigma e quali possono essere le conseguenze</a:t>
            </a:r>
          </a:p>
          <a:p>
            <a:pPr marL="0" indent="0">
              <a:buNone/>
            </a:pPr>
            <a:r>
              <a:rPr lang="it-IT" sz="2000" dirty="0"/>
              <a:t>Quattro modelli: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Coloro che hanno uno stigma fin dalla nascita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«Campana protettiva» e controllo dell’informazione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Stigmatizzazione acquisita in fase avanzata della vita o apprendimento tardivo della condizione di screditabile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Socializzati in un primo momento in una comunità estranea all’interno e all’esterno dei confini geografici della società «normale»</a:t>
            </a:r>
          </a:p>
        </p:txBody>
      </p:sp>
    </p:spTree>
    <p:extLst>
      <p:ext uri="{BB962C8B-B14F-4D97-AF65-F5344CB8AC3E}">
        <p14:creationId xmlns:p14="http://schemas.microsoft.com/office/powerpoint/2010/main" val="218238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 di stigma «distruttori dell’identità»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8208912" cy="47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AC1CE-0FCD-48FC-977A-930E8EC9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5408F4D-5E43-4503-ADEB-5E640A6C9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772" y="804714"/>
            <a:ext cx="2857500" cy="19442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CF2C1E-61EA-4955-A80D-9F530892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42" y="980728"/>
            <a:ext cx="2857500" cy="1592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FF1D8B-5554-4B34-ADA1-CB4E07A53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47" y="2828494"/>
            <a:ext cx="2952750" cy="15525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DE46DE-BCAC-4D47-B0DC-F2EB77244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6" y="2748930"/>
            <a:ext cx="3384376" cy="19442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0D90723-E844-4041-909F-26D753BC2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341" y="5209775"/>
            <a:ext cx="2291101" cy="13735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4B40F8-8168-454A-9D62-A30DA4039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47" y="4693146"/>
            <a:ext cx="2952750" cy="16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Il trauma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« Non bisogna essere un soldato o visitare un campo di rifugiati in Siria o in Congo per imbattersi nel trauma. Il trauma accade a noi, ai nostri amici, alle nostre famiglie e ai nostri vicini </a:t>
            </a: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[…]</a:t>
            </a:r>
          </a:p>
          <a:p>
            <a:pPr marL="0" lvl="0" indent="0">
              <a:buNone/>
            </a:pP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Le esperienze traumatiche lasciano, però, tracce </a:t>
            </a: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[…] </a:t>
            </a: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nella quotidianità… nella mente e nelle emozioni, nella nostra capacità di provare gioia e di entrare in intimità e, persino, nella biologia e nel sistema immunitario </a:t>
            </a: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[…]</a:t>
            </a:r>
          </a:p>
          <a:p>
            <a:pPr marL="0" lvl="0" indent="0">
              <a:buNone/>
            </a:pP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Il trauma, per definizione, è insopportabile e intollerabile».</a:t>
            </a:r>
          </a:p>
          <a:p>
            <a:pPr marL="0" lvl="0" indent="0">
              <a:buNone/>
            </a:pPr>
            <a:endParaRPr lang="it-IT" sz="17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Chi lo ha subito «</a:t>
            </a: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si rivela così turbato al pensiero di ciò che ha vissuto, da cercare di estirparlo dalla propria mente e di andare avanti, provando a comportarsi come se niente fosse accaduto. Tutto ciò richiede un’enorme quantità di energia per poter continuare a funzionare, conservando, al contempo, il ricordo del terrore e la vergogna di una debolezza e di una vulnerabilità assolute </a:t>
            </a: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[…] </a:t>
            </a: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Molto tempo dopo la sua conclusione, un’esperienza traumatica può essere riattivata al minimo accenno di pericolo </a:t>
            </a:r>
            <a:r>
              <a:rPr lang="it-IT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[…]</a:t>
            </a:r>
          </a:p>
          <a:p>
            <a:pPr marL="0" lvl="0" indent="0">
              <a:buNone/>
            </a:pPr>
            <a:r>
              <a:rPr lang="it-IT" sz="17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Sentendo di non avere il controllo di sé, i sopravvissuti al trauma vivono in uno stato di paura persistente di essere danneggiati nel profondo, non intravedendo possibilità di riscatto alcuna».</a:t>
            </a:r>
          </a:p>
          <a:p>
            <a:pPr marL="0" lvl="0" indent="0">
              <a:buNone/>
            </a:pPr>
            <a:endParaRPr lang="it-IT" sz="13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it-IT" sz="2400" dirty="0" err="1">
                <a:solidFill>
                  <a:prstClr val="black"/>
                </a:solidFill>
                <a:latin typeface="Bell MT" panose="02020503060305020303" pitchFamily="18" charset="0"/>
              </a:rPr>
              <a:t>Bessel</a:t>
            </a:r>
            <a:r>
              <a:rPr lang="it-IT" sz="2400" dirty="0">
                <a:solidFill>
                  <a:prstClr val="black"/>
                </a:solidFill>
                <a:latin typeface="Bell MT" panose="02020503060305020303" pitchFamily="18" charset="0"/>
              </a:rPr>
              <a:t> van </a:t>
            </a:r>
            <a:r>
              <a:rPr lang="it-IT" sz="2400" dirty="0" err="1">
                <a:solidFill>
                  <a:prstClr val="black"/>
                </a:solidFill>
                <a:latin typeface="Bell MT" panose="02020503060305020303" pitchFamily="18" charset="0"/>
              </a:rPr>
              <a:t>der</a:t>
            </a:r>
            <a:r>
              <a:rPr lang="it-IT" sz="2400" dirty="0">
                <a:solidFill>
                  <a:prstClr val="black"/>
                </a:solidFill>
                <a:latin typeface="Bell MT" panose="02020503060305020303" pitchFamily="18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Bell MT" panose="02020503060305020303" pitchFamily="18" charset="0"/>
              </a:rPr>
              <a:t>Kolk</a:t>
            </a:r>
            <a:r>
              <a:rPr lang="it-IT" sz="2400" dirty="0">
                <a:solidFill>
                  <a:prstClr val="black"/>
                </a:solidFill>
                <a:latin typeface="Bell MT" panose="02020503060305020303" pitchFamily="18" charset="0"/>
              </a:rPr>
              <a:t>, </a:t>
            </a:r>
            <a:r>
              <a:rPr lang="it-IT" sz="2400" b="1" i="1" dirty="0">
                <a:solidFill>
                  <a:prstClr val="black"/>
                </a:solidFill>
                <a:latin typeface="Bell MT" panose="02020503060305020303" pitchFamily="18" charset="0"/>
              </a:rPr>
              <a:t>Il corpo accusa il colpo</a:t>
            </a:r>
            <a:r>
              <a:rPr lang="it-IT" sz="2400" dirty="0">
                <a:solidFill>
                  <a:prstClr val="black"/>
                </a:solidFill>
                <a:latin typeface="Bell MT" panose="02020503060305020303" pitchFamily="18" charset="0"/>
              </a:rPr>
              <a:t>, 2015, pp. 3-4.</a:t>
            </a:r>
            <a:endParaRPr lang="it-IT" sz="2400" i="1" dirty="0">
              <a:solidFill>
                <a:prstClr val="black"/>
              </a:solidFill>
              <a:latin typeface="Bell MT" panose="020205030603050203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675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3200" dirty="0"/>
              <a:t>Riflessioni sociologiche sulla devianza in Europa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3"/>
            <a:ext cx="8928992" cy="5904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/>
              <a:t>Riflessione sull’ordine sociale dopo la </a:t>
            </a:r>
            <a:r>
              <a:rPr lang="it-IT" sz="1600" b="1" dirty="0"/>
              <a:t>Rivoluzione francese </a:t>
            </a:r>
            <a:r>
              <a:rPr lang="it-IT" sz="1600" dirty="0"/>
              <a:t>(1789-1799)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/>
              <a:t>Criteri di legittimazione del potere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/>
              <a:t>Caduta del potere tradizionale (investitura divina)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/>
              <a:t>Emergere conflittuale della volontà popolare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/>
              <a:t>Giustificare o condannare le differenze esistenti fra i gruppi sociali</a:t>
            </a:r>
          </a:p>
          <a:p>
            <a:pPr marL="0" indent="0">
              <a:buNone/>
            </a:pPr>
            <a:r>
              <a:rPr lang="it-IT" sz="1600" b="1" dirty="0"/>
              <a:t>Criterio-base</a:t>
            </a:r>
            <a:r>
              <a:rPr lang="it-IT" sz="1600" dirty="0"/>
              <a:t>: l’organizzazione sociale è riferimento imprescindibile per ogni individuo in quanto sottoposto a regole</a:t>
            </a:r>
          </a:p>
          <a:p>
            <a:pPr marL="0" indent="0">
              <a:buNone/>
            </a:pPr>
            <a:r>
              <a:rPr lang="it-IT" sz="1800" b="1" dirty="0"/>
              <a:t>ÉMILE DURKHEIM </a:t>
            </a:r>
            <a:r>
              <a:rPr lang="it-IT" sz="1800" dirty="0"/>
              <a:t>(1858-1917)– </a:t>
            </a:r>
            <a:r>
              <a:rPr lang="it-IT" sz="1800" i="1" dirty="0"/>
              <a:t>La divisione del lavoro sociale</a:t>
            </a:r>
            <a:r>
              <a:rPr lang="it-IT" sz="1800" dirty="0"/>
              <a:t>, 1893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Comportamento deviante: manifestazione di patologia sociale, </a:t>
            </a:r>
            <a:r>
              <a:rPr lang="it-IT" sz="1600" b="1" dirty="0"/>
              <a:t>anomia: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situazione di </a:t>
            </a:r>
            <a:r>
              <a:rPr lang="it-IT" sz="1600" b="1" dirty="0"/>
              <a:t>mutamento transitorio: carenza di regole stabili e condivise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venir meno della «densità morale», sfogo di impulsi individualistici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il reato è tuttavia utile all’evoluzione perché motore di innovazione e cambiamento («anticipazione della morale futura»)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marL="0" indent="0">
              <a:buNone/>
            </a:pPr>
            <a:endParaRPr lang="it-IT" sz="20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44587"/>
              </p:ext>
            </p:extLst>
          </p:nvPr>
        </p:nvGraphicFramePr>
        <p:xfrm>
          <a:off x="467544" y="3140967"/>
          <a:ext cx="8136904" cy="2047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r>
                        <a:rPr lang="it-IT" sz="1400" dirty="0"/>
                        <a:t>SOLIDARIETÀ</a:t>
                      </a:r>
                      <a:r>
                        <a:rPr lang="it-IT" sz="1400" baseline="0" dirty="0"/>
                        <a:t> MECCANICA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SOLIDARIETÀ</a:t>
                      </a:r>
                      <a:r>
                        <a:rPr lang="it-IT" sz="1400" baseline="0" dirty="0"/>
                        <a:t> ORGANICA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it-IT" sz="1400" dirty="0"/>
                        <a:t>Società</a:t>
                      </a:r>
                      <a:r>
                        <a:rPr lang="it-IT" sz="1400" baseline="0" dirty="0"/>
                        <a:t> più semplici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Società più complesse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it-IT" sz="1400" dirty="0"/>
                        <a:t>Prevalere della coscienza collettiva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Emergere della coscienza individuale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it-IT" sz="1400" dirty="0"/>
                        <a:t>Condivisione bisogni e risorse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Divisione del lavoro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it-IT" sz="1400" dirty="0"/>
                        <a:t>Uniformità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Aspirazioni diversificate – interessi difformi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Diritto</a:t>
                      </a:r>
                      <a:r>
                        <a:rPr lang="it-IT" sz="1400" baseline="0" dirty="0"/>
                        <a:t> penale (repressivo)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Diritto privato, amministrativo, procedurale</a:t>
                      </a:r>
                      <a:r>
                        <a:rPr lang="it-IT" sz="1400" baseline="0" dirty="0"/>
                        <a:t> (restitutivo)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4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Max</a:t>
            </a:r>
            <a:r>
              <a:rPr lang="it-IT" dirty="0"/>
              <a:t> Weber e Georg </a:t>
            </a:r>
            <a:r>
              <a:rPr lang="it-IT" dirty="0" err="1"/>
              <a:t>Simmel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Weber </a:t>
            </a:r>
            <a:r>
              <a:rPr lang="it-IT" sz="2000" dirty="0"/>
              <a:t>(1864-1920):</a:t>
            </a:r>
          </a:p>
          <a:p>
            <a:pPr marL="0" indent="0">
              <a:buNone/>
            </a:pPr>
            <a:r>
              <a:rPr lang="it-IT" sz="1800" dirty="0"/>
              <a:t>AGIRE SOCIALE: ogni azione ha un senso «soggettivamente orientato»</a:t>
            </a:r>
          </a:p>
          <a:p>
            <a:pPr marL="0" indent="0">
              <a:buNone/>
            </a:pPr>
            <a:r>
              <a:rPr lang="it-IT" sz="1800" b="1" dirty="0"/>
              <a:t>Azioni: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Razionale rispetto allo scopo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Razionale rispetto al valore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Affettiva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Tradizionale – secondo abitudini acquisite</a:t>
            </a:r>
          </a:p>
          <a:p>
            <a:pPr marL="0" indent="0">
              <a:buNone/>
            </a:pPr>
            <a:r>
              <a:rPr lang="it-IT" sz="1800" b="1" dirty="0"/>
              <a:t>Potere</a:t>
            </a:r>
            <a:r>
              <a:rPr lang="it-IT" sz="1800" dirty="0"/>
              <a:t>, declinato secondo la sua legittimità: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Razionale – legalità degli ordinamenti statuiti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Tradizionale – carattere sacro delle tradizioni valide da sempre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Carismatico – valore esemplare di una persona</a:t>
            </a:r>
          </a:p>
          <a:p>
            <a:pPr marL="0" indent="0">
              <a:buNone/>
            </a:pPr>
            <a:r>
              <a:rPr lang="it-IT" dirty="0" err="1"/>
              <a:t>Simmel</a:t>
            </a:r>
            <a:r>
              <a:rPr lang="it-IT" dirty="0"/>
              <a:t> </a:t>
            </a:r>
            <a:r>
              <a:rPr lang="it-IT" sz="2000" dirty="0"/>
              <a:t>(1858-1918):</a:t>
            </a:r>
          </a:p>
          <a:p>
            <a:pPr marL="0" indent="0">
              <a:buNone/>
            </a:pPr>
            <a:r>
              <a:rPr lang="it-IT" sz="1800" b="1" dirty="0"/>
              <a:t>Rapporto io-società</a:t>
            </a:r>
            <a:r>
              <a:rPr lang="it-IT" sz="1800" dirty="0"/>
              <a:t>: simbiosi di cooperazione/conflitto; dominio/dipendenza; vicinanza/lontananza; amore/odio; attrazione e repulsione</a:t>
            </a:r>
          </a:p>
          <a:p>
            <a:pPr marL="0" indent="0">
              <a:buNone/>
            </a:pPr>
            <a:r>
              <a:rPr lang="it-IT" sz="1800" dirty="0"/>
              <a:t>Individuo: diviso in più cerchie relazionali nessuna delle quali coinvolge e controlla la sua personalità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61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/>
              <a:t>In sintesi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b="1" dirty="0" err="1"/>
              <a:t>Durkheim</a:t>
            </a:r>
            <a:r>
              <a:rPr lang="it-IT" sz="1800" b="1" dirty="0"/>
              <a:t>:</a:t>
            </a:r>
          </a:p>
          <a:p>
            <a:r>
              <a:rPr lang="it-IT" sz="1800" dirty="0"/>
              <a:t>Ogni comportamento deviante è una manifestazione di patologia sociale.</a:t>
            </a:r>
          </a:p>
          <a:p>
            <a:r>
              <a:rPr lang="it-IT" sz="1800" dirty="0"/>
              <a:t>L’emergere di una situazione (pur transitoria) di rapido cambiamento culturale, quindi un mutamento di valori, norme e regole diffuse, genera «anomia» cioè assenza oggettiva di norme stabili e condivise.</a:t>
            </a:r>
          </a:p>
          <a:p>
            <a:r>
              <a:rPr lang="it-IT" sz="1800" dirty="0"/>
              <a:t>Tale carenza non limita l’emergere di impulsi individualistici che contrastano con la solidarietà collettiva.</a:t>
            </a:r>
          </a:p>
          <a:p>
            <a:pPr marL="0" indent="0">
              <a:buNone/>
            </a:pPr>
            <a:r>
              <a:rPr lang="it-IT" sz="1800" b="1" dirty="0"/>
              <a:t>Weber:</a:t>
            </a:r>
          </a:p>
          <a:p>
            <a:r>
              <a:rPr lang="it-IT" sz="1800" dirty="0"/>
              <a:t>Si passa ad una interpretazione opposta.</a:t>
            </a:r>
          </a:p>
          <a:p>
            <a:r>
              <a:rPr lang="it-IT" sz="1800" dirty="0"/>
              <a:t>L’enfasi conferita alle idee culturali e l’azione dotata di senso trovano relatività nella specificità di ogni gruppo culturale che definisce ciò che è o che non è prescritto, tollerato o vietato.</a:t>
            </a:r>
          </a:p>
          <a:p>
            <a:pPr marL="0" indent="0">
              <a:buNone/>
            </a:pPr>
            <a:r>
              <a:rPr lang="it-IT" sz="1800" b="1" dirty="0" err="1"/>
              <a:t>Simmel</a:t>
            </a:r>
            <a:r>
              <a:rPr lang="it-IT" sz="1800" b="1" dirty="0"/>
              <a:t>:</a:t>
            </a:r>
          </a:p>
          <a:p>
            <a:r>
              <a:rPr lang="it-IT" sz="1800" dirty="0"/>
              <a:t>Nasce nell’autore il problema di come salvaguardare la libertà del singolo pur ammettendo la necessità di una costrizione proveniente dal gruppo.</a:t>
            </a:r>
          </a:p>
          <a:p>
            <a:r>
              <a:rPr lang="it-IT" sz="1800" dirty="0"/>
              <a:t>Emblematica la figura dello «straniero». Tre forme di interazione con la società: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Ostilità quando il gruppo è coeso, chiuso e diffidente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Ruolo di mediazione per diversi motivi (commerciali, economici…)</a:t>
            </a:r>
          </a:p>
          <a:p>
            <a:pPr>
              <a:buFont typeface="+mj-lt"/>
              <a:buAutoNum type="arabicPeriod"/>
            </a:pPr>
            <a:r>
              <a:rPr lang="it-IT" sz="1800" dirty="0"/>
              <a:t>Mescolamento: diffidenza e sospetto, processo di integrazione e esclusione allo stesso tempo, egli è vicino e lontano.</a:t>
            </a:r>
          </a:p>
          <a:p>
            <a:pPr marL="0" indent="0">
              <a:buNone/>
            </a:pPr>
            <a:r>
              <a:rPr lang="it-IT" sz="1800" b="1" dirty="0"/>
              <a:t>Il confine è prima di tutto un fatto sociale.</a:t>
            </a:r>
          </a:p>
        </p:txBody>
      </p:sp>
    </p:spTree>
    <p:extLst>
      <p:ext uri="{BB962C8B-B14F-4D97-AF65-F5344CB8AC3E}">
        <p14:creationId xmlns:p14="http://schemas.microsoft.com/office/powerpoint/2010/main" val="16199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Cultura/e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02634"/>
          </a:xfrm>
        </p:spPr>
        <p:txBody>
          <a:bodyPr>
            <a:normAutofit fontScale="40000" lnSpcReduction="20000"/>
          </a:bodyPr>
          <a:lstStyle/>
          <a:p>
            <a:r>
              <a:rPr lang="it-IT" sz="6000" dirty="0"/>
              <a:t>Sistema di credenze – concezioni della realtà, mondo della vita – nonché di pratiche comportamentali </a:t>
            </a:r>
          </a:p>
          <a:p>
            <a:r>
              <a:rPr lang="it-IT" sz="6000" b="1" dirty="0"/>
              <a:t>Appresa</a:t>
            </a:r>
            <a:r>
              <a:rPr lang="it-IT" sz="6000" dirty="0"/>
              <a:t> e non innata</a:t>
            </a:r>
          </a:p>
          <a:p>
            <a:r>
              <a:rPr lang="it-IT" sz="6000" b="1" dirty="0"/>
              <a:t>Conferisce ordine </a:t>
            </a:r>
            <a:r>
              <a:rPr lang="it-IT" sz="6000" dirty="0"/>
              <a:t>attraverso classificazione di categorie e concetti («tempo», «spazio», «essere umano»…)</a:t>
            </a:r>
          </a:p>
          <a:p>
            <a:endParaRPr lang="it-IT" sz="3800" dirty="0"/>
          </a:p>
          <a:p>
            <a:pPr marL="0" indent="0">
              <a:buNone/>
            </a:pPr>
            <a:r>
              <a:rPr lang="it-IT" sz="5000" b="1" dirty="0"/>
              <a:t>Aspetti: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5000" dirty="0"/>
              <a:t>Concezione </a:t>
            </a:r>
            <a:r>
              <a:rPr lang="it-IT" sz="5000" b="1" dirty="0"/>
              <a:t>etica e cognitiva</a:t>
            </a:r>
            <a:r>
              <a:rPr lang="it-IT" sz="5000" dirty="0"/>
              <a:t>: norme, linee-guida, simboli, convinzioni, «bene» e «male»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5000" dirty="0"/>
              <a:t>Aspetto </a:t>
            </a:r>
            <a:r>
              <a:rPr lang="it-IT" sz="5000" b="1" dirty="0"/>
              <a:t>pratico-relazionale</a:t>
            </a:r>
            <a:r>
              <a:rPr lang="it-IT" sz="5000" dirty="0"/>
              <a:t>: comportamenti, relazioni, modalità comunicative, linguaggio verbale e non verbale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5000" dirty="0"/>
              <a:t>Aspetto </a:t>
            </a:r>
            <a:r>
              <a:rPr lang="it-IT" sz="5000" b="1" dirty="0"/>
              <a:t>materiale</a:t>
            </a:r>
            <a:r>
              <a:rPr lang="it-IT" sz="5000" dirty="0"/>
              <a:t>: oggetti, artefatti, architettura, abbigliamento, tecniche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5000" b="1" dirty="0"/>
              <a:t>Sfera simbolica </a:t>
            </a:r>
            <a:r>
              <a:rPr lang="it-IT" sz="5000" dirty="0"/>
              <a:t>– idea astratta/oggetto. Antropologica  necessità di «conferire senso», significato all’ambiente in cui l’uomo vive</a:t>
            </a:r>
          </a:p>
          <a:p>
            <a:pPr marL="0" indent="0">
              <a:buNone/>
            </a:pPr>
            <a:r>
              <a:rPr lang="it-IT" sz="5000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235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La Scuola di Chicago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r>
              <a:rPr lang="it-IT" sz="1400" dirty="0"/>
              <a:t>1892: fondazione del Dipartimento di Sociologia</a:t>
            </a:r>
          </a:p>
          <a:p>
            <a:r>
              <a:rPr lang="it-IT" sz="1400" dirty="0"/>
              <a:t>Mutamenti verificatisi tra il XIX e il XX secolo (in particolare 1900-1930)</a:t>
            </a:r>
          </a:p>
          <a:p>
            <a:r>
              <a:rPr lang="it-IT" sz="1400" dirty="0"/>
              <a:t>Sviluppo sociale: analogia con selezione e adattamento in natura. Alcune istituzioni sono più congeniali alla soddisfazione dei bisogni e alla risoluzione dei conflitti</a:t>
            </a:r>
          </a:p>
          <a:p>
            <a:r>
              <a:rPr lang="it-IT" sz="1400" dirty="0"/>
              <a:t>Impostazione metodologica: pragmatismo, «</a:t>
            </a:r>
            <a:r>
              <a:rPr lang="it-IT" sz="1400" dirty="0" err="1"/>
              <a:t>problem</a:t>
            </a:r>
            <a:r>
              <a:rPr lang="it-IT" sz="1400" dirty="0"/>
              <a:t> </a:t>
            </a:r>
            <a:r>
              <a:rPr lang="it-IT" sz="1400" dirty="0" err="1"/>
              <a:t>solving</a:t>
            </a:r>
            <a:r>
              <a:rPr lang="it-IT" sz="1400" dirty="0"/>
              <a:t>» e «verifiche sul campo»; storie di vita; osservazione partecipante</a:t>
            </a:r>
          </a:p>
          <a:p>
            <a:r>
              <a:rPr lang="it-IT" sz="1400" b="1" dirty="0"/>
              <a:t>Approccio «ecologico» </a:t>
            </a:r>
            <a:r>
              <a:rPr lang="it-IT" sz="1400" dirty="0"/>
              <a:t>nell’analizzare le realtà presenti nelle aree urbane: il comportamento prevalente di un gruppo sociale è determinato dall’ambiente socio-culturale, storico ed economico entro cui vive (Clifford Shaw, Henry D. </a:t>
            </a:r>
            <a:r>
              <a:rPr lang="it-IT" sz="1400" dirty="0" err="1"/>
              <a:t>McKay</a:t>
            </a:r>
            <a:r>
              <a:rPr lang="it-IT" sz="1400" dirty="0"/>
              <a:t>)</a:t>
            </a:r>
          </a:p>
          <a:p>
            <a:r>
              <a:rPr lang="it-IT" sz="1400" dirty="0"/>
              <a:t>Contributo significativo: </a:t>
            </a:r>
            <a:r>
              <a:rPr lang="it-IT" sz="1400" b="1" dirty="0"/>
              <a:t>William I. Thomas</a:t>
            </a:r>
            <a:r>
              <a:rPr lang="it-IT" sz="1400" dirty="0"/>
              <a:t>, </a:t>
            </a:r>
            <a:r>
              <a:rPr lang="it-IT" sz="1400" b="1" dirty="0"/>
              <a:t>Florian </a:t>
            </a:r>
            <a:r>
              <a:rPr lang="it-IT" sz="1400" b="1" dirty="0" err="1"/>
              <a:t>Znaniecki</a:t>
            </a:r>
            <a:r>
              <a:rPr lang="it-IT" sz="1400" dirty="0"/>
              <a:t>, </a:t>
            </a:r>
            <a:r>
              <a:rPr lang="it-IT" sz="1400" i="1" dirty="0"/>
              <a:t>Il contadino polacco in Europa e in America</a:t>
            </a:r>
            <a:r>
              <a:rPr lang="it-IT" sz="1400" dirty="0"/>
              <a:t>, 1918-20</a:t>
            </a:r>
          </a:p>
          <a:p>
            <a:pPr marL="0" indent="0">
              <a:buNone/>
            </a:pPr>
            <a:r>
              <a:rPr lang="it-IT" sz="1400" b="1" dirty="0"/>
              <a:t>Disorganizzazione sociale </a:t>
            </a:r>
            <a:r>
              <a:rPr lang="it-IT" sz="1400" dirty="0"/>
              <a:t>(origine dei comportamenti devianti): non si tratta di una patologia individuale bensì di uno stato di confusione e disaggregazione di natura sociale</a:t>
            </a:r>
          </a:p>
          <a:p>
            <a:pPr marL="0" indent="0">
              <a:buNone/>
            </a:pPr>
            <a:r>
              <a:rPr lang="it-IT" sz="1400" dirty="0"/>
              <a:t>BISOGNI UMANI: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Nuove esperienze e stimoli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Affermazione e dominio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Essere accettati, corrisposti, apprezzati socialmente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Sicurezza e fuga della paura</a:t>
            </a:r>
          </a:p>
          <a:p>
            <a:pPr marL="0" indent="0">
              <a:buNone/>
            </a:pPr>
            <a:r>
              <a:rPr lang="it-IT" sz="1400" b="1" dirty="0"/>
              <a:t>ORDINE</a:t>
            </a:r>
            <a:r>
              <a:rPr lang="it-IT" sz="1400" dirty="0"/>
              <a:t>: </a:t>
            </a:r>
            <a:r>
              <a:rPr lang="it-IT" sz="1400" b="1" dirty="0"/>
              <a:t>equilibrio fra atteggiamenti personali e ambiente sociale (realtà)</a:t>
            </a:r>
          </a:p>
          <a:p>
            <a:pPr marL="0" indent="0">
              <a:buNone/>
            </a:pPr>
            <a:r>
              <a:rPr lang="it-IT" sz="1400" dirty="0"/>
              <a:t>TIPI UMANI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«Filisteo» - conformista, rigido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«</a:t>
            </a:r>
            <a:r>
              <a:rPr lang="it-IT" sz="1400" dirty="0" err="1"/>
              <a:t>Bohemien</a:t>
            </a:r>
            <a:r>
              <a:rPr lang="it-IT" sz="1400" dirty="0"/>
              <a:t>» - aperto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«Creativo» - innovatore, in equilibrio fra innovazione e tradizione</a:t>
            </a:r>
          </a:p>
        </p:txBody>
      </p:sp>
    </p:spTree>
    <p:extLst>
      <p:ext uri="{BB962C8B-B14F-4D97-AF65-F5344CB8AC3E}">
        <p14:creationId xmlns:p14="http://schemas.microsoft.com/office/powerpoint/2010/main" val="2545804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Il pensiero dei «</a:t>
            </a:r>
            <a:r>
              <a:rPr lang="it-IT" sz="4000" dirty="0" err="1"/>
              <a:t>Chicagoans</a:t>
            </a:r>
            <a:r>
              <a:rPr lang="it-IT" sz="4000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Polemica con la tradizione europea e la relativa concezione di «Stato» e «diritto» come strumenti di intervento rispetto ai problemi sociali</a:t>
            </a:r>
          </a:p>
          <a:p>
            <a:r>
              <a:rPr lang="it-IT" sz="2000" b="1" dirty="0"/>
              <a:t>Clifford Shaw e Henry </a:t>
            </a:r>
            <a:r>
              <a:rPr lang="it-IT" sz="2000" b="1" dirty="0" err="1"/>
              <a:t>McKay</a:t>
            </a:r>
            <a:r>
              <a:rPr lang="it-IT" sz="2000" dirty="0"/>
              <a:t>: «teoria del gradiente»</a:t>
            </a:r>
          </a:p>
          <a:p>
            <a:r>
              <a:rPr lang="it-IT" sz="2000" dirty="0"/>
              <a:t>Aree urbane e rapporto con i tassi di criminalità</a:t>
            </a:r>
          </a:p>
          <a:p>
            <a:r>
              <a:rPr lang="it-IT" sz="2000" dirty="0"/>
              <a:t>Le caratteristiche devianti sono collegate all’ambiente e al grado di «disorganizzazione sociale» e non alle persone  o ai gruppi (es: </a:t>
            </a:r>
            <a:r>
              <a:rPr lang="it-IT" sz="2000" i="1" dirty="0" err="1"/>
              <a:t>slums</a:t>
            </a:r>
            <a:r>
              <a:rPr lang="it-IT" sz="2000" i="1" dirty="0"/>
              <a:t>, </a:t>
            </a:r>
            <a:r>
              <a:rPr lang="it-IT" sz="2000" i="1" dirty="0" err="1"/>
              <a:t>skidrows</a:t>
            </a:r>
            <a:r>
              <a:rPr lang="it-IT" sz="2000" i="1" dirty="0"/>
              <a:t>, </a:t>
            </a:r>
            <a:r>
              <a:rPr lang="it-IT" sz="2000" i="1" dirty="0" err="1"/>
              <a:t>redlight</a:t>
            </a:r>
            <a:r>
              <a:rPr lang="it-IT" sz="2000" i="1" dirty="0"/>
              <a:t> </a:t>
            </a:r>
            <a:r>
              <a:rPr lang="it-IT" sz="2000" i="1" dirty="0" err="1"/>
              <a:t>districts</a:t>
            </a:r>
            <a:r>
              <a:rPr lang="it-IT" sz="2000" dirty="0"/>
              <a:t>)</a:t>
            </a:r>
          </a:p>
          <a:p>
            <a:r>
              <a:rPr lang="it-IT" sz="2000" dirty="0"/>
              <a:t>Ipotesi secondo cui le diverse generazioni di immigrati sono propense a seguire tipo e livello di devianza caratteristici del luogo in cui sono cresciute («contagio sociale»)</a:t>
            </a:r>
          </a:p>
          <a:p>
            <a:r>
              <a:rPr lang="it-IT" sz="2000" dirty="0"/>
              <a:t>L’immigrato si stabilirà presumibilmente nelle aree altamente disorganizzate («zona di transizione»), fortemente denotate da mobilità, eterogeneità, anonimato e mancanti dei controlli sociali informali</a:t>
            </a:r>
          </a:p>
          <a:p>
            <a:r>
              <a:rPr lang="it-IT" sz="2000" dirty="0"/>
              <a:t>Programma di prevenzione sociale della criminalità: </a:t>
            </a:r>
            <a:r>
              <a:rPr lang="it-IT" sz="2000" i="1" dirty="0"/>
              <a:t>Chicago Area Project</a:t>
            </a:r>
          </a:p>
          <a:p>
            <a:r>
              <a:rPr lang="it-IT" sz="2000" b="1" dirty="0" err="1"/>
              <a:t>Nels</a:t>
            </a:r>
            <a:r>
              <a:rPr lang="it-IT" sz="2000" b="1" dirty="0"/>
              <a:t> Anderson</a:t>
            </a:r>
            <a:r>
              <a:rPr lang="it-IT" sz="2000" dirty="0"/>
              <a:t>, </a:t>
            </a:r>
            <a:r>
              <a:rPr lang="it-IT" sz="2000" i="1" dirty="0"/>
              <a:t>The </a:t>
            </a:r>
            <a:r>
              <a:rPr lang="it-IT" sz="2000" i="1" dirty="0" err="1"/>
              <a:t>Hobo</a:t>
            </a:r>
            <a:r>
              <a:rPr lang="it-IT" sz="2000" dirty="0"/>
              <a:t>, 1923</a:t>
            </a:r>
          </a:p>
          <a:p>
            <a:r>
              <a:rPr lang="it-IT" sz="2000" b="1" dirty="0"/>
              <a:t>Robert Park</a:t>
            </a:r>
            <a:r>
              <a:rPr lang="it-IT" sz="2000" dirty="0"/>
              <a:t>, </a:t>
            </a:r>
            <a:r>
              <a:rPr lang="it-IT" sz="2000" i="1" dirty="0"/>
              <a:t>Human Migration and the </a:t>
            </a:r>
            <a:r>
              <a:rPr lang="it-IT" sz="2000" i="1" dirty="0" err="1"/>
              <a:t>Marginal</a:t>
            </a:r>
            <a:r>
              <a:rPr lang="it-IT" sz="2000" i="1" dirty="0"/>
              <a:t> Man</a:t>
            </a:r>
            <a:r>
              <a:rPr lang="it-IT" sz="2000" dirty="0"/>
              <a:t>, 1928:</a:t>
            </a:r>
          </a:p>
          <a:p>
            <a:pPr marL="0" indent="0">
              <a:buNone/>
            </a:pPr>
            <a:r>
              <a:rPr lang="it-IT" sz="2000" i="1" dirty="0"/>
              <a:t>l’uomo che vive sul confine di due e culture e di due società che non si sono mai completamente fuse e interpenetrate</a:t>
            </a:r>
            <a:r>
              <a:rPr lang="it-IT" sz="2000" dirty="0"/>
              <a:t> (pp. 206-207)</a:t>
            </a:r>
            <a:endParaRPr lang="it-IT" sz="2000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57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it-IT" sz="3200" dirty="0"/>
              <a:t>Diagramma a cerchi concentrici</a:t>
            </a:r>
            <a:br>
              <a:rPr lang="it-IT" sz="3200" dirty="0"/>
            </a:br>
            <a:r>
              <a:rPr lang="it-IT" sz="3200" dirty="0"/>
              <a:t>Ernest Burgess, Robert Park, 1915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36261"/>
            <a:ext cx="6477000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c_mi" descr="Risultati immagini per burgess model diagram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876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/>
              <a:t>Modello</a:t>
            </a:r>
          </a:p>
        </p:txBody>
      </p:sp>
      <p:pic>
        <p:nvPicPr>
          <p:cNvPr id="5" name="irc_mi" descr="Risultati immagini per burgess model diagram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80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Definizioni terminologiche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it-IT" sz="1800" b="1" dirty="0"/>
              <a:t>Devianza</a:t>
            </a:r>
            <a:r>
              <a:rPr lang="it-IT" sz="1800" dirty="0"/>
              <a:t>:</a:t>
            </a:r>
          </a:p>
          <a:p>
            <a:pPr marL="0" indent="0">
              <a:buNone/>
            </a:pPr>
            <a:r>
              <a:rPr lang="it-IT" sz="1800" dirty="0"/>
              <a:t>Condotta che diverge dalle regole che disciplinano il «buon funzionamento» di una comunità, non necessariamente viola norme formalmente istituite. Suscita disapprovazione, disappunto e anche reazioni sanzionatorie: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Biasimo occultato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Pettegolezzo che amplifica e/o distorce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Emarginazione sociale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Aggressione fisica</a:t>
            </a:r>
          </a:p>
          <a:p>
            <a:r>
              <a:rPr lang="it-IT" sz="1800" b="1" dirty="0"/>
              <a:t>Criminalità</a:t>
            </a:r>
          </a:p>
          <a:p>
            <a:pPr marL="0" indent="0">
              <a:buNone/>
            </a:pPr>
            <a:r>
              <a:rPr lang="it-IT" sz="1800" dirty="0"/>
              <a:t>Violazione di norme, leggi esplicite, istituite dal potere legislativo il cui controllo è delegato agli ordini di polizia e all’autorità giudiziale</a:t>
            </a:r>
          </a:p>
          <a:p>
            <a:r>
              <a:rPr lang="it-IT" sz="1800" b="1" dirty="0"/>
              <a:t>Diversità</a:t>
            </a:r>
          </a:p>
          <a:p>
            <a:pPr marL="0" indent="0">
              <a:buNone/>
            </a:pPr>
            <a:r>
              <a:rPr lang="it-IT" sz="1800" dirty="0"/>
              <a:t>Constatazione che individua in singoli o gruppi delle caratteristiche innate, etniche o culturali (apprese) che sono «altro» rispetto alla maggioranza della popolazione in un dato contesto (in un dato luogo, in un dato periodo)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46774"/>
              </p:ext>
            </p:extLst>
          </p:nvPr>
        </p:nvGraphicFramePr>
        <p:xfrm>
          <a:off x="1403648" y="5877272"/>
          <a:ext cx="60960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Devianza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Diversità</a:t>
                      </a:r>
                    </a:p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(funge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raccordo)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   Criminalità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2915816" y="5958320"/>
            <a:ext cx="489204" cy="2423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5508104" y="5958320"/>
            <a:ext cx="489204" cy="242316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460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it-IT" sz="4000" dirty="0"/>
              <a:t>Normalità e devianza: estremi di un continuum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sz="2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«Non bisogna dire che un atto urta la coscienza comune perché è criminale, ma che è criminale perché urta la coscienza comune» 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[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Émile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Durkheim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La divisione del lavoro sociale,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1893]</a:t>
            </a:r>
          </a:p>
          <a:p>
            <a:pPr marL="0" indent="0">
              <a:buNone/>
            </a:pPr>
            <a:r>
              <a:rPr lang="it-IT" sz="2400" b="1" dirty="0"/>
              <a:t>Devianza: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comportamento che viola norme, regole, attese da parte dei membri di un dato sistema sociale, </a:t>
            </a:r>
            <a:r>
              <a:rPr lang="it-IT" sz="2000" b="1" dirty="0"/>
              <a:t>valutato negativamente </a:t>
            </a:r>
            <a:r>
              <a:rPr lang="it-IT" sz="2000" dirty="0"/>
              <a:t>dalla maggioranza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comportamento che si discosta dalla media dei comportamenti, ovverosia una </a:t>
            </a:r>
            <a:r>
              <a:rPr lang="it-IT" sz="2000" b="1" dirty="0"/>
              <a:t>anormalità</a:t>
            </a:r>
            <a:r>
              <a:rPr lang="it-IT" sz="2000" dirty="0"/>
              <a:t> di tipo </a:t>
            </a:r>
            <a:r>
              <a:rPr lang="it-IT" sz="2000" b="1" dirty="0"/>
              <a:t>statistico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violazione di regole sociali che riguardano le condotte di ruolo, risultando </a:t>
            </a:r>
            <a:r>
              <a:rPr lang="it-IT" sz="2000" b="1" dirty="0"/>
              <a:t>disfunzionale</a:t>
            </a:r>
            <a:r>
              <a:rPr lang="it-IT" sz="2000" dirty="0"/>
              <a:t> al sistema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definizione</a:t>
            </a:r>
            <a:r>
              <a:rPr lang="it-IT" sz="2000" dirty="0"/>
              <a:t> attribuita ad un dato comportamento da parte di chi è in contatto diretto o indiretto con questo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3575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3400" dirty="0"/>
              <a:t>Anomia e devianza (</a:t>
            </a:r>
            <a:r>
              <a:rPr lang="it-IT" sz="3400" dirty="0" err="1"/>
              <a:t>struttural</a:t>
            </a:r>
            <a:r>
              <a:rPr lang="it-IT" sz="3400" dirty="0"/>
              <a:t>-funzionalismo)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it-IT" sz="2000" b="1" dirty="0" err="1"/>
              <a:t>Talcott</a:t>
            </a:r>
            <a:r>
              <a:rPr lang="it-IT" sz="2000" b="1" dirty="0"/>
              <a:t> Parsons </a:t>
            </a:r>
            <a:r>
              <a:rPr lang="it-IT" sz="2000" dirty="0"/>
              <a:t>(1902-1979)</a:t>
            </a:r>
          </a:p>
          <a:p>
            <a:pPr marL="0" indent="0">
              <a:buNone/>
            </a:pPr>
            <a:r>
              <a:rPr lang="it-IT" sz="2000" dirty="0"/>
              <a:t>La devianza ha origine nel fallimento del processo di socializzazione a livello familiare.</a:t>
            </a:r>
          </a:p>
          <a:p>
            <a:pPr marL="0" indent="0">
              <a:buNone/>
            </a:pPr>
            <a:r>
              <a:rPr lang="it-IT" sz="2000" dirty="0"/>
              <a:t>I mondi sociali plurimi in conflitto fra loro cedono il passo ad un sistema sociale unitario e coeso.</a:t>
            </a:r>
          </a:p>
          <a:p>
            <a:r>
              <a:rPr lang="it-IT" sz="2000" dirty="0"/>
              <a:t>Concetto di «</a:t>
            </a:r>
            <a:r>
              <a:rPr lang="it-IT" sz="2000" b="1" dirty="0"/>
              <a:t>devianza</a:t>
            </a:r>
            <a:r>
              <a:rPr lang="it-IT" sz="2000" dirty="0"/>
              <a:t>» secondo </a:t>
            </a:r>
            <a:r>
              <a:rPr lang="it-IT" sz="2000" b="1" dirty="0"/>
              <a:t>Robert King </a:t>
            </a:r>
            <a:r>
              <a:rPr lang="it-IT" sz="2000" b="1" dirty="0" err="1"/>
              <a:t>Merton</a:t>
            </a:r>
            <a:r>
              <a:rPr lang="it-IT" sz="2000" b="1" dirty="0"/>
              <a:t> </a:t>
            </a:r>
            <a:r>
              <a:rPr lang="it-IT" sz="2000" dirty="0"/>
              <a:t>(1910-2003)</a:t>
            </a:r>
          </a:p>
          <a:p>
            <a:pPr marL="0" indent="0">
              <a:buNone/>
            </a:pP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03216"/>
              </p:ext>
            </p:extLst>
          </p:nvPr>
        </p:nvGraphicFramePr>
        <p:xfrm>
          <a:off x="611560" y="3284984"/>
          <a:ext cx="7992888" cy="2968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Adattamento</a:t>
                      </a:r>
                      <a:r>
                        <a:rPr lang="it-IT" baseline="0" dirty="0"/>
                        <a:t> (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figure)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Fini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Mezzi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Conformista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Innovatore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Ritualista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Rinunciatario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Ribelle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+/-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+/-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57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Albert K. Cohen (1955)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</a:rPr>
              <a:t>La </a:t>
            </a:r>
            <a:r>
              <a:rPr lang="it-IT" sz="2000" b="1" dirty="0">
                <a:solidFill>
                  <a:prstClr val="black"/>
                </a:solidFill>
              </a:rPr>
              <a:t>«banda» </a:t>
            </a:r>
            <a:r>
              <a:rPr lang="it-IT" sz="2000" dirty="0">
                <a:solidFill>
                  <a:prstClr val="black"/>
                </a:solidFill>
              </a:rPr>
              <a:t>rappresenta una sottocultura attraverso cui giovani provenienti da contesti disagiati e depressi possono trovare un «riscatto» e/o una forma di appagamento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</a:rPr>
              <a:t>L’attitudine all’illecito rappresenta un canale adattivo funzionale a compensare la disistima indotta dalla cultura dominante (classe media)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</a:rPr>
              <a:t>I soggetti soffrono una situazione incoerente per quanto trasmesso dall’ambiente familiare: mete formali e fallimenti subiti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</a:rPr>
              <a:t>Reazioni possibili: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sz="2000" dirty="0" err="1">
                <a:solidFill>
                  <a:prstClr val="black"/>
                </a:solidFill>
              </a:rPr>
              <a:t>disistimica</a:t>
            </a:r>
            <a:r>
              <a:rPr lang="it-IT" sz="2000" dirty="0">
                <a:solidFill>
                  <a:prstClr val="black"/>
                </a:solidFill>
              </a:rPr>
              <a:t>, depressiva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affiliazione ad una subcultura trasgressiva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affiliazione ad una subcultura delinquenziale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68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Approccio razionale e utilitarista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endParaRPr lang="it-IT" sz="3000" dirty="0"/>
          </a:p>
          <a:p>
            <a:r>
              <a:rPr lang="it-IT" sz="3300" dirty="0"/>
              <a:t>Impianto di natura razionale e utilitarista [Jeremy </a:t>
            </a:r>
            <a:r>
              <a:rPr lang="it-IT" sz="3300" dirty="0" err="1"/>
              <a:t>Bentham</a:t>
            </a:r>
            <a:r>
              <a:rPr lang="it-IT" sz="3300" dirty="0"/>
              <a:t>, 1748-1832, James </a:t>
            </a:r>
            <a:r>
              <a:rPr lang="it-IT" sz="3300" dirty="0" err="1"/>
              <a:t>Mill</a:t>
            </a:r>
            <a:r>
              <a:rPr lang="it-IT" sz="3300" dirty="0"/>
              <a:t>, John Stuart </a:t>
            </a:r>
            <a:r>
              <a:rPr lang="it-IT" sz="3300" dirty="0" err="1"/>
              <a:t>Mill</a:t>
            </a:r>
            <a:r>
              <a:rPr lang="it-IT" sz="3300" dirty="0"/>
              <a:t>]: </a:t>
            </a:r>
            <a:r>
              <a:rPr lang="it-IT" sz="3300" i="1" dirty="0"/>
              <a:t>homo </a:t>
            </a:r>
            <a:r>
              <a:rPr lang="it-IT" sz="3300" i="1" dirty="0" err="1"/>
              <a:t>oeconomicus</a:t>
            </a:r>
            <a:r>
              <a:rPr lang="it-IT" sz="3300" dirty="0"/>
              <a:t>,</a:t>
            </a:r>
            <a:r>
              <a:rPr lang="it-IT" sz="3300" i="1" dirty="0"/>
              <a:t> </a:t>
            </a:r>
            <a:r>
              <a:rPr lang="it-IT" sz="3300" dirty="0"/>
              <a:t>mosso da un rapporto quantificabile fra piacere-utilità rispetto a costi-svantaggi</a:t>
            </a:r>
            <a:endParaRPr lang="it-IT" sz="3300" i="1" dirty="0"/>
          </a:p>
          <a:p>
            <a:r>
              <a:rPr lang="it-IT" sz="3300" i="1" dirty="0"/>
              <a:t>Homo </a:t>
            </a:r>
            <a:r>
              <a:rPr lang="it-IT" sz="3300" i="1" dirty="0" err="1"/>
              <a:t>sociologicus</a:t>
            </a:r>
            <a:r>
              <a:rPr lang="it-IT" sz="3300" dirty="0"/>
              <a:t>: orientato alle prescrizioni di natura etica nonché al riscontro sociale </a:t>
            </a:r>
          </a:p>
          <a:p>
            <a:r>
              <a:rPr lang="it-IT" sz="3300" dirty="0"/>
              <a:t>I reati hanno carattere intenzionale</a:t>
            </a:r>
          </a:p>
          <a:p>
            <a:r>
              <a:rPr lang="it-IT" sz="3300" dirty="0"/>
              <a:t>Le opportunità percepite si presentano superiori a costi ed effetti collaterali svantaggiosi</a:t>
            </a:r>
          </a:p>
          <a:p>
            <a:r>
              <a:rPr lang="it-IT" sz="3300" dirty="0"/>
              <a:t>Combinazione di razionalità (costi/benefici) e opportunità</a:t>
            </a:r>
          </a:p>
          <a:p>
            <a:endParaRPr lang="it-IT" sz="3300" dirty="0"/>
          </a:p>
          <a:p>
            <a:r>
              <a:rPr lang="it-IT" sz="3300" b="1" dirty="0"/>
              <a:t>Richard A. </a:t>
            </a:r>
            <a:r>
              <a:rPr lang="it-IT" sz="3300" b="1" dirty="0" err="1"/>
              <a:t>Cloward</a:t>
            </a:r>
            <a:r>
              <a:rPr lang="it-IT" sz="3300" b="1" dirty="0"/>
              <a:t>, Lloyd E. </a:t>
            </a:r>
            <a:r>
              <a:rPr lang="it-IT" sz="3300" b="1" dirty="0" err="1"/>
              <a:t>Ohlin</a:t>
            </a:r>
            <a:r>
              <a:rPr lang="it-IT" sz="3300" dirty="0"/>
              <a:t>, </a:t>
            </a:r>
            <a:r>
              <a:rPr lang="it-IT" sz="3300" i="1" dirty="0"/>
              <a:t>Teoria delle bande delinquenti in America</a:t>
            </a:r>
            <a:r>
              <a:rPr lang="it-IT" sz="3300" dirty="0"/>
              <a:t>, 1960</a:t>
            </a:r>
          </a:p>
          <a:p>
            <a:pPr marL="0" indent="0">
              <a:buNone/>
            </a:pPr>
            <a:r>
              <a:rPr lang="it-IT" sz="3300" dirty="0"/>
              <a:t>«struttura illegittima delle opportunità» - legittimazione condivisa dell’illecito e opportunità a delinquere offerte dal contesto</a:t>
            </a:r>
          </a:p>
          <a:p>
            <a:pPr marL="0" indent="0">
              <a:buNone/>
            </a:pPr>
            <a:r>
              <a:rPr lang="it-IT" sz="3300" dirty="0"/>
              <a:t>Sottocategorie: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3300" dirty="0"/>
              <a:t>conflittuale – tratti in comune con le subculture giovanili analizzate da Cohen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3300" dirty="0"/>
              <a:t>criminale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3300" dirty="0"/>
              <a:t>ritiro o astensionismo – le opportunità sia legali che illegali sono precluse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324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Teorie delle opportunità differenziali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62500" lnSpcReduction="20000"/>
          </a:bodyPr>
          <a:lstStyle/>
          <a:p>
            <a:endParaRPr lang="it-IT" sz="3000" dirty="0"/>
          </a:p>
          <a:p>
            <a:r>
              <a:rPr lang="it-IT" sz="3000" dirty="0"/>
              <a:t>Le patologie personali e il contesto familiare svantaggiato non hanno grande rilevanza (la criminalità non è biologicamente determinata, né causata da disagi psicologici, povertà, ma frutto di situazioni, opportunità, apprendimento: «struttura illegittima delle opportunità»)</a:t>
            </a:r>
          </a:p>
          <a:p>
            <a:pPr marL="0" indent="0">
              <a:buNone/>
            </a:pPr>
            <a:endParaRPr lang="it-IT" sz="3000" dirty="0"/>
          </a:p>
          <a:p>
            <a:r>
              <a:rPr lang="it-IT" sz="3000" dirty="0"/>
              <a:t>Molteplicità dei gruppi di appartenenza (eco delle «sub-culture» </a:t>
            </a:r>
            <a:r>
              <a:rPr lang="it-IT" sz="3000" i="1" dirty="0" err="1"/>
              <a:t>chicagoans</a:t>
            </a:r>
            <a:r>
              <a:rPr lang="it-IT" sz="3000" dirty="0"/>
              <a:t>)</a:t>
            </a:r>
          </a:p>
          <a:p>
            <a:endParaRPr lang="it-IT" sz="3000" dirty="0"/>
          </a:p>
          <a:p>
            <a:r>
              <a:rPr lang="it-IT" sz="3000" b="1" dirty="0"/>
              <a:t>Un individuo diventa «delinquente» quando le definizioni favorevoli alla violazione della legge prevalgono su quelle sfavorevoli</a:t>
            </a:r>
            <a:r>
              <a:rPr lang="it-IT" sz="3000" dirty="0"/>
              <a:t>: comportamenti appresi e non esenti da razionalità</a:t>
            </a:r>
          </a:p>
          <a:p>
            <a:endParaRPr lang="it-IT" sz="3000" dirty="0"/>
          </a:p>
          <a:p>
            <a:r>
              <a:rPr lang="it-IT" sz="3000" b="1" dirty="0"/>
              <a:t>Edwin Sutherland</a:t>
            </a:r>
            <a:r>
              <a:rPr lang="it-IT" sz="3000" dirty="0"/>
              <a:t>,</a:t>
            </a:r>
            <a:r>
              <a:rPr lang="it-IT" sz="3000" b="1" dirty="0"/>
              <a:t> Donald </a:t>
            </a:r>
            <a:r>
              <a:rPr lang="it-IT" sz="3000" b="1" dirty="0" err="1"/>
              <a:t>Cressey</a:t>
            </a:r>
            <a:r>
              <a:rPr lang="it-IT" sz="3000" b="1" dirty="0"/>
              <a:t> </a:t>
            </a:r>
            <a:r>
              <a:rPr lang="it-IT" sz="3000" dirty="0"/>
              <a:t>(adattamento soggettivo a prassi devianti a partire dall’influenza che l’ambiente esercita):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reati dei «colletti bianchi» (Sutherland, 1949)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criminalità dei potenti: in determinati ambienti industriali i comportamenti illeciti sono molto più sviluppati e si trasmettono di generazione in generazione (comportamenti lesivi non solo della proprietà privata o della persona, ma anche di beni pubblici o collettivi)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Reati dei pubblici ufficiali legati alla propria funzione: abuso di potere, corruzione, concussione, peculato…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12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Cultura e valore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Il </a:t>
            </a:r>
            <a:r>
              <a:rPr lang="it-IT" sz="2200" b="1" dirty="0"/>
              <a:t>valore</a:t>
            </a:r>
            <a:r>
              <a:rPr lang="it-IT" sz="2200" dirty="0"/>
              <a:t>:</a:t>
            </a:r>
          </a:p>
          <a:p>
            <a:pPr marL="0" indent="0">
              <a:buNone/>
            </a:pPr>
            <a:r>
              <a:rPr lang="it-IT" sz="2200" i="1" dirty="0"/>
              <a:t>Concezione del desiderabile, esplicita o implicita, distintiva di un individuo o caratteristica di un gruppo, che influenza l’azione con la selezione fra modi, mezzi e fini disponibili </a:t>
            </a:r>
            <a:r>
              <a:rPr lang="it-IT" sz="2200" dirty="0"/>
              <a:t>[</a:t>
            </a:r>
            <a:r>
              <a:rPr lang="it-IT" sz="2200" dirty="0" err="1"/>
              <a:t>Kluckhon</a:t>
            </a:r>
            <a:r>
              <a:rPr lang="it-IT" sz="2200" dirty="0"/>
              <a:t>, 1951, p. 395].</a:t>
            </a:r>
          </a:p>
          <a:p>
            <a:r>
              <a:rPr lang="it-IT" sz="2200" dirty="0"/>
              <a:t>Dimensioni connotative del valore o dei «valori»:</a:t>
            </a:r>
          </a:p>
          <a:p>
            <a:pPr marL="0" indent="0">
              <a:buNone/>
            </a:pPr>
            <a:r>
              <a:rPr lang="it-IT" sz="2200" b="1" dirty="0"/>
              <a:t>1. Matrice affettiva (attaccamento ad ideali)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Benessere e appagamento emotivo; felicità; giustizia sociale </a:t>
            </a:r>
          </a:p>
          <a:p>
            <a:pPr marL="0" indent="0">
              <a:buNone/>
            </a:pPr>
            <a:r>
              <a:rPr lang="it-IT" sz="2200" dirty="0"/>
              <a:t>Mete collettive: solidarietà, convivenza, ecologia</a:t>
            </a:r>
          </a:p>
          <a:p>
            <a:pPr marL="0" indent="0">
              <a:buNone/>
            </a:pPr>
            <a:r>
              <a:rPr lang="it-IT" sz="2200" dirty="0"/>
              <a:t>Qualità: affettività/emozione, rispetto, attitudini verso le arti, la cultura</a:t>
            </a:r>
          </a:p>
          <a:p>
            <a:pPr marL="0" indent="0">
              <a:buNone/>
            </a:pPr>
            <a:r>
              <a:rPr lang="it-IT" sz="2200" b="1" dirty="0"/>
              <a:t>2.</a:t>
            </a:r>
            <a:r>
              <a:rPr lang="it-IT" sz="2200" dirty="0"/>
              <a:t> </a:t>
            </a:r>
            <a:r>
              <a:rPr lang="it-IT" sz="2200" b="1" dirty="0"/>
              <a:t>Dimensione selettiva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Identificazione, interiorizzazione di valori e norme</a:t>
            </a:r>
          </a:p>
          <a:p>
            <a:pPr marL="0" indent="0">
              <a:buNone/>
            </a:pPr>
            <a:r>
              <a:rPr lang="it-IT" sz="2200" b="1" dirty="0"/>
              <a:t>3.</a:t>
            </a:r>
            <a:r>
              <a:rPr lang="it-IT" sz="2200" dirty="0"/>
              <a:t> </a:t>
            </a:r>
            <a:r>
              <a:rPr lang="it-IT" sz="2200" b="1" dirty="0"/>
              <a:t>Componente cognitiva</a:t>
            </a:r>
          </a:p>
          <a:p>
            <a:pPr marL="0" indent="0">
              <a:buNone/>
            </a:pPr>
            <a:r>
              <a:rPr lang="it-IT" sz="2200" dirty="0"/>
              <a:t>Attraverso proposizioni razionali e argomentabili</a:t>
            </a:r>
          </a:p>
        </p:txBody>
      </p:sp>
    </p:spTree>
    <p:extLst>
      <p:ext uri="{BB962C8B-B14F-4D97-AF65-F5344CB8AC3E}">
        <p14:creationId xmlns:p14="http://schemas.microsoft.com/office/powerpoint/2010/main" val="2482516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«Vittimologia»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it-IT" sz="3800" b="1" dirty="0"/>
              <a:t>«Vittimizzazione»</a:t>
            </a:r>
            <a:r>
              <a:rPr lang="it-IT" sz="3800" dirty="0"/>
              <a:t>:</a:t>
            </a:r>
          </a:p>
          <a:p>
            <a:pPr marL="0" indent="0">
              <a:buNone/>
            </a:pPr>
            <a:r>
              <a:rPr lang="it-IT" dirty="0"/>
              <a:t>Insieme dei processi sociali e psicologici che portano taluni soggetti o gruppi di soggetti ad essere «vittime»</a:t>
            </a:r>
          </a:p>
          <a:p>
            <a:endParaRPr lang="it-IT" dirty="0"/>
          </a:p>
          <a:p>
            <a:r>
              <a:rPr lang="it-IT" dirty="0"/>
              <a:t>Fattori predisponenti: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Personalità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Attitudine psicologica ad assumere il ruolo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Sorta di attrazione inconscia per ciò che può determinare sofferenza/disagio (</a:t>
            </a:r>
            <a:r>
              <a:rPr lang="it-IT" i="1" dirty="0"/>
              <a:t>predisposizione </a:t>
            </a:r>
            <a:r>
              <a:rPr lang="it-IT" i="1" dirty="0" err="1"/>
              <a:t>vittimogena</a:t>
            </a:r>
            <a:r>
              <a:rPr lang="it-IT" dirty="0"/>
              <a:t>, Gullotta, 1976; Barresi, 2007)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Circostanze contingenti e condizioni sociali che favoriscono la commissione del reato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Reiterazione dell’esperienza vittimale («coazione a ripetere» freudiana)</a:t>
            </a:r>
          </a:p>
          <a:p>
            <a:endParaRPr lang="it-IT" dirty="0"/>
          </a:p>
          <a:p>
            <a:r>
              <a:rPr lang="it-IT" dirty="0"/>
              <a:t>Rischio paradossale: </a:t>
            </a:r>
            <a:r>
              <a:rPr lang="it-IT" b="1" dirty="0"/>
              <a:t>colpevolizzazione della vittima </a:t>
            </a:r>
            <a:r>
              <a:rPr lang="it-IT" dirty="0"/>
              <a:t>anche da parte di enti e istituzioni deputate a soccorrerla e sostenerla (es. reato di stupro: reato contro la persona, Legge n. 66, 15 febbraio 1996)</a:t>
            </a:r>
          </a:p>
          <a:p>
            <a:endParaRPr lang="it-IT" dirty="0"/>
          </a:p>
          <a:p>
            <a:r>
              <a:rPr lang="it-IT" dirty="0"/>
              <a:t>Problemi e dibattiti di </a:t>
            </a:r>
            <a:r>
              <a:rPr lang="it-IT" b="1" dirty="0"/>
              <a:t>genere</a:t>
            </a:r>
            <a:r>
              <a:rPr lang="it-IT" dirty="0"/>
              <a:t> («oscuramento» della donna sia in qualità di vittima sia di soggetto  orientato alla commissione di illeciti)</a:t>
            </a:r>
          </a:p>
        </p:txBody>
      </p:sp>
    </p:spTree>
    <p:extLst>
      <p:ext uri="{BB962C8B-B14F-4D97-AF65-F5344CB8AC3E}">
        <p14:creationId xmlns:p14="http://schemas.microsoft.com/office/powerpoint/2010/main" val="56411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it-IT" dirty="0"/>
              <a:t>La «micro-sociologia» della devianza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Nei primi decenni del XX secolo si marginalizzano due tratti classici della disciplina: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Condivisione di valori operanti in comunità o sub-comunità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Percorso difficile, problematico, anomalo del soggetto</a:t>
            </a:r>
          </a:p>
          <a:p>
            <a:r>
              <a:rPr lang="it-IT" sz="2800" dirty="0"/>
              <a:t>Emergono: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b="1" dirty="0"/>
              <a:t>Processi mentali soggettivi </a:t>
            </a:r>
            <a:r>
              <a:rPr lang="it-IT" sz="2800" dirty="0"/>
              <a:t>piuttosto che effetti promossi dalla società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b="1" dirty="0"/>
              <a:t>Relazioni interpersonali</a:t>
            </a:r>
            <a:r>
              <a:rPr lang="it-IT" sz="2800" dirty="0"/>
              <a:t>, comunicative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Microcosmo relazionale e valore simbolico dell’interazione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73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168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 dirty="0"/>
            </a:br>
            <a:r>
              <a:rPr lang="it-IT" sz="4000" dirty="0"/>
              <a:t>Gli studiosi:</a:t>
            </a:r>
            <a:br>
              <a:rPr lang="it-IT" sz="4000" dirty="0"/>
            </a:br>
            <a:r>
              <a:rPr lang="it-IT" sz="3100" b="1" dirty="0"/>
              <a:t>Charles </a:t>
            </a:r>
            <a:r>
              <a:rPr lang="it-IT" sz="3100" b="1" dirty="0" err="1"/>
              <a:t>Horton</a:t>
            </a:r>
            <a:r>
              <a:rPr lang="it-IT" sz="3100" b="1" dirty="0"/>
              <a:t> </a:t>
            </a:r>
            <a:r>
              <a:rPr lang="it-IT" sz="3100" b="1" dirty="0" err="1"/>
              <a:t>Cooley</a:t>
            </a:r>
            <a:r>
              <a:rPr lang="it-IT" sz="3100" b="1" dirty="0"/>
              <a:t> </a:t>
            </a:r>
            <a:r>
              <a:rPr lang="it-IT" sz="3100" dirty="0"/>
              <a:t>(1864-1929)</a:t>
            </a:r>
            <a:br>
              <a:rPr lang="it-IT" sz="3100" dirty="0"/>
            </a:b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718" cy="5400600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pPr marL="0" indent="0">
              <a:buNone/>
            </a:pPr>
            <a:r>
              <a:rPr lang="it-IT" sz="2400" i="1" dirty="0"/>
              <a:t>L’io e la società nascono insieme</a:t>
            </a:r>
          </a:p>
          <a:p>
            <a:pPr fontAlgn="base">
              <a:spcAft>
                <a:spcPct val="0"/>
              </a:spcAft>
            </a:pPr>
            <a:r>
              <a:rPr lang="it-IT" sz="1800" kern="0" dirty="0">
                <a:solidFill>
                  <a:srgbClr val="000000"/>
                </a:solidFill>
                <a:cs typeface="Andalus" panose="02020603050405020304" pitchFamily="18" charset="-78"/>
              </a:rPr>
              <a:t>L’identità individuale e sociale è un processo relazionale e dinamico frutto di: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it-IT" sz="1600" kern="0" dirty="0">
                <a:solidFill>
                  <a:srgbClr val="000000"/>
                </a:solidFill>
                <a:cs typeface="Andalus" panose="02020603050405020304" pitchFamily="18" charset="-78"/>
              </a:rPr>
              <a:t>- osservazione della realtà circostante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it-IT" sz="1600" kern="0" dirty="0">
                <a:solidFill>
                  <a:srgbClr val="000000"/>
                </a:solidFill>
                <a:cs typeface="Andalus" panose="02020603050405020304" pitchFamily="18" charset="-78"/>
              </a:rPr>
              <a:t>- confronto/comparazione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it-IT" sz="1600" kern="0" dirty="0">
                <a:solidFill>
                  <a:srgbClr val="000000"/>
                </a:solidFill>
                <a:cs typeface="Andalus" panose="02020603050405020304" pitchFamily="18" charset="-78"/>
              </a:rPr>
              <a:t>- una immagine in cui ci si specchia: «</a:t>
            </a:r>
            <a:r>
              <a:rPr lang="it-IT" sz="1600" i="1" kern="0" dirty="0" err="1">
                <a:solidFill>
                  <a:srgbClr val="000000"/>
                </a:solidFill>
                <a:cs typeface="Andalus" panose="02020603050405020304" pitchFamily="18" charset="-78"/>
              </a:rPr>
              <a:t>looking-glass</a:t>
            </a:r>
            <a:r>
              <a:rPr lang="it-IT" sz="1600" i="1" kern="0" dirty="0">
                <a:solidFill>
                  <a:srgbClr val="000000"/>
                </a:solidFill>
                <a:cs typeface="Andalus" panose="02020603050405020304" pitchFamily="18" charset="-78"/>
              </a:rPr>
              <a:t> self», Io allo specchio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it-IT" sz="1600" kern="0" dirty="0">
                <a:solidFill>
                  <a:srgbClr val="000000"/>
                </a:solidFill>
                <a:cs typeface="Andalus" panose="02020603050405020304" pitchFamily="18" charset="-78"/>
              </a:rPr>
              <a:t>- «intreccio di io mentali»</a:t>
            </a:r>
          </a:p>
          <a:p>
            <a:pPr fontAlgn="base">
              <a:spcAft>
                <a:spcPct val="0"/>
              </a:spcAft>
            </a:pPr>
            <a:r>
              <a:rPr lang="it-IT" sz="1800" kern="0" dirty="0">
                <a:solidFill>
                  <a:srgbClr val="000000"/>
                </a:solidFill>
                <a:cs typeface="Andalus" panose="02020603050405020304" pitchFamily="18" charset="-78"/>
              </a:rPr>
              <a:t>La coscienza identitaria di un soggetto è una sorta di riflesso di opinioni e giudizi che egli percepisce gli vengano attribuiti dal suo ambiente relazionale</a:t>
            </a:r>
          </a:p>
          <a:p>
            <a:pPr fontAlgn="base">
              <a:spcAft>
                <a:spcPct val="0"/>
              </a:spcAft>
            </a:pPr>
            <a:r>
              <a:rPr lang="it-IT" sz="1800" kern="0" dirty="0">
                <a:solidFill>
                  <a:srgbClr val="000000"/>
                </a:solidFill>
                <a:cs typeface="Andalus" panose="02020603050405020304" pitchFamily="18" charset="-78"/>
              </a:rPr>
              <a:t>Importanza del «gruppo primario»,  ambiente caratterizzato da  relazioni significative, affettive, cooperative, punto di incontro fra individuo e società: famiglia, vicinato, interazione ludica fra bambini…</a:t>
            </a:r>
          </a:p>
          <a:p>
            <a:pPr fontAlgn="base">
              <a:spcAft>
                <a:spcPct val="0"/>
              </a:spcAft>
            </a:pPr>
            <a:r>
              <a:rPr lang="it-IT" sz="1800" kern="0" dirty="0">
                <a:solidFill>
                  <a:srgbClr val="000000"/>
                </a:solidFill>
                <a:cs typeface="Andalus" panose="02020603050405020304" pitchFamily="18" charset="-78"/>
              </a:rPr>
              <a:t>Ideale di società: consolidamento e diffusione degli stili relazionali tipici del gruppo primario</a:t>
            </a:r>
          </a:p>
          <a:p>
            <a:pPr fontAlgn="base">
              <a:spcAft>
                <a:spcPct val="0"/>
              </a:spcAft>
            </a:pPr>
            <a:r>
              <a:rPr lang="it-IT" sz="1800" kern="0" dirty="0">
                <a:solidFill>
                  <a:srgbClr val="000000"/>
                </a:solidFill>
                <a:cs typeface="Andalus" panose="02020603050405020304" pitchFamily="18" charset="-78"/>
              </a:rPr>
              <a:t>«Devianza»: conflitto, disorganizzazione che diminuiscono fiducia e lealtà, amplificando un atteggiamento arido e autoreferenziale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it-IT" sz="2000" kern="0" dirty="0">
              <a:solidFill>
                <a:srgbClr val="000000"/>
              </a:solidFill>
              <a:cs typeface="Andalus" panose="02020603050405020304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65" y="260648"/>
            <a:ext cx="2977114" cy="16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59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it-IT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b="1" dirty="0">
                <a:solidFill>
                  <a:prstClr val="black"/>
                </a:solidFill>
                <a:ea typeface="+mn-ea"/>
                <a:cs typeface="+mn-cs"/>
              </a:rPr>
              <a:t>George Herbert Mead </a:t>
            </a:r>
            <a: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  <a:t>(1863-1931)</a:t>
            </a:r>
            <a:b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700" dirty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it-IT" sz="2700" dirty="0" err="1">
                <a:solidFill>
                  <a:prstClr val="black"/>
                </a:solidFill>
                <a:ea typeface="+mn-ea"/>
                <a:cs typeface="+mn-cs"/>
              </a:rPr>
              <a:t>interazionismo</a:t>
            </a:r>
            <a:r>
              <a:rPr lang="it-IT" sz="2700" dirty="0">
                <a:solidFill>
                  <a:prstClr val="black"/>
                </a:solidFill>
                <a:ea typeface="+mn-ea"/>
                <a:cs typeface="+mn-cs"/>
              </a:rPr>
              <a:t> simbolico -</a:t>
            </a:r>
            <a:br>
              <a:rPr lang="it-IT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Il comportamento individuale va compreso alla luce del comportamento del gruppo sociale di cui l’individuo è parte.</a:t>
            </a:r>
          </a:p>
          <a:p>
            <a:pPr marL="0" indent="0">
              <a:buNone/>
            </a:pPr>
            <a:r>
              <a:rPr lang="it-IT" sz="1600" b="1" dirty="0"/>
              <a:t>Società</a:t>
            </a:r>
            <a:r>
              <a:rPr lang="it-IT" sz="1600" dirty="0"/>
              <a:t>: generata da gesti, significati simbolici, atti e oggetti comunicativi condivisi</a:t>
            </a:r>
          </a:p>
          <a:p>
            <a:pPr marL="0" indent="0">
              <a:buNone/>
            </a:pPr>
            <a:r>
              <a:rPr lang="it-IT" sz="1600" dirty="0"/>
              <a:t>Si sviluppano modelli di aspettative reciproche che vincolano e rendono coeso il gruppo</a:t>
            </a:r>
          </a:p>
          <a:p>
            <a:pPr marL="0" indent="0">
              <a:buNone/>
            </a:pPr>
            <a:r>
              <a:rPr lang="it-IT" sz="1600" dirty="0"/>
              <a:t>Concetti cardine: </a:t>
            </a:r>
            <a:r>
              <a:rPr lang="it-IT" sz="1600" b="1" i="1" dirty="0"/>
              <a:t>sé, io, me, altro generalizzato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dirty="0"/>
              <a:t>Sé</a:t>
            </a:r>
            <a:r>
              <a:rPr lang="it-IT" sz="1600" dirty="0"/>
              <a:t> – processo di auto-interazione e dialogo interiore attraverso cui ognuno si rappresenta e interpreta le circostanze in cui agisce, impostando di conseguenza il suo comportamento e le sue azioni</a:t>
            </a:r>
          </a:p>
          <a:p>
            <a:pPr marL="0" indent="0">
              <a:buNone/>
            </a:pPr>
            <a:r>
              <a:rPr lang="it-IT" sz="1600" dirty="0"/>
              <a:t>- L’individuo  è capace di  «osservarsi dall’esterno» assumendo lo sguardo e il ruolo dell’altro</a:t>
            </a:r>
          </a:p>
          <a:p>
            <a:pPr marL="0" indent="0">
              <a:buNone/>
            </a:pPr>
            <a:r>
              <a:rPr lang="it-IT" sz="1600" dirty="0"/>
              <a:t>- È elemento attivo che interpreta, risponde, crea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dirty="0"/>
              <a:t>Altro generalizzato</a:t>
            </a:r>
            <a:r>
              <a:rPr lang="it-IT" sz="1600" dirty="0"/>
              <a:t>: è un ruolo astratto. Recepirlo significa aver interiorizzato le prescrizioni sancite dalla società. Canale di ordine, controllo, auto-controllo senza il quale può emergere il fenomeno deviante</a:t>
            </a:r>
            <a:endParaRPr lang="it-IT" sz="1600" b="1" dirty="0"/>
          </a:p>
          <a:p>
            <a:pPr marL="0" indent="0">
              <a:buNone/>
            </a:pPr>
            <a:endParaRPr lang="it-IT" sz="24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1824"/>
              </p:ext>
            </p:extLst>
          </p:nvPr>
        </p:nvGraphicFramePr>
        <p:xfrm>
          <a:off x="251520" y="4581128"/>
          <a:ext cx="8640960" cy="195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 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SÉ:</a:t>
                      </a:r>
                    </a:p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Fasi distinte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Risposta non organizzata dell’organismo agli</a:t>
                      </a:r>
                      <a:r>
                        <a:rPr lang="it-IT" baseline="0" dirty="0"/>
                        <a:t> atteggiamenti altrui</a:t>
                      </a:r>
                      <a:endParaRPr lang="it-IT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Capace di iniziativa, libertà, innovazione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Guida la condotta socializzata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Introduce l’influenza altrui nella coscienza individuale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98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it-IT" sz="2800" b="1" dirty="0">
                <a:solidFill>
                  <a:prstClr val="black"/>
                </a:solidFill>
              </a:rPr>
            </a:br>
            <a:r>
              <a:rPr lang="it-IT" sz="2800" b="1" dirty="0" err="1">
                <a:solidFill>
                  <a:prstClr val="black"/>
                </a:solidFill>
              </a:rPr>
              <a:t>Erving</a:t>
            </a:r>
            <a:r>
              <a:rPr lang="it-IT" sz="2800" b="1" dirty="0">
                <a:solidFill>
                  <a:prstClr val="black"/>
                </a:solidFill>
              </a:rPr>
              <a:t> </a:t>
            </a:r>
            <a:r>
              <a:rPr lang="it-IT" sz="2800" b="1" dirty="0" err="1">
                <a:solidFill>
                  <a:prstClr val="black"/>
                </a:solidFill>
              </a:rPr>
              <a:t>Goffman</a:t>
            </a:r>
            <a:r>
              <a:rPr lang="it-IT" sz="2800" b="1" dirty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(1922-1982)</a:t>
            </a:r>
            <a:br>
              <a:rPr lang="it-IT" sz="2800" dirty="0">
                <a:solidFill>
                  <a:prstClr val="black"/>
                </a:solidFill>
              </a:rPr>
            </a:br>
            <a:r>
              <a:rPr lang="it-IT" sz="2200" dirty="0">
                <a:solidFill>
                  <a:prstClr val="black"/>
                </a:solidFill>
              </a:rPr>
              <a:t>- modello drammaturgico -</a:t>
            </a:r>
            <a:br>
              <a:rPr lang="it-IT" sz="2200" dirty="0">
                <a:solidFill>
                  <a:prstClr val="black"/>
                </a:solidFill>
              </a:rPr>
            </a:br>
            <a:endParaRPr lang="it-IT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72607"/>
          </a:xfrm>
        </p:spPr>
        <p:txBody>
          <a:bodyPr>
            <a:normAutofit/>
          </a:bodyPr>
          <a:lstStyle/>
          <a:p>
            <a:pPr lvl="0"/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Nell’interazione quotidiana ciascuno di noi agisce come un 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attore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 che interpreta un ruolo [</a:t>
            </a:r>
            <a:r>
              <a:rPr lang="it-IT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La vita quotidiana come rappresentazione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, 1969]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I ruoli sono definiti dalla situazione e dal «pubblico» presente (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palcoscenico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 o ribalta)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Fa da contrappunto lo spazio di 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retroscena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 in cui gli attori smettono i panni del loro personaggio, contraddicendolo, deridendolo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Tale spazio è essenziale per «collaudare» il copione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È essenziale che vi sia la 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«definizione della situazione»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un tacito e implicito accordo sul fatto che ci si comporti in modo coerente in riferimento alle aspettative condivise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L’individuo diventa oggetto di biasimo quando agisce in modo difforme (elemento stridente o discordante) rispetto alle aspettative che la rappresentazione richiede</a:t>
            </a:r>
          </a:p>
          <a:p>
            <a:pPr marL="0" lvl="0" indent="0">
              <a:buNone/>
            </a:pP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19508" cy="17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5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E. </a:t>
            </a:r>
            <a:r>
              <a:rPr lang="it-IT" sz="2800" b="1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Goffman</a:t>
            </a:r>
            <a:r>
              <a:rPr lang="it-IT" sz="28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e le «istituzioni totali»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E. </a:t>
            </a:r>
            <a:r>
              <a:rPr lang="it-IT" sz="6400" dirty="0" err="1">
                <a:solidFill>
                  <a:prstClr val="black"/>
                </a:solidFill>
                <a:latin typeface="Calibri" panose="020F0502020204030204" pitchFamily="34" charset="0"/>
              </a:rPr>
              <a:t>Goffman</a:t>
            </a: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sz="64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Asylums</a:t>
            </a: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it-IT" sz="6400" i="1" dirty="0">
                <a:solidFill>
                  <a:prstClr val="black"/>
                </a:solidFill>
                <a:latin typeface="Calibri" panose="020F0502020204030204" pitchFamily="34" charset="0"/>
              </a:rPr>
              <a:t> Le istituzioni totali. I meccanismi dell’esclusione e della violenza</a:t>
            </a: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, 1961</a:t>
            </a:r>
          </a:p>
          <a:p>
            <a:pPr marL="0" lvl="0" indent="0">
              <a:buNone/>
            </a:pPr>
            <a:endParaRPr lang="it-IT" sz="49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6400" b="1" dirty="0">
                <a:solidFill>
                  <a:prstClr val="black"/>
                </a:solidFill>
                <a:latin typeface="Calibri" panose="020F0502020204030204" pitchFamily="34" charset="0"/>
              </a:rPr>
              <a:t>ISTITUZIONE TOTALE</a:t>
            </a:r>
          </a:p>
          <a:p>
            <a:pPr marL="0" lvl="0" indent="0">
              <a:buNone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«Il luogo di residenza e di lavoro di gruppi di persone che – tagliate fuori dalla società per un considerevole periodo di tempo – si trovano a dividere una situazione comune, trascorrendo parte della loro vita in un regime chiuso e formalmente amministrato» (p. 29)</a:t>
            </a:r>
          </a:p>
          <a:p>
            <a:pPr marL="0" lvl="0" indent="0">
              <a:buNone/>
            </a:pPr>
            <a:endParaRPr lang="it-IT" sz="6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Gestione tempo e interessi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Carattere inglobante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Impedimento scambio sociale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Spoliazione dei beni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Le barriere che delimitano le sfere delle diverse attività (dormire, divertirsi, lavorare, mangiare) sono abbattute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it-IT" sz="3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6400" b="1" dirty="0">
                <a:solidFill>
                  <a:prstClr val="black"/>
                </a:solidFill>
                <a:latin typeface="Calibri" panose="020F0502020204030204" pitchFamily="34" charset="0"/>
              </a:rPr>
              <a:t>TIPOLOGIE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Istituzioni nate a tutela di incapaci non pericolosi (anziani, orfani, indigenti…)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Luoghi istituiti per coloro che sono incapaci di badare a sé stessi, ma che rappresentano un pericolo pur non intenzionale per la comunità (sanatori malattie infettive, ospedali psichiatrici…)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Gli individui rappresentano un pericolo. La società protegge sé stessa (penitenziari, campi per prigionieri di guerra, campi di concentramento…)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Istituzioni create al solo scopo di svolgere una determinata attività (navi, caserme, collegi, campi di lavoro…)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6400" dirty="0">
                <a:solidFill>
                  <a:prstClr val="black"/>
                </a:solidFill>
                <a:latin typeface="Calibri" panose="020F0502020204030204" pitchFamily="34" charset="0"/>
              </a:rPr>
              <a:t>Organizzazioni «distaccate dal mondo» (abbazie, monasteri, conventi…) </a:t>
            </a:r>
          </a:p>
          <a:p>
            <a:pPr marL="0" lvl="0" indent="0">
              <a:buNone/>
            </a:pPr>
            <a:endParaRPr lang="it-IT" sz="3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it-IT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it-IT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it-IT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7244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Forme di adattamento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Regressione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– massiccia riduzione del coinvolgimento negli eventi che richiedono partecipazione rispondente (ritiro dalla situazione)</a:t>
            </a:r>
          </a:p>
          <a:p>
            <a:pPr lvl="0"/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Linea intransigente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– conflitto, sfida aperta </a:t>
            </a:r>
          </a:p>
          <a:p>
            <a:pPr lvl="0"/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Colonizzazione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il contesto anomalo diventa quasi «piacevole»</a:t>
            </a:r>
          </a:p>
          <a:p>
            <a:pPr lvl="0"/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Conversione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– l’internato assume il ruolo, gratificando il personale</a:t>
            </a:r>
            <a:endParaRPr lang="it-IT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«Prendersela calma»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– combinazione di più adattamenti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80424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r>
              <a:rPr lang="it-IT" sz="2700" b="1" dirty="0"/>
              <a:t>Le teorie dell’</a:t>
            </a:r>
            <a:r>
              <a:rPr lang="it-IT" sz="2700" b="1" dirty="0" err="1"/>
              <a:t>etichettamento</a:t>
            </a:r>
            <a:r>
              <a:rPr lang="it-IT" sz="2700" b="1" dirty="0"/>
              <a:t> (o «reazione sociale») </a:t>
            </a:r>
            <a:br>
              <a:rPr lang="it-IT" sz="2700" b="1" dirty="0"/>
            </a:br>
            <a:r>
              <a:rPr lang="it-IT" sz="2200" b="1" i="1" dirty="0" err="1"/>
              <a:t>Labelling</a:t>
            </a:r>
            <a:r>
              <a:rPr lang="it-IT" sz="2200" b="1" i="1" dirty="0"/>
              <a:t> </a:t>
            </a:r>
            <a:r>
              <a:rPr lang="it-IT" sz="2200" b="1" i="1" dirty="0" err="1"/>
              <a:t>approach</a:t>
            </a:r>
            <a:r>
              <a:rPr lang="it-IT" sz="2200" b="1" i="1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40000" lnSpcReduction="20000"/>
          </a:bodyPr>
          <a:lstStyle/>
          <a:p>
            <a:r>
              <a:rPr lang="it-IT" sz="4500" dirty="0"/>
              <a:t>Anni ‘60: correnti di pensiero inclini a considerare la devianza in termini decisamente più benevoli e «riabilitativi», negando la prospettiva criminologica positivista (fenomeni devianti frutto di una verità oggettiva dimostrabile attraverso metodologia quantitativa).</a:t>
            </a:r>
          </a:p>
          <a:p>
            <a:endParaRPr lang="it-IT" sz="3800" dirty="0"/>
          </a:p>
          <a:p>
            <a:r>
              <a:rPr lang="it-IT" sz="4500" dirty="0"/>
              <a:t>Clima turbolento: movimenti di rivendicazione femminista, istanze promosse da afro-americani, dibattiti su psichiatria e pratiche detentiva, mobilitazioni studentesche, reazioni alla guerra del Vietnam (1955-1975)…</a:t>
            </a:r>
          </a:p>
          <a:p>
            <a:endParaRPr lang="it-IT" sz="4500" dirty="0"/>
          </a:p>
          <a:p>
            <a:r>
              <a:rPr lang="it-IT" sz="4500" dirty="0"/>
              <a:t>Questo filone di pensiero processa criticamente il </a:t>
            </a:r>
            <a:r>
              <a:rPr lang="it-IT" sz="4500" b="1" dirty="0"/>
              <a:t>ruolo dello Stato </a:t>
            </a:r>
            <a:r>
              <a:rPr lang="it-IT" sz="4500" dirty="0"/>
              <a:t>in qualità di istituzione sanzionatrice, concentrandosi su figure marginali, vittime di discriminazione e di «</a:t>
            </a:r>
            <a:r>
              <a:rPr lang="it-IT" sz="4500" dirty="0" err="1"/>
              <a:t>etichettamento</a:t>
            </a:r>
            <a:r>
              <a:rPr lang="it-IT" sz="4500" dirty="0"/>
              <a:t>».</a:t>
            </a:r>
          </a:p>
          <a:p>
            <a:endParaRPr lang="it-IT" sz="4500" dirty="0"/>
          </a:p>
          <a:p>
            <a:r>
              <a:rPr lang="it-IT" sz="4500" dirty="0"/>
              <a:t>Categorizzare una condotta come deviante è </a:t>
            </a:r>
            <a:r>
              <a:rPr lang="it-IT" sz="4500" b="1" dirty="0"/>
              <a:t>atto arbitrario </a:t>
            </a:r>
            <a:r>
              <a:rPr lang="it-IT" sz="4500" dirty="0"/>
              <a:t>e dipendente da dinamiche di potere e dalla concezione normativa di un periodo storico e politico.</a:t>
            </a:r>
          </a:p>
          <a:p>
            <a:endParaRPr lang="it-IT" sz="4500" dirty="0"/>
          </a:p>
          <a:p>
            <a:r>
              <a:rPr lang="it-IT" sz="4500" dirty="0"/>
              <a:t>Di conseguenza la </a:t>
            </a:r>
            <a:r>
              <a:rPr lang="it-IT" sz="4500" b="1" dirty="0"/>
              <a:t>devianza</a:t>
            </a:r>
            <a:r>
              <a:rPr lang="it-IT" sz="4500" dirty="0"/>
              <a:t> stessa viene relativizzata in quanto </a:t>
            </a:r>
            <a:r>
              <a:rPr lang="it-IT" sz="4500" b="1" dirty="0"/>
              <a:t>prodotto ideato socialmente</a:t>
            </a:r>
            <a:r>
              <a:rPr lang="it-IT" sz="4500" dirty="0"/>
              <a:t> e confezionato secondo procedure e modalità appannaggio del sistema giuridico, del potere e di chi lo esercita. Il processo è detto </a:t>
            </a:r>
            <a:r>
              <a:rPr lang="it-IT" sz="4500" b="1" dirty="0"/>
              <a:t>«criminalizzazione primaria»</a:t>
            </a:r>
          </a:p>
          <a:p>
            <a:endParaRPr lang="it-IT" sz="3800" b="1" dirty="0"/>
          </a:p>
          <a:p>
            <a:r>
              <a:rPr lang="it-IT" sz="4500" b="1" dirty="0"/>
              <a:t>Alcune categorie </a:t>
            </a:r>
            <a:r>
              <a:rPr lang="it-IT" sz="4500" dirty="0"/>
              <a:t>di individui e alcune categorie sociali sono perseguite come «devianti», pericolose e criminali: tale processo è detto </a:t>
            </a:r>
            <a:r>
              <a:rPr lang="it-IT" sz="4500" b="1" dirty="0"/>
              <a:t>«criminalizzazione secondaria».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205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ESPONENTI RAPPRESENTATIVI (detti </a:t>
            </a:r>
            <a:r>
              <a:rPr lang="it-IT" sz="2400" i="1" dirty="0" err="1">
                <a:solidFill>
                  <a:prstClr val="black"/>
                </a:solidFill>
                <a:ea typeface="+mn-ea"/>
                <a:cs typeface="+mn-cs"/>
              </a:rPr>
              <a:t>neochicagoans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)</a:t>
            </a:r>
            <a:b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</a:rPr>
              <a:t>Influenza di </a:t>
            </a:r>
            <a:r>
              <a:rPr lang="it-IT" sz="2000" b="1" dirty="0" err="1">
                <a:solidFill>
                  <a:prstClr val="black"/>
                </a:solidFill>
              </a:rPr>
              <a:t>Émile</a:t>
            </a:r>
            <a:r>
              <a:rPr lang="it-IT" sz="2000" b="1" dirty="0">
                <a:solidFill>
                  <a:prstClr val="black"/>
                </a:solidFill>
              </a:rPr>
              <a:t> </a:t>
            </a:r>
            <a:r>
              <a:rPr lang="it-IT" sz="2000" b="1" dirty="0" err="1">
                <a:solidFill>
                  <a:prstClr val="black"/>
                </a:solidFill>
              </a:rPr>
              <a:t>Durkheim</a:t>
            </a:r>
            <a:r>
              <a:rPr lang="it-IT" sz="2000" b="1" dirty="0">
                <a:solidFill>
                  <a:prstClr val="black"/>
                </a:solidFill>
              </a:rPr>
              <a:t> </a:t>
            </a:r>
            <a:r>
              <a:rPr lang="it-IT" sz="2000" dirty="0">
                <a:solidFill>
                  <a:prstClr val="black"/>
                </a:solidFill>
              </a:rPr>
              <a:t>che definì la devianza come «anticipazione della morale dell’avvenire»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Anomia</a:t>
            </a:r>
            <a:r>
              <a:rPr lang="it-IT" sz="20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>
                <a:solidFill>
                  <a:prstClr val="black"/>
                </a:solidFill>
              </a:rPr>
              <a:t>Funzionale – incline a favorire il cambiamento e l’evoluzione della società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>
                <a:solidFill>
                  <a:prstClr val="black"/>
                </a:solidFill>
              </a:rPr>
              <a:t>Tollerabile – intermedia, contenuta e contenibile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>
                <a:solidFill>
                  <a:prstClr val="black"/>
                </a:solidFill>
              </a:rPr>
              <a:t>Distruttiva – caotica, disfunzionale, destabilizzante</a:t>
            </a:r>
          </a:p>
          <a:p>
            <a:pPr marL="0" lvl="0" indent="0">
              <a:buNone/>
            </a:pPr>
            <a:endParaRPr lang="it-IT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David </a:t>
            </a:r>
            <a:r>
              <a:rPr lang="it-IT" sz="2000" b="1" dirty="0" err="1">
                <a:solidFill>
                  <a:prstClr val="black"/>
                </a:solidFill>
              </a:rPr>
              <a:t>Matza</a:t>
            </a:r>
            <a:r>
              <a:rPr lang="it-IT" sz="2000" b="1" dirty="0">
                <a:solidFill>
                  <a:prstClr val="black"/>
                </a:solidFill>
              </a:rPr>
              <a:t> </a:t>
            </a:r>
            <a:r>
              <a:rPr lang="it-IT" sz="2000" dirty="0">
                <a:solidFill>
                  <a:prstClr val="black"/>
                </a:solidFill>
              </a:rPr>
              <a:t>(1930-2018), </a:t>
            </a:r>
            <a:r>
              <a:rPr lang="it-IT" sz="2000" i="1" dirty="0">
                <a:solidFill>
                  <a:prstClr val="black"/>
                </a:solidFill>
              </a:rPr>
              <a:t>Come si diventa devianti</a:t>
            </a:r>
            <a:r>
              <a:rPr lang="it-IT" sz="2000" dirty="0">
                <a:solidFill>
                  <a:prstClr val="black"/>
                </a:solidFill>
              </a:rPr>
              <a:t>, 1969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prstClr val="black"/>
                </a:solidFill>
              </a:rPr>
              <a:t>Il suo scritto (coinvolgimento USA nel conflitto vietnamita) affronta duramente la legittimità dello Stato nel giudicare cosa è reato, chi perseguire, chi assolvere, chi elevare al rango di eroe.</a:t>
            </a:r>
          </a:p>
          <a:p>
            <a:pPr mar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Stanley Cohen </a:t>
            </a:r>
            <a:r>
              <a:rPr lang="it-IT" sz="2000" dirty="0">
                <a:solidFill>
                  <a:prstClr val="black"/>
                </a:solidFill>
              </a:rPr>
              <a:t>(1942-2013), </a:t>
            </a:r>
            <a:r>
              <a:rPr lang="it-IT" sz="2000" i="1" dirty="0">
                <a:solidFill>
                  <a:prstClr val="black"/>
                </a:solidFill>
              </a:rPr>
              <a:t>Folk </a:t>
            </a:r>
            <a:r>
              <a:rPr lang="it-IT" sz="2000" i="1" dirty="0" err="1">
                <a:solidFill>
                  <a:prstClr val="black"/>
                </a:solidFill>
              </a:rPr>
              <a:t>Devils</a:t>
            </a:r>
            <a:r>
              <a:rPr lang="it-IT" sz="2000" i="1" dirty="0">
                <a:solidFill>
                  <a:prstClr val="black"/>
                </a:solidFill>
              </a:rPr>
              <a:t> and Moral </a:t>
            </a:r>
            <a:r>
              <a:rPr lang="it-IT" sz="2000" i="1" dirty="0" err="1">
                <a:solidFill>
                  <a:prstClr val="black"/>
                </a:solidFill>
              </a:rPr>
              <a:t>Panic</a:t>
            </a:r>
            <a:r>
              <a:rPr lang="it-IT" sz="2000" i="1" dirty="0">
                <a:solidFill>
                  <a:prstClr val="black"/>
                </a:solidFill>
              </a:rPr>
              <a:t>, </a:t>
            </a:r>
            <a:r>
              <a:rPr lang="it-IT" sz="2000" dirty="0">
                <a:solidFill>
                  <a:prstClr val="black"/>
                </a:solidFill>
              </a:rPr>
              <a:t>1980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prstClr val="black"/>
                </a:solidFill>
              </a:rPr>
              <a:t>Approfondisce le modalità attraverso cui la devianza viene amplificata, affermando che talora la </a:t>
            </a:r>
            <a:r>
              <a:rPr lang="it-IT" sz="2000" b="1" dirty="0">
                <a:solidFill>
                  <a:prstClr val="black"/>
                </a:solidFill>
              </a:rPr>
              <a:t>sanzione </a:t>
            </a:r>
            <a:r>
              <a:rPr lang="it-IT" sz="2000" dirty="0">
                <a:solidFill>
                  <a:prstClr val="black"/>
                </a:solidFill>
              </a:rPr>
              <a:t>stessa contribuisce alla caratterizzazione della sottocultura deviante.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777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solidFill>
                  <a:prstClr val="black"/>
                </a:solidFill>
              </a:rPr>
              <a:t>ESPONENTI RAPPRESENTATIVI (detti </a:t>
            </a:r>
            <a:r>
              <a:rPr lang="it-IT" sz="2400" i="1" dirty="0" err="1">
                <a:solidFill>
                  <a:prstClr val="black"/>
                </a:solidFill>
              </a:rPr>
              <a:t>neochicagoans</a:t>
            </a:r>
            <a:r>
              <a:rPr lang="it-IT" sz="2400" dirty="0">
                <a:solidFill>
                  <a:prstClr val="black"/>
                </a:solidFill>
              </a:rPr>
              <a:t>)</a:t>
            </a:r>
            <a:br>
              <a:rPr lang="it-IT" sz="2400" dirty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Howard Saul Becker, </a:t>
            </a:r>
            <a:r>
              <a:rPr lang="it-IT" sz="2000" i="1" dirty="0">
                <a:solidFill>
                  <a:prstClr val="black"/>
                </a:solidFill>
              </a:rPr>
              <a:t>Outsiders. Studi sulla sociologia della devianza, </a:t>
            </a:r>
            <a:r>
              <a:rPr lang="it-IT" sz="2000" dirty="0">
                <a:solidFill>
                  <a:prstClr val="black"/>
                </a:solidFill>
              </a:rPr>
              <a:t>1963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prstClr val="black"/>
                </a:solidFill>
              </a:rPr>
              <a:t>L’origine stessa della devianza va ricercata nell’organizzazione sociale e nel suo universo valoriale e normativo.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prstClr val="black"/>
                </a:solidFill>
              </a:rPr>
              <a:t>Si genera devianza quando la comunità decreta che un atto non rispetti i criteri stabiliti, reagendo con disapprovazione, condanna, emarginazione o sanzione giuridica.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prstClr val="black"/>
                </a:solidFill>
              </a:rPr>
              <a:t>La devianza </a:t>
            </a:r>
            <a:r>
              <a:rPr lang="it-IT" sz="1800" b="1" dirty="0">
                <a:solidFill>
                  <a:prstClr val="black"/>
                </a:solidFill>
              </a:rPr>
              <a:t>non è una qualità del comportamento </a:t>
            </a:r>
            <a:r>
              <a:rPr lang="it-IT" sz="1800" dirty="0">
                <a:solidFill>
                  <a:prstClr val="black"/>
                </a:solidFill>
              </a:rPr>
              <a:t>(una qualità cioè intrinseca), piuttosto, </a:t>
            </a:r>
            <a:r>
              <a:rPr lang="it-IT" sz="1800" b="1" dirty="0">
                <a:solidFill>
                  <a:prstClr val="black"/>
                </a:solidFill>
              </a:rPr>
              <a:t>una conseguenza dell’applicazione </a:t>
            </a:r>
            <a:r>
              <a:rPr lang="it-IT" sz="1800" dirty="0">
                <a:solidFill>
                  <a:prstClr val="black"/>
                </a:solidFill>
              </a:rPr>
              <a:t>di regole e sanzioni ad un «colpevole». Il deviante è colui al quale è stata applicata con successo tale etichetta. Individuazione «a priori».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prstClr val="black"/>
                </a:solidFill>
              </a:rPr>
              <a:t>L’indicazione dell’atto illecito </a:t>
            </a:r>
            <a:r>
              <a:rPr lang="it-IT" sz="1800" b="1" dirty="0">
                <a:solidFill>
                  <a:prstClr val="black"/>
                </a:solidFill>
              </a:rPr>
              <a:t>precede</a:t>
            </a:r>
            <a:r>
              <a:rPr lang="it-IT" sz="1800" dirty="0">
                <a:solidFill>
                  <a:prstClr val="black"/>
                </a:solidFill>
              </a:rPr>
              <a:t> l’effettiva perpetrazione di questo.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prstClr val="black"/>
                </a:solidFill>
              </a:rPr>
              <a:t>L’assunzione del ruolo </a:t>
            </a:r>
            <a:r>
              <a:rPr lang="it-IT" sz="1800" dirty="0">
                <a:solidFill>
                  <a:prstClr val="black"/>
                </a:solidFill>
              </a:rPr>
              <a:t>deviante diventa </a:t>
            </a:r>
            <a:r>
              <a:rPr lang="it-IT" sz="1800" b="1" dirty="0">
                <a:solidFill>
                  <a:prstClr val="black"/>
                </a:solidFill>
              </a:rPr>
              <a:t>preferibile a stress, angoscia e frustrazione  </a:t>
            </a:r>
            <a:r>
              <a:rPr lang="it-IT" sz="1800" dirty="0">
                <a:solidFill>
                  <a:prstClr val="black"/>
                </a:solidFill>
              </a:rPr>
              <a:t>rinforzata da agenzie di socializzazioni sia formali che informali (familiari, amici…). In particolare ciò accade nel caso di diagnosi di patologie psichiatriche o disagio mentale che suggerisce un comportamento che rinforza e accredita la diagnosi stessa (es. forme di adattamento, E. </a:t>
            </a:r>
            <a:r>
              <a:rPr lang="it-IT" sz="1800" dirty="0" err="1">
                <a:solidFill>
                  <a:prstClr val="black"/>
                </a:solidFill>
              </a:rPr>
              <a:t>Goffman</a:t>
            </a:r>
            <a:r>
              <a:rPr lang="it-IT" sz="1800" dirty="0">
                <a:solidFill>
                  <a:prstClr val="black"/>
                </a:solidFill>
              </a:rPr>
              <a:t>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5933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/>
              <a:t>Sistemi di valore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it-IT" sz="2400" dirty="0"/>
              <a:t>Sinteticamente il «valore» è indicativo di un rapporto, un equilibrio fra l’</a:t>
            </a:r>
            <a:r>
              <a:rPr lang="it-IT" sz="2400" b="1" dirty="0"/>
              <a:t>assoluto</a:t>
            </a:r>
            <a:r>
              <a:rPr lang="it-IT" sz="2400" dirty="0"/>
              <a:t> e il </a:t>
            </a:r>
            <a:r>
              <a:rPr lang="it-IT" sz="2400" b="1" dirty="0"/>
              <a:t>relativo</a:t>
            </a:r>
            <a:r>
              <a:rPr lang="it-IT" sz="2400" dirty="0"/>
              <a:t>, il «bene in sé» e «il bene in quanto tale nei diversi ambiti socio-culturali»</a:t>
            </a:r>
          </a:p>
          <a:p>
            <a:r>
              <a:rPr lang="it-IT" sz="2400" dirty="0"/>
              <a:t>Esempi di sistemi di valore – variabilità nel tempo e nello spazio: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65596"/>
              </p:ext>
            </p:extLst>
          </p:nvPr>
        </p:nvGraphicFramePr>
        <p:xfrm>
          <a:off x="611560" y="3212976"/>
          <a:ext cx="7992888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Priorità conferita all’individuo</a:t>
                      </a:r>
                    </a:p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Culture «occidentali»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Priorità conferita al gruppo</a:t>
                      </a:r>
                    </a:p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Culture orientali-asiatiche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Autorealizzazione individuale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Obiettivi comunitari e collettivi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472">
                <a:tc>
                  <a:txBody>
                    <a:bodyPr/>
                    <a:lstStyle/>
                    <a:p>
                      <a:r>
                        <a:rPr lang="it-IT" dirty="0"/>
                        <a:t>Successo economico, ascesa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Devozione familiare, anzianità (sistema confuciano)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472">
                <a:tc>
                  <a:txBody>
                    <a:bodyPr/>
                    <a:lstStyle/>
                    <a:p>
                      <a:r>
                        <a:rPr lang="it-IT" dirty="0"/>
                        <a:t>«io»</a:t>
                      </a:r>
                    </a:p>
                    <a:p>
                      <a:r>
                        <a:rPr lang="it-IT" dirty="0"/>
                        <a:t>«autonomia»</a:t>
                      </a:r>
                    </a:p>
                    <a:p>
                      <a:r>
                        <a:rPr lang="it-IT" dirty="0"/>
                        <a:t>Responsabilità individuale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«noi»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«interdipendenza»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Responsabilità collettiva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«Uguaglianza» degli individui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Gerarchia secondo criterio di purità/impurità (caste indiane)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735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it-IT" sz="2400" dirty="0">
                <a:solidFill>
                  <a:prstClr val="black"/>
                </a:solidFill>
              </a:rPr>
            </a:br>
            <a:r>
              <a:rPr lang="it-IT" sz="2400" dirty="0">
                <a:solidFill>
                  <a:prstClr val="black"/>
                </a:solidFill>
              </a:rPr>
              <a:t>ESPONENTI RAPPRESENTATIVI (detti </a:t>
            </a:r>
            <a:r>
              <a:rPr lang="it-IT" sz="2400" i="1" dirty="0" err="1">
                <a:solidFill>
                  <a:prstClr val="black"/>
                </a:solidFill>
              </a:rPr>
              <a:t>neochicagoans</a:t>
            </a:r>
            <a:r>
              <a:rPr lang="it-IT" sz="2400" dirty="0">
                <a:solidFill>
                  <a:prstClr val="black"/>
                </a:solidFill>
              </a:rPr>
              <a:t>)</a:t>
            </a:r>
            <a:br>
              <a:rPr lang="it-IT" sz="2400" dirty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Edwin </a:t>
            </a:r>
            <a:r>
              <a:rPr lang="it-IT" sz="2400" b="1" dirty="0" err="1"/>
              <a:t>Lemert</a:t>
            </a:r>
            <a:r>
              <a:rPr lang="it-IT" sz="2400" b="1" dirty="0"/>
              <a:t> </a:t>
            </a:r>
            <a:r>
              <a:rPr lang="it-IT" sz="2400" dirty="0"/>
              <a:t>(1912-1996)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I processi di </a:t>
            </a:r>
            <a:r>
              <a:rPr lang="it-IT" sz="1800" dirty="0" err="1"/>
              <a:t>etichettamento</a:t>
            </a:r>
            <a:r>
              <a:rPr lang="it-IT" sz="1800" dirty="0"/>
              <a:t> danno avvio alla formazione identità devianti, </a:t>
            </a:r>
            <a:r>
              <a:rPr lang="it-IT" sz="1800" b="1" dirty="0"/>
              <a:t>consolidando l’auto percezione</a:t>
            </a:r>
            <a:r>
              <a:rPr lang="it-IT" sz="1800" dirty="0"/>
              <a:t>, ottenendo come risultato l’avvio di vere «carriere» criminali.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Aspetto cruciale: determinate azioni non vengono sanzionate perché violano le regole, ma perché </a:t>
            </a:r>
            <a:r>
              <a:rPr lang="it-IT" sz="1800" i="1" dirty="0"/>
              <a:t>distruggono, degradano o mettono a repentaglio dei valori universali</a:t>
            </a:r>
            <a:r>
              <a:rPr lang="it-IT" sz="1800" dirty="0"/>
              <a:t> (1981, p. 30)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Egli istituisce una distinzione fra </a:t>
            </a:r>
            <a:r>
              <a:rPr lang="it-IT" sz="1800" b="1" dirty="0"/>
              <a:t>devianza primaria e secondaria</a:t>
            </a:r>
            <a:r>
              <a:rPr lang="it-IT" sz="1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La </a:t>
            </a:r>
            <a:r>
              <a:rPr lang="it-IT" sz="1800" b="1" dirty="0"/>
              <a:t>devianza primaria </a:t>
            </a:r>
            <a:r>
              <a:rPr lang="it-IT" sz="1800" dirty="0"/>
              <a:t>altro non è che la reazione sociale ad un comportamento difforme e questo interferisce  sull’identità stessa dell’individuo classificato come deviante.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La persona così etichettata tenderà a permanere  nel ruolo sociale (</a:t>
            </a:r>
            <a:r>
              <a:rPr lang="it-IT" sz="1800" b="1" dirty="0"/>
              <a:t>stigma</a:t>
            </a:r>
            <a:r>
              <a:rPr lang="it-IT" sz="1800" dirty="0"/>
              <a:t>) che gli è stato cucito addosso e a interiorizzarlo come tratto a lui proprio.  Tale processo di profonda </a:t>
            </a:r>
            <a:r>
              <a:rPr lang="it-IT" sz="1800" b="1" dirty="0"/>
              <a:t>auto-percezione</a:t>
            </a:r>
            <a:r>
              <a:rPr lang="it-IT" sz="1800" dirty="0"/>
              <a:t> e </a:t>
            </a:r>
            <a:r>
              <a:rPr lang="it-IT" sz="1800" b="1" dirty="0"/>
              <a:t>auto-identificazione</a:t>
            </a:r>
            <a:r>
              <a:rPr lang="it-IT" sz="1800" dirty="0"/>
              <a:t>, tale da ledere gravemente l’autostima, rappresenta la </a:t>
            </a:r>
            <a:r>
              <a:rPr lang="it-IT" sz="1800" b="1" dirty="0"/>
              <a:t>devianza secondaria</a:t>
            </a:r>
            <a:r>
              <a:rPr lang="it-IT" sz="1800" dirty="0"/>
              <a:t>.</a:t>
            </a:r>
          </a:p>
          <a:p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069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dirty="0"/>
              <a:t>Reazioni del «deviante»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endParaRPr lang="it-IT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Pur all’interno della teoria dell’</a:t>
            </a:r>
            <a:r>
              <a:rPr lang="it-IT" sz="1600" dirty="0" err="1"/>
              <a:t>etichettamento</a:t>
            </a:r>
            <a:r>
              <a:rPr lang="it-IT" sz="1600" dirty="0"/>
              <a:t>, tuttavia, si riconosce che vi è una gestione «etica» dell’azione illecita in uno spazio di autonomia individuale.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Secondo </a:t>
            </a:r>
            <a:r>
              <a:rPr lang="it-IT" sz="1600" b="1" dirty="0" err="1"/>
              <a:t>Matza</a:t>
            </a:r>
            <a:r>
              <a:rPr lang="it-IT" sz="1600" b="1" dirty="0"/>
              <a:t> </a:t>
            </a:r>
            <a:r>
              <a:rPr lang="it-IT" sz="1600" dirty="0"/>
              <a:t>e </a:t>
            </a:r>
            <a:r>
              <a:rPr lang="it-IT" sz="1600" b="1" dirty="0" err="1"/>
              <a:t>Greshan</a:t>
            </a:r>
            <a:r>
              <a:rPr lang="it-IT" sz="1600" b="1" dirty="0"/>
              <a:t> </a:t>
            </a:r>
            <a:r>
              <a:rPr lang="it-IT" sz="1600" b="1" dirty="0" err="1"/>
              <a:t>Sykes</a:t>
            </a:r>
            <a:r>
              <a:rPr lang="it-IT" sz="1600" b="1" dirty="0"/>
              <a:t> </a:t>
            </a:r>
            <a:r>
              <a:rPr lang="it-IT" sz="1600" dirty="0"/>
              <a:t>(1922-2010) i soggetti devianti attuano </a:t>
            </a:r>
            <a:r>
              <a:rPr lang="it-IT" sz="1600" b="1" dirty="0"/>
              <a:t>tecniche di neutralizzazione</a:t>
            </a:r>
            <a:r>
              <a:rPr lang="it-IT" sz="1600" dirty="0"/>
              <a:t> quali: difesa, negazione di responsabilità, manipolazione per contrastare la pressione morale [</a:t>
            </a:r>
            <a:r>
              <a:rPr lang="it-IT" sz="1600" i="1" dirty="0" err="1"/>
              <a:t>Techniques</a:t>
            </a:r>
            <a:r>
              <a:rPr lang="it-IT" sz="1600" i="1" dirty="0"/>
              <a:t> of </a:t>
            </a:r>
            <a:r>
              <a:rPr lang="it-IT" sz="1600" i="1" dirty="0" err="1"/>
              <a:t>neutralization</a:t>
            </a:r>
            <a:r>
              <a:rPr lang="it-IT" sz="1600" i="1" dirty="0"/>
              <a:t>. A </a:t>
            </a:r>
            <a:r>
              <a:rPr lang="it-IT" sz="1600" i="1" dirty="0" err="1"/>
              <a:t>theory</a:t>
            </a:r>
            <a:r>
              <a:rPr lang="it-IT" sz="1600" i="1" dirty="0"/>
              <a:t> of </a:t>
            </a:r>
            <a:r>
              <a:rPr lang="it-IT" sz="1600" i="1" dirty="0" err="1"/>
              <a:t>Delinquency</a:t>
            </a:r>
            <a:r>
              <a:rPr lang="it-IT" sz="1600" dirty="0"/>
              <a:t>, 1957].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Tale opinione, più moderata, è accostabile all’ «associazione differenziale» di </a:t>
            </a:r>
            <a:r>
              <a:rPr lang="it-IT" sz="1600" dirty="0" err="1"/>
              <a:t>Cressey</a:t>
            </a:r>
            <a:r>
              <a:rPr lang="it-IT" sz="1600" dirty="0"/>
              <a:t> e </a:t>
            </a:r>
            <a:r>
              <a:rPr lang="it-IT" sz="1600" dirty="0" err="1"/>
              <a:t>Shuterland</a:t>
            </a:r>
            <a:r>
              <a:rPr lang="it-IT" sz="1600" dirty="0"/>
              <a:t> poiché l’autogiustificazione attuata coincide con attitudini indulgenti verso la commissione dell’illecito.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Esempi di </a:t>
            </a:r>
            <a:r>
              <a:rPr lang="it-IT" sz="1600" b="1" dirty="0"/>
              <a:t>giustificazioni</a:t>
            </a:r>
            <a:r>
              <a:rPr lang="it-IT" sz="1600" dirty="0"/>
              <a:t> utilizzate: «tutti fanno così», «i vertici sono corrotti», «le prestazioni in nero sono attuate causa una pressione fiscale eccessiva» ecc.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 err="1"/>
              <a:t>Matza</a:t>
            </a:r>
            <a:r>
              <a:rPr lang="it-IT" sz="1600" dirty="0"/>
              <a:t> si riferisce alla cultura parlando di «valori sotterranei» (</a:t>
            </a:r>
            <a:r>
              <a:rPr lang="it-IT" sz="1600" i="1" dirty="0" err="1"/>
              <a:t>Subterranean</a:t>
            </a:r>
            <a:r>
              <a:rPr lang="it-IT" sz="1600" i="1" dirty="0"/>
              <a:t> </a:t>
            </a:r>
            <a:r>
              <a:rPr lang="it-IT" sz="1600" i="1" dirty="0" err="1"/>
              <a:t>Traditions</a:t>
            </a:r>
            <a:r>
              <a:rPr lang="it-IT" sz="1600" dirty="0"/>
              <a:t>, 1961), un bagaglio implicito di credenze e abitudini che non è vissuto né dichiarato pubblicamente ma viene tollerato dalla società purché praticato in modo silente e appartato.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Coloro che si consentono tali tecniche di neutralizzazione </a:t>
            </a:r>
            <a:r>
              <a:rPr lang="it-IT" sz="1600" b="1" dirty="0"/>
              <a:t>corrono il rischio di una deriva</a:t>
            </a:r>
            <a:r>
              <a:rPr lang="it-IT" sz="1600" dirty="0"/>
              <a:t>, un </a:t>
            </a:r>
            <a:r>
              <a:rPr lang="it-IT" sz="1600" i="1" dirty="0" err="1"/>
              <a:t>drifting</a:t>
            </a:r>
            <a:r>
              <a:rPr lang="it-IT" sz="1600" dirty="0"/>
              <a:t> (</a:t>
            </a:r>
            <a:r>
              <a:rPr lang="it-IT" sz="1600" dirty="0" err="1"/>
              <a:t>Matza</a:t>
            </a:r>
            <a:r>
              <a:rPr lang="it-IT" sz="1600" dirty="0"/>
              <a:t>, </a:t>
            </a:r>
            <a:r>
              <a:rPr lang="it-IT" sz="1600" i="1" dirty="0" err="1"/>
              <a:t>Delinquency</a:t>
            </a:r>
            <a:r>
              <a:rPr lang="it-IT" sz="1600" i="1" dirty="0"/>
              <a:t> and </a:t>
            </a:r>
            <a:r>
              <a:rPr lang="it-IT" sz="1600" i="1" dirty="0" err="1"/>
              <a:t>drift</a:t>
            </a:r>
            <a:r>
              <a:rPr lang="it-IT" sz="1600" i="1" dirty="0"/>
              <a:t>, </a:t>
            </a:r>
            <a:r>
              <a:rPr lang="it-IT" sz="1600" dirty="0"/>
              <a:t>1964), una sorta di bivio che riguarda la decisione sul percorso da intraprendere: conformità alle regole o allontanamento da queste.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/>
              <a:t>Paradossalmente, da questa impostazione conseguirà la </a:t>
            </a:r>
            <a:r>
              <a:rPr lang="it-IT" sz="1600" b="1" dirty="0"/>
              <a:t>svolta neo-conservatrice </a:t>
            </a:r>
            <a:r>
              <a:rPr lang="it-IT" sz="1600" dirty="0"/>
              <a:t>avviata dagli anni ’70: la trasformazione di un generico illegalismo in una delinquenza assodata che reintroduce il concetto e l’esigenza di uno Stato forte.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76060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3600" dirty="0"/>
              <a:t>Gestione e applicazione della pena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it-IT" sz="1800" dirty="0"/>
              <a:t>Tra la fine del 1700 e l’inizio del 1800 la cosiddetta «economia del castigo» è soggetta ad un cambiamento procedurale e simbolico.</a:t>
            </a:r>
          </a:p>
          <a:p>
            <a:r>
              <a:rPr lang="it-IT" sz="1800" dirty="0"/>
              <a:t>Nelle società tradizionali </a:t>
            </a:r>
            <a:r>
              <a:rPr lang="it-IT" sz="1800" b="1" dirty="0"/>
              <a:t>la pena deve essere pubblica</a:t>
            </a:r>
            <a:r>
              <a:rPr lang="it-IT" sz="1800" dirty="0"/>
              <a:t>, il corpo del condannato e le lesioni fisiche che gli sono inflitte vengono esposte alla moltitudine quale monito simbolico. Lo spettacolo della sofferenza di chi ha violato l’ordine pubblico tutela l’integrità collettiva e scoraggia la trasgressione delle sue norme e valori. </a:t>
            </a:r>
          </a:p>
          <a:p>
            <a:r>
              <a:rPr lang="it-IT" sz="1800" dirty="0"/>
              <a:t>Progressivamente, </a:t>
            </a:r>
            <a:r>
              <a:rPr lang="it-IT" sz="1800" b="1" dirty="0"/>
              <a:t>la punizione viene assorbita dall’ingranaggio giuridico-istituzionale </a:t>
            </a:r>
            <a:r>
              <a:rPr lang="it-IT" sz="1800" dirty="0"/>
              <a:t>gestito dallo </a:t>
            </a:r>
            <a:r>
              <a:rPr lang="it-IT" sz="1800" b="1" dirty="0"/>
              <a:t>Stato</a:t>
            </a:r>
            <a:r>
              <a:rPr lang="it-IT" sz="1800" dirty="0"/>
              <a:t> che attua la </a:t>
            </a:r>
            <a:r>
              <a:rPr lang="it-IT" sz="1800" i="1" dirty="0"/>
              <a:t>dissimulazione burocratica della pena.</a:t>
            </a:r>
          </a:p>
          <a:p>
            <a:r>
              <a:rPr lang="it-IT" sz="1800" dirty="0"/>
              <a:t>Affliggere il corpo, lesionarlo,  mutilarlo diventa moralmente inaccettabile.</a:t>
            </a:r>
          </a:p>
          <a:p>
            <a:r>
              <a:rPr lang="it-IT" sz="1800" dirty="0"/>
              <a:t>Nel pensiero di </a:t>
            </a:r>
            <a:r>
              <a:rPr lang="it-IT" sz="1800" b="1" dirty="0"/>
              <a:t>Michel Foucault </a:t>
            </a:r>
            <a:r>
              <a:rPr lang="it-IT" sz="1800" dirty="0"/>
              <a:t>(1926-1984), autore di </a:t>
            </a:r>
            <a:r>
              <a:rPr lang="it-IT" sz="1800" i="1" dirty="0"/>
              <a:t>Sorvegliare e punire. Nascita della prigione</a:t>
            </a:r>
            <a:r>
              <a:rPr lang="it-IT" sz="1800" dirty="0"/>
              <a:t> (1975), il bersaglio da colpire non è più il corpo ma l’anima. Il castigo  viene introiettato come pena psicologica, morale, spirituale.</a:t>
            </a:r>
          </a:p>
          <a:p>
            <a:r>
              <a:rPr lang="it-IT" sz="1800" dirty="0"/>
              <a:t>Secondo Foucault la figura del boia è sostituita da una schiera di </a:t>
            </a:r>
            <a:r>
              <a:rPr lang="it-IT" sz="1800" b="1" dirty="0"/>
              <a:t>professionisti nella tecnica di correzione</a:t>
            </a:r>
            <a:r>
              <a:rPr lang="it-IT" sz="1800" dirty="0"/>
              <a:t>: sorveglianti, medici, psichiatri, psicologi, educatori.</a:t>
            </a:r>
          </a:p>
          <a:p>
            <a:r>
              <a:rPr lang="it-IT" sz="1800" dirty="0"/>
              <a:t>La pena è dapprima essenzialmente simbolica (</a:t>
            </a:r>
            <a:r>
              <a:rPr lang="it-IT" sz="1800" b="1" i="1" dirty="0"/>
              <a:t>diritto repressivo</a:t>
            </a:r>
            <a:r>
              <a:rPr lang="it-IT" sz="1800" dirty="0"/>
              <a:t>, espresso da </a:t>
            </a:r>
            <a:r>
              <a:rPr lang="it-IT" sz="1800" dirty="0" err="1"/>
              <a:t>Durkheim</a:t>
            </a:r>
            <a:r>
              <a:rPr lang="it-IT" sz="1800" dirty="0"/>
              <a:t>), diviene in seguito </a:t>
            </a:r>
            <a:r>
              <a:rPr lang="it-IT" sz="1800" b="1" i="1" dirty="0"/>
              <a:t>restitutiva</a:t>
            </a:r>
            <a:r>
              <a:rPr lang="it-IT" sz="1800" dirty="0"/>
              <a:t>, funzionale al riconoscimento della parte lesa e alla riparazione dei danni subiti.</a:t>
            </a:r>
          </a:p>
          <a:p>
            <a:r>
              <a:rPr lang="it-IT" sz="1800" dirty="0"/>
              <a:t>Un esempio: la «Messa alla  prova»  come istituto giuridico.</a:t>
            </a:r>
          </a:p>
        </p:txBody>
      </p:sp>
    </p:spTree>
    <p:extLst>
      <p:ext uri="{BB962C8B-B14F-4D97-AF65-F5344CB8AC3E}">
        <p14:creationId xmlns:p14="http://schemas.microsoft.com/office/powerpoint/2010/main" val="79318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br>
              <a:rPr lang="it-IT" sz="3200" dirty="0"/>
            </a:br>
            <a:r>
              <a:rPr lang="it-IT" sz="3600" dirty="0"/>
              <a:t>Un confronto interculturale: la concezione della giustizia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concezione di giustizia e i criteri secondo cui viene applicata hanno un fondamento culturale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Ideale </a:t>
            </a:r>
            <a:r>
              <a:rPr lang="it-IT" b="1" dirty="0" err="1"/>
              <a:t>individuocentrico</a:t>
            </a:r>
            <a:r>
              <a:rPr lang="it-IT" b="1" dirty="0"/>
              <a:t> («occidentale»)</a:t>
            </a:r>
            <a:r>
              <a:rPr lang="it-IT" dirty="0"/>
              <a:t>: i criteri sono proclamati come universali e applicati in modo uniforme (dichiarazione di principio)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Ideale collettivista (orientale e asiatico)</a:t>
            </a:r>
            <a:r>
              <a:rPr lang="it-IT" dirty="0"/>
              <a:t>: l’enfasi è posta sul contesto, sul gruppo entro cui avviene il contenzioso, differenziando, a partire da questo, significati e norme procedurali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Cultura </a:t>
            </a:r>
            <a:r>
              <a:rPr lang="it-IT" i="1" dirty="0"/>
              <a:t>hindi</a:t>
            </a:r>
            <a:r>
              <a:rPr lang="it-IT" dirty="0"/>
              <a:t>: il concetto base è il </a:t>
            </a:r>
            <a:r>
              <a:rPr lang="it-IT" b="1" i="1" dirty="0" err="1"/>
              <a:t>dharma</a:t>
            </a:r>
            <a:r>
              <a:rPr lang="it-IT" dirty="0"/>
              <a:t>, il dovere morale generato dall’ordine cosmico</a:t>
            </a:r>
            <a:endParaRPr lang="it-IT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202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t-IT" dirty="0"/>
              <a:t>Tre diverse tipologie di giustizia</a:t>
            </a:r>
            <a:br>
              <a:rPr lang="it-IT" dirty="0"/>
            </a:br>
            <a:r>
              <a:rPr lang="it-IT" sz="3600" dirty="0"/>
              <a:t>1. Distributiva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1.</a:t>
            </a:r>
            <a:r>
              <a:rPr lang="it-IT" sz="2000" dirty="0"/>
              <a:t> Dichiara </a:t>
            </a:r>
            <a:r>
              <a:rPr lang="it-IT" sz="2000" b="1" dirty="0"/>
              <a:t>l’imparzialità nella distribuzione </a:t>
            </a:r>
            <a:r>
              <a:rPr lang="it-IT" sz="2000" dirty="0"/>
              <a:t>delle risorse. Vi è una ulteriore distinzione fra:</a:t>
            </a:r>
          </a:p>
          <a:p>
            <a:pPr marL="0" indent="0">
              <a:buNone/>
            </a:pPr>
            <a:r>
              <a:rPr lang="it-IT" sz="2000" b="1" dirty="0"/>
              <a:t>Attributi ascrittivi</a:t>
            </a:r>
            <a:r>
              <a:rPr lang="it-IT" sz="2000" dirty="0"/>
              <a:t>, tipici delle società tradizionali, conferiscono valore alla persona secondo </a:t>
            </a:r>
            <a:r>
              <a:rPr lang="it-IT" sz="2000" b="1" dirty="0"/>
              <a:t>qualità acquisite per nascita </a:t>
            </a:r>
            <a:r>
              <a:rPr lang="it-IT" sz="2000" dirty="0"/>
              <a:t>e non conquistate (es. ceti; caste indiane basate sul binomio purità/impurità)</a:t>
            </a:r>
          </a:p>
          <a:p>
            <a:pPr marL="0" indent="0">
              <a:buNone/>
            </a:pPr>
            <a:r>
              <a:rPr lang="it-IT" sz="2000" dirty="0"/>
              <a:t>Non vi è ascesa sociale</a:t>
            </a:r>
          </a:p>
          <a:p>
            <a:pPr marL="0" indent="0">
              <a:buNone/>
            </a:pPr>
            <a:r>
              <a:rPr lang="it-IT" sz="2000" b="1" dirty="0"/>
              <a:t>Attributi elettivi</a:t>
            </a:r>
            <a:r>
              <a:rPr lang="it-IT" sz="2000" dirty="0"/>
              <a:t>, tipici delle società occidentali. Il singolo può ascendere a livello di status e successo sociale attraverso meriti, impegno, perseveranza</a:t>
            </a:r>
          </a:p>
          <a:p>
            <a:pPr marL="0" indent="0">
              <a:buNone/>
            </a:pPr>
            <a:r>
              <a:rPr lang="it-IT" sz="2000" dirty="0"/>
              <a:t>Fa a sua volta riferimento a tre </a:t>
            </a:r>
            <a:r>
              <a:rPr lang="it-IT" sz="2000" b="1" dirty="0"/>
              <a:t>criteri</a:t>
            </a:r>
            <a:r>
              <a:rPr lang="it-IT" sz="20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EQUITÀ: le ricompense spettano al singolo nella misura in cui ha prodigato il suo personale impegno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EGUAGLIANZA: le risorse vengono distribuite in modo uniforme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BISOGNO: le risorse vengono assegnate in base alle necessità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126732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3200" dirty="0"/>
              <a:t>2.Procedurale </a:t>
            </a:r>
            <a:br>
              <a:rPr lang="it-IT" sz="3200" dirty="0"/>
            </a:br>
            <a:r>
              <a:rPr lang="it-IT" sz="3200" dirty="0"/>
              <a:t>3.Retributiva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/>
              <a:t>2.</a:t>
            </a:r>
            <a:r>
              <a:rPr lang="it-IT" sz="2000" dirty="0"/>
              <a:t> Riguarda </a:t>
            </a:r>
            <a:r>
              <a:rPr lang="it-IT" sz="2000" b="1" dirty="0"/>
              <a:t>l’organizzazione delle procedure</a:t>
            </a:r>
            <a:r>
              <a:rPr lang="it-IT" sz="2000" dirty="0"/>
              <a:t>, formali o informali, in vista del giudizio ultimo.</a:t>
            </a:r>
          </a:p>
          <a:p>
            <a:pPr marL="0" indent="0">
              <a:buNone/>
            </a:pPr>
            <a:r>
              <a:rPr lang="it-IT" sz="2000" b="1" dirty="0"/>
              <a:t>Modello occidentale</a:t>
            </a:r>
            <a:r>
              <a:rPr lang="it-IT" sz="2000" dirty="0"/>
              <a:t>: si tratta per lo più di società in cui prevale un sistema politico rappresentativo e il principio di maggioranza (democrazie):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La decisione è affidata ad una figura terza, imparziale ed esterna</a:t>
            </a:r>
          </a:p>
          <a:p>
            <a:pPr marL="0" indent="0">
              <a:buNone/>
            </a:pPr>
            <a:r>
              <a:rPr lang="it-IT" sz="2000" b="1" dirty="0"/>
              <a:t>Modello orientale e asiatico</a:t>
            </a:r>
            <a:r>
              <a:rPr lang="it-IT" sz="2000" dirty="0"/>
              <a:t>: difesa dell’ «</a:t>
            </a:r>
            <a:r>
              <a:rPr lang="it-IT" sz="2000" dirty="0" err="1"/>
              <a:t>ingroup</a:t>
            </a:r>
            <a:r>
              <a:rPr lang="it-IT" sz="2000" dirty="0"/>
              <a:t>» (gruppo di appartenenza)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Si cercano soluzioni attraverso canali informali e interni, piuttosto che affidare la decisione della controversia all’istituzione giuridica esterna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3.</a:t>
            </a:r>
            <a:r>
              <a:rPr lang="it-IT" sz="2000" dirty="0"/>
              <a:t> Riguarda i </a:t>
            </a:r>
            <a:r>
              <a:rPr lang="it-IT" sz="2000" b="1" dirty="0"/>
              <a:t>criteri di punibilità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b="1" dirty="0"/>
              <a:t>Modello </a:t>
            </a:r>
            <a:r>
              <a:rPr lang="it-IT" sz="2000" b="1" dirty="0" err="1"/>
              <a:t>individuocentrico</a:t>
            </a:r>
            <a:r>
              <a:rPr lang="it-IT" sz="2000" b="1" dirty="0"/>
              <a:t> («occidentale»)</a:t>
            </a:r>
            <a:r>
              <a:rPr lang="it-IT" sz="2000" dirty="0"/>
              <a:t>: il singolo soggetto è agente responsabile delle proprie scelte e dei relativi errori</a:t>
            </a:r>
          </a:p>
          <a:p>
            <a:pPr marL="0" indent="0">
              <a:buNone/>
            </a:pPr>
            <a:r>
              <a:rPr lang="it-IT" sz="2000" b="1" dirty="0"/>
              <a:t>Modello collettivista (orientale e asiatico)</a:t>
            </a:r>
            <a:r>
              <a:rPr lang="it-IT" sz="2000" dirty="0"/>
              <a:t>:</a:t>
            </a:r>
            <a:r>
              <a:rPr lang="it-IT" sz="2000" b="1" dirty="0"/>
              <a:t> </a:t>
            </a:r>
            <a:r>
              <a:rPr lang="it-IT" sz="2000" dirty="0"/>
              <a:t>il comportamento del singolo va riportato alla struttura del gruppo cui appartiene</a:t>
            </a:r>
          </a:p>
          <a:p>
            <a:pPr marL="0" indent="0">
              <a:buNone/>
            </a:pPr>
            <a:r>
              <a:rPr lang="it-IT" sz="2000" dirty="0"/>
              <a:t>La violazione della norma si attribuisce al fallimento dell’intera società </a:t>
            </a:r>
          </a:p>
        </p:txBody>
      </p:sp>
    </p:spTree>
    <p:extLst>
      <p:ext uri="{BB962C8B-B14F-4D97-AF65-F5344CB8AC3E}">
        <p14:creationId xmlns:p14="http://schemas.microsoft.com/office/powerpoint/2010/main" val="72880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Mutamento culturale e «</a:t>
            </a:r>
            <a:r>
              <a:rPr lang="it-IT" dirty="0" err="1"/>
              <a:t>bio</a:t>
            </a:r>
            <a:r>
              <a:rPr lang="it-IT" dirty="0"/>
              <a:t>-politica»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3"/>
            <a:ext cx="8229600" cy="5947467"/>
          </a:xfrm>
        </p:spPr>
        <p:txBody>
          <a:bodyPr>
            <a:normAutofit/>
          </a:bodyPr>
          <a:lstStyle/>
          <a:p>
            <a:r>
              <a:rPr lang="it-IT" sz="1600" dirty="0"/>
              <a:t>Un qualsiasi oggetto o fenomeno è buono, salutare, «normale», lecito a seconda del contesto, dell’epoca, delle condizioni economiche, sociali, politiche in cui è collocato.</a:t>
            </a:r>
          </a:p>
          <a:p>
            <a:r>
              <a:rPr lang="it-IT" sz="1600" dirty="0"/>
              <a:t>Il potere istituzionalizzato individua sostanze, artefatti, attività attribuendo loro carattere lecito o illecito (classificazione).</a:t>
            </a:r>
          </a:p>
          <a:p>
            <a:r>
              <a:rPr lang="it-IT" sz="1600" dirty="0"/>
              <a:t>Intervento di tipo </a:t>
            </a:r>
            <a:r>
              <a:rPr lang="it-IT" sz="1600" dirty="0" err="1"/>
              <a:t>bio</a:t>
            </a:r>
            <a:r>
              <a:rPr lang="it-IT" sz="1600" dirty="0"/>
              <a:t>-politico: trasformazione di «rischio» (taglio probabilistico) in «pericolo» effettivo (proprietà del fatto o dell’oggetto in quanto tale).</a:t>
            </a:r>
          </a:p>
          <a:p>
            <a:r>
              <a:rPr lang="it-IT" sz="1600" dirty="0"/>
              <a:t>Razionalità strumentale: pericolo corrisponde a tutto ciò che è suscettibile di alterare lo stato di coscienza e di lucidità mentale</a:t>
            </a:r>
          </a:p>
          <a:p>
            <a:r>
              <a:rPr lang="it-IT" sz="1600" dirty="0"/>
              <a:t>Dipendenze: alcol, gioco d’azzardo, tabacco, disordini alimentari…</a:t>
            </a:r>
          </a:p>
          <a:p>
            <a:r>
              <a:rPr lang="it-IT" sz="1600" dirty="0"/>
              <a:t>Vino: commistione fra dipendenza patologica, prodotto culturale, simbologia religiosa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" y="5394710"/>
            <a:ext cx="1953567" cy="14632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98" y="5394710"/>
            <a:ext cx="1920406" cy="14631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3" y="3645024"/>
            <a:ext cx="1725380" cy="14829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933" y="3651586"/>
            <a:ext cx="1572075" cy="14698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970" y="5386258"/>
            <a:ext cx="1972572" cy="14600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535" y="4941168"/>
            <a:ext cx="2009265" cy="13615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3651586"/>
            <a:ext cx="2364283" cy="12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4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Influenza dei mass-media</a:t>
            </a:r>
            <a:br>
              <a:rPr lang="it-IT" dirty="0"/>
            </a:br>
            <a:r>
              <a:rPr lang="it-IT" dirty="0"/>
              <a:t>Funzioni e disfunzioni mediatiche: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Funzioni:</a:t>
            </a:r>
          </a:p>
          <a:p>
            <a:r>
              <a:rPr lang="it-IT" dirty="0"/>
              <a:t>Informativa</a:t>
            </a:r>
          </a:p>
          <a:p>
            <a:r>
              <a:rPr lang="it-IT" dirty="0"/>
              <a:t>Di correlazione</a:t>
            </a:r>
          </a:p>
          <a:p>
            <a:r>
              <a:rPr lang="it-IT" dirty="0"/>
              <a:t>Di continuità</a:t>
            </a:r>
          </a:p>
          <a:p>
            <a:r>
              <a:rPr lang="it-IT" dirty="0"/>
              <a:t>Intrattenimento</a:t>
            </a:r>
          </a:p>
          <a:p>
            <a:r>
              <a:rPr lang="it-IT" dirty="0"/>
              <a:t>Mobilitazione</a:t>
            </a:r>
          </a:p>
        </p:txBody>
      </p:sp>
    </p:spTree>
    <p:extLst>
      <p:ext uri="{BB962C8B-B14F-4D97-AF65-F5344CB8AC3E}">
        <p14:creationId xmlns:p14="http://schemas.microsoft.com/office/powerpoint/2010/main" val="1999926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it-IT" sz="4000" dirty="0">
                <a:solidFill>
                  <a:prstClr val="black"/>
                </a:solidFill>
              </a:rPr>
            </a:b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4000" dirty="0">
                <a:solidFill>
                  <a:prstClr val="black"/>
                </a:solidFill>
              </a:rPr>
              <a:t>Influenza dei mass-media</a:t>
            </a: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4000" dirty="0">
                <a:solidFill>
                  <a:prstClr val="black"/>
                </a:solidFill>
              </a:rPr>
              <a:t>Funzioni e disfunzioni mediatiche:</a:t>
            </a:r>
            <a:br>
              <a:rPr lang="it-IT" sz="4000" dirty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Disfunzioni:</a:t>
            </a:r>
          </a:p>
          <a:p>
            <a:r>
              <a:rPr lang="it-IT" dirty="0"/>
              <a:t>Disfunzione «narcotizzante»</a:t>
            </a:r>
          </a:p>
          <a:p>
            <a:r>
              <a:rPr lang="it-IT" dirty="0"/>
              <a:t>Bassa qualità culturale ed estetica</a:t>
            </a:r>
          </a:p>
          <a:p>
            <a:r>
              <a:rPr lang="it-IT" dirty="0"/>
              <a:t>Rappresentazione della realtà alterata (effetto di sostituzione di realtà)</a:t>
            </a:r>
          </a:p>
          <a:p>
            <a:r>
              <a:rPr lang="it-IT" dirty="0"/>
              <a:t>Cronicizzare la paura</a:t>
            </a:r>
          </a:p>
          <a:p>
            <a:r>
              <a:rPr lang="it-IT" dirty="0"/>
              <a:t>Strumentalizzazione di termini e significati</a:t>
            </a:r>
          </a:p>
          <a:p>
            <a:r>
              <a:rPr lang="it-IT" dirty="0"/>
              <a:t>Emergere della figura dell’ «imprenditore morale» (Howard Becker):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/>
              <a:t>Episodi di natura criminosa che turbano l’opinione pubblica (ondate cicliche di «panico morale» - </a:t>
            </a:r>
            <a:r>
              <a:rPr lang="it-IT" sz="2600" dirty="0" err="1"/>
              <a:t>Jock</a:t>
            </a:r>
            <a:r>
              <a:rPr lang="it-IT" sz="2600" dirty="0"/>
              <a:t> Young, 1971)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/>
              <a:t>Mobilitazione spontanea o indotta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/>
              <a:t>Coinvolgimento di esperti che certificano la gravità del problema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/>
              <a:t>Intervento esplicito degli attori politici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16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Valori – immagini </a:t>
            </a:r>
          </a:p>
        </p:txBody>
      </p:sp>
      <p:pic>
        <p:nvPicPr>
          <p:cNvPr id="6" name="irc_mi" descr="Immagine correlat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7" y="908720"/>
            <a:ext cx="3795241" cy="16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49" y="911805"/>
            <a:ext cx="3233388" cy="16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6" y="2600507"/>
            <a:ext cx="3218040" cy="23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365104"/>
            <a:ext cx="2537881" cy="23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520279" cy="23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0507"/>
            <a:ext cx="3816424" cy="153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3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5E3D1-DC5E-4E3C-9D4C-B5BF610C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Usi, costumi, abitudini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2C5E50-004F-4353-A5A9-9DF748A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Differenze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Rapporti fra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generazioni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Bisogni primari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(nutrizione, sonno...)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famiglia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Educazione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dei piccoli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 religiosi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rappresentazioni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mondo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320530-AF15-4595-AC98-529485D3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7" y="2996952"/>
            <a:ext cx="2628900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C4FB4A-15C7-4AE8-83E2-DB9C9ADB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688" y="1114425"/>
            <a:ext cx="2581275" cy="1771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C2287B-CC72-40CD-B874-85ACD3D4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56" y="2886076"/>
            <a:ext cx="2105025" cy="2171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F2FC762-8D20-4A57-BF66-04758D9B2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498" y="2996952"/>
            <a:ext cx="2796190" cy="22427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FA2CC9-50FB-4511-A99D-2850E9B67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9" y="5079549"/>
            <a:ext cx="2857500" cy="1600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6713F7-1F9E-4CBF-86EF-F3FB49264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5" y="5321287"/>
            <a:ext cx="2619375" cy="15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B5095-778B-4EF6-B329-DB26CCF8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Simboli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9528F75-4611-4490-9FC3-CCEA3F28C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317" y="1098117"/>
            <a:ext cx="4120273" cy="29044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9EF7FB-6515-4B23-AD53-E6CF0F33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22"/>
            <a:ext cx="3384376" cy="23741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3E984CC-CB72-48D5-AC39-D70F402E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8" y="606988"/>
            <a:ext cx="2957801" cy="25167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A7726D-74CD-4C69-8142-F00F57342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378" y="4002571"/>
            <a:ext cx="2289212" cy="14362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8A6F09-EC2B-4A1E-9F4A-D6007EFAB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497" y="4962525"/>
            <a:ext cx="2076450" cy="18954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DA30FF3-7331-47D6-ADEB-3777270D7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179" y="3095385"/>
            <a:ext cx="1819275" cy="18954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7F5785-C57B-4FEF-8BEB-8F8199095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604" y="5460516"/>
            <a:ext cx="2358759" cy="13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Alcune 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«La cultura, o civiltà, intesa nel suo ampio senso etnografico è quell’insieme complesso che include le conoscenze, le credenze, l’arte, la morale, il diritto, il costume e qualsiasi altra capacità e abitudine acquisita dall’uomo come membro di una società» </a:t>
            </a:r>
            <a:r>
              <a:rPr lang="it-IT" sz="2800" dirty="0"/>
              <a:t>[</a:t>
            </a:r>
            <a:r>
              <a:rPr lang="it-IT" sz="2800" b="1" dirty="0"/>
              <a:t>Edward Burnett </a:t>
            </a:r>
            <a:r>
              <a:rPr lang="it-IT" sz="2800" b="1" dirty="0" err="1"/>
              <a:t>Tylor</a:t>
            </a:r>
            <a:r>
              <a:rPr lang="it-IT" sz="2800" b="1" dirty="0"/>
              <a:t>, </a:t>
            </a:r>
            <a:r>
              <a:rPr lang="it-IT" sz="2800" i="1" dirty="0"/>
              <a:t>Alle origini della cultura</a:t>
            </a:r>
            <a:r>
              <a:rPr lang="it-IT" sz="2800" b="1" dirty="0"/>
              <a:t>, </a:t>
            </a:r>
            <a:r>
              <a:rPr lang="it-IT" sz="2800" dirty="0"/>
              <a:t>1871].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«La cultura abbraccia tutte le manifestazioni delle abitudini sociali di una comunità, le reazioni dell’individuo in quanto colpito dalle abitudini del gruppo nel quale vive, e i prodotti delle attività umane in quanto determinate da queste abitudini».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[</a:t>
            </a:r>
            <a:r>
              <a:rPr lang="it-IT" sz="2800" b="1" dirty="0"/>
              <a:t>Franz </a:t>
            </a:r>
            <a:r>
              <a:rPr lang="it-IT" sz="2800" b="1" dirty="0" err="1"/>
              <a:t>Boas</a:t>
            </a:r>
            <a:r>
              <a:rPr lang="it-IT" sz="2800" dirty="0"/>
              <a:t>, </a:t>
            </a:r>
            <a:r>
              <a:rPr lang="it-IT" sz="2800" i="1" dirty="0"/>
              <a:t>L’antropologia</a:t>
            </a:r>
            <a:r>
              <a:rPr lang="it-IT" sz="2800" dirty="0"/>
              <a:t>, 1930].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176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6852</Words>
  <Application>Microsoft Office PowerPoint</Application>
  <PresentationFormat>Presentazione su schermo (4:3)</PresentationFormat>
  <Paragraphs>620</Paragraphs>
  <Slides>58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5" baseType="lpstr">
      <vt:lpstr>Arial</vt:lpstr>
      <vt:lpstr>Bell MT</vt:lpstr>
      <vt:lpstr>Bookman Old Style</vt:lpstr>
      <vt:lpstr>Calibri</vt:lpstr>
      <vt:lpstr>Courier New</vt:lpstr>
      <vt:lpstr>Wingdings</vt:lpstr>
      <vt:lpstr>Tema di Office</vt:lpstr>
      <vt:lpstr>   Sociologia della devianza e dei processi culturali</vt:lpstr>
      <vt:lpstr>Temi base</vt:lpstr>
      <vt:lpstr>Cultura/e</vt:lpstr>
      <vt:lpstr>Cultura e valore</vt:lpstr>
      <vt:lpstr>Sistemi di valore</vt:lpstr>
      <vt:lpstr>Valori – immagini </vt:lpstr>
      <vt:lpstr>Usi, costumi, abitudini</vt:lpstr>
      <vt:lpstr>Simboli</vt:lpstr>
      <vt:lpstr>Alcune definizioni</vt:lpstr>
      <vt:lpstr>Alcune definizioni</vt:lpstr>
      <vt:lpstr>Alcune definizioni</vt:lpstr>
      <vt:lpstr>Definire l’identità</vt:lpstr>
      <vt:lpstr> Stadi dell’identità (1) Erik Homburger Erikson (1902-1994)</vt:lpstr>
      <vt:lpstr>Stadi dell’identità (2)</vt:lpstr>
      <vt:lpstr>De-costruzione dell’identità</vt:lpstr>
      <vt:lpstr>Lo stereotipo</vt:lpstr>
      <vt:lpstr>Elaborazione degli stimoli e conoscenza della realtà circostante</vt:lpstr>
      <vt:lpstr>Il processo di stereotipizzazione</vt:lpstr>
      <vt:lpstr>Dimensioni, criteri, effetti  legati allo stereotipo</vt:lpstr>
      <vt:lpstr>Il pregiudizio</vt:lpstr>
      <vt:lpstr>«Stigma. L’identità negata» Erving Goffman, 1963</vt:lpstr>
      <vt:lpstr>Possibili risposte dello stigmatizzato </vt:lpstr>
      <vt:lpstr>La «carriera morale» - fasi dell’adattamento -</vt:lpstr>
      <vt:lpstr>Esempi di stigma «distruttori dell’identità»</vt:lpstr>
      <vt:lpstr>Esempi</vt:lpstr>
      <vt:lpstr>Il trauma</vt:lpstr>
      <vt:lpstr>Riflessioni sociologiche sulla devianza in Europa</vt:lpstr>
      <vt:lpstr>Max Weber e Georg Simmel</vt:lpstr>
      <vt:lpstr>In sintesi</vt:lpstr>
      <vt:lpstr>La Scuola di Chicago</vt:lpstr>
      <vt:lpstr>Il pensiero dei «Chicagoans»</vt:lpstr>
      <vt:lpstr>Diagramma a cerchi concentrici Ernest Burgess, Robert Park, 1915</vt:lpstr>
      <vt:lpstr>Modello</vt:lpstr>
      <vt:lpstr>Definizioni terminologiche</vt:lpstr>
      <vt:lpstr>Normalità e devianza: estremi di un continuum</vt:lpstr>
      <vt:lpstr>Anomia e devianza (struttural-funzionalismo)</vt:lpstr>
      <vt:lpstr> Albert K. Cohen (1955) </vt:lpstr>
      <vt:lpstr>Approccio razionale e utilitarista</vt:lpstr>
      <vt:lpstr>Teorie delle opportunità differenziali</vt:lpstr>
      <vt:lpstr>«Vittimologia»</vt:lpstr>
      <vt:lpstr>La «micro-sociologia» della devianza</vt:lpstr>
      <vt:lpstr> Gli studiosi: Charles Horton Cooley (1864-1929) </vt:lpstr>
      <vt:lpstr> George Herbert Mead (1863-1931) - interazionismo simbolico - </vt:lpstr>
      <vt:lpstr> Erving Goffman (1922-1982) - modello drammaturgico - </vt:lpstr>
      <vt:lpstr>E. Goffman e le «istituzioni totali»</vt:lpstr>
      <vt:lpstr>Forme di adattamento</vt:lpstr>
      <vt:lpstr> Le teorie dell’etichettamento (o «reazione sociale»)  Labelling approach </vt:lpstr>
      <vt:lpstr>ESPONENTI RAPPRESENTATIVI (detti neochicagoans) </vt:lpstr>
      <vt:lpstr>ESPONENTI RAPPRESENTATIVI (detti neochicagoans) </vt:lpstr>
      <vt:lpstr> ESPONENTI RAPPRESENTATIVI (detti neochicagoans) </vt:lpstr>
      <vt:lpstr>Reazioni del «deviante»</vt:lpstr>
      <vt:lpstr>Gestione e applicazione della pena</vt:lpstr>
      <vt:lpstr> Un confronto interculturale: la concezione della giustizia</vt:lpstr>
      <vt:lpstr>Tre diverse tipologie di giustizia 1. Distributiva</vt:lpstr>
      <vt:lpstr>2.Procedurale  3.Retributiva</vt:lpstr>
      <vt:lpstr>Mutamento culturale e «bio-politica»</vt:lpstr>
      <vt:lpstr> Influenza dei mass-media Funzioni e disfunzioni mediatiche: </vt:lpstr>
      <vt:lpstr>  Influenza dei mass-media Funzioni e disfunzioni mediatiche: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della devianza e dei processi culturali</dc:title>
  <dc:creator>Elena</dc:creator>
  <cp:lastModifiedBy>elena bettinelli</cp:lastModifiedBy>
  <cp:revision>283</cp:revision>
  <dcterms:created xsi:type="dcterms:W3CDTF">2019-08-02T12:55:53Z</dcterms:created>
  <dcterms:modified xsi:type="dcterms:W3CDTF">2020-10-12T17:22:00Z</dcterms:modified>
</cp:coreProperties>
</file>