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0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1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97233-DA78-411B-A4CE-E207EF187D49}" type="datetimeFigureOut">
              <a:rPr lang="it-IT" smtClean="0"/>
              <a:t>13/10/2020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D9CB7-0460-4888-8D57-E67ABCF3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56760" cy="49248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indent="180340" algn="ctr"/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di Sociologia Generale – 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Corso Avanzato (317SF)</a:t>
            </a:r>
            <a:b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(60 ore – 12 crediti)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A.A. 2020-2021</a:t>
            </a:r>
            <a:br>
              <a:rPr lang="it-IT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Prof. Rosemary Serra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it-IT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1533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Scopo della ricerca scientifica è quello di aumentare il grado di conoscenza della realtà che, per i sociologi, è la realtà sociale.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speculazione teorica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Conoscenza scientifica			ricerca empirica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conoscenza scientifica può essere raggiunta con diversi </a:t>
            </a:r>
            <a:r>
              <a:rPr lang="it-IT" sz="2400" b="1" dirty="0">
                <a:solidFill>
                  <a:srgbClr val="FF0000"/>
                </a:solidFill>
              </a:rPr>
              <a:t>METODI.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La </a:t>
            </a:r>
            <a:r>
              <a:rPr lang="it-IT" sz="2400" b="1" dirty="0">
                <a:solidFill>
                  <a:srgbClr val="FF0000"/>
                </a:solidFill>
              </a:rPr>
              <a:t>METODOLOGIA</a:t>
            </a:r>
            <a:r>
              <a:rPr lang="it-IT" sz="2400" dirty="0">
                <a:solidFill>
                  <a:schemeClr val="bg1"/>
                </a:solidFill>
              </a:rPr>
              <a:t> della ricerca sociale si occupa dei problemi legati all’individuazione dei metodi più appropriati da utilizzare in relazione a un particolare problema conoscitivo che vogliamo risolvere.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Ogni </a:t>
            </a:r>
            <a:r>
              <a:rPr lang="it-IT" sz="2400" b="1" dirty="0">
                <a:solidFill>
                  <a:srgbClr val="FF0000"/>
                </a:solidFill>
              </a:rPr>
              <a:t>METODO</a:t>
            </a:r>
            <a:r>
              <a:rPr lang="it-IT" sz="2400" dirty="0">
                <a:solidFill>
                  <a:schemeClr val="bg1"/>
                </a:solidFill>
              </a:rPr>
              <a:t> si avvale di diverse </a:t>
            </a:r>
            <a:r>
              <a:rPr lang="it-IT" sz="2400" b="1" dirty="0">
                <a:solidFill>
                  <a:srgbClr val="FF0000"/>
                </a:solidFill>
              </a:rPr>
              <a:t>TECNICHE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Per distinguere la scienza da altri tipi di conoscenza vi sono due punti chiave che vanno affrontati: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Il problema della </a:t>
            </a:r>
            <a:r>
              <a:rPr lang="it-IT" sz="2400" b="1" dirty="0">
                <a:solidFill>
                  <a:srgbClr val="FF0000"/>
                </a:solidFill>
              </a:rPr>
              <a:t>FALSIFICAZIONE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Il problema della </a:t>
            </a:r>
            <a:r>
              <a:rPr lang="it-IT" sz="2400" b="1" dirty="0">
                <a:solidFill>
                  <a:srgbClr val="FF0000"/>
                </a:solidFill>
              </a:rPr>
              <a:t>DELIMITAZIONE</a:t>
            </a: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943191E-EDB4-42A4-8EE7-FFA8AFF97A67}"/>
              </a:ext>
            </a:extLst>
          </p:cNvPr>
          <p:cNvCxnSpPr/>
          <p:nvPr/>
        </p:nvCxnSpPr>
        <p:spPr>
          <a:xfrm flipV="1">
            <a:off x="3968317" y="1875244"/>
            <a:ext cx="1091953" cy="39061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1FEC46-6746-4858-B091-B2A4E2511146}"/>
              </a:ext>
            </a:extLst>
          </p:cNvPr>
          <p:cNvCxnSpPr/>
          <p:nvPr/>
        </p:nvCxnSpPr>
        <p:spPr>
          <a:xfrm>
            <a:off x="3983746" y="2287725"/>
            <a:ext cx="967666" cy="8877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463858"/>
            <a:ext cx="11603115" cy="626541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1) Il problema della falsificazione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Lo scienziato sociale muove da congetture che si deve tentare di confutare.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Quando i risultati divengono troppo contradditori, si verifica una vera e propria </a:t>
            </a:r>
            <a:r>
              <a:rPr lang="it-IT" b="1" dirty="0">
                <a:solidFill>
                  <a:srgbClr val="FF0000"/>
                </a:solidFill>
              </a:rPr>
              <a:t>RIVOLUZIONE SCIENTIFICA  </a:t>
            </a:r>
            <a:r>
              <a:rPr lang="it-IT" dirty="0">
                <a:solidFill>
                  <a:schemeClr val="bg1"/>
                </a:solidFill>
              </a:rPr>
              <a:t>che porta alla sostituzione del paradigma precedente 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Paradigma</a:t>
            </a:r>
            <a:r>
              <a:rPr lang="it-IT" dirty="0">
                <a:solidFill>
                  <a:schemeClr val="bg1"/>
                </a:solidFill>
              </a:rPr>
              <a:t>: modello, schema di riferimento coerente e articolato di teorie, metodi e procedimenti che contraddistinguono in modo predominante una fase dell’evoluzione di una determinata scienza.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Tratto distintivo della scienza è che essa prevede la possibilità della sua stessa falsificazione.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2) Il problema della delimitazione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Quali sono i requisiti affinché un’attività di ricerca possa essere considerata scientifica?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Empirica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Decidibile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3) Pubblica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4) Ripetibile</a:t>
            </a:r>
          </a:p>
        </p:txBody>
      </p:sp>
    </p:spTree>
    <p:extLst>
      <p:ext uri="{BB962C8B-B14F-4D97-AF65-F5344CB8AC3E}">
        <p14:creationId xmlns:p14="http://schemas.microsoft.com/office/powerpoint/2010/main" val="18334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031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</a:t>
            </a:r>
            <a:r>
              <a:rPr lang="it-IT" sz="2400" dirty="0">
                <a:solidFill>
                  <a:schemeClr val="bg1"/>
                </a:solidFill>
              </a:rPr>
              <a:t>										- capacità di migliorare la 																possibilità di DESCRIVERE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Motivazioni di fondo che muovono </a:t>
            </a:r>
            <a:r>
              <a:rPr lang="it-IT" sz="2400" dirty="0">
                <a:solidFill>
                  <a:schemeClr val="bg1"/>
                </a:solidFill>
              </a:rPr>
              <a:t>			- SPIEGARE 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la ricerca scientifica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- PREVEDERE i fenomeni sociali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della ricerca scientifica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METODO SCIENTIFICO </a:t>
            </a:r>
            <a:r>
              <a:rPr lang="it-IT" sz="2400" dirty="0">
                <a:solidFill>
                  <a:schemeClr val="bg1"/>
                </a:solidFill>
              </a:rPr>
              <a:t>è una procedura, una strategia generale che indica una serie di stadi che lo scienziato deve eseguire per raggiungere lo scopo della ricerca. E’ un insieme di </a:t>
            </a:r>
            <a:r>
              <a:rPr lang="it-IT" sz="2400" b="1" dirty="0">
                <a:solidFill>
                  <a:srgbClr val="FF0000"/>
                </a:solidFill>
              </a:rPr>
              <a:t>REGOLE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NORME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RACCOMANDAZIONI</a:t>
            </a:r>
            <a:r>
              <a:rPr lang="it-IT" sz="2400" dirty="0">
                <a:solidFill>
                  <a:schemeClr val="bg1"/>
                </a:solidFill>
              </a:rPr>
              <a:t> per ogni mossa in cui si articola la procedura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FB13486A-9CB8-49BF-9E07-793F5B9BF75F}"/>
              </a:ext>
            </a:extLst>
          </p:cNvPr>
          <p:cNvSpPr/>
          <p:nvPr/>
        </p:nvSpPr>
        <p:spPr>
          <a:xfrm>
            <a:off x="6276513" y="1384917"/>
            <a:ext cx="301840" cy="2672178"/>
          </a:xfrm>
          <a:prstGeom prst="leftBrac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601C52-31D2-40D3-A9D0-85233991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58" y="150920"/>
            <a:ext cx="11088209" cy="6373705"/>
          </a:xfr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78786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66456"/>
            <a:ext cx="11603115" cy="65250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00CF30C-55B2-4BBE-8CC6-14AE136F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24401"/>
              </p:ext>
            </p:extLst>
          </p:nvPr>
        </p:nvGraphicFramePr>
        <p:xfrm>
          <a:off x="3151574" y="381740"/>
          <a:ext cx="5309940" cy="62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6481122" imgH="9089141" progId="Word.Document.8">
                  <p:embed/>
                </p:oleObj>
              </mc:Choice>
              <mc:Fallback>
                <p:oleObj name="Document" r:id="rId3" imgW="6481122" imgH="90891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574" y="381740"/>
                        <a:ext cx="5309940" cy="62365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84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Prerequisiti</a:t>
            </a: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gli studenti che non hanno sostenuto un esame di sociologia generale si richiede la lettura propedeutica di uno dei seguenti testi: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AMBROSINI, l. SCIOLLA (2015),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Mondadori </a:t>
            </a:r>
            <a:r>
              <a:rPr lang="it-IT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Education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Milano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ppure BAGNASCO, M. BARBAGLI, A. CAVALLI, (2004),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Elementi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Mulino, Bologna.</a:t>
            </a:r>
          </a:p>
          <a:p>
            <a:pPr marL="180340" indent="-180340" algn="just"/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 e materiali di riferimento</a:t>
            </a:r>
            <a:endParaRPr lang="it-IT" sz="28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MADGE, (2003), </a:t>
            </a:r>
            <a:r>
              <a:rPr lang="it-IT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sviluppo dei metodi di ricerca empirica in sociologia, </a:t>
            </a:r>
            <a:r>
              <a:rPr lang="it-IT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Mulino, Bologna.</a:t>
            </a:r>
            <a:endParaRPr lang="it-IT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Ruth A. WALLACE, Alison WOLF, (2008),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teoria sociologica contemporanea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Mulino, Bologna. </a:t>
            </a:r>
            <a:endParaRPr lang="it-IT" sz="20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Luca RICOLFI (1995), “La ricerca empirica nelle scienze sociali. Una tassonomia”, in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Rassegna Italiana di Sociologia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3.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Istituto generale di Statistica (2014), </a:t>
            </a:r>
            <a:r>
              <a:rPr lang="it-I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Generazioni a confronto: come cambiano i percorsi verso la vita adulta</a:t>
            </a:r>
            <a:r>
              <a:rPr lang="it-I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https://www.istat.it/it/files/2014/09/Generazioni-a-confronto.pdf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83" y="344010"/>
            <a:ext cx="11603115" cy="6314242"/>
          </a:xfrm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John </a:t>
            </a:r>
            <a:r>
              <a:rPr lang="it-IT" b="1" dirty="0" err="1">
                <a:solidFill>
                  <a:schemeClr val="bg1"/>
                </a:solidFill>
              </a:rPr>
              <a:t>Madge</a:t>
            </a:r>
            <a:r>
              <a:rPr lang="it-IT" b="1" dirty="0">
                <a:solidFill>
                  <a:schemeClr val="bg1"/>
                </a:solidFill>
              </a:rPr>
              <a:t> – Lo sviluppo di ricerca empirica in sociologia (1962)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b="1" u="sng" dirty="0">
                <a:solidFill>
                  <a:schemeClr val="bg1"/>
                </a:solidFill>
              </a:rPr>
              <a:t>Rassegna delle ricerche inserite nel testo: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Émile Durkheim: Le suicide,1897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William I. Thomas e Florian </a:t>
            </a:r>
            <a:r>
              <a:rPr lang="it-IT" dirty="0" err="1">
                <a:solidFill>
                  <a:schemeClr val="bg1"/>
                </a:solidFill>
              </a:rPr>
              <a:t>Znaniecki</a:t>
            </a:r>
            <a:r>
              <a:rPr lang="it-IT" dirty="0">
                <a:solidFill>
                  <a:schemeClr val="bg1"/>
                </a:solidFill>
              </a:rPr>
              <a:t>, The </a:t>
            </a:r>
            <a:r>
              <a:rPr lang="it-IT" dirty="0" err="1">
                <a:solidFill>
                  <a:schemeClr val="bg1"/>
                </a:solidFill>
              </a:rPr>
              <a:t>Polish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Peasant</a:t>
            </a:r>
            <a:r>
              <a:rPr lang="it-IT" dirty="0">
                <a:solidFill>
                  <a:schemeClr val="bg1"/>
                </a:solidFill>
              </a:rPr>
              <a:t> in Europe and America, 1918-1920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La scuola di Chicago attorno al 1930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S. and </a:t>
            </a:r>
            <a:r>
              <a:rPr lang="it-IT" dirty="0" err="1">
                <a:solidFill>
                  <a:schemeClr val="bg1"/>
                </a:solidFill>
              </a:rPr>
              <a:t>Elen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Lynd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Middletown</a:t>
            </a:r>
            <a:r>
              <a:rPr lang="it-IT" dirty="0">
                <a:solidFill>
                  <a:schemeClr val="bg1"/>
                </a:solidFill>
              </a:rPr>
              <a:t> e </a:t>
            </a:r>
            <a:r>
              <a:rPr lang="it-IT" dirty="0" err="1">
                <a:solidFill>
                  <a:schemeClr val="bg1"/>
                </a:solidFill>
              </a:rPr>
              <a:t>Middletown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Transition</a:t>
            </a:r>
            <a:r>
              <a:rPr lang="it-IT" dirty="0">
                <a:solidFill>
                  <a:schemeClr val="bg1"/>
                </a:solidFill>
              </a:rPr>
              <a:t>, 1924-1925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Fritz J. </a:t>
            </a:r>
            <a:r>
              <a:rPr lang="it-IT" dirty="0" err="1">
                <a:solidFill>
                  <a:schemeClr val="bg1"/>
                </a:solidFill>
              </a:rPr>
              <a:t>Roethlisberger</a:t>
            </a:r>
            <a:r>
              <a:rPr lang="it-IT" dirty="0">
                <a:solidFill>
                  <a:schemeClr val="bg1"/>
                </a:solidFill>
              </a:rPr>
              <a:t> and William J. </a:t>
            </a:r>
            <a:r>
              <a:rPr lang="it-IT" dirty="0" err="1">
                <a:solidFill>
                  <a:schemeClr val="bg1"/>
                </a:solidFill>
              </a:rPr>
              <a:t>Dickson</a:t>
            </a:r>
            <a:r>
              <a:rPr lang="it-IT" dirty="0">
                <a:solidFill>
                  <a:schemeClr val="bg1"/>
                </a:solidFill>
              </a:rPr>
              <a:t>, Management and the Worker, 1939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William </a:t>
            </a:r>
            <a:r>
              <a:rPr lang="it-IT" dirty="0" err="1">
                <a:solidFill>
                  <a:schemeClr val="bg1"/>
                </a:solidFill>
              </a:rPr>
              <a:t>Foote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Whyte</a:t>
            </a:r>
            <a:r>
              <a:rPr lang="it-IT" dirty="0">
                <a:solidFill>
                  <a:schemeClr val="bg1"/>
                </a:solidFill>
              </a:rPr>
              <a:t>, Street Corner Society, 1943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Gunnar </a:t>
            </a:r>
            <a:r>
              <a:rPr lang="it-IT" dirty="0" err="1">
                <a:solidFill>
                  <a:schemeClr val="bg1"/>
                </a:solidFill>
              </a:rPr>
              <a:t>Myrdal</a:t>
            </a:r>
            <a:r>
              <a:rPr lang="it-IT" dirty="0">
                <a:solidFill>
                  <a:schemeClr val="bg1"/>
                </a:solidFill>
              </a:rPr>
              <a:t>, An American Dilemma, 1944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Saggi in Studies in Social </a:t>
            </a:r>
            <a:r>
              <a:rPr lang="it-IT" dirty="0" err="1">
                <a:solidFill>
                  <a:schemeClr val="bg1"/>
                </a:solidFill>
              </a:rPr>
              <a:t>Psychology</a:t>
            </a:r>
            <a:r>
              <a:rPr lang="it-IT" dirty="0">
                <a:solidFill>
                  <a:schemeClr val="bg1"/>
                </a:solidFill>
              </a:rPr>
              <a:t> in World War II, The American </a:t>
            </a:r>
            <a:r>
              <a:rPr lang="it-IT" dirty="0" err="1">
                <a:solidFill>
                  <a:schemeClr val="bg1"/>
                </a:solidFill>
              </a:rPr>
              <a:t>Soldier</a:t>
            </a:r>
            <a:r>
              <a:rPr lang="it-IT" dirty="0">
                <a:solidFill>
                  <a:schemeClr val="bg1"/>
                </a:solidFill>
              </a:rPr>
              <a:t>, 1949-1950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Alfred C. </a:t>
            </a:r>
            <a:r>
              <a:rPr lang="it-IT" dirty="0" err="1">
                <a:solidFill>
                  <a:schemeClr val="bg1"/>
                </a:solidFill>
              </a:rPr>
              <a:t>Kinsey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Sexual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Behavior</a:t>
            </a:r>
            <a:r>
              <a:rPr lang="it-IT" dirty="0">
                <a:solidFill>
                  <a:schemeClr val="bg1"/>
                </a:solidFill>
              </a:rPr>
              <a:t> in the Human Male, 1948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T. W. Adorno, The </a:t>
            </a:r>
            <a:r>
              <a:rPr lang="it-IT" dirty="0" err="1">
                <a:solidFill>
                  <a:schemeClr val="bg1"/>
                </a:solidFill>
              </a:rPr>
              <a:t>Autoritarian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Personality</a:t>
            </a:r>
            <a:r>
              <a:rPr lang="it-IT" dirty="0">
                <a:solidFill>
                  <a:schemeClr val="bg1"/>
                </a:solidFill>
              </a:rPr>
              <a:t>, 1950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F. </a:t>
            </a:r>
            <a:r>
              <a:rPr lang="it-IT" dirty="0" err="1">
                <a:solidFill>
                  <a:schemeClr val="bg1"/>
                </a:solidFill>
              </a:rPr>
              <a:t>Bales</a:t>
            </a:r>
            <a:r>
              <a:rPr lang="it-IT" dirty="0">
                <a:solidFill>
                  <a:schemeClr val="bg1"/>
                </a:solidFill>
              </a:rPr>
              <a:t>, Interaction </a:t>
            </a:r>
            <a:r>
              <a:rPr lang="it-IT" dirty="0" err="1">
                <a:solidFill>
                  <a:schemeClr val="bg1"/>
                </a:solidFill>
              </a:rPr>
              <a:t>Process</a:t>
            </a:r>
            <a:r>
              <a:rPr lang="it-IT" dirty="0">
                <a:solidFill>
                  <a:schemeClr val="bg1"/>
                </a:solidFill>
              </a:rPr>
              <a:t> Analysis, 1951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Leon </a:t>
            </a:r>
            <a:r>
              <a:rPr lang="it-IT" dirty="0" err="1">
                <a:solidFill>
                  <a:schemeClr val="bg1"/>
                </a:solidFill>
              </a:rPr>
              <a:t>Festinger</a:t>
            </a:r>
            <a:r>
              <a:rPr lang="it-IT" dirty="0">
                <a:solidFill>
                  <a:schemeClr val="bg1"/>
                </a:solidFill>
              </a:rPr>
              <a:t> e Harold H. </a:t>
            </a:r>
            <a:r>
              <a:rPr lang="it-IT" dirty="0" err="1">
                <a:solidFill>
                  <a:schemeClr val="bg1"/>
                </a:solidFill>
              </a:rPr>
              <a:t>Kelley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Changing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Attitudes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Through</a:t>
            </a:r>
            <a:r>
              <a:rPr lang="it-IT" dirty="0">
                <a:solidFill>
                  <a:schemeClr val="bg1"/>
                </a:solidFill>
              </a:rPr>
              <a:t> Social </a:t>
            </a:r>
            <a:r>
              <a:rPr lang="it-IT" dirty="0" err="1">
                <a:solidFill>
                  <a:schemeClr val="bg1"/>
                </a:solidFill>
              </a:rPr>
              <a:t>Contact</a:t>
            </a:r>
            <a:r>
              <a:rPr lang="it-IT" dirty="0">
                <a:solidFill>
                  <a:schemeClr val="bg1"/>
                </a:solidFill>
              </a:rPr>
              <a:t>, 1951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Robert K. Merton, Social Theory and Social </a:t>
            </a:r>
            <a:r>
              <a:rPr lang="it-IT" dirty="0" err="1">
                <a:solidFill>
                  <a:schemeClr val="bg1"/>
                </a:solidFill>
              </a:rPr>
              <a:t>Structure</a:t>
            </a:r>
            <a:r>
              <a:rPr lang="it-IT" dirty="0">
                <a:solidFill>
                  <a:schemeClr val="bg1"/>
                </a:solidFill>
              </a:rPr>
              <a:t>, 1959.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355107"/>
            <a:ext cx="11603115" cy="61788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scienze sociali tra senso comune e scienze fisico – naturali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Filone comprendente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endParaRPr lang="it-IT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scuola di Chicago (anni ‘20)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L’empirismo logico (anni ‘30)			Circolo di Vienna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Funzionalismo (tra le due guerre)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L’approccio fenomenologico (fine anni ‘60)		la realtà come costruzione sociale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Prospettive metodologiche			la logica della scoperta e la logica del controllo</a:t>
            </a: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1401663-29C8-4324-A8A7-60F7610BC560}"/>
              </a:ext>
            </a:extLst>
          </p:cNvPr>
          <p:cNvSpPr/>
          <p:nvPr/>
        </p:nvSpPr>
        <p:spPr>
          <a:xfrm>
            <a:off x="4412202" y="3858989"/>
            <a:ext cx="870012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C0699AA-FCB1-475D-B0E4-C95A29EB3CA6}"/>
              </a:ext>
            </a:extLst>
          </p:cNvPr>
          <p:cNvSpPr/>
          <p:nvPr/>
        </p:nvSpPr>
        <p:spPr>
          <a:xfrm>
            <a:off x="6167021" y="4935984"/>
            <a:ext cx="544498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3ADB4DB-12F7-48A3-82D6-377BB895B75D}"/>
              </a:ext>
            </a:extLst>
          </p:cNvPr>
          <p:cNvSpPr/>
          <p:nvPr/>
        </p:nvSpPr>
        <p:spPr>
          <a:xfrm>
            <a:off x="3888419" y="5398610"/>
            <a:ext cx="958789" cy="17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594237" cy="5788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principi: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l’uso di un linguaggio altamente formalizzato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controllo degli asserti mediante l’esperimento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</a:rPr>
              <a:t>IL PROCESSO SCIENTIFICO SECONDO IL MODELLO POSITIVISTA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Osservazione				ipotesi				esperimento			legge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spiegazione 	previsionale dei fenomeni naturali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Due tradizioni metodologiche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Paradigma o filone ermeneutico, umanistico, aristotelico, comprendente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Positivismo (che ha le radici nello sperimentalismo galileiano e nell’empirismo inglese)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428A43-2A8B-406D-8C38-487EE58F48B7}"/>
              </a:ext>
            </a:extLst>
          </p:cNvPr>
          <p:cNvSpPr/>
          <p:nvPr/>
        </p:nvSpPr>
        <p:spPr>
          <a:xfrm>
            <a:off x="2441359" y="3361308"/>
            <a:ext cx="1056443" cy="135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B4548D-34B6-46DF-B773-C17390E0B5A9}"/>
              </a:ext>
            </a:extLst>
          </p:cNvPr>
          <p:cNvSpPr/>
          <p:nvPr/>
        </p:nvSpPr>
        <p:spPr>
          <a:xfrm>
            <a:off x="4696287" y="3370185"/>
            <a:ext cx="1127464" cy="12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725DC44-CC5A-4CD4-9672-9BC5F36F9B63}"/>
              </a:ext>
            </a:extLst>
          </p:cNvPr>
          <p:cNvSpPr/>
          <p:nvPr/>
        </p:nvSpPr>
        <p:spPr>
          <a:xfrm>
            <a:off x="7661429" y="3385500"/>
            <a:ext cx="932155" cy="11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C9EC2AAD-C857-4035-9C7D-23114097181A}"/>
              </a:ext>
            </a:extLst>
          </p:cNvPr>
          <p:cNvSpPr/>
          <p:nvPr/>
        </p:nvSpPr>
        <p:spPr>
          <a:xfrm>
            <a:off x="8957569" y="3577701"/>
            <a:ext cx="261043" cy="48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7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479394"/>
            <a:ext cx="11603115" cy="6045693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Positivisti	</a:t>
            </a:r>
            <a:r>
              <a:rPr lang="it-IT" dirty="0">
                <a:solidFill>
                  <a:schemeClr val="bg1"/>
                </a:solidFill>
              </a:rPr>
              <a:t>				Modello della fisica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Leggi costanti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Ottica deterministica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Ricerca delle cause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Filone 	</a:t>
            </a:r>
            <a:r>
              <a:rPr lang="it-IT" dirty="0">
                <a:solidFill>
                  <a:schemeClr val="bg1"/>
                </a:solidFill>
              </a:rPr>
              <a:t>				Libero arbitrio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Comprendente</a:t>
            </a:r>
            <a:r>
              <a:rPr lang="it-IT" dirty="0">
                <a:solidFill>
                  <a:schemeClr val="bg1"/>
                </a:solidFill>
              </a:rPr>
              <a:t>			Perseguimento di fini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Interpretazione e comprensione dei significati che gli attori 											conferiscono alle proprie azioni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Spiegazione finalistica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Windelband</a:t>
            </a:r>
            <a:r>
              <a:rPr lang="it-IT" dirty="0">
                <a:solidFill>
                  <a:schemeClr val="bg1"/>
                </a:solidFill>
              </a:rPr>
              <a:t>				scienze nomotetiche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scienze ideografiche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Dilthey</a:t>
            </a:r>
            <a:r>
              <a:rPr lang="it-IT" dirty="0">
                <a:solidFill>
                  <a:schemeClr val="bg1"/>
                </a:solidFill>
              </a:rPr>
              <a:t>					spiegazione			scienze della natura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comprensione		scienze umane			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7CD548DB-8D30-4E85-9384-F44F65EC573B}"/>
              </a:ext>
            </a:extLst>
          </p:cNvPr>
          <p:cNvSpPr/>
          <p:nvPr/>
        </p:nvSpPr>
        <p:spPr>
          <a:xfrm>
            <a:off x="2965142" y="1012054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97724F6D-2CE3-4D55-8CD1-17B8D87A089D}"/>
              </a:ext>
            </a:extLst>
          </p:cNvPr>
          <p:cNvSpPr/>
          <p:nvPr/>
        </p:nvSpPr>
        <p:spPr>
          <a:xfrm>
            <a:off x="2993255" y="2749693"/>
            <a:ext cx="159798" cy="1358614"/>
          </a:xfrm>
          <a:prstGeom prst="leftBrac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574637C4-DC75-4F86-8390-16A5744C3CE4}"/>
              </a:ext>
            </a:extLst>
          </p:cNvPr>
          <p:cNvSpPr/>
          <p:nvPr/>
        </p:nvSpPr>
        <p:spPr>
          <a:xfrm>
            <a:off x="2993255" y="4598633"/>
            <a:ext cx="131685" cy="559293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449E65F3-E8AB-4837-ABF5-FC0F170C7A82}"/>
              </a:ext>
            </a:extLst>
          </p:cNvPr>
          <p:cNvSpPr/>
          <p:nvPr/>
        </p:nvSpPr>
        <p:spPr>
          <a:xfrm>
            <a:off x="3000382" y="5612662"/>
            <a:ext cx="165722" cy="466568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C3F0100-4FE0-42C4-9575-93022B3A45AD}"/>
              </a:ext>
            </a:extLst>
          </p:cNvPr>
          <p:cNvSpPr/>
          <p:nvPr/>
        </p:nvSpPr>
        <p:spPr>
          <a:xfrm>
            <a:off x="4606339" y="5654587"/>
            <a:ext cx="825623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BD398288-7405-49CC-B3E5-94AC99064B58}"/>
              </a:ext>
            </a:extLst>
          </p:cNvPr>
          <p:cNvSpPr/>
          <p:nvPr/>
        </p:nvSpPr>
        <p:spPr>
          <a:xfrm>
            <a:off x="4862618" y="6013635"/>
            <a:ext cx="612560" cy="13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59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36847"/>
            <a:ext cx="11603115" cy="5788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DURKHEIM	</a:t>
            </a:r>
            <a:r>
              <a:rPr lang="it-IT" dirty="0">
                <a:solidFill>
                  <a:schemeClr val="bg1"/>
                </a:solidFill>
              </a:rPr>
              <a:t>					i fatti vanno studiati come cose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WEBER</a:t>
            </a:r>
            <a:r>
              <a:rPr lang="it-IT" dirty="0">
                <a:solidFill>
                  <a:schemeClr val="bg1"/>
                </a:solidFill>
              </a:rPr>
              <a:t>							seppur nell’ottica comprendente, tenta di stabilire 													collegamenti tra 	positivismo e ottica comprendente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LA SCUOLA DI CHICAGO</a:t>
            </a:r>
            <a:r>
              <a:rPr lang="it-IT" dirty="0">
                <a:solidFill>
                  <a:schemeClr val="bg1"/>
                </a:solidFill>
              </a:rPr>
              <a:t>		ANNI ’20			Scuola ecologica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ZNANIECKI			immigrati polacchi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WIRTH				marginalità urbana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TRASHER				bande giovanili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EMPRISMO LOGICO O NEOPOSITIVISMO (Circolo di Vienna)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CARNAP, HEMPEL, NEURATH, SCHLICK, WITTGENSTEIN, POPPER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Regole per disciplinare i metodi di lavoro della scienza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Linguaggio razionale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- Metodo scientifico</a:t>
            </a:r>
          </a:p>
          <a:p>
            <a:pPr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D27E76E-A3C2-459E-9B1B-C04EC3C7A8DC}"/>
              </a:ext>
            </a:extLst>
          </p:cNvPr>
          <p:cNvSpPr/>
          <p:nvPr/>
        </p:nvSpPr>
        <p:spPr>
          <a:xfrm>
            <a:off x="1864311" y="1260629"/>
            <a:ext cx="2130641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971199D-D6C8-4CA2-AB70-C93DA68921C5}"/>
              </a:ext>
            </a:extLst>
          </p:cNvPr>
          <p:cNvSpPr/>
          <p:nvPr/>
        </p:nvSpPr>
        <p:spPr>
          <a:xfrm>
            <a:off x="1340529" y="2077374"/>
            <a:ext cx="2654423" cy="1953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66426C8-3BEF-4ABB-85DB-1EDB65D72795}"/>
              </a:ext>
            </a:extLst>
          </p:cNvPr>
          <p:cNvSpPr/>
          <p:nvPr/>
        </p:nvSpPr>
        <p:spPr>
          <a:xfrm>
            <a:off x="3701988" y="2947386"/>
            <a:ext cx="372863" cy="1953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F190E77-CA8C-45FA-9A83-42B9DE2D7519}"/>
              </a:ext>
            </a:extLst>
          </p:cNvPr>
          <p:cNvSpPr/>
          <p:nvPr/>
        </p:nvSpPr>
        <p:spPr>
          <a:xfrm>
            <a:off x="5069150" y="2960702"/>
            <a:ext cx="861133" cy="1686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8175C49-E2ED-4221-835B-0AAC4EC61E7E}"/>
              </a:ext>
            </a:extLst>
          </p:cNvPr>
          <p:cNvSpPr/>
          <p:nvPr/>
        </p:nvSpPr>
        <p:spPr>
          <a:xfrm>
            <a:off x="5388746" y="3312604"/>
            <a:ext cx="949910" cy="116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CD69184-727B-4A68-968B-E2FA9D59ED02}"/>
              </a:ext>
            </a:extLst>
          </p:cNvPr>
          <p:cNvSpPr/>
          <p:nvPr/>
        </p:nvSpPr>
        <p:spPr>
          <a:xfrm>
            <a:off x="4944862" y="3640418"/>
            <a:ext cx="1393794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0289ABBE-C079-4855-AF9B-BE21B31513DE}"/>
              </a:ext>
            </a:extLst>
          </p:cNvPr>
          <p:cNvSpPr/>
          <p:nvPr/>
        </p:nvSpPr>
        <p:spPr>
          <a:xfrm>
            <a:off x="5069150" y="3968233"/>
            <a:ext cx="1269506" cy="116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463858"/>
            <a:ext cx="11105965" cy="59302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FUNZIONALISMO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Fra le due guerre si assistette a una tecnologizzazione delle strategie di ricerca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									LAZARSFELD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</a:t>
            </a:r>
            <a:r>
              <a:rPr lang="it-IT" b="1" dirty="0">
                <a:solidFill>
                  <a:srgbClr val="FF0000"/>
                </a:solidFill>
              </a:rPr>
              <a:t>Analisi demoscopica e survey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Negli anni ‘40 e ‘50 il funzionalismo divenne la sociologia per antonomasia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					</a:t>
            </a:r>
            <a:r>
              <a:rPr lang="it-IT" sz="2100" b="1" dirty="0">
                <a:solidFill>
                  <a:srgbClr val="FF0000"/>
                </a:solidFill>
              </a:rPr>
              <a:t>PARSONS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APPROCCIO FENOMENOLOGICO </a:t>
            </a:r>
            <a:r>
              <a:rPr lang="it-IT" dirty="0">
                <a:solidFill>
                  <a:schemeClr val="bg1"/>
                </a:solidFill>
              </a:rPr>
              <a:t>		fine anni ’70		pratiche di quotidianità del 																	vivere sociale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SCHUTZ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GARFINKEL	</a:t>
            </a:r>
            <a:r>
              <a:rPr lang="it-IT" dirty="0">
                <a:solidFill>
                  <a:schemeClr val="bg1"/>
                </a:solidFill>
              </a:rPr>
              <a:t>					</a:t>
            </a:r>
            <a:r>
              <a:rPr lang="it-IT" dirty="0" err="1">
                <a:solidFill>
                  <a:schemeClr val="bg1"/>
                </a:solidFill>
              </a:rPr>
              <a:t>etnometodologia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realtà come costruzione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Rovesciamento del ruolo dello scienziato sociale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La comprensione è uno strumento peculiare dell’attore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Importanza del linguaggio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D4B553A-816C-4D12-99C3-97EB4C08B66E}"/>
              </a:ext>
            </a:extLst>
          </p:cNvPr>
          <p:cNvSpPr/>
          <p:nvPr/>
        </p:nvSpPr>
        <p:spPr>
          <a:xfrm>
            <a:off x="1748901" y="4487332"/>
            <a:ext cx="2441359" cy="12905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AAA934E-6885-46A4-B953-4025121A5158}"/>
              </a:ext>
            </a:extLst>
          </p:cNvPr>
          <p:cNvSpPr/>
          <p:nvPr/>
        </p:nvSpPr>
        <p:spPr>
          <a:xfrm>
            <a:off x="5099274" y="1251751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3D119FA-A78F-4C91-9FE0-29660A57AC9F}"/>
              </a:ext>
            </a:extLst>
          </p:cNvPr>
          <p:cNvSpPr/>
          <p:nvPr/>
        </p:nvSpPr>
        <p:spPr>
          <a:xfrm>
            <a:off x="5099274" y="1908698"/>
            <a:ext cx="311350" cy="3018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0A5680A0-7FB2-47A8-8504-E3B4922C9460}"/>
              </a:ext>
            </a:extLst>
          </p:cNvPr>
          <p:cNvSpPr/>
          <p:nvPr/>
        </p:nvSpPr>
        <p:spPr>
          <a:xfrm>
            <a:off x="5065825" y="2802958"/>
            <a:ext cx="378248" cy="36398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4B7C1C8-35CC-4C7E-B887-1AA0DFDA119F}"/>
              </a:ext>
            </a:extLst>
          </p:cNvPr>
          <p:cNvSpPr/>
          <p:nvPr/>
        </p:nvSpPr>
        <p:spPr>
          <a:xfrm>
            <a:off x="4785064" y="3620759"/>
            <a:ext cx="314210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6317C1C-6184-4A5A-9925-5048E5AE942D}"/>
              </a:ext>
            </a:extLst>
          </p:cNvPr>
          <p:cNvSpPr/>
          <p:nvPr/>
        </p:nvSpPr>
        <p:spPr>
          <a:xfrm>
            <a:off x="6542842" y="3643619"/>
            <a:ext cx="452761" cy="138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9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88778"/>
            <a:ext cx="11603115" cy="6445188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b="1" dirty="0">
                <a:solidFill>
                  <a:srgbClr val="FF0000"/>
                </a:solidFill>
              </a:rPr>
              <a:t>PROSPETTIVE METODOLOGICHE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Messa in discussione degli ideali di certezza che caratterizzano la produzione di teorie scientifiche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Impossibilità di verificare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Importanza delle pratiche cognitive di senso comune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Nelle scienze sociali coesistono due logiche: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						</a:t>
            </a:r>
            <a:r>
              <a:rPr lang="it-IT" sz="2600" b="1" dirty="0">
                <a:solidFill>
                  <a:srgbClr val="00B050"/>
                </a:solidFill>
              </a:rPr>
              <a:t>1) la logica della scoperta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00B050"/>
                </a:solidFill>
              </a:rPr>
              <a:t>						2) la logica del controllo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Trovare risposte alla domanda (generazione della conoscenza)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Controllare la risposta trovata (validazione)</a:t>
            </a:r>
          </a:p>
          <a:p>
            <a:pPr marL="0" indent="0">
              <a:buNone/>
            </a:pPr>
            <a:endParaRPr lang="it-IT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Vi sono ricerche in cui prevale una sola logica: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1) </a:t>
            </a:r>
            <a:r>
              <a:rPr lang="it-IT" sz="2600" b="1" dirty="0">
                <a:solidFill>
                  <a:srgbClr val="00B050"/>
                </a:solidFill>
              </a:rPr>
              <a:t>Ricerche esplorative</a:t>
            </a:r>
            <a:r>
              <a:rPr lang="it-IT" sz="2600" dirty="0">
                <a:solidFill>
                  <a:schemeClr val="bg1"/>
                </a:solidFill>
              </a:rPr>
              <a:t>			rinuncia al controllo delle teorie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2) </a:t>
            </a:r>
            <a:r>
              <a:rPr lang="it-IT" sz="2600" b="1" dirty="0">
                <a:solidFill>
                  <a:srgbClr val="00B050"/>
                </a:solidFill>
              </a:rPr>
              <a:t>Ricerche confermative</a:t>
            </a:r>
            <a:r>
              <a:rPr lang="it-IT" sz="2600" dirty="0">
                <a:solidFill>
                  <a:schemeClr val="bg1"/>
                </a:solidFill>
              </a:rPr>
              <a:t>			controllo di una congettura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1) Logica della scoperta</a:t>
            </a:r>
            <a:r>
              <a:rPr lang="it-IT" sz="2600" dirty="0">
                <a:solidFill>
                  <a:schemeClr val="bg1"/>
                </a:solidFill>
              </a:rPr>
              <a:t>				centrale in molte strategie d’indagine qualitativa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FF0000"/>
                </a:solidFill>
              </a:rPr>
              <a:t>2) Logica del controllo</a:t>
            </a:r>
            <a:r>
              <a:rPr lang="it-IT" sz="2600" dirty="0">
                <a:solidFill>
                  <a:schemeClr val="bg1"/>
                </a:solidFill>
              </a:rPr>
              <a:t>					più presente nelle ricerche quantitative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bg1"/>
                </a:solidFill>
              </a:rPr>
              <a:t>Di solito, nella ricerca sociale sono presenti entrambe le logiche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365CC99C-C29F-4523-8C68-AB5C67AAEB00}"/>
              </a:ext>
            </a:extLst>
          </p:cNvPr>
          <p:cNvSpPr/>
          <p:nvPr/>
        </p:nvSpPr>
        <p:spPr>
          <a:xfrm>
            <a:off x="4662887" y="1180730"/>
            <a:ext cx="328474" cy="36398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E0DE726B-DE78-443F-8CF1-05342B962F99}"/>
              </a:ext>
            </a:extLst>
          </p:cNvPr>
          <p:cNvSpPr/>
          <p:nvPr/>
        </p:nvSpPr>
        <p:spPr>
          <a:xfrm>
            <a:off x="2973388" y="4838222"/>
            <a:ext cx="772357" cy="1344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B1B06E7-8969-4F30-8E45-F48C8652C680}"/>
              </a:ext>
            </a:extLst>
          </p:cNvPr>
          <p:cNvSpPr/>
          <p:nvPr/>
        </p:nvSpPr>
        <p:spPr>
          <a:xfrm>
            <a:off x="3359566" y="5173617"/>
            <a:ext cx="994930" cy="1344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F5A96BD-358E-427D-A7BC-57EDFE511D53}"/>
              </a:ext>
            </a:extLst>
          </p:cNvPr>
          <p:cNvSpPr/>
          <p:nvPr/>
        </p:nvSpPr>
        <p:spPr>
          <a:xfrm flipV="1">
            <a:off x="3231155" y="5469799"/>
            <a:ext cx="1251751" cy="19663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721FDF0-A58F-46A6-9824-388DCC6CDCF3}"/>
              </a:ext>
            </a:extLst>
          </p:cNvPr>
          <p:cNvSpPr/>
          <p:nvPr/>
        </p:nvSpPr>
        <p:spPr>
          <a:xfrm flipV="1">
            <a:off x="3120183" y="5849715"/>
            <a:ext cx="1473693" cy="1634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50035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571</TotalTime>
  <Words>1524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Century Gothic</vt:lpstr>
      <vt:lpstr>Times New Roman</vt:lpstr>
      <vt:lpstr>Wingdings 3</vt:lpstr>
      <vt:lpstr>Sezione</vt:lpstr>
      <vt:lpstr>Document</vt:lpstr>
      <vt:lpstr>Corso di Sociologia Generale –  Corso Avanzato (317SF)  (60 ore – 12 crediti)  A.A. 2020-2021   Prof. Rosemary Serra   </vt:lpstr>
      <vt:lpstr>La diseguaglianza sociale</vt:lpstr>
      <vt:lpstr>Presentazione standard di PowerPoint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La diseguaglianza sociale</vt:lpstr>
      <vt:lpstr>Presentazione standard di PowerPoint</vt:lpstr>
      <vt:lpstr>La diseguaglianza sociale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–  Corso Avanzato (317SF)  (60 ore – 12 crediti)  A.A. 2020-2021   Prof. Rosemary Serra   </dc:title>
  <dc:creator>SERRA ROSEMARY</dc:creator>
  <cp:lastModifiedBy>SERRA ROSEMARY</cp:lastModifiedBy>
  <cp:revision>25</cp:revision>
  <dcterms:created xsi:type="dcterms:W3CDTF">2020-09-11T10:58:25Z</dcterms:created>
  <dcterms:modified xsi:type="dcterms:W3CDTF">2020-10-13T13:37:29Z</dcterms:modified>
</cp:coreProperties>
</file>