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67"/>
  </p:notesMasterIdLst>
  <p:sldIdLst>
    <p:sldId id="295" r:id="rId3"/>
    <p:sldId id="450" r:id="rId4"/>
    <p:sldId id="439" r:id="rId5"/>
    <p:sldId id="345" r:id="rId6"/>
    <p:sldId id="440" r:id="rId7"/>
    <p:sldId id="336" r:id="rId8"/>
    <p:sldId id="441" r:id="rId9"/>
    <p:sldId id="337" r:id="rId10"/>
    <p:sldId id="338" r:id="rId11"/>
    <p:sldId id="339" r:id="rId12"/>
    <p:sldId id="340" r:id="rId13"/>
    <p:sldId id="442" r:id="rId14"/>
    <p:sldId id="443" r:id="rId15"/>
    <p:sldId id="342" r:id="rId16"/>
    <p:sldId id="444" r:id="rId17"/>
    <p:sldId id="341" r:id="rId18"/>
    <p:sldId id="343" r:id="rId19"/>
    <p:sldId id="347" r:id="rId20"/>
    <p:sldId id="344" r:id="rId21"/>
    <p:sldId id="348" r:id="rId22"/>
    <p:sldId id="445" r:id="rId23"/>
    <p:sldId id="446" r:id="rId24"/>
    <p:sldId id="447" r:id="rId25"/>
    <p:sldId id="448" r:id="rId26"/>
    <p:sldId id="346" r:id="rId27"/>
    <p:sldId id="449" r:id="rId28"/>
    <p:sldId id="265" r:id="rId29"/>
    <p:sldId id="350" r:id="rId30"/>
    <p:sldId id="274" r:id="rId31"/>
    <p:sldId id="263" r:id="rId32"/>
    <p:sldId id="349" r:id="rId33"/>
    <p:sldId id="275" r:id="rId34"/>
    <p:sldId id="276" r:id="rId35"/>
    <p:sldId id="277" r:id="rId36"/>
    <p:sldId id="280" r:id="rId37"/>
    <p:sldId id="281" r:id="rId38"/>
    <p:sldId id="266" r:id="rId39"/>
    <p:sldId id="267" r:id="rId40"/>
    <p:sldId id="458" r:id="rId41"/>
    <p:sldId id="457" r:id="rId42"/>
    <p:sldId id="463" r:id="rId43"/>
    <p:sldId id="268" r:id="rId44"/>
    <p:sldId id="269" r:id="rId45"/>
    <p:sldId id="270" r:id="rId46"/>
    <p:sldId id="271" r:id="rId47"/>
    <p:sldId id="272" r:id="rId48"/>
    <p:sldId id="273" r:id="rId49"/>
    <p:sldId id="287" r:id="rId50"/>
    <p:sldId id="451" r:id="rId51"/>
    <p:sldId id="452" r:id="rId52"/>
    <p:sldId id="453" r:id="rId53"/>
    <p:sldId id="454" r:id="rId54"/>
    <p:sldId id="459" r:id="rId55"/>
    <p:sldId id="278" r:id="rId56"/>
    <p:sldId id="460" r:id="rId57"/>
    <p:sldId id="279" r:id="rId58"/>
    <p:sldId id="455" r:id="rId59"/>
    <p:sldId id="282" r:id="rId60"/>
    <p:sldId id="456" r:id="rId61"/>
    <p:sldId id="283" r:id="rId62"/>
    <p:sldId id="284" r:id="rId63"/>
    <p:sldId id="461" r:id="rId64"/>
    <p:sldId id="286" r:id="rId65"/>
    <p:sldId id="462" r:id="rId6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6" autoAdjust="0"/>
    <p:restoredTop sz="94580"/>
  </p:normalViewPr>
  <p:slideViewPr>
    <p:cSldViewPr>
      <p:cViewPr varScale="1">
        <p:scale>
          <a:sx n="121" d="100"/>
          <a:sy n="121" d="100"/>
        </p:scale>
        <p:origin x="23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4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69E979-30AB-4ABD-9957-F012B1B879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AB9516-EEED-4015-81BF-4CEE42D53D9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317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27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40902E-A68C-451A-8260-F2F73F1190C2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243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D9BB51-FD48-4BCE-BCDD-61BC3A2EAC2F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85DDB-4718-4AC4-8C30-1C84F126D1E0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4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3CE00C-1C98-4AE6-8606-CB6C11ACC9B2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585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30BD5-66C7-47C9-86E4-92C86A95A9AC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147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F135C-FDC8-4202-A453-76F426903DC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1101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E4952A-77CB-43AF-8100-DE0B1DF106A5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0484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221BB22-74AA-4D0E-A52B-657694B26EF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1049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7E06A05-DF60-497C-A154-4006B639AD6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1924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43BD37-28C5-4238-B541-B77A81FD079A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0678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28D457-9ABC-411A-85B9-A8FABF6334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B50F940-0E9C-46D3-A43A-E23AC8337FF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B121A931-5706-4060-B543-5667AFB9A8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2AF9320-37CF-4A42-8636-407AC3F304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6987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18263B-7A8D-4DA8-8B28-C2C0E2CBB1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BE12C57-C43E-4BCA-9FA7-F7739EFFAE6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CA500CDB-7B86-4746-8C91-A2822A43E8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6EC7FEA-5E68-4267-8B6B-BA68AB7CF6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280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346280-E90B-4292-9475-67C63544C2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90FD8D2-1614-4C2A-B79D-79F8806CED2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C3E10822-78D8-4ABA-957A-7C1CAF551BA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9D53AFE-6C94-4A69-A2FC-08319FBA24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022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6A846C-B945-4442-9997-2FF0548CC7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90F2974-A49C-444F-8EFC-FB5018CEC04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E658C51C-56A2-4F4B-94FA-FFC576BE49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B611EA2-DA41-4ED7-B36C-0861A53F5B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4885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497598-9172-48E6-84BC-6425AF44C9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A472BB8-C4CE-43EC-A856-6963F08035C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6B9F5606-78D1-4F66-97A5-A813ECFF6F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ADB2107A-F92B-451C-B35B-4DAFE62166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0518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D2F489-4871-4F9B-8B66-D9E93CFD05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E4D3297-3556-4077-BD8F-C8FCEE258A2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141A910E-4859-498F-BEF3-A06E9930CD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033CDC49-1BA9-422E-BE72-98DDF70857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0772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7DDDFA-37BF-40DB-AFA5-1B2EF2E517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7CC7A09-C257-47A0-8A2F-5734433B0B3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3D4A0814-3B58-47A2-B4D1-890B1DDE15F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6998D9-4EB9-44BC-A64A-99C3CF6FF0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835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E478AF-13F0-4C8F-AA08-E29A1F9B339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0B26B77-AD1E-41D9-B837-F1B803C323A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93B863C5-C60E-4061-96DB-FC7F8F12C9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BD29867-4962-47F5-BD62-48562D5BD9B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571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9EAA2E-A527-41DD-A3D2-FAF4ED9DE6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8B568F6-0113-46B6-A2F1-4E39702BB84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37E5BA31-C8EB-47D4-ACDF-FDEF5CBBE7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98400CA6-B587-4234-AB03-EEA6AAAE773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4522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4331E6-E9F0-4003-AF04-18CAC81D30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4A1A4B0-C73F-4B2A-B129-A0BC584163B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1791AF32-966D-444E-B378-171A9C00BB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E3F88AC-F081-4ACB-89D1-8EF0FD85FA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61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AAA77B-EBEF-4571-9CA6-4AC08DDEAE14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CA15A9E2-6197-4030-8345-0079BC296C02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3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254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DE89DB-3ADF-4F43-9D58-2F938D9FEC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EE476E5-FCCE-4CFB-8B7C-3196B0AE78C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8FF082F3-0E4A-4ABB-8C17-93582BA480F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FD85650-D6E6-460A-9202-286B1A5B33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795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B85EF6-3B77-4516-A02B-F25BCB9BBD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B80F4DF9-E3CF-4319-BE1F-599400E6885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CD021237-975D-42CC-9158-8DA0A4D645E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96ECA5F-5716-46F2-AE09-6E67BBE91F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5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53921D-DA76-4FFF-876D-B61558738DF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0C093B-930B-44CF-BB37-B4D5AE2F1FD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BBE42248-212A-421F-BD0F-FD4CC1D633D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51090CEF-1F0C-491D-B9A2-775A47102E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6244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5B07B0-679A-45A9-A934-C2BAE48159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DFE98CC-D7A3-4F58-88C0-567B104196E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748675BA-0B61-41A3-A0A7-CBD35A66080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622B5795-7D9B-4E4E-83A2-A0423125C7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959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93A600-A154-42F0-9711-6BA85CBF5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71DEE2F-F16C-47FE-89DC-B47E65AEF02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D6CCF010-6B23-42BF-80D7-370267F2ED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1E92DD2-0867-45CA-9F4F-51C62AED7B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974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5C142E-490B-42DA-A217-D3C7FFD520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4240BA8-E755-44CF-BB11-C640C787F09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2C0593EF-655B-4B64-9800-1097614B4D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F310F440-1C1D-45EF-A75D-CC30129664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9472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C7FFBB-E3CC-4EB4-996C-C5C96E650C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45596CF-8D87-4C2F-BECB-11318970EDE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620E3582-9E93-4BC2-A25B-B68C942AAD3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AE0E163-FBE3-4B33-BABC-59C39FF3469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381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3DB659-6095-44CC-A017-65F5DA8CAF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5F82CA9-22B8-4E25-BDD1-39800A6B002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270D653C-3E66-4912-889D-8106174C21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338D273-96D2-4CF2-B129-70B64FEBA8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94757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0FD605-6841-41F0-998C-129662C8D95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B12A5F1-E055-4548-8DFE-AE244D5591B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E459C5DA-CF93-42BC-8A32-D0BC72D7CA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C1C2B87-C3B0-4258-B984-E4F054F688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57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56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8F9A7-6331-46A5-9B6A-A73731AAA77A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893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E2DDB-F75C-4EE6-AA29-89A28455AB86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921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A5A4C2-941C-4649-85F6-BB95D2675FD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024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F7005-A343-4C1B-891D-5A9933074F70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58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257601-CA9C-4511-B7BA-60B6F3430832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750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754B5E-C0C6-47A8-A9E1-9B97E5488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56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F5800-BBB1-48B7-A974-7F0E90193D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9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28588"/>
            <a:ext cx="2054225" cy="5988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3450" cy="59880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CC8B1E-F9EF-4566-A08D-F2AC00F93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9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6AD76AF-1BC8-4C30-B125-4090D7CDC5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23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F140C81E-BD35-4E30-8071-0A651CC81C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0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A9FE6-43E3-46B3-B169-67A7141A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802D88-A61C-4FC4-8BE1-E1E50E545A5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C935A5-A153-42E6-B6CD-70D288953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2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A1F17B-2C53-4BC3-BF83-830567EA98E7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E93517-FD29-4170-ADF9-643E056F73B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1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DDC5B7-D46D-4CD2-8CCC-BD928066ED3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7A9B9D1B-5073-4215-9C33-DD118491BE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3774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41338-8C1E-4770-8F12-9907FCC15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9639F1-5142-4A5C-A98D-B491F578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F5B13-F2A8-4927-AD34-152C115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81C60-E40F-40D5-8E87-1DA6BFBD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1B64E-18E6-40E4-8360-3E536ED7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D3877-397F-4A63-B992-3D9B5B8564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811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16B12-62B4-4CF2-A537-E2145A9E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92BCD-31F8-4E77-AB45-7DC52A22C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DD6F1F-9DD7-4DC2-8C95-CB3A04F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3A17D0-B378-428F-9E84-CFA36F58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55D79A-B461-4046-A62E-F9A81704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008CA-C70A-4C9F-A178-EAE7A22C2E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955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F6FCD-1D82-4146-A2BD-3A534FD6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13479-100C-4290-8800-F9B278D0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800CE-D230-41BD-957B-344C9248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B6047-9F38-45E6-B3BD-C42F99B1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E316B-FFCC-4718-B060-B88F1B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EE35-C974-4D3E-B87D-67E1448BE8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064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2E457-6350-4DF6-8DD6-F7FC885B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9CC7F4-FAB7-4F74-A64A-259B1D898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544E4F-D9B4-424D-B9B1-ED3B0734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21D1DB-11B3-4AE6-8E35-69C20E53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805C3A-B979-4F54-B132-9C277C0C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36897-C42C-45EC-B78C-8CD77ED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627-6DD8-4540-9CE2-D77260014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1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087C1-6772-4341-A88D-6FCC9413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6A70D-3FD6-4D46-B93A-A1448BCD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3E628F-FD72-4185-B767-1488270DF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1D24FD-AC8B-49A3-A8D4-D005432B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19B162-F47B-427B-9DD2-EA231F706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694DAA-BC56-443C-A3CB-D1B43522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B8E93C-2B72-41D2-929C-B79482EA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2491CB-6F5B-4F51-BBF2-D58191F4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60EBC-6AF3-4449-9F7B-1B75A65E06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777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DDF19E-F15F-4758-9571-B3A3D204A8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00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5F0F0-1D5F-4184-B245-BF8DAB0A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70D219-FEA5-432B-BEAB-A3F09541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28D133-06A2-474B-8902-2466C219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E0BAFD-A426-4822-88A0-FD49D971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9BDC-66FE-484A-A80F-E29027DFD7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9073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35109-A57A-403A-8BBF-955F47A5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19525C-9C1E-4840-B981-C8D51F2F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D7F770-985C-4277-8D59-0BFC1C12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89034-B6E2-4400-BF8B-CE6037284B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049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67B99-97D5-4963-BB1C-1B114E05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D9CEF-2444-4CC1-B7C1-6ADC8A37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FADC3A-BD2D-4CB3-9A95-BB3210F02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007D07-7EC2-492E-A43E-6EA5BC4F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FE33AD-5F28-4C6D-A025-58BBA756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FE79B1-311D-4FEE-9190-D97E8EE5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EF0E6-E8A2-4449-89A4-28E7F941FB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739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28C12-76CA-4E24-A04D-854B3BE2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B5589F-75F1-46A7-8EA8-9A20350B2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2F6D2-38D2-4275-BD01-CC9D77D8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613A25-E774-4120-BAF1-384F6390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D48CB9-D11A-4331-BB81-83E110E8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59417A-96DB-4F95-BEB9-69405EAE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EC970-33B8-4E91-AE8C-0D3F02DDC9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0777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AB79-8666-4F93-9D5F-AF82A885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9315EB-DFA0-40CB-B4B3-28A1782AF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68900-E188-4347-9D2F-BFE90CC5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4E7F8-7375-4395-B068-693C14D7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D32A2B-3E0F-47AF-AF07-7CFF0F50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C85AE-F514-40B5-8B5F-08269F70FE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063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BAE713-D021-463F-A425-D06CC07BE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C37BA1-7275-4790-AA94-334BCD72C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1668C-1BE2-4015-A978-2BEE742B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94A8B7-D082-44E6-8411-6041A7C2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17DDD-4491-476B-9F0C-7AC79D6E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F4658-0BC3-4A91-A96B-1B3C80FA8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76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69A39-C061-492A-835C-1BCB0FF2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>
            <a:extLst>
              <a:ext uri="{FF2B5EF4-FFF2-40B4-BE49-F238E27FC236}">
                <a16:creationId xmlns:a16="http://schemas.microsoft.com/office/drawing/2014/main" id="{90818422-057D-46ED-82EF-4B4BAD3A9206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BF141-6AD8-4268-97D0-014E611B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7132D3-0EA6-40D4-8AF5-BF4EA24B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3ADF7E-F773-4AFF-A584-1D5C8C7F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DB9BF-CD82-4DA5-84D7-77040FFD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DBDAD-3CBD-4383-899F-2DDA0CCD5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922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F8797-6C60-4957-9B70-90958D3C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239D54-5310-4131-B6D4-E47F8CE307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607DCB-2FE2-4C26-819C-07C5806DB25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B07537-4806-4E25-A41D-1C9008B9E91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023EB9A-140B-43C6-819E-971D7E4E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83C49A-C070-4B98-97D2-94F73C83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A89453-4FFF-4CE5-B6D3-33764108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092EE0-5EA8-45D5-9183-18EADF968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8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71DAF-FE88-4C34-AFF0-9D406F61C5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9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585461-AE17-4D5B-B793-6621A632E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3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B0D1E9-33AE-4614-974E-C78ADA33CE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2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CBEBA1-3773-4F65-A94C-7ECC4339C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3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D0DDE2-4BEF-43E7-A1C2-C08FEE75D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35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A5227-DE4D-44A5-B59B-436043E08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AAD7C-0E2D-4DC1-A86A-619BAA46E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93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2D9E5C3-4DAB-404E-8164-69015225767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160A57-9212-4311-BCFC-9215D76C7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3644AC-0669-4FBA-9131-D06B7D18E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0752C9-06B4-4077-B4F3-135EE8A44C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28BE40-85B1-473C-A463-8CB0A5434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4C7BBD-2151-4A32-B9A1-A7B78CCF6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2F17A3A2-717A-4080-8BD4-6AEFAD3C6B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98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3" name="Rectangle 9">
            <a:extLst>
              <a:ext uri="{FF2B5EF4-FFF2-40B4-BE49-F238E27FC236}">
                <a16:creationId xmlns:a16="http://schemas.microsoft.com/office/drawing/2014/main" id="{414BBF48-E0B3-4C2E-BD32-0AC62D24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0563" y="476250"/>
            <a:ext cx="4318000" cy="1143000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SISTEMA SCHELETRICO</a:t>
            </a:r>
          </a:p>
        </p:txBody>
      </p:sp>
      <p:pic>
        <p:nvPicPr>
          <p:cNvPr id="164869" name="Picture 5" descr="0601">
            <a:extLst>
              <a:ext uri="{FF2B5EF4-FFF2-40B4-BE49-F238E27FC236}">
                <a16:creationId xmlns:a16="http://schemas.microsoft.com/office/drawing/2014/main" id="{4F4A29F1-E463-432B-BA50-4773561F7F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08450" cy="443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2" name="Picture 8" descr="0701">
            <a:extLst>
              <a:ext uri="{FF2B5EF4-FFF2-40B4-BE49-F238E27FC236}">
                <a16:creationId xmlns:a16="http://schemas.microsoft.com/office/drawing/2014/main" id="{2CDCC930-FF3C-46E3-8907-0F978DAE41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339975"/>
            <a:ext cx="5076825" cy="451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OSSA SESAMOIDI: così definite le ossa (di solito ascrivibili alle ossa brevi) che sono inserite nell’ ambito di strutture fibrose (tendini e/o aponeurosi e/o legamenti). Tipico esempio la PATELLA o ROTULA nel ginocchio.</a:t>
            </a:r>
          </a:p>
        </p:txBody>
      </p:sp>
    </p:spTree>
    <p:extLst>
      <p:ext uri="{BB962C8B-B14F-4D97-AF65-F5344CB8AC3E}">
        <p14:creationId xmlns:p14="http://schemas.microsoft.com/office/powerpoint/2010/main" val="391567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PNEUMATICHE: si ritrovano nel cranio e sono caratterizzate dalla presenza di CAVITA’ AEREE nel loro interno. Citiamo il FRONTALE, MASCELLARE, ETMOIDE, SFENOIDE (coinvolti nei SENI PARANASALI), nonché il TEMPORALE (CAVITA’ o CASSA TIMPANICA e CELLETTE MASTOIDEE).</a:t>
            </a: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L’aria vi giunge o dalle Cavità Nasali o dalla Faringe (Rinofaringe)</a:t>
            </a:r>
          </a:p>
        </p:txBody>
      </p:sp>
    </p:spTree>
    <p:extLst>
      <p:ext uri="{BB962C8B-B14F-4D97-AF65-F5344CB8AC3E}">
        <p14:creationId xmlns:p14="http://schemas.microsoft.com/office/powerpoint/2010/main" val="411255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[1]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05786"/>
            <a:ext cx="9144000" cy="5661025"/>
          </a:xfrm>
          <a:ln/>
        </p:spPr>
        <p:txBody>
          <a:bodyPr/>
          <a:lstStyle/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Articolazioni per CONTINUITA’: capi articolari molto vicini, impropriamente «fisse» 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SINARTROSI: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SUTURE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SINFISI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SINCONDROSI e SINOSTOSI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Articolazioni per CONTIGUITA’ (o SINOVIALI, impropriamente «mobili»): esiste uno spazio macroscopicamente visibile fra i capi articolari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   - DIARTROSI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   - AMFIARTROSI (impropriamente «semimobili»)</a:t>
            </a:r>
          </a:p>
        </p:txBody>
      </p:sp>
    </p:spTree>
    <p:extLst>
      <p:ext uri="{BB962C8B-B14F-4D97-AF65-F5344CB8AC3E}">
        <p14:creationId xmlns:p14="http://schemas.microsoft.com/office/powerpoint/2010/main" val="3723402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[2]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9144000" cy="5661025"/>
          </a:xfrm>
          <a:ln/>
        </p:spPr>
        <p:txBody>
          <a:bodyPr/>
          <a:lstStyle/>
          <a:p>
            <a:pPr marL="330200" indent="-330200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DIARTROSI suddivise in: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ENARTROSI o SFERARTROSI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ANGOLARI o TROCLEOARTROSI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LATERALI o TROCOIDI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ARTICOLAZIONI A SELLA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ARTRODIE</a:t>
            </a:r>
          </a:p>
        </p:txBody>
      </p:sp>
    </p:spTree>
    <p:extLst>
      <p:ext uri="{BB962C8B-B14F-4D97-AF65-F5344CB8AC3E}">
        <p14:creationId xmlns:p14="http://schemas.microsoft.com/office/powerpoint/2010/main" val="374187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CONTINUITA’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40768"/>
            <a:ext cx="8686800" cy="540060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Vi si descrivono: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SUTURE: il rapporto tra i capi articolari si istaurano mediante i margini dei capi articolari coinvolti. Tra essi si interpone tessuto connettivo fibroso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SINFISI: tra i capi articolari si interpone un DISCO FIBROCARTILAGINEO (tra i corpi vertebrali DISCO con NUCLEO POLPOSO di CONNETTIVO «gelatinoso» che </a:t>
            </a:r>
            <a:r>
              <a:rPr lang="it-IT" sz="24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puo’</a:t>
            </a:r>
            <a:r>
              <a:rPr lang="it-IT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fuoriuscire causando l’Ernia del Disco)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SINCONDROSI / SINOSTOSI: possiamo descriverla nella Base del Neurocranio tra Sfenoide ed Occipitale, con interposizione di Cartilagine Ialina (</a:t>
            </a:r>
            <a:r>
              <a:rPr lang="it-IT" sz="2400" dirty="0" err="1">
                <a:solidFill>
                  <a:schemeClr val="tx1"/>
                </a:solidFill>
                <a:latin typeface="Chalkduster" panose="03050602040202020205" pitchFamily="66" charset="77"/>
              </a:rPr>
              <a:t>Sincondrosi</a:t>
            </a: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), che in età più avanzata tende ad ossificare (Sinostosi).</a:t>
            </a:r>
          </a:p>
        </p:txBody>
      </p:sp>
    </p:spTree>
    <p:extLst>
      <p:ext uri="{BB962C8B-B14F-4D97-AF65-F5344CB8AC3E}">
        <p14:creationId xmlns:p14="http://schemas.microsoft.com/office/powerpoint/2010/main" val="70906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2818" r="2449" b="12964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59" t="2818" r="2449" b="129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50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CONTIGUITA’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6" y="1340768"/>
            <a:ext cx="8507288" cy="506916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 rivestiti da CARTILAGINE ARTICOLARE (Ialina)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CAPSULA ARTICOLARE, di connettivo denso fibroso, che racchiude i Capi Articolari</a:t>
            </a:r>
          </a:p>
          <a:p>
            <a:pPr marL="457200" indent="-457200">
              <a:buFontTx/>
              <a:buChar char="-"/>
            </a:pPr>
            <a:r>
              <a:rPr 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MEMBRANA SINOVIALE, che riveste internamente la Capsula Articolare, produce il LIQUIDO SINOVIALE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DISCHI e/o MENISCHI tra i Capi Articolari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LEGAMENTI EXTRA- e/o INTRACAPSULARI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BORSE SINOVIALI (già BORSE MUCOSE o SIEROSE)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CUSCINETTI ADIPOSI</a:t>
            </a:r>
          </a:p>
        </p:txBody>
      </p:sp>
    </p:spTree>
    <p:extLst>
      <p:ext uri="{BB962C8B-B14F-4D97-AF65-F5344CB8AC3E}">
        <p14:creationId xmlns:p14="http://schemas.microsoft.com/office/powerpoint/2010/main" val="3257262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7ED37-114D-2E4B-A22C-9A67EE9B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ELEMENTI DI CHINESIOLOGIA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0" dirty="0">
                <a:solidFill>
                  <a:schemeClr val="tx1"/>
                </a:solidFill>
                <a:latin typeface="Chalkduster" panose="03050602040202020205" pitchFamily="66" charset="77"/>
                <a:cs typeface="Gurmukhi MN" panose="02020600050405020304" pitchFamily="18" charset="0"/>
              </a:rPr>
              <a:t>(la Chinesiologia si occupa dello studio dei movimenti)</a:t>
            </a:r>
            <a:endParaRPr lang="it-IT" sz="32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7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75"/>
            <a:ext cx="9144000" cy="5605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2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CFC5AD1-78A1-0F4A-9A2F-A91CFD8A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98" y="0"/>
            <a:ext cx="8216900" cy="90872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TIPI di MOVIMENTO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A891F-6A37-914B-860A-2EABB52B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760640"/>
          </a:xfrm>
        </p:spPr>
        <p:txBody>
          <a:bodyPr/>
          <a:lstStyle/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LINEARI o di SCORRIMENTO RECIPROCO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ANGOLARI: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ADDUZIONE (avvicinare al piano sagittale/mediano)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ABDUZIONE (allontanare dal piano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 sagittale/mediano)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FLESSIONE (avvicinare ad un piano frontale)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ESTENSIONE (allontanare da un piano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   frontale)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* CIRCONDUZIONE o CIRCUMDUZIONE (con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un cono)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ROTATORI ossia ROTAZIONE (con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un cilindro)</a:t>
            </a:r>
          </a:p>
          <a:p>
            <a:pPr marL="0" indent="0"/>
            <a:endParaRPr 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/>
            <a:endParaRPr 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26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egnaposto contenuto 2">
            <a:extLst>
              <a:ext uri="{FF2B5EF4-FFF2-40B4-BE49-F238E27FC236}">
                <a16:creationId xmlns:a16="http://schemas.microsoft.com/office/drawing/2014/main" id="{B12CED39-4BC9-6742-B011-FF05BA84E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328592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Nell’ ambito del sistema scheletrico si distinguono :</a:t>
            </a:r>
          </a:p>
          <a:p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SCHELETRO ASSILE, comprendente le strutture ossee delle regioni CEFALICA, CERVICALE, TORACICA, ADDOMINO-PELVICA</a:t>
            </a:r>
          </a:p>
          <a:p>
            <a:pPr marL="457200" indent="-457200">
              <a:buFontTx/>
              <a:buChar char="-"/>
            </a:pPr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SCHELETRO APPENDICOLARE, comprendente le strutture ossee degli ARTI SUPERIORI ed INFERIORI</a:t>
            </a:r>
          </a:p>
        </p:txBody>
      </p:sp>
    </p:spTree>
    <p:extLst>
      <p:ext uri="{BB962C8B-B14F-4D97-AF65-F5344CB8AC3E}">
        <p14:creationId xmlns:p14="http://schemas.microsoft.com/office/powerpoint/2010/main" val="859635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8"/>
          <a:stretch/>
        </p:blipFill>
        <p:spPr>
          <a:xfrm>
            <a:off x="1763688" y="-7661"/>
            <a:ext cx="5833388" cy="6829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644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474" r="3017" b="27654"/>
          <a:stretch>
            <a:fillRect/>
          </a:stretch>
        </p:blipFill>
        <p:spPr bwMode="auto">
          <a:xfrm>
            <a:off x="71438" y="144463"/>
            <a:ext cx="8928100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41" t="1474" r="3017" b="276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60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782" r="3560" b="7785"/>
          <a:stretch>
            <a:fillRect/>
          </a:stretch>
        </p:blipFill>
        <p:spPr bwMode="auto">
          <a:xfrm>
            <a:off x="0" y="0"/>
            <a:ext cx="907256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68" t="2782" r="3560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15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2782" b="6450"/>
          <a:stretch>
            <a:fillRect/>
          </a:stretch>
        </p:blipFill>
        <p:spPr bwMode="auto">
          <a:xfrm>
            <a:off x="3455988" y="71438"/>
            <a:ext cx="46513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16" t="2782" b="64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1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853" b="12856"/>
          <a:stretch>
            <a:fillRect/>
          </a:stretch>
        </p:blipFill>
        <p:spPr bwMode="auto">
          <a:xfrm>
            <a:off x="71438" y="0"/>
            <a:ext cx="9072562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5" t="2853" b="128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55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  <a:cs typeface="Gurmukhi MN" panose="02020600050405020304" pitchFamily="18" charset="0"/>
              </a:rPr>
              <a:t>CARATTERI MORFO-FUNZIONALI delle ARTICOLAZIONI SINOVIALI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3661" y="980728"/>
            <a:ext cx="9144000" cy="5661025"/>
          </a:xfrm>
          <a:ln/>
        </p:spPr>
        <p:txBody>
          <a:bodyPr/>
          <a:lstStyle/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ENARTROSI o SFERARTROSI (Sfera Piena-Sfera Cava, Adduzione-Abduzione, Flessione-Estensione, Circonduzione,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 (Ellissoide Pieno-Ellissoide Cavo, Adduzione-Abduzione, Flessione-Estensione, Circonduzione)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ANGOLARI o TROCLEOARTROSI (struttura «a puleggia», 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flessione-estensione)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halkduster" panose="03050602040202020205" pitchFamily="66" charset="77"/>
              </a:rPr>
              <a:t>LATERALI o TROCOIDI (struttura «a cardine»,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</a:t>
            </a:r>
            <a:r>
              <a:rPr lang="it-IT" alt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ARTICOLAZIONI A SELLA (ricorda una sella da equitazione, movimento caratteristico di ciascuna di queste articolazioni)	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halkboard" panose="03050602040202020205" pitchFamily="66" charset="77"/>
              </a:rPr>
              <a:t>ARTRODIE (superfici piane, minimi movimenti di spostamento/scorrimento lineare).</a:t>
            </a:r>
          </a:p>
        </p:txBody>
      </p:sp>
    </p:spTree>
    <p:extLst>
      <p:ext uri="{BB962C8B-B14F-4D97-AF65-F5344CB8AC3E}">
        <p14:creationId xmlns:p14="http://schemas.microsoft.com/office/powerpoint/2010/main" val="618442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" b="10454"/>
          <a:stretch>
            <a:fillRect/>
          </a:stretch>
        </p:blipFill>
        <p:spPr bwMode="auto">
          <a:xfrm>
            <a:off x="0" y="-144463"/>
            <a:ext cx="9059863" cy="6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522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86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4474" r="3323" b="12672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2" t="4474" r="3323" b="126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page235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0"/>
            <a:ext cx="575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172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MIOLOGIA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8928992" cy="4343400"/>
          </a:xfrm>
          <a:ln/>
        </p:spPr>
        <p:txBody>
          <a:bodyPr/>
          <a:lstStyle/>
          <a:p>
            <a:pPr indent="-330200" algn="ctr">
              <a:lnSpc>
                <a:spcPct val="150000"/>
              </a:lnSpc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FFFF00"/>
                </a:solidFill>
                <a:latin typeface="Britannic Bold" panose="020B0903060703020204" pitchFamily="34" charset="0"/>
              </a:rPr>
              <a:t>  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Branca dell’ Anatomia Umana che si occupa dello studio, PREVALENTEMENTE con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METODO TOPOGRAFICO-FUNZIONALE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 dei muscoli striati scheletrici, costituenti, nel loro insieme il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SISTEMA MUSCOLARE SCHELETRICO</a:t>
            </a:r>
          </a:p>
        </p:txBody>
      </p:sp>
    </p:spTree>
    <p:extLst>
      <p:ext uri="{BB962C8B-B14F-4D97-AF65-F5344CB8AC3E}">
        <p14:creationId xmlns:p14="http://schemas.microsoft.com/office/powerpoint/2010/main" val="2185807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563E0-B89D-7540-BB80-A697F140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OSSA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TIPI  MORFOLOGICI</a:t>
            </a:r>
          </a:p>
        </p:txBody>
      </p:sp>
    </p:spTree>
    <p:extLst>
      <p:ext uri="{BB962C8B-B14F-4D97-AF65-F5344CB8AC3E}">
        <p14:creationId xmlns:p14="http://schemas.microsoft.com/office/powerpoint/2010/main" val="3546766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849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117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C72D49D-158F-0641-8240-08C689E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780132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STRIATI SCHELETRICI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1840F28-8062-7542-9C8D-E1B9583C0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54" y="908720"/>
            <a:ext cx="8928992" cy="5688632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il cui parenchima è costituito dal TESSUTO MUSCOLARE STRIATO SCHELETRICO, in cui le cosiddette FIBRE MUSCOLARI STRIATE SCHELETRICHE sono cellule PLURINUCLEATE, formano FASCICOLI. </a:t>
            </a:r>
          </a:p>
          <a:p>
            <a:endParaRPr lang="it-IT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Ciascun FASCICOLO è avvolto dal PERIMISIO (tessuto connettivo fibroso) e l’ insieme dei fascicoli sono complessivamente avvolti dall’ EPIMISIO (tessuto connettivo fibroso).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Ciascuna fibra muscolare è, a sua volta, intimamente rivestita dall’ ENDOMISIO (derivante dalle cosiddette Cellule </a:t>
            </a:r>
            <a:r>
              <a:rPr lang="it-IT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Miosatelliti</a:t>
            </a:r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642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7226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91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(1)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90626"/>
            <a:ext cx="8856984" cy="5614988"/>
          </a:xfrm>
          <a:ln/>
        </p:spPr>
        <p:txBody>
          <a:bodyPr/>
          <a:lstStyle/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mic Sans MS" panose="030F0902030302020204" pitchFamily="66" charset="0"/>
              </a:rPr>
              <a:t>COLLOCAZIONE REGIONALE</a:t>
            </a: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(es: muscoli dell’ arto superiore, mm. del collo, mm. del torace, etc.)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pperplate" panose="02000504000000020004" pitchFamily="2" charset="77"/>
              </a:rPr>
              <a:t>FUNZIONE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(es: mm. Flessori, estensori, etc.) e, conseguentemente in AGONISTI ed ANTAGONISTI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CLASSIFICAZIONE in BASE alla loro MORFOLOGIA MACROSCOPICA</a:t>
            </a:r>
          </a:p>
        </p:txBody>
      </p:sp>
    </p:spTree>
    <p:extLst>
      <p:ext uri="{BB962C8B-B14F-4D97-AF65-F5344CB8AC3E}">
        <p14:creationId xmlns:p14="http://schemas.microsoft.com/office/powerpoint/2010/main" val="241329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099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(2)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572753"/>
            <a:ext cx="8928992" cy="5832648"/>
          </a:xfrm>
          <a:ln/>
        </p:spPr>
        <p:txBody>
          <a:bodyPr/>
          <a:lstStyle/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solidFill>
                <a:srgbClr val="FFFF00"/>
              </a:solidFill>
            </a:endParaRPr>
          </a:p>
          <a:p>
            <a:pPr marL="331788" indent="-319088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MORFOLOGIA MACROSCOPICA, ossia: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b="1" dirty="0">
              <a:solidFill>
                <a:schemeClr val="tx1"/>
              </a:solidFill>
            </a:endParaRP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</a:rPr>
              <a:t>   </a:t>
            </a:r>
            <a:r>
              <a:rPr lang="it-IT" altLang="it-IT" sz="2600" b="1" dirty="0">
                <a:solidFill>
                  <a:schemeClr val="tx1"/>
                </a:solidFill>
              </a:rPr>
              <a:t>- 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PUNTI DI ATTACCO (es. sterno-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cleido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-mastoideo)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 - </a:t>
            </a:r>
            <a:r>
              <a:rPr lang="it-IT" altLang="it-IT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 DI CAPI o VENTRI CARNOSI (bicipite, digastrico..)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mic Sans MS" panose="030F0902030302020204" pitchFamily="66" charset="0"/>
              </a:rPr>
              <a:t>INTIMA MORFOLOGIA in base ad empirici parametri geometrici (larghi, rotondi, romboidali, circolari, etc.)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DISPOSIZIONE delle FIBRE in rapporto alle strutture connettivali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NOMI DI ASSOLUTA FANTASIA (gastrocnemio, soleo ...)</a:t>
            </a:r>
          </a:p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latin typeface="Chalkduster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9840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75" y="29152"/>
            <a:ext cx="8686800" cy="73555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ORIGINI ed INSERZIONI MUSCOLARI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3583" y="759024"/>
            <a:ext cx="8856984" cy="5544616"/>
          </a:xfrm>
          <a:ln/>
        </p:spPr>
        <p:txBody>
          <a:bodyPr/>
          <a:lstStyle/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ORIGINE: punto di attacco ad un segmento scheletrico (od altra struttura connettivale) sul quale il muscolo fa il cosiddetto “PUNTO FISSO” durante la sua azione.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INSERZIONE: punto di attacco ad un segmento scheletrico (od altra struttura connettivale), che, per effetto dell’ azione del muscolo, viene a MODIFICARE la SUA POSIZIONE NELLO SPAZIO. 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Tuttavia, in molte situazioni, il significato morfo-funzionale di origine ed inserzione si </a:t>
            </a:r>
            <a:r>
              <a:rPr lang="it-IT" altLang="it-IT" sz="2600" dirty="0" err="1">
                <a:solidFill>
                  <a:schemeClr val="tx1"/>
                </a:solidFill>
                <a:latin typeface="Copperplate" panose="02000504000000020004" pitchFamily="2" charset="77"/>
              </a:rPr>
              <a:t>puo’</a:t>
            </a: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 invertire, per la possibilità di cambiare il «Punto Fisso» del muscolo considerato</a:t>
            </a:r>
          </a:p>
        </p:txBody>
      </p:sp>
    </p:spTree>
    <p:extLst>
      <p:ext uri="{BB962C8B-B14F-4D97-AF65-F5344CB8AC3E}">
        <p14:creationId xmlns:p14="http://schemas.microsoft.com/office/powerpoint/2010/main" val="4130039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28588"/>
            <a:ext cx="89154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DISPOSITIVI CONNETTIVALI ANNESSI AI MUSCOLI STRIATI SCHELETRICI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95400"/>
            <a:ext cx="8686800" cy="4876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Sono strutture di TESSUTO CONNETTIVO 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FIBRILLARE DENSO e si definiscono: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TENDINI: </a:t>
            </a:r>
            <a:r>
              <a:rPr lang="it-IT" altLang="it-IT" sz="2800" dirty="0" err="1">
                <a:solidFill>
                  <a:schemeClr val="tx1"/>
                </a:solidFill>
                <a:latin typeface="Copperplate" panose="02000504000000020004" pitchFamily="2" charset="77"/>
              </a:rPr>
              <a:t>stutture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connettivali CILINDRICHE che connettono capi muscolari allo scheletro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APONEUROSI: strutture connettivali AMPIE ed ESTESE («SLARGATE»), che connettono muscoli o allo scheletro o ad altre strutture non ossee (es.: tessuto connettivo lasso sottocutaneo per i 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mm.mimici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FASCE FIBROSE: strutture traslucide che rivestono i muscoli, suddividendone vari gruppi in LOGGE topografiche nelle regioni di competenza</a:t>
            </a:r>
            <a:r>
              <a:rPr lang="it-IT" altLang="it-IT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01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00"/>
            <a:ext cx="5558652" cy="68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10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476672"/>
            <a:ext cx="6858000" cy="89217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STRIATI SCHELETRICI ed INTERAZIONI con il SISTEMA NERVOSO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1916832"/>
            <a:ext cx="8316416" cy="3657600"/>
          </a:xfrm>
          <a:ln/>
        </p:spPr>
        <p:txBody>
          <a:bodyPr/>
          <a:lstStyle/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Sono COMPLESSE e NUMEROSE</a:t>
            </a:r>
          </a:p>
          <a:p>
            <a:pPr marL="255985" indent="-250031">
              <a:buClrTx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endParaRPr lang="it-IT" alt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Da un punto di vista FUNZIONALE e, conseguentemente, CLINICO (in caso di ANOMALIE) è ESSENZIALE conoscere da quali distretti del Sistema Nervoso Centrale perviene l’ innervazione ad una determinata struttura muscolare</a:t>
            </a:r>
          </a:p>
        </p:txBody>
      </p:sp>
    </p:spTree>
    <p:extLst>
      <p:ext uri="{BB962C8B-B14F-4D97-AF65-F5344CB8AC3E}">
        <p14:creationId xmlns:p14="http://schemas.microsoft.com/office/powerpoint/2010/main" val="1291615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11CE08-92BD-8744-9845-B3808007D0D3}"/>
              </a:ext>
            </a:extLst>
          </p:cNvPr>
          <p:cNvSpPr txBox="1"/>
          <p:nvPr/>
        </p:nvSpPr>
        <p:spPr>
          <a:xfrm>
            <a:off x="1835696" y="2132856"/>
            <a:ext cx="55867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CENNI  DI  ISTOLOGIA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TESSUTO MUSCOLARE</a:t>
            </a:r>
          </a:p>
        </p:txBody>
      </p:sp>
    </p:spTree>
    <p:extLst>
      <p:ext uri="{BB962C8B-B14F-4D97-AF65-F5344CB8AC3E}">
        <p14:creationId xmlns:p14="http://schemas.microsoft.com/office/powerpoint/2010/main" val="51241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0"/>
            <a:ext cx="7331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7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359969-7432-D741-9640-1B5E1CD0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4697" r="5813" b="4870"/>
          <a:stretch/>
        </p:blipFill>
        <p:spPr>
          <a:xfrm>
            <a:off x="1475656" y="-1"/>
            <a:ext cx="6552728" cy="67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02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5EE3B5-40BA-8E46-8271-6CFF1EA2F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4017" r="3718" b="5798"/>
          <a:stretch/>
        </p:blipFill>
        <p:spPr>
          <a:xfrm>
            <a:off x="1115616" y="0"/>
            <a:ext cx="7776864" cy="68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3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B8FAD8CC-BFEA-43E4-B579-BC746A37C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6157" y="476672"/>
            <a:ext cx="5829300" cy="110252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TESSUTO MUSCOLARE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6FC25B68-7B5B-484B-85DA-7BA976B2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996952"/>
            <a:ext cx="7632848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Le </a:t>
            </a:r>
            <a:r>
              <a:rPr lang="it-IT" altLang="it-IT" b="1" dirty="0">
                <a:cs typeface="Arial" panose="020B0604020202020204" pitchFamily="34" charset="0"/>
              </a:rPr>
              <a:t>CELLULE MUSCOLARI</a:t>
            </a:r>
            <a:r>
              <a:rPr lang="it-IT" altLang="it-IT" dirty="0">
                <a:cs typeface="Arial" panose="020B0604020202020204" pitchFamily="34" charset="0"/>
              </a:rPr>
              <a:t> possono essere </a:t>
            </a:r>
            <a:r>
              <a:rPr lang="it-IT" altLang="it-IT" b="1" dirty="0">
                <a:cs typeface="Arial" panose="020B0604020202020204" pitchFamily="34" charset="0"/>
              </a:rPr>
              <a:t>STRIATE</a:t>
            </a:r>
            <a:r>
              <a:rPr lang="it-IT" altLang="it-IT" dirty="0">
                <a:cs typeface="Arial" panose="020B0604020202020204" pitchFamily="34" charset="0"/>
              </a:rPr>
              <a:t> o </a:t>
            </a:r>
            <a:r>
              <a:rPr lang="it-IT" altLang="it-IT" b="1" dirty="0">
                <a:cs typeface="Arial" panose="020B0604020202020204" pitchFamily="34" charset="0"/>
              </a:rPr>
              <a:t>LISCE</a:t>
            </a:r>
            <a:r>
              <a:rPr lang="it-IT" altLang="it-IT" dirty="0">
                <a:cs typeface="Arial" panose="020B0604020202020204" pitchFamily="34" charset="0"/>
              </a:rPr>
              <a:t> a seconda della presenza o assenza, di </a:t>
            </a:r>
            <a:r>
              <a:rPr lang="it-IT" altLang="it-IT" b="1" dirty="0">
                <a:cs typeface="Arial" panose="020B0604020202020204" pitchFamily="34" charset="0"/>
              </a:rPr>
              <a:t>MIOFILAMENTI</a:t>
            </a:r>
            <a:r>
              <a:rPr lang="it-IT" altLang="it-IT" dirty="0">
                <a:cs typeface="Arial" panose="020B0604020202020204" pitchFamily="34" charset="0"/>
              </a:rPr>
              <a:t> nel loro citoplasma disposti in maniera ordinata e ripetuta da formare un’ alternanza di </a:t>
            </a:r>
            <a:r>
              <a:rPr lang="it-IT" altLang="it-IT" b="1" dirty="0">
                <a:cs typeface="Arial" panose="020B0604020202020204" pitchFamily="34" charset="0"/>
              </a:rPr>
              <a:t>BANDE CHIARE e BANDE SCURE</a:t>
            </a:r>
            <a:r>
              <a:rPr lang="it-IT" altLang="it-IT" dirty="0">
                <a:cs typeface="Arial" panose="020B0604020202020204" pitchFamily="34" charset="0"/>
              </a:rPr>
              <a:t>, meglio apprezzabili con il microscopio a </a:t>
            </a:r>
            <a:r>
              <a:rPr lang="it-IT" altLang="it-IT" b="1" dirty="0">
                <a:cs typeface="Arial" panose="020B0604020202020204" pitchFamily="34" charset="0"/>
              </a:rPr>
              <a:t>Luce Polarizzata</a:t>
            </a:r>
            <a:r>
              <a:rPr lang="it-IT" altLang="it-IT" dirty="0">
                <a:cs typeface="Arial" panose="020B0604020202020204" pitchFamily="34" charset="0"/>
              </a:rPr>
              <a:t> (Polarizzatore).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7A95947-23D1-46AC-B8CA-F07CCA538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412775"/>
            <a:ext cx="7056784" cy="145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È un tessuto di derivazione </a:t>
            </a:r>
            <a:r>
              <a:rPr lang="it-IT" altLang="it-IT" b="1" dirty="0">
                <a:cs typeface="Arial" panose="020B0604020202020204" pitchFamily="34" charset="0"/>
              </a:rPr>
              <a:t>MESODERMICA</a:t>
            </a:r>
            <a:r>
              <a:rPr lang="it-IT" altLang="it-IT" dirty="0">
                <a:cs typeface="Arial" panose="020B0604020202020204" pitchFamily="34" charset="0"/>
              </a:rPr>
              <a:t>, le cui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proprietà peculiari del tessuto muscolare sono: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cs typeface="Arial" panose="020B0604020202020204" pitchFamily="34" charset="0"/>
              </a:rPr>
              <a:t> </a:t>
            </a:r>
            <a:r>
              <a:rPr lang="it-IT" altLang="it-IT" b="1" dirty="0">
                <a:cs typeface="Arial" panose="020B0604020202020204" pitchFamily="34" charset="0"/>
              </a:rPr>
              <a:t>ECCITABILITÀ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b="1" dirty="0">
                <a:cs typeface="Arial" panose="020B0604020202020204" pitchFamily="34" charset="0"/>
              </a:rPr>
              <a:t> CONTRATTILITÀ</a:t>
            </a:r>
          </a:p>
        </p:txBody>
      </p:sp>
    </p:spTree>
    <p:extLst>
      <p:ext uri="{BB962C8B-B14F-4D97-AF65-F5344CB8AC3E}">
        <p14:creationId xmlns:p14="http://schemas.microsoft.com/office/powerpoint/2010/main" val="3789884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2A6772FB-860F-41EA-A94D-2BF222EA1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692696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TERMINOLOGIA SPECIFICA </a:t>
            </a:r>
            <a:b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relativa al Tessuto Muscolare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2F16C24-CDDD-4954-ABEF-7FE531EFA6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3608" y="2057400"/>
            <a:ext cx="6840760" cy="3603847"/>
          </a:xfrm>
          <a:ln/>
        </p:spPr>
        <p:txBody>
          <a:bodyPr/>
          <a:lstStyle/>
          <a:p>
            <a:pPr marL="255985" indent="-255985">
              <a:spcBef>
                <a:spcPts val="525"/>
              </a:spcBef>
              <a:buFont typeface="Arial Black" panose="020B0A040201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SARCOPLASMA = Citoplasma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1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525"/>
              </a:spcBef>
              <a:buFont typeface="Arial Black" panose="020B0A040201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SARCOLEMMA = Plasmalemma 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(ossia Membrana Plasmatica)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1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525"/>
              </a:spcBef>
              <a:buFont typeface="Arial Black" panose="020B0A040201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RETICOLO SARCOPLASMICO (Sarcoplasmatico) = Reticolo Endoplasmico Lisc</a:t>
            </a:r>
            <a:r>
              <a:rPr lang="it-IT" altLang="it-IT" sz="2100" dirty="0">
                <a:solidFill>
                  <a:schemeClr val="tx1"/>
                </a:solidFill>
                <a:latin typeface="Arial Black" panose="020B0A04020102020204" pitchFamily="34" charset="0"/>
              </a:rPr>
              <a:t>io</a:t>
            </a:r>
          </a:p>
        </p:txBody>
      </p:sp>
    </p:spTree>
    <p:extLst>
      <p:ext uri="{BB962C8B-B14F-4D97-AF65-F5344CB8AC3E}">
        <p14:creationId xmlns:p14="http://schemas.microsoft.com/office/powerpoint/2010/main" val="2602303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879E5AB2-E6A6-4AC6-907F-82A1D4D15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476672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MUSCOLATURA STRIATA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D46C37F-E43C-4DE2-87FD-C9607297D7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484784"/>
            <a:ext cx="7488832" cy="4464496"/>
          </a:xfrm>
          <a:ln/>
        </p:spPr>
        <p:txBody>
          <a:bodyPr>
            <a:normAutofit/>
          </a:bodyPr>
          <a:lstStyle/>
          <a:p>
            <a:pPr indent="-255985">
              <a:spcBef>
                <a:spcPts val="525"/>
              </a:spcBef>
              <a:buClrTx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r>
              <a:rPr lang="it-IT" altLang="it-IT" sz="2100" dirty="0">
                <a:solidFill>
                  <a:schemeClr val="tx1"/>
                </a:solidFill>
              </a:rPr>
              <a:t>Il tessuto muscolare striato comprende:</a:t>
            </a:r>
          </a:p>
          <a:p>
            <a:pPr indent="-255985">
              <a:spcBef>
                <a:spcPts val="525"/>
              </a:spcBef>
              <a:buClrTx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endParaRPr lang="it-IT" altLang="it-IT" sz="2100" dirty="0">
              <a:solidFill>
                <a:schemeClr val="tx1"/>
              </a:solidFill>
            </a:endParaRPr>
          </a:p>
          <a:p>
            <a:pPr marL="255985" indent="-254794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r>
              <a:rPr lang="it-IT" altLang="it-IT" sz="2100" b="1" dirty="0">
                <a:solidFill>
                  <a:schemeClr val="tx1"/>
                </a:solidFill>
              </a:rPr>
              <a:t>Tessuto Muscolare Striato Scheletrico</a:t>
            </a:r>
            <a:r>
              <a:rPr lang="it-IT" altLang="it-IT" sz="1800" dirty="0">
                <a:solidFill>
                  <a:schemeClr val="tx1"/>
                </a:solidFill>
              </a:rPr>
              <a:t>: va a costituire Organi Pieni definiti </a:t>
            </a:r>
            <a:r>
              <a:rPr lang="it-IT" altLang="it-IT" sz="1800" b="1" dirty="0">
                <a:solidFill>
                  <a:schemeClr val="tx1"/>
                </a:solidFill>
              </a:rPr>
              <a:t>MUSCOLI STRIATI SCHELETRICI</a:t>
            </a:r>
            <a:r>
              <a:rPr lang="it-IT" altLang="it-IT" sz="1800" dirty="0">
                <a:solidFill>
                  <a:schemeClr val="tx1"/>
                </a:solidFill>
              </a:rPr>
              <a:t>, ossia la muscolatura cosiddetta (in maniera NON precisa) “volontaria”, controllata cioè dalla sezione “somatica” del sistema nervoso</a:t>
            </a:r>
          </a:p>
          <a:p>
            <a:pPr marL="255985" indent="-254794">
              <a:spcBef>
                <a:spcPts val="450"/>
              </a:spcBef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endParaRPr lang="it-IT" altLang="it-IT" sz="1800" dirty="0">
              <a:solidFill>
                <a:schemeClr val="tx1"/>
              </a:solidFill>
            </a:endParaRPr>
          </a:p>
          <a:p>
            <a:pPr marL="255985" indent="-254794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r>
              <a:rPr lang="it-IT" altLang="it-IT" sz="2100" b="1" dirty="0">
                <a:solidFill>
                  <a:schemeClr val="tx1"/>
                </a:solidFill>
              </a:rPr>
              <a:t>Tessuto Muscolare Striato Cardiaco </a:t>
            </a:r>
            <a:r>
              <a:rPr lang="it-IT" altLang="it-IT" sz="1800" dirty="0">
                <a:solidFill>
                  <a:schemeClr val="tx1"/>
                </a:solidFill>
              </a:rPr>
              <a:t>che costituisce la muscolatura  del miocardio, ossia la tonaca media del </a:t>
            </a:r>
            <a:r>
              <a:rPr lang="it-IT" altLang="it-IT" sz="1800" dirty="0" err="1">
                <a:solidFill>
                  <a:schemeClr val="tx1"/>
                </a:solidFill>
              </a:rPr>
              <a:t>cuore,che</a:t>
            </a:r>
            <a:r>
              <a:rPr lang="it-IT" altLang="it-IT" sz="1800" dirty="0">
                <a:solidFill>
                  <a:schemeClr val="tx1"/>
                </a:solidFill>
              </a:rPr>
              <a:t> è in grado di compiere movimenti involontari con una stimolazione “intrinseca” allo stesso miocardio (tramite il Tessuto di Conduzione o Miocardio Specifico), regolata dal Sistema Nervoso Autonomo.</a:t>
            </a:r>
          </a:p>
        </p:txBody>
      </p:sp>
    </p:spTree>
    <p:extLst>
      <p:ext uri="{BB962C8B-B14F-4D97-AF65-F5344CB8AC3E}">
        <p14:creationId xmlns:p14="http://schemas.microsoft.com/office/powerpoint/2010/main" val="1871106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77B2178A-DD25-428D-9E35-4171E7E72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476672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MUSCOLATURA  LISCIA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0C18D13-747E-4857-A132-BCEB46559A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9592" y="1484784"/>
            <a:ext cx="7920880" cy="4896544"/>
          </a:xfrm>
          <a:ln/>
        </p:spPr>
        <p:txBody>
          <a:bodyPr/>
          <a:lstStyle/>
          <a:p>
            <a:pPr marL="255985" indent="-255985">
              <a:spcBef>
                <a:spcPts val="525"/>
              </a:spcBef>
              <a:buFont typeface="Arial Unicode MS" pitchFamily="32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Arial Unicode MS" pitchFamily="32" charset="0"/>
              </a:rPr>
              <a:t>È responsabile di movimenti involontari, essendo innervata dal Sistema Nervoso Autonomo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800" b="1" dirty="0">
              <a:solidFill>
                <a:schemeClr val="tx1"/>
              </a:solidFill>
              <a:latin typeface="Arial Unicode MS" pitchFamily="32" charset="0"/>
            </a:endParaRPr>
          </a:p>
          <a:p>
            <a:pPr marL="255985" indent="-255985">
              <a:spcBef>
                <a:spcPts val="525"/>
              </a:spcBef>
              <a:buFont typeface="Arial Unicode MS" pitchFamily="32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Arial Unicode MS" pitchFamily="32" charset="0"/>
              </a:rPr>
              <a:t>Costituisce la tonaca media dei vasi e la tonaca muscolare della maggior parte degli organi cavi ed è presente in forma di FIBROCELLULE</a:t>
            </a:r>
          </a:p>
        </p:txBody>
      </p:sp>
    </p:spTree>
    <p:extLst>
      <p:ext uri="{BB962C8B-B14F-4D97-AF65-F5344CB8AC3E}">
        <p14:creationId xmlns:p14="http://schemas.microsoft.com/office/powerpoint/2010/main" val="1733979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8DE76ED8-5E35-4E54-9143-30F31AF9F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6395"/>
            <a:ext cx="8964488" cy="857251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TESSUTO MUSCOLARE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STRIATO SCHELETRICO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848F01C-8BC7-431F-83F8-DA08FAB772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836712"/>
            <a:ext cx="2870597" cy="4861322"/>
          </a:xfrm>
          <a:ln/>
        </p:spPr>
        <p:txBody>
          <a:bodyPr/>
          <a:lstStyle/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Costituisce la muscolatura del Sistema Locomotore. È presente, inoltre, nella laringe, nella faringe, nella lingua e nel terzo superiore (porzione superiore) dell’esofago.</a:t>
            </a: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Le cellule sono allungate (fino a 30 cm), di diametro compreso tra 10 e 100 </a:t>
            </a:r>
            <a:r>
              <a:rPr lang="it-IT" altLang="it-IT" sz="1800" dirty="0">
                <a:solidFill>
                  <a:schemeClr val="tx1"/>
                </a:solidFill>
                <a:latin typeface="Symbol" panose="05050102010706020507" pitchFamily="18" charset="2"/>
              </a:rPr>
              <a:t></a:t>
            </a:r>
            <a:r>
              <a:rPr lang="it-IT" altLang="it-IT" sz="1800" dirty="0">
                <a:solidFill>
                  <a:schemeClr val="tx1"/>
                </a:solidFill>
              </a:rPr>
              <a:t>m, sono denominate </a:t>
            </a:r>
            <a:r>
              <a:rPr lang="it-IT" altLang="it-IT" sz="1800" b="1" dirty="0">
                <a:solidFill>
                  <a:schemeClr val="tx1"/>
                </a:solidFill>
              </a:rPr>
              <a:t>FIBRE MUSCOLARI </a:t>
            </a:r>
            <a:r>
              <a:rPr lang="it-IT" altLang="it-IT" sz="1800" b="1" dirty="0" err="1">
                <a:solidFill>
                  <a:schemeClr val="tx1"/>
                </a:solidFill>
              </a:rPr>
              <a:t>SCHELETRICHE,e</a:t>
            </a:r>
            <a:r>
              <a:rPr lang="it-IT" altLang="it-IT" sz="1800" b="1" dirty="0">
                <a:solidFill>
                  <a:schemeClr val="tx1"/>
                </a:solidFill>
              </a:rPr>
              <a:t> sono plurinucleate</a:t>
            </a: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È definito un </a:t>
            </a:r>
            <a:r>
              <a:rPr lang="it-IT" altLang="it-IT" sz="1800" b="1" dirty="0">
                <a:solidFill>
                  <a:schemeClr val="tx1"/>
                </a:solidFill>
              </a:rPr>
              <a:t>SINCIZIO PLURINUCLEATO</a:t>
            </a:r>
            <a:r>
              <a:rPr lang="it-IT" altLang="it-IT" sz="1800" dirty="0">
                <a:solidFill>
                  <a:schemeClr val="tx1"/>
                </a:solidFill>
              </a:rPr>
              <a:t> derivante dalla fusione di cellule progenitrici definite </a:t>
            </a:r>
            <a:r>
              <a:rPr lang="it-IT" altLang="it-IT" sz="1800" b="1" dirty="0">
                <a:solidFill>
                  <a:schemeClr val="tx1"/>
                </a:solidFill>
              </a:rPr>
              <a:t>MIOBLASTI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3B2EE06B-3649-4CC3-985A-15C5BD64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8"/>
          <a:stretch>
            <a:fillRect/>
          </a:stretch>
        </p:blipFill>
        <p:spPr bwMode="auto">
          <a:xfrm>
            <a:off x="3218549" y="1916832"/>
            <a:ext cx="572981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 b="44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678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0295083-CEAE-4A53-80F7-5D2DCF5A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80" y="515119"/>
            <a:ext cx="5929720" cy="61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>
            <a:extLst>
              <a:ext uri="{FF2B5EF4-FFF2-40B4-BE49-F238E27FC236}">
                <a16:creationId xmlns:a16="http://schemas.microsoft.com/office/drawing/2014/main" id="{3F54C600-39A8-4A8B-8910-38475BC27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1" y="1434325"/>
            <a:ext cx="3240359" cy="318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ORGANIZZAZIONE GERARCHICA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Muscolo Scheletrico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(avvolto da </a:t>
            </a:r>
            <a:r>
              <a:rPr lang="it-IT" altLang="it-IT" sz="1350" dirty="0" err="1">
                <a:latin typeface="Arial Black" panose="020B0A04020102020204" pitchFamily="34" charset="0"/>
                <a:cs typeface="Arial" panose="020B0604020202020204" pitchFamily="34" charset="0"/>
              </a:rPr>
              <a:t>Epimisio</a:t>
            </a: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Fascio di Fibre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(avvolto da Perimisio)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Fibra Muscolare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(avvolta da Endomisio, ossia Lamina Basale e Fibre Reticolari)</a:t>
            </a:r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id="{70ED0268-925F-4E2F-8041-9CDAFBC32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62" y="2348880"/>
            <a:ext cx="325040" cy="3238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id="{FF3335F9-8C06-4B7A-AFB7-E4BEA6AAE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650" y="3267075"/>
            <a:ext cx="325040" cy="3238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24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CA558088-8A5E-4A3D-90FB-1113B0BA2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3375422" cy="22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03A95764-7BE3-4EEF-B701-3736475B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50"/>
            <a:ext cx="3429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3040585D-2370-4F32-AE90-69240B04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84998"/>
            <a:ext cx="3320654" cy="221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2B4EF1C6-8A1B-4328-83DD-5315AE63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7137"/>
            <a:ext cx="3429000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C6778A0C-B343-4C71-A947-226BD8C9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439" y="3105150"/>
            <a:ext cx="5331010" cy="62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MICROGRAFIE di TESSUTO MUSCOLARE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STRIATO SCHELETRICO</a:t>
            </a:r>
          </a:p>
        </p:txBody>
      </p:sp>
    </p:spTree>
    <p:extLst>
      <p:ext uri="{BB962C8B-B14F-4D97-AF65-F5344CB8AC3E}">
        <p14:creationId xmlns:p14="http://schemas.microsoft.com/office/powerpoint/2010/main" val="2799512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909F4C9-8591-4147-ABB9-DEDACD80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7629" r="20546" b="10387"/>
          <a:stretch>
            <a:fillRect/>
          </a:stretch>
        </p:blipFill>
        <p:spPr bwMode="auto">
          <a:xfrm>
            <a:off x="-8913" y="2418860"/>
            <a:ext cx="9113550" cy="44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7146" t="57629" r="20546" b="103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>
            <a:extLst>
              <a:ext uri="{FF2B5EF4-FFF2-40B4-BE49-F238E27FC236}">
                <a16:creationId xmlns:a16="http://schemas.microsoft.com/office/drawing/2014/main" id="{434349C5-A119-42A3-AC62-10150B8BD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9" y="432258"/>
            <a:ext cx="7029400" cy="200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  <a:cs typeface="Arial" panose="020B0604020202020204" pitchFamily="34" charset="0"/>
              </a:rPr>
              <a:t>CARATTERISTICHE MORFOLOGICHE PECULIARI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  <a:cs typeface="Arial" panose="020B0604020202020204" pitchFamily="34" charset="0"/>
              </a:rPr>
              <a:t>DELLA FIBRA MUSCOLARE STRIATA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5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MIOFIBRILLE con Filamenti Sottili (ACTINA) e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500" dirty="0">
                <a:cs typeface="Arial" panose="020B0604020202020204" pitchFamily="34" charset="0"/>
              </a:rPr>
              <a:t>                               Filamenti Spessi (MIOSINA)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RETICOLO SARCOPLASMATICO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SISTEMA TUBULI TRASVERSI (a T)         </a:t>
            </a:r>
            <a:r>
              <a:rPr lang="it-IT" altLang="it-IT" sz="1500" b="1" dirty="0">
                <a:cs typeface="Arial" panose="020B0604020202020204" pitchFamily="34" charset="0"/>
              </a:rPr>
              <a:t>TRIADE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CISTERNE TERMINALI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34ED354-E683-4565-A4C4-B8D8D4AF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670697"/>
            <a:ext cx="4591050" cy="702469"/>
          </a:xfrm>
          <a:prstGeom prst="rect">
            <a:avLst/>
          </a:prstGeom>
          <a:noFill/>
          <a:ln w="507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0BE89560-0322-475E-A00A-648C24BA0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5064" y="1758062"/>
            <a:ext cx="485775" cy="1619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13D77D33-D130-4FB9-9692-A50CAEF70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7952" y="2035664"/>
            <a:ext cx="216694" cy="119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92F0C004-65F9-4820-BD20-6AF8607FE9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9010" y="2233493"/>
            <a:ext cx="434578" cy="108347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67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114" r="3508" b="77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53" t="4114" r="3508" b="7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98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6B4321E0-2D8B-439B-80D3-3F26EA04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65474" r="55769" b="16560"/>
          <a:stretch>
            <a:fillRect/>
          </a:stretch>
        </p:blipFill>
        <p:spPr bwMode="auto">
          <a:xfrm>
            <a:off x="3726631" y="3933057"/>
            <a:ext cx="5417369" cy="28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7146" t="65474" r="55769" b="165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5981CEE5-6745-46AC-B411-76445758A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416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15E20BB9-B02F-44B1-B46A-9C7318537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02" y="627526"/>
            <a:ext cx="4238625" cy="330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cs typeface="Arial" panose="020B0604020202020204" pitchFamily="34" charset="0"/>
              </a:rPr>
              <a:t>La striatura visibile al microscopio ottico (bande chiare e bande scure) deriva dalla disposizione ordinata dei miofilamenti nell’ ambito delle miofibrille che presentano un regolare allineamento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18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2E42E5-7ABE-E14D-BED9-D3440A3B8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93"/>
            <a:ext cx="2104742" cy="27809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B28796-63BF-DC4E-BC80-C1835A40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35826" r="23796" b="35859"/>
          <a:stretch/>
        </p:blipFill>
        <p:spPr>
          <a:xfrm>
            <a:off x="1545771" y="2420888"/>
            <a:ext cx="75982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53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0D590046-3271-49F6-981B-A0662E634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9036496" cy="85725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ORGANIZZAZIONE DELLA STRIATURA TRASVERSALE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nel Tessuto Muscolare Striato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(Scheletrico e Cardiaco “di Lavoro”)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AA9F973-6302-4F53-B155-04E2B03186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3264" y="1844824"/>
            <a:ext cx="8784976" cy="4464496"/>
          </a:xfrm>
          <a:ln/>
        </p:spPr>
        <p:txBody>
          <a:bodyPr/>
          <a:lstStyle/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BANDA A (scura), detta Anisotropa al Microscopio Polarizzatore (Miofilamenti SOTTILI e SPESSI)</a:t>
            </a:r>
          </a:p>
          <a:p>
            <a:pPr marL="255985" indent="-254794">
              <a:lnSpc>
                <a:spcPct val="80000"/>
              </a:lnSpc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BANDA I (chiara), detta Isotropa al Microscopio Polarizzatore (Miofilamenti SOTTILI)</a:t>
            </a:r>
          </a:p>
          <a:p>
            <a:pPr marL="255985" indent="-254794">
              <a:lnSpc>
                <a:spcPct val="80000"/>
              </a:lnSpc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LINEA </a:t>
            </a:r>
            <a:r>
              <a:rPr lang="it-IT" altLang="it-IT" sz="24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Z</a:t>
            </a: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 (scura, inclusa nella Banda I, vi inseriscono Miofilamenti SOTTILI), apprezzabile al TEM. Tra due Linee </a:t>
            </a:r>
            <a:r>
              <a:rPr lang="it-IT" altLang="it-IT" sz="24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Z</a:t>
            </a: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 si delimita il SARCOMERO (la minima UNITA’ CONTRATTILE)</a:t>
            </a:r>
          </a:p>
          <a:p>
            <a:pPr marL="255985" indent="-254794">
              <a:lnSpc>
                <a:spcPct val="80000"/>
              </a:lnSpc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Nell’ ambito della Banda A, al TEM è riscontrabile la BANDA H (più chiara, Miofilamenti SPESSI), suddivisa a metà dalla LINEA  M (interconnessione tra Miofilamenti Spessi e Sottili) </a:t>
            </a:r>
          </a:p>
        </p:txBody>
      </p:sp>
    </p:spTree>
    <p:extLst>
      <p:ext uri="{BB962C8B-B14F-4D97-AF65-F5344CB8AC3E}">
        <p14:creationId xmlns:p14="http://schemas.microsoft.com/office/powerpoint/2010/main" val="283346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C09D9D-6D39-E245-8342-0F413CFA9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5686" r="6012" b="7885"/>
          <a:stretch/>
        </p:blipFill>
        <p:spPr>
          <a:xfrm>
            <a:off x="14080" y="116632"/>
            <a:ext cx="902241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00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61C43F9A-937D-457B-8445-3377C1579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289" y="0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MIOFIBRILLE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BB7E1F4-B2E3-4D09-8EBC-95EF3C36A3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620688"/>
            <a:ext cx="4444877" cy="4662165"/>
          </a:xfrm>
          <a:ln/>
        </p:spPr>
        <p:txBody>
          <a:bodyPr/>
          <a:lstStyle/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Decorrono longitudinalmente nella fibra (o nella fibrocellula cardiaca):</a:t>
            </a:r>
          </a:p>
          <a:p>
            <a:pPr marL="255985" indent="-254794">
              <a:spcBef>
                <a:spcPts val="37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MIOFILAMENTI SPESSI</a:t>
            </a: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(MIOSINA, larghezza 15 nm): occupano la Banda A</a:t>
            </a: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MIOFILAMENTI SOTTILI</a:t>
            </a: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(ACTINA, TROPONINA e TROPOMIOSINA, larghezza 8 nm): si inseriscono alla Linea </a:t>
            </a:r>
            <a:r>
              <a:rPr lang="it-IT" altLang="it-IT" sz="18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Z</a:t>
            </a:r>
            <a:endParaRPr lang="it-IT" altLang="it-IT" sz="1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4794">
              <a:spcBef>
                <a:spcPts val="37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due tipi di miofilamenti, che decorrono tra loro paralleli, si interconnettono entro la Banda A, dove ciascun filamento spesso è </a:t>
            </a: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circondato da 6 filamenti sottili, disposti ai vertici di un esagono 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112D687D-B2BE-4EA4-9130-EB87C6A4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2580" r="9225" b="55257"/>
          <a:stretch>
            <a:fillRect/>
          </a:stretch>
        </p:blipFill>
        <p:spPr bwMode="auto">
          <a:xfrm>
            <a:off x="4518422" y="2294335"/>
            <a:ext cx="334803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7594" t="2580" r="9225" b="552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CE398C14-B877-4875-B860-6D951B8F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414" y="4400550"/>
            <a:ext cx="756047" cy="757238"/>
          </a:xfrm>
          <a:prstGeom prst="rect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97B6FF9-A17C-4C0B-881D-0C70C025B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141" y="2619375"/>
            <a:ext cx="594122" cy="2155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6F5B079A-052D-455F-8D82-107C4D80F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842" y="2619375"/>
            <a:ext cx="325040" cy="2155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8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FD42501-9C7E-5742-BF62-EDA041625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6226" r="5971" b="5268"/>
          <a:stretch/>
        </p:blipFill>
        <p:spPr>
          <a:xfrm>
            <a:off x="179512" y="0"/>
            <a:ext cx="8931150" cy="67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9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3BED3674-96A2-498B-AC27-9684B2FD1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0934" y="390442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MIOFILAMENTI  SPESSI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02D989FF-4F90-4924-A70A-C1C997816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247692"/>
            <a:ext cx="7704856" cy="228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La loro proteina è la </a:t>
            </a:r>
            <a:r>
              <a:rPr lang="it-IT" altLang="it-IT" b="1" dirty="0">
                <a:cs typeface="Arial" panose="020B0604020202020204" pitchFamily="34" charset="0"/>
              </a:rPr>
              <a:t>MIOSINA</a:t>
            </a:r>
            <a:r>
              <a:rPr lang="it-IT" altLang="it-IT" dirty="0">
                <a:cs typeface="Arial" panose="020B0604020202020204" pitchFamily="34" charset="0"/>
              </a:rPr>
              <a:t> (PM 500 </a:t>
            </a:r>
            <a:r>
              <a:rPr lang="it-IT" altLang="it-IT" dirty="0" err="1">
                <a:cs typeface="Arial" panose="020B0604020202020204" pitchFamily="34" charset="0"/>
              </a:rPr>
              <a:t>kDa</a:t>
            </a:r>
            <a:r>
              <a:rPr lang="it-IT" altLang="it-IT" dirty="0">
                <a:cs typeface="Arial" panose="020B0604020202020204" pitchFamily="34" charset="0"/>
              </a:rPr>
              <a:t>)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Costituita da: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dirty="0">
                <a:cs typeface="Arial" panose="020B0604020202020204" pitchFamily="34" charset="0"/>
              </a:rPr>
              <a:t>2 CATENE di </a:t>
            </a:r>
            <a:r>
              <a:rPr lang="it-IT" altLang="it-IT" b="1" dirty="0">
                <a:cs typeface="Arial" panose="020B0604020202020204" pitchFamily="34" charset="0"/>
              </a:rPr>
              <a:t>MEROMIOSINA PESANTE</a:t>
            </a:r>
            <a:r>
              <a:rPr lang="it-IT" altLang="it-IT" dirty="0">
                <a:cs typeface="Arial" panose="020B0604020202020204" pitchFamily="34" charset="0"/>
              </a:rPr>
              <a:t> che presentano ciascuna una TESTA con attività </a:t>
            </a:r>
            <a:r>
              <a:rPr lang="it-IT" altLang="it-IT" dirty="0" err="1">
                <a:cs typeface="Arial" panose="020B0604020202020204" pitchFamily="34" charset="0"/>
              </a:rPr>
              <a:t>ATPasica</a:t>
            </a:r>
            <a:r>
              <a:rPr lang="it-IT" altLang="it-IT" dirty="0">
                <a:cs typeface="Arial" panose="020B0604020202020204" pitchFamily="34" charset="0"/>
              </a:rPr>
              <a:t> (demolizione di ATP in ADP) e SITO di LEGAME per l’ ACTINA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dirty="0">
                <a:cs typeface="Arial" panose="020B0604020202020204" pitchFamily="34" charset="0"/>
              </a:rPr>
              <a:t>4 CATENE di </a:t>
            </a:r>
            <a:r>
              <a:rPr lang="it-IT" altLang="it-IT" b="1" dirty="0">
                <a:cs typeface="Arial" panose="020B0604020202020204" pitchFamily="34" charset="0"/>
              </a:rPr>
              <a:t>MEROMIOSINA LEGGERA</a:t>
            </a:r>
            <a:r>
              <a:rPr lang="it-IT" altLang="it-IT" dirty="0">
                <a:cs typeface="Arial" panose="020B0604020202020204" pitchFamily="34" charset="0"/>
              </a:rPr>
              <a:t> formano le CODE della molecola.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D6AA2008-FE82-4E45-8009-AD57AB3E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70099" r="15114" b="9366"/>
          <a:stretch>
            <a:fillRect/>
          </a:stretch>
        </p:blipFill>
        <p:spPr bwMode="auto">
          <a:xfrm>
            <a:off x="4086226" y="3482579"/>
            <a:ext cx="3402806" cy="167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 l="14186" t="70099" r="15114" b="93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0D33345F-0E10-4800-81D1-40357F81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2" y="3914775"/>
            <a:ext cx="2591990" cy="19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500">
                <a:cs typeface="Arial" panose="020B0604020202020204" pitchFamily="34" charset="0"/>
              </a:rPr>
              <a:t>In ciascun </a:t>
            </a:r>
            <a:r>
              <a:rPr lang="it-IT" altLang="it-IT" sz="1500" b="1">
                <a:cs typeface="Arial" panose="020B0604020202020204" pitchFamily="34" charset="0"/>
              </a:rPr>
              <a:t>MIOFILAMENTO SPESSO</a:t>
            </a:r>
            <a:r>
              <a:rPr lang="it-IT" altLang="it-IT" sz="1500">
                <a:cs typeface="Arial" panose="020B0604020202020204" pitchFamily="34" charset="0"/>
              </a:rPr>
              <a:t> si dispongono molte molecole di </a:t>
            </a:r>
            <a:r>
              <a:rPr lang="it-IT" altLang="it-IT" sz="1500" b="1">
                <a:cs typeface="Arial" panose="020B0604020202020204" pitchFamily="34" charset="0"/>
              </a:rPr>
              <a:t>MIOSINA</a:t>
            </a:r>
            <a:r>
              <a:rPr lang="it-IT" altLang="it-IT" sz="1500">
                <a:cs typeface="Arial" panose="020B0604020202020204" pitchFamily="34" charset="0"/>
              </a:rPr>
              <a:t> con le code sovrapposte e le teste orientate verso le due estremità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500"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500">
              <a:cs typeface="Arial" panose="020B0604020202020204" pitchFamily="34" charset="0"/>
            </a:endParaRPr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40ABEB43-1138-4B3F-9747-45B480B7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03" y="5211366"/>
            <a:ext cx="3348038" cy="4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360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11961D46-C0D8-4E70-B3FD-C8D3A4D44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246463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MIOFILAMENTI  SOTTILI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21C3551-C5BC-44C8-8059-D790B99718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8141" y="1214733"/>
            <a:ext cx="7054875" cy="3834112"/>
          </a:xfrm>
          <a:ln/>
        </p:spPr>
        <p:txBody>
          <a:bodyPr/>
          <a:lstStyle/>
          <a:p>
            <a:pPr marL="255985" indent="-255985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200" b="1" dirty="0">
                <a:solidFill>
                  <a:schemeClr val="tx1"/>
                </a:solidFill>
              </a:rPr>
              <a:t>ACTINA</a:t>
            </a:r>
            <a:r>
              <a:rPr lang="it-IT" altLang="it-IT" sz="2200" dirty="0">
                <a:solidFill>
                  <a:schemeClr val="tx1"/>
                </a:solidFill>
              </a:rPr>
              <a:t> (</a:t>
            </a:r>
            <a:r>
              <a:rPr lang="it-IT" altLang="it-IT" sz="2200" b="1" dirty="0">
                <a:solidFill>
                  <a:schemeClr val="tx1"/>
                </a:solidFill>
              </a:rPr>
              <a:t>F-ACTINA</a:t>
            </a:r>
            <a:r>
              <a:rPr lang="it-IT" altLang="it-IT" sz="2200" dirty="0">
                <a:solidFill>
                  <a:schemeClr val="tx1"/>
                </a:solidFill>
              </a:rPr>
              <a:t>), costituita da Monomeri di </a:t>
            </a:r>
            <a:r>
              <a:rPr lang="it-IT" altLang="it-IT" sz="2200" b="1" dirty="0">
                <a:solidFill>
                  <a:schemeClr val="tx1"/>
                </a:solidFill>
              </a:rPr>
              <a:t>G-Actina</a:t>
            </a:r>
            <a:r>
              <a:rPr lang="it-IT" altLang="it-IT" sz="2200" dirty="0">
                <a:solidFill>
                  <a:schemeClr val="tx1"/>
                </a:solidFill>
              </a:rPr>
              <a:t>. Contiene SITO di LEGAME per la Miosina. I Miofilamenti di F-ACTINA si ancorano alla Linea </a:t>
            </a:r>
            <a:r>
              <a:rPr lang="it-IT" altLang="it-IT" sz="2200" dirty="0" err="1">
                <a:solidFill>
                  <a:schemeClr val="tx1"/>
                </a:solidFill>
              </a:rPr>
              <a:t>Z</a:t>
            </a:r>
            <a:r>
              <a:rPr lang="it-IT" altLang="it-IT" sz="2200" dirty="0">
                <a:solidFill>
                  <a:schemeClr val="tx1"/>
                </a:solidFill>
              </a:rPr>
              <a:t> tramite l’ </a:t>
            </a:r>
            <a:r>
              <a:rPr lang="it-IT" altLang="it-IT" sz="2200" b="1" dirty="0">
                <a:solidFill>
                  <a:schemeClr val="tx1"/>
                </a:solidFill>
                <a:latin typeface="Symbol" panose="05050102010706020507" pitchFamily="18" charset="2"/>
              </a:rPr>
              <a:t></a:t>
            </a:r>
            <a:r>
              <a:rPr lang="it-IT" altLang="it-IT" sz="2200" b="1" dirty="0">
                <a:solidFill>
                  <a:schemeClr val="tx1"/>
                </a:solidFill>
              </a:rPr>
              <a:t>-ACTININA</a:t>
            </a:r>
            <a:r>
              <a:rPr lang="it-IT" altLang="it-IT" sz="2200" dirty="0">
                <a:solidFill>
                  <a:schemeClr val="tx1"/>
                </a:solidFill>
              </a:rPr>
              <a:t>;</a:t>
            </a:r>
          </a:p>
          <a:p>
            <a:pPr marL="255985" indent="-254794"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200" dirty="0">
              <a:solidFill>
                <a:schemeClr val="tx1"/>
              </a:solidFill>
            </a:endParaRPr>
          </a:p>
          <a:p>
            <a:pPr marL="255985" indent="-255985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200" b="1" dirty="0">
                <a:solidFill>
                  <a:schemeClr val="tx1"/>
                </a:solidFill>
              </a:rPr>
              <a:t>TROPOMIOSINA</a:t>
            </a:r>
            <a:r>
              <a:rPr lang="it-IT" altLang="it-IT" sz="2200" dirty="0">
                <a:solidFill>
                  <a:schemeClr val="tx1"/>
                </a:solidFill>
              </a:rPr>
              <a:t>: si localizza ai margini della </a:t>
            </a:r>
            <a:r>
              <a:rPr lang="it-IT" altLang="it-IT" sz="2200" dirty="0" err="1">
                <a:solidFill>
                  <a:schemeClr val="tx1"/>
                </a:solidFill>
              </a:rPr>
              <a:t>F</a:t>
            </a:r>
            <a:r>
              <a:rPr lang="it-IT" altLang="it-IT" sz="2200" dirty="0">
                <a:solidFill>
                  <a:schemeClr val="tx1"/>
                </a:solidFill>
              </a:rPr>
              <a:t>-Actina;</a:t>
            </a:r>
          </a:p>
          <a:p>
            <a:pPr marL="255985" indent="-254794"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200" dirty="0">
              <a:solidFill>
                <a:schemeClr val="tx1"/>
              </a:solidFill>
            </a:endParaRPr>
          </a:p>
          <a:p>
            <a:pPr marL="255985" indent="-255985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200" b="1" dirty="0">
                <a:solidFill>
                  <a:schemeClr val="tx1"/>
                </a:solidFill>
              </a:rPr>
              <a:t>TROPONINA</a:t>
            </a:r>
            <a:r>
              <a:rPr lang="it-IT" altLang="it-IT" sz="2200" dirty="0">
                <a:solidFill>
                  <a:schemeClr val="tx1"/>
                </a:solidFill>
              </a:rPr>
              <a:t>: si lega alla TROPOMIOSINA e al Catione </a:t>
            </a:r>
            <a:r>
              <a:rPr lang="it-IT" altLang="it-IT" sz="2200" b="1" dirty="0">
                <a:solidFill>
                  <a:schemeClr val="tx1"/>
                </a:solidFill>
              </a:rPr>
              <a:t>Ca</a:t>
            </a:r>
            <a:r>
              <a:rPr lang="it-IT" altLang="it-IT" sz="2200" b="1" baseline="40000" dirty="0">
                <a:solidFill>
                  <a:schemeClr val="tx1"/>
                </a:solidFill>
              </a:rPr>
              <a:t>2+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B3EC215E-D90C-49C5-9E78-4F244FA1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49927" r="10991" b="41020"/>
          <a:stretch>
            <a:fillRect/>
          </a:stretch>
        </p:blipFill>
        <p:spPr bwMode="auto">
          <a:xfrm>
            <a:off x="1495116" y="5018620"/>
            <a:ext cx="6318647" cy="129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191" t="49927" r="10991" b="410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0526A42A-88A5-4160-817A-0B13196C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729" y="5319712"/>
            <a:ext cx="323850" cy="3774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1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AE0E79D2-C6F0-4A53-92BE-0348AAB7B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93" y="2580460"/>
            <a:ext cx="1700343" cy="85725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La contrazione muscolare prevede lo scorrimento reciproco dei miofilamenti sottili di </a:t>
            </a:r>
            <a:r>
              <a:rPr lang="it-IT" altLang="it-IT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it-IT" altLang="it-IT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-actina su quelli spessi di miosina. In questo modo il sarcomero si accorcia, la banda I  si riduce, mentre la banda A rimane inalterata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39313CBB-4DBA-4B78-8FCB-6E957C66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 b="50615"/>
          <a:stretch>
            <a:fillRect/>
          </a:stretch>
        </p:blipFill>
        <p:spPr bwMode="auto">
          <a:xfrm>
            <a:off x="2411760" y="33818"/>
            <a:ext cx="6696044" cy="27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20482" b="506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5A2C98DB-6055-4345-935A-600702C5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7" b="9616"/>
          <a:stretch>
            <a:fillRect/>
          </a:stretch>
        </p:blipFill>
        <p:spPr bwMode="auto">
          <a:xfrm>
            <a:off x="2360550" y="3141204"/>
            <a:ext cx="6747254" cy="266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t="65067" b="96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F697D228-8088-44D3-BB4C-27535FB6E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32" y="1308545"/>
            <a:ext cx="553099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41998095-72C2-4741-86E6-7143061FA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670" y="1510411"/>
            <a:ext cx="553099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F206D036-9EC3-4186-9E3F-5E1A8E75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568" y="4224068"/>
            <a:ext cx="553099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891391AD-B1B3-4C8F-BE85-C72BF62C6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120" y="4257325"/>
            <a:ext cx="688752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</p:spTree>
    <p:extLst>
      <p:ext uri="{BB962C8B-B14F-4D97-AF65-F5344CB8AC3E}">
        <p14:creationId xmlns:p14="http://schemas.microsoft.com/office/powerpoint/2010/main" val="1383733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EAB6133-06FC-4927-A0BC-940FDB180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8" y="260648"/>
            <a:ext cx="8964488" cy="85725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RETICOLO SARCOPLASMATICO e SISTEMA DEI TUBULI TRASVERSI (Tubuli a “T”) e CISTERNA TERMINALE (TRIADE</a:t>
            </a:r>
            <a:r>
              <a:rPr lang="it-IT" altLang="it-IT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) 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53EC156-064E-49A1-A013-B39413D96B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268760"/>
            <a:ext cx="5256583" cy="5256583"/>
          </a:xfrm>
          <a:ln/>
        </p:spPr>
        <p:txBody>
          <a:bodyPr/>
          <a:lstStyle/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Il </a:t>
            </a:r>
            <a:r>
              <a:rPr lang="it-IT" altLang="it-IT" sz="1800" b="1" dirty="0">
                <a:solidFill>
                  <a:schemeClr val="tx1"/>
                </a:solidFill>
              </a:rPr>
              <a:t>Reticolo </a:t>
            </a:r>
            <a:r>
              <a:rPr lang="it-IT" altLang="it-IT" sz="1800" b="1" dirty="0" err="1">
                <a:solidFill>
                  <a:schemeClr val="tx1"/>
                </a:solidFill>
              </a:rPr>
              <a:t>Sarcoplasmico</a:t>
            </a:r>
            <a:r>
              <a:rPr lang="it-IT" altLang="it-IT" sz="1800" dirty="0">
                <a:solidFill>
                  <a:schemeClr val="tx1"/>
                </a:solidFill>
              </a:rPr>
              <a:t> è coinvolto nella liberazione di Cationi </a:t>
            </a:r>
            <a:r>
              <a:rPr lang="it-IT" altLang="it-IT" sz="1800" b="1" dirty="0">
                <a:solidFill>
                  <a:schemeClr val="tx1"/>
                </a:solidFill>
              </a:rPr>
              <a:t>Ca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2+   </a:t>
            </a:r>
          </a:p>
          <a:p>
            <a:pPr marL="255985" indent="-254794">
              <a:lnSpc>
                <a:spcPct val="80000"/>
              </a:lnSpc>
              <a:spcBef>
                <a:spcPts val="338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b="1" baseline="40000" dirty="0">
                <a:solidFill>
                  <a:schemeClr val="tx1"/>
                </a:solidFill>
              </a:rPr>
              <a:t> </a:t>
            </a: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Per garantire la liberazione di Cationi </a:t>
            </a:r>
            <a:r>
              <a:rPr lang="it-IT" altLang="it-IT" sz="1800" b="1" dirty="0">
                <a:solidFill>
                  <a:schemeClr val="tx1"/>
                </a:solidFill>
              </a:rPr>
              <a:t>Ca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2+ </a:t>
            </a:r>
            <a:r>
              <a:rPr lang="it-IT" altLang="it-IT" sz="1800" dirty="0">
                <a:solidFill>
                  <a:schemeClr val="tx1"/>
                </a:solidFill>
              </a:rPr>
              <a:t>particolarmente nelle fibre muscolari più grandi sono coinvolti i </a:t>
            </a:r>
            <a:r>
              <a:rPr lang="it-IT" altLang="it-IT" sz="1800" b="1" dirty="0">
                <a:solidFill>
                  <a:schemeClr val="tx1"/>
                </a:solidFill>
              </a:rPr>
              <a:t>Tubuli a T</a:t>
            </a:r>
            <a:r>
              <a:rPr lang="it-IT" altLang="it-IT" sz="1800" dirty="0">
                <a:solidFill>
                  <a:schemeClr val="tx1"/>
                </a:solidFill>
              </a:rPr>
              <a:t> che formano una fitta rete anastomizzata (ossia intrecciata), che si diparte da invaginazioni del Sarcolemma, e </a:t>
            </a:r>
            <a:r>
              <a:rPr lang="it-IT" altLang="it-IT" sz="1800" b="1" dirty="0">
                <a:solidFill>
                  <a:schemeClr val="tx1"/>
                </a:solidFill>
              </a:rPr>
              <a:t>trasmettono alle diverse regioni del Sarcoplasma la depolarizzazione indotta dal neuromediatore Acetilcolina</a:t>
            </a:r>
            <a:r>
              <a:rPr lang="it-IT" altLang="it-IT" sz="1800" dirty="0">
                <a:solidFill>
                  <a:schemeClr val="tx1"/>
                </a:solidFill>
              </a:rPr>
              <a:t> a livello della Placca Motrice.</a:t>
            </a:r>
          </a:p>
          <a:p>
            <a:pPr marL="255985" indent="-254794">
              <a:lnSpc>
                <a:spcPct val="80000"/>
              </a:lnSpc>
              <a:spcBef>
                <a:spcPts val="338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b="1" dirty="0">
              <a:solidFill>
                <a:schemeClr val="tx1"/>
              </a:solidFill>
            </a:endParaRP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Le </a:t>
            </a:r>
            <a:r>
              <a:rPr lang="it-IT" altLang="it-IT" sz="1800" b="1" dirty="0">
                <a:solidFill>
                  <a:schemeClr val="tx1"/>
                </a:solidFill>
              </a:rPr>
              <a:t>Cisterne Terminali</a:t>
            </a:r>
            <a:r>
              <a:rPr lang="it-IT" altLang="it-IT" sz="1800" dirty="0">
                <a:solidFill>
                  <a:schemeClr val="tx1"/>
                </a:solidFill>
              </a:rPr>
              <a:t> sono espansioni del Reticolo </a:t>
            </a:r>
            <a:r>
              <a:rPr lang="it-IT" altLang="it-IT" sz="1800" dirty="0" err="1">
                <a:solidFill>
                  <a:schemeClr val="tx1"/>
                </a:solidFill>
              </a:rPr>
              <a:t>Sarcoplasmico</a:t>
            </a:r>
            <a:r>
              <a:rPr lang="it-IT" altLang="it-IT" sz="1800" dirty="0">
                <a:solidFill>
                  <a:schemeClr val="tx1"/>
                </a:solidFill>
              </a:rPr>
              <a:t> in prossimità del Tubulo a T</a:t>
            </a:r>
          </a:p>
          <a:p>
            <a:pPr marL="255985" indent="-254794">
              <a:lnSpc>
                <a:spcPct val="80000"/>
              </a:lnSpc>
              <a:spcBef>
                <a:spcPts val="338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dirty="0">
              <a:solidFill>
                <a:schemeClr val="tx1"/>
              </a:solidFill>
            </a:endParaRP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Questo Sistema globalmente gestisce la </a:t>
            </a:r>
            <a:r>
              <a:rPr lang="it-IT" altLang="it-IT" sz="1800" b="1" dirty="0">
                <a:solidFill>
                  <a:schemeClr val="tx1"/>
                </a:solidFill>
              </a:rPr>
              <a:t>LIBERAZIONE</a:t>
            </a:r>
            <a:r>
              <a:rPr lang="it-IT" altLang="it-IT" sz="1800" dirty="0">
                <a:solidFill>
                  <a:schemeClr val="tx1"/>
                </a:solidFill>
              </a:rPr>
              <a:t> di </a:t>
            </a:r>
            <a:r>
              <a:rPr lang="it-IT" altLang="it-IT" sz="1800" b="1" dirty="0">
                <a:solidFill>
                  <a:schemeClr val="tx1"/>
                </a:solidFill>
              </a:rPr>
              <a:t>Ca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2+</a:t>
            </a:r>
            <a:r>
              <a:rPr lang="it-IT" altLang="it-IT" sz="1800" dirty="0">
                <a:solidFill>
                  <a:schemeClr val="tx1"/>
                </a:solidFill>
              </a:rPr>
              <a:t> per la </a:t>
            </a:r>
            <a:r>
              <a:rPr lang="it-IT" altLang="it-IT" sz="1800" b="1" dirty="0">
                <a:solidFill>
                  <a:schemeClr val="tx1"/>
                </a:solidFill>
              </a:rPr>
              <a:t>CONTRAZIONE</a:t>
            </a:r>
            <a:r>
              <a:rPr lang="it-IT" altLang="it-IT" sz="1800" dirty="0">
                <a:solidFill>
                  <a:schemeClr val="tx1"/>
                </a:solidFill>
              </a:rPr>
              <a:t> e il suo </a:t>
            </a:r>
            <a:r>
              <a:rPr lang="it-IT" altLang="it-IT" sz="1800" b="1" dirty="0">
                <a:solidFill>
                  <a:schemeClr val="tx1"/>
                </a:solidFill>
              </a:rPr>
              <a:t>RECUPERO</a:t>
            </a:r>
            <a:r>
              <a:rPr lang="it-IT" altLang="it-IT" sz="1800" dirty="0">
                <a:solidFill>
                  <a:schemeClr val="tx1"/>
                </a:solidFill>
              </a:rPr>
              <a:t> nel Reticolo </a:t>
            </a:r>
            <a:r>
              <a:rPr lang="it-IT" altLang="it-IT" sz="1800" dirty="0" err="1">
                <a:solidFill>
                  <a:schemeClr val="tx1"/>
                </a:solidFill>
              </a:rPr>
              <a:t>Sarcoplasmico</a:t>
            </a:r>
            <a:r>
              <a:rPr lang="it-IT" altLang="it-IT" sz="1800" dirty="0">
                <a:solidFill>
                  <a:schemeClr val="tx1"/>
                </a:solidFill>
              </a:rPr>
              <a:t> al termine della contrazione stessa.    </a:t>
            </a:r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   </a:t>
            </a: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350" b="1" baseline="40000" dirty="0"/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350" b="1" baseline="40000" dirty="0"/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75A1875E-4113-4CB8-B32E-31C41632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97" y="2060848"/>
            <a:ext cx="3643703" cy="467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116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LUNGHE: caratterizzate dalla presenza di due estremità dette EPIFISI (prossimale e distale negli arti), che sono tra loro unite da una DIAFISI, contenente una CAVITA’ MIDOLLARE. Se è intuitivo classificare come «lunghe» ossa di «una certa dimensione apprezzabile» (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òmero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femore, ulna, radio, tibia , fibula), meno intuitivo classificare come ossa lunghe le FALANGI delle dita, per il fatto che anch’esse presentano 2 Epifisi ed una Diafisi con relativa Cavità Midollare</a:t>
            </a:r>
          </a:p>
        </p:txBody>
      </p:sp>
    </p:spTree>
    <p:extLst>
      <p:ext uri="{BB962C8B-B14F-4D97-AF65-F5344CB8AC3E}">
        <p14:creationId xmlns:p14="http://schemas.microsoft.com/office/powerpoint/2010/main" val="3644320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6DFC7DE1-2EE5-4333-87AA-437CE38F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13" y="264881"/>
            <a:ext cx="3105150" cy="21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C2CB1A4C-9A4E-46FC-B377-E994B1E5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9" y="2584496"/>
            <a:ext cx="4608345" cy="35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8E98077B-93A1-4409-8C71-C20B4489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65" y="2708920"/>
            <a:ext cx="3657867" cy="376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55D04A2B-7743-4611-9B99-6B3272270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8639"/>
            <a:ext cx="3816424" cy="222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MECCANISMO DI GENERAZIONE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DELL’ IMPULSO NELLA FIBRA MUSCOLARE: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INNERVAZIONE MOTRICE SOMATICA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e PLACCA MOTRICE</a:t>
            </a:r>
          </a:p>
        </p:txBody>
      </p:sp>
    </p:spTree>
    <p:extLst>
      <p:ext uri="{BB962C8B-B14F-4D97-AF65-F5344CB8AC3E}">
        <p14:creationId xmlns:p14="http://schemas.microsoft.com/office/powerpoint/2010/main" val="2598992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AC7804EA-E483-47B4-9E8C-CB80347E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" y="1124744"/>
            <a:ext cx="906574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F716A787-22A9-4278-BA5D-C1BDAF30C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3170" y="0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MIOFILAMENTI e </a:t>
            </a:r>
            <a:b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RECIPROCO SCORRIMENTO</a:t>
            </a:r>
          </a:p>
        </p:txBody>
      </p:sp>
    </p:spTree>
    <p:extLst>
      <p:ext uri="{BB962C8B-B14F-4D97-AF65-F5344CB8AC3E}">
        <p14:creationId xmlns:p14="http://schemas.microsoft.com/office/powerpoint/2010/main" val="2227338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9C8579-042B-AB41-99C7-F60057BFD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4028" r="8047" b="3774"/>
          <a:stretch/>
        </p:blipFill>
        <p:spPr>
          <a:xfrm>
            <a:off x="2411760" y="0"/>
            <a:ext cx="4786019" cy="68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0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87A5D8D4-A880-4D0F-9F53-4FB9BA796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502" y="229793"/>
            <a:ext cx="6874521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MIOGLOBINA e ETEROGENEITA’ delle FIBRE MUSCOLARI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ACCE37D3-3F8A-4816-8755-6B2DAA08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828608"/>
            <a:ext cx="7529239" cy="15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Le </a:t>
            </a:r>
            <a:r>
              <a:rPr lang="it-IT" altLang="it-IT" sz="2400" b="1" dirty="0">
                <a:cs typeface="Arial" panose="020B0604020202020204" pitchFamily="34" charset="0"/>
              </a:rPr>
              <a:t>FIBRE RAPIDE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/>
              <a:t>hanno diametro maggiore</a:t>
            </a:r>
            <a:r>
              <a:rPr lang="it-IT" altLang="it-IT" sz="2400" dirty="0">
                <a:cs typeface="Arial" panose="020B0604020202020204" pitchFamily="34" charset="0"/>
              </a:rPr>
              <a:t> e sono definite </a:t>
            </a:r>
            <a:r>
              <a:rPr lang="it-IT" altLang="it-IT" sz="2400" b="1" dirty="0">
                <a:cs typeface="Arial" panose="020B0604020202020204" pitchFamily="34" charset="0"/>
              </a:rPr>
              <a:t>BIANCHE,</a:t>
            </a:r>
            <a:r>
              <a:rPr lang="it-IT" altLang="it-IT" sz="2400" dirty="0">
                <a:cs typeface="Arial" panose="020B0604020202020204" pitchFamily="34" charset="0"/>
              </a:rPr>
              <a:t> perché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hanno </a:t>
            </a:r>
            <a:r>
              <a:rPr lang="it-IT" altLang="it-IT" sz="2400" b="1" u="sng" dirty="0">
                <a:cs typeface="Arial" panose="020B0604020202020204" pitchFamily="34" charset="0"/>
              </a:rPr>
              <a:t>scarsa mioglobina</a:t>
            </a:r>
            <a:r>
              <a:rPr lang="it-IT" altLang="it-IT" sz="2400" dirty="0">
                <a:cs typeface="Arial" panose="020B0604020202020204" pitchFamily="34" charset="0"/>
              </a:rPr>
              <a:t>. si contraggono con forza 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per tempi brevi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2766A6D7-2144-4021-B1A1-0CAD43C4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581128"/>
            <a:ext cx="7643495" cy="15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Le </a:t>
            </a:r>
            <a:r>
              <a:rPr lang="it-IT" altLang="it-IT" sz="2400" b="1" dirty="0">
                <a:cs typeface="Arial" panose="020B0604020202020204" pitchFamily="34" charset="0"/>
              </a:rPr>
              <a:t>FIBRE LENTE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/>
              <a:t>hanno diametro minore</a:t>
            </a:r>
            <a:r>
              <a:rPr lang="it-IT" altLang="it-IT" sz="2400" dirty="0">
                <a:cs typeface="Arial" panose="020B0604020202020204" pitchFamily="34" charset="0"/>
              </a:rPr>
              <a:t> e sono definite </a:t>
            </a:r>
            <a:r>
              <a:rPr lang="it-IT" altLang="it-IT" sz="2400" b="1" dirty="0">
                <a:cs typeface="Arial" panose="020B0604020202020204" pitchFamily="34" charset="0"/>
              </a:rPr>
              <a:t>ROSSE </a:t>
            </a:r>
            <a:r>
              <a:rPr lang="it-IT" altLang="it-IT" sz="2400" dirty="0">
                <a:cs typeface="Arial" panose="020B0604020202020204" pitchFamily="34" charset="0"/>
              </a:rPr>
              <a:t>perché hanno </a:t>
            </a:r>
            <a:r>
              <a:rPr lang="it-IT" altLang="it-IT" sz="2400" b="1" dirty="0">
                <a:cs typeface="Arial" panose="020B0604020202020204" pitchFamily="34" charset="0"/>
              </a:rPr>
              <a:t>molta mioglobina</a:t>
            </a:r>
            <a:r>
              <a:rPr lang="it-IT" altLang="it-IT" sz="2400" dirty="0">
                <a:cs typeface="Arial" panose="020B0604020202020204" pitchFamily="34" charset="0"/>
              </a:rPr>
              <a:t>, sono in grado di contrarsi per un tempo più lungo delle precedenti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2C750026-C5D0-4636-8B8D-DD34767F8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503" y="1445420"/>
            <a:ext cx="6908498" cy="142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200" dirty="0">
                <a:cs typeface="Arial" panose="020B0604020202020204" pitchFamily="34" charset="0"/>
              </a:rPr>
              <a:t>Nel Sarcoplasma sono presenti: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200" dirty="0">
                <a:cs typeface="Arial" panose="020B0604020202020204" pitchFamily="34" charset="0"/>
              </a:rPr>
              <a:t>-</a:t>
            </a:r>
            <a:r>
              <a:rPr lang="it-IT" altLang="it-IT" sz="2200" b="1" dirty="0">
                <a:cs typeface="Arial" panose="020B0604020202020204" pitchFamily="34" charset="0"/>
              </a:rPr>
              <a:t>GLICOGENO</a:t>
            </a:r>
            <a:r>
              <a:rPr lang="it-IT" altLang="it-IT" sz="2200" dirty="0">
                <a:cs typeface="Arial" panose="020B0604020202020204" pitchFamily="34" charset="0"/>
              </a:rPr>
              <a:t>, come riserva metabolica;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200" dirty="0">
                <a:cs typeface="Arial" panose="020B0604020202020204" pitchFamily="34" charset="0"/>
              </a:rPr>
              <a:t>- </a:t>
            </a:r>
            <a:r>
              <a:rPr lang="it-IT" altLang="it-IT" sz="2200" b="1" dirty="0">
                <a:cs typeface="Arial" panose="020B0604020202020204" pitchFamily="34" charset="0"/>
              </a:rPr>
              <a:t>MIOGLOBINA</a:t>
            </a:r>
            <a:r>
              <a:rPr lang="it-IT" altLang="it-IT" sz="2200" dirty="0">
                <a:cs typeface="Arial" panose="020B0604020202020204" pitchFamily="34" charset="0"/>
              </a:rPr>
              <a:t>: proteina simile all’ Emoglobina che lega O</a:t>
            </a:r>
            <a:r>
              <a:rPr lang="it-IT" altLang="it-IT" sz="2200" baseline="-25000" dirty="0">
                <a:cs typeface="Arial" panose="020B0604020202020204" pitchFamily="34" charset="0"/>
              </a:rPr>
              <a:t>2</a:t>
            </a:r>
            <a:r>
              <a:rPr lang="it-IT" altLang="it-IT" sz="22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429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D38EEC-26E6-C44B-8120-CFABC54D4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5612" r="5607" b="5710"/>
          <a:stretch/>
        </p:blipFill>
        <p:spPr>
          <a:xfrm>
            <a:off x="395536" y="45375"/>
            <a:ext cx="8640960" cy="66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3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2780" r="5328" b="778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57" t="2780" r="5328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07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BREVI: di forma genericamente POLIEDRICA, tipiche del CARPO (Polso) e del TARSO (Caviglia)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OSSA PI</a:t>
            </a:r>
            <a:r>
              <a:rPr 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ATTE: caratterizzate da DUE FORMAZIONI di OSSO COMPATTO (TAVOLATI) che racchiudono un DIPLOE di OSSO SPUGNOSO. Oltre a diverse componenti della VOLTA del NEUROCRANIO, si possono ricordare, come ossa esclusivamente piatte, le COSTE e la CLAVICOLA, come pure lo STERNO.</a:t>
            </a:r>
          </a:p>
        </p:txBody>
      </p:sp>
    </p:spTree>
    <p:extLst>
      <p:ext uri="{BB962C8B-B14F-4D97-AF65-F5344CB8AC3E}">
        <p14:creationId xmlns:p14="http://schemas.microsoft.com/office/powerpoint/2010/main" val="205857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IRREGOLARI: di forma NON riconducibile alle precedenti. Vengono descritte come formate da una struttura </a:t>
            </a:r>
            <a:r>
              <a:rPr lang="it-IT" sz="28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volumetricamente</a:t>
            </a:r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prevalente (CORPO) dal quale si dipartono PROLUNGAMENTI nelle varie direzioni spaziali. Tipico esempio ne è la VERTEBRA, ma pure vi appartengono gran parte delle OSSA del CRANIO (sebbene molte di esse presentino una cospicua componente di osso piatto).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66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10901</TotalTime>
  <Words>2400</Words>
  <Application>Microsoft Macintosh PowerPoint</Application>
  <PresentationFormat>Presentazione su schermo (4:3)</PresentationFormat>
  <Paragraphs>266</Paragraphs>
  <Slides>64</Slides>
  <Notes>38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64</vt:i4>
      </vt:variant>
    </vt:vector>
  </HeadingPairs>
  <TitlesOfParts>
    <vt:vector size="87" baseType="lpstr">
      <vt:lpstr>Arial Unicode MS</vt:lpstr>
      <vt:lpstr>Microsoft YaHei</vt:lpstr>
      <vt:lpstr>SimSun</vt:lpstr>
      <vt:lpstr>Arial</vt:lpstr>
      <vt:lpstr>Arial Black</vt:lpstr>
      <vt:lpstr>Britannic Bold</vt:lpstr>
      <vt:lpstr>Chalkboard</vt:lpstr>
      <vt:lpstr>Chalkboard SE</vt:lpstr>
      <vt:lpstr>Chalkduster</vt:lpstr>
      <vt:lpstr>Comic Sans MS</vt:lpstr>
      <vt:lpstr>Copperplate</vt:lpstr>
      <vt:lpstr>Copperplate Gothic Bold</vt:lpstr>
      <vt:lpstr>Corsiva Hebrew</vt:lpstr>
      <vt:lpstr>Franklin Gothic Medium</vt:lpstr>
      <vt:lpstr>Garamond</vt:lpstr>
      <vt:lpstr>Gurmukhi MN</vt:lpstr>
      <vt:lpstr>Lucida Sans Unicode</vt:lpstr>
      <vt:lpstr>Symbol</vt:lpstr>
      <vt:lpstr>Tahoma</vt:lpstr>
      <vt:lpstr>Times New Roman</vt:lpstr>
      <vt:lpstr>Wingdings</vt:lpstr>
      <vt:lpstr>Tema di Office</vt:lpstr>
      <vt:lpstr>Struttura predefinita</vt:lpstr>
      <vt:lpstr>SISTEMA SCHELETRICO</vt:lpstr>
      <vt:lpstr>Presentazione standard di PowerPoint</vt:lpstr>
      <vt:lpstr>OSSA TIPI  MORFOLOGICI</vt:lpstr>
      <vt:lpstr>Presentazione standard di PowerPoint</vt:lpstr>
      <vt:lpstr>Presentazione standard di PowerPoint</vt:lpstr>
      <vt:lpstr>CLASSIFICAZIONE MORFOLOGICA delle OSSA</vt:lpstr>
      <vt:lpstr>Presentazione standard di PowerPoint</vt:lpstr>
      <vt:lpstr>CLASSIFICAZIONE MORFOLOGICA delle OSSA</vt:lpstr>
      <vt:lpstr>CLASSIFICAZIONE MORFOLOGICA delle OSSA</vt:lpstr>
      <vt:lpstr>CLASSIFICAZIONE MORFOLOGICA delle OSSA</vt:lpstr>
      <vt:lpstr>CLASSIFICAZIONE MORFOLOGICA delle OSSA</vt:lpstr>
      <vt:lpstr>RAPPORTI FRA SEGMENTI SCHELETRICI: ARTICOLAZIONI [1]</vt:lpstr>
      <vt:lpstr>RAPPORTI FRA SEGMENTI SCHELETRICI: ARTICOLAZIONI [2]</vt:lpstr>
      <vt:lpstr>CARATTERI MORFOLOGICI GENERALI delle ARTICOLAZIONI per CONTINUITA’ </vt:lpstr>
      <vt:lpstr>Presentazione standard di PowerPoint</vt:lpstr>
      <vt:lpstr>CARATTERI MORFOLOGICI GENERALI delle ARTICOLAZIONI per CONTIGUITA’ </vt:lpstr>
      <vt:lpstr>ELEMENTI DI CHINESIOLOGIA (la Chinesiologia si occupa dello studio dei movimenti)</vt:lpstr>
      <vt:lpstr>Presentazione standard di PowerPoint</vt:lpstr>
      <vt:lpstr>TIPI di MOVIMENTO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 MORFO-FUNZIONALI delle ARTICOLAZIONI SINOVIALI</vt:lpstr>
      <vt:lpstr>Presentazione standard di PowerPoint</vt:lpstr>
      <vt:lpstr>Presentazione standard di PowerPoint</vt:lpstr>
      <vt:lpstr>Presentazione standard di PowerPoint</vt:lpstr>
      <vt:lpstr>MIOLOGIA</vt:lpstr>
      <vt:lpstr>Presentazione standard di PowerPoint</vt:lpstr>
      <vt:lpstr>MUSCOLI STRIATI SCHELETRICI</vt:lpstr>
      <vt:lpstr>Presentazione standard di PowerPoint</vt:lpstr>
      <vt:lpstr>GENERALITA’ SISTEMATICHE SUI MUSCOLI SCHELETRICI (1)</vt:lpstr>
      <vt:lpstr>GENERALITA’ SISTEMATICHE SUI MUSCOLI SCHELETRICI (2)</vt:lpstr>
      <vt:lpstr>ORIGINI ed INSERZIONI MUSCOLARI</vt:lpstr>
      <vt:lpstr>DISPOSITIVI CONNETTIVALI ANNESSI AI MUSCOLI STRIATI SCHELETRICI</vt:lpstr>
      <vt:lpstr>Presentazione standard di PowerPoint</vt:lpstr>
      <vt:lpstr>MUSCOLI STRIATI SCHELETRICI ed INTERAZIONI con il SISTEMA NERVOSO</vt:lpstr>
      <vt:lpstr>Presentazione standard di PowerPoint</vt:lpstr>
      <vt:lpstr>Presentazione standard di PowerPoint</vt:lpstr>
      <vt:lpstr>Presentazione standard di PowerPoint</vt:lpstr>
      <vt:lpstr>TESSUTO MUSCOLARE</vt:lpstr>
      <vt:lpstr>TERMINOLOGIA SPECIFICA  relativa al Tessuto Muscolare</vt:lpstr>
      <vt:lpstr>MUSCOLATURA STRIATA </vt:lpstr>
      <vt:lpstr>MUSCOLATURA  LISCIA</vt:lpstr>
      <vt:lpstr>TESSUTO MUSCOLARE  STRIATO SCHELETRICO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ORGANIZZAZIONE DELLA STRIATURA TRASVERSALE  nel Tessuto Muscolare Striato (Scheletrico e Cardiaco “di Lavoro”)</vt:lpstr>
      <vt:lpstr>Presentazione standard di PowerPoint</vt:lpstr>
      <vt:lpstr>MIOFIBRILLE</vt:lpstr>
      <vt:lpstr>Presentazione standard di PowerPoint</vt:lpstr>
      <vt:lpstr>MIOFILAMENTI  SPESSI</vt:lpstr>
      <vt:lpstr>MIOFILAMENTI  SOTTILI</vt:lpstr>
      <vt:lpstr>La contrazione muscolare prevede lo scorrimento reciproco dei miofilamenti sottili di F-actina su quelli spessi di miosina. In questo modo il sarcomero si accorcia, la banda I  si riduce, mentre la banda A rimane inalterata</vt:lpstr>
      <vt:lpstr>RETICOLO SARCOPLASMATICO e SISTEMA DEI TUBULI TRASVERSI (Tubuli a “T”) e CISTERNA TERMINALE (TRIADE) </vt:lpstr>
      <vt:lpstr>Presentazione standard di PowerPoint</vt:lpstr>
      <vt:lpstr>MIOFILAMENTI e  RECIPROCO SCORRIMENTO</vt:lpstr>
      <vt:lpstr>Presentazione standard di PowerPoint</vt:lpstr>
      <vt:lpstr>MIOGLOBINA e ETEROGENEITA’ delle FIBRE MUSCOLARI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VITTORIO GRILL_2</dc:creator>
  <cp:lastModifiedBy>Utente di Microsoft Office</cp:lastModifiedBy>
  <cp:revision>111</cp:revision>
  <cp:lastPrinted>1601-01-01T00:00:00Z</cp:lastPrinted>
  <dcterms:created xsi:type="dcterms:W3CDTF">2008-09-22T07:50:01Z</dcterms:created>
  <dcterms:modified xsi:type="dcterms:W3CDTF">2020-10-14T08:32:45Z</dcterms:modified>
</cp:coreProperties>
</file>