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5085" r:id="rId1"/>
  </p:sldMasterIdLst>
  <p:notesMasterIdLst>
    <p:notesMasterId r:id="rId25"/>
  </p:notesMasterIdLst>
  <p:sldIdLst>
    <p:sldId id="256" r:id="rId2"/>
    <p:sldId id="257" r:id="rId3"/>
    <p:sldId id="320" r:id="rId4"/>
    <p:sldId id="360" r:id="rId5"/>
    <p:sldId id="303" r:id="rId6"/>
    <p:sldId id="305" r:id="rId7"/>
    <p:sldId id="258" r:id="rId8"/>
    <p:sldId id="259" r:id="rId9"/>
    <p:sldId id="322" r:id="rId10"/>
    <p:sldId id="339" r:id="rId11"/>
    <p:sldId id="379" r:id="rId12"/>
    <p:sldId id="363" r:id="rId13"/>
    <p:sldId id="365" r:id="rId14"/>
    <p:sldId id="366" r:id="rId15"/>
    <p:sldId id="334" r:id="rId16"/>
    <p:sldId id="367" r:id="rId17"/>
    <p:sldId id="385" r:id="rId18"/>
    <p:sldId id="369" r:id="rId19"/>
    <p:sldId id="371" r:id="rId20"/>
    <p:sldId id="380" r:id="rId21"/>
    <p:sldId id="370" r:id="rId22"/>
    <p:sldId id="372" r:id="rId23"/>
    <p:sldId id="324" r:id="rId2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10"/>
    <p:restoredTop sz="94632"/>
  </p:normalViewPr>
  <p:slideViewPr>
    <p:cSldViewPr snapToGrid="0" snapToObjects="1">
      <p:cViewPr varScale="1">
        <p:scale>
          <a:sx n="80" d="100"/>
          <a:sy n="80" d="100"/>
        </p:scale>
        <p:origin x="217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132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602F28-59FF-6142-9171-080ACFE0DF74}" type="doc">
      <dgm:prSet loTypeId="urn:microsoft.com/office/officeart/2005/8/layout/matrix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BD233FA-3E28-0244-992F-F751F701CF1A}">
      <dgm:prSet phldrT="[Testo]"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folk</a:t>
          </a:r>
        </a:p>
      </dgm:t>
    </dgm:pt>
    <dgm:pt modelId="{B00F2811-E5A5-D742-89C8-B55E7F91FFFE}" type="parTrans" cxnId="{AF4948DA-08D6-B048-9CA8-B490B979C061}">
      <dgm:prSet/>
      <dgm:spPr/>
      <dgm:t>
        <a:bodyPr/>
        <a:lstStyle/>
        <a:p>
          <a:endParaRPr lang="it-IT"/>
        </a:p>
      </dgm:t>
    </dgm:pt>
    <dgm:pt modelId="{D1F4D0DA-B076-E948-BCBD-0A3BB79A2375}" type="sibTrans" cxnId="{AF4948DA-08D6-B048-9CA8-B490B979C061}">
      <dgm:prSet/>
      <dgm:spPr/>
      <dgm:t>
        <a:bodyPr/>
        <a:lstStyle/>
        <a:p>
          <a:endParaRPr lang="it-IT"/>
        </a:p>
      </dgm:t>
    </dgm:pt>
    <dgm:pt modelId="{C358562F-803C-9043-B769-EF0B78CDFA54}">
      <dgm:prSet phldrT="[Testo]"/>
      <dgm:spPr/>
      <dgm:t>
        <a:bodyPr/>
        <a:lstStyle/>
        <a:p>
          <a:r>
            <a:rPr lang="it-IT" dirty="0" err="1">
              <a:solidFill>
                <a:schemeClr val="tx1"/>
              </a:solidFill>
            </a:rPr>
            <a:t>heritage</a:t>
          </a:r>
          <a:endParaRPr lang="it-IT" dirty="0">
            <a:solidFill>
              <a:schemeClr val="tx1"/>
            </a:solidFill>
          </a:endParaRPr>
        </a:p>
      </dgm:t>
    </dgm:pt>
    <dgm:pt modelId="{0D7ED7DC-9573-834E-94A6-B75F830ECB7D}" type="parTrans" cxnId="{EFB8D374-0B92-B345-A9F0-59771C26785C}">
      <dgm:prSet/>
      <dgm:spPr/>
      <dgm:t>
        <a:bodyPr/>
        <a:lstStyle/>
        <a:p>
          <a:endParaRPr lang="it-IT"/>
        </a:p>
      </dgm:t>
    </dgm:pt>
    <dgm:pt modelId="{54724CF8-3150-624B-B1D0-0E1BD88C55DC}" type="sibTrans" cxnId="{EFB8D374-0B92-B345-A9F0-59771C26785C}">
      <dgm:prSet/>
      <dgm:spPr/>
      <dgm:t>
        <a:bodyPr/>
        <a:lstStyle/>
        <a:p>
          <a:endParaRPr lang="it-IT"/>
        </a:p>
      </dgm:t>
    </dgm:pt>
    <dgm:pt modelId="{8A028751-F8F1-BB41-B4C1-E8DC1EEE9589}">
      <dgm:prSet phldrT="[Testo]"/>
      <dgm:spPr/>
      <dgm:t>
        <a:bodyPr/>
        <a:lstStyle/>
        <a:p>
          <a:r>
            <a:rPr lang="it-IT" dirty="0" err="1">
              <a:solidFill>
                <a:schemeClr val="tx1"/>
              </a:solidFill>
            </a:rPr>
            <a:t>people</a:t>
          </a:r>
          <a:endParaRPr lang="it-IT" dirty="0">
            <a:solidFill>
              <a:schemeClr val="tx1"/>
            </a:solidFill>
          </a:endParaRPr>
        </a:p>
      </dgm:t>
    </dgm:pt>
    <dgm:pt modelId="{037039EB-97CA-0A45-9D7F-F547223F6876}" type="parTrans" cxnId="{0355D3DE-5E72-4845-A9F7-0EAD36DC365D}">
      <dgm:prSet/>
      <dgm:spPr/>
      <dgm:t>
        <a:bodyPr/>
        <a:lstStyle/>
        <a:p>
          <a:endParaRPr lang="it-IT"/>
        </a:p>
      </dgm:t>
    </dgm:pt>
    <dgm:pt modelId="{D012DBFD-59E3-4A46-95C4-A25A09BC7C7D}" type="sibTrans" cxnId="{0355D3DE-5E72-4845-A9F7-0EAD36DC365D}">
      <dgm:prSet/>
      <dgm:spPr/>
      <dgm:t>
        <a:bodyPr/>
        <a:lstStyle/>
        <a:p>
          <a:endParaRPr lang="it-IT"/>
        </a:p>
      </dgm:t>
    </dgm:pt>
    <dgm:pt modelId="{6C173926-342E-1C43-918B-CC6156C10D47}">
      <dgm:prSet phldrT="[Testo]"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global</a:t>
          </a:r>
        </a:p>
      </dgm:t>
    </dgm:pt>
    <dgm:pt modelId="{BCBD8DF8-6877-7B42-8B1F-C1A51A023F35}" type="parTrans" cxnId="{77DE576B-3B7A-A347-B557-F04A21AAE6D6}">
      <dgm:prSet/>
      <dgm:spPr/>
      <dgm:t>
        <a:bodyPr/>
        <a:lstStyle/>
        <a:p>
          <a:endParaRPr lang="it-IT"/>
        </a:p>
      </dgm:t>
    </dgm:pt>
    <dgm:pt modelId="{DA568139-F2D3-5942-8F33-41712497844E}" type="sibTrans" cxnId="{77DE576B-3B7A-A347-B557-F04A21AAE6D6}">
      <dgm:prSet/>
      <dgm:spPr/>
      <dgm:t>
        <a:bodyPr/>
        <a:lstStyle/>
        <a:p>
          <a:endParaRPr lang="it-IT"/>
        </a:p>
      </dgm:t>
    </dgm:pt>
    <dgm:pt modelId="{052E2403-0E2F-ED41-AE77-6E8865D17798}" type="pres">
      <dgm:prSet presAssocID="{7C602F28-59FF-6142-9171-080ACFE0DF74}" presName="matrix" presStyleCnt="0">
        <dgm:presLayoutVars>
          <dgm:chMax val="1"/>
          <dgm:dir/>
          <dgm:resizeHandles val="exact"/>
        </dgm:presLayoutVars>
      </dgm:prSet>
      <dgm:spPr/>
    </dgm:pt>
    <dgm:pt modelId="{7BD2A865-D32E-444D-90D4-2D425D4E426D}" type="pres">
      <dgm:prSet presAssocID="{7C602F28-59FF-6142-9171-080ACFE0DF74}" presName="diamond" presStyleLbl="bgShp" presStyleIdx="0" presStyleCnt="1"/>
      <dgm:spPr/>
    </dgm:pt>
    <dgm:pt modelId="{80355A48-6344-ED48-BBCD-B5096ADACE9B}" type="pres">
      <dgm:prSet presAssocID="{7C602F28-59FF-6142-9171-080ACFE0DF74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3C6E364-1FB7-2A4E-A684-442C303183A3}" type="pres">
      <dgm:prSet presAssocID="{7C602F28-59FF-6142-9171-080ACFE0DF74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E8B273B-844E-4444-B192-D857170C0F0A}" type="pres">
      <dgm:prSet presAssocID="{7C602F28-59FF-6142-9171-080ACFE0DF74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C71D6EC-5B10-844D-99EE-AA83B351BCB3}" type="pres">
      <dgm:prSet presAssocID="{7C602F28-59FF-6142-9171-080ACFE0DF74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391DB00-4B19-B840-B76E-157EED76FB95}" type="presOf" srcId="{C358562F-803C-9043-B769-EF0B78CDFA54}" destId="{C3C6E364-1FB7-2A4E-A684-442C303183A3}" srcOrd="0" destOrd="0" presId="urn:microsoft.com/office/officeart/2005/8/layout/matrix3"/>
    <dgm:cxn modelId="{09684610-8755-FD40-BA08-4EA73278E96F}" type="presOf" srcId="{6C173926-342E-1C43-918B-CC6156C10D47}" destId="{DC71D6EC-5B10-844D-99EE-AA83B351BCB3}" srcOrd="0" destOrd="0" presId="urn:microsoft.com/office/officeart/2005/8/layout/matrix3"/>
    <dgm:cxn modelId="{77DE576B-3B7A-A347-B557-F04A21AAE6D6}" srcId="{7C602F28-59FF-6142-9171-080ACFE0DF74}" destId="{6C173926-342E-1C43-918B-CC6156C10D47}" srcOrd="3" destOrd="0" parTransId="{BCBD8DF8-6877-7B42-8B1F-C1A51A023F35}" sibTransId="{DA568139-F2D3-5942-8F33-41712497844E}"/>
    <dgm:cxn modelId="{EFB8D374-0B92-B345-A9F0-59771C26785C}" srcId="{7C602F28-59FF-6142-9171-080ACFE0DF74}" destId="{C358562F-803C-9043-B769-EF0B78CDFA54}" srcOrd="1" destOrd="0" parTransId="{0D7ED7DC-9573-834E-94A6-B75F830ECB7D}" sibTransId="{54724CF8-3150-624B-B1D0-0E1BD88C55DC}"/>
    <dgm:cxn modelId="{A0B77479-E550-F54A-9440-38FB2D11D499}" type="presOf" srcId="{7C602F28-59FF-6142-9171-080ACFE0DF74}" destId="{052E2403-0E2F-ED41-AE77-6E8865D17798}" srcOrd="0" destOrd="0" presId="urn:microsoft.com/office/officeart/2005/8/layout/matrix3"/>
    <dgm:cxn modelId="{2474DD88-AE18-AE45-A6FA-A973C75432F8}" type="presOf" srcId="{8A028751-F8F1-BB41-B4C1-E8DC1EEE9589}" destId="{9E8B273B-844E-4444-B192-D857170C0F0A}" srcOrd="0" destOrd="0" presId="urn:microsoft.com/office/officeart/2005/8/layout/matrix3"/>
    <dgm:cxn modelId="{786D72AB-F935-924A-A655-AC681287C907}" type="presOf" srcId="{EBD233FA-3E28-0244-992F-F751F701CF1A}" destId="{80355A48-6344-ED48-BBCD-B5096ADACE9B}" srcOrd="0" destOrd="0" presId="urn:microsoft.com/office/officeart/2005/8/layout/matrix3"/>
    <dgm:cxn modelId="{AF4948DA-08D6-B048-9CA8-B490B979C061}" srcId="{7C602F28-59FF-6142-9171-080ACFE0DF74}" destId="{EBD233FA-3E28-0244-992F-F751F701CF1A}" srcOrd="0" destOrd="0" parTransId="{B00F2811-E5A5-D742-89C8-B55E7F91FFFE}" sibTransId="{D1F4D0DA-B076-E948-BCBD-0A3BB79A2375}"/>
    <dgm:cxn modelId="{0355D3DE-5E72-4845-A9F7-0EAD36DC365D}" srcId="{7C602F28-59FF-6142-9171-080ACFE0DF74}" destId="{8A028751-F8F1-BB41-B4C1-E8DC1EEE9589}" srcOrd="2" destOrd="0" parTransId="{037039EB-97CA-0A45-9D7F-F547223F6876}" sibTransId="{D012DBFD-59E3-4A46-95C4-A25A09BC7C7D}"/>
    <dgm:cxn modelId="{1FFCB1EC-E379-EB4E-9CF7-BE733768559A}" type="presParOf" srcId="{052E2403-0E2F-ED41-AE77-6E8865D17798}" destId="{7BD2A865-D32E-444D-90D4-2D425D4E426D}" srcOrd="0" destOrd="0" presId="urn:microsoft.com/office/officeart/2005/8/layout/matrix3"/>
    <dgm:cxn modelId="{492532FF-EC63-3B44-97ED-FB8BE0EEFB34}" type="presParOf" srcId="{052E2403-0E2F-ED41-AE77-6E8865D17798}" destId="{80355A48-6344-ED48-BBCD-B5096ADACE9B}" srcOrd="1" destOrd="0" presId="urn:microsoft.com/office/officeart/2005/8/layout/matrix3"/>
    <dgm:cxn modelId="{6E819528-2970-CB48-A5FA-A7DC82F2F8DA}" type="presParOf" srcId="{052E2403-0E2F-ED41-AE77-6E8865D17798}" destId="{C3C6E364-1FB7-2A4E-A684-442C303183A3}" srcOrd="2" destOrd="0" presId="urn:microsoft.com/office/officeart/2005/8/layout/matrix3"/>
    <dgm:cxn modelId="{6F26A844-5D67-774A-95A6-EFA3D42F95EF}" type="presParOf" srcId="{052E2403-0E2F-ED41-AE77-6E8865D17798}" destId="{9E8B273B-844E-4444-B192-D857170C0F0A}" srcOrd="3" destOrd="0" presId="urn:microsoft.com/office/officeart/2005/8/layout/matrix3"/>
    <dgm:cxn modelId="{5CA81780-29C8-1848-B18D-550B46BA42C5}" type="presParOf" srcId="{052E2403-0E2F-ED41-AE77-6E8865D17798}" destId="{DC71D6EC-5B10-844D-99EE-AA83B351BCB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D1D042-1F8B-CE42-81B0-43B0B0E64AF7}" type="doc">
      <dgm:prSet loTypeId="urn:microsoft.com/office/officeart/2005/8/layout/cycle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BABC1E0-40BA-6246-951E-267E89ECF98D}">
      <dgm:prSet phldrT="[Testo]" custT="1"/>
      <dgm:spPr/>
      <dgm:t>
        <a:bodyPr/>
        <a:lstStyle/>
        <a:p>
          <a:r>
            <a:rPr lang="it-IT" sz="1600" dirty="0">
              <a:solidFill>
                <a:schemeClr val="tx1"/>
              </a:solidFill>
            </a:rPr>
            <a:t>istituzioni</a:t>
          </a:r>
        </a:p>
      </dgm:t>
    </dgm:pt>
    <dgm:pt modelId="{13E1A152-0675-D943-B3F3-5FB930DD2A48}" type="parTrans" cxnId="{B12273A6-7DDF-514D-8E6B-58F04A4C9BA4}">
      <dgm:prSet/>
      <dgm:spPr/>
      <dgm:t>
        <a:bodyPr/>
        <a:lstStyle/>
        <a:p>
          <a:endParaRPr lang="it-IT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2025D7EC-B0E3-E44E-A73F-91E138E29C80}" type="sibTrans" cxnId="{B12273A6-7DDF-514D-8E6B-58F04A4C9BA4}">
      <dgm:prSet/>
      <dgm:spPr/>
      <dgm:t>
        <a:bodyPr/>
        <a:lstStyle/>
        <a:p>
          <a:endParaRPr lang="it-IT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1E17FC4B-F6DF-0640-8C85-8245131A5B7F}">
      <dgm:prSet phldrT="[Testo]" custT="1"/>
      <dgm:spPr/>
      <dgm:t>
        <a:bodyPr/>
        <a:lstStyle/>
        <a:p>
          <a:r>
            <a:rPr lang="it-IT" sz="1600" dirty="0">
              <a:solidFill>
                <a:schemeClr val="tx1"/>
              </a:solidFill>
            </a:rPr>
            <a:t>Prodotto</a:t>
          </a:r>
        </a:p>
      </dgm:t>
    </dgm:pt>
    <dgm:pt modelId="{ABA22BA5-4965-C145-89D0-8F46802F01E1}" type="parTrans" cxnId="{D13ABBEC-3856-8742-90FF-F83CF2B65054}">
      <dgm:prSet/>
      <dgm:spPr/>
      <dgm:t>
        <a:bodyPr/>
        <a:lstStyle/>
        <a:p>
          <a:endParaRPr lang="it-IT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D4D0885B-3AC6-1541-829F-4A76B0206C1C}" type="sibTrans" cxnId="{D13ABBEC-3856-8742-90FF-F83CF2B65054}">
      <dgm:prSet/>
      <dgm:spPr/>
      <dgm:t>
        <a:bodyPr/>
        <a:lstStyle/>
        <a:p>
          <a:endParaRPr lang="it-IT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11F6C51D-E094-0648-AC19-E3BD7125B576}">
      <dgm:prSet phldrT="[Testo]" custT="1"/>
      <dgm:spPr/>
      <dgm:t>
        <a:bodyPr/>
        <a:lstStyle/>
        <a:p>
          <a:r>
            <a:rPr lang="it-IT" sz="1600" dirty="0">
              <a:solidFill>
                <a:schemeClr val="tx1"/>
              </a:solidFill>
            </a:rPr>
            <a:t>Processo (attori, Comunità?)</a:t>
          </a:r>
        </a:p>
      </dgm:t>
    </dgm:pt>
    <dgm:pt modelId="{34731DB4-AF86-B94B-B669-54E437593E2A}" type="parTrans" cxnId="{BE1D037F-0F24-6F47-9695-D6DABAA6919D}">
      <dgm:prSet/>
      <dgm:spPr/>
      <dgm:t>
        <a:bodyPr/>
        <a:lstStyle/>
        <a:p>
          <a:endParaRPr lang="it-IT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5A504F36-958E-1C44-A590-C231760A5697}" type="sibTrans" cxnId="{BE1D037F-0F24-6F47-9695-D6DABAA6919D}">
      <dgm:prSet/>
      <dgm:spPr/>
      <dgm:t>
        <a:bodyPr/>
        <a:lstStyle/>
        <a:p>
          <a:endParaRPr lang="it-IT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13F70289-198B-D047-8203-C7323C4976A5}">
      <dgm:prSet phldrT="[Testo]" custT="1"/>
      <dgm:spPr/>
      <dgm:t>
        <a:bodyPr/>
        <a:lstStyle/>
        <a:p>
          <a:r>
            <a:rPr lang="it-IT" sz="1600" dirty="0">
              <a:solidFill>
                <a:schemeClr val="tx1"/>
              </a:solidFill>
            </a:rPr>
            <a:t>Cultura materiale/</a:t>
          </a:r>
        </a:p>
        <a:p>
          <a:r>
            <a:rPr lang="it-IT" sz="1600" dirty="0">
              <a:solidFill>
                <a:schemeClr val="tx1"/>
              </a:solidFill>
            </a:rPr>
            <a:t>immateriale</a:t>
          </a:r>
        </a:p>
      </dgm:t>
    </dgm:pt>
    <dgm:pt modelId="{84A9DB7E-5328-794B-A469-DF94E734B36C}" type="parTrans" cxnId="{D6CCF37E-C095-CF41-A391-AF684F2AB484}">
      <dgm:prSet/>
      <dgm:spPr/>
      <dgm:t>
        <a:bodyPr/>
        <a:lstStyle/>
        <a:p>
          <a:endParaRPr lang="it-IT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D6D9461F-238C-A249-A8AE-4C2303F14F71}" type="sibTrans" cxnId="{D6CCF37E-C095-CF41-A391-AF684F2AB484}">
      <dgm:prSet/>
      <dgm:spPr/>
      <dgm:t>
        <a:bodyPr/>
        <a:lstStyle/>
        <a:p>
          <a:endParaRPr lang="it-IT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0463AD38-C6D3-2144-89EB-6535AB516280}">
      <dgm:prSet phldrT="[Testo]" custT="1"/>
      <dgm:spPr/>
      <dgm:t>
        <a:bodyPr/>
        <a:lstStyle/>
        <a:p>
          <a:r>
            <a:rPr lang="it-IT" sz="1600" dirty="0">
              <a:solidFill>
                <a:schemeClr val="tx1"/>
              </a:solidFill>
            </a:rPr>
            <a:t>Patrimonio/</a:t>
          </a:r>
        </a:p>
        <a:p>
          <a:r>
            <a:rPr lang="it-IT" sz="1600" dirty="0" err="1">
              <a:solidFill>
                <a:schemeClr val="tx1"/>
              </a:solidFill>
            </a:rPr>
            <a:t>heritage</a:t>
          </a:r>
          <a:endParaRPr lang="it-IT" sz="1600" dirty="0">
            <a:solidFill>
              <a:schemeClr val="tx1"/>
            </a:solidFill>
          </a:endParaRPr>
        </a:p>
      </dgm:t>
    </dgm:pt>
    <dgm:pt modelId="{19755CF2-6089-9047-BD86-36FC9C6AFB07}" type="sibTrans" cxnId="{82FC59A4-9F25-5343-A6ED-1151E4A7A0FD}">
      <dgm:prSet/>
      <dgm:spPr/>
      <dgm:t>
        <a:bodyPr/>
        <a:lstStyle/>
        <a:p>
          <a:endParaRPr lang="it-IT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A55D5904-EC48-EB45-9818-15B1F48BAAF1}" type="parTrans" cxnId="{82FC59A4-9F25-5343-A6ED-1151E4A7A0FD}">
      <dgm:prSet/>
      <dgm:spPr/>
      <dgm:t>
        <a:bodyPr/>
        <a:lstStyle/>
        <a:p>
          <a:endParaRPr lang="it-IT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1D701F39-6642-EB48-92AD-AC02F4E45D2E}">
      <dgm:prSet custT="1"/>
      <dgm:spPr/>
      <dgm:t>
        <a:bodyPr/>
        <a:lstStyle/>
        <a:p>
          <a:r>
            <a:rPr lang="it-IT" sz="1600" dirty="0">
              <a:solidFill>
                <a:schemeClr val="tx1"/>
              </a:solidFill>
            </a:rPr>
            <a:t>tradizione/</a:t>
          </a:r>
        </a:p>
        <a:p>
          <a:r>
            <a:rPr lang="it-IT" sz="1600" dirty="0">
              <a:solidFill>
                <a:schemeClr val="tx1"/>
              </a:solidFill>
            </a:rPr>
            <a:t>folklore/</a:t>
          </a:r>
        </a:p>
        <a:p>
          <a:r>
            <a:rPr lang="it-IT" sz="1600" dirty="0">
              <a:solidFill>
                <a:schemeClr val="tx1"/>
              </a:solidFill>
            </a:rPr>
            <a:t>cultura popolare</a:t>
          </a:r>
        </a:p>
      </dgm:t>
    </dgm:pt>
    <dgm:pt modelId="{747B1EB8-6C98-DC42-9A59-BF430BCFB9F2}" type="parTrans" cxnId="{EDCDCF92-271A-F348-B9C0-1A85DAFDF0B4}">
      <dgm:prSet/>
      <dgm:spPr/>
      <dgm:t>
        <a:bodyPr/>
        <a:lstStyle/>
        <a:p>
          <a:endParaRPr lang="it-IT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366EFA35-6B4F-9E45-999E-BB0D66C88565}" type="sibTrans" cxnId="{EDCDCF92-271A-F348-B9C0-1A85DAFDF0B4}">
      <dgm:prSet/>
      <dgm:spPr/>
      <dgm:t>
        <a:bodyPr/>
        <a:lstStyle/>
        <a:p>
          <a:endParaRPr lang="it-IT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D2EE180D-088B-3443-AC42-DE0CB4CDBE3A}" type="pres">
      <dgm:prSet presAssocID="{76D1D042-1F8B-CE42-81B0-43B0B0E64AF7}" presName="cycle" presStyleCnt="0">
        <dgm:presLayoutVars>
          <dgm:dir/>
          <dgm:resizeHandles val="exact"/>
        </dgm:presLayoutVars>
      </dgm:prSet>
      <dgm:spPr/>
    </dgm:pt>
    <dgm:pt modelId="{D15EAD54-0D26-6248-A42E-4B684EFB90D1}" type="pres">
      <dgm:prSet presAssocID="{0463AD38-C6D3-2144-89EB-6535AB516280}" presName="node" presStyleLbl="node1" presStyleIdx="0" presStyleCnt="6" custScaleX="116343">
        <dgm:presLayoutVars>
          <dgm:bulletEnabled val="1"/>
        </dgm:presLayoutVars>
      </dgm:prSet>
      <dgm:spPr/>
    </dgm:pt>
    <dgm:pt modelId="{ACDF5F37-AF00-1545-B952-A41FBCAF1C37}" type="pres">
      <dgm:prSet presAssocID="{19755CF2-6089-9047-BD86-36FC9C6AFB07}" presName="sibTrans" presStyleLbl="sibTrans2D1" presStyleIdx="0" presStyleCnt="6" custLinFactNeighborX="21929" custLinFactNeighborY="9372"/>
      <dgm:spPr/>
    </dgm:pt>
    <dgm:pt modelId="{0E94FBFA-CA05-2F4E-AF2A-8B1AFEB5A41E}" type="pres">
      <dgm:prSet presAssocID="{19755CF2-6089-9047-BD86-36FC9C6AFB07}" presName="connectorText" presStyleLbl="sibTrans2D1" presStyleIdx="0" presStyleCnt="6"/>
      <dgm:spPr/>
    </dgm:pt>
    <dgm:pt modelId="{D5E3F488-D4D1-1D42-9A38-C71207AE3B3F}" type="pres">
      <dgm:prSet presAssocID="{1D701F39-6642-EB48-92AD-AC02F4E45D2E}" presName="node" presStyleLbl="node1" presStyleIdx="1" presStyleCnt="6" custScaleX="134561" custScaleY="115128">
        <dgm:presLayoutVars>
          <dgm:bulletEnabled val="1"/>
        </dgm:presLayoutVars>
      </dgm:prSet>
      <dgm:spPr/>
    </dgm:pt>
    <dgm:pt modelId="{F6EA7711-656E-0C4A-99A8-65DF4D7346B4}" type="pres">
      <dgm:prSet presAssocID="{366EFA35-6B4F-9E45-999E-BB0D66C88565}" presName="sibTrans" presStyleLbl="sibTrans2D1" presStyleIdx="1" presStyleCnt="6"/>
      <dgm:spPr/>
    </dgm:pt>
    <dgm:pt modelId="{90136F33-4454-B44C-AC9C-4937E4165E87}" type="pres">
      <dgm:prSet presAssocID="{366EFA35-6B4F-9E45-999E-BB0D66C88565}" presName="connectorText" presStyleLbl="sibTrans2D1" presStyleIdx="1" presStyleCnt="6"/>
      <dgm:spPr/>
    </dgm:pt>
    <dgm:pt modelId="{E2D114BD-D4D6-2F48-95AD-710E5AF36133}" type="pres">
      <dgm:prSet presAssocID="{3BABC1E0-40BA-6246-951E-267E89ECF98D}" presName="node" presStyleLbl="node1" presStyleIdx="2" presStyleCnt="6" custScaleX="123409" custScaleY="113350">
        <dgm:presLayoutVars>
          <dgm:bulletEnabled val="1"/>
        </dgm:presLayoutVars>
      </dgm:prSet>
      <dgm:spPr/>
    </dgm:pt>
    <dgm:pt modelId="{FB33028D-936F-B044-B158-799C35562C82}" type="pres">
      <dgm:prSet presAssocID="{2025D7EC-B0E3-E44E-A73F-91E138E29C80}" presName="sibTrans" presStyleLbl="sibTrans2D1" presStyleIdx="2" presStyleCnt="6"/>
      <dgm:spPr/>
    </dgm:pt>
    <dgm:pt modelId="{D2F12EC2-4D2A-1A41-B36C-D8C146699024}" type="pres">
      <dgm:prSet presAssocID="{2025D7EC-B0E3-E44E-A73F-91E138E29C80}" presName="connectorText" presStyleLbl="sibTrans2D1" presStyleIdx="2" presStyleCnt="6"/>
      <dgm:spPr/>
    </dgm:pt>
    <dgm:pt modelId="{AF9FBD82-93ED-A345-9E25-272785FF18E3}" type="pres">
      <dgm:prSet presAssocID="{1E17FC4B-F6DF-0640-8C85-8245131A5B7F}" presName="node" presStyleLbl="node1" presStyleIdx="3" presStyleCnt="6" custScaleX="123902">
        <dgm:presLayoutVars>
          <dgm:bulletEnabled val="1"/>
        </dgm:presLayoutVars>
      </dgm:prSet>
      <dgm:spPr/>
    </dgm:pt>
    <dgm:pt modelId="{9E36914B-356C-7A4F-98FD-5C2D6D110856}" type="pres">
      <dgm:prSet presAssocID="{D4D0885B-3AC6-1541-829F-4A76B0206C1C}" presName="sibTrans" presStyleLbl="sibTrans2D1" presStyleIdx="3" presStyleCnt="6"/>
      <dgm:spPr/>
    </dgm:pt>
    <dgm:pt modelId="{D03B6C43-3F0A-2846-8FC3-083CAFEC3162}" type="pres">
      <dgm:prSet presAssocID="{D4D0885B-3AC6-1541-829F-4A76B0206C1C}" presName="connectorText" presStyleLbl="sibTrans2D1" presStyleIdx="3" presStyleCnt="6"/>
      <dgm:spPr/>
    </dgm:pt>
    <dgm:pt modelId="{00709107-B2DD-CC4B-ADF9-44B57DDB3792}" type="pres">
      <dgm:prSet presAssocID="{11F6C51D-E094-0648-AC19-E3BD7125B576}" presName="node" presStyleLbl="node1" presStyleIdx="4" presStyleCnt="6" custScaleX="125573" custRadScaleRad="99581" custRadScaleInc="6301">
        <dgm:presLayoutVars>
          <dgm:bulletEnabled val="1"/>
        </dgm:presLayoutVars>
      </dgm:prSet>
      <dgm:spPr/>
    </dgm:pt>
    <dgm:pt modelId="{5BE2E948-B896-194D-B7B6-DA2789390373}" type="pres">
      <dgm:prSet presAssocID="{5A504F36-958E-1C44-A590-C231760A5697}" presName="sibTrans" presStyleLbl="sibTrans2D1" presStyleIdx="4" presStyleCnt="6"/>
      <dgm:spPr/>
    </dgm:pt>
    <dgm:pt modelId="{E08147CC-E728-604C-B976-1810441E3457}" type="pres">
      <dgm:prSet presAssocID="{5A504F36-958E-1C44-A590-C231760A5697}" presName="connectorText" presStyleLbl="sibTrans2D1" presStyleIdx="4" presStyleCnt="6"/>
      <dgm:spPr/>
    </dgm:pt>
    <dgm:pt modelId="{9477F36C-96FB-F54E-8727-8E67CC272F5F}" type="pres">
      <dgm:prSet presAssocID="{13F70289-198B-D047-8203-C7323C4976A5}" presName="node" presStyleLbl="node1" presStyleIdx="5" presStyleCnt="6" custScaleX="120589">
        <dgm:presLayoutVars>
          <dgm:bulletEnabled val="1"/>
        </dgm:presLayoutVars>
      </dgm:prSet>
      <dgm:spPr/>
    </dgm:pt>
    <dgm:pt modelId="{D2107590-13D6-E747-AFFC-B56951FAB860}" type="pres">
      <dgm:prSet presAssocID="{D6D9461F-238C-A249-A8AE-4C2303F14F71}" presName="sibTrans" presStyleLbl="sibTrans2D1" presStyleIdx="5" presStyleCnt="6" custLinFactNeighborX="-5206" custLinFactNeighborY="5097"/>
      <dgm:spPr/>
    </dgm:pt>
    <dgm:pt modelId="{115150AB-177D-BE4B-83C7-E8875494092C}" type="pres">
      <dgm:prSet presAssocID="{D6D9461F-238C-A249-A8AE-4C2303F14F71}" presName="connectorText" presStyleLbl="sibTrans2D1" presStyleIdx="5" presStyleCnt="6"/>
      <dgm:spPr/>
    </dgm:pt>
  </dgm:ptLst>
  <dgm:cxnLst>
    <dgm:cxn modelId="{E85C0E04-04B4-544D-91DF-95C117283F33}" type="presOf" srcId="{0463AD38-C6D3-2144-89EB-6535AB516280}" destId="{D15EAD54-0D26-6248-A42E-4B684EFB90D1}" srcOrd="0" destOrd="0" presId="urn:microsoft.com/office/officeart/2005/8/layout/cycle2"/>
    <dgm:cxn modelId="{A971D609-DFC9-DC40-8558-1459CA093F9D}" type="presOf" srcId="{366EFA35-6B4F-9E45-999E-BB0D66C88565}" destId="{F6EA7711-656E-0C4A-99A8-65DF4D7346B4}" srcOrd="0" destOrd="0" presId="urn:microsoft.com/office/officeart/2005/8/layout/cycle2"/>
    <dgm:cxn modelId="{9C9CED0B-F03B-D84D-80B5-E36E7CAE34FD}" type="presOf" srcId="{3BABC1E0-40BA-6246-951E-267E89ECF98D}" destId="{E2D114BD-D4D6-2F48-95AD-710E5AF36133}" srcOrd="0" destOrd="0" presId="urn:microsoft.com/office/officeart/2005/8/layout/cycle2"/>
    <dgm:cxn modelId="{EB816012-F63D-F44F-80E2-AC136F427671}" type="presOf" srcId="{D6D9461F-238C-A249-A8AE-4C2303F14F71}" destId="{D2107590-13D6-E747-AFFC-B56951FAB860}" srcOrd="0" destOrd="0" presId="urn:microsoft.com/office/officeart/2005/8/layout/cycle2"/>
    <dgm:cxn modelId="{2E3E2615-1477-AC46-9006-C33CDD46AAE4}" type="presOf" srcId="{2025D7EC-B0E3-E44E-A73F-91E138E29C80}" destId="{D2F12EC2-4D2A-1A41-B36C-D8C146699024}" srcOrd="1" destOrd="0" presId="urn:microsoft.com/office/officeart/2005/8/layout/cycle2"/>
    <dgm:cxn modelId="{6C45CF23-CF8B-DC4E-91F6-7D27A609DE01}" type="presOf" srcId="{D4D0885B-3AC6-1541-829F-4A76B0206C1C}" destId="{D03B6C43-3F0A-2846-8FC3-083CAFEC3162}" srcOrd="1" destOrd="0" presId="urn:microsoft.com/office/officeart/2005/8/layout/cycle2"/>
    <dgm:cxn modelId="{D3109165-49AB-A14D-8FA3-E64538BE9FFA}" type="presOf" srcId="{13F70289-198B-D047-8203-C7323C4976A5}" destId="{9477F36C-96FB-F54E-8727-8E67CC272F5F}" srcOrd="0" destOrd="0" presId="urn:microsoft.com/office/officeart/2005/8/layout/cycle2"/>
    <dgm:cxn modelId="{D6CCF37E-C095-CF41-A391-AF684F2AB484}" srcId="{76D1D042-1F8B-CE42-81B0-43B0B0E64AF7}" destId="{13F70289-198B-D047-8203-C7323C4976A5}" srcOrd="5" destOrd="0" parTransId="{84A9DB7E-5328-794B-A469-DF94E734B36C}" sibTransId="{D6D9461F-238C-A249-A8AE-4C2303F14F71}"/>
    <dgm:cxn modelId="{BE1D037F-0F24-6F47-9695-D6DABAA6919D}" srcId="{76D1D042-1F8B-CE42-81B0-43B0B0E64AF7}" destId="{11F6C51D-E094-0648-AC19-E3BD7125B576}" srcOrd="4" destOrd="0" parTransId="{34731DB4-AF86-B94B-B669-54E437593E2A}" sibTransId="{5A504F36-958E-1C44-A590-C231760A5697}"/>
    <dgm:cxn modelId="{EDCDCF92-271A-F348-B9C0-1A85DAFDF0B4}" srcId="{76D1D042-1F8B-CE42-81B0-43B0B0E64AF7}" destId="{1D701F39-6642-EB48-92AD-AC02F4E45D2E}" srcOrd="1" destOrd="0" parTransId="{747B1EB8-6C98-DC42-9A59-BF430BCFB9F2}" sibTransId="{366EFA35-6B4F-9E45-999E-BB0D66C88565}"/>
    <dgm:cxn modelId="{9360C093-1AE3-C14C-A857-8BD3800AE803}" type="presOf" srcId="{1D701F39-6642-EB48-92AD-AC02F4E45D2E}" destId="{D5E3F488-D4D1-1D42-9A38-C71207AE3B3F}" srcOrd="0" destOrd="0" presId="urn:microsoft.com/office/officeart/2005/8/layout/cycle2"/>
    <dgm:cxn modelId="{C9796294-8F3D-4B4A-A700-86590B6AD40B}" type="presOf" srcId="{19755CF2-6089-9047-BD86-36FC9C6AFB07}" destId="{ACDF5F37-AF00-1545-B952-A41FBCAF1C37}" srcOrd="0" destOrd="0" presId="urn:microsoft.com/office/officeart/2005/8/layout/cycle2"/>
    <dgm:cxn modelId="{A9166794-0897-944B-9BC4-808593053012}" type="presOf" srcId="{D4D0885B-3AC6-1541-829F-4A76B0206C1C}" destId="{9E36914B-356C-7A4F-98FD-5C2D6D110856}" srcOrd="0" destOrd="0" presId="urn:microsoft.com/office/officeart/2005/8/layout/cycle2"/>
    <dgm:cxn modelId="{092AA7A2-5370-2D49-8D3C-A9523142DAA1}" type="presOf" srcId="{19755CF2-6089-9047-BD86-36FC9C6AFB07}" destId="{0E94FBFA-CA05-2F4E-AF2A-8B1AFEB5A41E}" srcOrd="1" destOrd="0" presId="urn:microsoft.com/office/officeart/2005/8/layout/cycle2"/>
    <dgm:cxn modelId="{4142B4A2-D7F7-8548-99A0-F4C1478854DA}" type="presOf" srcId="{1E17FC4B-F6DF-0640-8C85-8245131A5B7F}" destId="{AF9FBD82-93ED-A345-9E25-272785FF18E3}" srcOrd="0" destOrd="0" presId="urn:microsoft.com/office/officeart/2005/8/layout/cycle2"/>
    <dgm:cxn modelId="{82FC59A4-9F25-5343-A6ED-1151E4A7A0FD}" srcId="{76D1D042-1F8B-CE42-81B0-43B0B0E64AF7}" destId="{0463AD38-C6D3-2144-89EB-6535AB516280}" srcOrd="0" destOrd="0" parTransId="{A55D5904-EC48-EB45-9818-15B1F48BAAF1}" sibTransId="{19755CF2-6089-9047-BD86-36FC9C6AFB07}"/>
    <dgm:cxn modelId="{B12273A6-7DDF-514D-8E6B-58F04A4C9BA4}" srcId="{76D1D042-1F8B-CE42-81B0-43B0B0E64AF7}" destId="{3BABC1E0-40BA-6246-951E-267E89ECF98D}" srcOrd="2" destOrd="0" parTransId="{13E1A152-0675-D943-B3F3-5FB930DD2A48}" sibTransId="{2025D7EC-B0E3-E44E-A73F-91E138E29C80}"/>
    <dgm:cxn modelId="{CD4A63B0-D834-1B42-91AC-826114370620}" type="presOf" srcId="{5A504F36-958E-1C44-A590-C231760A5697}" destId="{5BE2E948-B896-194D-B7B6-DA2789390373}" srcOrd="0" destOrd="0" presId="urn:microsoft.com/office/officeart/2005/8/layout/cycle2"/>
    <dgm:cxn modelId="{C7CF52C1-2D48-9542-A9FF-4AFC46C79248}" type="presOf" srcId="{76D1D042-1F8B-CE42-81B0-43B0B0E64AF7}" destId="{D2EE180D-088B-3443-AC42-DE0CB4CDBE3A}" srcOrd="0" destOrd="0" presId="urn:microsoft.com/office/officeart/2005/8/layout/cycle2"/>
    <dgm:cxn modelId="{43D109C3-C68D-0541-B92B-ECA73C7EAA80}" type="presOf" srcId="{2025D7EC-B0E3-E44E-A73F-91E138E29C80}" destId="{FB33028D-936F-B044-B158-799C35562C82}" srcOrd="0" destOrd="0" presId="urn:microsoft.com/office/officeart/2005/8/layout/cycle2"/>
    <dgm:cxn modelId="{3FA543E5-F012-C94E-A0EB-FC39AC9A244A}" type="presOf" srcId="{11F6C51D-E094-0648-AC19-E3BD7125B576}" destId="{00709107-B2DD-CC4B-ADF9-44B57DDB3792}" srcOrd="0" destOrd="0" presId="urn:microsoft.com/office/officeart/2005/8/layout/cycle2"/>
    <dgm:cxn modelId="{2E3D20E8-3118-E74B-84AA-2372574FF514}" type="presOf" srcId="{5A504F36-958E-1C44-A590-C231760A5697}" destId="{E08147CC-E728-604C-B976-1810441E3457}" srcOrd="1" destOrd="0" presId="urn:microsoft.com/office/officeart/2005/8/layout/cycle2"/>
    <dgm:cxn modelId="{6E2B8FE8-2D04-6C4E-A008-D9664ADE0614}" type="presOf" srcId="{366EFA35-6B4F-9E45-999E-BB0D66C88565}" destId="{90136F33-4454-B44C-AC9C-4937E4165E87}" srcOrd="1" destOrd="0" presId="urn:microsoft.com/office/officeart/2005/8/layout/cycle2"/>
    <dgm:cxn modelId="{D13ABBEC-3856-8742-90FF-F83CF2B65054}" srcId="{76D1D042-1F8B-CE42-81B0-43B0B0E64AF7}" destId="{1E17FC4B-F6DF-0640-8C85-8245131A5B7F}" srcOrd="3" destOrd="0" parTransId="{ABA22BA5-4965-C145-89D0-8F46802F01E1}" sibTransId="{D4D0885B-3AC6-1541-829F-4A76B0206C1C}"/>
    <dgm:cxn modelId="{56A153F8-874A-9843-ACD7-2BD6D04AA39F}" type="presOf" srcId="{D6D9461F-238C-A249-A8AE-4C2303F14F71}" destId="{115150AB-177D-BE4B-83C7-E8875494092C}" srcOrd="1" destOrd="0" presId="urn:microsoft.com/office/officeart/2005/8/layout/cycle2"/>
    <dgm:cxn modelId="{101B29D2-8E68-9F49-B691-5B096EF5851D}" type="presParOf" srcId="{D2EE180D-088B-3443-AC42-DE0CB4CDBE3A}" destId="{D15EAD54-0D26-6248-A42E-4B684EFB90D1}" srcOrd="0" destOrd="0" presId="urn:microsoft.com/office/officeart/2005/8/layout/cycle2"/>
    <dgm:cxn modelId="{0600C1F0-A9D3-8C46-93CB-0CB44AD0E9A0}" type="presParOf" srcId="{D2EE180D-088B-3443-AC42-DE0CB4CDBE3A}" destId="{ACDF5F37-AF00-1545-B952-A41FBCAF1C37}" srcOrd="1" destOrd="0" presId="urn:microsoft.com/office/officeart/2005/8/layout/cycle2"/>
    <dgm:cxn modelId="{3DA195DC-AFEE-454F-A9EC-FDAEC1B02348}" type="presParOf" srcId="{ACDF5F37-AF00-1545-B952-A41FBCAF1C37}" destId="{0E94FBFA-CA05-2F4E-AF2A-8B1AFEB5A41E}" srcOrd="0" destOrd="0" presId="urn:microsoft.com/office/officeart/2005/8/layout/cycle2"/>
    <dgm:cxn modelId="{DB1EAEA7-FAE1-2A49-AA95-AE4D7D4137FE}" type="presParOf" srcId="{D2EE180D-088B-3443-AC42-DE0CB4CDBE3A}" destId="{D5E3F488-D4D1-1D42-9A38-C71207AE3B3F}" srcOrd="2" destOrd="0" presId="urn:microsoft.com/office/officeart/2005/8/layout/cycle2"/>
    <dgm:cxn modelId="{64AA2A6C-F5F5-694B-8AE7-615A1A78678C}" type="presParOf" srcId="{D2EE180D-088B-3443-AC42-DE0CB4CDBE3A}" destId="{F6EA7711-656E-0C4A-99A8-65DF4D7346B4}" srcOrd="3" destOrd="0" presId="urn:microsoft.com/office/officeart/2005/8/layout/cycle2"/>
    <dgm:cxn modelId="{798A3CAF-37D7-564B-8C2E-0440821C05F1}" type="presParOf" srcId="{F6EA7711-656E-0C4A-99A8-65DF4D7346B4}" destId="{90136F33-4454-B44C-AC9C-4937E4165E87}" srcOrd="0" destOrd="0" presId="urn:microsoft.com/office/officeart/2005/8/layout/cycle2"/>
    <dgm:cxn modelId="{847A1F8E-D2A3-CE4B-A300-7AD789E2A4F8}" type="presParOf" srcId="{D2EE180D-088B-3443-AC42-DE0CB4CDBE3A}" destId="{E2D114BD-D4D6-2F48-95AD-710E5AF36133}" srcOrd="4" destOrd="0" presId="urn:microsoft.com/office/officeart/2005/8/layout/cycle2"/>
    <dgm:cxn modelId="{1B2F072F-09D9-B34E-81E6-CBE083A0050D}" type="presParOf" srcId="{D2EE180D-088B-3443-AC42-DE0CB4CDBE3A}" destId="{FB33028D-936F-B044-B158-799C35562C82}" srcOrd="5" destOrd="0" presId="urn:microsoft.com/office/officeart/2005/8/layout/cycle2"/>
    <dgm:cxn modelId="{80799C44-202A-054B-933D-F7BD159DA059}" type="presParOf" srcId="{FB33028D-936F-B044-B158-799C35562C82}" destId="{D2F12EC2-4D2A-1A41-B36C-D8C146699024}" srcOrd="0" destOrd="0" presId="urn:microsoft.com/office/officeart/2005/8/layout/cycle2"/>
    <dgm:cxn modelId="{7C9D5B04-AB7B-5249-BC41-C0E47FC27909}" type="presParOf" srcId="{D2EE180D-088B-3443-AC42-DE0CB4CDBE3A}" destId="{AF9FBD82-93ED-A345-9E25-272785FF18E3}" srcOrd="6" destOrd="0" presId="urn:microsoft.com/office/officeart/2005/8/layout/cycle2"/>
    <dgm:cxn modelId="{13510E2D-3C0D-1E48-A756-F8536D517EDC}" type="presParOf" srcId="{D2EE180D-088B-3443-AC42-DE0CB4CDBE3A}" destId="{9E36914B-356C-7A4F-98FD-5C2D6D110856}" srcOrd="7" destOrd="0" presId="urn:microsoft.com/office/officeart/2005/8/layout/cycle2"/>
    <dgm:cxn modelId="{E59B7CF3-06E7-9842-9D82-34757C96B6CE}" type="presParOf" srcId="{9E36914B-356C-7A4F-98FD-5C2D6D110856}" destId="{D03B6C43-3F0A-2846-8FC3-083CAFEC3162}" srcOrd="0" destOrd="0" presId="urn:microsoft.com/office/officeart/2005/8/layout/cycle2"/>
    <dgm:cxn modelId="{DDAFA185-BBC1-1F40-99D2-1314798BABEC}" type="presParOf" srcId="{D2EE180D-088B-3443-AC42-DE0CB4CDBE3A}" destId="{00709107-B2DD-CC4B-ADF9-44B57DDB3792}" srcOrd="8" destOrd="0" presId="urn:microsoft.com/office/officeart/2005/8/layout/cycle2"/>
    <dgm:cxn modelId="{131D2FED-3868-D84B-A8B0-2B3FEFEA64DA}" type="presParOf" srcId="{D2EE180D-088B-3443-AC42-DE0CB4CDBE3A}" destId="{5BE2E948-B896-194D-B7B6-DA2789390373}" srcOrd="9" destOrd="0" presId="urn:microsoft.com/office/officeart/2005/8/layout/cycle2"/>
    <dgm:cxn modelId="{315BDF1D-417B-4845-949B-CDF88AA197C4}" type="presParOf" srcId="{5BE2E948-B896-194D-B7B6-DA2789390373}" destId="{E08147CC-E728-604C-B976-1810441E3457}" srcOrd="0" destOrd="0" presId="urn:microsoft.com/office/officeart/2005/8/layout/cycle2"/>
    <dgm:cxn modelId="{93182CE7-22F9-D445-A9BD-981D2ABB00DE}" type="presParOf" srcId="{D2EE180D-088B-3443-AC42-DE0CB4CDBE3A}" destId="{9477F36C-96FB-F54E-8727-8E67CC272F5F}" srcOrd="10" destOrd="0" presId="urn:microsoft.com/office/officeart/2005/8/layout/cycle2"/>
    <dgm:cxn modelId="{A9E6D92B-3068-654B-A6AF-2CB01D2814B9}" type="presParOf" srcId="{D2EE180D-088B-3443-AC42-DE0CB4CDBE3A}" destId="{D2107590-13D6-E747-AFFC-B56951FAB860}" srcOrd="11" destOrd="0" presId="urn:microsoft.com/office/officeart/2005/8/layout/cycle2"/>
    <dgm:cxn modelId="{33543E69-E13E-4049-955A-379BAE4505D7}" type="presParOf" srcId="{D2107590-13D6-E747-AFFC-B56951FAB860}" destId="{115150AB-177D-BE4B-83C7-E8875494092C}" srcOrd="0" destOrd="0" presId="urn:microsoft.com/office/officeart/2005/8/layout/cycle2"/>
  </dgm:cxnLst>
  <dgm:bg>
    <a:solidFill>
      <a:schemeClr val="tx2">
        <a:lumMod val="65000"/>
        <a:lumOff val="3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D2A865-D32E-444D-90D4-2D425D4E426D}">
      <dsp:nvSpPr>
        <dsp:cNvPr id="0" name=""/>
        <dsp:cNvSpPr/>
      </dsp:nvSpPr>
      <dsp:spPr>
        <a:xfrm>
          <a:off x="1406525" y="0"/>
          <a:ext cx="3778250" cy="377825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0355A48-6344-ED48-BBCD-B5096ADACE9B}">
      <dsp:nvSpPr>
        <dsp:cNvPr id="0" name=""/>
        <dsp:cNvSpPr/>
      </dsp:nvSpPr>
      <dsp:spPr>
        <a:xfrm>
          <a:off x="1765458" y="358933"/>
          <a:ext cx="1473517" cy="147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>
              <a:solidFill>
                <a:schemeClr val="tx1"/>
              </a:solidFill>
            </a:rPr>
            <a:t>folk</a:t>
          </a:r>
        </a:p>
      </dsp:txBody>
      <dsp:txXfrm>
        <a:off x="1837389" y="430864"/>
        <a:ext cx="1329655" cy="1329655"/>
      </dsp:txXfrm>
    </dsp:sp>
    <dsp:sp modelId="{C3C6E364-1FB7-2A4E-A684-442C303183A3}">
      <dsp:nvSpPr>
        <dsp:cNvPr id="0" name=""/>
        <dsp:cNvSpPr/>
      </dsp:nvSpPr>
      <dsp:spPr>
        <a:xfrm>
          <a:off x="3352323" y="358933"/>
          <a:ext cx="1473517" cy="147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 err="1">
              <a:solidFill>
                <a:schemeClr val="tx1"/>
              </a:solidFill>
            </a:rPr>
            <a:t>heritage</a:t>
          </a:r>
          <a:endParaRPr lang="it-IT" sz="2200" kern="1200" dirty="0">
            <a:solidFill>
              <a:schemeClr val="tx1"/>
            </a:solidFill>
          </a:endParaRPr>
        </a:p>
      </dsp:txBody>
      <dsp:txXfrm>
        <a:off x="3424254" y="430864"/>
        <a:ext cx="1329655" cy="1329655"/>
      </dsp:txXfrm>
    </dsp:sp>
    <dsp:sp modelId="{9E8B273B-844E-4444-B192-D857170C0F0A}">
      <dsp:nvSpPr>
        <dsp:cNvPr id="0" name=""/>
        <dsp:cNvSpPr/>
      </dsp:nvSpPr>
      <dsp:spPr>
        <a:xfrm>
          <a:off x="1765458" y="1945798"/>
          <a:ext cx="1473517" cy="147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 err="1">
              <a:solidFill>
                <a:schemeClr val="tx1"/>
              </a:solidFill>
            </a:rPr>
            <a:t>people</a:t>
          </a:r>
          <a:endParaRPr lang="it-IT" sz="2200" kern="1200" dirty="0">
            <a:solidFill>
              <a:schemeClr val="tx1"/>
            </a:solidFill>
          </a:endParaRPr>
        </a:p>
      </dsp:txBody>
      <dsp:txXfrm>
        <a:off x="1837389" y="2017729"/>
        <a:ext cx="1329655" cy="1329655"/>
      </dsp:txXfrm>
    </dsp:sp>
    <dsp:sp modelId="{DC71D6EC-5B10-844D-99EE-AA83B351BCB3}">
      <dsp:nvSpPr>
        <dsp:cNvPr id="0" name=""/>
        <dsp:cNvSpPr/>
      </dsp:nvSpPr>
      <dsp:spPr>
        <a:xfrm>
          <a:off x="3352323" y="1945798"/>
          <a:ext cx="1473517" cy="14735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>
              <a:solidFill>
                <a:schemeClr val="tx1"/>
              </a:solidFill>
            </a:rPr>
            <a:t>global</a:t>
          </a:r>
        </a:p>
      </dsp:txBody>
      <dsp:txXfrm>
        <a:off x="3424254" y="2017729"/>
        <a:ext cx="1329655" cy="13296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EAD54-0D26-6248-A42E-4B684EFB90D1}">
      <dsp:nvSpPr>
        <dsp:cNvPr id="0" name=""/>
        <dsp:cNvSpPr/>
      </dsp:nvSpPr>
      <dsp:spPr>
        <a:xfrm>
          <a:off x="3431569" y="2354"/>
          <a:ext cx="2017976" cy="173450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Patrimonio/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 err="1">
              <a:solidFill>
                <a:schemeClr val="tx1"/>
              </a:solidFill>
            </a:rPr>
            <a:t>heritage</a:t>
          </a:r>
          <a:endParaRPr lang="it-IT" sz="1600" kern="1200" dirty="0">
            <a:solidFill>
              <a:schemeClr val="tx1"/>
            </a:solidFill>
          </a:endParaRPr>
        </a:p>
      </dsp:txBody>
      <dsp:txXfrm>
        <a:off x="3727095" y="256367"/>
        <a:ext cx="1426924" cy="1226480"/>
      </dsp:txXfrm>
    </dsp:sp>
    <dsp:sp modelId="{ACDF5F37-AF00-1545-B952-A41FBCAF1C37}">
      <dsp:nvSpPr>
        <dsp:cNvPr id="0" name=""/>
        <dsp:cNvSpPr/>
      </dsp:nvSpPr>
      <dsp:spPr>
        <a:xfrm rot="1800000">
          <a:off x="5418887" y="1241185"/>
          <a:ext cx="275026" cy="58539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500" kern="120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5424414" y="1337637"/>
        <a:ext cx="192518" cy="351237"/>
      </dsp:txXfrm>
    </dsp:sp>
    <dsp:sp modelId="{D5E3F488-D4D1-1D42-9A38-C71207AE3B3F}">
      <dsp:nvSpPr>
        <dsp:cNvPr id="0" name=""/>
        <dsp:cNvSpPr/>
      </dsp:nvSpPr>
      <dsp:spPr>
        <a:xfrm>
          <a:off x="5527886" y="1172685"/>
          <a:ext cx="2333969" cy="19969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tradizione/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folklore/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cultura popolare</a:t>
          </a:r>
        </a:p>
      </dsp:txBody>
      <dsp:txXfrm>
        <a:off x="5869688" y="1465125"/>
        <a:ext cx="1650365" cy="1412022"/>
      </dsp:txXfrm>
    </dsp:sp>
    <dsp:sp modelId="{F6EA7711-656E-0C4A-99A8-65DF4D7346B4}">
      <dsp:nvSpPr>
        <dsp:cNvPr id="0" name=""/>
        <dsp:cNvSpPr/>
      </dsp:nvSpPr>
      <dsp:spPr>
        <a:xfrm rot="5400000">
          <a:off x="6530154" y="3178353"/>
          <a:ext cx="329434" cy="58539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500" kern="120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6579569" y="3246017"/>
        <a:ext cx="230604" cy="351237"/>
      </dsp:txXfrm>
    </dsp:sp>
    <dsp:sp modelId="{E2D114BD-D4D6-2F48-95AD-710E5AF36133}">
      <dsp:nvSpPr>
        <dsp:cNvPr id="0" name=""/>
        <dsp:cNvSpPr/>
      </dsp:nvSpPr>
      <dsp:spPr>
        <a:xfrm>
          <a:off x="5624602" y="3791162"/>
          <a:ext cx="2140536" cy="19660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istituzioni</a:t>
          </a:r>
        </a:p>
      </dsp:txBody>
      <dsp:txXfrm>
        <a:off x="5938076" y="4079085"/>
        <a:ext cx="1513588" cy="1390216"/>
      </dsp:txXfrm>
    </dsp:sp>
    <dsp:sp modelId="{FB33028D-936F-B044-B158-799C35562C82}">
      <dsp:nvSpPr>
        <dsp:cNvPr id="0" name=""/>
        <dsp:cNvSpPr/>
      </dsp:nvSpPr>
      <dsp:spPr>
        <a:xfrm rot="9000000">
          <a:off x="5413628" y="5137439"/>
          <a:ext cx="290229" cy="58539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500" kern="120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 rot="10800000">
        <a:off x="5494864" y="5232751"/>
        <a:ext cx="203160" cy="351237"/>
      </dsp:txXfrm>
    </dsp:sp>
    <dsp:sp modelId="{AF9FBD82-93ED-A345-9E25-272785FF18E3}">
      <dsp:nvSpPr>
        <dsp:cNvPr id="0" name=""/>
        <dsp:cNvSpPr/>
      </dsp:nvSpPr>
      <dsp:spPr>
        <a:xfrm>
          <a:off x="3366013" y="5208469"/>
          <a:ext cx="2149087" cy="173450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Prodotto</a:t>
          </a:r>
        </a:p>
      </dsp:txBody>
      <dsp:txXfrm>
        <a:off x="3680740" y="5462482"/>
        <a:ext cx="1519633" cy="1226480"/>
      </dsp:txXfrm>
    </dsp:sp>
    <dsp:sp modelId="{9E36914B-356C-7A4F-98FD-5C2D6D110856}">
      <dsp:nvSpPr>
        <dsp:cNvPr id="0" name=""/>
        <dsp:cNvSpPr/>
      </dsp:nvSpPr>
      <dsp:spPr>
        <a:xfrm rot="12668746">
          <a:off x="3136425" y="5099450"/>
          <a:ext cx="346006" cy="58539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500" kern="120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 rot="10800000">
        <a:off x="3232746" y="5243373"/>
        <a:ext cx="242204" cy="351237"/>
      </dsp:txXfrm>
    </dsp:sp>
    <dsp:sp modelId="{00709107-B2DD-CC4B-ADF9-44B57DDB3792}">
      <dsp:nvSpPr>
        <dsp:cNvPr id="0" name=""/>
        <dsp:cNvSpPr/>
      </dsp:nvSpPr>
      <dsp:spPr>
        <a:xfrm>
          <a:off x="1065123" y="3826732"/>
          <a:ext cx="2178071" cy="173450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Processo (attori, Comunità?)</a:t>
          </a:r>
        </a:p>
      </dsp:txBody>
      <dsp:txXfrm>
        <a:off x="1384094" y="4080745"/>
        <a:ext cx="1540129" cy="1226480"/>
      </dsp:txXfrm>
    </dsp:sp>
    <dsp:sp modelId="{5BE2E948-B896-194D-B7B6-DA2789390373}">
      <dsp:nvSpPr>
        <dsp:cNvPr id="0" name=""/>
        <dsp:cNvSpPr/>
      </dsp:nvSpPr>
      <dsp:spPr>
        <a:xfrm rot="16243718">
          <a:off x="1961098" y="3151687"/>
          <a:ext cx="417904" cy="58539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500" kern="120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2022986" y="3331446"/>
        <a:ext cx="292533" cy="351237"/>
      </dsp:txXfrm>
    </dsp:sp>
    <dsp:sp modelId="{9477F36C-96FB-F54E-8727-8E67CC272F5F}">
      <dsp:nvSpPr>
        <dsp:cNvPr id="0" name=""/>
        <dsp:cNvSpPr/>
      </dsp:nvSpPr>
      <dsp:spPr>
        <a:xfrm>
          <a:off x="1140432" y="1303883"/>
          <a:ext cx="2091623" cy="173450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Cultura materiale/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immateriale</a:t>
          </a:r>
        </a:p>
      </dsp:txBody>
      <dsp:txXfrm>
        <a:off x="1446743" y="1557896"/>
        <a:ext cx="1479001" cy="1226480"/>
      </dsp:txXfrm>
    </dsp:sp>
    <dsp:sp modelId="{D2107590-13D6-E747-AFFC-B56951FAB860}">
      <dsp:nvSpPr>
        <dsp:cNvPr id="0" name=""/>
        <dsp:cNvSpPr/>
      </dsp:nvSpPr>
      <dsp:spPr>
        <a:xfrm rot="19800000">
          <a:off x="3126700" y="1256370"/>
          <a:ext cx="341769" cy="58539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500" kern="120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3133568" y="1399082"/>
        <a:ext cx="239238" cy="3512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0A809-B042-D649-A130-615FA16329C7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5BFAD-937C-A34D-BBBC-5CDF411B18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9951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0" y="-7720013"/>
            <a:ext cx="1588" cy="168290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it-IT" sz="1800"/>
          </a:p>
        </p:txBody>
      </p:sp>
      <p:sp>
        <p:nvSpPr>
          <p:cNvPr id="51203" name="Text Box 3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005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pPr eaLnBrk="1" hangingPunct="1"/>
            <a:endParaRPr lang="it-IT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203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12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2107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360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5937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715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7490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798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6944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405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2993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58502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36214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928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93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0008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9688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302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602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880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421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F38E440-D4EB-EF47-8367-8664DDD8E735}" type="datetimeFigureOut">
              <a:rPr lang="it-IT" smtClean="0"/>
              <a:pPr/>
              <a:t>14/10/20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455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6" r:id="rId1"/>
    <p:sldLayoutId id="2147485087" r:id="rId2"/>
    <p:sldLayoutId id="2147485088" r:id="rId3"/>
    <p:sldLayoutId id="2147485089" r:id="rId4"/>
    <p:sldLayoutId id="2147485090" r:id="rId5"/>
    <p:sldLayoutId id="2147485091" r:id="rId6"/>
    <p:sldLayoutId id="2147485092" r:id="rId7"/>
    <p:sldLayoutId id="2147485093" r:id="rId8"/>
    <p:sldLayoutId id="2147485094" r:id="rId9"/>
    <p:sldLayoutId id="2147485095" r:id="rId10"/>
    <p:sldLayoutId id="2147485096" r:id="rId11"/>
    <p:sldLayoutId id="2147485097" r:id="rId12"/>
    <p:sldLayoutId id="2147485098" r:id="rId13"/>
    <p:sldLayoutId id="2147485099" r:id="rId14"/>
    <p:sldLayoutId id="2147485100" r:id="rId15"/>
    <p:sldLayoutId id="2147485101" r:id="rId16"/>
    <p:sldLayoutId id="2147485102" r:id="rId17"/>
    <p:sldLayoutId id="2147485103" r:id="rId18"/>
    <p:sldLayoutId id="2147485104" r:id="rId19"/>
    <p:sldLayoutId id="2147485105" r:id="rId20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altin@units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i.istat.it/Index.aspx?DataSetCode=DCIS_MUSVIS" TargetMode="External"/><Relationship Id="rId2" Type="http://schemas.openxmlformats.org/officeDocument/2006/relationships/hyperlink" Target="https://www.hemoodle.it/mod/evoting/view.php?id=408148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1.safelinks.protection.outlook.com/?url=https%3A%2F%2Fgu-se.zoom.us%2Fwebinar%2Fregister%2FWN_iRpC0-jkQyW2voeOKKAonA&amp;data=02%7C01%7C%7C22a734963d064dd0153b08d869ec9bfd%7C1faf88fea9984c5b93c9210a11d9a5c2%7C0%7C0%7C637375812302773597&amp;sdata=QFYB9%2FY2e%2Ftum%2F%2B%2BtAmbCVnyiUgjEgOI8C6hhnOTCUk%3D&amp;reserved=0" TargetMode="External"/><Relationship Id="rId2" Type="http://schemas.openxmlformats.org/officeDocument/2006/relationships/hyperlink" Target="https://eur01.safelinks.protection.outlook.com/?url=http%3A%2F%2Fcheurope-project.eu%2Fwp-content%2Fuploads%2F2020%2F09%2FCHEurope_final-conference-program_draft_17-09-20.pdf&amp;data=02%7C01%7C%7C22a734963d064dd0153b08d869ec9bfd%7C1faf88fea9984c5b93c9210a11d9a5c2%7C0%7C0%7C637375812302773597&amp;sdata=BOp818vf2Q0fClq2a50hWBhyK2HfV4KRDd6QHzxfF8M%3D&amp;reserved=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ur01.safelinks.protection.outlook.com/?url=http%3A%2F%2Fcheurope-project.eu%2Fcontact%2F&amp;data=02%7C01%7C%7C22a734963d064dd0153b08d869ec9bfd%7C1faf88fea9984c5b93c9210a11d9a5c2%7C0%7C0%7C637375812302783588&amp;sdata=x%2BkrqYrUVYfiMteriP3jxt3sxH5mKtXOpp82xyPAi8g%3D&amp;reserved=0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ndazioneslowfood.com/it/presidi-slow-food/pitina/" TargetMode="External"/><Relationship Id="rId7" Type="http://schemas.openxmlformats.org/officeDocument/2006/relationships/image" Target="../media/image6.jpg"/><Relationship Id="rId2" Type="http://schemas.openxmlformats.org/officeDocument/2006/relationships/hyperlink" Target="https://www.corriere.it/foto-gallery/esteri/14_luglio_25/afghanistan-statue-buddha-distrutte-talebani-4f7f0586-141a-11e4-9950-e546b7448c47.shtml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dolomitiunesco.info/il-patrimonio-mondiale/" TargetMode="External"/><Relationship Id="rId5" Type="http://schemas.openxmlformats.org/officeDocument/2006/relationships/hyperlink" Target="https://www.marrakech.it/piazza-jamaa-el-fna" TargetMode="External"/><Relationship Id="rId4" Type="http://schemas.openxmlformats.org/officeDocument/2006/relationships/hyperlink" Target="https://whc.unesco.org/en/list/119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0J_RnRILJ0&amp;feature=emb_log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youtu.be/1CQqomJwdxE" TargetMode="External"/><Relationship Id="rId4" Type="http://schemas.openxmlformats.org/officeDocument/2006/relationships/hyperlink" Target="https://www.youtube.com/watch?v=VAjfqKwx8X8&amp;feature=emb_log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1375435" y="-10274"/>
            <a:ext cx="7454900" cy="2098226"/>
          </a:xfrm>
        </p:spPr>
        <p:txBody>
          <a:bodyPr>
            <a:normAutofit/>
          </a:bodyPr>
          <a:lstStyle/>
          <a:p>
            <a:r>
              <a:rPr lang="it-IT" dirty="0"/>
              <a:t>ANTROPOLOGIA CULTURALE</a:t>
            </a: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>
          <a:xfrm>
            <a:off x="449179" y="2416485"/>
            <a:ext cx="8245642" cy="4563814"/>
          </a:xfrm>
        </p:spPr>
        <p:txBody>
          <a:bodyPr>
            <a:noAutofit/>
          </a:bodyPr>
          <a:lstStyle/>
          <a:p>
            <a:r>
              <a:rPr lang="it-IT" sz="1600" dirty="0">
                <a:solidFill>
                  <a:schemeClr val="tx1"/>
                </a:solidFill>
              </a:rPr>
              <a:t>LM </a:t>
            </a:r>
            <a:r>
              <a:rPr lang="it-IT" sz="1600" dirty="0" err="1">
                <a:solidFill>
                  <a:schemeClr val="tx1"/>
                </a:solidFill>
              </a:rPr>
              <a:t>interateneo</a:t>
            </a:r>
            <a:r>
              <a:rPr lang="it-IT" sz="1600" dirty="0">
                <a:solidFill>
                  <a:schemeClr val="tx1"/>
                </a:solidFill>
              </a:rPr>
              <a:t> in </a:t>
            </a:r>
            <a:r>
              <a:rPr lang="it-IT" sz="1600" b="1" dirty="0">
                <a:solidFill>
                  <a:schemeClr val="tx1"/>
                </a:solidFill>
              </a:rPr>
              <a:t>Studi storici dal Medioevo all’età contemporanea</a:t>
            </a:r>
          </a:p>
          <a:p>
            <a:r>
              <a:rPr lang="it-IT" sz="1600" dirty="0">
                <a:solidFill>
                  <a:schemeClr val="tx1"/>
                </a:solidFill>
              </a:rPr>
              <a:t>6 ottobre – 25 novembre 2020 - </a:t>
            </a:r>
            <a:r>
              <a:rPr lang="it-IT" sz="1600" dirty="0" err="1">
                <a:solidFill>
                  <a:schemeClr val="tx1"/>
                </a:solidFill>
              </a:rPr>
              <a:t>a.a</a:t>
            </a:r>
            <a:r>
              <a:rPr lang="it-IT" sz="1600" dirty="0">
                <a:solidFill>
                  <a:schemeClr val="tx1"/>
                </a:solidFill>
              </a:rPr>
              <a:t>. 2020-21  </a:t>
            </a:r>
          </a:p>
          <a:p>
            <a:r>
              <a:rPr lang="it-IT" sz="1600" dirty="0">
                <a:solidFill>
                  <a:schemeClr val="tx1"/>
                </a:solidFill>
              </a:rPr>
              <a:t>Sede di Trieste, DISU – </a:t>
            </a:r>
            <a:r>
              <a:rPr lang="it-IT" sz="1600" dirty="0" err="1">
                <a:solidFill>
                  <a:schemeClr val="tx1"/>
                </a:solidFill>
              </a:rPr>
              <a:t>Androna</a:t>
            </a:r>
            <a:r>
              <a:rPr lang="it-IT" sz="1600" dirty="0">
                <a:solidFill>
                  <a:schemeClr val="tx1"/>
                </a:solidFill>
              </a:rPr>
              <a:t> Campo Marzio, 10 - Aula C  </a:t>
            </a:r>
          </a:p>
          <a:p>
            <a:r>
              <a:rPr lang="it-IT" sz="1600" dirty="0">
                <a:solidFill>
                  <a:schemeClr val="tx1"/>
                </a:solidFill>
              </a:rPr>
              <a:t>martedì E mercoledì dalle ore 10.30 alle 12.30 </a:t>
            </a:r>
          </a:p>
          <a:p>
            <a:r>
              <a:rPr lang="it-IT" sz="1600" b="1" dirty="0">
                <a:solidFill>
                  <a:schemeClr val="tx1"/>
                </a:solidFill>
              </a:rPr>
              <a:t>prof. Roberta Altin, DISU </a:t>
            </a:r>
            <a:r>
              <a:rPr lang="it-IT" sz="1600" b="1" dirty="0" err="1">
                <a:solidFill>
                  <a:schemeClr val="tx1"/>
                </a:solidFill>
              </a:rPr>
              <a:t>UniTS</a:t>
            </a:r>
            <a:endParaRPr lang="it-IT" sz="1600" b="1" dirty="0">
              <a:solidFill>
                <a:schemeClr val="tx1"/>
              </a:solidFill>
            </a:endParaRPr>
          </a:p>
          <a:p>
            <a:r>
              <a:rPr lang="it-IT" sz="1600" dirty="0">
                <a:solidFill>
                  <a:schemeClr val="tx1"/>
                </a:solidFill>
              </a:rPr>
              <a:t>Ricevimento: giovedì 11-13</a:t>
            </a:r>
            <a:br>
              <a:rPr lang="it-IT" sz="1600" dirty="0">
                <a:solidFill>
                  <a:schemeClr val="tx1"/>
                </a:solidFill>
              </a:rPr>
            </a:br>
            <a:r>
              <a:rPr lang="it-IT" sz="1600" dirty="0">
                <a:solidFill>
                  <a:schemeClr val="tx1"/>
                </a:solidFill>
              </a:rPr>
              <a:t>		via Lazzaretto Vecchio, 8 – 3° piano, stanza 308</a:t>
            </a:r>
            <a:br>
              <a:rPr lang="it-IT" sz="1600" dirty="0">
                <a:solidFill>
                  <a:schemeClr val="tx1"/>
                </a:solidFill>
              </a:rPr>
            </a:br>
            <a:r>
              <a:rPr lang="it-IT" sz="1600" dirty="0">
                <a:solidFill>
                  <a:schemeClr val="tx1"/>
                </a:solidFill>
              </a:rPr>
              <a:t>	</a:t>
            </a:r>
            <a:r>
              <a:rPr lang="it-IT" sz="16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raltin@units.it</a:t>
            </a:r>
            <a:endParaRPr lang="it-IT" sz="1600" dirty="0">
              <a:solidFill>
                <a:schemeClr val="tx1"/>
              </a:solidFill>
            </a:endParaRPr>
          </a:p>
          <a:p>
            <a:r>
              <a:rPr lang="it-IT" sz="1600" dirty="0"/>
              <a:t>		</a:t>
            </a:r>
            <a:br>
              <a:rPr lang="it-IT" sz="1600" dirty="0"/>
            </a:br>
            <a:br>
              <a:rPr lang="it-IT" sz="1600" dirty="0"/>
            </a:br>
            <a:br>
              <a:rPr lang="it-IT" sz="1600" dirty="0"/>
            </a:br>
            <a:endParaRPr lang="it-IT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990600"/>
          </a:xfrm>
        </p:spPr>
        <p:txBody>
          <a:bodyPr/>
          <a:lstStyle/>
          <a:p>
            <a:r>
              <a:rPr lang="it-IT" dirty="0"/>
              <a:t> 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292644"/>
              </p:ext>
            </p:extLst>
          </p:nvPr>
        </p:nvGraphicFramePr>
        <p:xfrm>
          <a:off x="-113015" y="71919"/>
          <a:ext cx="8959064" cy="6945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441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DA3125-B3E1-964D-84EE-7157AC552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Patrimonio culturale</a:t>
            </a:r>
          </a:p>
        </p:txBody>
      </p:sp>
      <p:sp>
        <p:nvSpPr>
          <p:cNvPr id="4" name="Segnaposto contenuto 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999F7A9-54F8-5244-864E-840D6F16D7D8}"/>
              </a:ext>
            </a:extLst>
          </p:cNvPr>
          <p:cNvSpPr>
            <a:spLocks noGrp="1"/>
          </p:cNvSpPr>
          <p:nvPr>
            <p:ph idx="1"/>
          </p:nvPr>
        </p:nvSpPr>
        <p:spPr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6037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7EA009-AD8B-4142-9178-63C12CCC1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il patrimonio culturale?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14AB36-722D-CA40-85FE-0BA80F205F1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QR</a:t>
            </a:r>
          </a:p>
          <a:p>
            <a:r>
              <a:rPr lang="it-IT" cap="none" dirty="0">
                <a:latin typeface="Calibri Light" panose="020F0302020204030204" pitchFamily="34" charset="0"/>
              </a:rPr>
              <a:t>Il patrimonio, l’esperienza formalmente messa in scena di incontro con </a:t>
            </a:r>
            <a:r>
              <a:rPr lang="it-IT" b="1" cap="none" dirty="0">
                <a:latin typeface="Calibri Light" panose="020F0302020204030204" pitchFamily="34" charset="0"/>
              </a:rPr>
              <a:t>le tracce fisiche del passato nel presente</a:t>
            </a:r>
            <a:r>
              <a:rPr lang="it-IT" cap="none" dirty="0">
                <a:latin typeface="Calibri Light" panose="020F0302020204030204" pitchFamily="34" charset="0"/>
              </a:rPr>
              <a:t>, è diventato un </a:t>
            </a:r>
            <a:r>
              <a:rPr lang="it-IT" b="1" cap="none" dirty="0">
                <a:latin typeface="Calibri Light" panose="020F0302020204030204" pitchFamily="34" charset="0"/>
              </a:rPr>
              <a:t>aspetto pervasivo della vita contemporanea</a:t>
            </a:r>
            <a:r>
              <a:rPr lang="it-IT" cap="none" dirty="0">
                <a:latin typeface="Calibri Light" panose="020F0302020204030204" pitchFamily="34" charset="0"/>
              </a:rPr>
              <a:t> e si configura come una serie di componenti che fungono da elementi costitutivi del design degli spazi urbani e suburbani contemporanei</a:t>
            </a:r>
          </a:p>
          <a:p>
            <a:r>
              <a:rPr lang="it-IT" cap="none" dirty="0">
                <a:latin typeface="Calibri Light" panose="020F0302020204030204" pitchFamily="34" charset="0"/>
              </a:rPr>
              <a:t>«</a:t>
            </a:r>
            <a:r>
              <a:rPr lang="it-IT" b="1" cap="none" dirty="0">
                <a:latin typeface="Calibri Light" panose="020F0302020204030204" pitchFamily="34" charset="0"/>
              </a:rPr>
              <a:t>Abbondanza del patrimonio</a:t>
            </a:r>
            <a:r>
              <a:rPr lang="it-IT" cap="none" dirty="0">
                <a:latin typeface="Calibri Light" panose="020F0302020204030204" pitchFamily="34" charset="0"/>
              </a:rPr>
              <a:t>» Rodney Harrison 2020.</a:t>
            </a:r>
          </a:p>
          <a:p>
            <a:r>
              <a:rPr lang="it-IT" cap="none" dirty="0">
                <a:latin typeface="Calibri Light" panose="020F0302020204030204" pitchFamily="34" charset="0"/>
                <a:hlinkClick r:id="rId3"/>
              </a:rPr>
              <a:t>Istat Patrimonio Italiano</a:t>
            </a:r>
            <a:endParaRPr lang="it-IT" cap="none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408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1B7A1921-CDC1-C94C-92E0-183CEEAE8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Crisi della memoria nella tarda modernità?</a:t>
            </a:r>
          </a:p>
        </p:txBody>
      </p:sp>
      <p:sp>
        <p:nvSpPr>
          <p:cNvPr id="15" name="Segnaposto testo 14">
            <a:extLst>
              <a:ext uri="{FF2B5EF4-FFF2-40B4-BE49-F238E27FC236}">
                <a16:creationId xmlns:a16="http://schemas.microsoft.com/office/drawing/2014/main" id="{2559CDCA-EE6B-0542-9285-5F8B1F8D0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cap="none" dirty="0">
                <a:latin typeface="Calibri" panose="020F0502020204030204" pitchFamily="34" charset="0"/>
                <a:cs typeface="Calibri" panose="020F0502020204030204" pitchFamily="34" charset="0"/>
              </a:rPr>
              <a:t>Rapidità e peso dei cambiamenti tecnologici, sociali e climatici</a:t>
            </a:r>
          </a:p>
          <a:p>
            <a:r>
              <a:rPr lang="it-IT" cap="none" dirty="0">
                <a:latin typeface="Calibri" panose="020F0502020204030204" pitchFamily="34" charset="0"/>
                <a:cs typeface="Calibri" panose="020F0502020204030204" pitchFamily="34" charset="0"/>
              </a:rPr>
              <a:t>Incertezza, ossessione per il passato, crescita della NOSTALGIA post-moderna</a:t>
            </a:r>
          </a:p>
        </p:txBody>
      </p:sp>
      <p:pic>
        <p:nvPicPr>
          <p:cNvPr id="21" name="Segnaposto immagine 20">
            <a:extLst>
              <a:ext uri="{FF2B5EF4-FFF2-40B4-BE49-F238E27FC236}">
                <a16:creationId xmlns:a16="http://schemas.microsoft.com/office/drawing/2014/main" id="{609148C9-2C91-AE42-91C1-E1C0DB83016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7236" b="17236"/>
          <a:stretch>
            <a:fillRect/>
          </a:stretch>
        </p:blipFill>
        <p:spPr>
          <a:xfrm>
            <a:off x="1813233" y="678095"/>
            <a:ext cx="5789643" cy="3411020"/>
          </a:xfrm>
        </p:spPr>
      </p:pic>
    </p:spTree>
    <p:extLst>
      <p:ext uri="{BB962C8B-B14F-4D97-AF65-F5344CB8AC3E}">
        <p14:creationId xmlns:p14="http://schemas.microsoft.com/office/powerpoint/2010/main" val="3927077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68D884D7-6302-EB46-9803-CB58C160D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HERITAGE: NUOVI APPROCCI 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406B5C-58F0-5A48-BA0B-B74CE63E90B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cap="none" dirty="0">
                <a:latin typeface="Eurostile" panose="020B0504020202050204" pitchFamily="34" charset="77"/>
              </a:rPr>
              <a:t>Non è un processo passivo di conservazione di cose de passato ma un PROCESSO attivo  di ASSEMBLAGGIO di una serie di oggetti, luoghi e pratiche che SCEGLIAMO di rappresentare come uno specchio del presente, associato ad un particolare insieme di VALORI che desideriamo portare con noi nel FUTURO. </a:t>
            </a:r>
          </a:p>
          <a:p>
            <a:r>
              <a:rPr lang="it-IT" cap="none" dirty="0">
                <a:latin typeface="Eurostile" panose="020B0504020202050204" pitchFamily="34" charset="77"/>
              </a:rPr>
              <a:t>Impegno creativo con il PASSATO nel presente per una produzione attiva del nostro DOMANI.</a:t>
            </a:r>
          </a:p>
        </p:txBody>
      </p:sp>
    </p:spTree>
    <p:extLst>
      <p:ext uri="{BB962C8B-B14F-4D97-AF65-F5344CB8AC3E}">
        <p14:creationId xmlns:p14="http://schemas.microsoft.com/office/powerpoint/2010/main" val="1957215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840837" y="403845"/>
            <a:ext cx="6589199" cy="1280890"/>
          </a:xfrm>
        </p:spPr>
        <p:txBody>
          <a:bodyPr>
            <a:normAutofit/>
          </a:bodyPr>
          <a:lstStyle/>
          <a:p>
            <a:pPr marL="228600" indent="-228600" algn="l">
              <a:spcBef>
                <a:spcPts val="1000"/>
              </a:spcBef>
              <a:buClr>
                <a:schemeClr val="tx1"/>
              </a:buClr>
            </a:pPr>
            <a:r>
              <a:rPr lang="it-IT" sz="3000" dirty="0">
                <a:effectLst>
                  <a:outerShdw blurRad="38100" dist="38100" dir="2700000" algn="tl">
                    <a:srgbClr val="DDDDDD"/>
                  </a:outerShdw>
                </a:effectLst>
                <a:latin typeface="Eurostile" panose="020B0504020202050204" pitchFamily="34" charset="77"/>
                <a:ea typeface="+mn-ea"/>
                <a:cs typeface="+mn-cs"/>
              </a:rPr>
              <a:t>La pattumiera e la memoria 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84735"/>
            <a:ext cx="7661275" cy="4114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  <a:buNone/>
            </a:pPr>
            <a:r>
              <a:rPr lang="it-IT" sz="2800" cap="none" dirty="0">
                <a:effectLst>
                  <a:outerShdw blurRad="38100" dist="38100" dir="2700000" algn="tl">
                    <a:srgbClr val="DDDDDD"/>
                  </a:outerShdw>
                </a:effectLst>
                <a:cs typeface="Calibri" panose="020F0502020204030204" pitchFamily="34" charset="0"/>
              </a:rPr>
              <a:t>Pezze e rammendi, bricolage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it-IT" sz="2400" dirty="0">
              <a:ea typeface="ＭＳ Ｐゴシック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it-IT" sz="2800" cap="none" dirty="0">
                <a:effectLst>
                  <a:outerShdw blurRad="38100" dist="38100" dir="2700000" algn="tl">
                    <a:srgbClr val="DDDDDD"/>
                  </a:outerShdw>
                </a:effectLst>
                <a:cs typeface="Calibri" panose="020F0502020204030204" pitchFamily="34" charset="0"/>
              </a:rPr>
              <a:t>Nel momento in cui svuoto la pattumiera piccola nella grande e trasporto questa sollevandola per i due manici fuori dal nostro ingresso di casa…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it-IT" sz="2800" cap="none" dirty="0">
                <a:effectLst>
                  <a:outerShdw blurRad="38100" dist="38100" dir="2700000" algn="tl">
                    <a:srgbClr val="DDDDDD"/>
                  </a:outerShdw>
                </a:effectLst>
                <a:cs typeface="Calibri" panose="020F0502020204030204" pitchFamily="34" charset="0"/>
              </a:rPr>
              <a:t>	già m’investo di un ruolo sociale.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it-IT" sz="2800" cap="none" dirty="0">
                <a:effectLst>
                  <a:outerShdw blurRad="38100" dist="38100" dir="2700000" algn="tl">
                    <a:srgbClr val="DDDDDD"/>
                  </a:outerShdw>
                </a:effectLst>
                <a:cs typeface="Calibri" panose="020F0502020204030204" pitchFamily="34" charset="0"/>
              </a:rPr>
              <a:t>Il buttar via è complementare dell’appropriazione / inferno di un mondo in cui non fosse buttato mai via niente /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it-IT" sz="2800" cap="none" dirty="0">
                <a:effectLst>
                  <a:outerShdw blurRad="38100" dist="38100" dir="2700000" algn="tl">
                    <a:srgbClr val="DDDDDD"/>
                  </a:outerShdw>
                </a:effectLst>
                <a:cs typeface="Calibri" panose="020F0502020204030204" pitchFamily="34" charset="0"/>
              </a:rPr>
              <a:t>si è quel che non si butta via..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it-IT" sz="2800" cap="none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						  (</a:t>
            </a:r>
            <a:r>
              <a:rPr lang="it-IT" sz="2800" cap="none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I.Calvino</a:t>
            </a:r>
            <a:r>
              <a:rPr lang="it-IT" sz="2800" cap="none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1990)</a:t>
            </a:r>
          </a:p>
        </p:txBody>
      </p:sp>
      <p:pic>
        <p:nvPicPr>
          <p:cNvPr id="69636" name="Immagine 3" descr="pg-calz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245" y="235450"/>
            <a:ext cx="16637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2736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AEE056BA-65C1-5E4C-B32D-B4FAC94F7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UNESCO </a:t>
            </a:r>
            <a:br>
              <a:rPr lang="it-IT" dirty="0"/>
            </a:br>
            <a:r>
              <a:rPr lang="it-IT" sz="3000" cap="none" dirty="0"/>
              <a:t>Processi </a:t>
            </a:r>
            <a:r>
              <a:rPr lang="it-IT" sz="3000" cap="none" dirty="0" err="1"/>
              <a:t>globalizza_ti</a:t>
            </a:r>
            <a:r>
              <a:rPr lang="it-IT" sz="3000" cap="none" dirty="0"/>
              <a:t>/</a:t>
            </a:r>
            <a:r>
              <a:rPr lang="it-IT" sz="3000" cap="none" dirty="0" err="1"/>
              <a:t>nti</a:t>
            </a:r>
            <a:r>
              <a:rPr lang="it-IT" sz="3000" cap="none" dirty="0"/>
              <a:t> internazionali</a:t>
            </a:r>
            <a:br>
              <a:rPr lang="it-IT" sz="3000" cap="none" dirty="0"/>
            </a:br>
            <a:r>
              <a:rPr lang="it-IT" sz="3000" cap="none" dirty="0"/>
              <a:t>Tipologie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DC735A4-3E8B-9A43-AD6A-BFE88B5C769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Siti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Città storiche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Paesaggi cult.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Siti sacri naturali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Patrimonio cult. Sottomarino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Musei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Patrimonio cult. Mobile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Artigianato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Patrimonio documentario e digitale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21FC7C4-E499-DA40-B4AE-868C507CD13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Patrimonio cinematografico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Tradizioni orali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Lingue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Eventi festivi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Riti e credenze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Musiche e canzoni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Arti </a:t>
            </a:r>
            <a:r>
              <a:rPr lang="it-IT" cap="none" dirty="0" err="1">
                <a:latin typeface="Eurostile" panose="020B0504020202050204" pitchFamily="34" charset="77"/>
              </a:rPr>
              <a:t>perfomativa</a:t>
            </a:r>
            <a:r>
              <a:rPr lang="it-IT" cap="none" dirty="0">
                <a:latin typeface="Eurostile" panose="020B0504020202050204" pitchFamily="34" charset="77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Medicina tradizionale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 err="1">
                <a:latin typeface="Eurostile" panose="020B0504020202050204" pitchFamily="34" charset="77"/>
              </a:rPr>
              <a:t>Letterattura</a:t>
            </a:r>
            <a:endParaRPr lang="it-IT" cap="none" dirty="0">
              <a:latin typeface="Eurostile" panose="020B0504020202050204" pitchFamily="34" charset="77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Tradizioni culinarie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cap="none" dirty="0">
                <a:latin typeface="Eurostile" panose="020B0504020202050204" pitchFamily="34" charset="77"/>
              </a:rPr>
              <a:t>Sport e giochi tradizionali</a:t>
            </a:r>
          </a:p>
        </p:txBody>
      </p:sp>
    </p:spTree>
    <p:extLst>
      <p:ext uri="{BB962C8B-B14F-4D97-AF65-F5344CB8AC3E}">
        <p14:creationId xmlns:p14="http://schemas.microsoft.com/office/powerpoint/2010/main" val="4104067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06C46475-BED7-FD4D-8D8B-1BA89323B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882316"/>
            <a:ext cx="7773338" cy="1332379"/>
          </a:xfrm>
        </p:spPr>
        <p:txBody>
          <a:bodyPr>
            <a:normAutofit fontScale="90000"/>
          </a:bodyPr>
          <a:lstStyle/>
          <a:p>
            <a:r>
              <a:rPr lang="it-IT" sz="3100" dirty="0"/>
              <a:t>WEBINAR </a:t>
            </a:r>
            <a:r>
              <a:rPr lang="it-IT" sz="3100" cap="none" dirty="0" err="1"/>
              <a:t>Invitation</a:t>
            </a:r>
            <a:r>
              <a:rPr lang="it-IT" sz="3100" cap="none" dirty="0"/>
              <a:t> to </a:t>
            </a:r>
            <a:r>
              <a:rPr lang="it-IT" sz="3100" dirty="0" err="1"/>
              <a:t>CHEurope</a:t>
            </a:r>
            <a:r>
              <a:rPr lang="it-IT" sz="3100" dirty="0"/>
              <a:t>: </a:t>
            </a:r>
            <a:br>
              <a:rPr lang="it-IT" sz="3100" dirty="0"/>
            </a:br>
            <a:r>
              <a:rPr lang="it-IT" sz="3100" b="1" dirty="0"/>
              <a:t>Critical Heritage </a:t>
            </a:r>
            <a:r>
              <a:rPr lang="it-IT" sz="3100" b="1" dirty="0" err="1"/>
              <a:t>Studies</a:t>
            </a:r>
            <a:r>
              <a:rPr lang="it-IT" sz="3100" b="1" dirty="0"/>
              <a:t> and the </a:t>
            </a:r>
            <a:r>
              <a:rPr lang="it-IT" sz="3100" b="1" dirty="0" err="1"/>
              <a:t>Futures</a:t>
            </a:r>
            <a:r>
              <a:rPr lang="it-IT" sz="3100" b="1" dirty="0"/>
              <a:t> of Europe</a:t>
            </a:r>
            <a:br>
              <a:rPr lang="it-IT" sz="3100" b="1" dirty="0"/>
            </a:br>
            <a:r>
              <a:rPr lang="it-IT" sz="3100" dirty="0"/>
              <a:t>Online </a:t>
            </a:r>
            <a:r>
              <a:rPr lang="it-IT" sz="3100" dirty="0" err="1"/>
              <a:t>final</a:t>
            </a:r>
            <a:r>
              <a:rPr lang="it-IT" sz="3100" dirty="0"/>
              <a:t> conference</a:t>
            </a:r>
            <a:br>
              <a:rPr lang="it-IT" sz="3100" dirty="0"/>
            </a:br>
            <a:r>
              <a:rPr lang="it-IT" sz="3100" dirty="0"/>
              <a:t>15-16 </a:t>
            </a:r>
            <a:r>
              <a:rPr lang="it-IT" sz="3100" dirty="0" err="1"/>
              <a:t>October</a:t>
            </a:r>
            <a:r>
              <a:rPr lang="it-IT" sz="3100" dirty="0"/>
              <a:t> 2020</a:t>
            </a:r>
            <a:br>
              <a:rPr lang="it-IT" sz="3100" dirty="0"/>
            </a:br>
            <a:br>
              <a:rPr lang="it-IT" cap="none" dirty="0"/>
            </a:br>
            <a:endParaRPr lang="it-IT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0F58D8FC-59FE-3341-A0B0-0040E24B683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8968" y="2454442"/>
            <a:ext cx="8775031" cy="455595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sz="2300" cap="none" dirty="0" err="1"/>
              <a:t>This</a:t>
            </a:r>
            <a:r>
              <a:rPr lang="it-IT" sz="2300" cap="none" dirty="0"/>
              <a:t> </a:t>
            </a:r>
            <a:r>
              <a:rPr lang="it-IT" sz="2300" cap="none" dirty="0" err="1"/>
              <a:t>international</a:t>
            </a:r>
            <a:r>
              <a:rPr lang="it-IT" sz="2300" cap="none" dirty="0"/>
              <a:t> conference </a:t>
            </a:r>
            <a:r>
              <a:rPr lang="it-IT" sz="2300" cap="none" dirty="0" err="1"/>
              <a:t>will</a:t>
            </a:r>
            <a:r>
              <a:rPr lang="it-IT" sz="2300" cap="none" dirty="0"/>
              <a:t> </a:t>
            </a:r>
            <a:r>
              <a:rPr lang="it-IT" sz="2300" cap="none" dirty="0" err="1"/>
              <a:t>mark</a:t>
            </a:r>
            <a:r>
              <a:rPr lang="it-IT" sz="2300" cap="none" dirty="0"/>
              <a:t> the </a:t>
            </a:r>
            <a:r>
              <a:rPr lang="it-IT" sz="2300" cap="none" dirty="0" err="1"/>
              <a:t>cheurope</a:t>
            </a:r>
            <a:r>
              <a:rPr lang="it-IT" sz="2300" cap="none" dirty="0"/>
              <a:t> </a:t>
            </a:r>
            <a:r>
              <a:rPr lang="it-IT" sz="2300" cap="none" dirty="0" err="1"/>
              <a:t>project’s</a:t>
            </a:r>
            <a:r>
              <a:rPr lang="it-IT" sz="2300" cap="none" dirty="0"/>
              <a:t> </a:t>
            </a:r>
            <a:r>
              <a:rPr lang="it-IT" sz="2300" cap="none" dirty="0" err="1"/>
              <a:t>conclusion</a:t>
            </a:r>
            <a:r>
              <a:rPr lang="it-IT" sz="2300" cap="none" dirty="0"/>
              <a:t> and </a:t>
            </a:r>
            <a:r>
              <a:rPr lang="it-IT" sz="2300" cap="none" dirty="0" err="1"/>
              <a:t>allow</a:t>
            </a:r>
            <a:r>
              <a:rPr lang="it-IT" sz="2300" cap="none" dirty="0"/>
              <a:t> the </a:t>
            </a:r>
            <a:r>
              <a:rPr lang="it-IT" sz="2300" cap="none" dirty="0" err="1"/>
              <a:t>presentation</a:t>
            </a:r>
            <a:r>
              <a:rPr lang="it-IT" sz="2300" cap="none" dirty="0"/>
              <a:t> to the </a:t>
            </a:r>
            <a:r>
              <a:rPr lang="it-IT" sz="2300" cap="none" dirty="0" err="1"/>
              <a:t>wider</a:t>
            </a:r>
            <a:r>
              <a:rPr lang="it-IT" sz="2300" cap="none" dirty="0"/>
              <a:t> </a:t>
            </a:r>
            <a:r>
              <a:rPr lang="it-IT" sz="2300" cap="none" dirty="0" err="1"/>
              <a:t>scientific</a:t>
            </a:r>
            <a:r>
              <a:rPr lang="it-IT" sz="2300" cap="none" dirty="0"/>
              <a:t> community of the </a:t>
            </a:r>
            <a:r>
              <a:rPr lang="it-IT" sz="2300" cap="none" dirty="0" err="1"/>
              <a:t>results</a:t>
            </a:r>
            <a:r>
              <a:rPr lang="it-IT" sz="2300" cap="none" dirty="0"/>
              <a:t> </a:t>
            </a:r>
            <a:r>
              <a:rPr lang="it-IT" sz="2300" cap="none" dirty="0" err="1"/>
              <a:t>obtained</a:t>
            </a:r>
            <a:r>
              <a:rPr lang="it-IT" sz="2300" cap="none" dirty="0"/>
              <a:t> </a:t>
            </a:r>
            <a:r>
              <a:rPr lang="it-IT" sz="2300" cap="none" dirty="0" err="1"/>
              <a:t>during</a:t>
            </a:r>
            <a:r>
              <a:rPr lang="it-IT" sz="2300" cap="none" dirty="0"/>
              <a:t> more </a:t>
            </a:r>
            <a:r>
              <a:rPr lang="it-IT" sz="2300" cap="none" dirty="0" err="1"/>
              <a:t>than</a:t>
            </a:r>
            <a:r>
              <a:rPr lang="it-IT" sz="2300" cap="none" dirty="0"/>
              <a:t> 4 </a:t>
            </a:r>
            <a:r>
              <a:rPr lang="it-IT" sz="2300" cap="none" dirty="0" err="1"/>
              <a:t>years</a:t>
            </a:r>
            <a:r>
              <a:rPr lang="it-IT" sz="2300" cap="none" dirty="0"/>
              <a:t> of collaborative </a:t>
            </a:r>
            <a:r>
              <a:rPr lang="it-IT" sz="2300" cap="none" dirty="0" err="1"/>
              <a:t>research</a:t>
            </a:r>
            <a:r>
              <a:rPr lang="it-IT" sz="2300" cap="none" dirty="0"/>
              <a:t>. The 15 </a:t>
            </a:r>
            <a:r>
              <a:rPr lang="it-IT" sz="2300" cap="none" dirty="0" err="1"/>
              <a:t>early</a:t>
            </a:r>
            <a:r>
              <a:rPr lang="it-IT" sz="2300" cap="none" dirty="0"/>
              <a:t> stage </a:t>
            </a:r>
            <a:r>
              <a:rPr lang="it-IT" sz="2300" cap="none" dirty="0" err="1"/>
              <a:t>researchers</a:t>
            </a:r>
            <a:r>
              <a:rPr lang="it-IT" sz="2300" cap="none" dirty="0"/>
              <a:t> </a:t>
            </a:r>
            <a:r>
              <a:rPr lang="it-IT" sz="2300" cap="none" dirty="0" err="1"/>
              <a:t>funded</a:t>
            </a:r>
            <a:r>
              <a:rPr lang="it-IT" sz="2300" cap="none" dirty="0"/>
              <a:t> by the </a:t>
            </a:r>
            <a:r>
              <a:rPr lang="it-IT" sz="2300" cap="none" dirty="0" err="1"/>
              <a:t>marie</a:t>
            </a:r>
            <a:r>
              <a:rPr lang="it-IT" sz="2300" cap="none" dirty="0"/>
              <a:t> </a:t>
            </a:r>
            <a:r>
              <a:rPr lang="it-IT" sz="2300" cap="none" dirty="0" err="1"/>
              <a:t>skłodowska</a:t>
            </a:r>
            <a:r>
              <a:rPr lang="it-IT" sz="2300" cap="none" dirty="0"/>
              <a:t>-curie innovative training network, the </a:t>
            </a:r>
            <a:r>
              <a:rPr lang="it-IT" sz="2300" cap="none" dirty="0" err="1"/>
              <a:t>members</a:t>
            </a:r>
            <a:r>
              <a:rPr lang="it-IT" sz="2300" cap="none" dirty="0"/>
              <a:t> of the </a:t>
            </a:r>
            <a:r>
              <a:rPr lang="it-IT" sz="2300" cap="none" dirty="0" err="1"/>
              <a:t>academic</a:t>
            </a:r>
            <a:r>
              <a:rPr lang="it-IT" sz="2300" cap="none" dirty="0"/>
              <a:t> </a:t>
            </a:r>
            <a:r>
              <a:rPr lang="it-IT" sz="2300" cap="none" dirty="0" err="1"/>
              <a:t>staffs</a:t>
            </a:r>
            <a:r>
              <a:rPr lang="it-IT" sz="2300" cap="none" dirty="0"/>
              <a:t> </a:t>
            </a:r>
            <a:r>
              <a:rPr lang="it-IT" sz="2300" cap="none" dirty="0" err="1"/>
              <a:t>having</a:t>
            </a:r>
            <a:r>
              <a:rPr lang="it-IT" sz="2300" cap="none" dirty="0"/>
              <a:t> </a:t>
            </a:r>
            <a:r>
              <a:rPr lang="it-IT" sz="2300" cap="none" dirty="0" err="1"/>
              <a:t>supervised</a:t>
            </a:r>
            <a:r>
              <a:rPr lang="it-IT" sz="2300" cap="none" dirty="0"/>
              <a:t> the training and </a:t>
            </a:r>
            <a:r>
              <a:rPr lang="it-IT" sz="2300" cap="none" dirty="0" err="1"/>
              <a:t>research</a:t>
            </a:r>
            <a:r>
              <a:rPr lang="it-IT" sz="2300" cap="none" dirty="0"/>
              <a:t> </a:t>
            </a:r>
            <a:r>
              <a:rPr lang="it-IT" sz="2300" cap="none" dirty="0" err="1"/>
              <a:t>activities</a:t>
            </a:r>
            <a:r>
              <a:rPr lang="it-IT" sz="2300" cap="none" dirty="0"/>
              <a:t>, </a:t>
            </a:r>
            <a:r>
              <a:rPr lang="it-IT" sz="2300" cap="none" dirty="0" err="1"/>
              <a:t>as</a:t>
            </a:r>
            <a:r>
              <a:rPr lang="it-IT" sz="2300" cap="none" dirty="0"/>
              <a:t> </a:t>
            </a:r>
            <a:r>
              <a:rPr lang="it-IT" sz="2300" cap="none" dirty="0" err="1"/>
              <a:t>well</a:t>
            </a:r>
            <a:r>
              <a:rPr lang="it-IT" sz="2300" cap="none" dirty="0"/>
              <a:t> </a:t>
            </a:r>
            <a:r>
              <a:rPr lang="it-IT" sz="2300" cap="none" dirty="0" err="1"/>
              <a:t>as</a:t>
            </a:r>
            <a:r>
              <a:rPr lang="it-IT" sz="2300" cap="none" dirty="0"/>
              <a:t> </a:t>
            </a:r>
            <a:r>
              <a:rPr lang="it-IT" sz="2300" cap="none" dirty="0" err="1"/>
              <a:t>various</a:t>
            </a:r>
            <a:r>
              <a:rPr lang="it-IT" sz="2300" cap="none" dirty="0"/>
              <a:t> </a:t>
            </a:r>
            <a:r>
              <a:rPr lang="it-IT" sz="2300" cap="none" dirty="0" err="1"/>
              <a:t>highly</a:t>
            </a:r>
            <a:r>
              <a:rPr lang="it-IT" sz="2300" cap="none" dirty="0"/>
              <a:t> </a:t>
            </a:r>
            <a:r>
              <a:rPr lang="it-IT" sz="2300" cap="none" dirty="0" err="1"/>
              <a:t>renowned</a:t>
            </a:r>
            <a:r>
              <a:rPr lang="it-IT" sz="2300" cap="none" dirty="0"/>
              <a:t>  </a:t>
            </a:r>
            <a:r>
              <a:rPr lang="it-IT" sz="2300" cap="none" dirty="0" err="1"/>
              <a:t>international</a:t>
            </a:r>
            <a:r>
              <a:rPr lang="it-IT" sz="2300" cap="none" dirty="0"/>
              <a:t> </a:t>
            </a:r>
            <a:r>
              <a:rPr lang="it-IT" sz="2300" cap="none" dirty="0" err="1"/>
              <a:t>keynote</a:t>
            </a:r>
            <a:r>
              <a:rPr lang="it-IT" sz="2300" cap="none" dirty="0"/>
              <a:t> speakers </a:t>
            </a:r>
            <a:r>
              <a:rPr lang="it-IT" sz="2300" cap="none" dirty="0" err="1"/>
              <a:t>will</a:t>
            </a:r>
            <a:r>
              <a:rPr lang="it-IT" sz="2300" cap="none" dirty="0"/>
              <a:t> </a:t>
            </a:r>
            <a:r>
              <a:rPr lang="it-IT" sz="2300" cap="none" dirty="0" err="1"/>
              <a:t>offer</a:t>
            </a:r>
            <a:r>
              <a:rPr lang="it-IT" sz="2300" cap="none" dirty="0"/>
              <a:t> a </a:t>
            </a:r>
            <a:r>
              <a:rPr lang="it-IT" sz="2300" cap="none" dirty="0" err="1"/>
              <a:t>renewed</a:t>
            </a:r>
            <a:r>
              <a:rPr lang="it-IT" sz="2300" cap="none" dirty="0"/>
              <a:t> </a:t>
            </a:r>
            <a:r>
              <a:rPr lang="it-IT" sz="2300" cap="none" dirty="0" err="1"/>
              <a:t>vision</a:t>
            </a:r>
            <a:r>
              <a:rPr lang="it-IT" sz="2300" cap="none" dirty="0"/>
              <a:t> of the </a:t>
            </a:r>
            <a:r>
              <a:rPr lang="it-IT" sz="2300" cap="none" dirty="0" err="1"/>
              <a:t>place</a:t>
            </a:r>
            <a:r>
              <a:rPr lang="it-IT" sz="2300" cap="none" dirty="0"/>
              <a:t> </a:t>
            </a:r>
            <a:r>
              <a:rPr lang="it-IT" sz="2300" cap="none" dirty="0" err="1"/>
              <a:t>that</a:t>
            </a:r>
            <a:r>
              <a:rPr lang="it-IT" sz="2300" cap="none" dirty="0"/>
              <a:t> cultural </a:t>
            </a:r>
            <a:r>
              <a:rPr lang="it-IT" sz="2300" cap="none" dirty="0" err="1"/>
              <a:t>heritage</a:t>
            </a:r>
            <a:r>
              <a:rPr lang="it-IT" sz="2300" cap="none" dirty="0"/>
              <a:t> </a:t>
            </a:r>
            <a:r>
              <a:rPr lang="it-IT" sz="2300" cap="none" dirty="0" err="1"/>
              <a:t>occupies</a:t>
            </a:r>
            <a:r>
              <a:rPr lang="it-IT" sz="2300" cap="none" dirty="0"/>
              <a:t> in </a:t>
            </a:r>
            <a:r>
              <a:rPr lang="it-IT" sz="2300" cap="none" dirty="0" err="1"/>
              <a:t>our</a:t>
            </a:r>
            <a:r>
              <a:rPr lang="it-IT" sz="2300" cap="none" dirty="0"/>
              <a:t> societies and the </a:t>
            </a:r>
            <a:r>
              <a:rPr lang="it-IT" sz="2300" cap="none" dirty="0" err="1"/>
              <a:t>role</a:t>
            </a:r>
            <a:r>
              <a:rPr lang="it-IT" sz="2300" cap="none" dirty="0"/>
              <a:t> </a:t>
            </a:r>
            <a:r>
              <a:rPr lang="it-IT" sz="2300" cap="none" dirty="0" err="1"/>
              <a:t>it</a:t>
            </a:r>
            <a:r>
              <a:rPr lang="it-IT" sz="2300" cap="none" dirty="0"/>
              <a:t> can play in </a:t>
            </a:r>
            <a:r>
              <a:rPr lang="it-IT" sz="2300" cap="none" dirty="0" err="1"/>
              <a:t>its</a:t>
            </a:r>
            <a:r>
              <a:rPr lang="it-IT" sz="2300" cap="none" dirty="0"/>
              <a:t> future </a:t>
            </a:r>
            <a:r>
              <a:rPr lang="it-IT" sz="2300" cap="none" dirty="0" err="1"/>
              <a:t>developments</a:t>
            </a:r>
            <a:r>
              <a:rPr lang="it-IT" sz="2300" cap="none" dirty="0"/>
              <a:t>. A </a:t>
            </a:r>
            <a:r>
              <a:rPr lang="it-IT" sz="2300" cap="none" dirty="0" err="1"/>
              <a:t>perspective</a:t>
            </a:r>
            <a:r>
              <a:rPr lang="it-IT" sz="2300" cap="none" dirty="0"/>
              <a:t> </a:t>
            </a:r>
            <a:r>
              <a:rPr lang="it-IT" sz="2300" cap="none" dirty="0" err="1"/>
              <a:t>whose</a:t>
            </a:r>
            <a:r>
              <a:rPr lang="it-IT" sz="2300" cap="none" dirty="0"/>
              <a:t> </a:t>
            </a:r>
            <a:r>
              <a:rPr lang="it-IT" sz="2300" cap="none" dirty="0" err="1"/>
              <a:t>topicality</a:t>
            </a:r>
            <a:r>
              <a:rPr lang="it-IT" sz="2300" cap="none" dirty="0"/>
              <a:t> </a:t>
            </a:r>
            <a:r>
              <a:rPr lang="it-IT" sz="2300" cap="none" dirty="0" err="1"/>
              <a:t>has</a:t>
            </a:r>
            <a:r>
              <a:rPr lang="it-IT" sz="2300" cap="none" dirty="0"/>
              <a:t> </a:t>
            </a:r>
            <a:r>
              <a:rPr lang="it-IT" sz="2300" cap="none" dirty="0" err="1"/>
              <a:t>suddenly</a:t>
            </a:r>
            <a:r>
              <a:rPr lang="it-IT" sz="2300" cap="none" dirty="0"/>
              <a:t> and </a:t>
            </a:r>
            <a:r>
              <a:rPr lang="it-IT" sz="2300" cap="none" dirty="0" err="1"/>
              <a:t>dramatically</a:t>
            </a:r>
            <a:r>
              <a:rPr lang="it-IT" sz="2300" cap="none" dirty="0"/>
              <a:t> </a:t>
            </a:r>
            <a:r>
              <a:rPr lang="it-IT" sz="2300" cap="none" dirty="0" err="1"/>
              <a:t>been</a:t>
            </a:r>
            <a:r>
              <a:rPr lang="it-IT" sz="2300" cap="none" dirty="0"/>
              <a:t> </a:t>
            </a:r>
            <a:r>
              <a:rPr lang="it-IT" sz="2300" cap="none" dirty="0" err="1"/>
              <a:t>highlighted</a:t>
            </a:r>
            <a:r>
              <a:rPr lang="it-IT" sz="2300" cap="none" dirty="0"/>
              <a:t> by the covid-19 </a:t>
            </a:r>
            <a:r>
              <a:rPr lang="it-IT" sz="2300" cap="none" dirty="0" err="1"/>
              <a:t>pandemic</a:t>
            </a:r>
            <a:r>
              <a:rPr lang="it-IT" sz="2300" cap="none" dirty="0"/>
              <a:t>. From </a:t>
            </a:r>
            <a:r>
              <a:rPr lang="it-IT" sz="2300" cap="none" dirty="0" err="1"/>
              <a:t>migrations</a:t>
            </a:r>
            <a:r>
              <a:rPr lang="it-IT" sz="2300" cap="none" dirty="0"/>
              <a:t> to </a:t>
            </a:r>
            <a:r>
              <a:rPr lang="it-IT" sz="2300" cap="none" dirty="0" err="1"/>
              <a:t>climate</a:t>
            </a:r>
            <a:r>
              <a:rPr lang="it-IT" sz="2300" cap="none" dirty="0"/>
              <a:t> </a:t>
            </a:r>
            <a:r>
              <a:rPr lang="it-IT" sz="2300" cap="none" dirty="0" err="1"/>
              <a:t>change</a:t>
            </a:r>
            <a:r>
              <a:rPr lang="it-IT" sz="2300" cap="none" dirty="0"/>
              <a:t>, from the </a:t>
            </a:r>
            <a:r>
              <a:rPr lang="it-IT" sz="2300" cap="none" dirty="0" err="1"/>
              <a:t>heritagization</a:t>
            </a:r>
            <a:r>
              <a:rPr lang="it-IT" sz="2300" cap="none" dirty="0"/>
              <a:t> of the </a:t>
            </a:r>
            <a:r>
              <a:rPr lang="it-IT" sz="2300" cap="none" dirty="0" err="1"/>
              <a:t>urban</a:t>
            </a:r>
            <a:r>
              <a:rPr lang="it-IT" sz="2300" cap="none" dirty="0"/>
              <a:t> to </a:t>
            </a:r>
            <a:r>
              <a:rPr lang="it-IT" sz="2300" cap="none" dirty="0" err="1"/>
              <a:t>digitality</a:t>
            </a:r>
            <a:r>
              <a:rPr lang="it-IT" sz="2300" cap="none" dirty="0"/>
              <a:t> </a:t>
            </a:r>
            <a:r>
              <a:rPr lang="it-IT" sz="2300" cap="none" dirty="0" err="1"/>
              <a:t>as</a:t>
            </a:r>
            <a:r>
              <a:rPr lang="it-IT" sz="2300" cap="none" dirty="0"/>
              <a:t> a </a:t>
            </a:r>
            <a:r>
              <a:rPr lang="it-IT" sz="2300" cap="none" dirty="0" err="1"/>
              <a:t>vector</a:t>
            </a:r>
            <a:r>
              <a:rPr lang="it-IT" sz="2300" cap="none" dirty="0"/>
              <a:t> of </a:t>
            </a:r>
            <a:r>
              <a:rPr lang="it-IT" sz="2300" cap="none" dirty="0" err="1"/>
              <a:t>communication</a:t>
            </a:r>
            <a:r>
              <a:rPr lang="it-IT" sz="2300" cap="none" dirty="0"/>
              <a:t> and </a:t>
            </a:r>
            <a:r>
              <a:rPr lang="it-IT" sz="2300" cap="none" dirty="0" err="1"/>
              <a:t>transmission</a:t>
            </a:r>
            <a:r>
              <a:rPr lang="it-IT" sz="2300" cap="none" dirty="0"/>
              <a:t> of cultural </a:t>
            </a:r>
            <a:r>
              <a:rPr lang="it-IT" sz="2300" cap="none" dirty="0" err="1"/>
              <a:t>heritage</a:t>
            </a:r>
            <a:r>
              <a:rPr lang="it-IT" sz="2300" cap="none" dirty="0"/>
              <a:t>, and from the use of </a:t>
            </a:r>
            <a:r>
              <a:rPr lang="it-IT" sz="2300" cap="none" dirty="0" err="1"/>
              <a:t>heritage</a:t>
            </a:r>
            <a:r>
              <a:rPr lang="it-IT" sz="2300" cap="none" dirty="0"/>
              <a:t> </a:t>
            </a:r>
            <a:r>
              <a:rPr lang="it-IT" sz="2300" cap="none" dirty="0" err="1"/>
              <a:t>as</a:t>
            </a:r>
            <a:r>
              <a:rPr lang="it-IT" sz="2300" cap="none" dirty="0"/>
              <a:t> a </a:t>
            </a:r>
            <a:r>
              <a:rPr lang="it-IT" sz="2300" cap="none" dirty="0" err="1"/>
              <a:t>therapy</a:t>
            </a:r>
            <a:r>
              <a:rPr lang="it-IT" sz="2300" cap="none" dirty="0"/>
              <a:t> for </a:t>
            </a:r>
            <a:r>
              <a:rPr lang="it-IT" sz="2300" cap="none" dirty="0" err="1"/>
              <a:t>improving</a:t>
            </a:r>
            <a:r>
              <a:rPr lang="it-IT" sz="2300" cap="none" dirty="0"/>
              <a:t> </a:t>
            </a:r>
            <a:r>
              <a:rPr lang="it-IT" sz="2300" cap="none" dirty="0" err="1"/>
              <a:t>psychological</a:t>
            </a:r>
            <a:r>
              <a:rPr lang="it-IT" sz="2300" cap="none" dirty="0"/>
              <a:t> </a:t>
            </a:r>
            <a:r>
              <a:rPr lang="it-IT" sz="2300" cap="none" dirty="0" err="1"/>
              <a:t>resilience</a:t>
            </a:r>
            <a:r>
              <a:rPr lang="it-IT" sz="2300" cap="none" dirty="0"/>
              <a:t> and </a:t>
            </a:r>
            <a:r>
              <a:rPr lang="it-IT" sz="2300" cap="none" dirty="0" err="1"/>
              <a:t>well-being</a:t>
            </a:r>
            <a:r>
              <a:rPr lang="it-IT" sz="2300" cap="none" dirty="0"/>
              <a:t> to the </a:t>
            </a:r>
            <a:r>
              <a:rPr lang="it-IT" sz="2300" cap="none" dirty="0" err="1"/>
              <a:t>interconnections</a:t>
            </a:r>
            <a:r>
              <a:rPr lang="it-IT" sz="2300" cap="none" dirty="0"/>
              <a:t> </a:t>
            </a:r>
            <a:r>
              <a:rPr lang="it-IT" sz="2300" cap="none" dirty="0" err="1"/>
              <a:t>between</a:t>
            </a:r>
            <a:r>
              <a:rPr lang="it-IT" sz="2300" cap="none" dirty="0"/>
              <a:t> </a:t>
            </a:r>
            <a:r>
              <a:rPr lang="it-IT" sz="2300" cap="none" dirty="0" err="1"/>
              <a:t>heritage</a:t>
            </a:r>
            <a:r>
              <a:rPr lang="it-IT" sz="2300" cap="none" dirty="0"/>
              <a:t>, </a:t>
            </a:r>
            <a:r>
              <a:rPr lang="it-IT" sz="2300" cap="none" dirty="0" err="1"/>
              <a:t>citizenship</a:t>
            </a:r>
            <a:r>
              <a:rPr lang="it-IT" sz="2300" cap="none" dirty="0"/>
              <a:t>, policy, </a:t>
            </a:r>
            <a:r>
              <a:rPr lang="it-IT" sz="2300" cap="none" dirty="0" err="1"/>
              <a:t>participation</a:t>
            </a:r>
            <a:r>
              <a:rPr lang="it-IT" sz="2300" cap="none" dirty="0"/>
              <a:t>, </a:t>
            </a:r>
            <a:r>
              <a:rPr lang="it-IT" sz="2300" cap="none" dirty="0" err="1"/>
              <a:t>politics</a:t>
            </a:r>
            <a:r>
              <a:rPr lang="it-IT" sz="2300" cap="none" dirty="0"/>
              <a:t> and economy, the </a:t>
            </a:r>
            <a:r>
              <a:rPr lang="it-IT" sz="2300" cap="none" dirty="0" err="1"/>
              <a:t>conference’s</a:t>
            </a:r>
            <a:r>
              <a:rPr lang="it-IT" sz="2300" cap="none" dirty="0"/>
              <a:t> </a:t>
            </a:r>
            <a:r>
              <a:rPr lang="it-IT" sz="2300" cap="none" dirty="0" err="1"/>
              <a:t>program</a:t>
            </a:r>
            <a:r>
              <a:rPr lang="it-IT" sz="2300" cap="none" dirty="0"/>
              <a:t> </a:t>
            </a:r>
            <a:r>
              <a:rPr lang="it-IT" sz="2300" cap="none" dirty="0" err="1"/>
              <a:t>explores</a:t>
            </a:r>
            <a:r>
              <a:rPr lang="it-IT" sz="2300" cap="none" dirty="0"/>
              <a:t> the multiple </a:t>
            </a:r>
            <a:r>
              <a:rPr lang="it-IT" sz="2300" cap="none" dirty="0" err="1"/>
              <a:t>ontologies</a:t>
            </a:r>
            <a:r>
              <a:rPr lang="it-IT" sz="2300" cap="none" dirty="0"/>
              <a:t> </a:t>
            </a:r>
            <a:r>
              <a:rPr lang="it-IT" sz="2300" cap="none" dirty="0" err="1"/>
              <a:t>through</a:t>
            </a:r>
            <a:r>
              <a:rPr lang="it-IT" sz="2300" cap="none" dirty="0"/>
              <a:t> </a:t>
            </a:r>
            <a:r>
              <a:rPr lang="it-IT" sz="2300" cap="none" dirty="0" err="1"/>
              <a:t>which</a:t>
            </a:r>
            <a:r>
              <a:rPr lang="it-IT" sz="2300" cap="none" dirty="0"/>
              <a:t> cultural </a:t>
            </a:r>
            <a:r>
              <a:rPr lang="it-IT" sz="2300" cap="none" dirty="0" err="1"/>
              <a:t>heritage</a:t>
            </a:r>
            <a:r>
              <a:rPr lang="it-IT" sz="2300" cap="none" dirty="0"/>
              <a:t> </a:t>
            </a:r>
            <a:r>
              <a:rPr lang="it-IT" sz="2300" cap="none" dirty="0" err="1"/>
              <a:t>redraws</a:t>
            </a:r>
            <a:r>
              <a:rPr lang="it-IT" sz="2300" cap="none" dirty="0"/>
              <a:t> the future of </a:t>
            </a:r>
            <a:r>
              <a:rPr lang="it-IT" sz="2300" cap="none" dirty="0" err="1"/>
              <a:t>europe</a:t>
            </a:r>
            <a:r>
              <a:rPr lang="it-IT" sz="2300" cap="none" dirty="0"/>
              <a:t> and the world.</a:t>
            </a:r>
          </a:p>
          <a:p>
            <a:r>
              <a:rPr lang="it-IT" sz="2300" cap="none" dirty="0"/>
              <a:t>The </a:t>
            </a:r>
            <a:r>
              <a:rPr lang="it-IT" sz="2300" cap="none" dirty="0" err="1"/>
              <a:t>detailed</a:t>
            </a:r>
            <a:r>
              <a:rPr lang="it-IT" sz="2300" cap="none" dirty="0"/>
              <a:t> </a:t>
            </a:r>
            <a:r>
              <a:rPr lang="it-IT" sz="2300" cap="none" dirty="0" err="1"/>
              <a:t>programme</a:t>
            </a:r>
            <a:r>
              <a:rPr lang="it-IT" sz="2300" cap="none" dirty="0"/>
              <a:t> of the conference </a:t>
            </a:r>
            <a:r>
              <a:rPr lang="it-IT" sz="2300" cap="none" dirty="0" err="1"/>
              <a:t>is</a:t>
            </a:r>
            <a:r>
              <a:rPr lang="it-IT" sz="2300" cap="none" dirty="0"/>
              <a:t> </a:t>
            </a:r>
            <a:r>
              <a:rPr lang="it-IT" sz="2300" cap="none" dirty="0" err="1"/>
              <a:t>below</a:t>
            </a:r>
            <a:r>
              <a:rPr lang="it-IT" sz="2300" cap="none" dirty="0"/>
              <a:t> or</a:t>
            </a:r>
            <a:r>
              <a:rPr lang="it-IT" sz="2300" dirty="0"/>
              <a:t> online </a:t>
            </a:r>
            <a:r>
              <a:rPr lang="it-IT" sz="2300" dirty="0">
                <a:hlinkClick r:id="rId2"/>
              </a:rPr>
              <a:t>here:</a:t>
            </a:r>
            <a:r>
              <a:rPr lang="it-IT" sz="2300" dirty="0"/>
              <a:t> 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dirty="0"/>
              <a:t>ORGANIZED BY Prof Rodney HARRISON:</a:t>
            </a:r>
          </a:p>
          <a:p>
            <a:r>
              <a:rPr lang="it-IT" b="1" dirty="0"/>
              <a:t>REGISTER </a:t>
            </a:r>
            <a:r>
              <a:rPr lang="it-IT" b="1" dirty="0" err="1"/>
              <a:t>here</a:t>
            </a:r>
            <a:r>
              <a:rPr lang="it-IT" b="1" dirty="0"/>
              <a:t>: </a:t>
            </a:r>
            <a:r>
              <a:rPr lang="it-IT" b="1" dirty="0">
                <a:hlinkClick r:id="rId3"/>
              </a:rPr>
              <a:t>https://gu-se.zoom.us/webinar/register/WN_iRpC0-jkQyW2voeOKKAonA</a:t>
            </a:r>
            <a:endParaRPr lang="it-IT" dirty="0"/>
          </a:p>
          <a:p>
            <a:r>
              <a:rPr lang="it-IT" b="1" dirty="0"/>
              <a:t>For </a:t>
            </a:r>
            <a:r>
              <a:rPr lang="it-IT" b="1" dirty="0" err="1"/>
              <a:t>direct</a:t>
            </a:r>
            <a:r>
              <a:rPr lang="it-IT" b="1" dirty="0"/>
              <a:t> </a:t>
            </a:r>
            <a:r>
              <a:rPr lang="it-IT" b="1" dirty="0" err="1"/>
              <a:t>enquiries</a:t>
            </a:r>
            <a:r>
              <a:rPr lang="it-IT" b="1" dirty="0"/>
              <a:t>, </a:t>
            </a:r>
            <a:r>
              <a:rPr lang="it-IT" b="1" dirty="0" err="1"/>
              <a:t>please</a:t>
            </a:r>
            <a:r>
              <a:rPr lang="it-IT" b="1" dirty="0"/>
              <a:t> </a:t>
            </a:r>
            <a:r>
              <a:rPr lang="it-IT" b="1" dirty="0" err="1"/>
              <a:t>contact</a:t>
            </a:r>
            <a:r>
              <a:rPr lang="it-IT" b="1" dirty="0"/>
              <a:t> : </a:t>
            </a:r>
            <a:r>
              <a:rPr lang="it-IT" b="1" dirty="0">
                <a:hlinkClick r:id="rId4"/>
              </a:rPr>
              <a:t>http://cheurope-project.eu/contact/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6380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5C56D6-014E-1948-9DB8-AD25FD6A5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Modernità: </a:t>
            </a:r>
            <a:br>
              <a:rPr lang="it-IT" dirty="0"/>
            </a:br>
            <a:r>
              <a:rPr lang="it-IT" i="1" dirty="0"/>
              <a:t>Listing &amp; </a:t>
            </a:r>
            <a:r>
              <a:rPr lang="it-IT" dirty="0"/>
              <a:t>Rischio</a:t>
            </a:r>
            <a:br>
              <a:rPr lang="it-IT" i="1" dirty="0"/>
            </a:br>
            <a:endParaRPr lang="it-IT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17E21E-E75F-FC4A-AC0C-C80B9B00ED6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2" y="2214695"/>
            <a:ext cx="3829520" cy="3424107"/>
          </a:xfrm>
        </p:spPr>
        <p:txBody>
          <a:bodyPr/>
          <a:lstStyle/>
          <a:p>
            <a:r>
              <a:rPr lang="it-IT" dirty="0"/>
              <a:t>Categorizzazione</a:t>
            </a:r>
          </a:p>
          <a:p>
            <a:r>
              <a:rPr lang="it-IT" dirty="0"/>
              <a:t>Ordinamento </a:t>
            </a:r>
          </a:p>
          <a:p>
            <a:r>
              <a:rPr lang="it-IT" dirty="0"/>
              <a:t>Catalogazione</a:t>
            </a:r>
          </a:p>
          <a:p>
            <a:r>
              <a:rPr lang="it-IT" dirty="0"/>
              <a:t>Conservazione</a:t>
            </a:r>
          </a:p>
          <a:p>
            <a:r>
              <a:rPr lang="it-IT" dirty="0"/>
              <a:t>archiviazione</a:t>
            </a:r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3D3C5A5-4FC3-5C4D-972A-FF4536D6695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29620" y="2214695"/>
            <a:ext cx="3829050" cy="3424107"/>
          </a:xfrm>
        </p:spPr>
        <p:txBody>
          <a:bodyPr/>
          <a:lstStyle/>
          <a:p>
            <a:r>
              <a:rPr lang="it-IT" dirty="0"/>
              <a:t>Rischio e minacci nel tempo</a:t>
            </a:r>
          </a:p>
          <a:p>
            <a:r>
              <a:rPr lang="it-IT" dirty="0"/>
              <a:t>Distruzione</a:t>
            </a:r>
          </a:p>
          <a:p>
            <a:r>
              <a:rPr lang="it-IT" dirty="0"/>
              <a:t>Perdita </a:t>
            </a:r>
          </a:p>
          <a:p>
            <a:r>
              <a:rPr lang="it-IT" dirty="0"/>
              <a:t>decadimento</a:t>
            </a:r>
          </a:p>
          <a:p>
            <a:r>
              <a:rPr lang="it-IT" dirty="0"/>
              <a:t>minaccia</a:t>
            </a:r>
          </a:p>
        </p:txBody>
      </p:sp>
    </p:spTree>
    <p:extLst>
      <p:ext uri="{BB962C8B-B14F-4D97-AF65-F5344CB8AC3E}">
        <p14:creationId xmlns:p14="http://schemas.microsoft.com/office/powerpoint/2010/main" val="1626144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4C79A7-6F52-FE4C-A017-57C950E3C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Protezione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4C36FD-E80C-2048-9F6A-C482F0AF35A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cap="none" dirty="0"/>
              <a:t>Il </a:t>
            </a:r>
            <a:r>
              <a:rPr lang="it-IT" b="1" cap="none" dirty="0"/>
              <a:t>patrimonio</a:t>
            </a:r>
            <a:r>
              <a:rPr lang="it-IT" cap="none" dirty="0"/>
              <a:t>: come qualità positiva che assume una qualche relazione con il </a:t>
            </a:r>
            <a:r>
              <a:rPr lang="it-IT" b="1" cap="none" dirty="0"/>
              <a:t>passato</a:t>
            </a:r>
            <a:r>
              <a:rPr lang="it-IT" cap="none" dirty="0"/>
              <a:t> e che si riferisce ai modi di </a:t>
            </a:r>
            <a:r>
              <a:rPr lang="it-IT" b="1" cap="none" dirty="0"/>
              <a:t>categorizzare e classificare le «cose» e le tradizioni</a:t>
            </a:r>
            <a:r>
              <a:rPr lang="it-IT" cap="none" dirty="0"/>
              <a:t> nel mondo.</a:t>
            </a:r>
          </a:p>
          <a:p>
            <a:r>
              <a:rPr lang="it-IT" cap="none" dirty="0"/>
              <a:t>Spesso implica un senso di </a:t>
            </a:r>
            <a:r>
              <a:rPr lang="it-IT" b="1" cap="none" dirty="0"/>
              <a:t>minaccia</a:t>
            </a:r>
            <a:r>
              <a:rPr lang="it-IT" cap="none" dirty="0"/>
              <a:t> o almeno una qualche </a:t>
            </a:r>
            <a:r>
              <a:rPr lang="it-IT" b="1" cap="none" dirty="0"/>
              <a:t>vulnerabilità</a:t>
            </a:r>
          </a:p>
          <a:p>
            <a:r>
              <a:rPr lang="it-IT" cap="none" dirty="0"/>
              <a:t>Relazione tardo-moderna con il passato</a:t>
            </a:r>
          </a:p>
        </p:txBody>
      </p:sp>
    </p:spTree>
    <p:extLst>
      <p:ext uri="{BB962C8B-B14F-4D97-AF65-F5344CB8AC3E}">
        <p14:creationId xmlns:p14="http://schemas.microsoft.com/office/powerpoint/2010/main" val="388954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797" y="244697"/>
            <a:ext cx="8229600" cy="6390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cap="none" dirty="0"/>
              <a:t>Corso di 30 ore - 6 CFU (556LM)</a:t>
            </a:r>
          </a:p>
          <a:p>
            <a:pPr marL="0" indent="0">
              <a:buNone/>
            </a:pPr>
            <a:r>
              <a:rPr lang="it-IT" cap="none" dirty="0"/>
              <a:t>Primo semestre - sede di TS </a:t>
            </a:r>
          </a:p>
          <a:p>
            <a:pPr marL="0" indent="0">
              <a:buNone/>
            </a:pPr>
            <a:endParaRPr lang="it-IT" cap="none" dirty="0"/>
          </a:p>
          <a:p>
            <a:pPr marL="0" indent="0">
              <a:buNone/>
            </a:pPr>
            <a:r>
              <a:rPr lang="it-IT" b="1" cap="none" dirty="0"/>
              <a:t>Testi e materiali di studio</a:t>
            </a:r>
            <a:endParaRPr lang="it-IT" cap="none" dirty="0"/>
          </a:p>
          <a:p>
            <a:pPr marL="0" indent="0">
              <a:buNone/>
            </a:pPr>
            <a:r>
              <a:rPr lang="it-IT" sz="2200" cap="none" dirty="0"/>
              <a:t>Costituiscono programma d’esame obbligatorio:</a:t>
            </a:r>
          </a:p>
          <a:p>
            <a:pPr marL="0" indent="0">
              <a:buNone/>
            </a:pPr>
            <a:endParaRPr lang="it-IT" sz="2000" cap="none" dirty="0"/>
          </a:p>
          <a:p>
            <a:pPr marL="0" indent="0">
              <a:buNone/>
            </a:pPr>
            <a:r>
              <a:rPr lang="it-IT" cap="none" dirty="0"/>
              <a:t>1) </a:t>
            </a:r>
            <a:r>
              <a:rPr lang="it-IT" cap="none" dirty="0" err="1"/>
              <a:t>R</a:t>
            </a:r>
            <a:r>
              <a:rPr lang="it-IT" cap="none" dirty="0"/>
              <a:t>. Harrison, (a cura di) </a:t>
            </a:r>
            <a:r>
              <a:rPr lang="it-IT" i="1" cap="none" dirty="0"/>
              <a:t>Il patrimonio culturale. Un approccio critico</a:t>
            </a:r>
            <a:r>
              <a:rPr lang="it-IT" cap="none" dirty="0"/>
              <a:t>, 	</a:t>
            </a:r>
            <a:r>
              <a:rPr lang="it-IT" cap="none" dirty="0" err="1"/>
              <a:t>Pearson</a:t>
            </a:r>
            <a:r>
              <a:rPr lang="it-IT" cap="none" dirty="0"/>
              <a:t>, Milano-Torino, 2020. </a:t>
            </a:r>
          </a:p>
          <a:p>
            <a:pPr marL="0" indent="0">
              <a:buNone/>
            </a:pPr>
            <a:r>
              <a:rPr lang="it-IT" sz="2200" cap="none" dirty="0"/>
              <a:t>2) </a:t>
            </a:r>
            <a:r>
              <a:rPr lang="it-IT" cap="none" dirty="0" err="1"/>
              <a:t>F</a:t>
            </a:r>
            <a:r>
              <a:rPr lang="it-IT" cap="none" dirty="0"/>
              <a:t>. Dei, </a:t>
            </a:r>
            <a:r>
              <a:rPr lang="it-IT" i="1" cap="none" dirty="0"/>
              <a:t>Cultura popolare in Italia. Da Gramsci all’Unesco,</a:t>
            </a:r>
            <a:r>
              <a:rPr lang="it-IT" cap="none" dirty="0"/>
              <a:t> Il Mulino, Bologna 	2018.</a:t>
            </a:r>
          </a:p>
          <a:p>
            <a:pPr marL="0" indent="0">
              <a:buNone/>
            </a:pPr>
            <a:endParaRPr lang="it-IT" sz="2000" cap="none" dirty="0"/>
          </a:p>
          <a:p>
            <a:pPr marL="0" indent="0">
              <a:buNone/>
            </a:pPr>
            <a:r>
              <a:rPr lang="it-IT" sz="2000" cap="none" dirty="0"/>
              <a:t>3) Per i non frequentanti: </a:t>
            </a:r>
          </a:p>
          <a:p>
            <a:pPr marL="0" indent="0">
              <a:buNone/>
            </a:pPr>
            <a:r>
              <a:rPr lang="it-IT" sz="2000" cap="none" dirty="0"/>
              <a:t>- slide e materiale distribuito a lezione (su Moodle2)</a:t>
            </a:r>
          </a:p>
          <a:p>
            <a:pPr marL="0" indent="0">
              <a:buNone/>
            </a:pPr>
            <a:endParaRPr lang="it-IT" sz="2200" dirty="0"/>
          </a:p>
          <a:p>
            <a:pPr marL="0" indent="0">
              <a:buNone/>
            </a:pPr>
            <a:endParaRPr lang="it-IT" sz="2200" dirty="0"/>
          </a:p>
          <a:p>
            <a:endParaRPr lang="it-IT" sz="2200" dirty="0"/>
          </a:p>
          <a:p>
            <a:pPr marL="457200" indent="-457200">
              <a:buAutoNum type="arabicParenR"/>
            </a:pP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7C2DA4-20D0-E14A-B4B8-FDB2A4A6A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29531" y="2062307"/>
            <a:ext cx="7773338" cy="1596177"/>
          </a:xfrm>
        </p:spPr>
        <p:txBody>
          <a:bodyPr/>
          <a:lstStyle/>
          <a:p>
            <a:r>
              <a:rPr lang="it-IT" dirty="0"/>
              <a:t>Da chi?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729840-4CFF-CA41-8FC1-67C6DEB1E8A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283242" y="618518"/>
            <a:ext cx="3829050" cy="3424237"/>
          </a:xfrm>
        </p:spPr>
        <p:txBody>
          <a:bodyPr/>
          <a:lstStyle/>
          <a:p>
            <a:r>
              <a:rPr lang="it-IT" dirty="0">
                <a:hlinkClick r:id="rId2"/>
              </a:rPr>
              <a:t>Budda_afghanistan</a:t>
            </a:r>
            <a:endParaRPr lang="it-IT" dirty="0"/>
          </a:p>
          <a:p>
            <a:r>
              <a:rPr lang="it-IT" dirty="0">
                <a:hlinkClick r:id="rId3"/>
              </a:rPr>
              <a:t>Presidio slow Pitina</a:t>
            </a:r>
            <a:endParaRPr lang="it-IT" dirty="0"/>
          </a:p>
          <a:p>
            <a:r>
              <a:rPr lang="it-IT" dirty="0">
                <a:hlinkClick r:id="rId4"/>
              </a:rPr>
              <a:t>Unesco Timbuctu Mali</a:t>
            </a:r>
            <a:endParaRPr lang="it-IT" dirty="0"/>
          </a:p>
          <a:p>
            <a:r>
              <a:rPr lang="it-IT" dirty="0">
                <a:hlinkClick r:id="rId5"/>
              </a:rPr>
              <a:t>Marrakech piazza-jamaa-el-fna</a:t>
            </a:r>
            <a:endParaRPr lang="it-IT" dirty="0"/>
          </a:p>
          <a:p>
            <a:r>
              <a:rPr lang="it-IT" dirty="0">
                <a:hlinkClick r:id="rId6"/>
              </a:rPr>
              <a:t>Dolomiti Unesco</a:t>
            </a:r>
            <a:endParaRPr lang="it-IT" dirty="0"/>
          </a:p>
        </p:txBody>
      </p:sp>
      <p:pic>
        <p:nvPicPr>
          <p:cNvPr id="28" name="Immagine 27">
            <a:extLst>
              <a:ext uri="{FF2B5EF4-FFF2-40B4-BE49-F238E27FC236}">
                <a16:creationId xmlns:a16="http://schemas.microsoft.com/office/drawing/2014/main" id="{38E878A3-D9CD-D046-8B3C-AB99F001540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79800" y="3759200"/>
            <a:ext cx="5664200" cy="30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740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A52BF757-5AF7-2E46-8478-686C309AA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Heritage </a:t>
            </a:r>
            <a:r>
              <a:rPr lang="it-IT" dirty="0" err="1"/>
              <a:t>studies</a:t>
            </a:r>
            <a:r>
              <a:rPr lang="it-IT" dirty="0"/>
              <a:t> 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C3557531-2089-C941-B7B8-0298EA93CFE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cap="none" dirty="0">
                <a:latin typeface="Eurostile" panose="020B0504020202050204" pitchFamily="34" charset="77"/>
              </a:rPr>
              <a:t>Interdisciplinarietà</a:t>
            </a:r>
            <a:r>
              <a:rPr lang="it-IT" cap="none" dirty="0">
                <a:latin typeface="Eurostile" panose="020B0504020202050204" pitchFamily="34" charset="77"/>
              </a:rPr>
              <a:t> per studiare la nostra relazione post-moderna con il passato, inclusi:</a:t>
            </a:r>
          </a:p>
          <a:p>
            <a:r>
              <a:rPr lang="it-IT" cap="none" dirty="0">
                <a:latin typeface="Eurostile" panose="020B0504020202050204" pitchFamily="34" charset="77"/>
              </a:rPr>
              <a:t>Processi di deindustrializzazione &amp; tempo libero</a:t>
            </a:r>
          </a:p>
          <a:p>
            <a:r>
              <a:rPr lang="it-IT" cap="none" dirty="0">
                <a:latin typeface="Eurostile" panose="020B0504020202050204" pitchFamily="34" charset="77"/>
              </a:rPr>
              <a:t>Nuove tecnologie e media</a:t>
            </a:r>
          </a:p>
          <a:p>
            <a:r>
              <a:rPr lang="it-IT" cap="none" dirty="0">
                <a:latin typeface="Eurostile" panose="020B0504020202050204" pitchFamily="34" charset="77"/>
              </a:rPr>
              <a:t>Globalizzazione e consumi, neocapitalismo</a:t>
            </a:r>
          </a:p>
          <a:p>
            <a:r>
              <a:rPr lang="it-IT" cap="none" dirty="0">
                <a:latin typeface="Eurostile" panose="020B0504020202050204" pitchFamily="34" charset="77"/>
              </a:rPr>
              <a:t>Migrazioni di massa e transnazionalismo</a:t>
            </a:r>
          </a:p>
          <a:p>
            <a:r>
              <a:rPr lang="it-IT" cap="none" dirty="0">
                <a:latin typeface="Eurostile" panose="020B0504020202050204" pitchFamily="34" charset="77"/>
              </a:rPr>
              <a:t>Cambiamento esperienziale nei fattori spazio / tempo</a:t>
            </a:r>
          </a:p>
        </p:txBody>
      </p:sp>
    </p:spTree>
    <p:extLst>
      <p:ext uri="{BB962C8B-B14F-4D97-AF65-F5344CB8AC3E}">
        <p14:creationId xmlns:p14="http://schemas.microsoft.com/office/powerpoint/2010/main" val="412668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B19FCB-3E76-6C48-8E23-5B8208BF2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Alcune definizioni di </a:t>
            </a:r>
            <a:r>
              <a:rPr lang="it-IT" dirty="0" err="1"/>
              <a:t>heritage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0794F4-2760-7247-B3F9-32405A78E10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cap="none" dirty="0"/>
              <a:t>…concetto «convenientemente ambiguo» (</a:t>
            </a:r>
            <a:r>
              <a:rPr lang="it-IT" cap="none" dirty="0" err="1"/>
              <a:t>Lowenthal</a:t>
            </a:r>
            <a:r>
              <a:rPr lang="it-IT" cap="none" dirty="0"/>
              <a:t> 1998) per descrivere ogni cosa (</a:t>
            </a:r>
            <a:r>
              <a:rPr lang="it-IT" cap="none" dirty="0" err="1"/>
              <a:t>vd</a:t>
            </a:r>
            <a:r>
              <a:rPr lang="it-IT" cap="none" dirty="0"/>
              <a:t> tipologie) o processo locale/globale</a:t>
            </a:r>
          </a:p>
          <a:p>
            <a:r>
              <a:rPr lang="it-IT" cap="none" dirty="0"/>
              <a:t>Insieme di atteggiamenti e relazioni con il passato (Harvey 2001) caratterizzati da una reverenza o attaccamento verso qualche selezione del passato per riconnettersi o esemplificarlo.</a:t>
            </a:r>
          </a:p>
          <a:p>
            <a:pPr marL="0" indent="0">
              <a:buNone/>
            </a:pPr>
            <a:r>
              <a:rPr lang="it-IT" cap="none" dirty="0"/>
              <a:t>➡️ le persone devono ‘agire’ e produrre tale relazioni</a:t>
            </a:r>
          </a:p>
          <a:p>
            <a:pPr marL="0" indent="0">
              <a:buNone/>
            </a:pPr>
            <a:r>
              <a:rPr lang="it-IT" cap="none" dirty="0"/>
              <a:t>➡️ il patrimonio si forma nel presente </a:t>
            </a:r>
          </a:p>
          <a:p>
            <a:pPr marL="0" indent="0">
              <a:buNone/>
            </a:pPr>
            <a:r>
              <a:rPr lang="it-IT" cap="none" dirty="0"/>
              <a:t>	</a:t>
            </a:r>
          </a:p>
          <a:p>
            <a:pPr marL="0" indent="0">
              <a:buNone/>
            </a:pPr>
            <a:r>
              <a:rPr lang="it-IT" i="1" cap="none" dirty="0"/>
              <a:t>	The </a:t>
            </a:r>
            <a:r>
              <a:rPr lang="it-IT" i="1" cap="none" dirty="0" err="1"/>
              <a:t>Past</a:t>
            </a:r>
            <a:r>
              <a:rPr lang="it-IT" i="1" cap="none" dirty="0"/>
              <a:t> </a:t>
            </a:r>
            <a:r>
              <a:rPr lang="it-IT" i="1" cap="none" dirty="0" err="1"/>
              <a:t>Is</a:t>
            </a:r>
            <a:r>
              <a:rPr lang="it-IT" i="1" cap="none" dirty="0"/>
              <a:t> a </a:t>
            </a:r>
            <a:r>
              <a:rPr lang="it-IT" i="1" cap="none" dirty="0" err="1"/>
              <a:t>Foreign</a:t>
            </a:r>
            <a:r>
              <a:rPr lang="it-IT" i="1" cap="none" dirty="0"/>
              <a:t> Country</a:t>
            </a:r>
            <a:r>
              <a:rPr lang="it-IT" cap="none" dirty="0"/>
              <a:t> (</a:t>
            </a:r>
            <a:r>
              <a:rPr lang="it-IT" cap="none" dirty="0" err="1"/>
              <a:t>D.Lowenthal</a:t>
            </a:r>
            <a:r>
              <a:rPr lang="it-IT" cap="none" dirty="0"/>
              <a:t> 1985)</a:t>
            </a:r>
          </a:p>
          <a:p>
            <a:pPr marL="0" indent="0">
              <a:buNone/>
            </a:pPr>
            <a:endParaRPr lang="it-IT" cap="none" dirty="0"/>
          </a:p>
          <a:p>
            <a:endParaRPr lang="it-IT" cap="none" dirty="0"/>
          </a:p>
        </p:txBody>
      </p:sp>
    </p:spTree>
    <p:extLst>
      <p:ext uri="{BB962C8B-B14F-4D97-AF65-F5344CB8AC3E}">
        <p14:creationId xmlns:p14="http://schemas.microsoft.com/office/powerpoint/2010/main" val="1308444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545432" y="1074821"/>
            <a:ext cx="8598568" cy="5905784"/>
          </a:xfrm>
        </p:spPr>
        <p:txBody>
          <a:bodyPr wrap="square" lIns="0" tIns="0" rIns="0" bIns="0">
            <a:spAutoFit/>
          </a:bodyPr>
          <a:lstStyle/>
          <a:p>
            <a:pPr>
              <a:lnSpc>
                <a:spcPct val="70000"/>
              </a:lnSpc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dirty="0"/>
          </a:p>
          <a:p>
            <a:pPr>
              <a:lnSpc>
                <a:spcPct val="70000"/>
              </a:lnSpc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 cap="none" dirty="0">
                <a:latin typeface="Eurostile" panose="020B0504020202050204" pitchFamily="34" charset="77"/>
              </a:rPr>
              <a:t>					PATRIMONIO STORICO E COLLETTIVO </a:t>
            </a:r>
          </a:p>
          <a:p>
            <a:pPr>
              <a:lnSpc>
                <a:spcPct val="70000"/>
              </a:lnSpc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b="1" cap="none" dirty="0">
                <a:latin typeface="Eurostile" panose="020B0504020202050204" pitchFamily="34" charset="77"/>
              </a:rPr>
              <a:t>COME ESPRESSIONE DELLA COSCIENZA ATTUALE, </a:t>
            </a:r>
            <a:r>
              <a:rPr lang="en-GB" b="1" u="sng" cap="none" dirty="0">
                <a:latin typeface="Eurostile" panose="020B0504020202050204" pitchFamily="34" charset="77"/>
              </a:rPr>
              <a:t>NON</a:t>
            </a:r>
            <a:r>
              <a:rPr lang="en-GB" b="1" cap="none" dirty="0">
                <a:latin typeface="Eurostile" panose="020B0504020202050204" pitchFamily="34" charset="77"/>
              </a:rPr>
              <a:t> CONSERVATIVA</a:t>
            </a:r>
            <a:endParaRPr lang="en-GB" sz="2600" b="1" cap="none" dirty="0">
              <a:effectLst>
                <a:outerShdw blurRad="38100" dist="38100" dir="2700000" algn="tl">
                  <a:srgbClr val="DDDDDD"/>
                </a:outerShdw>
              </a:effectLst>
              <a:latin typeface="Eurostile" panose="020B0504020202050204" pitchFamily="34" charset="77"/>
            </a:endParaRPr>
          </a:p>
          <a:p>
            <a:pPr>
              <a:lnSpc>
                <a:spcPct val="70000"/>
              </a:lnSpc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600" cap="none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lnSpc>
                <a:spcPct val="70000"/>
              </a:lnSpc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600" cap="none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GB" altLang="ja-JP" cap="none" dirty="0"/>
              <a:t>Non </a:t>
            </a:r>
            <a:r>
              <a:rPr lang="en-GB" altLang="ja-JP" cap="none" dirty="0" err="1"/>
              <a:t>sono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i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padri</a:t>
            </a:r>
            <a:r>
              <a:rPr lang="en-GB" altLang="ja-JP" cap="none" dirty="0"/>
              <a:t> a </a:t>
            </a:r>
            <a:r>
              <a:rPr lang="en-GB" altLang="ja-JP" cap="none" dirty="0" err="1"/>
              <a:t>generare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i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figli</a:t>
            </a:r>
            <a:r>
              <a:rPr lang="en-GB" altLang="ja-JP" cap="none" dirty="0"/>
              <a:t>, ma </a:t>
            </a:r>
            <a:r>
              <a:rPr lang="en-GB" altLang="ja-JP" cap="none" dirty="0" err="1"/>
              <a:t>i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figli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che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generano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i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propri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padri</a:t>
            </a:r>
            <a:r>
              <a:rPr lang="en-GB" altLang="ja-JP" cap="none" dirty="0"/>
              <a:t>. </a:t>
            </a:r>
          </a:p>
          <a:p>
            <a:pPr>
              <a:lnSpc>
                <a:spcPct val="70000"/>
              </a:lnSpc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cap="none" dirty="0"/>
              <a:t>	Non </a:t>
            </a:r>
            <a:r>
              <a:rPr lang="en-GB" altLang="ja-JP" cap="none" dirty="0" err="1"/>
              <a:t>è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il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passato</a:t>
            </a:r>
            <a:r>
              <a:rPr lang="en-GB" altLang="ja-JP" cap="none" dirty="0"/>
              <a:t> a </a:t>
            </a:r>
            <a:r>
              <a:rPr lang="en-GB" altLang="ja-JP" cap="none" dirty="0" err="1"/>
              <a:t>produrre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il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presente</a:t>
            </a:r>
            <a:r>
              <a:rPr lang="en-GB" altLang="ja-JP" cap="none" dirty="0"/>
              <a:t>, ma </a:t>
            </a:r>
            <a:r>
              <a:rPr lang="en-GB" altLang="ja-JP" cap="none" dirty="0" err="1"/>
              <a:t>il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presente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che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modella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il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suo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passato</a:t>
            </a:r>
            <a:r>
              <a:rPr lang="en-GB" altLang="ja-JP" cap="none" dirty="0"/>
              <a:t>. La </a:t>
            </a:r>
            <a:r>
              <a:rPr lang="en-GB" altLang="ja-JP" cap="none" dirty="0" err="1"/>
              <a:t>tradizione</a:t>
            </a:r>
            <a:r>
              <a:rPr lang="en-GB" altLang="ja-JP" cap="none" dirty="0"/>
              <a:t> </a:t>
            </a:r>
            <a:r>
              <a:rPr lang="en-GB" altLang="ja-JP" cap="none" dirty="0" err="1"/>
              <a:t>è</a:t>
            </a:r>
            <a:r>
              <a:rPr lang="en-GB" altLang="ja-JP" cap="none" dirty="0"/>
              <a:t> un </a:t>
            </a:r>
            <a:r>
              <a:rPr lang="en-GB" altLang="ja-JP" cap="none" dirty="0" err="1"/>
              <a:t>processo</a:t>
            </a:r>
            <a:r>
              <a:rPr lang="en-GB" altLang="ja-JP" cap="none" dirty="0"/>
              <a:t> di </a:t>
            </a:r>
            <a:r>
              <a:rPr lang="en-GB" altLang="ja-JP" cap="none" dirty="0" err="1"/>
              <a:t>riconoscimento</a:t>
            </a:r>
            <a:r>
              <a:rPr lang="en-GB" altLang="ja-JP" cap="none" dirty="0"/>
              <a:t> di </a:t>
            </a:r>
            <a:r>
              <a:rPr lang="en-GB" altLang="ja-JP" cap="none" dirty="0" err="1"/>
              <a:t>paternità</a:t>
            </a:r>
            <a:r>
              <a:rPr lang="ja-JP" altLang="en-GB" cap="none"/>
              <a:t>”</a:t>
            </a:r>
            <a:r>
              <a:rPr lang="en-GB" altLang="ja-JP" cap="none" dirty="0"/>
              <a:t>. </a:t>
            </a:r>
          </a:p>
          <a:p>
            <a:pPr marL="228600" lvl="1" algn="r">
              <a:lnSpc>
                <a:spcPct val="70000"/>
              </a:lnSpc>
              <a:spcBef>
                <a:spcPts val="10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cap="none" dirty="0"/>
              <a:t>G. </a:t>
            </a:r>
            <a:r>
              <a:rPr lang="en-GB" sz="2000" cap="none" dirty="0" err="1"/>
              <a:t>Lenclud</a:t>
            </a:r>
            <a:r>
              <a:rPr lang="en-GB" sz="2000" cap="none" dirty="0"/>
              <a:t>, </a:t>
            </a:r>
            <a:r>
              <a:rPr lang="en-GB" sz="2000" i="1" cap="none" dirty="0"/>
              <a:t>La tradition n</a:t>
            </a:r>
            <a:r>
              <a:rPr lang="it-IT" sz="2000" i="1" cap="none" dirty="0"/>
              <a:t>’</a:t>
            </a:r>
            <a:r>
              <a:rPr lang="en-GB" altLang="ja-JP" sz="2000" i="1" cap="none" dirty="0" err="1"/>
              <a:t>est</a:t>
            </a:r>
            <a:r>
              <a:rPr lang="en-GB" altLang="ja-JP" sz="2000" i="1" cap="none" dirty="0"/>
              <a:t> plus </a:t>
            </a:r>
            <a:r>
              <a:rPr lang="en-GB" altLang="ja-JP" sz="2000" i="1" cap="none" dirty="0" err="1"/>
              <a:t>ce</a:t>
            </a:r>
            <a:r>
              <a:rPr lang="en-GB" altLang="ja-JP" sz="2000" i="1" cap="none" dirty="0"/>
              <a:t> </a:t>
            </a:r>
            <a:r>
              <a:rPr lang="en-GB" altLang="ja-JP" sz="2000" i="1" cap="none" dirty="0" err="1"/>
              <a:t>qu</a:t>
            </a:r>
            <a:r>
              <a:rPr lang="it-IT" altLang="ja-JP" sz="2000" i="1" cap="none" dirty="0"/>
              <a:t>’</a:t>
            </a:r>
            <a:r>
              <a:rPr lang="en-GB" altLang="ja-JP" sz="2000" i="1" cap="none" dirty="0" err="1"/>
              <a:t>elle</a:t>
            </a:r>
            <a:r>
              <a:rPr lang="en-GB" altLang="ja-JP" sz="2000" i="1" cap="none" dirty="0"/>
              <a:t> </a:t>
            </a:r>
            <a:r>
              <a:rPr lang="en-GB" altLang="ja-JP" sz="2000" i="1" cap="none" dirty="0" err="1"/>
              <a:t>était</a:t>
            </a:r>
            <a:r>
              <a:rPr lang="en-GB" altLang="ja-JP" sz="2000" cap="none" dirty="0"/>
              <a:t>, 1987</a:t>
            </a:r>
          </a:p>
          <a:p>
            <a:pPr marL="182880" lvl="1" algn="r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dirty="0"/>
          </a:p>
          <a:p>
            <a:pPr marL="735013" lvl="1" indent="-285750" defTabSz="449263" eaLnBrk="1" hangingPunct="1">
              <a:lnSpc>
                <a:spcPct val="105000"/>
              </a:lnSpc>
              <a:buFont typeface="Wingdings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000" dirty="0"/>
          </a:p>
          <a:p>
            <a:pPr marL="735013" lvl="1" indent="-285750" defTabSz="449263" eaLnBrk="1" hangingPunct="1">
              <a:lnSpc>
                <a:spcPct val="105000"/>
              </a:lnSpc>
              <a:buFont typeface="Wingdings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dirty="0"/>
              <a:t>ESEMPIO </a:t>
            </a:r>
            <a:r>
              <a:rPr lang="en-GB" sz="2000" dirty="0" err="1"/>
              <a:t>Cfr</a:t>
            </a:r>
            <a:r>
              <a:rPr lang="en-GB" sz="2000" dirty="0"/>
              <a:t>. </a:t>
            </a:r>
            <a:r>
              <a:rPr lang="en-GB" sz="2000" b="1" cap="none" dirty="0" err="1"/>
              <a:t>patrimonio</a:t>
            </a:r>
            <a:r>
              <a:rPr lang="en-GB" sz="2000" b="1" cap="none" dirty="0"/>
              <a:t> </a:t>
            </a:r>
            <a:r>
              <a:rPr lang="en-GB" sz="2000" b="1" cap="none" dirty="0" err="1"/>
              <a:t>ufficiale</a:t>
            </a:r>
            <a:r>
              <a:rPr lang="en-GB" sz="2000" b="1" cap="none" dirty="0"/>
              <a:t> e NON </a:t>
            </a:r>
          </a:p>
          <a:p>
            <a:pPr marL="735013" lvl="1" indent="-285750" defTabSz="449263" eaLnBrk="1" hangingPunct="1">
              <a:lnSpc>
                <a:spcPct val="105000"/>
              </a:lnSpc>
              <a:buFont typeface="Wingdings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cap="none" dirty="0"/>
              <a:t>			VD. </a:t>
            </a:r>
            <a:r>
              <a:rPr lang="en-GB" sz="2000" cap="none" dirty="0">
                <a:hlinkClick r:id="rId3"/>
              </a:rPr>
              <a:t>Stonehenge</a:t>
            </a:r>
            <a:endParaRPr lang="en-GB" sz="2000" cap="none" dirty="0"/>
          </a:p>
          <a:p>
            <a:pPr marL="735013" lvl="1" indent="-285750" defTabSz="449263" eaLnBrk="1" hangingPunct="1">
              <a:lnSpc>
                <a:spcPct val="105000"/>
              </a:lnSpc>
              <a:buFont typeface="Wingdings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cap="none" dirty="0"/>
              <a:t>				</a:t>
            </a:r>
            <a:r>
              <a:rPr lang="en-GB" sz="2000" cap="none" dirty="0">
                <a:hlinkClick r:id="rId4"/>
              </a:rPr>
              <a:t>Stonenhenge 2</a:t>
            </a:r>
            <a:r>
              <a:rPr lang="en-GB" sz="2000" cap="none" dirty="0"/>
              <a:t>	</a:t>
            </a:r>
          </a:p>
          <a:p>
            <a:pPr marL="735013" lvl="1" indent="-285750" defTabSz="449263" eaLnBrk="1" hangingPunct="1">
              <a:lnSpc>
                <a:spcPct val="105000"/>
              </a:lnSpc>
              <a:buFont typeface="Wingdings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cap="none" dirty="0"/>
              <a:t>				</a:t>
            </a:r>
            <a:r>
              <a:rPr lang="en-GB" sz="2000" cap="none" dirty="0">
                <a:hlinkClick r:id="rId5"/>
              </a:rPr>
              <a:t>Robben Island</a:t>
            </a:r>
            <a:endParaRPr lang="en-GB" sz="2000" cap="none" dirty="0"/>
          </a:p>
          <a:p>
            <a:pPr marL="735013" lvl="1" indent="-285750" defTabSz="449263" eaLnBrk="1" hangingPunct="1">
              <a:lnSpc>
                <a:spcPct val="105000"/>
              </a:lnSpc>
              <a:buFont typeface="Wingdings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407681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183" y="0"/>
            <a:ext cx="6589199" cy="1280890"/>
          </a:xfrm>
        </p:spPr>
        <p:txBody>
          <a:bodyPr/>
          <a:lstStyle/>
          <a:p>
            <a:r>
              <a:rPr lang="it-IT" dirty="0"/>
              <a:t>Programma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2926" y="1280890"/>
            <a:ext cx="8662737" cy="5577109"/>
          </a:xfrm>
          <a:ln>
            <a:solidFill>
              <a:schemeClr val="accent1"/>
            </a:solidFill>
          </a:ln>
        </p:spPr>
        <p:txBody>
          <a:bodyPr>
            <a:normAutofit fontScale="47500" lnSpcReduction="20000"/>
          </a:bodyPr>
          <a:lstStyle/>
          <a:p>
            <a:r>
              <a:rPr lang="it-IT" sz="3400" cap="none" dirty="0"/>
              <a:t>Partendo da un approccio critico al concetto di ‘patrimonio culturale’ il corso affronta il tema </a:t>
            </a:r>
            <a:r>
              <a:rPr lang="it-IT" sz="3400" b="1" cap="none" dirty="0" err="1"/>
              <a:t>dell’</a:t>
            </a:r>
            <a:r>
              <a:rPr lang="it-IT" sz="3400" b="1" i="1" cap="none" dirty="0" err="1"/>
              <a:t>heritage</a:t>
            </a:r>
            <a:r>
              <a:rPr lang="it-IT" sz="3400" b="1" cap="none" dirty="0"/>
              <a:t>, le pratiche e politiche di patrimonializzazione</a:t>
            </a:r>
            <a:r>
              <a:rPr lang="it-IT" sz="3400" cap="none" dirty="0"/>
              <a:t>, con particolare riferimento ai contesti di </a:t>
            </a:r>
            <a:r>
              <a:rPr lang="it-IT" sz="3400" b="1" cap="none" dirty="0"/>
              <a:t>antropologia museale. </a:t>
            </a:r>
          </a:p>
          <a:p>
            <a:r>
              <a:rPr lang="it-IT" sz="3400" cap="none" dirty="0"/>
              <a:t>Dopo aver analizzato alcune definizioni di </a:t>
            </a:r>
            <a:r>
              <a:rPr lang="it-IT" sz="3400" i="1" cap="none" dirty="0" err="1"/>
              <a:t>heritage</a:t>
            </a:r>
            <a:r>
              <a:rPr lang="it-IT" sz="3400" cap="none" dirty="0"/>
              <a:t>, verranno esaminati i vari approcci agli </a:t>
            </a:r>
            <a:r>
              <a:rPr lang="it-IT" sz="3400" b="1" i="1" cap="none" dirty="0" err="1"/>
              <a:t>heritage</a:t>
            </a:r>
            <a:r>
              <a:rPr lang="it-IT" sz="3400" b="1" i="1" cap="none" dirty="0"/>
              <a:t> </a:t>
            </a:r>
            <a:r>
              <a:rPr lang="it-IT" sz="3400" b="1" i="1" cap="none" dirty="0" err="1"/>
              <a:t>studies</a:t>
            </a:r>
            <a:r>
              <a:rPr lang="it-IT" sz="3400" cap="none" dirty="0"/>
              <a:t>, la nascita, le evoluzioni del concetto di Patrimonio Mondiale, le convenzioni UNESCO con l’ascesa dei patrimoni materiali e immateriali in uno scenario di scala globale.</a:t>
            </a:r>
          </a:p>
          <a:p>
            <a:r>
              <a:rPr lang="it-IT" sz="3400" cap="none" dirty="0"/>
              <a:t>Sulla scia del dibattito critico accademico degli anni ’80 si affronteranno le reazioni scientifiche all’interpretazione del patrimonio come traduzione del passato, come destinazione culturale e turistica e, infine, come politica di rappresentanza in grado di gestire valori universali e diritti alla diversità culturale.  </a:t>
            </a:r>
          </a:p>
          <a:p>
            <a:r>
              <a:rPr lang="it-IT" sz="3400" cap="none" dirty="0"/>
              <a:t>Una parte del corso si focalizzerà sul </a:t>
            </a:r>
            <a:r>
              <a:rPr lang="it-IT" sz="3400" b="1" cap="none" dirty="0"/>
              <a:t>contesto italiano</a:t>
            </a:r>
            <a:r>
              <a:rPr lang="it-IT" sz="3400" cap="none" dirty="0"/>
              <a:t>, per ricostruire la nascita del concetto di </a:t>
            </a:r>
            <a:r>
              <a:rPr lang="it-IT" sz="3400" b="1" cap="none" dirty="0"/>
              <a:t>folclore</a:t>
            </a:r>
            <a:r>
              <a:rPr lang="it-IT" sz="3400" cap="none" dirty="0"/>
              <a:t> nell’ambito degli studi demologici e delle tradizioni popolari, quello di </a:t>
            </a:r>
            <a:r>
              <a:rPr lang="it-IT" sz="3400" b="1" cap="none" dirty="0"/>
              <a:t>cultura popolare in Gramsci </a:t>
            </a:r>
            <a:r>
              <a:rPr lang="it-IT" sz="3400" cap="none" dirty="0"/>
              <a:t>e il passaggio dalla demologia </a:t>
            </a:r>
            <a:r>
              <a:rPr lang="it-IT" sz="3400" cap="none" dirty="0" err="1"/>
              <a:t>all’</a:t>
            </a:r>
            <a:r>
              <a:rPr lang="it-IT" sz="3400" i="1" cap="none" dirty="0" err="1"/>
              <a:t>heritage</a:t>
            </a:r>
            <a:r>
              <a:rPr lang="it-IT" sz="3400" i="1" cap="none" dirty="0"/>
              <a:t> </a:t>
            </a:r>
            <a:r>
              <a:rPr lang="it-IT" sz="3400" cap="none" dirty="0"/>
              <a:t>inteso come processo e prodotto culturale in uno scenario contemporaneo. Attraverso l’analisi di casi studio verrà quindi affrontata la </a:t>
            </a:r>
            <a:r>
              <a:rPr lang="it-IT" sz="3400" b="1" cap="none" dirty="0"/>
              <a:t>svolta digitale e partecipativa nei contesti museali </a:t>
            </a:r>
            <a:r>
              <a:rPr lang="it-IT" sz="3400" cap="none" dirty="0"/>
              <a:t>e l’impatto in termini di raccolta ed esposizione di oggetti etnografici per la gestione e valorizzazione dei patrimoni materiali e immateriali in funzione di una lettura critica e consapevole del ruolo della comunità patrimoniali coinvolte.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099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562465"/>
            <a:ext cx="9144000" cy="1280890"/>
          </a:xfrm>
        </p:spPr>
        <p:txBody>
          <a:bodyPr/>
          <a:lstStyle/>
          <a:p>
            <a:r>
              <a:rPr lang="it-IT" dirty="0"/>
              <a:t>Cultura Popolare / musei / patrimoni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904739"/>
              </p:ext>
            </p:extLst>
          </p:nvPr>
        </p:nvGraphicFramePr>
        <p:xfrm>
          <a:off x="987603" y="2143874"/>
          <a:ext cx="65913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9214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4725" y="572739"/>
            <a:ext cx="6589199" cy="1280890"/>
          </a:xfrm>
        </p:spPr>
        <p:txBody>
          <a:bodyPr>
            <a:normAutofit/>
          </a:bodyPr>
          <a:lstStyle/>
          <a:p>
            <a:r>
              <a:rPr lang="it-IT" b="1" dirty="0"/>
              <a:t>Attività e metodi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6725" y="1654140"/>
            <a:ext cx="7726166" cy="4890498"/>
          </a:xfrm>
        </p:spPr>
        <p:txBody>
          <a:bodyPr>
            <a:normAutofit/>
          </a:bodyPr>
          <a:lstStyle/>
          <a:p>
            <a:r>
              <a:rPr lang="it-IT" cap="none" dirty="0">
                <a:latin typeface="Calibri" panose="020F0502020204030204" pitchFamily="34" charset="0"/>
                <a:cs typeface="Calibri" panose="020F0502020204030204" pitchFamily="34" charset="0"/>
              </a:rPr>
              <a:t>Il corso prevede una prima serie di lezioni frontali in aula per introdurre i principali concetti e scuole di pensiero. Didattica ibrida: in presenza e a distanza (</a:t>
            </a:r>
            <a:r>
              <a:rPr lang="it-IT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Ms</a:t>
            </a:r>
            <a:r>
              <a:rPr lang="it-IT" cap="none" dirty="0">
                <a:latin typeface="Calibri" panose="020F0502020204030204" pitchFamily="34" charset="0"/>
                <a:cs typeface="Calibri" panose="020F0502020204030204" pitchFamily="34" charset="0"/>
              </a:rPr>
              <a:t> Teams) + materiale didattico su moodle2</a:t>
            </a:r>
          </a:p>
          <a:p>
            <a:pPr marL="0" indent="0">
              <a:buNone/>
            </a:pPr>
            <a:endParaRPr lang="it-IT" sz="1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cap="none" dirty="0">
                <a:latin typeface="Calibri" panose="020F0502020204030204" pitchFamily="34" charset="0"/>
                <a:cs typeface="Calibri" panose="020F0502020204030204" pitchFamily="34" charset="0"/>
              </a:rPr>
              <a:t>Nella seconda parte del corso si utilizzeranno casi studio, workshop con esperti di museografia e uscite per analizzare funzioni, interpretazioni e forme di categorizzazione applicate agli oggetti etnografici, beni di cultura materiale/immateriale, pratiche e politiche di patrimonializzazione, in particolare nei contesti museali. </a:t>
            </a:r>
          </a:p>
          <a:p>
            <a:pPr marL="0" indent="0">
              <a:buNone/>
            </a:pPr>
            <a:endParaRPr lang="it-IT" sz="1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1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3114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8334" y="398079"/>
            <a:ext cx="6589199" cy="1280890"/>
          </a:xfrm>
        </p:spPr>
        <p:txBody>
          <a:bodyPr/>
          <a:lstStyle/>
          <a:p>
            <a:r>
              <a:rPr lang="it-IT" dirty="0"/>
              <a:t>OBIETTIVI</a:t>
            </a:r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545130" y="1586502"/>
            <a:ext cx="8229000" cy="49530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it-IT" cap="none" dirty="0"/>
              <a:t>saper contestualizzare le più importanti </a:t>
            </a:r>
            <a:r>
              <a:rPr lang="it-IT" b="1" cap="none" dirty="0"/>
              <a:t>scuole di pensiero antropologico in rapporto all’ interpretazione </a:t>
            </a:r>
            <a:r>
              <a:rPr lang="it-IT" b="1" cap="none" dirty="0" err="1"/>
              <a:t>dell’</a:t>
            </a:r>
            <a:r>
              <a:rPr lang="it-IT" b="1" i="1" cap="none" dirty="0" err="1"/>
              <a:t>heritage</a:t>
            </a:r>
            <a:r>
              <a:rPr lang="it-IT" b="1" cap="none" dirty="0"/>
              <a:t> </a:t>
            </a:r>
            <a:r>
              <a:rPr lang="it-IT" cap="none" dirty="0"/>
              <a:t>e dei patrimoni culturali materiali e immateriali</a:t>
            </a:r>
          </a:p>
          <a:p>
            <a:pPr lvl="0"/>
            <a:r>
              <a:rPr lang="it-IT" cap="none" dirty="0"/>
              <a:t>individuare le forme narrative di </a:t>
            </a:r>
            <a:r>
              <a:rPr lang="it-IT" b="1" cap="none" dirty="0"/>
              <a:t>rappresentazione dell’identità/alterità </a:t>
            </a:r>
            <a:r>
              <a:rPr lang="it-IT" cap="none" dirty="0"/>
              <a:t>e il rapporto di </a:t>
            </a:r>
            <a:r>
              <a:rPr lang="it-IT" b="1" cap="none" dirty="0"/>
              <a:t>potere</a:t>
            </a:r>
            <a:r>
              <a:rPr lang="it-IT" cap="none" dirty="0"/>
              <a:t> che si esplica nelle collezioni etnografiche, nel traffico ed esibizione degli oggetti/reperti/beni;</a:t>
            </a:r>
          </a:p>
          <a:p>
            <a:pPr lvl="0"/>
            <a:r>
              <a:rPr lang="it-IT" cap="none" dirty="0"/>
              <a:t>acquisire competenze teoriche e pratiche sulle </a:t>
            </a:r>
            <a:r>
              <a:rPr lang="it-IT" b="1" cap="none" dirty="0"/>
              <a:t>metodologie</a:t>
            </a:r>
            <a:r>
              <a:rPr lang="it-IT" cap="none" dirty="0"/>
              <a:t> di </a:t>
            </a:r>
            <a:r>
              <a:rPr lang="it-IT" b="1" cap="none" dirty="0"/>
              <a:t>ricerca </a:t>
            </a:r>
            <a:r>
              <a:rPr lang="it-IT" b="1" cap="none" dirty="0" err="1"/>
              <a:t>etno</a:t>
            </a:r>
            <a:r>
              <a:rPr lang="it-IT" b="1" cap="none" dirty="0"/>
              <a:t>-antropologi</a:t>
            </a:r>
            <a:r>
              <a:rPr lang="it-IT" cap="none" dirty="0"/>
              <a:t>ca nei contesti museografici, di archiviazione, tutela ed esposizione </a:t>
            </a:r>
            <a:r>
              <a:rPr lang="it-IT" cap="none" dirty="0" err="1"/>
              <a:t>dell’heritage</a:t>
            </a:r>
            <a:r>
              <a:rPr lang="it-IT" cap="none" dirty="0"/>
              <a:t>;</a:t>
            </a:r>
          </a:p>
          <a:p>
            <a:pPr lvl="0"/>
            <a:r>
              <a:rPr lang="it-IT" cap="none" dirty="0"/>
              <a:t>saper utilizzare fonti, lessico e concetti chiave per un professionista dei patrimoni demo-etnoantropologici, con particolare riferimento ai processi riguardanti la cultura materiale/immateriale i contenuti/processi di </a:t>
            </a:r>
            <a:r>
              <a:rPr lang="it-IT" b="1" cap="none" dirty="0" err="1"/>
              <a:t>heritage</a:t>
            </a:r>
            <a:r>
              <a:rPr lang="it-IT" b="1" cap="none" dirty="0"/>
              <a:t> nei contesti museali.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9961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856140" y="365346"/>
            <a:ext cx="6589199" cy="1280890"/>
          </a:xfrm>
        </p:spPr>
        <p:txBody>
          <a:bodyPr/>
          <a:lstStyle/>
          <a:p>
            <a:r>
              <a:rPr lang="it-IT" dirty="0"/>
              <a:t>Contenuti 1.  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650289"/>
          </a:xfrm>
        </p:spPr>
        <p:txBody>
          <a:bodyPr>
            <a:normAutofit fontScale="85000" lnSpcReduction="10000"/>
          </a:bodyPr>
          <a:lstStyle/>
          <a:p>
            <a:r>
              <a:rPr lang="it-IT" cap="none" dirty="0"/>
              <a:t>Definizioni, interpretazioni storiche e contestuali del patrimonio culturale.</a:t>
            </a:r>
          </a:p>
          <a:p>
            <a:r>
              <a:rPr lang="it-IT" b="1" i="1" cap="none" dirty="0"/>
              <a:t>Heritage </a:t>
            </a:r>
            <a:r>
              <a:rPr lang="it-IT" b="1" i="1" cap="none" dirty="0" err="1"/>
              <a:t>studies</a:t>
            </a:r>
            <a:r>
              <a:rPr lang="it-IT" b="1" i="1" cap="none" dirty="0"/>
              <a:t> </a:t>
            </a:r>
            <a:r>
              <a:rPr lang="it-IT" cap="none" dirty="0"/>
              <a:t>e teorie sul patrimonio nelle sue relazioni con la modernità.</a:t>
            </a:r>
          </a:p>
          <a:p>
            <a:r>
              <a:rPr lang="it-IT" cap="none" dirty="0"/>
              <a:t>Excursus storico dalle </a:t>
            </a:r>
            <a:r>
              <a:rPr lang="it-IT" b="1" cap="none" dirty="0"/>
              <a:t>tradizioni popolari </a:t>
            </a:r>
            <a:r>
              <a:rPr lang="it-IT" cap="none" dirty="0"/>
              <a:t>(romanticismo, fascismo) al </a:t>
            </a:r>
            <a:r>
              <a:rPr lang="it-IT" b="1" cap="none" dirty="0"/>
              <a:t>folklore</a:t>
            </a:r>
            <a:r>
              <a:rPr lang="it-IT" cap="none" dirty="0"/>
              <a:t> (De Martino), </a:t>
            </a:r>
            <a:r>
              <a:rPr lang="it-IT" b="1" cap="none" dirty="0"/>
              <a:t>cultura popolar</a:t>
            </a:r>
            <a:r>
              <a:rPr lang="it-IT" cap="none" dirty="0"/>
              <a:t>e (Gramsci, </a:t>
            </a:r>
            <a:r>
              <a:rPr lang="it-IT" cap="none" dirty="0" err="1"/>
              <a:t>Cirese</a:t>
            </a:r>
            <a:r>
              <a:rPr lang="it-IT" cap="none" dirty="0"/>
              <a:t>) </a:t>
            </a:r>
            <a:r>
              <a:rPr lang="it-IT" cap="none" dirty="0" err="1"/>
              <a:t>all’</a:t>
            </a:r>
            <a:r>
              <a:rPr lang="it-IT" i="1" cap="none" dirty="0" err="1"/>
              <a:t>heritage</a:t>
            </a:r>
            <a:r>
              <a:rPr lang="it-IT" cap="none" dirty="0"/>
              <a:t> contemporaneo.</a:t>
            </a:r>
          </a:p>
          <a:p>
            <a:r>
              <a:rPr lang="it-IT" b="1" cap="none" dirty="0"/>
              <a:t>Processi di patrimonializzazione</a:t>
            </a:r>
            <a:r>
              <a:rPr lang="it-IT" cap="none" dirty="0"/>
              <a:t>, rappresentazione, partecipazione e valorizzazione dei patrimoni materiali e immateriali (museografia, revival etnico, consumo turistico postcoloniale). Convenzioni Unesco, ruolo delle comunità locali nei processi di identificazione e valorizzazione del patrimonio.</a:t>
            </a:r>
          </a:p>
          <a:p>
            <a:r>
              <a:rPr lang="it-IT" b="1" cap="none" dirty="0"/>
              <a:t>Dialogo e sostenibilità del </a:t>
            </a:r>
            <a:r>
              <a:rPr lang="it-IT" cap="none" dirty="0"/>
              <a:t>patrimonio in un mondo transnazionale: verso una nuova definizione di museo partecipato e sostenibile che tuteli il diritto alle diversità culturali.  </a:t>
            </a:r>
          </a:p>
          <a:p>
            <a:pPr marL="0" indent="0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Contenuti 2 : casi studio 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67475" y="2036655"/>
            <a:ext cx="8066926" cy="4526280"/>
          </a:xfrm>
        </p:spPr>
        <p:txBody>
          <a:bodyPr>
            <a:normAutofit fontScale="92500" lnSpcReduction="10000"/>
          </a:bodyPr>
          <a:lstStyle/>
          <a:p>
            <a:r>
              <a:rPr lang="it-IT" sz="2400" cap="none" dirty="0"/>
              <a:t>Pratiche museali (casi studio): oggetti come artefatti didattici e performativi per costruire identità; collezioni etnografiche, esposizioni e narrazioni patrimoniali dalla cultura materiale e immateriale come processi storici e politici.</a:t>
            </a:r>
          </a:p>
          <a:p>
            <a:r>
              <a:rPr lang="it-IT" sz="2400" cap="none" dirty="0"/>
              <a:t>Imparare dalle cose (casi studio): collezioni, esposizioni e narrazioni patrimoniali dalla cultura materiale all’immateriale, passando attraverso la svolta digitale. </a:t>
            </a:r>
          </a:p>
          <a:p>
            <a:endParaRPr lang="it-IT" sz="2400" cap="none" dirty="0"/>
          </a:p>
          <a:p>
            <a:r>
              <a:rPr lang="it-IT" sz="2800" cap="none" dirty="0"/>
              <a:t>Traffico culturale di oggetti/contesti/sfere</a:t>
            </a:r>
            <a:r>
              <a:rPr lang="is-IS" sz="2800" cap="none" dirty="0"/>
              <a:t>….</a:t>
            </a:r>
            <a:endParaRPr lang="it-IT" sz="2800" cap="none" dirty="0"/>
          </a:p>
          <a:p>
            <a:pPr marL="0" indent="0">
              <a:buNone/>
            </a:pPr>
            <a:endParaRPr lang="it-IT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1076" y="613835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Modalità della valutazione</a:t>
            </a:r>
            <a:br>
              <a:rPr lang="it-IT" dirty="0"/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16699D12-101A-8B49-9AEA-2B9116AD5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123" y="2686061"/>
            <a:ext cx="7725568" cy="3777622"/>
          </a:xfrm>
        </p:spPr>
        <p:txBody>
          <a:bodyPr/>
          <a:lstStyle/>
          <a:p>
            <a:r>
              <a:rPr lang="it-IT" cap="none" dirty="0">
                <a:latin typeface="Calibri" panose="020F0502020204030204" pitchFamily="34" charset="0"/>
                <a:cs typeface="Calibri" panose="020F0502020204030204" pitchFamily="34" charset="0"/>
              </a:rPr>
              <a:t>L’esame finale consiste in un </a:t>
            </a:r>
            <a:r>
              <a:rPr lang="it-IT" b="1" cap="none" dirty="0">
                <a:latin typeface="Calibri" panose="020F0502020204030204" pitchFamily="34" charset="0"/>
                <a:cs typeface="Calibri" panose="020F0502020204030204" pitchFamily="34" charset="0"/>
              </a:rPr>
              <a:t>elaborato scritto </a:t>
            </a:r>
            <a:r>
              <a:rPr lang="it-IT" cap="none" dirty="0">
                <a:latin typeface="Calibri" panose="020F0502020204030204" pitchFamily="34" charset="0"/>
                <a:cs typeface="Calibri" panose="020F0502020204030204" pitchFamily="34" charset="0"/>
              </a:rPr>
              <a:t>che presenti un caso studio di museo/sito/processo patrimoniale di cultura materiale o immateriale (da consegnare almeno due giorni prima della prova di esame) integrato da una </a:t>
            </a:r>
            <a:r>
              <a:rPr lang="it-IT" b="1" cap="none" dirty="0">
                <a:latin typeface="Calibri" panose="020F0502020204030204" pitchFamily="34" charset="0"/>
                <a:cs typeface="Calibri" panose="020F0502020204030204" pitchFamily="34" charset="0"/>
              </a:rPr>
              <a:t>PROVA ORALE</a:t>
            </a:r>
            <a:r>
              <a:rPr lang="it-IT" cap="none" dirty="0">
                <a:latin typeface="Calibri" panose="020F0502020204030204" pitchFamily="34" charset="0"/>
                <a:cs typeface="Calibri" panose="020F0502020204030204" pitchFamily="34" charset="0"/>
              </a:rPr>
              <a:t> che verificherà l’apprendimento dei testi in programma e la comprensione dei principali contenuti.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7347363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cci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{DD44388A-5780-8842-BBED-F7599A0334B6}tf10001073</Template>
  <TotalTime>11641</TotalTime>
  <Words>1800</Words>
  <Application>Microsoft Macintosh PowerPoint</Application>
  <PresentationFormat>Presentazione su schermo (4:3)</PresentationFormat>
  <Paragraphs>161</Paragraphs>
  <Slides>23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32" baseType="lpstr">
      <vt:lpstr>メイリオ</vt:lpstr>
      <vt:lpstr>ＭＳ Ｐゴシック</vt:lpstr>
      <vt:lpstr>Arial</vt:lpstr>
      <vt:lpstr>Calibri</vt:lpstr>
      <vt:lpstr>Calibri Light</vt:lpstr>
      <vt:lpstr>Century Gothic</vt:lpstr>
      <vt:lpstr>Eurostile</vt:lpstr>
      <vt:lpstr>Wingdings</vt:lpstr>
      <vt:lpstr>Goccia</vt:lpstr>
      <vt:lpstr>ANTROPOLOGIA CULTURALE</vt:lpstr>
      <vt:lpstr>     </vt:lpstr>
      <vt:lpstr>Programma</vt:lpstr>
      <vt:lpstr>Cultura Popolare / musei / patrimoni</vt:lpstr>
      <vt:lpstr>Attività e metodi </vt:lpstr>
      <vt:lpstr>OBIETTIVI</vt:lpstr>
      <vt:lpstr>Contenuti 1.  </vt:lpstr>
      <vt:lpstr>Contenuti 2 : casi studio </vt:lpstr>
      <vt:lpstr>Modalità della valutazione </vt:lpstr>
      <vt:lpstr> </vt:lpstr>
      <vt:lpstr>Patrimonio culturale</vt:lpstr>
      <vt:lpstr>Cos’è il patrimonio culturale? </vt:lpstr>
      <vt:lpstr>Crisi della memoria nella tarda modernità?</vt:lpstr>
      <vt:lpstr>HERITAGE: NUOVI APPROCCI </vt:lpstr>
      <vt:lpstr>La pattumiera e la memoria </vt:lpstr>
      <vt:lpstr>UNESCO  Processi globalizza_ti/nti internazionali Tipologie</vt:lpstr>
      <vt:lpstr>WEBINAR Invitation to CHEurope:  Critical Heritage Studies and the Futures of Europe Online final conference 15-16 October 2020  </vt:lpstr>
      <vt:lpstr>Modernità:  Listing &amp; Rischio </vt:lpstr>
      <vt:lpstr>Protezione</vt:lpstr>
      <vt:lpstr>Da chi?</vt:lpstr>
      <vt:lpstr>Heritage studies </vt:lpstr>
      <vt:lpstr>Alcune definizioni di heritage</vt:lpstr>
      <vt:lpstr>Presentazione standard di PowerPoint</vt:lpstr>
    </vt:vector>
  </TitlesOfParts>
  <Company>università udine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Antropologia culturale</dc:title>
  <dc:creator>roberta altin</dc:creator>
  <cp:lastModifiedBy>ALTIN ROBERTA</cp:lastModifiedBy>
  <cp:revision>248</cp:revision>
  <cp:lastPrinted>2020-10-14T07:27:15Z</cp:lastPrinted>
  <dcterms:created xsi:type="dcterms:W3CDTF">2014-10-01T09:55:29Z</dcterms:created>
  <dcterms:modified xsi:type="dcterms:W3CDTF">2020-10-14T17:18:23Z</dcterms:modified>
</cp:coreProperties>
</file>