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58"/>
  </p:notesMasterIdLst>
  <p:sldIdLst>
    <p:sldId id="303" r:id="rId2"/>
    <p:sldId id="256" r:id="rId3"/>
    <p:sldId id="341" r:id="rId4"/>
    <p:sldId id="361" r:id="rId5"/>
    <p:sldId id="366" r:id="rId6"/>
    <p:sldId id="362" r:id="rId7"/>
    <p:sldId id="367" r:id="rId8"/>
    <p:sldId id="363" r:id="rId9"/>
    <p:sldId id="318" r:id="rId10"/>
    <p:sldId id="368" r:id="rId11"/>
    <p:sldId id="358" r:id="rId12"/>
    <p:sldId id="257" r:id="rId13"/>
    <p:sldId id="285" r:id="rId14"/>
    <p:sldId id="369" r:id="rId15"/>
    <p:sldId id="320" r:id="rId16"/>
    <p:sldId id="258" r:id="rId17"/>
    <p:sldId id="370" r:id="rId18"/>
    <p:sldId id="386" r:id="rId19"/>
    <p:sldId id="387" r:id="rId20"/>
    <p:sldId id="339" r:id="rId21"/>
    <p:sldId id="260" r:id="rId22"/>
    <p:sldId id="372" r:id="rId23"/>
    <p:sldId id="261" r:id="rId24"/>
    <p:sldId id="373" r:id="rId25"/>
    <p:sldId id="305" r:id="rId26"/>
    <p:sldId id="294" r:id="rId27"/>
    <p:sldId id="262" r:id="rId28"/>
    <p:sldId id="374" r:id="rId29"/>
    <p:sldId id="293" r:id="rId30"/>
    <p:sldId id="371" r:id="rId31"/>
    <p:sldId id="313" r:id="rId32"/>
    <p:sldId id="264" r:id="rId33"/>
    <p:sldId id="355" r:id="rId34"/>
    <p:sldId id="382" r:id="rId35"/>
    <p:sldId id="307" r:id="rId36"/>
    <p:sldId id="280" r:id="rId37"/>
    <p:sldId id="375" r:id="rId38"/>
    <p:sldId id="279" r:id="rId39"/>
    <p:sldId id="376" r:id="rId40"/>
    <p:sldId id="347" r:id="rId41"/>
    <p:sldId id="377" r:id="rId42"/>
    <p:sldId id="350" r:id="rId43"/>
    <p:sldId id="378" r:id="rId44"/>
    <p:sldId id="281" r:id="rId45"/>
    <p:sldId id="384" r:id="rId46"/>
    <p:sldId id="385" r:id="rId47"/>
    <p:sldId id="308" r:id="rId48"/>
    <p:sldId id="381" r:id="rId49"/>
    <p:sldId id="265" r:id="rId50"/>
    <p:sldId id="379" r:id="rId51"/>
    <p:sldId id="383" r:id="rId52"/>
    <p:sldId id="364" r:id="rId53"/>
    <p:sldId id="365" r:id="rId54"/>
    <p:sldId id="342" r:id="rId55"/>
    <p:sldId id="306" r:id="rId56"/>
    <p:sldId id="380" r:id="rId5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FF0000"/>
    <a:srgbClr val="008000"/>
    <a:srgbClr val="D60093"/>
    <a:srgbClr val="FF6600"/>
    <a:srgbClr val="CC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9" autoAdjust="0"/>
    <p:restoredTop sz="94454" autoAdjust="0"/>
  </p:normalViewPr>
  <p:slideViewPr>
    <p:cSldViewPr>
      <p:cViewPr>
        <p:scale>
          <a:sx n="125" d="100"/>
          <a:sy n="125" d="100"/>
        </p:scale>
        <p:origin x="-20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EAF01-BB07-4FA8-930F-0654A2132039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D8D1E-68AA-41B2-A2D3-8499A8FCB5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53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D8D1E-68AA-41B2-A2D3-8499A8FCB50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06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D8D1E-68AA-41B2-A2D3-8499A8FCB50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33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BA643-E953-4E5B-A98B-94A620559CB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0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749EC-B946-481D-AA9C-368E04C922C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68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B8B6C-8E79-4151-AC10-4D4CB45A136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14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B3C4D-26F8-4E18-A0B6-0F1E9C1CE61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01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15395-6D85-4FEB-8FD5-175E96682DD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40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A776B-EB78-4F6E-BACE-68214AECA17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72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C257F-9537-4FBC-A97A-7289F309785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5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8236A-7C6A-4CFF-A64F-BD6695CC0EC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16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EA255-FA12-496A-AE8C-D613823FC06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08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AC7F9-3DD1-40AA-94D3-FF035FE5F2B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27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972965-0A4F-4B71-AB0C-79A4D7DD6A9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70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jpg"/><Relationship Id="rId5" Type="http://schemas.openxmlformats.org/officeDocument/2006/relationships/image" Target="../media/image96.png"/><Relationship Id="rId4" Type="http://schemas.openxmlformats.org/officeDocument/2006/relationships/oleObject" Target="../embeddings/oleObject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27584" y="308836"/>
            <a:ext cx="7200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800" b="1" dirty="0">
                <a:latin typeface="Times New Roman" pitchFamily="18" charset="0"/>
                <a:cs typeface="Times New Roman" pitchFamily="18" charset="0"/>
              </a:rPr>
              <a:t>APPARECCHIATURE </a:t>
            </a:r>
            <a:endParaRPr lang="it-IT" altLang="it-IT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it-IT" sz="2800" b="1" dirty="0" smtClean="0">
                <a:latin typeface="Times New Roman" pitchFamily="18" charset="0"/>
                <a:cs typeface="Times New Roman" pitchFamily="18" charset="0"/>
              </a:rPr>
              <a:t>progettazione, montaggio e utilizzo razionale</a:t>
            </a:r>
            <a:endParaRPr lang="it-IT" alt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635375" y="3532378"/>
            <a:ext cx="936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>
                <a:solidFill>
                  <a:srgbClr val="FF0000"/>
                </a:solidFill>
                <a:latin typeface="Times New Roman" pitchFamily="18" charset="0"/>
              </a:rPr>
              <a:t>15.11.10</a:t>
            </a:r>
          </a:p>
        </p:txBody>
      </p: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558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5572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84578"/>
            <a:ext cx="14509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966"/>
            <a:ext cx="2941638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036953"/>
            <a:ext cx="1200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971600" y="3933056"/>
            <a:ext cx="777686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dirty="0" smtClean="0">
                <a:latin typeface="Times New Roman" pitchFamily="18" charset="0"/>
              </a:rPr>
              <a:t>Per le immagini digitare su </a:t>
            </a:r>
            <a:r>
              <a:rPr lang="it-IT" altLang="it-IT" sz="2000" dirty="0" err="1" smtClean="0">
                <a:latin typeface="Times New Roman" pitchFamily="18" charset="0"/>
              </a:rPr>
              <a:t>google</a:t>
            </a:r>
            <a:r>
              <a:rPr lang="it-IT" altLang="it-IT" sz="2000" dirty="0" smtClean="0">
                <a:latin typeface="Times New Roman" pitchFamily="18" charset="0"/>
              </a:rPr>
              <a:t> ad esempio </a:t>
            </a:r>
            <a:r>
              <a:rPr lang="it-IT" altLang="it-IT" sz="2000" dirty="0" smtClean="0">
                <a:solidFill>
                  <a:srgbClr val="0000FF"/>
                </a:solidFill>
                <a:latin typeface="Times New Roman" pitchFamily="18" charset="0"/>
              </a:rPr>
              <a:t>lab </a:t>
            </a:r>
            <a:r>
              <a:rPr lang="it-IT" altLang="it-IT" sz="2000" dirty="0" err="1" smtClean="0">
                <a:solidFill>
                  <a:srgbClr val="0000FF"/>
                </a:solidFill>
                <a:latin typeface="Times New Roman" pitchFamily="18" charset="0"/>
              </a:rPr>
              <a:t>tools</a:t>
            </a:r>
            <a:r>
              <a:rPr lang="it-IT" altLang="it-IT" sz="2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altLang="it-IT" sz="2000" dirty="0" smtClean="0">
                <a:latin typeface="Times New Roman" pitchFamily="18" charset="0"/>
              </a:rPr>
              <a:t>o</a:t>
            </a:r>
            <a:r>
              <a:rPr lang="it-IT" altLang="it-IT" sz="2000" dirty="0" smtClean="0">
                <a:solidFill>
                  <a:srgbClr val="0000FF"/>
                </a:solidFill>
                <a:latin typeface="Times New Roman" pitchFamily="18" charset="0"/>
              </a:rPr>
              <a:t> lab </a:t>
            </a:r>
            <a:r>
              <a:rPr lang="it-IT" altLang="it-IT" sz="2000" dirty="0" err="1" smtClean="0">
                <a:solidFill>
                  <a:srgbClr val="0000FF"/>
                </a:solidFill>
                <a:latin typeface="Times New Roman" pitchFamily="18" charset="0"/>
              </a:rPr>
              <a:t>equipment</a:t>
            </a:r>
            <a:endParaRPr lang="it-IT" altLang="it-IT" sz="20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sz="2000" dirty="0" smtClean="0">
                <a:latin typeface="Times New Roman" pitchFamily="18" charset="0"/>
              </a:rPr>
              <a:t>Per prezzi anche dei reattivi un </a:t>
            </a:r>
            <a:r>
              <a:rPr lang="it-IT" altLang="it-IT" sz="2000" dirty="0">
                <a:latin typeface="Times New Roman" pitchFamily="18" charset="0"/>
              </a:rPr>
              <a:t>sito </a:t>
            </a:r>
            <a:r>
              <a:rPr lang="it-IT" altLang="it-IT" sz="2000" dirty="0" smtClean="0">
                <a:latin typeface="Times New Roman" pitchFamily="18" charset="0"/>
              </a:rPr>
              <a:t>ben fornito</a:t>
            </a:r>
            <a:r>
              <a:rPr lang="it-IT" altLang="it-IT" sz="2000" dirty="0" smtClean="0">
                <a:solidFill>
                  <a:srgbClr val="0000FF"/>
                </a:solidFill>
                <a:latin typeface="Times New Roman" pitchFamily="18" charset="0"/>
              </a:rPr>
              <a:t> http</a:t>
            </a:r>
            <a:r>
              <a:rPr lang="it-IT" altLang="it-IT" sz="2000" dirty="0">
                <a:solidFill>
                  <a:srgbClr val="0000FF"/>
                </a:solidFill>
                <a:latin typeface="Times New Roman" pitchFamily="18" charset="0"/>
              </a:rPr>
              <a:t>://www.sigmaaldrich.com/italy.html</a:t>
            </a:r>
          </a:p>
        </p:txBody>
      </p:sp>
      <p:sp>
        <p:nvSpPr>
          <p:cNvPr id="8203" name="CasellaDiTesto 10"/>
          <p:cNvSpPr txBox="1">
            <a:spLocks noChangeArrowheads="1"/>
          </p:cNvSpPr>
          <p:nvPr/>
        </p:nvSpPr>
        <p:spPr bwMode="auto">
          <a:xfrm>
            <a:off x="6892211" y="439698"/>
            <a:ext cx="785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sz="1000" smtClean="0">
                <a:solidFill>
                  <a:srgbClr val="FF0000"/>
                </a:solidFill>
                <a:latin typeface="Times New Roman" pitchFamily="18" charset="0"/>
              </a:rPr>
              <a:t>06.11.20</a:t>
            </a:r>
            <a:endParaRPr lang="it-IT" altLang="it-IT" sz="1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it-IT" altLang="it-IT" sz="10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18864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recipienti non dovrebbe mai essere riempiti per più di metà del loro volume (ci sono poche eccezioni)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11560" y="14847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>
                <a:cs typeface="Times New Roman" pitchFamily="18" charset="0"/>
              </a:rPr>
              <a:t>3</a:t>
            </a:r>
            <a:r>
              <a:rPr lang="it-IT" altLang="it-IT" dirty="0">
                <a:cs typeface="Times New Roman" pitchFamily="18" charset="0"/>
              </a:rPr>
              <a:t>) Ambiente di reazione </a:t>
            </a:r>
            <a:r>
              <a:rPr lang="it-IT" altLang="it-IT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cs typeface="Times New Roman" pitchFamily="18" charset="0"/>
              </a:rPr>
              <a:t> solventi da usare e accorgimenti da prendere per evitare il contatto con l'aria o l'umidità o la dispersione nell'ambiente (pericolo: puzze e inquinamento).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40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23528" y="40466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 dirty="0">
                <a:cs typeface="Times New Roman" pitchFamily="18" charset="0"/>
              </a:rPr>
              <a:t>4</a:t>
            </a:r>
            <a:r>
              <a:rPr lang="it-IT" altLang="it-IT" dirty="0">
                <a:cs typeface="Times New Roman" pitchFamily="18" charset="0"/>
              </a:rPr>
              <a:t>) </a:t>
            </a:r>
            <a:r>
              <a:rPr lang="it-IT" altLang="it-IT" dirty="0" smtClean="0">
                <a:cs typeface="Times New Roman" pitchFamily="18" charset="0"/>
              </a:rPr>
              <a:t>Prevedere l'aggiunta </a:t>
            </a:r>
            <a:r>
              <a:rPr lang="it-IT" altLang="it-IT" dirty="0">
                <a:cs typeface="Times New Roman" pitchFamily="18" charset="0"/>
              </a:rPr>
              <a:t>o </a:t>
            </a:r>
            <a:r>
              <a:rPr lang="it-IT" altLang="it-IT" dirty="0" smtClean="0">
                <a:cs typeface="Times New Roman" pitchFamily="18" charset="0"/>
              </a:rPr>
              <a:t>il prelievo </a:t>
            </a:r>
            <a:r>
              <a:rPr lang="it-IT" altLang="it-IT" dirty="0">
                <a:cs typeface="Times New Roman" pitchFamily="18" charset="0"/>
              </a:rPr>
              <a:t>di sostanze durante la reazione </a:t>
            </a:r>
            <a:r>
              <a:rPr lang="it-IT" altLang="it-IT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cs typeface="Times New Roman" pitchFamily="18" charset="0"/>
              </a:rPr>
              <a:t> prevedere se si devono prelevare o aggiungere liquidi, solidi o </a:t>
            </a:r>
            <a:r>
              <a:rPr lang="it-IT" altLang="it-IT" dirty="0" smtClean="0">
                <a:cs typeface="Times New Roman" pitchFamily="18" charset="0"/>
              </a:rPr>
              <a:t>gas in sicurezza.</a:t>
            </a:r>
            <a:r>
              <a:rPr lang="it-IT" altLang="it-IT" dirty="0" smtClean="0"/>
              <a:t> </a:t>
            </a:r>
            <a:endParaRPr lang="it-IT" altLang="it-IT" dirty="0"/>
          </a:p>
        </p:txBody>
      </p:sp>
      <p:sp>
        <p:nvSpPr>
          <p:cNvPr id="7" name="Rettangolo 6"/>
          <p:cNvSpPr/>
          <p:nvPr/>
        </p:nvSpPr>
        <p:spPr>
          <a:xfrm>
            <a:off x="323528" y="2204864"/>
            <a:ext cx="7988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b="1" dirty="0">
                <a:cs typeface="Times New Roman" pitchFamily="18" charset="0"/>
              </a:rPr>
              <a:t>5</a:t>
            </a:r>
            <a:r>
              <a:rPr lang="it-IT" altLang="it-IT" dirty="0">
                <a:cs typeface="Times New Roman" pitchFamily="18" charset="0"/>
              </a:rPr>
              <a:t>) Agitazione </a:t>
            </a:r>
            <a:r>
              <a:rPr lang="it-IT" altLang="it-IT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cs typeface="Times New Roman" pitchFamily="18" charset="0"/>
              </a:rPr>
              <a:t> agitatore meccanico o magnetico.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2736304" cy="273630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699792" y="2924944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 piccole quantità e soluzioni poco viscose è più pratico l'agitatore magnetico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32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849" y="439663"/>
            <a:ext cx="8101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 smtClean="0">
                <a:cs typeface="Times New Roman" pitchFamily="18" charset="0"/>
              </a:rPr>
              <a:t>6</a:t>
            </a:r>
            <a:r>
              <a:rPr lang="it-IT" altLang="it-IT" dirty="0" smtClean="0">
                <a:cs typeface="Times New Roman" pitchFamily="18" charset="0"/>
              </a:rPr>
              <a:t>) </a:t>
            </a:r>
            <a:r>
              <a:rPr lang="it-IT" altLang="it-IT" dirty="0">
                <a:cs typeface="Times New Roman" pitchFamily="18" charset="0"/>
              </a:rPr>
              <a:t>Temperatura di reazione </a:t>
            </a:r>
            <a:r>
              <a:rPr lang="it-IT" altLang="it-IT" dirty="0" smtClean="0">
                <a:cs typeface="Times New Roman" pitchFamily="18" charset="0"/>
                <a:sym typeface="Symbol" pitchFamily="18" charset="2"/>
              </a:rPr>
              <a:t> riscaldatore e</a:t>
            </a:r>
            <a:r>
              <a:rPr lang="it-IT" altLang="it-IT" dirty="0" smtClean="0">
                <a:cs typeface="Times New Roman" pitchFamily="18" charset="0"/>
              </a:rPr>
              <a:t> </a:t>
            </a:r>
            <a:r>
              <a:rPr lang="it-IT" altLang="it-IT" dirty="0">
                <a:cs typeface="Times New Roman" pitchFamily="18" charset="0"/>
              </a:rPr>
              <a:t>termometro </a:t>
            </a:r>
            <a:r>
              <a:rPr lang="it-IT" altLang="it-IT" dirty="0" smtClean="0">
                <a:cs typeface="Times New Roman" pitchFamily="18" charset="0"/>
              </a:rPr>
              <a:t>di </a:t>
            </a:r>
            <a:r>
              <a:rPr lang="it-IT" altLang="it-IT" dirty="0">
                <a:cs typeface="Times New Roman" pitchFamily="18" charset="0"/>
              </a:rPr>
              <a:t>che tipo</a:t>
            </a:r>
            <a:r>
              <a:rPr lang="it-IT" altLang="it-IT" dirty="0" smtClean="0">
                <a:cs typeface="Times New Roman" pitchFamily="18" charset="0"/>
              </a:rPr>
              <a:t>? Servono la corrente elettrica o il gas?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849" y="1424317"/>
            <a:ext cx="8173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7</a:t>
            </a:r>
            <a:r>
              <a:rPr lang="it-IT" dirty="0" smtClean="0"/>
              <a:t>) Bisogna raccogliere o recuperare i gas che si formano? Sono tossici?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8136" y="2420888"/>
            <a:ext cx="782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8</a:t>
            </a:r>
            <a:r>
              <a:rPr lang="it-IT" dirty="0" smtClean="0"/>
              <a:t>) Come separare, raccogliere e conservare i prodotti?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212976"/>
            <a:ext cx="5231797" cy="317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93" y="208532"/>
            <a:ext cx="1738818" cy="129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3923928" y="476250"/>
            <a:ext cx="2349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it-IT" altLang="it-IT" dirty="0" err="1"/>
              <a:t>Beaker</a:t>
            </a:r>
            <a:r>
              <a:rPr lang="it-IT" altLang="it-IT" dirty="0"/>
              <a:t> &amp; </a:t>
            </a:r>
            <a:r>
              <a:rPr lang="it-IT" altLang="it-IT" dirty="0" err="1"/>
              <a:t>Bunsen</a:t>
            </a:r>
            <a:endParaRPr lang="it-IT" altLang="it-IT" dirty="0"/>
          </a:p>
          <a:p>
            <a:pPr algn="ctr"/>
            <a:r>
              <a:rPr lang="it-IT" altLang="it-IT" sz="2000" dirty="0" err="1"/>
              <a:t>Muppet</a:t>
            </a:r>
            <a:r>
              <a:rPr lang="it-IT" altLang="it-IT" sz="2000" dirty="0"/>
              <a:t> Show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511576" y="2281443"/>
            <a:ext cx="63088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bruciatore di </a:t>
            </a:r>
            <a:r>
              <a:rPr lang="it-IT" altLang="it-IT" b="1" dirty="0" err="1">
                <a:latin typeface="Times New Roman" pitchFamily="18" charset="0"/>
              </a:rPr>
              <a:t>Bunsen</a:t>
            </a:r>
            <a:r>
              <a:rPr lang="it-IT" altLang="it-IT" dirty="0">
                <a:latin typeface="Times New Roman" pitchFamily="18" charset="0"/>
              </a:rPr>
              <a:t> con </a:t>
            </a:r>
            <a:r>
              <a:rPr lang="it-IT" altLang="it-IT" b="1" dirty="0">
                <a:latin typeface="Times New Roman" pitchFamily="18" charset="0"/>
              </a:rPr>
              <a:t>beuta</a:t>
            </a:r>
            <a:r>
              <a:rPr lang="it-IT" altLang="it-IT" dirty="0">
                <a:latin typeface="Times New Roman" pitchFamily="18" charset="0"/>
              </a:rPr>
              <a:t> su </a:t>
            </a:r>
            <a:r>
              <a:rPr lang="it-IT" altLang="it-IT" b="1" dirty="0">
                <a:latin typeface="Times New Roman" pitchFamily="18" charset="0"/>
              </a:rPr>
              <a:t>treppiede</a:t>
            </a:r>
            <a:r>
              <a:rPr lang="it-IT" altLang="it-IT" dirty="0">
                <a:latin typeface="Times New Roman" pitchFamily="18" charset="0"/>
              </a:rPr>
              <a:t> e </a:t>
            </a:r>
            <a:r>
              <a:rPr lang="it-IT" altLang="it-IT" b="1" dirty="0">
                <a:latin typeface="Times New Roman" pitchFamily="18" charset="0"/>
              </a:rPr>
              <a:t>reticella</a:t>
            </a:r>
            <a:r>
              <a:rPr lang="it-IT" altLang="it-IT" dirty="0">
                <a:latin typeface="Times New Roman" pitchFamily="18" charset="0"/>
              </a:rPr>
              <a:t> </a:t>
            </a:r>
            <a:r>
              <a:rPr lang="it-IT" altLang="it-IT" b="1" dirty="0" err="1" smtClean="0">
                <a:latin typeface="Times New Roman" pitchFamily="18" charset="0"/>
              </a:rPr>
              <a:t>spargifiamma</a:t>
            </a:r>
            <a:endParaRPr lang="it-IT" altLang="it-IT" b="1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dirty="0" smtClean="0">
                <a:solidFill>
                  <a:srgbClr val="D60093"/>
                </a:solidFill>
                <a:latin typeface="Times New Roman" pitchFamily="18" charset="0"/>
              </a:rPr>
              <a:t>Oggi praticamente scomparso dai lab</a:t>
            </a:r>
          </a:p>
          <a:p>
            <a:pPr>
              <a:spcBef>
                <a:spcPct val="50000"/>
              </a:spcBef>
            </a:pPr>
            <a:r>
              <a:rPr lang="it-IT" altLang="it-IT" dirty="0" smtClean="0">
                <a:solidFill>
                  <a:srgbClr val="D60093"/>
                </a:solidFill>
                <a:latin typeface="Times New Roman" pitchFamily="18" charset="0"/>
              </a:rPr>
              <a:t>difetti: T elevata (oltre 1000 °C) e non regolabile: riscaldamento puntiforme</a:t>
            </a:r>
            <a:endParaRPr lang="it-IT" altLang="it-IT" dirty="0">
              <a:solidFill>
                <a:srgbClr val="D60093"/>
              </a:solidFill>
              <a:latin typeface="Times New Roman" pitchFamily="18" charset="0"/>
            </a:endParaRP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0" y="2445223"/>
            <a:ext cx="1608803" cy="214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19298" y="1620475"/>
            <a:ext cx="686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alcune   attrezzature simbolo di un lab di chimica</a:t>
            </a:r>
            <a:endParaRPr lang="it-IT" b="1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139952" y="476672"/>
            <a:ext cx="48965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Becker (o Becher o </a:t>
            </a:r>
            <a:r>
              <a:rPr lang="it-IT" altLang="it-IT" dirty="0" err="1" smtClean="0">
                <a:latin typeface="Times New Roman" pitchFamily="18" charset="0"/>
              </a:rPr>
              <a:t>Beaker</a:t>
            </a:r>
            <a:r>
              <a:rPr lang="it-IT" altLang="it-IT" dirty="0" smtClean="0">
                <a:latin typeface="Times New Roman" pitchFamily="18" charset="0"/>
              </a:rPr>
              <a:t>): contenitore multiuso nei lab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3" name="Picture 4" descr="https://unitednuclear.com/images/beaker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58" y="343025"/>
            <a:ext cx="2895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1628800"/>
            <a:ext cx="1944216" cy="251064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39952" y="234888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Beute o matracci di </a:t>
            </a:r>
            <a:r>
              <a:rPr lang="it-IT" dirty="0" err="1" smtClean="0"/>
              <a:t>Erlenmayer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45928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148064" y="1124744"/>
            <a:ext cx="38884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E’ fondamentale riconoscere le varie apparecchiature in  laboratorio e saperle usare razionalmente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3169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  <a:cs typeface="Times New Roman" pitchFamily="18" charset="0"/>
              </a:rPr>
              <a:t>Dopo la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progettazione dell’esperienza, si scelgono le attrezzature razionalmente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- progettare l'apparecchiatura facendo uno schizzo ragionato e solo infine montarla.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- montaggio deve essere solido per evitare cadute e rotture</a:t>
            </a:r>
          </a:p>
          <a:p>
            <a:pPr>
              <a:spcBef>
                <a:spcPct val="50000"/>
              </a:spcBef>
            </a:pP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" y="35814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404664"/>
            <a:ext cx="4464496" cy="446449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08104" y="407707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morsetti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-99392"/>
            <a:ext cx="2025774" cy="202577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0"/>
            <a:ext cx="1944216" cy="194421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340768"/>
            <a:ext cx="1877194" cy="187719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1556792"/>
            <a:ext cx="1656184" cy="226825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87824" y="1124744"/>
            <a:ext cx="849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FF3300"/>
                </a:solidFill>
                <a:cs typeface="Times New Roman" pitchFamily="18" charset="0"/>
              </a:rPr>
              <a:t>pinze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83568" y="27415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>
                <a:cs typeface="Times New Roman" pitchFamily="18" charset="0"/>
              </a:rPr>
              <a:t>adoperare i </a:t>
            </a:r>
            <a:r>
              <a:rPr lang="it-IT" altLang="it-IT" dirty="0">
                <a:solidFill>
                  <a:srgbClr val="008000"/>
                </a:solidFill>
                <a:cs typeface="Times New Roman" pitchFamily="18" charset="0"/>
              </a:rPr>
              <a:t>supporti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638118" y="3010954"/>
            <a:ext cx="936104" cy="1196133"/>
          </a:xfrm>
          <a:prstGeom prst="rect">
            <a:avLst/>
          </a:prstGeom>
        </p:spPr>
      </p:pic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699792" y="350100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anello </a:t>
            </a:r>
            <a:r>
              <a:rPr lang="it-IT" dirty="0" err="1" smtClean="0"/>
              <a:t>reggiimbuti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08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0648"/>
            <a:ext cx="2448272" cy="26441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23928" y="260648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 tenere i recipienti con le mani e senza guanti soprattutto quando si effettua un travaso!!!</a:t>
            </a:r>
          </a:p>
          <a:p>
            <a:r>
              <a:rPr lang="it-IT" dirty="0" smtClean="0"/>
              <a:t>Può essere molto pericoloso: </a:t>
            </a:r>
          </a:p>
          <a:p>
            <a:r>
              <a:rPr lang="it-IT" dirty="0" smtClean="0"/>
              <a:t>la soluzione potrebbe essere corrosiva, tossica, irritante, bollente, colorante, puzzolente, …</a:t>
            </a:r>
            <a:endParaRPr lang="it-IT" dirty="0"/>
          </a:p>
        </p:txBody>
      </p:sp>
      <p:cxnSp>
        <p:nvCxnSpPr>
          <p:cNvPr id="9" name="Connettore diritto 8"/>
          <p:cNvCxnSpPr/>
          <p:nvPr/>
        </p:nvCxnSpPr>
        <p:spPr>
          <a:xfrm>
            <a:off x="1115616" y="188640"/>
            <a:ext cx="2592288" cy="2808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 flipV="1">
            <a:off x="1115616" y="188640"/>
            <a:ext cx="2592288" cy="2808312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95536" y="335699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Errori qui commessi. </a:t>
            </a:r>
          </a:p>
          <a:p>
            <a:r>
              <a:rPr lang="it-IT" dirty="0" smtClean="0"/>
              <a:t>l'operatore non indossa il camice né i guanti, mancano supporti e pinze. Si potrebbe spandere il contenuto sulle mani.</a:t>
            </a:r>
          </a:p>
        </p:txBody>
      </p:sp>
    </p:spTree>
    <p:extLst>
      <p:ext uri="{BB962C8B-B14F-4D97-AF65-F5344CB8AC3E}">
        <p14:creationId xmlns:p14="http://schemas.microsoft.com/office/powerpoint/2010/main" val="17300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2381250" cy="1905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242088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Usare </a:t>
            </a:r>
            <a:r>
              <a:rPr lang="it-IT" dirty="0"/>
              <a:t>i supporti </a:t>
            </a:r>
            <a:r>
              <a:rPr lang="it-IT" dirty="0" smtClean="0"/>
              <a:t>adatti per quanto più è possibile per fissare le attrezzature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60648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85750" y="1495996"/>
            <a:ext cx="8280400" cy="249299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21176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21176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b="1" dirty="0" smtClean="0">
                <a:cs typeface="Times New Roman" pitchFamily="18" charset="0"/>
              </a:rPr>
              <a:t>Prima di effettuare un qualunque esperimento è necessario definire </a:t>
            </a:r>
            <a:r>
              <a:rPr lang="it-IT" b="1" dirty="0">
                <a:cs typeface="Times New Roman" pitchFamily="18" charset="0"/>
              </a:rPr>
              <a:t>esattamente </a:t>
            </a:r>
            <a:r>
              <a:rPr lang="it-IT" b="1" dirty="0" smtClean="0">
                <a:cs typeface="Times New Roman" pitchFamily="18" charset="0"/>
              </a:rPr>
              <a:t>tutte le condizioni e </a:t>
            </a:r>
            <a:r>
              <a:rPr lang="it-IT" b="1" dirty="0">
                <a:cs typeface="Times New Roman" pitchFamily="18" charset="0"/>
              </a:rPr>
              <a:t>valutare i seguenti parametri:</a:t>
            </a:r>
          </a:p>
          <a:p>
            <a:pPr algn="just">
              <a:spcBef>
                <a:spcPct val="50000"/>
              </a:spcBef>
              <a:defRPr/>
            </a:pPr>
            <a:r>
              <a:rPr lang="it-IT" dirty="0" smtClean="0">
                <a:cs typeface="Times New Roman" pitchFamily="18" charset="0"/>
              </a:rPr>
              <a:t>0) I fattori di rischio ai quali si va incontro durante tutte le fasi dell'esperimento: solo dopo questa fondamentale valutazione si può procedere con le successive opportune scelte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9219" name="WordArt 8"/>
          <p:cNvSpPr>
            <a:spLocks noChangeArrowheads="1" noChangeShapeType="1" noTextEdit="1"/>
          </p:cNvSpPr>
          <p:nvPr/>
        </p:nvSpPr>
        <p:spPr bwMode="auto">
          <a:xfrm>
            <a:off x="611188" y="188913"/>
            <a:ext cx="7334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PROGETTARE UN ESPERIMENTO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5717" y="437905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 sempre si trova in commercio l'attrezzatura completa che serve!!!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75716" y="1772816"/>
            <a:ext cx="736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 progetta l'apparecchiatura completa, quasi sempre in vetro, si comprano i vari pezzi, e quelli che non si trovano in commercio, li si fa "soffiare" da un vetraio industriale.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4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57188" y="238035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dirty="0" smtClean="0">
                <a:cs typeface="Times New Roman" pitchFamily="18" charset="0"/>
              </a:rPr>
              <a:t>Per</a:t>
            </a:r>
            <a:r>
              <a:rPr lang="it-IT" dirty="0">
                <a:cs typeface="Times New Roman" pitchFamily="18" charset="0"/>
              </a:rPr>
              <a:t> la connessione </a:t>
            </a:r>
            <a:r>
              <a:rPr lang="it-IT" dirty="0" smtClean="0">
                <a:cs typeface="Times New Roman" pitchFamily="18" charset="0"/>
              </a:rPr>
              <a:t>di </a:t>
            </a:r>
            <a:r>
              <a:rPr lang="it-IT" dirty="0">
                <a:cs typeface="Times New Roman" pitchFamily="18" charset="0"/>
              </a:rPr>
              <a:t>attrezzature </a:t>
            </a:r>
            <a:r>
              <a:rPr lang="it-IT" dirty="0" smtClean="0">
                <a:cs typeface="Times New Roman" pitchFamily="18" charset="0"/>
              </a:rPr>
              <a:t> diverse in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 vetro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si usano spesso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giunti </a:t>
            </a:r>
            <a:r>
              <a:rPr lang="it-IT" altLang="it-IT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conici smerigliati normalizzati</a:t>
            </a:r>
            <a:r>
              <a:rPr lang="it-IT" altLang="it-IT" dirty="0">
                <a:latin typeface="Times New Roman" pitchFamily="18" charset="0"/>
              </a:rPr>
              <a:t>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3528" y="1196752"/>
            <a:ext cx="5486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dirty="0" smtClean="0">
                <a:cs typeface="Times New Roman" pitchFamily="18" charset="0"/>
              </a:rPr>
              <a:t>Ogni </a:t>
            </a:r>
            <a:r>
              <a:rPr lang="it-IT" dirty="0">
                <a:cs typeface="Times New Roman" pitchFamily="18" charset="0"/>
              </a:rPr>
              <a:t>giunto conico è contraddistinto da due </a:t>
            </a:r>
            <a:r>
              <a:rPr lang="it-IT" dirty="0" smtClean="0">
                <a:cs typeface="Times New Roman" pitchFamily="18" charset="0"/>
              </a:rPr>
              <a:t>numeri che sono rispettivamente: </a:t>
            </a:r>
            <a:endParaRPr lang="it-IT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dirty="0">
                <a:cs typeface="Times New Roman" pitchFamily="18" charset="0"/>
              </a:rPr>
              <a:t> </a:t>
            </a:r>
            <a:r>
              <a:rPr lang="it-IT" dirty="0">
                <a:solidFill>
                  <a:srgbClr val="0000FF"/>
                </a:solidFill>
                <a:cs typeface="Times New Roman" pitchFamily="18" charset="0"/>
              </a:rPr>
              <a:t>1- diametro del maschio nel punto più largo </a:t>
            </a:r>
            <a:r>
              <a:rPr lang="it-IT" dirty="0" smtClean="0">
                <a:solidFill>
                  <a:srgbClr val="0000FF"/>
                </a:solidFill>
                <a:cs typeface="Times New Roman" pitchFamily="18" charset="0"/>
              </a:rPr>
              <a:t>in mm</a:t>
            </a:r>
            <a:endParaRPr lang="it-IT" dirty="0">
              <a:solidFill>
                <a:srgbClr val="0000FF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dirty="0">
                <a:cs typeface="Times New Roman" pitchFamily="18" charset="0"/>
              </a:rPr>
              <a:t> </a:t>
            </a:r>
            <a:r>
              <a:rPr lang="it-IT" dirty="0">
                <a:solidFill>
                  <a:srgbClr val="FF0066"/>
                </a:solidFill>
                <a:cs typeface="Times New Roman" pitchFamily="18" charset="0"/>
              </a:rPr>
              <a:t>2-  lunghezza del maschio </a:t>
            </a:r>
            <a:r>
              <a:rPr lang="it-IT" dirty="0" smtClean="0">
                <a:solidFill>
                  <a:srgbClr val="FF0066"/>
                </a:solidFill>
                <a:cs typeface="Times New Roman" pitchFamily="18" charset="0"/>
              </a:rPr>
              <a:t>in mm</a:t>
            </a:r>
            <a:endParaRPr lang="it-IT" dirty="0">
              <a:solidFill>
                <a:srgbClr val="FF0066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defRPr/>
            </a:pPr>
            <a:endParaRPr lang="it-IT" dirty="0">
              <a:cs typeface="Times New Roman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248400" y="4191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201614"/>
              </p:ext>
            </p:extLst>
          </p:nvPr>
        </p:nvGraphicFramePr>
        <p:xfrm>
          <a:off x="7058025" y="1389790"/>
          <a:ext cx="188595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91" name="CorelPhotoPaint.Image.7" r:id="rId3" imgW="3758730" imgH="4101587" progId="CorelPhotoPaint.Image.7">
                  <p:embed/>
                </p:oleObj>
              </mc:Choice>
              <mc:Fallback>
                <p:oleObj name="CorelPhotoPaint.Image.7" r:id="rId3" imgW="3758730" imgH="4101587" progId="CorelPhotoPaint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8025" y="1389790"/>
                        <a:ext cx="188595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769992"/>
              </p:ext>
            </p:extLst>
          </p:nvPr>
        </p:nvGraphicFramePr>
        <p:xfrm>
          <a:off x="6119812" y="1844824"/>
          <a:ext cx="77628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92" name="CorelPhotoPaint.Image.7" r:id="rId5" imgW="771429" imgH="923810" progId="CorelPhotoPaint.Image.7">
                  <p:embed/>
                </p:oleObj>
              </mc:Choice>
              <mc:Fallback>
                <p:oleObj name="CorelPhotoPaint.Image.7" r:id="rId5" imgW="771429" imgH="923810" progId="CorelPhotoPaint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12" y="1844824"/>
                        <a:ext cx="77628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98222"/>
              </p:ext>
            </p:extLst>
          </p:nvPr>
        </p:nvGraphicFramePr>
        <p:xfrm>
          <a:off x="6876256" y="188640"/>
          <a:ext cx="1652588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6" name="CorelPhotoPaint.Image.7" r:id="rId3" imgW="2076190" imgH="3638095" progId="CorelPhotoPaint.Image.7">
                  <p:embed/>
                </p:oleObj>
              </mc:Choice>
              <mc:Fallback>
                <p:oleObj name="CorelPhotoPaint.Image.7" r:id="rId3" imgW="2076190" imgH="3638095" progId="CorelPhotoPaint.Image.7">
                  <p:embed/>
                  <p:pic>
                    <p:nvPicPr>
                      <p:cNvPr id="16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188640"/>
                        <a:ext cx="1652588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39552" y="548680"/>
            <a:ext cx="487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cs typeface="Times New Roman" pitchFamily="18" charset="0"/>
              </a:rPr>
              <a:t>es. </a:t>
            </a: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SN 14/23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smtClean="0">
                <a:cs typeface="Times New Roman" pitchFamily="18" charset="0"/>
              </a:rPr>
              <a:t>e </a:t>
            </a: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SN 29/32</a:t>
            </a:r>
            <a:r>
              <a:rPr lang="it-IT" dirty="0">
                <a:cs typeface="Times New Roman" pitchFamily="18" charset="0"/>
              </a:rPr>
              <a:t> sono i giunti conici più usati.</a:t>
            </a:r>
          </a:p>
        </p:txBody>
      </p:sp>
      <p:pic>
        <p:nvPicPr>
          <p:cNvPr id="4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2" y="1027075"/>
            <a:ext cx="1271857" cy="127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39552" y="22048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cs typeface="Times New Roman" pitchFamily="18" charset="0"/>
              </a:rPr>
              <a:t>Sono tutti sezioni di un unico cono con angolo al vertice di poco meno di 6°.</a:t>
            </a:r>
            <a:r>
              <a:rPr 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9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6"/>
          <p:cNvGraphicFramePr>
            <a:graphicFrameLocks noChangeAspect="1"/>
          </p:cNvGraphicFramePr>
          <p:nvPr/>
        </p:nvGraphicFramePr>
        <p:xfrm>
          <a:off x="762000" y="609600"/>
          <a:ext cx="1719263" cy="27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81" name="CorelPhotoPaint.Image.7" r:id="rId3" imgW="3504762" imgH="5600000" progId="CorelPhotoPaint.Image.7">
                  <p:embed/>
                </p:oleObj>
              </mc:Choice>
              <mc:Fallback>
                <p:oleObj name="CorelPhotoPaint.Image.7" r:id="rId3" imgW="3504762" imgH="5600000" progId="CorelPhotoPaint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09600"/>
                        <a:ext cx="1719263" cy="274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611560" y="116632"/>
            <a:ext cx="16565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adattatori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987824" y="188640"/>
            <a:ext cx="55626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I coni vanno lubrificati con opportuni grassi inerti;  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(ai siliconi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- quando si effettua il vuoto, per aumentare la tenuta;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- quando si usano basi forti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quando si riscaldano i recipienti per cui il vetro si dilata ed i giunti possono incastrarsi e rompersi.</a:t>
            </a:r>
            <a:r>
              <a:rPr lang="it-IT" altLang="it-IT" dirty="0">
                <a:latin typeface="Times New Roman" pitchFamily="18" charset="0"/>
              </a:rPr>
              <a:t> </a:t>
            </a:r>
          </a:p>
        </p:txBody>
      </p:sp>
      <p:sp>
        <p:nvSpPr>
          <p:cNvPr id="2" name="AutoShape 95" descr="http://www.artiglass.it/media/catalog/product/cache/2/small_image/284x/9df78eab33525d08d6e5fb8d27136e95/k/a/kartell_labware_-_lining_for_glass_tapers_1.jpg"/>
          <p:cNvSpPr>
            <a:spLocks noChangeAspect="1" noChangeArrowheads="1"/>
          </p:cNvSpPr>
          <p:nvPr/>
        </p:nvSpPr>
        <p:spPr bwMode="auto">
          <a:xfrm>
            <a:off x="155575" y="-1295400"/>
            <a:ext cx="27051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1314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04864"/>
            <a:ext cx="1296144" cy="16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411760" y="69269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adattatore femmina 29/32 maschio 14/23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331640" y="270892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adattatore femmina 14/23 maschio 29/32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28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89804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3"/>
          <p:cNvSpPr>
            <a:spLocks noChangeArrowheads="1"/>
          </p:cNvSpPr>
          <p:nvPr/>
        </p:nvSpPr>
        <p:spPr bwMode="auto">
          <a:xfrm>
            <a:off x="827584" y="2060848"/>
            <a:ext cx="75963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it-IT" altLang="it-IT" dirty="0" smtClean="0"/>
              <a:t>I coni smerigliati talora sono dotati di gancetti di vetro utili per tenerli uniti con molle in acciaio o elastici</a:t>
            </a:r>
          </a:p>
          <a:p>
            <a:pPr algn="just">
              <a:lnSpc>
                <a:spcPct val="90000"/>
              </a:lnSpc>
            </a:pPr>
            <a:endParaRPr lang="it-IT" altLang="it-IT" dirty="0" smtClean="0"/>
          </a:p>
          <a:p>
            <a:pPr algn="just">
              <a:lnSpc>
                <a:spcPct val="90000"/>
              </a:lnSpc>
            </a:pPr>
            <a:r>
              <a:rPr lang="it-IT" altLang="it-IT" dirty="0" smtClean="0"/>
              <a:t>In </a:t>
            </a:r>
            <a:r>
              <a:rPr lang="it-IT" altLang="it-IT" dirty="0"/>
              <a:t>alternativa si usano vari tipi di </a:t>
            </a:r>
            <a:r>
              <a:rPr lang="it-IT" altLang="it-IT" dirty="0" smtClean="0"/>
              <a:t>pinze</a:t>
            </a:r>
            <a:r>
              <a:rPr lang="it-IT" altLang="it-IT" dirty="0" smtClean="0">
                <a:solidFill>
                  <a:srgbClr val="FF3300"/>
                </a:solidFill>
              </a:rPr>
              <a:t> </a:t>
            </a:r>
            <a:r>
              <a:rPr lang="it-IT" altLang="it-IT" dirty="0"/>
              <a:t>di plastica o </a:t>
            </a:r>
            <a:r>
              <a:rPr lang="it-IT" altLang="it-IT" dirty="0" smtClean="0"/>
              <a:t>metallo</a:t>
            </a:r>
          </a:p>
          <a:p>
            <a:pPr algn="just">
              <a:lnSpc>
                <a:spcPct val="90000"/>
              </a:lnSpc>
            </a:pPr>
            <a:r>
              <a:rPr lang="it-IT" altLang="it-IT" dirty="0" smtClean="0">
                <a:solidFill>
                  <a:srgbClr val="FF0000"/>
                </a:solidFill>
              </a:rPr>
              <a:t>pinze di </a:t>
            </a:r>
            <a:r>
              <a:rPr lang="it-IT" altLang="it-IT" dirty="0" err="1" smtClean="0">
                <a:solidFill>
                  <a:srgbClr val="FF0000"/>
                </a:solidFill>
              </a:rPr>
              <a:t>Keck</a:t>
            </a:r>
            <a:endParaRPr lang="it-IT" altLang="it-IT" dirty="0" smtClean="0">
              <a:solidFill>
                <a:srgbClr val="FF0000"/>
              </a:solidFill>
            </a:endParaRPr>
          </a:p>
        </p:txBody>
      </p:sp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1223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12954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3707904" y="188640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pinze 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</a:rPr>
              <a:t>di </a:t>
            </a:r>
            <a:r>
              <a:rPr lang="it-IT" altLang="it-IT" dirty="0" err="1" smtClean="0">
                <a:solidFill>
                  <a:srgbClr val="FF0000"/>
                </a:solidFill>
                <a:latin typeface="Times New Roman" pitchFamily="18" charset="0"/>
              </a:rPr>
              <a:t>Keck</a:t>
            </a:r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</a:rPr>
              <a:t> per 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</a:rPr>
              <a:t>bloccare giunti conici</a:t>
            </a:r>
          </a:p>
        </p:txBody>
      </p:sp>
      <p:pic>
        <p:nvPicPr>
          <p:cNvPr id="2048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9527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>
                <a:latin typeface="Times New Roman" pitchFamily="18" charset="0"/>
                <a:cs typeface="Times New Roman" pitchFamily="18" charset="0"/>
              </a:rPr>
              <a:t>Giunti sferici smerigliati normalizzati</a:t>
            </a:r>
            <a:r>
              <a:rPr lang="it-IT" altLang="it-IT">
                <a:latin typeface="Times New Roman" pitchFamily="18" charset="0"/>
              </a:rPr>
              <a:t>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611188" y="836613"/>
          <a:ext cx="1268412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2" name="CorelPhotoPaint.Image.7" r:id="rId3" imgW="3390476" imgH="4965079" progId="CorelPhotoPaint.Image.7">
                  <p:embed/>
                </p:oleObj>
              </mc:Choice>
              <mc:Fallback>
                <p:oleObj name="CorelPhotoPaint.Image.7" r:id="rId3" imgW="3390476" imgH="4965079" progId="CorelPhotoPaint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836613"/>
                        <a:ext cx="1268412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936104" cy="11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30" y="1124744"/>
            <a:ext cx="97571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1008112" cy="111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2896"/>
            <a:ext cx="936104" cy="106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283968" y="3717032"/>
            <a:ext cx="28076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raccordi - adattatori</a:t>
            </a:r>
          </a:p>
        </p:txBody>
      </p:sp>
      <p:sp>
        <p:nvSpPr>
          <p:cNvPr id="21514" name="Text Box 11"/>
          <p:cNvSpPr txBox="1">
            <a:spLocks noChangeArrowheads="1"/>
          </p:cNvSpPr>
          <p:nvPr/>
        </p:nvSpPr>
        <p:spPr bwMode="auto">
          <a:xfrm>
            <a:off x="395288" y="2636838"/>
            <a:ext cx="2952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Consentono piccole rotazioni e flessioni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Giunto sferico con pin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57" y="763935"/>
            <a:ext cx="1414462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419872" y="2420888"/>
            <a:ext cx="48965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2000" dirty="0" smtClean="0">
                <a:latin typeface="Times New Roman" pitchFamily="18" charset="0"/>
              </a:rPr>
              <a:t>Per tenere assieme i giunti sferici si adoperano apposite  </a:t>
            </a:r>
            <a:r>
              <a:rPr lang="it-IT" altLang="it-IT" sz="2000" dirty="0" smtClean="0">
                <a:solidFill>
                  <a:srgbClr val="FF0000"/>
                </a:solidFill>
                <a:latin typeface="Times New Roman" pitchFamily="18" charset="0"/>
              </a:rPr>
              <a:t>pinze per </a:t>
            </a:r>
            <a:r>
              <a:rPr lang="it-IT" altLang="it-IT" sz="2000" dirty="0">
                <a:solidFill>
                  <a:srgbClr val="FF0000"/>
                </a:solidFill>
                <a:latin typeface="Times New Roman" pitchFamily="18" charset="0"/>
              </a:rPr>
              <a:t>raccordi sferici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12065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9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sempiorid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34" y="1088807"/>
            <a:ext cx="2808312" cy="26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54189" y="3969127"/>
            <a:ext cx="3097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dirty="0"/>
              <a:t>pallone a 3 colli </a:t>
            </a:r>
            <a:r>
              <a:rPr lang="it-IT" altLang="it-IT" dirty="0" err="1"/>
              <a:t>norm</a:t>
            </a:r>
            <a:r>
              <a:rPr lang="it-IT" altLang="it-IT" dirty="0"/>
              <a:t>.</a:t>
            </a:r>
          </a:p>
          <a:p>
            <a:r>
              <a:rPr lang="it-IT" altLang="it-IT" dirty="0"/>
              <a:t>uno 14/23 e due </a:t>
            </a:r>
            <a:r>
              <a:rPr lang="it-IT" altLang="it-IT" dirty="0" smtClean="0"/>
              <a:t>29/32</a:t>
            </a:r>
            <a:endParaRPr lang="it-IT" altLang="it-IT" dirty="0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3882380" y="3609087"/>
            <a:ext cx="360039" cy="36004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53989" y="872783"/>
            <a:ext cx="22336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dirty="0"/>
              <a:t>imbuto </a:t>
            </a:r>
          </a:p>
          <a:p>
            <a:r>
              <a:rPr lang="it-IT" altLang="it-IT" dirty="0" err="1"/>
              <a:t>gocciolatore</a:t>
            </a:r>
            <a:r>
              <a:rPr lang="it-IT" altLang="it-IT" dirty="0"/>
              <a:t> con compensatore di pressione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2371007" y="2112195"/>
            <a:ext cx="1295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6186637" y="2672983"/>
            <a:ext cx="29578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pallone a 2 colli </a:t>
            </a:r>
            <a:r>
              <a:rPr lang="it-IT" altLang="it-IT" dirty="0" err="1"/>
              <a:t>norm</a:t>
            </a:r>
            <a:r>
              <a:rPr lang="it-IT" altLang="it-IT" dirty="0"/>
              <a:t>.</a:t>
            </a:r>
          </a:p>
          <a:p>
            <a:r>
              <a:rPr lang="it-IT" altLang="it-IT" dirty="0"/>
              <a:t>14/23 e </a:t>
            </a:r>
            <a:r>
              <a:rPr lang="it-IT" altLang="it-IT" dirty="0" smtClean="0"/>
              <a:t>29/32</a:t>
            </a:r>
            <a:endParaRPr lang="it-IT" altLang="it-IT" dirty="0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98005" y="3033023"/>
            <a:ext cx="2089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pinze di </a:t>
            </a:r>
            <a:r>
              <a:rPr lang="it-IT" altLang="it-IT" dirty="0" err="1">
                <a:latin typeface="Times New Roman" pitchFamily="18" charset="0"/>
              </a:rPr>
              <a:t>Keck</a:t>
            </a:r>
            <a:r>
              <a:rPr lang="it-IT" altLang="it-IT" dirty="0">
                <a:latin typeface="Times New Roman" pitchFamily="18" charset="0"/>
              </a:rPr>
              <a:t> per la tenuta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V="1">
            <a:off x="2514229" y="3033023"/>
            <a:ext cx="1584425" cy="15964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6978725" y="1520855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supporto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6042621" y="1736879"/>
            <a:ext cx="812800" cy="7143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42220" y="8687"/>
            <a:ext cx="770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Apparecchiatura in vetro costituita da vari componenti connessi con coni normalizzati</a:t>
            </a:r>
            <a:endParaRPr lang="it-IT" b="1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4" y="33265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b="1" dirty="0">
                <a:cs typeface="Times New Roman" pitchFamily="18" charset="0"/>
              </a:rPr>
              <a:t>1</a:t>
            </a:r>
            <a:r>
              <a:rPr lang="it-IT" dirty="0">
                <a:cs typeface="Times New Roman" pitchFamily="18" charset="0"/>
              </a:rPr>
              <a:t>) Materiale di cui deve essere fatta l’apparecchiatura: </a:t>
            </a:r>
          </a:p>
          <a:p>
            <a:pPr algn="just">
              <a:spcBef>
                <a:spcPct val="50000"/>
              </a:spcBef>
              <a:defRPr/>
            </a:pPr>
            <a:r>
              <a:rPr lang="it-IT" dirty="0">
                <a:cs typeface="Times New Roman" pitchFamily="18" charset="0"/>
              </a:rPr>
              <a:t>Ad esempio </a:t>
            </a:r>
          </a:p>
          <a:p>
            <a:pPr algn="just">
              <a:spcBef>
                <a:spcPct val="50000"/>
              </a:spcBef>
              <a:defRPr/>
            </a:pP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Vetro</a:t>
            </a:r>
            <a:r>
              <a:rPr lang="it-IT" b="1" dirty="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52736"/>
            <a:ext cx="3292806" cy="267540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5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899592" y="386104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Esempio di montaggio di apparecchiatura non commerciale con componenti di marche diverse connessi con coni normalizzati. Nei palloni sono presenti I</a:t>
            </a:r>
            <a:r>
              <a:rPr lang="it-IT" baseline="-25000" dirty="0" smtClean="0"/>
              <a:t>2</a:t>
            </a:r>
            <a:r>
              <a:rPr lang="it-IT" dirty="0" smtClean="0"/>
              <a:t>, Br</a:t>
            </a:r>
            <a:r>
              <a:rPr lang="it-IT" baseline="-25000" dirty="0" smtClean="0"/>
              <a:t>2</a:t>
            </a:r>
            <a:r>
              <a:rPr lang="it-IT" dirty="0" smtClean="0"/>
              <a:t>, Cl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163761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6948264" y="1196752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Hoffman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2733452" y="1196752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Mohr</a:t>
            </a: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3" y="1990998"/>
            <a:ext cx="189071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4211960" y="2060848"/>
            <a:ext cx="3240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>
                <a:latin typeface="Times New Roman" pitchFamily="18" charset="0"/>
              </a:rPr>
              <a:t>a doppia curvatura per crogioli</a:t>
            </a:r>
          </a:p>
        </p:txBody>
      </p:sp>
      <p:pic>
        <p:nvPicPr>
          <p:cNvPr id="225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14" y="744315"/>
            <a:ext cx="15843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7" y="926877"/>
            <a:ext cx="1584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18002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3275856" y="3645024"/>
            <a:ext cx="1511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per burette</a:t>
            </a:r>
          </a:p>
        </p:txBody>
      </p:sp>
      <p:pic>
        <p:nvPicPr>
          <p:cNvPr id="225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56992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CasellaDiTesto 11"/>
          <p:cNvSpPr txBox="1">
            <a:spLocks noChangeArrowheads="1"/>
          </p:cNvSpPr>
          <p:nvPr/>
        </p:nvSpPr>
        <p:spPr bwMode="auto">
          <a:xfrm>
            <a:off x="3429000" y="357188"/>
            <a:ext cx="2223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sz="2800" b="1" dirty="0" smtClean="0">
                <a:latin typeface="Times New Roman" pitchFamily="18" charset="0"/>
              </a:rPr>
              <a:t>Pinze varie</a:t>
            </a:r>
            <a:endParaRPr lang="it-IT" altLang="it-IT" sz="2800" b="1" dirty="0">
              <a:latin typeface="Times New Roman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 noTextEdit="1"/>
          </p:cNvSpPr>
          <p:nvPr/>
        </p:nvSpPr>
        <p:spPr bwMode="auto">
          <a:xfrm>
            <a:off x="2093913" y="135255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472187" cy="44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600200" y="4572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</a:rPr>
              <a:t>ATTREZZATURE DI UN LABORATORIO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724525" y="1125538"/>
            <a:ext cx="287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1-2 becher, 3-5 beuta, 6 cristallizzatore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724525" y="1682750"/>
            <a:ext cx="316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7-8 beuta-bottiglia codata da vuoto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724525" y="2238375"/>
            <a:ext cx="316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9 bottiglia con tappo smerigliato/normalizzato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724525" y="2794000"/>
            <a:ext cx="32400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10 matraccio tarato, 11 mortaio con pestello, 12 cilindri graduati</a:t>
            </a:r>
          </a:p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13 gorgogliatore, 14 bottiglia con contagocce, 15 provette, </a:t>
            </a:r>
          </a:p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16-20 palloni da reazione a 1 o più colli smerigliati/normalizzati 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724525" y="4724400"/>
            <a:ext cx="29527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21 imbuto di B</a:t>
            </a:r>
            <a:r>
              <a:rPr lang="en-US" altLang="it-IT" sz="1800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it-IT" altLang="it-IT" sz="1800">
                <a:latin typeface="Times New Roman" pitchFamily="18" charset="0"/>
              </a:rPr>
              <a:t>chner</a:t>
            </a:r>
          </a:p>
          <a:p>
            <a:pPr>
              <a:spcBef>
                <a:spcPct val="50000"/>
              </a:spcBef>
            </a:pPr>
            <a:r>
              <a:rPr lang="it-IT" altLang="it-IT" sz="1800">
                <a:latin typeface="Times New Roman" pitchFamily="18" charset="0"/>
              </a:rPr>
              <a:t>22 pompa aspirante ad acqua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spa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461606"/>
            <a:ext cx="2952328" cy="29392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35" y="464223"/>
            <a:ext cx="2857500" cy="17621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780928"/>
            <a:ext cx="2448272" cy="24482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1988840"/>
            <a:ext cx="2915816" cy="12442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780928"/>
            <a:ext cx="2770213" cy="277021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1560" y="3326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Spatole: per trasferire solidi</a:t>
            </a:r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9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55576" y="404664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Sono fatte di materiali relativamente inerti, di solito acciaio. </a:t>
            </a:r>
          </a:p>
          <a:p>
            <a:endParaRPr lang="it-IT" dirty="0" smtClean="0"/>
          </a:p>
          <a:p>
            <a:r>
              <a:rPr lang="it-IT" dirty="0" smtClean="0"/>
              <a:t>Le forma e le dimensioni vanno scelte a seconda della natura e della quantità del solido da trasferire. 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04864"/>
            <a:ext cx="1944216" cy="82962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856" y="220486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per relativamente grandi quantità di soluto in grani grossi: es. </a:t>
            </a:r>
            <a:r>
              <a:rPr lang="it-IT" dirty="0" err="1" smtClean="0">
                <a:solidFill>
                  <a:srgbClr val="FF0000"/>
                </a:solidFill>
              </a:rPr>
              <a:t>NaOH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140968"/>
            <a:ext cx="1296144" cy="129614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75856" y="321297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per quantità modeste di soluto in grani piccoli o polveri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e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192466" cy="414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835696" y="4509120"/>
            <a:ext cx="129619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FFFF00"/>
                </a:solidFill>
                <a:latin typeface="Times New Roman" pitchFamily="18" charset="0"/>
              </a:rPr>
              <a:t>becher</a:t>
            </a:r>
          </a:p>
        </p:txBody>
      </p:sp>
      <p:sp>
        <p:nvSpPr>
          <p:cNvPr id="24580" name="Line 6"/>
          <p:cNvSpPr>
            <a:spLocks noChangeShapeType="1"/>
          </p:cNvSpPr>
          <p:nvPr/>
        </p:nvSpPr>
        <p:spPr bwMode="auto">
          <a:xfrm flipV="1">
            <a:off x="2195736" y="4005064"/>
            <a:ext cx="144016" cy="57606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 flipV="1">
            <a:off x="2411760" y="3140968"/>
            <a:ext cx="934914" cy="136815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2771800" y="4581128"/>
            <a:ext cx="648072" cy="7200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5724128" y="4581128"/>
            <a:ext cx="216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solidFill>
                  <a:srgbClr val="FFFF00"/>
                </a:solidFill>
                <a:latin typeface="Times New Roman" pitchFamily="18" charset="0"/>
              </a:rPr>
              <a:t>cristallizzatori</a:t>
            </a:r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H="1" flipV="1">
            <a:off x="6084166" y="3212974"/>
            <a:ext cx="216025" cy="151216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 flipV="1">
            <a:off x="6876256" y="4509120"/>
            <a:ext cx="144909" cy="21602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4427984" y="4221088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solidFill>
                  <a:srgbClr val="FFFF00"/>
                </a:solidFill>
                <a:latin typeface="Times New Roman" pitchFamily="18" charset="0"/>
              </a:rPr>
              <a:t>pesafiltro</a:t>
            </a:r>
          </a:p>
        </p:txBody>
      </p:sp>
      <p:sp>
        <p:nvSpPr>
          <p:cNvPr id="24587" name="Line 13"/>
          <p:cNvSpPr>
            <a:spLocks noChangeShapeType="1"/>
          </p:cNvSpPr>
          <p:nvPr/>
        </p:nvSpPr>
        <p:spPr bwMode="auto">
          <a:xfrm flipH="1" flipV="1">
            <a:off x="4932040" y="3861048"/>
            <a:ext cx="0" cy="43204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785813" y="571500"/>
            <a:ext cx="1152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>
                <a:latin typeface="Times New Roman" pitchFamily="18" charset="0"/>
              </a:rPr>
              <a:t>By Devis</a:t>
            </a:r>
          </a:p>
        </p:txBody>
      </p:sp>
      <p:sp>
        <p:nvSpPr>
          <p:cNvPr id="24589" name="CasellaDiTesto 12"/>
          <p:cNvSpPr txBox="1">
            <a:spLocks noChangeArrowheads="1"/>
          </p:cNvSpPr>
          <p:nvPr/>
        </p:nvSpPr>
        <p:spPr bwMode="auto">
          <a:xfrm>
            <a:off x="1908175" y="333375"/>
            <a:ext cx="597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Recipienti adatti a contenere, </a:t>
            </a:r>
            <a:r>
              <a:rPr lang="it-IT" altLang="it-IT" b="1" dirty="0">
                <a:latin typeface="Times New Roman" pitchFamily="18" charset="0"/>
              </a:rPr>
              <a:t>non a misurare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923928" y="1340768"/>
            <a:ext cx="2951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beute </a:t>
            </a:r>
            <a:r>
              <a:rPr lang="it-IT" altLang="it-IT" dirty="0">
                <a:latin typeface="Times New Roman" pitchFamily="18" charset="0"/>
              </a:rPr>
              <a:t>o </a:t>
            </a:r>
            <a:r>
              <a:rPr lang="it-IT" altLang="it-IT" dirty="0" smtClean="0">
                <a:latin typeface="Times New Roman" pitchFamily="18" charset="0"/>
              </a:rPr>
              <a:t>matracci </a:t>
            </a:r>
            <a:r>
              <a:rPr lang="it-IT" altLang="it-IT" dirty="0">
                <a:latin typeface="Times New Roman" pitchFamily="18" charset="0"/>
              </a:rPr>
              <a:t>di </a:t>
            </a:r>
            <a:r>
              <a:rPr lang="it-IT" altLang="it-IT" dirty="0" err="1">
                <a:latin typeface="Times New Roman" pitchFamily="18" charset="0"/>
              </a:rPr>
              <a:t>Erlenmeyer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25605" name="CasellaDiTesto 9"/>
          <p:cNvSpPr txBox="1">
            <a:spLocks noChangeArrowheads="1"/>
          </p:cNvSpPr>
          <p:nvPr/>
        </p:nvSpPr>
        <p:spPr bwMode="auto">
          <a:xfrm>
            <a:off x="3929063" y="142875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>
                <a:latin typeface="Times New Roman" pitchFamily="18" charset="0"/>
              </a:rPr>
              <a:t>Recipienti adatti a contenere, non a misurare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2930019" y="3607253"/>
            <a:ext cx="22900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provette </a:t>
            </a:r>
            <a:r>
              <a:rPr lang="it-IT" altLang="it-IT" dirty="0" smtClean="0">
                <a:latin typeface="Times New Roman" pitchFamily="18" charset="0"/>
              </a:rPr>
              <a:t>in vetro</a:t>
            </a:r>
          </a:p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5 - 20 </a:t>
            </a:r>
            <a:r>
              <a:rPr lang="it-IT" altLang="it-IT" dirty="0" err="1" smtClean="0">
                <a:latin typeface="Times New Roman" pitchFamily="18" charset="0"/>
              </a:rPr>
              <a:t>mL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60418" name="Picture 2" descr="Risultati immagini per prov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2" y="3233745"/>
            <a:ext cx="2707074" cy="192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Risultati immagini per provet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697" y="2944366"/>
            <a:ext cx="2054047" cy="13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Risultati immagini per graduated fl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3502"/>
            <a:ext cx="2304256" cy="24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nitednuclear.com/images/beaker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4" y="703051"/>
            <a:ext cx="350246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067944" y="1772816"/>
            <a:ext cx="115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becker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724128" y="404664"/>
            <a:ext cx="3303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provetta in policarbonato </a:t>
            </a:r>
            <a:r>
              <a:rPr lang="it-IT" dirty="0" err="1" smtClean="0"/>
              <a:t>Eppendorf</a:t>
            </a:r>
            <a:r>
              <a:rPr lang="it-IT" dirty="0" smtClean="0"/>
              <a:t> con tappo V =  1 - 0.2 </a:t>
            </a:r>
            <a:r>
              <a:rPr lang="it-IT" dirty="0" err="1" smtClean="0"/>
              <a:t>mL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3" y="361895"/>
            <a:ext cx="1011315" cy="1011315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5725"/>
            <a:ext cx="23812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071564" y="737022"/>
            <a:ext cx="5326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pipette di Pasteur </a:t>
            </a:r>
            <a:r>
              <a:rPr lang="it-IT" altLang="it-IT" dirty="0" smtClean="0">
                <a:latin typeface="Times New Roman" pitchFamily="18" charset="0"/>
              </a:rPr>
              <a:t>in vetro con </a:t>
            </a:r>
            <a:r>
              <a:rPr lang="it-IT" altLang="it-IT" dirty="0">
                <a:latin typeface="Times New Roman" pitchFamily="18" charset="0"/>
              </a:rPr>
              <a:t>tettarella in </a:t>
            </a:r>
            <a:r>
              <a:rPr lang="it-IT" altLang="it-IT" dirty="0" smtClean="0">
                <a:latin typeface="Times New Roman" pitchFamily="18" charset="0"/>
              </a:rPr>
              <a:t>lattice: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26632" name="CasellaDiTesto 7"/>
          <p:cNvSpPr txBox="1">
            <a:spLocks noChangeArrowheads="1"/>
          </p:cNvSpPr>
          <p:nvPr/>
        </p:nvSpPr>
        <p:spPr bwMode="auto">
          <a:xfrm>
            <a:off x="683568" y="137151"/>
            <a:ext cx="8136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b="1" dirty="0">
                <a:latin typeface="Times New Roman" pitchFamily="18" charset="0"/>
              </a:rPr>
              <a:t>Per prelevare ed aggiungere </a:t>
            </a:r>
            <a:r>
              <a:rPr lang="it-IT" altLang="it-IT" b="1" dirty="0" smtClean="0">
                <a:latin typeface="Times New Roman" pitchFamily="18" charset="0"/>
              </a:rPr>
              <a:t>piccolo aliquote senza </a:t>
            </a:r>
            <a:r>
              <a:rPr lang="it-IT" altLang="it-IT" b="1" dirty="0">
                <a:latin typeface="Times New Roman" pitchFamily="18" charset="0"/>
              </a:rPr>
              <a:t>misurare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07" y="1757263"/>
            <a:ext cx="2053947" cy="20539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69061" y="2030024"/>
            <a:ext cx="285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pipette di Pasteur in plastica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38610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 smtClean="0"/>
              <a:t>1 goccia circa 50 </a:t>
            </a:r>
            <a:r>
              <a:rPr lang="it-IT" altLang="it-IT" dirty="0" smtClean="0">
                <a:sym typeface="Symbol" panose="05050102010706020507" pitchFamily="18" charset="2"/>
              </a:rPr>
              <a:t></a:t>
            </a:r>
            <a:r>
              <a:rPr lang="it-IT" altLang="it-IT" dirty="0" smtClean="0"/>
              <a:t>L           20 </a:t>
            </a:r>
            <a:r>
              <a:rPr lang="it-IT" altLang="it-IT" dirty="0"/>
              <a:t>gocce = circa 1 </a:t>
            </a:r>
            <a:r>
              <a:rPr lang="it-IT" altLang="it-IT" dirty="0" err="1" smtClean="0"/>
              <a:t>mL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83" y="671491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70" y="671491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83568" y="404664"/>
            <a:ext cx="39604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Bottiglie </a:t>
            </a:r>
            <a:r>
              <a:rPr lang="it-IT" altLang="it-IT" dirty="0">
                <a:latin typeface="Times New Roman" pitchFamily="18" charset="0"/>
              </a:rPr>
              <a:t>di </a:t>
            </a:r>
            <a:r>
              <a:rPr lang="it-IT" altLang="it-IT" b="1" dirty="0" err="1">
                <a:latin typeface="Times New Roman" pitchFamily="18" charset="0"/>
              </a:rPr>
              <a:t>Ranvier</a:t>
            </a:r>
            <a:r>
              <a:rPr lang="it-IT" altLang="it-IT" dirty="0">
                <a:latin typeface="Times New Roman" pitchFamily="18" charset="0"/>
              </a:rPr>
              <a:t> </a:t>
            </a:r>
            <a:r>
              <a:rPr lang="it-IT" altLang="it-IT" dirty="0" smtClean="0">
                <a:latin typeface="Times New Roman" pitchFamily="18" charset="0"/>
              </a:rPr>
              <a:t>in vetro o in plastica con contagocce smerigliato a tenuta.</a:t>
            </a:r>
          </a:p>
          <a:p>
            <a:pPr>
              <a:spcBef>
                <a:spcPct val="50000"/>
              </a:spcBef>
            </a:pPr>
            <a:r>
              <a:rPr lang="it-IT" altLang="it-IT" dirty="0" err="1" smtClean="0">
                <a:latin typeface="Times New Roman" pitchFamily="18" charset="0"/>
              </a:rPr>
              <a:t>molto</a:t>
            </a:r>
            <a:r>
              <a:rPr lang="it-IT" altLang="it-IT" dirty="0" smtClean="0">
                <a:latin typeface="Times New Roman" pitchFamily="18" charset="0"/>
              </a:rPr>
              <a:t> pratiche</a:t>
            </a:r>
          </a:p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difetto: può incastrarsi il tappo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780928"/>
            <a:ext cx="2068066" cy="255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71801" y="116632"/>
            <a:ext cx="612067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>
                <a:latin typeface="Times New Roman" pitchFamily="18" charset="0"/>
                <a:cs typeface="Times New Roman" pitchFamily="18" charset="0"/>
              </a:rPr>
              <a:t>VETRO: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è il materiale + usato: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relativamente 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inerte e facile da lavorare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Una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volta riscaldato può essere modellato nelle forme più disparate.</a:t>
            </a:r>
          </a:p>
          <a:p>
            <a:pPr algn="just"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Costituzione del vetro: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it-IT" baseline="-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(silice al 70% o anche &gt; ) e da altri componenti in &lt; % come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altLang="it-IT" baseline="-30000" dirty="0" err="1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altLang="it-IT" dirty="0">
                <a:latin typeface="Times New Roman" pitchFamily="18" charset="0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1924963" cy="357301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771800" y="3212976"/>
            <a:ext cx="626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Strumentazione </a:t>
            </a:r>
            <a:r>
              <a:rPr lang="it-IT" b="1" dirty="0" smtClean="0"/>
              <a:t>superata</a:t>
            </a:r>
            <a:r>
              <a:rPr lang="it-IT" dirty="0" smtClean="0"/>
              <a:t>: vedi l'uso di raccordi in gomma o sughero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99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076" y="47667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Per mescolare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076" y="116824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 usano comunemente delle bacchette in vetro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076" y="2528423"/>
            <a:ext cx="5329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più comodo per mescolare: si mette nella soluzione un'ancoretta magnetica  e si appoggia il contenitore su un agitatore magnetico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93" y="9668"/>
            <a:ext cx="2204022" cy="22040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85" y="1918577"/>
            <a:ext cx="3295813" cy="32958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322" y="1119714"/>
            <a:ext cx="1035750" cy="103575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740352" y="1413287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ancoretta</a:t>
            </a:r>
            <a:endParaRPr lang="it-IT" sz="160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8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32656"/>
            <a:ext cx="1872208" cy="18722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87624" y="105273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beuta: si mescola a mano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187624" y="2348880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grazie alla sua forma è più difficile che il liquido schizzi fuori agitando rispetto ad un </a:t>
            </a:r>
            <a:r>
              <a:rPr lang="it-IT" dirty="0" err="1" smtClean="0"/>
              <a:t>becker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49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8534" y="501216"/>
            <a:ext cx="572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provette: si mescolano con agitatore </a:t>
            </a:r>
            <a:r>
              <a:rPr lang="it-IT" dirty="0" err="1" smtClean="0"/>
              <a:t>vortex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5" y="948700"/>
            <a:ext cx="2554040" cy="26477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55" y="1185646"/>
            <a:ext cx="2160240" cy="23386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793" y="1034969"/>
            <a:ext cx="1912679" cy="260418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52120" y="350100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agitatore </a:t>
            </a:r>
            <a:r>
              <a:rPr lang="it-IT" dirty="0"/>
              <a:t>multiplo</a:t>
            </a:r>
          </a:p>
          <a:p>
            <a:r>
              <a:rPr lang="it-IT" dirty="0" smtClean="0"/>
              <a:t>per provette </a:t>
            </a:r>
            <a:r>
              <a:rPr lang="it-IT" dirty="0" err="1" smtClean="0"/>
              <a:t>Eppendorf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2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401"/>
            <a:ext cx="2736304" cy="257212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9872" y="111819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bottiglie e contenitori vari: si mescolano con agitatore a scuotimento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3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184275"/>
            <a:ext cx="2009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593083" y="836712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matracci tarati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719137" y="4005064"/>
            <a:ext cx="8424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V </a:t>
            </a:r>
            <a:r>
              <a:rPr lang="it-IT" altLang="it-IT" dirty="0" smtClean="0">
                <a:latin typeface="Times New Roman" pitchFamily="18" charset="0"/>
              </a:rPr>
              <a:t>solo interi</a:t>
            </a:r>
            <a:r>
              <a:rPr lang="it-IT" altLang="it-IT" dirty="0">
                <a:latin typeface="Times New Roman" pitchFamily="18" charset="0"/>
              </a:rPr>
              <a:t>: </a:t>
            </a:r>
            <a:endParaRPr lang="it-IT" altLang="it-IT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</a:rPr>
              <a:t>1</a:t>
            </a:r>
            <a:r>
              <a:rPr lang="it-IT" altLang="it-IT" dirty="0">
                <a:latin typeface="Times New Roman" pitchFamily="18" charset="0"/>
              </a:rPr>
              <a:t>, 2, 5, 10, 20, 25, 50, 100, 200, 250, 500, 1000, 2000 </a:t>
            </a:r>
            <a:r>
              <a:rPr lang="it-IT" altLang="it-IT" dirty="0" err="1">
                <a:latin typeface="Times New Roman" pitchFamily="18" charset="0"/>
              </a:rPr>
              <a:t>mL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27654" name="CasellaDiTesto 5"/>
          <p:cNvSpPr txBox="1">
            <a:spLocks noChangeArrowheads="1"/>
          </p:cNvSpPr>
          <p:nvPr/>
        </p:nvSpPr>
        <p:spPr bwMode="auto">
          <a:xfrm>
            <a:off x="468313" y="357188"/>
            <a:ext cx="806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>
                <a:latin typeface="Times New Roman" pitchFamily="18" charset="0"/>
              </a:rPr>
              <a:t>Per preparare soluzioni con concentrazione espressa in </a:t>
            </a:r>
            <a:r>
              <a:rPr lang="it-IT" altLang="it-IT" b="1">
                <a:latin typeface="Times New Roman" pitchFamily="18" charset="0"/>
              </a:rPr>
              <a:t>molarità</a:t>
            </a:r>
          </a:p>
        </p:txBody>
      </p:sp>
      <p:pic>
        <p:nvPicPr>
          <p:cNvPr id="61444" name="Picture 4" descr="Risultati immagini per graduated fl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3894"/>
            <a:ext cx="3456384" cy="268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484784"/>
            <a:ext cx="846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superficie dei liquidi non è dritta ma forma un menisco concavo che è tanto più evidente quanto più è stretto il recipiente. </a:t>
            </a:r>
          </a:p>
          <a:p>
            <a:endParaRPr lang="it-IT" dirty="0" smtClean="0"/>
          </a:p>
          <a:p>
            <a:r>
              <a:rPr lang="it-IT" dirty="0" smtClean="0"/>
              <a:t>Tutti i recipienti per misure di volume sono tarati per un menisco che sia tangente alla tacca nel punto più  basso.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140968"/>
            <a:ext cx="2266385" cy="16249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1520" y="1886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matracci tarati hanno una tacca di riferimento sul collo: il volume totale della soluzione contenuta è quella scritta sul matraccio solo se sono riempiti </a:t>
            </a:r>
            <a:r>
              <a:rPr lang="it-IT" b="1" dirty="0" smtClean="0"/>
              <a:t>esattamente fino alla tacca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42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cxnSp>
        <p:nvCxnSpPr>
          <p:cNvPr id="9" name="Connettore diritto 8"/>
          <p:cNvCxnSpPr/>
          <p:nvPr/>
        </p:nvCxnSpPr>
        <p:spPr>
          <a:xfrm flipV="1">
            <a:off x="7164288" y="2060848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836712"/>
            <a:ext cx="1790700" cy="2562225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0648"/>
            <a:ext cx="3600400" cy="3600400"/>
          </a:xfrm>
          <a:prstGeom prst="rect">
            <a:avLst/>
          </a:prstGeom>
        </p:spPr>
      </p:pic>
      <p:cxnSp>
        <p:nvCxnSpPr>
          <p:cNvPr id="35" name="Connettore diritto 34"/>
          <p:cNvCxnSpPr/>
          <p:nvPr/>
        </p:nvCxnSpPr>
        <p:spPr>
          <a:xfrm flipV="1">
            <a:off x="3347864" y="1196752"/>
            <a:ext cx="2808312" cy="93610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/>
          <p:cNvCxnSpPr>
            <a:endCxn id="32" idx="1"/>
          </p:cNvCxnSpPr>
          <p:nvPr/>
        </p:nvCxnSpPr>
        <p:spPr>
          <a:xfrm flipV="1">
            <a:off x="3347864" y="2117825"/>
            <a:ext cx="2808312" cy="15904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1187624" y="393305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matraccio tarato</a:t>
            </a:r>
            <a:endParaRPr lang="it-IT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5436096" y="350100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ingrandimento della zona della tacca di riferimento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46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4777011" cy="35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899592" y="4437112"/>
            <a:ext cx="74888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Palloni da reazione </a:t>
            </a:r>
            <a:r>
              <a:rPr lang="it-IT" altLang="it-IT" dirty="0" smtClean="0">
                <a:latin typeface="Times New Roman" pitchFamily="18" charset="0"/>
              </a:rPr>
              <a:t>in vetro Pyrex o Duran di </a:t>
            </a:r>
            <a:r>
              <a:rPr lang="it-IT" altLang="it-IT" dirty="0">
                <a:latin typeface="Times New Roman" pitchFamily="18" charset="0"/>
              </a:rPr>
              <a:t>vari volumi, a uno o più colli normalizzati con diverso diametro</a:t>
            </a:r>
          </a:p>
        </p:txBody>
      </p:sp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1547664" y="116632"/>
            <a:ext cx="621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b="1" dirty="0" smtClean="0">
                <a:latin typeface="Times New Roman" pitchFamily="18" charset="0"/>
              </a:rPr>
              <a:t>PER REAZIONI CHE VANNO SCALDATE</a:t>
            </a:r>
            <a:endParaRPr lang="it-IT" altLang="it-IT" b="1" dirty="0">
              <a:latin typeface="Times New Roman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971600" y="40466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vetro pyrex (</a:t>
            </a:r>
            <a:r>
              <a:rPr lang="it-IT" dirty="0" err="1" smtClean="0"/>
              <a:t>duran</a:t>
            </a:r>
            <a:r>
              <a:rPr lang="it-IT" dirty="0" smtClean="0"/>
              <a:t> o borosilicato) ha un piccolo coefficiente di dilatazione lineare o volumetrico per cui resiste relativamente bene al riscaldamento senza rompersi.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60848"/>
            <a:ext cx="499255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300163" y="4318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pic>
        <p:nvPicPr>
          <p:cNvPr id="29699" name="Picture 4" descr="raccor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112707"/>
            <a:ext cx="21748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3810000" y="5334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latin typeface="Times New Roman" pitchFamily="18" charset="0"/>
            </a:endParaRP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2624102" y="186334"/>
            <a:ext cx="3311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raccordi vari smerigliati/normalizzati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04" y="1030278"/>
            <a:ext cx="2050136" cy="2050136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483768" y="188640"/>
            <a:ext cx="619268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Vetri che tengono bene la variazione di temperatura e quindi molto adoperati: Duran,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b="1" dirty="0" smtClean="0">
                <a:latin typeface="Times New Roman" pitchFamily="18" charset="0"/>
                <a:cs typeface="Times New Roman" pitchFamily="18" charset="0"/>
              </a:rPr>
              <a:t>Pyrex e al borosilicato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ricchi di SiO</a:t>
            </a:r>
            <a:r>
              <a:rPr lang="it-IT" altLang="it-IT" baseline="-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e di</a:t>
            </a:r>
            <a:r>
              <a:rPr lang="it-IT" altLang="it-IT" baseline="-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it-IT" altLang="it-IT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it-IT" altLang="it-IT" baseline="-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Hanno piccolo coefficiente di dilatazione lineare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adatti ad essere riscaldati, adatti per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apparecchiature con pareti molto spesse a cui conferiscono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relativa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resistenza </a:t>
            </a:r>
            <a:r>
              <a:rPr lang="it-IT" altLang="it-IT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meccanica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it-IT" altLang="it-IT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termica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altLang="it-IT" dirty="0" smtClean="0">
                <a:latin typeface="Times New Roman" pitchFamily="18" charset="0"/>
                <a:cs typeface="Times New Roman" pitchFamily="18" charset="0"/>
              </a:rPr>
              <a:t>Molto usati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per lavori di soffieria.</a:t>
            </a:r>
            <a:r>
              <a:rPr lang="it-IT" altLang="it-IT" dirty="0">
                <a:latin typeface="Times New Roman" pitchFamily="18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2180084" cy="2490936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79512" y="378904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Strumentazione </a:t>
            </a:r>
            <a:r>
              <a:rPr lang="it-IT" b="1" dirty="0" smtClean="0"/>
              <a:t>moderna</a:t>
            </a:r>
            <a:r>
              <a:rPr lang="it-IT" dirty="0" smtClean="0"/>
              <a:t>: vedi raccordi normalizzati in vetro.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26064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imbuti:</a:t>
            </a:r>
            <a:r>
              <a:rPr lang="it-IT" dirty="0" smtClean="0"/>
              <a:t> servono a trasferire liquidi o solidi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836712"/>
            <a:ext cx="1695252" cy="154376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60032" y="213285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gambo largo per travaso di polveri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980728"/>
            <a:ext cx="1015394" cy="1800200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3140968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vetro o plastica: ne esistono di innumerevoli dimensioni.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95536" y="357301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Attenzione: nel trasferimento di solidi tendono a intasare il gambo.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443711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Scegliere l'imbuto con gambo dal diametro corretto che entri nel recipiente ma non sia troppo stretto.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5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331640" y="3284984"/>
            <a:ext cx="298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imb</a:t>
            </a:r>
            <a:r>
              <a:rPr lang="it-IT" dirty="0" smtClean="0"/>
              <a:t>. filtrante di </a:t>
            </a:r>
            <a:r>
              <a:rPr lang="it-IT" dirty="0" err="1" smtClean="0"/>
              <a:t>Buchner</a:t>
            </a:r>
            <a:r>
              <a:rPr lang="it-IT" dirty="0" smtClean="0"/>
              <a:t> in porcellana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340768"/>
            <a:ext cx="2159521" cy="18571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76056" y="3284984"/>
            <a:ext cx="277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imb</a:t>
            </a:r>
            <a:r>
              <a:rPr lang="it-IT" dirty="0" smtClean="0"/>
              <a:t>. filtrante di </a:t>
            </a:r>
            <a:r>
              <a:rPr lang="it-IT" dirty="0" err="1" smtClean="0"/>
              <a:t>Hirsch</a:t>
            </a:r>
            <a:r>
              <a:rPr lang="it-IT" dirty="0" smtClean="0"/>
              <a:t> in porcellana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076" y="1393002"/>
            <a:ext cx="1693400" cy="1693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87624" y="260648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imbuti filtranti: </a:t>
            </a:r>
            <a:r>
              <a:rPr lang="it-IT" dirty="0" smtClean="0"/>
              <a:t>servono come supporti per filtrazioni per separare liquidi da solidi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9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56" y="28167"/>
            <a:ext cx="2868464" cy="283273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32656"/>
            <a:ext cx="2002529" cy="200252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42892" y="2526023"/>
            <a:ext cx="3369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imb</a:t>
            </a:r>
            <a:r>
              <a:rPr lang="it-IT" dirty="0" smtClean="0"/>
              <a:t>. filtrante di </a:t>
            </a:r>
            <a:r>
              <a:rPr lang="it-IT" dirty="0" err="1" smtClean="0"/>
              <a:t>Buchner</a:t>
            </a:r>
            <a:r>
              <a:rPr lang="it-IT" dirty="0" smtClean="0"/>
              <a:t> in vetro con setto poroso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341598" y="2526023"/>
            <a:ext cx="3199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imb</a:t>
            </a:r>
            <a:r>
              <a:rPr lang="it-IT" dirty="0" smtClean="0"/>
              <a:t>. filtrante di </a:t>
            </a:r>
            <a:r>
              <a:rPr lang="it-IT" dirty="0" err="1" smtClean="0"/>
              <a:t>Hirsch</a:t>
            </a:r>
            <a:r>
              <a:rPr lang="it-IT" dirty="0" smtClean="0"/>
              <a:t> in vetro con setto poroso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18319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17160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3568" y="260648"/>
            <a:ext cx="8136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 smtClean="0">
                <a:solidFill>
                  <a:srgbClr val="FF0000"/>
                </a:solidFill>
                <a:latin typeface="Times New Roman" pitchFamily="18" charset="0"/>
              </a:rPr>
              <a:t>Essiccatori: </a:t>
            </a:r>
            <a:r>
              <a:rPr lang="it-IT" altLang="it-IT" dirty="0" smtClean="0">
                <a:latin typeface="Times New Roman" pitchFamily="18" charset="0"/>
              </a:rPr>
              <a:t>per </a:t>
            </a:r>
            <a:r>
              <a:rPr lang="it-IT" altLang="it-IT" dirty="0">
                <a:latin typeface="Times New Roman" pitchFamily="18" charset="0"/>
              </a:rPr>
              <a:t>conservare </a:t>
            </a:r>
            <a:r>
              <a:rPr lang="it-IT" altLang="it-IT" dirty="0" smtClean="0">
                <a:latin typeface="Times New Roman" pitchFamily="18" charset="0"/>
              </a:rPr>
              <a:t>solidi lontano </a:t>
            </a:r>
            <a:r>
              <a:rPr lang="it-IT" altLang="it-IT" dirty="0">
                <a:latin typeface="Times New Roman" pitchFamily="18" charset="0"/>
              </a:rPr>
              <a:t>dall’umidità dell’aria: </a:t>
            </a:r>
            <a:r>
              <a:rPr lang="it-IT" altLang="it-IT" dirty="0" smtClean="0">
                <a:solidFill>
                  <a:srgbClr val="0000FF"/>
                </a:solidFill>
                <a:latin typeface="Times New Roman" pitchFamily="18" charset="0"/>
              </a:rPr>
              <a:t>con</a:t>
            </a:r>
            <a:r>
              <a:rPr lang="it-IT" altLang="it-IT" dirty="0" smtClean="0">
                <a:latin typeface="Times New Roman" pitchFamily="18" charset="0"/>
              </a:rPr>
              <a:t> e </a:t>
            </a:r>
            <a:r>
              <a:rPr lang="it-IT" altLang="it-IT" dirty="0" smtClean="0">
                <a:solidFill>
                  <a:srgbClr val="008000"/>
                </a:solidFill>
                <a:latin typeface="Times New Roman" pitchFamily="18" charset="0"/>
              </a:rPr>
              <a:t>senza</a:t>
            </a:r>
            <a:r>
              <a:rPr lang="it-IT" altLang="it-IT" dirty="0" smtClean="0">
                <a:latin typeface="Times New Roman" pitchFamily="18" charset="0"/>
              </a:rPr>
              <a:t> raccordo per attaccare la pompa a vuoto</a:t>
            </a:r>
            <a:endParaRPr lang="it-IT" altLang="it-IT" dirty="0">
              <a:latin typeface="Times New Roman" pitchFamily="18" charset="0"/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447925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83568" y="3645024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Sul fondo, sotto la piastra di ceramica, si mette un composto essiccante fortemente igroscopico come ad es. </a:t>
            </a:r>
            <a:r>
              <a:rPr lang="it-IT" dirty="0" err="1" smtClean="0"/>
              <a:t>CaCl</a:t>
            </a:r>
            <a:r>
              <a:rPr lang="it-IT" dirty="0" smtClean="0"/>
              <a:t> o Na</a:t>
            </a:r>
            <a:r>
              <a:rPr lang="it-IT" baseline="-25000" dirty="0" smtClean="0"/>
              <a:t>2</a:t>
            </a:r>
            <a:r>
              <a:rPr lang="it-IT" dirty="0" smtClean="0"/>
              <a:t>SO</a:t>
            </a:r>
            <a:r>
              <a:rPr lang="it-IT" baseline="-25000" dirty="0" smtClean="0"/>
              <a:t>4</a:t>
            </a:r>
            <a:r>
              <a:rPr lang="it-IT" dirty="0" smtClean="0"/>
              <a:t>. Il recipiente con la sostanza da mantenere secca viene messo sopra la piastra di ceramica. 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224073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pome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00" y="518272"/>
            <a:ext cx="3810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ad arco 4"/>
          <p:cNvSpPr/>
          <p:nvPr/>
        </p:nvSpPr>
        <p:spPr>
          <a:xfrm rot="5400000">
            <a:off x="4422313" y="894344"/>
            <a:ext cx="2920753" cy="2805490"/>
          </a:xfrm>
          <a:prstGeom prst="circular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ad arco 6"/>
          <p:cNvSpPr/>
          <p:nvPr/>
        </p:nvSpPr>
        <p:spPr>
          <a:xfrm rot="5400000" flipV="1">
            <a:off x="1976863" y="894344"/>
            <a:ext cx="2920753" cy="2805490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514752" y="28743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 che parte si apre o chiude un normale rubinetto per l'acqua?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11760" y="4469050"/>
            <a:ext cx="48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apre - antiorario</a:t>
            </a:r>
            <a:r>
              <a:rPr lang="it-IT" sz="2000" b="1" dirty="0" smtClean="0"/>
              <a:t>   notare la stessa iniziale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411760" y="4869160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</a:rPr>
              <a:t>chiudi - orario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68774" y="1943146"/>
            <a:ext cx="1293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apre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antiorario</a:t>
            </a:r>
            <a:endParaRPr lang="it-IT" sz="2000" dirty="0"/>
          </a:p>
        </p:txBody>
      </p:sp>
      <p:sp>
        <p:nvSpPr>
          <p:cNvPr id="13" name="Rettangolo 12"/>
          <p:cNvSpPr/>
          <p:nvPr/>
        </p:nvSpPr>
        <p:spPr>
          <a:xfrm>
            <a:off x="7221826" y="1943146"/>
            <a:ext cx="931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</a:rPr>
              <a:t>chiudi </a:t>
            </a:r>
          </a:p>
          <a:p>
            <a:r>
              <a:rPr lang="it-IT" sz="2000" b="1" dirty="0" smtClean="0">
                <a:solidFill>
                  <a:srgbClr val="0000FF"/>
                </a:solidFill>
              </a:rPr>
              <a:t>orario</a:t>
            </a:r>
            <a:endParaRPr lang="it-IT" sz="2000" b="1" dirty="0">
              <a:solidFill>
                <a:srgbClr val="0000FF"/>
              </a:solidFill>
            </a:endParaRPr>
          </a:p>
        </p:txBody>
      </p:sp>
      <p:pic>
        <p:nvPicPr>
          <p:cNvPr id="60418" name="Picture 2" descr="Risultati immagini per orolog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75" y="3461558"/>
            <a:ext cx="1040050" cy="10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28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501008"/>
            <a:ext cx="1872208" cy="1872208"/>
          </a:xfrm>
          <a:prstGeom prst="rect">
            <a:avLst/>
          </a:prstGeom>
        </p:spPr>
      </p:pic>
      <p:graphicFrame>
        <p:nvGraphicFramePr>
          <p:cNvPr id="307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091082"/>
              </p:ext>
            </p:extLst>
          </p:nvPr>
        </p:nvGraphicFramePr>
        <p:xfrm>
          <a:off x="1187624" y="821918"/>
          <a:ext cx="5472113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1" name="CorelPhotoPaint.Image.8" r:id="rId4" imgW="4860046" imgH="1348571" progId="CorelPhotoPaint.Image.8">
                  <p:embed/>
                </p:oleObj>
              </mc:Choice>
              <mc:Fallback>
                <p:oleObj name="CorelPhotoPaint.Image.8" r:id="rId4" imgW="4860046" imgH="1348571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821918"/>
                        <a:ext cx="5472113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851968" y="2297128"/>
            <a:ext cx="3744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Rubinetti vari a 2 o più vie</a:t>
            </a:r>
          </a:p>
        </p:txBody>
      </p:sp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899592" y="29830"/>
            <a:ext cx="710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r>
              <a:rPr lang="it-IT" altLang="it-IT" dirty="0">
                <a:latin typeface="Times New Roman" pitchFamily="18" charset="0"/>
              </a:rPr>
              <a:t>Per collegare assieme </a:t>
            </a:r>
            <a:r>
              <a:rPr lang="it-IT" altLang="it-IT" dirty="0" smtClean="0">
                <a:latin typeface="Times New Roman" pitchFamily="18" charset="0"/>
              </a:rPr>
              <a:t>recipienti o tubi e </a:t>
            </a:r>
            <a:r>
              <a:rPr lang="it-IT" altLang="it-IT" dirty="0">
                <a:latin typeface="Times New Roman" pitchFamily="18" charset="0"/>
              </a:rPr>
              <a:t>regolare i </a:t>
            </a:r>
            <a:r>
              <a:rPr lang="it-IT" altLang="it-IT" dirty="0" smtClean="0">
                <a:latin typeface="Times New Roman" pitchFamily="18" charset="0"/>
              </a:rPr>
              <a:t>flussi di liquidi o gas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827584" y="2838142"/>
            <a:ext cx="7347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dirty="0">
                <a:latin typeface="Times New Roman" pitchFamily="18" charset="0"/>
              </a:rPr>
              <a:t>L’intera struttura del rubinetto è in vetro eccetto il </a:t>
            </a:r>
            <a:r>
              <a:rPr lang="it-IT" altLang="it-IT" dirty="0">
                <a:solidFill>
                  <a:srgbClr val="FF0066"/>
                </a:solidFill>
                <a:latin typeface="Times New Roman" pitchFamily="18" charset="0"/>
              </a:rPr>
              <a:t>maschio</a:t>
            </a:r>
            <a:r>
              <a:rPr lang="it-IT" altLang="it-IT" dirty="0">
                <a:latin typeface="Times New Roman" pitchFamily="18" charset="0"/>
              </a:rPr>
              <a:t> che di solito </a:t>
            </a:r>
            <a:r>
              <a:rPr lang="it-IT" altLang="it-IT" dirty="0" smtClean="0">
                <a:latin typeface="Times New Roman" pitchFamily="18" charset="0"/>
              </a:rPr>
              <a:t>è </a:t>
            </a:r>
            <a:r>
              <a:rPr lang="it-IT" altLang="it-IT" dirty="0">
                <a:latin typeface="Times New Roman" pitchFamily="18" charset="0"/>
              </a:rPr>
              <a:t>in </a:t>
            </a:r>
            <a:r>
              <a:rPr lang="it-IT" altLang="it-IT" dirty="0" smtClean="0">
                <a:latin typeface="Times New Roman" pitchFamily="18" charset="0"/>
              </a:rPr>
              <a:t>teflon (inerte e autolubrificante).</a:t>
            </a:r>
            <a:endParaRPr lang="it-IT" altLang="it-IT" dirty="0">
              <a:latin typeface="Times New Roman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17032"/>
            <a:ext cx="1425758" cy="19442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1798320" cy="179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971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644008" y="332656"/>
            <a:ext cx="4023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Rubinetti a 2 vie. Non funzionano come i rubinetti del lavandino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0476656" y="220486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56792"/>
            <a:ext cx="2376264" cy="23762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179832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95016" y="282575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plasticheria</a:t>
            </a:r>
            <a:r>
              <a:rPr lang="it-IT" b="1" dirty="0"/>
              <a:t> </a:t>
            </a:r>
            <a:r>
              <a:rPr lang="it-IT" b="1" dirty="0" smtClean="0"/>
              <a:t> un'alternativa al vetro: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se non si necessita di grandi precisione e accuratezza, se non si deve scaldare e in presenza di sostanze poco aggressive</a:t>
            </a:r>
            <a:r>
              <a:rPr lang="it-IT" dirty="0" smtClean="0"/>
              <a:t>, si possono usare recipienti e apparecchiature in polietilene, polivinilcloruro, teflon, policarbonato, …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3" name="AutoShape 2" descr="http://i00.i.aliimg.com/wsphoto/v0/32250785704/25-ml-lab-plastica-matraccio-con-tappo.jpg_350x350.jpg"/>
          <p:cNvSpPr>
            <a:spLocks noChangeAspect="1" noChangeArrowheads="1"/>
          </p:cNvSpPr>
          <p:nvPr/>
        </p:nvSpPr>
        <p:spPr bwMode="auto">
          <a:xfrm>
            <a:off x="155575" y="-784225"/>
            <a:ext cx="22574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25 ml lab plastica matraccio con tapp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5 pz/lotto pacchetto bicchiere di plastica lab becher trasparente di plastica bianca bicchieri di plastica tazza tazze 50 ml 100 ml 150 ml 250 ml 500 ml(China (Mainland)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8" descr="Risultati immagini per lab plastic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2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76" y="1707728"/>
            <a:ext cx="2510681" cy="251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6" y="189150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76" y="2166191"/>
            <a:ext cx="2182747" cy="159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6" y="188640"/>
            <a:ext cx="761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Vantagg</a:t>
            </a:r>
            <a:r>
              <a:rPr lang="it-IT" dirty="0">
                <a:solidFill>
                  <a:srgbClr val="0000FF"/>
                </a:solidFill>
              </a:rPr>
              <a:t>i: infrangibili e meno </a:t>
            </a:r>
            <a:r>
              <a:rPr lang="it-IT" dirty="0" smtClean="0">
                <a:solidFill>
                  <a:srgbClr val="0000FF"/>
                </a:solidFill>
              </a:rPr>
              <a:t>costosi del vetro, </a:t>
            </a:r>
            <a:r>
              <a:rPr lang="it-IT" dirty="0">
                <a:solidFill>
                  <a:srgbClr val="0000FF"/>
                </a:solidFill>
              </a:rPr>
              <a:t>spesso usa e getta. </a:t>
            </a:r>
          </a:p>
          <a:p>
            <a:r>
              <a:rPr lang="it-IT" b="1" dirty="0">
                <a:solidFill>
                  <a:srgbClr val="FF0000"/>
                </a:solidFill>
              </a:rPr>
              <a:t>Svantaggi</a:t>
            </a:r>
            <a:r>
              <a:rPr lang="it-IT" dirty="0">
                <a:solidFill>
                  <a:srgbClr val="FF0000"/>
                </a:solidFill>
              </a:rPr>
              <a:t>: si rovinano più facilmente del vetro, opachi, poco precisi e poco </a:t>
            </a:r>
            <a:r>
              <a:rPr lang="it-IT" dirty="0" smtClean="0">
                <a:solidFill>
                  <a:srgbClr val="FF0000"/>
                </a:solidFill>
              </a:rPr>
              <a:t>accurati, non adatti al riscaldamento.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1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76672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b="1" dirty="0">
                <a:solidFill>
                  <a:srgbClr val="0000FF"/>
                </a:solidFill>
                <a:cs typeface="Times New Roman" pitchFamily="18" charset="0"/>
              </a:rPr>
              <a:t>Acciaio:</a:t>
            </a:r>
            <a:r>
              <a:rPr lang="it-IT" dirty="0">
                <a:cs typeface="Times New Roman" pitchFamily="18" charset="0"/>
              </a:rPr>
              <a:t> resiste </a:t>
            </a:r>
            <a:r>
              <a:rPr lang="it-IT" dirty="0" smtClean="0">
                <a:cs typeface="Times New Roman" pitchFamily="18" charset="0"/>
              </a:rPr>
              <a:t>bene alle </a:t>
            </a:r>
            <a:r>
              <a:rPr lang="it-IT" dirty="0">
                <a:cs typeface="Times New Roman" pitchFamily="18" charset="0"/>
              </a:rPr>
              <a:t>sollecitazioni meccaniche e alla pressione ma </a:t>
            </a:r>
            <a:r>
              <a:rPr lang="it-IT" dirty="0" smtClean="0">
                <a:cs typeface="Times New Roman" pitchFamily="18" charset="0"/>
              </a:rPr>
              <a:t>costa, non </a:t>
            </a:r>
            <a:r>
              <a:rPr lang="it-IT" dirty="0">
                <a:cs typeface="Times New Roman" pitchFamily="18" charset="0"/>
              </a:rPr>
              <a:t>è trasparente e può reagire con certi composti</a:t>
            </a:r>
            <a:r>
              <a:rPr lang="it-IT" dirty="0" smtClean="0">
                <a:cs typeface="Times New Roman" pitchFamily="18" charset="0"/>
              </a:rPr>
              <a:t>. Può andare bene per apparecchiature grandi ma non è pratico per piccoli oggetti.</a:t>
            </a:r>
            <a:endParaRPr lang="it-IT" dirty="0">
              <a:cs typeface="Times New Roman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620688"/>
            <a:ext cx="3711604" cy="2783703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5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260648"/>
            <a:ext cx="84249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 dirty="0">
                <a:cs typeface="Times New Roman" pitchFamily="18" charset="0"/>
              </a:rPr>
              <a:t>2</a:t>
            </a:r>
            <a:r>
              <a:rPr lang="it-IT" altLang="it-IT" dirty="0">
                <a:cs typeface="Times New Roman" pitchFamily="18" charset="0"/>
              </a:rPr>
              <a:t>) Scala della reazione </a:t>
            </a:r>
            <a:r>
              <a:rPr lang="it-IT" altLang="it-IT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cs typeface="Times New Roman" pitchFamily="18" charset="0"/>
              </a:rPr>
              <a:t> quantità complessiva di reattivi e prodotti </a:t>
            </a:r>
            <a:r>
              <a:rPr lang="it-IT" altLang="it-IT" dirty="0">
                <a:cs typeface="Times New Roman" pitchFamily="18" charset="0"/>
                <a:sym typeface="Symbol" pitchFamily="18" charset="2"/>
              </a:rPr>
              <a:t></a:t>
            </a:r>
            <a:r>
              <a:rPr lang="it-IT" altLang="it-IT" dirty="0">
                <a:cs typeface="Times New Roman" pitchFamily="18" charset="0"/>
              </a:rPr>
              <a:t>  </a:t>
            </a:r>
            <a:r>
              <a:rPr lang="it-IT" altLang="it-IT" b="1" dirty="0">
                <a:cs typeface="Times New Roman" pitchFamily="18" charset="0"/>
              </a:rPr>
              <a:t>giuste dimensioni delle apparecchiature</a:t>
            </a:r>
            <a:r>
              <a:rPr lang="it-IT" altLang="it-IT" dirty="0">
                <a:cs typeface="Times New Roman" pitchFamily="18" charset="0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cs typeface="Times New Roman" pitchFamily="18" charset="0"/>
              </a:rPr>
              <a:t>- non troppo grandi perché si perdono reattivi e prodotti sulle pareti dei recipienti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cs typeface="Times New Roman" pitchFamily="18" charset="0"/>
              </a:rPr>
              <a:t>- non troppo piccole perché reattivi e prodotti cadono fuori dai recipienti</a:t>
            </a:r>
          </a:p>
          <a:p>
            <a:pPr>
              <a:spcBef>
                <a:spcPct val="50000"/>
              </a:spcBef>
            </a:pPr>
            <a:r>
              <a:rPr lang="it-IT" altLang="it-IT" dirty="0">
                <a:cs typeface="Times New Roman" pitchFamily="18" charset="0"/>
              </a:rPr>
              <a:t>in ogni caso si influenzerebbe la resa delle reazioni.</a:t>
            </a:r>
            <a:r>
              <a:rPr lang="it-IT" altLang="it-IT" dirty="0"/>
              <a:t> 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CA9CB-555A-4702-938F-F04DD0CEA92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3317</TotalTime>
  <Words>1868</Words>
  <Application>Microsoft Office PowerPoint</Application>
  <PresentationFormat>Presentazione su schermo (4:3)</PresentationFormat>
  <Paragraphs>235</Paragraphs>
  <Slides>56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Calibri</vt:lpstr>
      <vt:lpstr>Century Schoolbook</vt:lpstr>
      <vt:lpstr>Symbol</vt:lpstr>
      <vt:lpstr>Times New Roman</vt:lpstr>
      <vt:lpstr>Tema di Office</vt:lpstr>
      <vt:lpstr>CorelPhotoPaint.Image.7</vt:lpstr>
      <vt:lpstr>CorelPhotoPaint.Image.8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Claudio Tavagnacco</dc:creator>
  <cp:lastModifiedBy>Claudio Tavagnacco</cp:lastModifiedBy>
  <cp:revision>1396</cp:revision>
  <dcterms:created xsi:type="dcterms:W3CDTF">2003-01-23T10:49:30Z</dcterms:created>
  <dcterms:modified xsi:type="dcterms:W3CDTF">2020-11-06T12:47:51Z</dcterms:modified>
</cp:coreProperties>
</file>