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7" r:id="rId2"/>
    <p:sldId id="310" r:id="rId3"/>
    <p:sldId id="258" r:id="rId4"/>
    <p:sldId id="311" r:id="rId5"/>
    <p:sldId id="259" r:id="rId6"/>
    <p:sldId id="313" r:id="rId7"/>
    <p:sldId id="316" r:id="rId8"/>
    <p:sldId id="260" r:id="rId9"/>
    <p:sldId id="301" r:id="rId10"/>
    <p:sldId id="261" r:id="rId11"/>
    <p:sldId id="262" r:id="rId12"/>
    <p:sldId id="31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314" r:id="rId22"/>
    <p:sldId id="318" r:id="rId23"/>
    <p:sldId id="317" r:id="rId24"/>
    <p:sldId id="271" r:id="rId25"/>
    <p:sldId id="272" r:id="rId26"/>
    <p:sldId id="275" r:id="rId27"/>
    <p:sldId id="276" r:id="rId28"/>
    <p:sldId id="303" r:id="rId29"/>
    <p:sldId id="277" r:id="rId30"/>
    <p:sldId id="278" r:id="rId31"/>
    <p:sldId id="315" r:id="rId32"/>
    <p:sldId id="279" r:id="rId33"/>
    <p:sldId id="280" r:id="rId34"/>
    <p:sldId id="281" r:id="rId35"/>
    <p:sldId id="282" r:id="rId36"/>
    <p:sldId id="283" r:id="rId37"/>
    <p:sldId id="304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306" r:id="rId47"/>
    <p:sldId id="307" r:id="rId48"/>
    <p:sldId id="292" r:id="rId49"/>
    <p:sldId id="308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9" r:id="rId5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96972-B934-4111-B049-8093573EF1F3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FAFD8-FE34-4422-A952-E048C2498A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516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D8D1E-68AA-41B2-A2D3-8499A8FCB50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96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1F605-782B-4C37-AAB6-A6F132781B77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7A6B-433B-4D46-821C-53E64A78A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26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1F605-782B-4C37-AAB6-A6F132781B77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7A6B-433B-4D46-821C-53E64A78A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5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1F605-782B-4C37-AAB6-A6F132781B77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7A6B-433B-4D46-821C-53E64A78A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497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1F605-782B-4C37-AAB6-A6F132781B77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7A6B-433B-4D46-821C-53E64A78A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717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1F605-782B-4C37-AAB6-A6F132781B77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7A6B-433B-4D46-821C-53E64A78A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273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1F605-782B-4C37-AAB6-A6F132781B77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7A6B-433B-4D46-821C-53E64A78A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0715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1F605-782B-4C37-AAB6-A6F132781B77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7A6B-433B-4D46-821C-53E64A78A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430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1F605-782B-4C37-AAB6-A6F132781B77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7A6B-433B-4D46-821C-53E64A78A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95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1F605-782B-4C37-AAB6-A6F132781B77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7A6B-433B-4D46-821C-53E64A78A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21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1F605-782B-4C37-AAB6-A6F132781B77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7A6B-433B-4D46-821C-53E64A78A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77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1F605-782B-4C37-AAB6-A6F132781B77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7A6B-433B-4D46-821C-53E64A78A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48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1F605-782B-4C37-AAB6-A6F132781B77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87A6B-433B-4D46-821C-53E64A78A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65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457994" y="5508613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1</a:t>
            </a: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2548693" y="5508613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2</a:t>
            </a:r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3698667" y="5508613"/>
            <a:ext cx="44740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3</a:t>
            </a:r>
          </a:p>
        </p:txBody>
      </p:sp>
      <p:sp>
        <p:nvSpPr>
          <p:cNvPr id="31750" name="Text Box 8"/>
          <p:cNvSpPr txBox="1">
            <a:spLocks noChangeArrowheads="1"/>
          </p:cNvSpPr>
          <p:nvPr/>
        </p:nvSpPr>
        <p:spPr bwMode="auto">
          <a:xfrm>
            <a:off x="4757395" y="5508613"/>
            <a:ext cx="4044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4</a:t>
            </a:r>
          </a:p>
        </p:txBody>
      </p:sp>
      <p:sp>
        <p:nvSpPr>
          <p:cNvPr id="31752" name="Text Box 10"/>
          <p:cNvSpPr txBox="1">
            <a:spLocks noChangeArrowheads="1"/>
          </p:cNvSpPr>
          <p:nvPr/>
        </p:nvSpPr>
        <p:spPr bwMode="auto">
          <a:xfrm>
            <a:off x="7445843" y="2753387"/>
            <a:ext cx="395046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 dirty="0">
                <a:latin typeface="Times New Roman" pitchFamily="18" charset="0"/>
              </a:rPr>
              <a:t>1 Colonna refrigerante dritta di </a:t>
            </a: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</a:rPr>
              <a:t>Liebig</a:t>
            </a:r>
          </a:p>
          <a:p>
            <a:r>
              <a:rPr lang="it-IT" altLang="it-IT" dirty="0">
                <a:latin typeface="Times New Roman" pitchFamily="18" charset="0"/>
              </a:rPr>
              <a:t>2 Colonna refrigerante a bolle di </a:t>
            </a:r>
            <a:r>
              <a:rPr lang="it-IT" altLang="it-IT" dirty="0" err="1">
                <a:solidFill>
                  <a:srgbClr val="008000"/>
                </a:solidFill>
                <a:latin typeface="Times New Roman" pitchFamily="18" charset="0"/>
              </a:rPr>
              <a:t>Allihn</a:t>
            </a:r>
            <a:endParaRPr lang="it-IT" altLang="it-IT" dirty="0">
              <a:solidFill>
                <a:srgbClr val="008000"/>
              </a:solidFill>
              <a:latin typeface="Times New Roman" pitchFamily="18" charset="0"/>
            </a:endParaRPr>
          </a:p>
          <a:p>
            <a:r>
              <a:rPr lang="it-IT" altLang="it-IT" dirty="0">
                <a:latin typeface="Times New Roman" pitchFamily="18" charset="0"/>
              </a:rPr>
              <a:t>3 - 5 Colonne refrigeranti a serpentina</a:t>
            </a:r>
          </a:p>
        </p:txBody>
      </p:sp>
      <p:sp>
        <p:nvSpPr>
          <p:cNvPr id="31755" name="CasellaDiTesto 10"/>
          <p:cNvSpPr txBox="1">
            <a:spLocks noChangeArrowheads="1"/>
          </p:cNvSpPr>
          <p:nvPr/>
        </p:nvSpPr>
        <p:spPr bwMode="auto">
          <a:xfrm>
            <a:off x="1270014" y="1334905"/>
            <a:ext cx="84515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 b="1" dirty="0">
                <a:latin typeface="Times New Roman" pitchFamily="18" charset="0"/>
              </a:rPr>
              <a:t>Per raffreddare, recuperare, condensare vapori, distillare </a:t>
            </a:r>
            <a:endParaRPr lang="it-IT" altLang="it-IT" b="1" dirty="0" smtClean="0">
              <a:latin typeface="Times New Roman" pitchFamily="18" charset="0"/>
            </a:endParaRPr>
          </a:p>
          <a:p>
            <a:r>
              <a:rPr lang="it-IT" altLang="it-IT" dirty="0" smtClean="0">
                <a:latin typeface="Times New Roman" pitchFamily="18" charset="0"/>
              </a:rPr>
              <a:t>Colonne </a:t>
            </a:r>
            <a:r>
              <a:rPr lang="it-IT" altLang="it-IT" dirty="0">
                <a:latin typeface="Times New Roman" pitchFamily="18" charset="0"/>
              </a:rPr>
              <a:t>refrigeranti o condensatori: … </a:t>
            </a:r>
          </a:p>
        </p:txBody>
      </p:sp>
      <p:pic>
        <p:nvPicPr>
          <p:cNvPr id="60418" name="Picture 2" descr="Risultati immagini per allihn condens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83" y="2365408"/>
            <a:ext cx="5491423" cy="318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6265709" y="5508613"/>
            <a:ext cx="441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5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761235" y="106705"/>
            <a:ext cx="7200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800" b="1" dirty="0">
                <a:latin typeface="Times New Roman" pitchFamily="18" charset="0"/>
                <a:cs typeface="Times New Roman" pitchFamily="18" charset="0"/>
              </a:rPr>
              <a:t>APPARECCHIATURE </a:t>
            </a:r>
            <a:r>
              <a:rPr lang="it-IT" altLang="it-IT" sz="2800" b="1" dirty="0" smtClean="0">
                <a:latin typeface="Times New Roman" pitchFamily="18" charset="0"/>
                <a:cs typeface="Times New Roman" pitchFamily="18" charset="0"/>
              </a:rPr>
              <a:t>II</a:t>
            </a:r>
          </a:p>
          <a:p>
            <a:pPr algn="ctr">
              <a:spcBef>
                <a:spcPct val="50000"/>
              </a:spcBef>
            </a:pPr>
            <a:r>
              <a:rPr lang="it-IT" altLang="it-IT" sz="2800" b="1" dirty="0" smtClean="0">
                <a:latin typeface="Times New Roman" pitchFamily="18" charset="0"/>
                <a:cs typeface="Times New Roman" pitchFamily="18" charset="0"/>
              </a:rPr>
              <a:t>progettazione, montaggio e utilizzo razionale</a:t>
            </a:r>
            <a:endParaRPr lang="it-IT" altLang="it-IT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0"/>
          <p:cNvSpPr txBox="1">
            <a:spLocks noChangeArrowheads="1"/>
          </p:cNvSpPr>
          <p:nvPr/>
        </p:nvSpPr>
        <p:spPr bwMode="auto">
          <a:xfrm>
            <a:off x="7739234" y="324195"/>
            <a:ext cx="785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 sz="1000" smtClean="0">
                <a:solidFill>
                  <a:srgbClr val="FF0000"/>
                </a:solidFill>
                <a:latin typeface="Times New Roman" pitchFamily="18" charset="0"/>
              </a:rPr>
              <a:t>21.10.20</a:t>
            </a:r>
            <a:endParaRPr lang="it-IT" altLang="it-IT" sz="1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it-IT" altLang="it-IT" sz="1000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0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11"/>
          <p:cNvSpPr txBox="1">
            <a:spLocks noChangeArrowheads="1"/>
          </p:cNvSpPr>
          <p:nvPr/>
        </p:nvSpPr>
        <p:spPr bwMode="auto">
          <a:xfrm>
            <a:off x="2063750" y="1357093"/>
            <a:ext cx="73446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pipette automatiche a V variabile: 10 µL - 1.0 </a:t>
            </a:r>
            <a:r>
              <a:rPr lang="it-IT" altLang="it-IT" dirty="0" err="1">
                <a:latin typeface="Times New Roman" pitchFamily="18" charset="0"/>
              </a:rPr>
              <a:t>mL</a:t>
            </a:r>
            <a:endParaRPr lang="it-IT" altLang="it-IT" dirty="0">
              <a:latin typeface="Times New Roman" pitchFamily="18" charset="0"/>
            </a:endParaRPr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2063750" y="207964"/>
            <a:ext cx="82807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800" dirty="0">
                <a:latin typeface="Times New Roman" pitchFamily="18" charset="0"/>
              </a:rPr>
              <a:t>Per aggiunte ripetitive: meno precise ma </a:t>
            </a:r>
            <a:r>
              <a:rPr lang="it-IT" altLang="it-IT" sz="2800" b="1" dirty="0" smtClean="0">
                <a:latin typeface="Times New Roman" pitchFamily="18" charset="0"/>
              </a:rPr>
              <a:t>estremamente </a:t>
            </a:r>
            <a:r>
              <a:rPr lang="it-IT" altLang="it-IT" sz="2800" b="1" dirty="0">
                <a:latin typeface="Times New Roman" pitchFamily="18" charset="0"/>
              </a:rPr>
              <a:t>pratiche  per lavori ripetitivi (costose)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722" y="2046229"/>
            <a:ext cx="2343097" cy="342092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448349" y="4296274"/>
            <a:ext cx="4321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usate soprattutto con le provette </a:t>
            </a:r>
            <a:r>
              <a:rPr lang="it-IT" sz="2400" dirty="0" err="1">
                <a:latin typeface="Times New Roman" pitchFamily="18" charset="0"/>
              </a:rPr>
              <a:t>Eppendorf</a:t>
            </a:r>
            <a:r>
              <a:rPr lang="it-IT" sz="2400" dirty="0">
                <a:latin typeface="Times New Roman" pitchFamily="18" charset="0"/>
              </a:rPr>
              <a:t>   da 2.0 - 0.2 </a:t>
            </a:r>
            <a:r>
              <a:rPr lang="it-IT" sz="2400" dirty="0" err="1">
                <a:latin typeface="Times New Roman" pitchFamily="18" charset="0"/>
              </a:rPr>
              <a:t>mL</a:t>
            </a:r>
            <a:endParaRPr lang="it-IT" sz="2400" dirty="0">
              <a:latin typeface="Times New Roman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103" y="2061987"/>
            <a:ext cx="2794687" cy="20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1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21" y="254929"/>
            <a:ext cx="5483807" cy="3603079"/>
          </a:xfrm>
          <a:prstGeom prst="rect">
            <a:avLst/>
          </a:prstGeom>
        </p:spPr>
      </p:pic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657903" y="3776428"/>
            <a:ext cx="103533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pipette automatiche digitali </a:t>
            </a:r>
            <a:r>
              <a:rPr lang="it-IT" altLang="it-IT" dirty="0" smtClean="0">
                <a:latin typeface="Times New Roman" pitchFamily="18" charset="0"/>
              </a:rPr>
              <a:t>a puntale </a:t>
            </a:r>
            <a:r>
              <a:rPr lang="it-IT" altLang="it-IT" dirty="0">
                <a:latin typeface="Times New Roman" pitchFamily="18" charset="0"/>
              </a:rPr>
              <a:t>singolo e </a:t>
            </a:r>
            <a:r>
              <a:rPr lang="it-IT" altLang="it-IT" dirty="0" smtClean="0">
                <a:latin typeface="Times New Roman" pitchFamily="18" charset="0"/>
              </a:rPr>
              <a:t>multi-puntale: permettono prelievi multipli e molto veloci: usatissime per piccoli volumi soprattutto tra 0.1 e 2 </a:t>
            </a:r>
            <a:r>
              <a:rPr lang="it-IT" altLang="it-IT" dirty="0" err="1" smtClean="0">
                <a:latin typeface="Times New Roman" pitchFamily="18" charset="0"/>
              </a:rPr>
              <a:t>mL</a:t>
            </a:r>
            <a:endParaRPr lang="it-IT" altLang="it-IT" dirty="0">
              <a:latin typeface="Times New Roman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902" y="217371"/>
            <a:ext cx="3257751" cy="325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285" y="763805"/>
            <a:ext cx="2838450" cy="160972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968691" y="2800952"/>
            <a:ext cx="4504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da usarsi sempre assolutamente con il puntale del giusto volume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52" y="574658"/>
            <a:ext cx="3649271" cy="242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9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287" y="214789"/>
            <a:ext cx="4966636" cy="522803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810171" y="589098"/>
            <a:ext cx="4443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contenitori per provette </a:t>
            </a:r>
            <a:r>
              <a:rPr lang="it-IT" sz="2400" dirty="0" err="1" smtClean="0">
                <a:latin typeface="Times New Roman" pitchFamily="18" charset="0"/>
              </a:rPr>
              <a:t>Eppendorf</a:t>
            </a:r>
            <a:endParaRPr lang="it-IT" sz="2400" dirty="0" smtClean="0">
              <a:latin typeface="Times New Roman" pitchFamily="18" charset="0"/>
            </a:endParaRPr>
          </a:p>
          <a:p>
            <a:endParaRPr lang="it-IT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79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438506" y="1360570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Supporto con pipette automatiche varie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225" y="303781"/>
            <a:ext cx="2736304" cy="44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3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625" y="-413887"/>
            <a:ext cx="1527175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2952750" y="642938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>
                <a:latin typeface="Times New Roman" pitchFamily="18" charset="0"/>
              </a:rPr>
              <a:t>buretta</a:t>
            </a:r>
          </a:p>
        </p:txBody>
      </p:sp>
      <p:pic>
        <p:nvPicPr>
          <p:cNvPr id="3789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016" y="826988"/>
            <a:ext cx="2291755" cy="416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10"/>
          <p:cNvSpPr txBox="1">
            <a:spLocks noChangeArrowheads="1"/>
          </p:cNvSpPr>
          <p:nvPr/>
        </p:nvSpPr>
        <p:spPr bwMode="auto">
          <a:xfrm>
            <a:off x="2640014" y="1484314"/>
            <a:ext cx="3527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latin typeface="Times New Roman" pitchFamily="18" charset="0"/>
              </a:rPr>
              <a:t>per aggiungere e soprattutto per </a:t>
            </a:r>
            <a:r>
              <a:rPr lang="it-IT" altLang="it-IT" b="1">
                <a:latin typeface="Times New Roman" pitchFamily="18" charset="0"/>
              </a:rPr>
              <a:t>titolare</a:t>
            </a:r>
            <a:r>
              <a:rPr lang="it-IT" altLang="it-IT">
                <a:latin typeface="Times New Roman" pitchFamily="18" charset="0"/>
              </a:rPr>
              <a:t> una soluzione</a:t>
            </a:r>
          </a:p>
        </p:txBody>
      </p:sp>
      <p:sp>
        <p:nvSpPr>
          <p:cNvPr id="37894" name="CasellaDiTesto 6"/>
          <p:cNvSpPr txBox="1">
            <a:spLocks noChangeArrowheads="1"/>
          </p:cNvSpPr>
          <p:nvPr/>
        </p:nvSpPr>
        <p:spPr bwMode="auto">
          <a:xfrm>
            <a:off x="4201028" y="4582680"/>
            <a:ext cx="2786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 dirty="0">
                <a:latin typeface="Times New Roman" pitchFamily="18" charset="0"/>
              </a:rPr>
              <a:t>Rubinetto con maschio in teflon</a:t>
            </a:r>
          </a:p>
        </p:txBody>
      </p:sp>
      <p:cxnSp>
        <p:nvCxnSpPr>
          <p:cNvPr id="9" name="Connettore 2 8"/>
          <p:cNvCxnSpPr/>
          <p:nvPr/>
        </p:nvCxnSpPr>
        <p:spPr>
          <a:xfrm flipH="1" flipV="1">
            <a:off x="3021632" y="4333928"/>
            <a:ext cx="1040229" cy="420952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896" name="CasellaDiTesto 7"/>
          <p:cNvSpPr txBox="1">
            <a:spLocks noChangeArrowheads="1"/>
          </p:cNvSpPr>
          <p:nvPr/>
        </p:nvSpPr>
        <p:spPr bwMode="auto">
          <a:xfrm>
            <a:off x="5095875" y="714375"/>
            <a:ext cx="642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 sz="1800" b="1">
                <a:solidFill>
                  <a:srgbClr val="FF0000"/>
                </a:solidFill>
                <a:latin typeface="Times New Roman" pitchFamily="18" charset="0"/>
              </a:rPr>
              <a:t>TD</a:t>
            </a:r>
          </a:p>
        </p:txBody>
      </p:sp>
      <p:pic>
        <p:nvPicPr>
          <p:cNvPr id="10" name="Picture 2" descr="image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126" y="2450382"/>
            <a:ext cx="1460380" cy="206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64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24" y="196115"/>
            <a:ext cx="41941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CasellaDiTesto 5"/>
          <p:cNvSpPr txBox="1">
            <a:spLocks noChangeArrowheads="1"/>
          </p:cNvSpPr>
          <p:nvPr/>
        </p:nvSpPr>
        <p:spPr bwMode="auto">
          <a:xfrm>
            <a:off x="2732872" y="4774733"/>
            <a:ext cx="657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>
                <a:latin typeface="Times New Roman" pitchFamily="18" charset="0"/>
              </a:rPr>
              <a:t>Burette fissate al supporto tramite pinza e morsetto</a:t>
            </a:r>
          </a:p>
        </p:txBody>
      </p:sp>
      <p:pic>
        <p:nvPicPr>
          <p:cNvPr id="61444" name="Picture 4" descr="https://encrypted-tbn0.gstatic.com/images?q=tbn:ANd9GcQTOJq5xLxXlkINTqyo-Q9eDY_FOJsfP07IgL7O-GlH1DwEtOW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639" y="1447056"/>
            <a:ext cx="1875799" cy="284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68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196976"/>
            <a:ext cx="5976937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Freeform 18"/>
          <p:cNvSpPr>
            <a:spLocks/>
          </p:cNvSpPr>
          <p:nvPr/>
        </p:nvSpPr>
        <p:spPr bwMode="auto">
          <a:xfrm>
            <a:off x="5167313" y="2643188"/>
            <a:ext cx="863600" cy="119062"/>
          </a:xfrm>
          <a:custGeom>
            <a:avLst/>
            <a:gdLst>
              <a:gd name="T0" fmla="*/ 0 w 408"/>
              <a:gd name="T1" fmla="*/ 0 h 91"/>
              <a:gd name="T2" fmla="*/ 2147483647 w 408"/>
              <a:gd name="T3" fmla="*/ 2147483647 h 91"/>
              <a:gd name="T4" fmla="*/ 2147483647 w 408"/>
              <a:gd name="T5" fmla="*/ 0 h 91"/>
              <a:gd name="T6" fmla="*/ 0 60000 65536"/>
              <a:gd name="T7" fmla="*/ 0 60000 65536"/>
              <a:gd name="T8" fmla="*/ 0 60000 65536"/>
              <a:gd name="T9" fmla="*/ 0 w 408"/>
              <a:gd name="T10" fmla="*/ 0 h 91"/>
              <a:gd name="T11" fmla="*/ 408 w 408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8" h="91">
                <a:moveTo>
                  <a:pt x="0" y="0"/>
                </a:moveTo>
                <a:cubicBezTo>
                  <a:pt x="79" y="45"/>
                  <a:pt x="159" y="91"/>
                  <a:pt x="227" y="91"/>
                </a:cubicBezTo>
                <a:cubicBezTo>
                  <a:pt x="295" y="91"/>
                  <a:pt x="351" y="45"/>
                  <a:pt x="408" y="0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9942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2133601"/>
            <a:ext cx="1512887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9"/>
          <p:cNvSpPr txBox="1">
            <a:spLocks noChangeArrowheads="1"/>
          </p:cNvSpPr>
          <p:nvPr/>
        </p:nvSpPr>
        <p:spPr bwMode="auto">
          <a:xfrm>
            <a:off x="3667125" y="285750"/>
            <a:ext cx="2736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000099"/>
                </a:solidFill>
                <a:latin typeface="Times New Roman" pitchFamily="18" charset="0"/>
              </a:rPr>
              <a:t>linea di Schellbach</a:t>
            </a:r>
          </a:p>
        </p:txBody>
      </p:sp>
      <p:sp>
        <p:nvSpPr>
          <p:cNvPr id="39944" name="Line 10"/>
          <p:cNvSpPr>
            <a:spLocks noChangeShapeType="1"/>
          </p:cNvSpPr>
          <p:nvPr/>
        </p:nvSpPr>
        <p:spPr bwMode="auto">
          <a:xfrm flipH="1">
            <a:off x="5595938" y="785814"/>
            <a:ext cx="214312" cy="714375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1" y="214313"/>
            <a:ext cx="25241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Line 10"/>
          <p:cNvSpPr>
            <a:spLocks noChangeShapeType="1"/>
          </p:cNvSpPr>
          <p:nvPr/>
        </p:nvSpPr>
        <p:spPr bwMode="auto">
          <a:xfrm>
            <a:off x="6310314" y="571501"/>
            <a:ext cx="2357437" cy="714375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73766" y="3708435"/>
            <a:ext cx="110016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 dirty="0" smtClean="0">
                <a:latin typeface="Times New Roman" pitchFamily="18" charset="0"/>
              </a:rPr>
              <a:t>Per evitare l'errore </a:t>
            </a:r>
            <a:r>
              <a:rPr lang="it-IT" altLang="it-IT" b="1" dirty="0">
                <a:latin typeface="Times New Roman" pitchFamily="18" charset="0"/>
              </a:rPr>
              <a:t>di </a:t>
            </a:r>
            <a:r>
              <a:rPr lang="it-IT" altLang="it-IT" b="1" dirty="0" smtClean="0">
                <a:latin typeface="Times New Roman" pitchFamily="18" charset="0"/>
              </a:rPr>
              <a:t>parallasse, cioè l'errore di lettura </a:t>
            </a:r>
            <a:r>
              <a:rPr lang="it-IT" altLang="it-IT" dirty="0" smtClean="0">
                <a:latin typeface="Times New Roman" pitchFamily="18" charset="0"/>
              </a:rPr>
              <a:t>dovuto </a:t>
            </a:r>
            <a:r>
              <a:rPr lang="it-IT" altLang="it-IT" dirty="0">
                <a:latin typeface="Times New Roman" pitchFamily="18" charset="0"/>
              </a:rPr>
              <a:t>al diverso punto di vista che si può assumere nell'osservare uno strumento nell'atto della </a:t>
            </a:r>
            <a:r>
              <a:rPr lang="it-IT" altLang="it-IT" dirty="0" smtClean="0">
                <a:latin typeface="Times New Roman" pitchFamily="18" charset="0"/>
              </a:rPr>
              <a:t>misura, </a:t>
            </a:r>
            <a:r>
              <a:rPr lang="it-IT" altLang="it-IT" dirty="0">
                <a:latin typeface="Times New Roman" pitchFamily="18" charset="0"/>
              </a:rPr>
              <a:t>è necessario che l’occhio dell’osservatore sia allo stesso livello del menisco del </a:t>
            </a:r>
            <a:r>
              <a:rPr lang="it-IT" altLang="it-IT" dirty="0" smtClean="0">
                <a:latin typeface="Times New Roman" pitchFamily="18" charset="0"/>
              </a:rPr>
              <a:t>liquido.</a:t>
            </a:r>
            <a:endParaRPr lang="it-IT" altLang="it-IT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43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pad2.whstatic.com/images/thumb/6/60/Purge-a-Burette-for-a-Titration-Step-2.jpg/670px-Purge-a-Burette-for-a-Titration-Step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31" y="1275846"/>
            <a:ext cx="6855025" cy="42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348124" y="2682948"/>
            <a:ext cx="351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Svinatura di una buretta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812570" y="328026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In genere, prima dell'uso, le burette si lavano con acqua e poi si svinano con la soluzione da adoperare</a:t>
            </a:r>
          </a:p>
        </p:txBody>
      </p:sp>
    </p:spTree>
    <p:extLst>
      <p:ext uri="{BB962C8B-B14F-4D97-AF65-F5344CB8AC3E}">
        <p14:creationId xmlns:p14="http://schemas.microsoft.com/office/powerpoint/2010/main" val="371929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3003563" y="3752549"/>
            <a:ext cx="3095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buretta automatica</a:t>
            </a:r>
          </a:p>
        </p:txBody>
      </p:sp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486" y="714375"/>
            <a:ext cx="3378449" cy="285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296429" y="2009368"/>
            <a:ext cx="3095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dirty="0">
                <a:latin typeface="Times New Roman" pitchFamily="18" charset="0"/>
              </a:rPr>
              <a:t>molto pratica </a:t>
            </a:r>
          </a:p>
          <a:p>
            <a:pPr>
              <a:spcBef>
                <a:spcPct val="50000"/>
              </a:spcBef>
            </a:pPr>
            <a:r>
              <a:rPr lang="it-IT" sz="2400" dirty="0">
                <a:latin typeface="Times New Roman" pitchFamily="18" charset="0"/>
              </a:rPr>
              <a:t>per misure ripetitive</a:t>
            </a:r>
          </a:p>
          <a:p>
            <a:pPr>
              <a:spcBef>
                <a:spcPct val="50000"/>
              </a:spcBef>
            </a:pPr>
            <a:r>
              <a:rPr lang="it-IT" sz="2400" dirty="0">
                <a:latin typeface="Times New Roman" pitchFamily="18" charset="0"/>
              </a:rPr>
              <a:t>costosa</a:t>
            </a:r>
          </a:p>
        </p:txBody>
      </p:sp>
    </p:spTree>
    <p:extLst>
      <p:ext uri="{BB962C8B-B14F-4D97-AF65-F5344CB8AC3E}">
        <p14:creationId xmlns:p14="http://schemas.microsoft.com/office/powerpoint/2010/main" val="386634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39" y="241535"/>
            <a:ext cx="5305240" cy="481172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22694" y="490889"/>
            <a:ext cx="389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es. di montaggio con supporti, morsetti, pinze, coni normalizzati, pinze di </a:t>
            </a:r>
            <a:r>
              <a:rPr lang="it-IT" sz="2400" dirty="0" err="1">
                <a:latin typeface="Times New Roman" pitchFamily="18" charset="0"/>
              </a:rPr>
              <a:t>Keck</a:t>
            </a:r>
            <a:endParaRPr lang="it-IT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64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98895" y="193058"/>
            <a:ext cx="563078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800" b="1" dirty="0" smtClean="0">
                <a:latin typeface="Times New Roman" pitchFamily="18" charset="0"/>
              </a:rPr>
              <a:t>micro-siringhe</a:t>
            </a:r>
            <a:endParaRPr lang="it-IT" altLang="it-IT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it-IT" altLang="it-IT" b="1" dirty="0">
                <a:latin typeface="Times New Roman" pitchFamily="18" charset="0"/>
              </a:rPr>
              <a:t>per aggiunte e prelievi di piccoli volumi con </a:t>
            </a:r>
            <a:r>
              <a:rPr lang="it-IT" altLang="it-IT" b="1" dirty="0" smtClean="0">
                <a:latin typeface="Times New Roman" pitchFamily="18" charset="0"/>
              </a:rPr>
              <a:t>elevatissima </a:t>
            </a:r>
            <a:r>
              <a:rPr lang="it-IT" altLang="it-IT" b="1" dirty="0">
                <a:latin typeface="Times New Roman" pitchFamily="18" charset="0"/>
              </a:rPr>
              <a:t>precisione </a:t>
            </a:r>
            <a:r>
              <a:rPr lang="it-IT" altLang="it-IT" b="1" dirty="0" smtClean="0">
                <a:latin typeface="Times New Roman" pitchFamily="18" charset="0"/>
              </a:rPr>
              <a:t>e </a:t>
            </a:r>
            <a:r>
              <a:rPr lang="it-IT" altLang="it-IT" b="1" dirty="0">
                <a:latin typeface="Times New Roman" pitchFamily="18" charset="0"/>
              </a:rPr>
              <a:t>accuratezza</a:t>
            </a:r>
            <a:r>
              <a:rPr lang="it-IT" altLang="it-IT" dirty="0" smtClean="0">
                <a:latin typeface="Times New Roman" pitchFamily="18" charset="0"/>
              </a:rPr>
              <a:t>: da 0.5 </a:t>
            </a:r>
            <a:r>
              <a:rPr lang="it-IT" altLang="it-IT" dirty="0" smtClean="0">
                <a:latin typeface="Times New Roman" pitchFamily="18" charset="0"/>
                <a:sym typeface="Symbol" panose="05050102010706020507" pitchFamily="18" charset="2"/>
              </a:rPr>
              <a:t></a:t>
            </a:r>
            <a:r>
              <a:rPr lang="it-IT" altLang="it-IT" dirty="0" smtClean="0">
                <a:latin typeface="Times New Roman" pitchFamily="18" charset="0"/>
              </a:rPr>
              <a:t>L di portata e </a:t>
            </a:r>
            <a:r>
              <a:rPr lang="it-IT" altLang="it-IT" dirty="0" err="1" smtClean="0">
                <a:latin typeface="Times New Roman" pitchFamily="18" charset="0"/>
              </a:rPr>
              <a:t>sens</a:t>
            </a:r>
            <a:r>
              <a:rPr lang="it-IT" altLang="it-IT" dirty="0" smtClean="0">
                <a:latin typeface="Times New Roman" pitchFamily="18" charset="0"/>
              </a:rPr>
              <a:t>. 0.005 </a:t>
            </a:r>
            <a:r>
              <a:rPr lang="it-IT" altLang="it-IT" dirty="0">
                <a:latin typeface="Times New Roman" pitchFamily="18" charset="0"/>
                <a:sym typeface="Symbol" panose="05050102010706020507" pitchFamily="18" charset="2"/>
              </a:rPr>
              <a:t></a:t>
            </a:r>
            <a:r>
              <a:rPr lang="it-IT" altLang="it-IT" dirty="0">
                <a:latin typeface="Times New Roman" pitchFamily="18" charset="0"/>
              </a:rPr>
              <a:t>L</a:t>
            </a:r>
            <a:endParaRPr lang="it-IT" altLang="it-IT" dirty="0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it-IT" altLang="it-IT" dirty="0" smtClean="0">
                <a:latin typeface="Times New Roman" pitchFamily="18" charset="0"/>
              </a:rPr>
              <a:t>a 2.5 </a:t>
            </a:r>
            <a:r>
              <a:rPr lang="it-IT" altLang="it-IT" dirty="0" err="1" smtClean="0">
                <a:latin typeface="Times New Roman" pitchFamily="18" charset="0"/>
              </a:rPr>
              <a:t>mL</a:t>
            </a:r>
            <a:endParaRPr lang="it-IT" altLang="it-IT" b="1" dirty="0">
              <a:latin typeface="Times New Roman" pitchFamily="18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620" y="0"/>
            <a:ext cx="3048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98895" y="3438543"/>
            <a:ext cx="4464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 smtClean="0">
                <a:latin typeface="Times New Roman" pitchFamily="18" charset="0"/>
              </a:rPr>
              <a:t>anche </a:t>
            </a:r>
            <a:r>
              <a:rPr lang="it-IT" altLang="it-IT" dirty="0">
                <a:latin typeface="Times New Roman" pitchFamily="18" charset="0"/>
              </a:rPr>
              <a:t>a tenuta di gas</a:t>
            </a: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686" y="2341264"/>
            <a:ext cx="17335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98895" y="2666198"/>
            <a:ext cx="3166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>
              <a:spcBef>
                <a:spcPct val="50000"/>
              </a:spcBef>
              <a:defRPr sz="2400">
                <a:latin typeface="Times New Roman" pitchFamily="18" charset="0"/>
              </a:defRPr>
            </a:lvl1pPr>
            <a:lvl2pPr marL="742950" indent="-285750">
              <a:defRPr sz="2100">
                <a:latin typeface="Century Schoolbook" pitchFamily="18" charset="0"/>
              </a:defRPr>
            </a:lvl2pPr>
            <a:lvl3pPr marL="1143000" indent="-228600">
              <a:defRPr>
                <a:latin typeface="Century Schoolbook" pitchFamily="18" charset="0"/>
              </a:defRPr>
            </a:lvl3pPr>
            <a:lvl4pPr marL="1600200" indent="-228600">
              <a:defRPr>
                <a:latin typeface="Century Schoolbook" pitchFamily="18" charset="0"/>
              </a:defRPr>
            </a:lvl4pPr>
            <a:lvl5pPr marL="2057400" indent="-228600">
              <a:defRPr sz="1600"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9pPr>
          </a:lstStyle>
          <a:p>
            <a:r>
              <a:rPr lang="it-IT" dirty="0"/>
              <a:t>in vetro</a:t>
            </a:r>
          </a:p>
        </p:txBody>
      </p:sp>
    </p:spTree>
    <p:extLst>
      <p:ext uri="{BB962C8B-B14F-4D97-AF65-F5344CB8AC3E}">
        <p14:creationId xmlns:p14="http://schemas.microsoft.com/office/powerpoint/2010/main" val="30542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38939" y="212375"/>
            <a:ext cx="2727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 b="1" dirty="0" smtClean="0">
                <a:latin typeface="Times New Roman" pitchFamily="18" charset="0"/>
              </a:rPr>
              <a:t>siringhe normali</a:t>
            </a:r>
            <a:endParaRPr lang="it-IT" altLang="it-IT" sz="2800" dirty="0">
              <a:latin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329314" y="827772"/>
            <a:ext cx="3580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vetro o </a:t>
            </a:r>
            <a:r>
              <a:rPr lang="it-IT" sz="2400" dirty="0" smtClean="0">
                <a:latin typeface="Times New Roman" pitchFamily="18" charset="0"/>
              </a:rPr>
              <a:t>plastica monouso </a:t>
            </a:r>
            <a:endParaRPr lang="it-IT" sz="2400" dirty="0">
              <a:latin typeface="Times New Roman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329314" y="1472664"/>
            <a:ext cx="5688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imes New Roman" pitchFamily="18" charset="0"/>
              </a:rPr>
              <a:t>portata fino </a:t>
            </a:r>
            <a:r>
              <a:rPr lang="it-IT" sz="2400" dirty="0">
                <a:latin typeface="Times New Roman" pitchFamily="18" charset="0"/>
              </a:rPr>
              <a:t>a 100 </a:t>
            </a:r>
            <a:r>
              <a:rPr lang="it-IT" sz="2400" dirty="0" err="1">
                <a:latin typeface="Times New Roman" pitchFamily="18" charset="0"/>
              </a:rPr>
              <a:t>mL</a:t>
            </a:r>
            <a:endParaRPr lang="it-IT" sz="2400" dirty="0">
              <a:latin typeface="Times New Roman" pitchFamily="18" charset="0"/>
            </a:endParaRPr>
          </a:p>
        </p:txBody>
      </p:sp>
      <p:sp>
        <p:nvSpPr>
          <p:cNvPr id="7" name="AutoShape 2" descr="Siringhe, Dispensing Needle Kit Blunt Punta della siringa Aghi cap for la  Ricarica e la Misura di liquidi industriali di Applicazione della Colla  26Pcs / Set: Amazon.it: Casa e cucina"/>
          <p:cNvSpPr>
            <a:spLocks noChangeAspect="1" noChangeArrowheads="1"/>
          </p:cNvSpPr>
          <p:nvPr/>
        </p:nvSpPr>
        <p:spPr bwMode="auto">
          <a:xfrm>
            <a:off x="155575" y="-715963"/>
            <a:ext cx="3057525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780" y="192154"/>
            <a:ext cx="3609025" cy="360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4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843" y="1050457"/>
            <a:ext cx="2819400" cy="161925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45406" y="240632"/>
            <a:ext cx="7623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Times New Roman" pitchFamily="18" charset="0"/>
              </a:rPr>
              <a:t>aghi</a:t>
            </a:r>
            <a:r>
              <a:rPr lang="it-IT" sz="2400" dirty="0">
                <a:latin typeface="Times New Roman" pitchFamily="18" charset="0"/>
              </a:rPr>
              <a:t> di qualunque </a:t>
            </a:r>
            <a:r>
              <a:rPr lang="it-IT" sz="2400" dirty="0" smtClean="0">
                <a:latin typeface="Times New Roman" pitchFamily="18" charset="0"/>
              </a:rPr>
              <a:t>lunghezza, diametro e forma della punta</a:t>
            </a:r>
            <a:endParaRPr lang="it-IT" sz="2400" dirty="0">
              <a:latin typeface="Times New Roman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321742" y="1097280"/>
            <a:ext cx="4899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es. ago a punta </a:t>
            </a:r>
            <a:r>
              <a:rPr lang="it-IT" sz="2400" dirty="0" smtClean="0">
                <a:latin typeface="Times New Roman" pitchFamily="18" charset="0"/>
              </a:rPr>
              <a:t>smussata per travasi</a:t>
            </a:r>
            <a:endParaRPr lang="it-IT" sz="2400" dirty="0">
              <a:latin typeface="Times New Roman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30" y="1685124"/>
            <a:ext cx="3333750" cy="3333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995962" y="2953351"/>
            <a:ext cx="4899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es. </a:t>
            </a:r>
            <a:r>
              <a:rPr lang="it-IT" sz="2400" dirty="0" smtClean="0">
                <a:latin typeface="Times New Roman" pitchFamily="18" charset="0"/>
              </a:rPr>
              <a:t>ago per prelievi da recipienti alti</a:t>
            </a:r>
            <a:endParaRPr lang="it-IT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53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81262" y="0"/>
            <a:ext cx="8115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Il diametro esterno degli aghi si misura in </a:t>
            </a:r>
            <a:r>
              <a:rPr lang="it-IT" sz="2400" b="1" dirty="0" err="1">
                <a:latin typeface="Times New Roman" pitchFamily="18" charset="0"/>
              </a:rPr>
              <a:t>gauge</a:t>
            </a:r>
            <a:endParaRPr lang="it-IT" sz="2400" b="1" dirty="0">
              <a:latin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81262" y="487147"/>
            <a:ext cx="105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imes New Roman" pitchFamily="18" charset="0"/>
              </a:rPr>
              <a:t>ovvero in </a:t>
            </a:r>
            <a:r>
              <a:rPr lang="it-IT" sz="2400" dirty="0">
                <a:latin typeface="Times New Roman" pitchFamily="18" charset="0"/>
              </a:rPr>
              <a:t>numero di </a:t>
            </a:r>
            <a:r>
              <a:rPr lang="it-IT" sz="2400" dirty="0" smtClean="0">
                <a:latin typeface="Times New Roman" pitchFamily="18" charset="0"/>
              </a:rPr>
              <a:t>aghi, tutti dello stesso diametro, disposti uno vicino all'altro, che occupano un foro rotondo di area di 1.0 cm</a:t>
            </a:r>
            <a:r>
              <a:rPr lang="it-IT" sz="2400" baseline="30000" dirty="0" smtClean="0">
                <a:latin typeface="Times New Roman" pitchFamily="18" charset="0"/>
              </a:rPr>
              <a:t>2</a:t>
            </a:r>
            <a:endParaRPr lang="it-IT" sz="2400" baseline="30000" dirty="0">
              <a:latin typeface="Times New Roman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81262" y="1363045"/>
            <a:ext cx="1090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imes New Roman" pitchFamily="18" charset="0"/>
              </a:rPr>
              <a:t>Più </a:t>
            </a:r>
            <a:r>
              <a:rPr lang="it-IT" sz="2400" dirty="0">
                <a:latin typeface="Times New Roman" pitchFamily="18" charset="0"/>
              </a:rPr>
              <a:t>grande è il numero di </a:t>
            </a:r>
            <a:r>
              <a:rPr lang="it-IT" sz="2400" dirty="0" err="1">
                <a:latin typeface="Times New Roman" pitchFamily="18" charset="0"/>
              </a:rPr>
              <a:t>gauge</a:t>
            </a:r>
            <a:r>
              <a:rPr lang="it-IT" sz="2400" dirty="0">
                <a:latin typeface="Times New Roman" pitchFamily="18" charset="0"/>
              </a:rPr>
              <a:t>, </a:t>
            </a:r>
            <a:r>
              <a:rPr lang="it-IT" sz="2400" dirty="0" smtClean="0">
                <a:latin typeface="Times New Roman" pitchFamily="18" charset="0"/>
              </a:rPr>
              <a:t>più grande è il numero di aghi che occupano un foro da 1 cm</a:t>
            </a:r>
            <a:r>
              <a:rPr lang="it-IT" sz="2400" baseline="30000" dirty="0" smtClean="0">
                <a:latin typeface="Times New Roman" pitchFamily="18" charset="0"/>
              </a:rPr>
              <a:t>2</a:t>
            </a:r>
            <a:r>
              <a:rPr lang="it-IT" sz="2400" dirty="0" smtClean="0">
                <a:latin typeface="Times New Roman" pitchFamily="18" charset="0"/>
              </a:rPr>
              <a:t> e quindi più piccolo è il diametro di ogni singolo ago</a:t>
            </a:r>
            <a:endParaRPr lang="it-IT" sz="2400" dirty="0">
              <a:latin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81262" y="2415941"/>
            <a:ext cx="9962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Si trovano </a:t>
            </a:r>
            <a:r>
              <a:rPr lang="it-IT" sz="2400" dirty="0" smtClean="0">
                <a:latin typeface="Times New Roman" pitchFamily="18" charset="0"/>
              </a:rPr>
              <a:t>sul </a:t>
            </a:r>
            <a:r>
              <a:rPr lang="it-IT" sz="2400" dirty="0">
                <a:latin typeface="Times New Roman" pitchFamily="18" charset="0"/>
              </a:rPr>
              <a:t>web delle tabelle comparative da </a:t>
            </a:r>
            <a:r>
              <a:rPr lang="it-IT" sz="2400" dirty="0" err="1">
                <a:latin typeface="Times New Roman" pitchFamily="18" charset="0"/>
              </a:rPr>
              <a:t>gauge</a:t>
            </a:r>
            <a:r>
              <a:rPr lang="it-IT" sz="2400" dirty="0">
                <a:latin typeface="Times New Roman" pitchFamily="18" charset="0"/>
              </a:rPr>
              <a:t> a diametro in mm</a:t>
            </a:r>
          </a:p>
        </p:txBody>
      </p:sp>
    </p:spTree>
    <p:extLst>
      <p:ext uri="{BB962C8B-B14F-4D97-AF65-F5344CB8AC3E}">
        <p14:creationId xmlns:p14="http://schemas.microsoft.com/office/powerpoint/2010/main" val="5348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02" y="182013"/>
            <a:ext cx="28654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210270" y="151013"/>
            <a:ext cx="70801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800" b="1" dirty="0">
                <a:latin typeface="Times New Roman" pitchFamily="18" charset="0"/>
              </a:rPr>
              <a:t>cilindri graduati</a:t>
            </a:r>
          </a:p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per misurare e dispensare quantità di liquido con scarsa  precisione ed accuratezza, minori rispetto a pipette volumetriche e burette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7502107" y="1734002"/>
            <a:ext cx="348994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portate da 5 a 2000 </a:t>
            </a:r>
            <a:r>
              <a:rPr lang="it-IT" altLang="it-IT" dirty="0" err="1">
                <a:latin typeface="Times New Roman" pitchFamily="18" charset="0"/>
              </a:rPr>
              <a:t>mL</a:t>
            </a:r>
            <a:endParaRPr lang="it-IT" altLang="it-IT" dirty="0">
              <a:latin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04261" y="3118584"/>
            <a:ext cx="61024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In vetro</a:t>
            </a:r>
            <a:r>
              <a:rPr lang="it-IT" sz="2400" dirty="0">
                <a:latin typeface="Times New Roman" pitchFamily="18" charset="0"/>
              </a:rPr>
              <a:t>: per misure più precise e accurate</a:t>
            </a:r>
          </a:p>
          <a:p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vantaggi:</a:t>
            </a:r>
            <a:r>
              <a:rPr lang="it-IT" sz="2400" dirty="0">
                <a:latin typeface="Times New Roman" pitchFamily="18" charset="0"/>
              </a:rPr>
              <a:t> trasparente, tacche più nette, facilmente lavabile e riutilizzabile </a:t>
            </a:r>
          </a:p>
          <a:p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</a:rPr>
              <a:t>svantaggi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it-IT" sz="2400" dirty="0">
                <a:latin typeface="Times New Roman" pitchFamily="18" charset="0"/>
              </a:rPr>
              <a:t>costoso e fragile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514699" y="3097729"/>
            <a:ext cx="5478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33CC"/>
                </a:solidFill>
                <a:latin typeface="Times New Roman" pitchFamily="18" charset="0"/>
              </a:rPr>
              <a:t>In </a:t>
            </a:r>
            <a:r>
              <a:rPr lang="it-IT" sz="2400" b="1" dirty="0" smtClean="0">
                <a:solidFill>
                  <a:srgbClr val="0033CC"/>
                </a:solidFill>
                <a:latin typeface="Times New Roman" pitchFamily="18" charset="0"/>
              </a:rPr>
              <a:t>plastica</a:t>
            </a:r>
            <a:r>
              <a:rPr lang="it-IT" sz="2400" dirty="0" smtClean="0">
                <a:latin typeface="Times New Roman" pitchFamily="18" charset="0"/>
              </a:rPr>
              <a:t>: un po' meno preciso </a:t>
            </a:r>
            <a:r>
              <a:rPr lang="it-IT" sz="2400" dirty="0">
                <a:latin typeface="Times New Roman" pitchFamily="18" charset="0"/>
              </a:rPr>
              <a:t>e accurat</a:t>
            </a:r>
            <a:r>
              <a:rPr lang="it-IT" sz="2400" dirty="0" smtClean="0">
                <a:latin typeface="Times New Roman" pitchFamily="18" charset="0"/>
              </a:rPr>
              <a:t>o</a:t>
            </a:r>
            <a:endParaRPr lang="it-IT" sz="2800" dirty="0">
              <a:latin typeface="Times New Roman" pitchFamily="18" charset="0"/>
            </a:endParaRPr>
          </a:p>
          <a:p>
            <a:r>
              <a:rPr lang="it-IT" sz="2400" b="1" dirty="0">
                <a:solidFill>
                  <a:srgbClr val="0033CC"/>
                </a:solidFill>
                <a:latin typeface="Times New Roman" pitchFamily="18" charset="0"/>
              </a:rPr>
              <a:t>vantaggi: </a:t>
            </a:r>
            <a:r>
              <a:rPr lang="it-IT" sz="2400" dirty="0" smtClean="0">
                <a:latin typeface="Times New Roman" pitchFamily="18" charset="0"/>
              </a:rPr>
              <a:t>meno costoso, infrangibile</a:t>
            </a:r>
            <a:endParaRPr lang="it-IT" sz="2400" dirty="0">
              <a:latin typeface="Times New Roman" pitchFamily="18" charset="0"/>
            </a:endParaRPr>
          </a:p>
          <a:p>
            <a:r>
              <a:rPr lang="it-IT" sz="2400" b="1" dirty="0" smtClean="0">
                <a:solidFill>
                  <a:srgbClr val="0033CC"/>
                </a:solidFill>
                <a:latin typeface="Times New Roman" pitchFamily="18" charset="0"/>
              </a:rPr>
              <a:t>svantaggi</a:t>
            </a:r>
            <a:r>
              <a:rPr lang="it-IT" sz="2400" b="1" dirty="0">
                <a:solidFill>
                  <a:srgbClr val="0033CC"/>
                </a:solidFill>
                <a:latin typeface="Times New Roman" pitchFamily="18" charset="0"/>
              </a:rPr>
              <a:t>: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it-IT" sz="2400" dirty="0" smtClean="0">
                <a:latin typeface="Times New Roman" pitchFamily="18" charset="0"/>
              </a:rPr>
              <a:t>opaco, tacche meno </a:t>
            </a:r>
            <a:r>
              <a:rPr lang="it-IT" sz="2400" dirty="0">
                <a:latin typeface="Times New Roman" pitchFamily="18" charset="0"/>
              </a:rPr>
              <a:t>nette, </a:t>
            </a:r>
            <a:r>
              <a:rPr lang="it-IT" sz="2400" dirty="0" smtClean="0">
                <a:latin typeface="Times New Roman" pitchFamily="18" charset="0"/>
              </a:rPr>
              <a:t>tende a deformarsi col tempo</a:t>
            </a:r>
            <a:endParaRPr lang="it-IT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05" y="424430"/>
            <a:ext cx="28336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805" y="1009516"/>
            <a:ext cx="862012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4643742" y="768973"/>
            <a:ext cx="4330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 dirty="0">
                <a:latin typeface="Times New Roman" pitchFamily="18" charset="0"/>
              </a:rPr>
              <a:t>Imbuto separatore di Squibb</a:t>
            </a: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4643741" y="1523119"/>
            <a:ext cx="44813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 dirty="0">
                <a:latin typeface="Times New Roman" pitchFamily="18" charset="0"/>
              </a:rPr>
              <a:t>Uso</a:t>
            </a:r>
            <a:r>
              <a:rPr lang="it-IT" altLang="it-IT" dirty="0">
                <a:latin typeface="Times New Roman" pitchFamily="18" charset="0"/>
              </a:rPr>
              <a:t>: </a:t>
            </a:r>
            <a:r>
              <a:rPr lang="it-IT" altLang="it-IT" b="1" dirty="0">
                <a:solidFill>
                  <a:srgbClr val="FF0000"/>
                </a:solidFill>
                <a:latin typeface="Times New Roman" pitchFamily="18" charset="0"/>
              </a:rPr>
              <a:t>estrazione</a:t>
            </a:r>
            <a:r>
              <a:rPr lang="it-IT" altLang="it-IT" dirty="0">
                <a:latin typeface="Times New Roman" pitchFamily="18" charset="0"/>
              </a:rPr>
              <a:t> selettiva di uno o più composti da una</a:t>
            </a:r>
            <a:r>
              <a:rPr lang="it-IT" altLang="it-IT" b="1" dirty="0">
                <a:latin typeface="Times New Roman" pitchFamily="18" charset="0"/>
              </a:rPr>
              <a:t> miscela in soluzione.</a:t>
            </a:r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5301165" y="121620"/>
            <a:ext cx="26654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800" b="1">
                <a:solidFill>
                  <a:srgbClr val="FF0000"/>
                </a:solidFill>
                <a:latin typeface="Times New Roman" pitchFamily="18" charset="0"/>
              </a:rPr>
              <a:t>ESTRAZIONE</a:t>
            </a:r>
          </a:p>
        </p:txBody>
      </p:sp>
    </p:spTree>
    <p:extLst>
      <p:ext uri="{BB962C8B-B14F-4D97-AF65-F5344CB8AC3E}">
        <p14:creationId xmlns:p14="http://schemas.microsoft.com/office/powerpoint/2010/main" val="263170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937" y="1996089"/>
            <a:ext cx="3295614" cy="200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806940" y="728062"/>
            <a:ext cx="5903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b="1" dirty="0"/>
              <a:t>USO</a:t>
            </a:r>
            <a:r>
              <a:rPr lang="it-IT" altLang="it-IT" dirty="0"/>
              <a:t>: si vuol separare un liquido da un solido e si vuol </a:t>
            </a:r>
            <a:r>
              <a:rPr lang="it-IT" altLang="it-IT" b="1" dirty="0"/>
              <a:t>tenere il </a:t>
            </a:r>
            <a:r>
              <a:rPr lang="it-IT" alt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liquido</a:t>
            </a:r>
          </a:p>
        </p:txBody>
      </p:sp>
      <p:sp>
        <p:nvSpPr>
          <p:cNvPr id="47108" name="Text Box 10"/>
          <p:cNvSpPr txBox="1">
            <a:spLocks noChangeArrowheads="1"/>
          </p:cNvSpPr>
          <p:nvPr/>
        </p:nvSpPr>
        <p:spPr bwMode="auto">
          <a:xfrm>
            <a:off x="3432175" y="260351"/>
            <a:ext cx="4679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b="1" dirty="0">
                <a:latin typeface="Times New Roman" pitchFamily="18" charset="0"/>
              </a:rPr>
              <a:t>FILTRAZIONE PER GRAVITA’  </a:t>
            </a:r>
          </a:p>
        </p:txBody>
      </p:sp>
      <p:sp>
        <p:nvSpPr>
          <p:cNvPr id="47109" name="Text Box 11"/>
          <p:cNvSpPr txBox="1">
            <a:spLocks noChangeArrowheads="1"/>
          </p:cNvSpPr>
          <p:nvPr/>
        </p:nvSpPr>
        <p:spPr bwMode="auto">
          <a:xfrm>
            <a:off x="6741151" y="4517039"/>
            <a:ext cx="2479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latin typeface="Times New Roman" pitchFamily="18" charset="0"/>
              </a:rPr>
              <a:t>filtro a pieghe in carta</a:t>
            </a:r>
          </a:p>
        </p:txBody>
      </p:sp>
      <p:pic>
        <p:nvPicPr>
          <p:cNvPr id="47110" name="Picture 9" descr="aTs_Seite_077_Bild_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139" y="1780189"/>
            <a:ext cx="2287275" cy="335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1992313" y="1844675"/>
            <a:ext cx="806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imbuto di B</a:t>
            </a:r>
            <a:r>
              <a:rPr lang="en-US" altLang="it-IT" dirty="0">
                <a:latin typeface="Times New Roman" pitchFamily="18" charset="0"/>
                <a:cs typeface="Times New Roman" pitchFamily="18" charset="0"/>
              </a:rPr>
              <a:t>ü</a:t>
            </a:r>
            <a:r>
              <a:rPr lang="it-IT" altLang="it-IT" dirty="0" err="1">
                <a:latin typeface="Times New Roman" pitchFamily="18" charset="0"/>
              </a:rPr>
              <a:t>chner</a:t>
            </a:r>
            <a:r>
              <a:rPr lang="it-IT" altLang="it-IT" dirty="0">
                <a:latin typeface="Times New Roman" pitchFamily="18" charset="0"/>
              </a:rPr>
              <a:t> (o di </a:t>
            </a:r>
            <a:r>
              <a:rPr lang="it-IT" altLang="it-IT" dirty="0" err="1">
                <a:latin typeface="Times New Roman" pitchFamily="18" charset="0"/>
              </a:rPr>
              <a:t>Hirsch</a:t>
            </a:r>
            <a:r>
              <a:rPr lang="it-IT" altLang="it-IT" dirty="0">
                <a:latin typeface="Times New Roman" pitchFamily="18" charset="0"/>
              </a:rPr>
              <a:t>) per filtrazione per depressione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495550" y="908051"/>
            <a:ext cx="76327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b="1"/>
              <a:t>USO</a:t>
            </a:r>
            <a:r>
              <a:rPr lang="it-IT" altLang="it-IT"/>
              <a:t>: si vuol separare un liquido da un solido e si vuol </a:t>
            </a:r>
            <a:r>
              <a:rPr lang="it-IT" altLang="it-IT" b="1"/>
              <a:t>tenere il </a:t>
            </a:r>
            <a:r>
              <a:rPr lang="it-IT" altLang="it-IT" b="1">
                <a:effectLst>
                  <a:outerShdw blurRad="38100" dist="38100" dir="2700000" algn="tl">
                    <a:srgbClr val="C0C0C0"/>
                  </a:outerShdw>
                </a:effectLst>
              </a:rPr>
              <a:t>solido</a:t>
            </a:r>
          </a:p>
        </p:txBody>
      </p:sp>
      <p:sp>
        <p:nvSpPr>
          <p:cNvPr id="49156" name="Text Box 8"/>
          <p:cNvSpPr txBox="1">
            <a:spLocks noChangeArrowheads="1"/>
          </p:cNvSpPr>
          <p:nvPr/>
        </p:nvSpPr>
        <p:spPr bwMode="auto">
          <a:xfrm>
            <a:off x="3049612" y="286238"/>
            <a:ext cx="574593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 dirty="0">
                <a:latin typeface="Times New Roman" pitchFamily="18" charset="0"/>
              </a:rPr>
              <a:t>FILTRAZIONE PER DEPRESSIONE </a:t>
            </a:r>
            <a:endParaRPr lang="it-IT" altLang="it-IT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46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6"/>
          <p:cNvGrpSpPr>
            <a:grpSpLocks/>
          </p:cNvGrpSpPr>
          <p:nvPr/>
        </p:nvGrpSpPr>
        <p:grpSpPr bwMode="auto">
          <a:xfrm>
            <a:off x="1279960" y="158216"/>
            <a:ext cx="8237538" cy="4289425"/>
            <a:chOff x="714348" y="2214554"/>
            <a:chExt cx="8237565" cy="4289425"/>
          </a:xfrm>
        </p:grpSpPr>
        <p:pic>
          <p:nvPicPr>
            <p:cNvPr id="3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25" y="2349500"/>
              <a:ext cx="2579688" cy="340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22"/>
            <p:cNvSpPr txBox="1">
              <a:spLocks noChangeArrowheads="1"/>
            </p:cNvSpPr>
            <p:nvPr/>
          </p:nvSpPr>
          <p:spPr bwMode="auto">
            <a:xfrm>
              <a:off x="7956550" y="2349500"/>
              <a:ext cx="7207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1800">
                  <a:latin typeface="Times New Roman" pitchFamily="18" charset="0"/>
                </a:rPr>
                <a:t>aria</a:t>
              </a:r>
            </a:p>
          </p:txBody>
        </p:sp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48" y="2214554"/>
              <a:ext cx="3938588" cy="4103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8761" y="4014779"/>
              <a:ext cx="903287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sellaDiTesto 7"/>
            <p:cNvSpPr txBox="1">
              <a:spLocks noChangeArrowheads="1"/>
            </p:cNvSpPr>
            <p:nvPr/>
          </p:nvSpPr>
          <p:spPr bwMode="auto">
            <a:xfrm>
              <a:off x="4386236" y="5526079"/>
              <a:ext cx="1079500" cy="91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r>
                <a:rPr lang="it-IT" altLang="it-IT" sz="1800">
                  <a:latin typeface="Times New Roman" pitchFamily="18" charset="0"/>
                </a:rPr>
                <a:t>Pompa aspirante ad acqua</a:t>
              </a:r>
            </a:p>
          </p:txBody>
        </p:sp>
        <p:sp>
          <p:nvSpPr>
            <p:cNvPr id="8" name="AutoShape 13"/>
            <p:cNvSpPr>
              <a:spLocks noChangeArrowheads="1"/>
            </p:cNvSpPr>
            <p:nvPr/>
          </p:nvSpPr>
          <p:spPr bwMode="auto">
            <a:xfrm>
              <a:off x="5251423" y="4518016"/>
              <a:ext cx="71438" cy="719138"/>
            </a:xfrm>
            <a:prstGeom prst="downArrow">
              <a:avLst>
                <a:gd name="adj1" fmla="val 50000"/>
                <a:gd name="adj2" fmla="val 251665"/>
              </a:avLst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it-IT" altLang="it-IT"/>
            </a:p>
          </p:txBody>
        </p:sp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311" y="4056054"/>
              <a:ext cx="903287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6316636" y="4468804"/>
              <a:ext cx="1008062" cy="714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altLang="it-IT"/>
            </a:p>
          </p:txBody>
        </p:sp>
        <p:sp>
          <p:nvSpPr>
            <p:cNvPr id="11" name="AutoShape 18"/>
            <p:cNvSpPr>
              <a:spLocks noChangeArrowheads="1"/>
            </p:cNvSpPr>
            <p:nvPr/>
          </p:nvSpPr>
          <p:spPr bwMode="auto">
            <a:xfrm>
              <a:off x="7699348" y="2359016"/>
              <a:ext cx="144463" cy="574675"/>
            </a:xfrm>
            <a:prstGeom prst="downArrow">
              <a:avLst>
                <a:gd name="adj1" fmla="val 50000"/>
                <a:gd name="adj2" fmla="val 9945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it-IT" altLang="it-IT"/>
            </a:p>
          </p:txBody>
        </p:sp>
        <p:sp>
          <p:nvSpPr>
            <p:cNvPr id="12" name="AutoShape 20"/>
            <p:cNvSpPr>
              <a:spLocks noChangeArrowheads="1"/>
            </p:cNvSpPr>
            <p:nvPr/>
          </p:nvSpPr>
          <p:spPr bwMode="auto">
            <a:xfrm rot="5400000">
              <a:off x="6761930" y="4447372"/>
              <a:ext cx="144462" cy="574675"/>
            </a:xfrm>
            <a:prstGeom prst="downArrow">
              <a:avLst>
                <a:gd name="adj1" fmla="val 50000"/>
                <a:gd name="adj2" fmla="val 9945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it-IT" altLang="it-IT"/>
            </a:p>
          </p:txBody>
        </p:sp>
        <p:sp>
          <p:nvSpPr>
            <p:cNvPr id="13" name="AutoShape 21"/>
            <p:cNvSpPr>
              <a:spLocks noChangeArrowheads="1"/>
            </p:cNvSpPr>
            <p:nvPr/>
          </p:nvSpPr>
          <p:spPr bwMode="auto">
            <a:xfrm>
              <a:off x="6043586" y="5599104"/>
              <a:ext cx="144462" cy="574675"/>
            </a:xfrm>
            <a:prstGeom prst="downArrow">
              <a:avLst>
                <a:gd name="adj1" fmla="val 50000"/>
                <a:gd name="adj2" fmla="val 9945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it-IT" altLang="it-IT"/>
            </a:p>
          </p:txBody>
        </p:sp>
        <p:sp>
          <p:nvSpPr>
            <p:cNvPr id="14" name="AutoShape 23"/>
            <p:cNvSpPr>
              <a:spLocks noChangeArrowheads="1"/>
            </p:cNvSpPr>
            <p:nvPr/>
          </p:nvSpPr>
          <p:spPr bwMode="auto">
            <a:xfrm>
              <a:off x="6259486" y="5454641"/>
              <a:ext cx="71437" cy="719138"/>
            </a:xfrm>
            <a:prstGeom prst="downArrow">
              <a:avLst>
                <a:gd name="adj1" fmla="val 50000"/>
                <a:gd name="adj2" fmla="val 251669"/>
              </a:avLst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it-IT" altLang="it-IT"/>
            </a:p>
          </p:txBody>
        </p:sp>
        <p:sp>
          <p:nvSpPr>
            <p:cNvPr id="15" name="Text Box 24"/>
            <p:cNvSpPr txBox="1">
              <a:spLocks noChangeArrowheads="1"/>
            </p:cNvSpPr>
            <p:nvPr/>
          </p:nvSpPr>
          <p:spPr bwMode="auto">
            <a:xfrm>
              <a:off x="4746598" y="4014779"/>
              <a:ext cx="792163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1800">
                  <a:solidFill>
                    <a:srgbClr val="0000FF"/>
                  </a:solidFill>
                  <a:latin typeface="Times New Roman" pitchFamily="18" charset="0"/>
                </a:rPr>
                <a:t>acqua</a:t>
              </a:r>
            </a:p>
          </p:txBody>
        </p:sp>
        <p:pic>
          <p:nvPicPr>
            <p:cNvPr id="16" name="Picture 2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7923" y="3306754"/>
              <a:ext cx="728663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Line 30"/>
            <p:cNvSpPr>
              <a:spLocks noChangeShapeType="1"/>
            </p:cNvSpPr>
            <p:nvPr/>
          </p:nvSpPr>
          <p:spPr bwMode="auto">
            <a:xfrm flipV="1">
              <a:off x="5695923" y="4086216"/>
              <a:ext cx="0" cy="73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Line 31"/>
            <p:cNvSpPr>
              <a:spLocks noChangeShapeType="1"/>
            </p:cNvSpPr>
            <p:nvPr/>
          </p:nvSpPr>
          <p:spPr bwMode="auto">
            <a:xfrm>
              <a:off x="5886423" y="4102091"/>
              <a:ext cx="3175" cy="50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 Box 32"/>
            <p:cNvSpPr txBox="1">
              <a:spLocks noChangeArrowheads="1"/>
            </p:cNvSpPr>
            <p:nvPr/>
          </p:nvSpPr>
          <p:spPr bwMode="auto">
            <a:xfrm>
              <a:off x="5035523" y="2933691"/>
              <a:ext cx="108108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1800">
                  <a:solidFill>
                    <a:srgbClr val="0000FF"/>
                  </a:solidFill>
                  <a:latin typeface="Times New Roman" pitchFamily="18" charset="0"/>
                </a:rPr>
                <a:t>rubinetto</a:t>
              </a:r>
            </a:p>
          </p:txBody>
        </p:sp>
      </p:grpSp>
      <p:sp>
        <p:nvSpPr>
          <p:cNvPr id="20" name="AutoShape 13"/>
          <p:cNvSpPr>
            <a:spLocks noChangeArrowheads="1"/>
          </p:cNvSpPr>
          <p:nvPr/>
        </p:nvSpPr>
        <p:spPr bwMode="auto">
          <a:xfrm rot="16200000">
            <a:off x="5108711" y="1343276"/>
            <a:ext cx="71437" cy="719138"/>
          </a:xfrm>
          <a:prstGeom prst="downArrow">
            <a:avLst>
              <a:gd name="adj1" fmla="val 50000"/>
              <a:gd name="adj2" fmla="val 251669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it-IT" altLang="it-IT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7105300" y="2725003"/>
            <a:ext cx="720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800" dirty="0">
                <a:latin typeface="Times New Roman" pitchFamily="18" charset="0"/>
              </a:rPr>
              <a:t>aria</a:t>
            </a:r>
          </a:p>
        </p:txBody>
      </p:sp>
    </p:spTree>
    <p:extLst>
      <p:ext uri="{BB962C8B-B14F-4D97-AF65-F5344CB8AC3E}">
        <p14:creationId xmlns:p14="http://schemas.microsoft.com/office/powerpoint/2010/main" val="15539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88503"/>
            <a:ext cx="4108536" cy="4108536"/>
          </a:xfrm>
          <a:prstGeom prst="rect">
            <a:avLst/>
          </a:prstGeom>
        </p:spPr>
      </p:pic>
      <p:pic>
        <p:nvPicPr>
          <p:cNvPr id="5017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48" y="511550"/>
            <a:ext cx="18097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12"/>
          <p:cNvSpPr txBox="1">
            <a:spLocks noChangeArrowheads="1"/>
          </p:cNvSpPr>
          <p:nvPr/>
        </p:nvSpPr>
        <p:spPr bwMode="auto">
          <a:xfrm>
            <a:off x="3022110" y="504998"/>
            <a:ext cx="52941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 dirty="0">
                <a:latin typeface="Times New Roman" pitchFamily="18" charset="0"/>
              </a:rPr>
              <a:t>per riscaldare</a:t>
            </a:r>
          </a:p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mantello </a:t>
            </a:r>
            <a:r>
              <a:rPr lang="it-IT" altLang="it-IT" dirty="0" smtClean="0">
                <a:latin typeface="Times New Roman" pitchFamily="18" charset="0"/>
              </a:rPr>
              <a:t>riscaldante con alloggiamento concavo </a:t>
            </a:r>
            <a:r>
              <a:rPr lang="it-IT" altLang="it-IT" dirty="0">
                <a:latin typeface="Times New Roman" pitchFamily="18" charset="0"/>
              </a:rPr>
              <a:t>per pallone da reazione</a:t>
            </a:r>
          </a:p>
        </p:txBody>
      </p:sp>
      <p:sp>
        <p:nvSpPr>
          <p:cNvPr id="50183" name="Text Box 9"/>
          <p:cNvSpPr txBox="1">
            <a:spLocks noChangeArrowheads="1"/>
          </p:cNvSpPr>
          <p:nvPr/>
        </p:nvSpPr>
        <p:spPr bwMode="auto">
          <a:xfrm>
            <a:off x="9650092" y="438442"/>
            <a:ext cx="15606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piastra riscaldante </a:t>
            </a:r>
          </a:p>
        </p:txBody>
      </p:sp>
      <p:pic>
        <p:nvPicPr>
          <p:cNvPr id="50184" name="Picture 12" descr="ANd9GcTrWMj3WxXVi_5Ky3xNPBLL-ZXLm1i7Dwai5aKJwRXNYIOry5m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342" y="1449092"/>
            <a:ext cx="1687340" cy="12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542584" y="5157192"/>
            <a:ext cx="366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mantello riscaldante con distillatore</a:t>
            </a:r>
          </a:p>
        </p:txBody>
      </p:sp>
    </p:spTree>
    <p:extLst>
      <p:ext uri="{BB962C8B-B14F-4D97-AF65-F5344CB8AC3E}">
        <p14:creationId xmlns:p14="http://schemas.microsoft.com/office/powerpoint/2010/main" val="12728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Text Box 9"/>
          <p:cNvSpPr txBox="1">
            <a:spLocks noChangeArrowheads="1"/>
          </p:cNvSpPr>
          <p:nvPr/>
        </p:nvSpPr>
        <p:spPr bwMode="auto">
          <a:xfrm>
            <a:off x="3303056" y="423958"/>
            <a:ext cx="66528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 dirty="0">
                <a:latin typeface="Times New Roman" pitchFamily="18" charset="0"/>
              </a:rPr>
              <a:t>imbuto </a:t>
            </a:r>
            <a:r>
              <a:rPr lang="it-IT" altLang="it-IT" b="1" dirty="0" err="1">
                <a:latin typeface="Times New Roman" pitchFamily="18" charset="0"/>
              </a:rPr>
              <a:t>gocciolatore</a:t>
            </a:r>
            <a:r>
              <a:rPr lang="it-IT" altLang="it-IT" dirty="0">
                <a:latin typeface="Times New Roman" pitchFamily="18" charset="0"/>
              </a:rPr>
              <a:t> con compensatore di pressione</a:t>
            </a:r>
          </a:p>
        </p:txBody>
      </p:sp>
      <p:sp>
        <p:nvSpPr>
          <p:cNvPr id="32777" name="Text Box 16"/>
          <p:cNvSpPr txBox="1">
            <a:spLocks noChangeArrowheads="1"/>
          </p:cNvSpPr>
          <p:nvPr/>
        </p:nvSpPr>
        <p:spPr bwMode="auto">
          <a:xfrm>
            <a:off x="7680325" y="620713"/>
            <a:ext cx="2592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it-IT" altLang="it-IT">
              <a:latin typeface="Times New Roman" pitchFamily="18" charset="0"/>
            </a:endParaRPr>
          </a:p>
        </p:txBody>
      </p:sp>
      <p:pic>
        <p:nvPicPr>
          <p:cNvPr id="32781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430" y="362272"/>
            <a:ext cx="1051992" cy="389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303055" y="1148146"/>
            <a:ext cx="73713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Per aggiungere un certo volume di una soluzione ad un’altra, senza che nessuna delle due </a:t>
            </a:r>
            <a:r>
              <a:rPr lang="it-IT" sz="2400" dirty="0" smtClean="0">
                <a:latin typeface="Times New Roman" pitchFamily="18" charset="0"/>
              </a:rPr>
              <a:t>venga </a:t>
            </a:r>
            <a:r>
              <a:rPr lang="it-IT" sz="2400" dirty="0">
                <a:latin typeface="Times New Roman" pitchFamily="18" charset="0"/>
              </a:rPr>
              <a:t>in contatto con l’aria.</a:t>
            </a:r>
          </a:p>
          <a:p>
            <a:endParaRPr lang="it-IT" sz="2400" dirty="0">
              <a:latin typeface="Times New Roman" pitchFamily="18" charset="0"/>
            </a:endParaRPr>
          </a:p>
          <a:p>
            <a:r>
              <a:rPr lang="it-IT" sz="2400" dirty="0">
                <a:latin typeface="Times New Roman" pitchFamily="18" charset="0"/>
              </a:rPr>
              <a:t>Ad es. per </a:t>
            </a:r>
            <a:r>
              <a:rPr lang="it-IT" sz="2400" dirty="0" smtClean="0">
                <a:latin typeface="Times New Roman" pitchFamily="18" charset="0"/>
              </a:rPr>
              <a:t>aggiunta di soluzioni </a:t>
            </a:r>
            <a:r>
              <a:rPr lang="it-IT" sz="2400" dirty="0">
                <a:latin typeface="Times New Roman" pitchFamily="18" charset="0"/>
              </a:rPr>
              <a:t>tossiche o </a:t>
            </a:r>
            <a:r>
              <a:rPr lang="it-IT" sz="2400" dirty="0" smtClean="0">
                <a:latin typeface="Times New Roman" pitchFamily="18" charset="0"/>
              </a:rPr>
              <a:t>irritanti oppure a </a:t>
            </a:r>
            <a:r>
              <a:rPr lang="it-IT" sz="2400" dirty="0">
                <a:latin typeface="Times New Roman" pitchFamily="18" charset="0"/>
              </a:rPr>
              <a:t>soluzioni tossiche o </a:t>
            </a:r>
            <a:r>
              <a:rPr lang="it-IT" sz="2400" dirty="0" smtClean="0">
                <a:latin typeface="Times New Roman" pitchFamily="18" charset="0"/>
              </a:rPr>
              <a:t>irritanti.</a:t>
            </a:r>
            <a:endParaRPr lang="it-IT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75375" y="243794"/>
            <a:ext cx="9283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Times New Roman" pitchFamily="18" charset="0"/>
              </a:rPr>
              <a:t>I mantelli riscaldanti hanno sostituito quasi totalmente il becco o soffieria di </a:t>
            </a:r>
            <a:r>
              <a:rPr lang="it-IT" sz="2800" dirty="0" err="1">
                <a:latin typeface="Times New Roman" pitchFamily="18" charset="0"/>
              </a:rPr>
              <a:t>Bunsen</a:t>
            </a:r>
            <a:endParaRPr lang="it-IT" sz="2800" dirty="0">
              <a:latin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75375" y="1310804"/>
            <a:ext cx="105498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vantaggi del mantello riscaldante rispetto al </a:t>
            </a:r>
            <a:r>
              <a:rPr lang="it-IT" sz="2800" dirty="0" err="1">
                <a:solidFill>
                  <a:srgbClr val="FF0000"/>
                </a:solidFill>
              </a:rPr>
              <a:t>Bunsen</a:t>
            </a:r>
            <a:endParaRPr lang="it-IT" sz="2800" dirty="0">
              <a:solidFill>
                <a:srgbClr val="FF0000"/>
              </a:solidFill>
            </a:endParaRPr>
          </a:p>
          <a:p>
            <a:r>
              <a:rPr lang="it-IT" sz="2400" dirty="0">
                <a:latin typeface="Times New Roman" pitchFamily="18" charset="0"/>
              </a:rPr>
              <a:t>1) Si può regolare finemente la temperatura</a:t>
            </a:r>
          </a:p>
          <a:p>
            <a:r>
              <a:rPr lang="it-IT" sz="2400" dirty="0">
                <a:latin typeface="Times New Roman" pitchFamily="18" charset="0"/>
              </a:rPr>
              <a:t>2) Riscalda in maniera omogenea l'intera superficie del pallone</a:t>
            </a:r>
          </a:p>
          <a:p>
            <a:r>
              <a:rPr lang="it-IT" sz="2400" dirty="0">
                <a:latin typeface="Times New Roman" pitchFamily="18" charset="0"/>
              </a:rPr>
              <a:t>3) Non necessita dell'uso del gas ed elimina pertanto i pericoli che questo comporta </a:t>
            </a:r>
          </a:p>
        </p:txBody>
      </p:sp>
      <p:sp>
        <p:nvSpPr>
          <p:cNvPr id="4" name="Rettangolo 3"/>
          <p:cNvSpPr/>
          <p:nvPr/>
        </p:nvSpPr>
        <p:spPr>
          <a:xfrm>
            <a:off x="900775" y="3081462"/>
            <a:ext cx="78345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svantaggi del mantello riscaldante rispetto al </a:t>
            </a:r>
            <a:r>
              <a:rPr lang="it-IT" sz="2800" dirty="0" err="1">
                <a:solidFill>
                  <a:srgbClr val="FF0000"/>
                </a:solidFill>
              </a:rPr>
              <a:t>Bunsen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00775" y="3544952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1) Necessita della corrente elettrica e quindi si deve stare molto attenti ai problemi che questo comporta</a:t>
            </a:r>
          </a:p>
          <a:p>
            <a:r>
              <a:rPr lang="it-IT" sz="2400" dirty="0">
                <a:latin typeface="Times New Roman" pitchFamily="18" charset="0"/>
              </a:rPr>
              <a:t>2) Il riscaldamento è più lento  </a:t>
            </a:r>
          </a:p>
        </p:txBody>
      </p:sp>
    </p:spTree>
    <p:extLst>
      <p:ext uri="{BB962C8B-B14F-4D97-AF65-F5344CB8AC3E}">
        <p14:creationId xmlns:p14="http://schemas.microsoft.com/office/powerpoint/2010/main" val="272315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948" y="584574"/>
            <a:ext cx="3349241" cy="316075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772076" y="4013735"/>
            <a:ext cx="6073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Agitatore magnetico con piastra riscaldante</a:t>
            </a:r>
          </a:p>
        </p:txBody>
      </p:sp>
    </p:spTree>
    <p:extLst>
      <p:ext uri="{BB962C8B-B14F-4D97-AF65-F5344CB8AC3E}">
        <p14:creationId xmlns:p14="http://schemas.microsoft.com/office/powerpoint/2010/main" val="305256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://www.pce-italia.it/html/dati-tecnici-1/bilancia/images/bilancia-analitiche-pce-vxi-princip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282575"/>
            <a:ext cx="313055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350838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1420813" y="3975100"/>
            <a:ext cx="31670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 dirty="0">
                <a:latin typeface="Times New Roman" pitchFamily="18" charset="0"/>
              </a:rPr>
              <a:t>bilancia analitica</a:t>
            </a:r>
          </a:p>
          <a:p>
            <a:pPr>
              <a:spcBef>
                <a:spcPct val="50000"/>
              </a:spcBef>
            </a:pPr>
            <a:r>
              <a:rPr lang="it-IT" altLang="it-IT" dirty="0" err="1">
                <a:latin typeface="Times New Roman" pitchFamily="18" charset="0"/>
              </a:rPr>
              <a:t>sensib</a:t>
            </a:r>
            <a:r>
              <a:rPr lang="it-IT" altLang="it-IT" dirty="0">
                <a:latin typeface="Times New Roman" pitchFamily="18" charset="0"/>
              </a:rPr>
              <a:t>. 	0.0001 g</a:t>
            </a:r>
          </a:p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portata		200 g</a:t>
            </a:r>
          </a:p>
        </p:txBody>
      </p:sp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6862764" y="3398838"/>
            <a:ext cx="35274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 dirty="0">
                <a:latin typeface="Times New Roman" pitchFamily="18" charset="0"/>
              </a:rPr>
              <a:t>bilancia tecnica</a:t>
            </a:r>
          </a:p>
          <a:p>
            <a:pPr>
              <a:spcBef>
                <a:spcPct val="50000"/>
              </a:spcBef>
            </a:pPr>
            <a:r>
              <a:rPr lang="it-IT" altLang="it-IT" dirty="0" err="1">
                <a:latin typeface="Times New Roman" pitchFamily="18" charset="0"/>
              </a:rPr>
              <a:t>sensib</a:t>
            </a:r>
            <a:r>
              <a:rPr lang="it-IT" altLang="it-IT" dirty="0">
                <a:latin typeface="Times New Roman" pitchFamily="18" charset="0"/>
              </a:rPr>
              <a:t>. 	0.01 g</a:t>
            </a:r>
          </a:p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portata		2000 g</a:t>
            </a:r>
          </a:p>
        </p:txBody>
      </p:sp>
      <p:sp>
        <p:nvSpPr>
          <p:cNvPr id="51206" name="Text Box 8"/>
          <p:cNvSpPr txBox="1">
            <a:spLocks noChangeArrowheads="1"/>
          </p:cNvSpPr>
          <p:nvPr/>
        </p:nvSpPr>
        <p:spPr bwMode="auto">
          <a:xfrm>
            <a:off x="4800601" y="404813"/>
            <a:ext cx="20875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800">
                <a:latin typeface="Times New Roman" pitchFamily="18" charset="0"/>
              </a:rPr>
              <a:t>pesare</a:t>
            </a:r>
          </a:p>
        </p:txBody>
      </p:sp>
    </p:spTree>
    <p:extLst>
      <p:ext uri="{BB962C8B-B14F-4D97-AF65-F5344CB8AC3E}">
        <p14:creationId xmlns:p14="http://schemas.microsoft.com/office/powerpoint/2010/main" val="91455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Bilancia analit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412" y="188765"/>
            <a:ext cx="4392488" cy="447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http://www.icarodidattica.eu/IMMAGES1/5143.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372" y="1095332"/>
            <a:ext cx="2080571" cy="160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473180" y="320577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usare sempre un contenitore dentro cui pesare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546498" y="491446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bilancia analitica di elevate prestazioni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591040" y="3091533"/>
            <a:ext cx="38884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 err="1">
                <a:latin typeface="Times New Roman" pitchFamily="18" charset="0"/>
              </a:rPr>
              <a:t>sensib</a:t>
            </a:r>
            <a:r>
              <a:rPr lang="it-IT" altLang="it-IT" dirty="0">
                <a:latin typeface="Times New Roman" pitchFamily="18" charset="0"/>
              </a:rPr>
              <a:t>. 	0.000001 g</a:t>
            </a:r>
          </a:p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portata		200 g</a:t>
            </a:r>
          </a:p>
        </p:txBody>
      </p:sp>
    </p:spTree>
    <p:extLst>
      <p:ext uri="{BB962C8B-B14F-4D97-AF65-F5344CB8AC3E}">
        <p14:creationId xmlns:p14="http://schemas.microsoft.com/office/powerpoint/2010/main" val="119552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1217613"/>
            <a:ext cx="27336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6"/>
          <p:cNvSpPr txBox="1">
            <a:spLocks noChangeArrowheads="1"/>
          </p:cNvSpPr>
          <p:nvPr/>
        </p:nvSpPr>
        <p:spPr bwMode="auto">
          <a:xfrm>
            <a:off x="3359150" y="333375"/>
            <a:ext cx="55451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800" b="1">
                <a:latin typeface="Times New Roman" pitchFamily="18" charset="0"/>
              </a:rPr>
              <a:t>misurazione della temperatura</a:t>
            </a:r>
            <a:r>
              <a:rPr lang="it-IT" altLang="it-IT" sz="2800">
                <a:latin typeface="Times New Roman" pitchFamily="18" charset="0"/>
              </a:rPr>
              <a:t> </a:t>
            </a:r>
            <a:r>
              <a:rPr lang="it-IT" altLang="it-IT">
                <a:latin typeface="Times New Roman" pitchFamily="18" charset="0"/>
              </a:rPr>
              <a:t>termometri in vetro con  liquido</a:t>
            </a:r>
          </a:p>
        </p:txBody>
      </p:sp>
      <p:graphicFrame>
        <p:nvGraphicFramePr>
          <p:cNvPr id="19520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831550"/>
              </p:ext>
            </p:extLst>
          </p:nvPr>
        </p:nvGraphicFramePr>
        <p:xfrm>
          <a:off x="5491164" y="1476376"/>
          <a:ext cx="3095625" cy="2303463"/>
        </p:xfrm>
        <a:graphic>
          <a:graphicData uri="http://schemas.openxmlformats.org/drawingml/2006/table">
            <a:tbl>
              <a:tblPr/>
              <a:tblGrid>
                <a:gridCol w="150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Sostanza</a:t>
                      </a: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intervallo d'uso °C</a:t>
                      </a: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0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Hg</a:t>
                      </a: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-30     600            </a:t>
                      </a:r>
                      <a:endParaRPr kumimoji="0" lang="it-IT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alcol</a:t>
                      </a: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-50     20</a:t>
                      </a: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toluene</a:t>
                      </a:r>
                      <a:endParaRPr kumimoji="0" lang="it-IT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-100   30</a:t>
                      </a:r>
                      <a:endParaRPr kumimoji="0" lang="it-IT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269" name="Text Box 66"/>
          <p:cNvSpPr txBox="1">
            <a:spLocks noChangeArrowheads="1"/>
          </p:cNvSpPr>
          <p:nvPr/>
        </p:nvSpPr>
        <p:spPr bwMode="auto">
          <a:xfrm>
            <a:off x="5938838" y="4178301"/>
            <a:ext cx="31686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tarati per immersione totale</a:t>
            </a:r>
          </a:p>
        </p:txBody>
      </p:sp>
      <p:sp>
        <p:nvSpPr>
          <p:cNvPr id="53270" name="Text Box 65"/>
          <p:cNvSpPr txBox="1">
            <a:spLocks noChangeArrowheads="1"/>
          </p:cNvSpPr>
          <p:nvPr/>
        </p:nvSpPr>
        <p:spPr bwMode="auto">
          <a:xfrm>
            <a:off x="1484313" y="4165600"/>
            <a:ext cx="38163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 dirty="0">
                <a:latin typeface="Times New Roman" pitchFamily="18" charset="0"/>
              </a:rPr>
              <a:t>portata  °C	</a:t>
            </a:r>
            <a:r>
              <a:rPr lang="it-IT" altLang="it-IT" b="1" dirty="0">
                <a:solidFill>
                  <a:srgbClr val="FF3300"/>
                </a:solidFill>
                <a:latin typeface="Times New Roman" pitchFamily="18" charset="0"/>
              </a:rPr>
              <a:t>sensibilità °C</a:t>
            </a:r>
          </a:p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20 - 30 	</a:t>
            </a:r>
            <a:r>
              <a:rPr lang="it-IT" altLang="it-IT" dirty="0">
                <a:solidFill>
                  <a:srgbClr val="FF3300"/>
                </a:solidFill>
                <a:latin typeface="Times New Roman" pitchFamily="18" charset="0"/>
              </a:rPr>
              <a:t>0.05 </a:t>
            </a:r>
          </a:p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100 - 200 °C	</a:t>
            </a:r>
            <a:r>
              <a:rPr lang="it-IT" altLang="it-IT" dirty="0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7478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404664"/>
            <a:ext cx="805626" cy="378904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719736" y="1268760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termometro a liquido con cono smerigliato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621" y="2231009"/>
            <a:ext cx="2143125" cy="214312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8674100" y="2336800"/>
            <a:ext cx="2628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adattatore per termometri</a:t>
            </a:r>
          </a:p>
        </p:txBody>
      </p:sp>
    </p:spTree>
    <p:extLst>
      <p:ext uri="{BB962C8B-B14F-4D97-AF65-F5344CB8AC3E}">
        <p14:creationId xmlns:p14="http://schemas.microsoft.com/office/powerpoint/2010/main" val="409627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549276"/>
            <a:ext cx="2455862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5735638" y="692150"/>
            <a:ext cx="446405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>
                <a:latin typeface="Times New Roman" pitchFamily="18" charset="0"/>
              </a:rPr>
              <a:t>termometri a resistenza elettrica</a:t>
            </a:r>
            <a:r>
              <a:rPr lang="it-IT" altLang="it-IT"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it-IT" altLang="it-IT">
                <a:latin typeface="Times New Roman" pitchFamily="18" charset="0"/>
              </a:rPr>
              <a:t>portata 500 °C  sens 0.1 °C</a:t>
            </a:r>
          </a:p>
          <a:p>
            <a:pPr>
              <a:spcBef>
                <a:spcPct val="50000"/>
              </a:spcBef>
            </a:pPr>
            <a:r>
              <a:rPr lang="it-IT" altLang="it-IT">
                <a:latin typeface="Times New Roman" pitchFamily="18" charset="0"/>
              </a:rPr>
              <a:t>- accurati e precisi dei precedenti ma + pratici</a:t>
            </a:r>
          </a:p>
          <a:p>
            <a:pPr>
              <a:spcBef>
                <a:spcPct val="50000"/>
              </a:spcBef>
            </a:pPr>
            <a:endParaRPr lang="it-IT" altLang="it-IT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01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693738"/>
            <a:ext cx="24574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430838" y="693739"/>
            <a:ext cx="42481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>
                <a:latin typeface="Times New Roman" pitchFamily="18" charset="0"/>
              </a:rPr>
              <a:t>termometri a termocoppia</a:t>
            </a:r>
          </a:p>
          <a:p>
            <a:pPr>
              <a:spcBef>
                <a:spcPct val="50000"/>
              </a:spcBef>
            </a:pPr>
            <a:r>
              <a:rPr lang="it-IT" altLang="it-IT">
                <a:latin typeface="Times New Roman" pitchFamily="18" charset="0"/>
              </a:rPr>
              <a:t>portata oltre 1500 °C  sens 1 °C</a:t>
            </a:r>
          </a:p>
        </p:txBody>
      </p:sp>
    </p:spTree>
    <p:extLst>
      <p:ext uri="{BB962C8B-B14F-4D97-AF65-F5344CB8AC3E}">
        <p14:creationId xmlns:p14="http://schemas.microsoft.com/office/powerpoint/2010/main" val="339538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ChangeArrowheads="1"/>
          </p:cNvSpPr>
          <p:nvPr/>
        </p:nvSpPr>
        <p:spPr bwMode="auto">
          <a:xfrm>
            <a:off x="2135189" y="4348164"/>
            <a:ext cx="324961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 dirty="0">
                <a:latin typeface="Times New Roman" pitchFamily="18" charset="0"/>
              </a:rPr>
              <a:t>Bottiglie </a:t>
            </a:r>
            <a:r>
              <a:rPr lang="it-IT" altLang="it-IT" sz="2800" dirty="0" err="1">
                <a:latin typeface="Times New Roman" pitchFamily="18" charset="0"/>
              </a:rPr>
              <a:t>Drechsel</a:t>
            </a:r>
            <a:endParaRPr lang="it-IT" altLang="it-IT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it-IT" altLang="it-IT" sz="2800" dirty="0">
                <a:latin typeface="Times New Roman" pitchFamily="18" charset="0"/>
              </a:rPr>
              <a:t>per lavaggio di gas</a:t>
            </a:r>
          </a:p>
        </p:txBody>
      </p:sp>
      <p:pic>
        <p:nvPicPr>
          <p:cNvPr id="5632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260475"/>
            <a:ext cx="125253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3" descr="Drechs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765301"/>
            <a:ext cx="19113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1404938"/>
            <a:ext cx="14573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11"/>
          <p:cNvSpPr txBox="1">
            <a:spLocks noChangeArrowheads="1"/>
          </p:cNvSpPr>
          <p:nvPr/>
        </p:nvSpPr>
        <p:spPr bwMode="auto">
          <a:xfrm>
            <a:off x="7396162" y="1193800"/>
            <a:ext cx="428783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800" dirty="0">
                <a:latin typeface="Times New Roman" pitchFamily="18" charset="0"/>
              </a:rPr>
              <a:t>Torre di </a:t>
            </a:r>
            <a:r>
              <a:rPr lang="it-IT" altLang="it-IT" sz="2800" dirty="0" err="1">
                <a:latin typeface="Times New Roman" pitchFamily="18" charset="0"/>
              </a:rPr>
              <a:t>Fresenius</a:t>
            </a:r>
            <a:r>
              <a:rPr lang="it-IT" altLang="it-IT" sz="2800" dirty="0">
                <a:latin typeface="Times New Roman" pitchFamily="18" charset="0"/>
              </a:rPr>
              <a:t> per purificazione di gas. Contiene un essiccante: es. </a:t>
            </a:r>
            <a:r>
              <a:rPr lang="it-IT" altLang="it-IT" sz="2800" dirty="0" err="1">
                <a:latin typeface="Times New Roman" pitchFamily="18" charset="0"/>
              </a:rPr>
              <a:t>CaCl</a:t>
            </a:r>
            <a:r>
              <a:rPr lang="it-IT" altLang="it-IT" sz="2800" baseline="-25000" dirty="0" err="1">
                <a:latin typeface="Times New Roman" pitchFamily="18" charset="0"/>
              </a:rPr>
              <a:t>2</a:t>
            </a:r>
            <a:r>
              <a:rPr lang="it-IT" altLang="it-IT" sz="2800" dirty="0">
                <a:latin typeface="Times New Roman" pitchFamily="18" charset="0"/>
              </a:rPr>
              <a:t> con un indicatore di umidità.</a:t>
            </a:r>
            <a:endParaRPr lang="it-IT" altLang="it-IT" sz="2800" baseline="-25000" dirty="0">
              <a:latin typeface="Times New Roman" pitchFamily="18" charset="0"/>
            </a:endParaRP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2208213" y="476251"/>
            <a:ext cx="6551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800" b="1" dirty="0">
                <a:latin typeface="Times New Roman" pitchFamily="18" charset="0"/>
              </a:rPr>
              <a:t>altra vetreria</a:t>
            </a:r>
          </a:p>
        </p:txBody>
      </p:sp>
    </p:spTree>
    <p:extLst>
      <p:ext uri="{BB962C8B-B14F-4D97-AF65-F5344CB8AC3E}">
        <p14:creationId xmlns:p14="http://schemas.microsoft.com/office/powerpoint/2010/main" val="24837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21" y="327894"/>
            <a:ext cx="240506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3729306" y="391127"/>
            <a:ext cx="1441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 err="1">
                <a:latin typeface="Times New Roman" pitchFamily="18" charset="0"/>
              </a:rPr>
              <a:t>pHmetro</a:t>
            </a:r>
            <a:endParaRPr lang="it-IT" altLang="it-IT" dirty="0">
              <a:latin typeface="Times New Roman" pitchFamily="18" charset="0"/>
            </a:endParaRPr>
          </a:p>
        </p:txBody>
      </p:sp>
      <p:pic>
        <p:nvPicPr>
          <p:cNvPr id="5735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836" y="2136241"/>
            <a:ext cx="18732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Text Box 12"/>
          <p:cNvSpPr txBox="1">
            <a:spLocks noChangeArrowheads="1"/>
          </p:cNvSpPr>
          <p:nvPr/>
        </p:nvSpPr>
        <p:spPr bwMode="auto">
          <a:xfrm>
            <a:off x="3780155" y="3745464"/>
            <a:ext cx="2376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tavolino elevatore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044665" y="1388186"/>
            <a:ext cx="26789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apparecchiatura per punto di fusione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402" y="802957"/>
            <a:ext cx="2616678" cy="29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8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sempioridi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94" y="357285"/>
            <a:ext cx="4549999" cy="430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97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438400" y="2590800"/>
            <a:ext cx="563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it-IT" altLang="it-IT">
              <a:latin typeface="Times New Roman" pitchFamily="18" charset="0"/>
            </a:endParaRPr>
          </a:p>
        </p:txBody>
      </p:sp>
      <p:graphicFrame>
        <p:nvGraphicFramePr>
          <p:cNvPr id="59395" name="Object 3"/>
          <p:cNvGraphicFramePr>
            <a:graphicFrameLocks noChangeAspect="1"/>
          </p:cNvGraphicFramePr>
          <p:nvPr/>
        </p:nvGraphicFramePr>
        <p:xfrm>
          <a:off x="5448301" y="981075"/>
          <a:ext cx="4232275" cy="492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" name="Immagine bitmap" r:id="rId3" imgW="4800000" imgH="5590476" progId="Paint.Picture">
                  <p:embed/>
                </p:oleObj>
              </mc:Choice>
              <mc:Fallback>
                <p:oleObj name="Immagine bitmap" r:id="rId3" imgW="4800000" imgH="5590476" progId="Paint.Picture">
                  <p:embed/>
                  <p:pic>
                    <p:nvPicPr>
                      <p:cNvPr id="593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1" y="981075"/>
                        <a:ext cx="4232275" cy="492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3399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792538" y="333375"/>
            <a:ext cx="4824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latin typeface="Times New Roman" pitchFamily="18" charset="0"/>
              </a:rPr>
              <a:t>Elettrodi a vetro - combinati per pH</a:t>
            </a: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341438"/>
            <a:ext cx="2849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34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271465"/>
            <a:ext cx="4483777" cy="380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CasellaDiTesto 2"/>
          <p:cNvSpPr txBox="1">
            <a:spLocks noChangeArrowheads="1"/>
          </p:cNvSpPr>
          <p:nvPr/>
        </p:nvSpPr>
        <p:spPr bwMode="auto">
          <a:xfrm>
            <a:off x="6654801" y="1148185"/>
            <a:ext cx="4468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 dirty="0">
                <a:latin typeface="Times New Roman" pitchFamily="18" charset="0"/>
              </a:rPr>
              <a:t>Per allontanare il solvente</a:t>
            </a:r>
          </a:p>
          <a:p>
            <a:r>
              <a:rPr lang="it-IT" altLang="it-IT" b="1" dirty="0">
                <a:latin typeface="Times New Roman" pitchFamily="18" charset="0"/>
              </a:rPr>
              <a:t>Evaporatore rotante o </a:t>
            </a:r>
            <a:r>
              <a:rPr lang="it-IT" altLang="it-IT" b="1" dirty="0" err="1">
                <a:latin typeface="Times New Roman" pitchFamily="18" charset="0"/>
              </a:rPr>
              <a:t>rotavapor</a:t>
            </a:r>
            <a:endParaRPr lang="it-IT" altLang="it-IT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4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346200" y="502197"/>
            <a:ext cx="9518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Bottiglia di </a:t>
            </a:r>
            <a:r>
              <a:rPr lang="it-IT" sz="2800" dirty="0" err="1"/>
              <a:t>Dewar</a:t>
            </a:r>
            <a:r>
              <a:rPr lang="it-IT" sz="2800" dirty="0"/>
              <a:t> (o thermos) per muovere delle sostanze mantenendole fredde (o calde) per un certo periodo di tempo </a:t>
            </a:r>
          </a:p>
        </p:txBody>
      </p:sp>
      <p:pic>
        <p:nvPicPr>
          <p:cNvPr id="4" name="Picture 6" descr="http://dc470.4shared.com/img/FmKX0scz/s3/136a1a7caf0/thermos_flask_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02" y="1646064"/>
            <a:ext cx="284110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v1.microglass.it/3_microglass_home/pics_home/dew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528" y="1958899"/>
            <a:ext cx="2797759" cy="24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9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620714"/>
            <a:ext cx="6381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73076"/>
            <a:ext cx="27368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1524000" y="2852738"/>
            <a:ext cx="3671888" cy="520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>
                <a:latin typeface="Times New Roman" pitchFamily="18" charset="0"/>
              </a:rPr>
              <a:t>pompa per vuoto ad acqua: limite di 20 mm Hg</a:t>
            </a:r>
          </a:p>
        </p:txBody>
      </p:sp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5880101" y="2420939"/>
            <a:ext cx="46085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latin typeface="Times New Roman" pitchFamily="18" charset="0"/>
              </a:rPr>
              <a:t>pompa per vuoto meccanica: rotante: limite di 10</a:t>
            </a:r>
            <a:r>
              <a:rPr lang="it-IT" altLang="it-IT" baseline="30000">
                <a:latin typeface="Times New Roman" pitchFamily="18" charset="0"/>
              </a:rPr>
              <a:t>-2</a:t>
            </a:r>
            <a:r>
              <a:rPr lang="it-IT" altLang="it-IT">
                <a:latin typeface="Times New Roman" pitchFamily="18" charset="0"/>
              </a:rPr>
              <a:t> - 10</a:t>
            </a:r>
            <a:r>
              <a:rPr lang="it-IT" altLang="it-IT" baseline="30000">
                <a:latin typeface="Times New Roman" pitchFamily="18" charset="0"/>
              </a:rPr>
              <a:t>-3</a:t>
            </a:r>
            <a:r>
              <a:rPr lang="it-IT" altLang="it-IT">
                <a:latin typeface="Times New Roman" pitchFamily="18" charset="0"/>
              </a:rPr>
              <a:t> mm Hg</a:t>
            </a:r>
          </a:p>
        </p:txBody>
      </p:sp>
      <p:sp>
        <p:nvSpPr>
          <p:cNvPr id="60424" name="Line 10"/>
          <p:cNvSpPr>
            <a:spLocks noChangeShapeType="1"/>
          </p:cNvSpPr>
          <p:nvPr/>
        </p:nvSpPr>
        <p:spPr bwMode="auto">
          <a:xfrm>
            <a:off x="3216275" y="188914"/>
            <a:ext cx="0" cy="28733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0425" name="Line 11"/>
          <p:cNvSpPr>
            <a:spLocks noChangeShapeType="1"/>
          </p:cNvSpPr>
          <p:nvPr/>
        </p:nvSpPr>
        <p:spPr bwMode="auto">
          <a:xfrm>
            <a:off x="3216275" y="2420939"/>
            <a:ext cx="0" cy="28733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0426" name="Text Box 12"/>
          <p:cNvSpPr txBox="1">
            <a:spLocks noChangeArrowheads="1"/>
          </p:cNvSpPr>
          <p:nvPr/>
        </p:nvSpPr>
        <p:spPr bwMode="auto">
          <a:xfrm>
            <a:off x="3419476" y="68263"/>
            <a:ext cx="792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solidFill>
                  <a:schemeClr val="accent2"/>
                </a:solidFill>
                <a:latin typeface="Times New Roman" pitchFamily="18" charset="0"/>
              </a:rPr>
              <a:t>H</a:t>
            </a:r>
            <a:r>
              <a:rPr lang="it-IT" altLang="it-IT" baseline="-25000">
                <a:solidFill>
                  <a:schemeClr val="accent2"/>
                </a:solidFill>
                <a:latin typeface="Times New Roman" pitchFamily="18" charset="0"/>
              </a:rPr>
              <a:t>2</a:t>
            </a:r>
            <a:r>
              <a:rPr lang="it-IT" altLang="it-IT">
                <a:solidFill>
                  <a:schemeClr val="accent2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60427" name="Text Box 13"/>
          <p:cNvSpPr txBox="1">
            <a:spLocks noChangeArrowheads="1"/>
          </p:cNvSpPr>
          <p:nvPr/>
        </p:nvSpPr>
        <p:spPr bwMode="auto">
          <a:xfrm>
            <a:off x="3432176" y="2276475"/>
            <a:ext cx="792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solidFill>
                  <a:schemeClr val="accent2"/>
                </a:solidFill>
                <a:latin typeface="Times New Roman" pitchFamily="18" charset="0"/>
              </a:rPr>
              <a:t>H</a:t>
            </a:r>
            <a:r>
              <a:rPr lang="it-IT" altLang="it-IT" baseline="-25000">
                <a:solidFill>
                  <a:schemeClr val="accent2"/>
                </a:solidFill>
                <a:latin typeface="Times New Roman" pitchFamily="18" charset="0"/>
              </a:rPr>
              <a:t>2</a:t>
            </a:r>
            <a:r>
              <a:rPr lang="it-IT" altLang="it-IT">
                <a:solidFill>
                  <a:schemeClr val="accent2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60428" name="Text Box 14"/>
          <p:cNvSpPr txBox="1">
            <a:spLocks noChangeArrowheads="1"/>
          </p:cNvSpPr>
          <p:nvPr/>
        </p:nvSpPr>
        <p:spPr bwMode="auto">
          <a:xfrm>
            <a:off x="4224338" y="692150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FF3300"/>
                </a:solidFill>
                <a:latin typeface="Times New Roman" pitchFamily="18" charset="0"/>
              </a:rPr>
              <a:t>aria</a:t>
            </a:r>
          </a:p>
        </p:txBody>
      </p:sp>
      <p:sp>
        <p:nvSpPr>
          <p:cNvPr id="60429" name="Line 15"/>
          <p:cNvSpPr>
            <a:spLocks noChangeShapeType="1"/>
          </p:cNvSpPr>
          <p:nvPr/>
        </p:nvSpPr>
        <p:spPr bwMode="auto">
          <a:xfrm flipH="1">
            <a:off x="3725863" y="933450"/>
            <a:ext cx="431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6043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04814"/>
            <a:ext cx="10017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29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1775520" y="332657"/>
            <a:ext cx="913378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altLang="it-IT" b="1" dirty="0">
                <a:latin typeface="Times New Roman" pitchFamily="18" charset="0"/>
                <a:cs typeface="Times New Roman" pitchFamily="18" charset="0"/>
              </a:rPr>
              <a:t>ALTRE ATTREZZATURE DI USO COMUNE</a:t>
            </a:r>
          </a:p>
          <a:p>
            <a:pPr algn="just"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- frigoriferi e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freezers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, che devono essere muniti di circuito elettrico schermato per evitare il pericolo di incendio, per conservare i prodotti chimici che si possono decomporre a temperatura ambiente; </a:t>
            </a:r>
          </a:p>
        </p:txBody>
      </p:sp>
    </p:spTree>
    <p:extLst>
      <p:ext uri="{BB962C8B-B14F-4D97-AF65-F5344CB8AC3E}">
        <p14:creationId xmlns:p14="http://schemas.microsoft.com/office/powerpoint/2010/main" val="37152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14" y="1100864"/>
            <a:ext cx="2267770" cy="170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-30287"/>
            <a:ext cx="3240422" cy="367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 Box 10"/>
          <p:cNvSpPr txBox="1">
            <a:spLocks noChangeArrowheads="1"/>
          </p:cNvSpPr>
          <p:nvPr/>
        </p:nvSpPr>
        <p:spPr bwMode="auto">
          <a:xfrm>
            <a:off x="1370731" y="304500"/>
            <a:ext cx="2520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forno da banco per essiccare vetreria</a:t>
            </a:r>
          </a:p>
        </p:txBody>
      </p:sp>
      <p:sp>
        <p:nvSpPr>
          <p:cNvPr id="62471" name="Text Box 11"/>
          <p:cNvSpPr txBox="1">
            <a:spLocks noChangeArrowheads="1"/>
          </p:cNvSpPr>
          <p:nvPr/>
        </p:nvSpPr>
        <p:spPr bwMode="auto">
          <a:xfrm>
            <a:off x="8975725" y="1484314"/>
            <a:ext cx="15113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armadio di sicurezza per reattivi</a:t>
            </a:r>
          </a:p>
        </p:txBody>
      </p:sp>
      <p:pic>
        <p:nvPicPr>
          <p:cNvPr id="6247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296" y="1164371"/>
            <a:ext cx="2423486" cy="14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5" name="Text Box 16"/>
          <p:cNvSpPr txBox="1">
            <a:spLocks noChangeArrowheads="1"/>
          </p:cNvSpPr>
          <p:nvPr/>
        </p:nvSpPr>
        <p:spPr bwMode="auto">
          <a:xfrm>
            <a:off x="4251877" y="217873"/>
            <a:ext cx="25926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forno da banco per essiccare solidi</a:t>
            </a:r>
          </a:p>
        </p:txBody>
      </p:sp>
    </p:spTree>
    <p:extLst>
      <p:ext uri="{BB962C8B-B14F-4D97-AF65-F5344CB8AC3E}">
        <p14:creationId xmlns:p14="http://schemas.microsoft.com/office/powerpoint/2010/main" val="295058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01700" y="1169938"/>
            <a:ext cx="9626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it-IT" sz="2400" dirty="0">
                <a:latin typeface="Times New Roman" pitchFamily="18" charset="0"/>
                <a:cs typeface="Times New Roman" pitchFamily="18" charset="0"/>
              </a:rPr>
              <a:t>- asciugacapelli per asciugare la vetreria e talora per svaporare i solventi non infiammabili;</a:t>
            </a:r>
          </a:p>
          <a:p>
            <a:pPr>
              <a:spcBef>
                <a:spcPct val="50000"/>
              </a:spcBef>
            </a:pPr>
            <a:r>
              <a:rPr lang="it-IT" altLang="it-IT" sz="2400" dirty="0">
                <a:latin typeface="Times New Roman" pitchFamily="18" charset="0"/>
                <a:cs typeface="Times New Roman" pitchFamily="18" charset="0"/>
              </a:rPr>
              <a:t>- cassetta utensili per piccole riparazioni meccaniche ed elettriche, forbici, cacciaviti, pinze, chiavi, nastro adesivo, filo elettrico, spine, prese, guarnizioni,... </a:t>
            </a:r>
          </a:p>
          <a:p>
            <a:pPr>
              <a:spcBef>
                <a:spcPct val="50000"/>
              </a:spcBef>
            </a:pPr>
            <a:r>
              <a:rPr lang="it-IT" altLang="it-IT" sz="2400" dirty="0">
                <a:latin typeface="Times New Roman" pitchFamily="18" charset="0"/>
                <a:cs typeface="Times New Roman" pitchFamily="18" charset="0"/>
              </a:rPr>
              <a:t>- tappi, tubi, grasso, bottiglie per residui, taniche, carta, cancelleria, guanti, occhiali, strofinacci, saponi e detersivi, …</a:t>
            </a:r>
          </a:p>
        </p:txBody>
      </p:sp>
    </p:spTree>
    <p:extLst>
      <p:ext uri="{BB962C8B-B14F-4D97-AF65-F5344CB8AC3E}">
        <p14:creationId xmlns:p14="http://schemas.microsoft.com/office/powerpoint/2010/main" val="95528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347" y="603049"/>
            <a:ext cx="3102292" cy="215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270000"/>
            <a:ext cx="29083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919288" y="2854325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latin typeface="Times New Roman" pitchFamily="18" charset="0"/>
              </a:rPr>
              <a:t>cappe aspiranti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8256589" y="1846264"/>
            <a:ext cx="15827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latin typeface="Times New Roman" pitchFamily="18" charset="0"/>
              </a:rPr>
              <a:t>tavoli da laboratorio</a:t>
            </a:r>
          </a:p>
        </p:txBody>
      </p:sp>
    </p:spTree>
    <p:extLst>
      <p:ext uri="{BB962C8B-B14F-4D97-AF65-F5344CB8AC3E}">
        <p14:creationId xmlns:p14="http://schemas.microsoft.com/office/powerpoint/2010/main" val="259075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4079875" y="549275"/>
            <a:ext cx="446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endParaRPr lang="it-IT" altLang="it-IT">
              <a:latin typeface="Times New Roman" pitchFamily="18" charset="0"/>
            </a:endParaRP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4278314" y="218461"/>
            <a:ext cx="2592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3200" b="1" dirty="0">
                <a:latin typeface="Times New Roman" pitchFamily="18" charset="0"/>
              </a:rPr>
              <a:t>Riassumendo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214006" y="1269514"/>
            <a:ext cx="43600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Di uso generale: per contenere senza misurare : </a:t>
            </a:r>
            <a:r>
              <a:rPr lang="it-IT" altLang="it-IT" b="1" dirty="0">
                <a:latin typeface="Times New Roman" pitchFamily="18" charset="0"/>
              </a:rPr>
              <a:t>becher o beuta</a:t>
            </a:r>
          </a:p>
        </p:txBody>
      </p:sp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877" y="2123809"/>
            <a:ext cx="159067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2423592" y="726282"/>
            <a:ext cx="5905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800" b="1" dirty="0">
                <a:solidFill>
                  <a:srgbClr val="FF0000"/>
                </a:solidFill>
                <a:latin typeface="Times New Roman" pitchFamily="18" charset="0"/>
              </a:rPr>
              <a:t>non si adoperano per fare misure</a:t>
            </a:r>
          </a:p>
        </p:txBody>
      </p:sp>
      <p:pic>
        <p:nvPicPr>
          <p:cNvPr id="634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587" y="2139757"/>
            <a:ext cx="1008864" cy="163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303" y="2616243"/>
            <a:ext cx="14859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3930650" y="2971800"/>
            <a:ext cx="187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>
                <a:latin typeface="Times New Roman" pitchFamily="18" charset="0"/>
              </a:rPr>
              <a:t>provette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931" y="4096497"/>
            <a:ext cx="889389" cy="88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3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541" y="927090"/>
            <a:ext cx="2182794" cy="159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90106" y="1121217"/>
            <a:ext cx="497425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per aggiungere alcune gocce </a:t>
            </a: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</a:rPr>
              <a:t>senza misurare volumi</a:t>
            </a:r>
            <a:r>
              <a:rPr lang="it-IT" altLang="it-IT" dirty="0">
                <a:latin typeface="Times New Roman" pitchFamily="18" charset="0"/>
              </a:rPr>
              <a:t>: </a:t>
            </a:r>
            <a:r>
              <a:rPr lang="it-IT" altLang="it-IT" b="1" dirty="0">
                <a:latin typeface="Times New Roman" pitchFamily="18" charset="0"/>
              </a:rPr>
              <a:t>pipetta di </a:t>
            </a:r>
            <a:r>
              <a:rPr lang="it-IT" altLang="it-IT" b="1" dirty="0" smtClean="0">
                <a:latin typeface="Times New Roman" pitchFamily="18" charset="0"/>
              </a:rPr>
              <a:t>Pasteur </a:t>
            </a:r>
            <a:r>
              <a:rPr lang="it-IT" altLang="it-IT" dirty="0" smtClean="0">
                <a:latin typeface="Times New Roman" pitchFamily="18" charset="0"/>
              </a:rPr>
              <a:t>vetro o plastica</a:t>
            </a:r>
          </a:p>
          <a:p>
            <a:pPr>
              <a:spcBef>
                <a:spcPct val="50000"/>
              </a:spcBef>
            </a:pPr>
            <a:endParaRPr lang="it-IT" altLang="it-IT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1 goccia = 50 </a:t>
            </a:r>
            <a:r>
              <a:rPr lang="it-IT" altLang="it-IT" dirty="0" err="1">
                <a:latin typeface="Symbol" pitchFamily="18" charset="2"/>
              </a:rPr>
              <a:t>m</a:t>
            </a:r>
            <a:r>
              <a:rPr lang="it-IT" altLang="it-IT" dirty="0" err="1">
                <a:latin typeface="Times New Roman" pitchFamily="18" charset="0"/>
              </a:rPr>
              <a:t>L</a:t>
            </a:r>
            <a:r>
              <a:rPr lang="it-IT" altLang="it-IT" dirty="0">
                <a:latin typeface="Times New Roman" pitchFamily="18" charset="0"/>
              </a:rPr>
              <a:t> circa di H</a:t>
            </a:r>
            <a:r>
              <a:rPr lang="it-IT" altLang="it-IT" baseline="-25000" dirty="0">
                <a:latin typeface="Times New Roman" pitchFamily="18" charset="0"/>
              </a:rPr>
              <a:t>2</a:t>
            </a:r>
            <a:r>
              <a:rPr lang="it-IT" altLang="it-IT" dirty="0">
                <a:latin typeface="Times New Roman" pitchFamily="18" charset="0"/>
              </a:rPr>
              <a:t>O</a:t>
            </a:r>
          </a:p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20 gocce = 1 </a:t>
            </a:r>
            <a:r>
              <a:rPr lang="it-IT" altLang="it-IT" dirty="0" err="1">
                <a:latin typeface="Times New Roman" pitchFamily="18" charset="0"/>
              </a:rPr>
              <a:t>mL</a:t>
            </a:r>
            <a:r>
              <a:rPr lang="it-IT" altLang="it-IT" dirty="0">
                <a:latin typeface="Times New Roman" pitchFamily="18" charset="0"/>
              </a:rPr>
              <a:t> = 1 g circa di H</a:t>
            </a:r>
            <a:r>
              <a:rPr lang="it-IT" altLang="it-IT" baseline="-25000" dirty="0">
                <a:latin typeface="Times New Roman" pitchFamily="18" charset="0"/>
              </a:rPr>
              <a:t>2</a:t>
            </a:r>
            <a:r>
              <a:rPr lang="it-IT" altLang="it-IT" dirty="0">
                <a:latin typeface="Times New Roman" pitchFamily="18" charset="0"/>
              </a:rPr>
              <a:t>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939" y="2719790"/>
            <a:ext cx="2190196" cy="219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3348055" y="2355333"/>
            <a:ext cx="26638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</a:rPr>
              <a:t>pipette tarate ad 1 e 2 tacche</a:t>
            </a:r>
          </a:p>
          <a:p>
            <a:pPr>
              <a:spcBef>
                <a:spcPct val="50000"/>
              </a:spcBef>
            </a:pP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</a:rPr>
              <a:t>(V fisso)</a:t>
            </a:r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8498105" y="2434440"/>
            <a:ext cx="23034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solidFill>
                  <a:srgbClr val="0000FF"/>
                </a:solidFill>
                <a:latin typeface="Times New Roman" pitchFamily="18" charset="0"/>
              </a:rPr>
              <a:t>pipette graduate</a:t>
            </a:r>
          </a:p>
          <a:p>
            <a:pPr>
              <a:spcBef>
                <a:spcPct val="50000"/>
              </a:spcBef>
            </a:pPr>
            <a:r>
              <a:rPr lang="it-IT" altLang="it-IT" dirty="0">
                <a:solidFill>
                  <a:srgbClr val="0000FF"/>
                </a:solidFill>
                <a:latin typeface="Times New Roman" pitchFamily="18" charset="0"/>
              </a:rPr>
              <a:t>(V variabile)</a:t>
            </a:r>
          </a:p>
        </p:txBody>
      </p:sp>
      <p:pic>
        <p:nvPicPr>
          <p:cNvPr id="3380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548" y="1019976"/>
            <a:ext cx="1163637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54" y="1912271"/>
            <a:ext cx="862013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Rectangle 20"/>
          <p:cNvSpPr>
            <a:spLocks noChangeArrowheads="1"/>
          </p:cNvSpPr>
          <p:nvPr/>
        </p:nvSpPr>
        <p:spPr bwMode="auto">
          <a:xfrm>
            <a:off x="1746435" y="595864"/>
            <a:ext cx="13966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 dirty="0">
                <a:solidFill>
                  <a:srgbClr val="FF0000"/>
                </a:solidFill>
              </a:rPr>
              <a:t>recipienti TD</a:t>
            </a:r>
          </a:p>
        </p:txBody>
      </p:sp>
      <p:sp>
        <p:nvSpPr>
          <p:cNvPr id="33803" name="WordArt 16"/>
          <p:cNvSpPr>
            <a:spLocks noChangeArrowheads="1" noChangeShapeType="1" noTextEdit="1"/>
          </p:cNvSpPr>
          <p:nvPr/>
        </p:nvSpPr>
        <p:spPr bwMode="auto">
          <a:xfrm>
            <a:off x="3935413" y="333376"/>
            <a:ext cx="40957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pipette volumetriche</a:t>
            </a:r>
          </a:p>
        </p:txBody>
      </p:sp>
      <p:sp>
        <p:nvSpPr>
          <p:cNvPr id="33804" name="CasellaDiTesto 11"/>
          <p:cNvSpPr txBox="1">
            <a:spLocks noChangeArrowheads="1"/>
          </p:cNvSpPr>
          <p:nvPr/>
        </p:nvSpPr>
        <p:spPr bwMode="auto">
          <a:xfrm>
            <a:off x="4452938" y="928688"/>
            <a:ext cx="571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 dirty="0">
                <a:latin typeface="Times New Roman" pitchFamily="18" charset="0"/>
              </a:rPr>
              <a:t>Per prelievi ed aggiunte di </a:t>
            </a:r>
            <a:r>
              <a:rPr lang="it-IT" altLang="it-IT" b="1" dirty="0">
                <a:latin typeface="Times New Roman" pitchFamily="18" charset="0"/>
              </a:rPr>
              <a:t>elevata precisione ed accuratezza: </a:t>
            </a:r>
            <a:r>
              <a:rPr lang="it-IT" altLang="it-IT" b="1" dirty="0">
                <a:solidFill>
                  <a:srgbClr val="FF0000"/>
                </a:solidFill>
                <a:latin typeface="Times New Roman" pitchFamily="18" charset="0"/>
              </a:rPr>
              <a:t>in vetro</a:t>
            </a:r>
          </a:p>
        </p:txBody>
      </p:sp>
    </p:spTree>
    <p:extLst>
      <p:ext uri="{BB962C8B-B14F-4D97-AF65-F5344CB8AC3E}">
        <p14:creationId xmlns:p14="http://schemas.microsoft.com/office/powerpoint/2010/main" val="271858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1" y="1892300"/>
            <a:ext cx="9366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1819276"/>
            <a:ext cx="82073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4" y="1819276"/>
            <a:ext cx="140017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1819275"/>
            <a:ext cx="10668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555676" y="154857"/>
            <a:ext cx="8528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Per aggiunte di volumi di soluzioni </a:t>
            </a: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</a:rPr>
              <a:t>accurate e precise</a:t>
            </a:r>
            <a:r>
              <a:rPr lang="it-IT" altLang="it-IT" dirty="0">
                <a:latin typeface="Times New Roman" pitchFamily="18" charset="0"/>
              </a:rPr>
              <a:t> da 0.01 a 100 </a:t>
            </a:r>
            <a:r>
              <a:rPr lang="it-IT" altLang="it-IT" dirty="0" err="1">
                <a:latin typeface="Times New Roman" pitchFamily="18" charset="0"/>
              </a:rPr>
              <a:t>mL</a:t>
            </a:r>
            <a:r>
              <a:rPr lang="it-IT" altLang="it-IT" dirty="0">
                <a:latin typeface="Times New Roman" pitchFamily="18" charset="0"/>
              </a:rPr>
              <a:t>: </a:t>
            </a:r>
            <a:r>
              <a:rPr lang="it-IT" altLang="it-IT" b="1" dirty="0">
                <a:latin typeface="Times New Roman" pitchFamily="18" charset="0"/>
              </a:rPr>
              <a:t>pipette volumetriche</a:t>
            </a:r>
          </a:p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Quelle tarate sono più accurate e precise delle graduate</a:t>
            </a:r>
          </a:p>
        </p:txBody>
      </p:sp>
    </p:spTree>
    <p:extLst>
      <p:ext uri="{BB962C8B-B14F-4D97-AF65-F5344CB8AC3E}">
        <p14:creationId xmlns:p14="http://schemas.microsoft.com/office/powerpoint/2010/main" val="51774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992314" y="476251"/>
            <a:ext cx="74882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latin typeface="Times New Roman" pitchFamily="18" charset="0"/>
              </a:rPr>
              <a:t>Per aggiunte molto accurate e precise di volumi molti piccoli, anche meno di 1 </a:t>
            </a:r>
            <a:r>
              <a:rPr lang="it-IT" altLang="it-IT">
                <a:latin typeface="Times New Roman" pitchFamily="18" charset="0"/>
                <a:sym typeface="Symbol" pitchFamily="18" charset="2"/>
              </a:rPr>
              <a:t></a:t>
            </a:r>
            <a:r>
              <a:rPr lang="it-IT" altLang="it-IT">
                <a:latin typeface="Times New Roman" pitchFamily="18" charset="0"/>
              </a:rPr>
              <a:t>L e fino a qualche mL: </a:t>
            </a:r>
            <a:r>
              <a:rPr lang="it-IT" altLang="it-IT" b="1">
                <a:latin typeface="Times New Roman" pitchFamily="18" charset="0"/>
              </a:rPr>
              <a:t>siringhe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544" y="1718321"/>
            <a:ext cx="3048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73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48" y="1256680"/>
            <a:ext cx="3135312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135189" y="476251"/>
            <a:ext cx="77057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latin typeface="Times New Roman" pitchFamily="18" charset="0"/>
              </a:rPr>
              <a:t>Per aggiunte un pò meno precise ed accurate ma soprattutto per titolazioni</a:t>
            </a:r>
          </a:p>
          <a:p>
            <a:pPr>
              <a:spcBef>
                <a:spcPct val="50000"/>
              </a:spcBef>
            </a:pPr>
            <a:r>
              <a:rPr lang="it-IT" altLang="it-IT" b="1">
                <a:latin typeface="Times New Roman" pitchFamily="18" charset="0"/>
              </a:rPr>
              <a:t>burette</a:t>
            </a:r>
          </a:p>
        </p:txBody>
      </p:sp>
      <p:pic>
        <p:nvPicPr>
          <p:cNvPr id="63490" name="Picture 2" descr="http://www.visualphotos.com/photo/1x8465045/acid-base_titration_2Y95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496" y="1958926"/>
            <a:ext cx="1581378" cy="239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72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4" y="1031876"/>
            <a:ext cx="28654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990600" y="257176"/>
            <a:ext cx="1036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Per aggiunte meno precise ed accurate di volumi fino a 2 L: </a:t>
            </a:r>
            <a:r>
              <a:rPr lang="it-IT" altLang="it-IT" b="1" dirty="0">
                <a:latin typeface="Times New Roman" pitchFamily="18" charset="0"/>
              </a:rPr>
              <a:t>cilindro</a:t>
            </a:r>
            <a:r>
              <a:rPr lang="it-IT" altLang="it-IT" dirty="0">
                <a:latin typeface="Times New Roman" pitchFamily="18" charset="0"/>
              </a:rPr>
              <a:t> </a:t>
            </a:r>
            <a:r>
              <a:rPr lang="it-IT" altLang="it-IT" b="1" dirty="0">
                <a:latin typeface="Times New Roman" pitchFamily="18" charset="0"/>
              </a:rPr>
              <a:t>graduato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7834964" y="856648"/>
            <a:ext cx="220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vetro o plastica</a:t>
            </a:r>
          </a:p>
        </p:txBody>
      </p:sp>
    </p:spTree>
    <p:extLst>
      <p:ext uri="{BB962C8B-B14F-4D97-AF65-F5344CB8AC3E}">
        <p14:creationId xmlns:p14="http://schemas.microsoft.com/office/powerpoint/2010/main" val="413103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2885232" y="426245"/>
            <a:ext cx="633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Per fare soluzioni molari: </a:t>
            </a:r>
            <a:r>
              <a:rPr lang="it-IT" altLang="it-IT" b="1" dirty="0">
                <a:latin typeface="Times New Roman" pitchFamily="18" charset="0"/>
              </a:rPr>
              <a:t>matraccio tarato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820" y="1078757"/>
            <a:ext cx="371475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4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404814"/>
            <a:ext cx="43211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000250" y="4505326"/>
            <a:ext cx="77041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per reazioni chimiche: </a:t>
            </a:r>
            <a:r>
              <a:rPr lang="it-IT" altLang="it-IT" b="1" dirty="0">
                <a:latin typeface="Times New Roman" pitchFamily="18" charset="0"/>
              </a:rPr>
              <a:t>pallone da reazione. </a:t>
            </a:r>
            <a:r>
              <a:rPr lang="it-IT" altLang="it-IT" dirty="0">
                <a:latin typeface="Times New Roman" pitchFamily="18" charset="0"/>
              </a:rPr>
              <a:t>Se</a:t>
            </a:r>
            <a:r>
              <a:rPr lang="it-IT" altLang="it-IT" b="1" dirty="0">
                <a:latin typeface="Times New Roman" pitchFamily="18" charset="0"/>
              </a:rPr>
              <a:t> </a:t>
            </a:r>
            <a:r>
              <a:rPr lang="it-IT" altLang="it-IT" dirty="0">
                <a:latin typeface="Times New Roman" pitchFamily="18" charset="0"/>
              </a:rPr>
              <a:t>da riscaldare: </a:t>
            </a:r>
            <a:r>
              <a:rPr lang="it-IT" altLang="it-IT" b="1" dirty="0">
                <a:latin typeface="Times New Roman" pitchFamily="18" charset="0"/>
              </a:rPr>
              <a:t>con mantello riscaldante e colonna refrigerante di </a:t>
            </a:r>
            <a:r>
              <a:rPr lang="it-IT" altLang="it-IT" b="1" dirty="0" err="1">
                <a:latin typeface="Times New Roman" pitchFamily="18" charset="0"/>
              </a:rPr>
              <a:t>Allihn</a:t>
            </a:r>
            <a:endParaRPr lang="it-IT" altLang="it-IT" b="1" dirty="0">
              <a:latin typeface="Times New Roman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1" y="421184"/>
            <a:ext cx="2935540" cy="39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1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873250" y="1628801"/>
            <a:ext cx="50148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Per filtrazione per gravità: </a:t>
            </a:r>
            <a:r>
              <a:rPr lang="it-IT" altLang="it-IT" b="1" dirty="0">
                <a:latin typeface="Times New Roman" pitchFamily="18" charset="0"/>
              </a:rPr>
              <a:t>imbuto con carta da filtro</a:t>
            </a:r>
          </a:p>
        </p:txBody>
      </p:sp>
      <p:pic>
        <p:nvPicPr>
          <p:cNvPr id="7066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7014"/>
            <a:ext cx="19494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71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695326"/>
            <a:ext cx="244316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55600" y="958851"/>
            <a:ext cx="6692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Per filtrazione per depressione: imbuto di </a:t>
            </a:r>
            <a:r>
              <a:rPr lang="it-IT" altLang="it-IT" b="1" dirty="0" err="1">
                <a:latin typeface="Times New Roman" pitchFamily="18" charset="0"/>
              </a:rPr>
              <a:t>B</a:t>
            </a:r>
            <a:r>
              <a:rPr lang="it-IT" altLang="it-IT" b="1" dirty="0" err="1">
                <a:latin typeface="Times New Roman" pitchFamily="18" charset="0"/>
                <a:cs typeface="Times New Roman" pitchFamily="18" charset="0"/>
              </a:rPr>
              <a:t>ü</a:t>
            </a:r>
            <a:r>
              <a:rPr lang="it-IT" altLang="it-IT" b="1" dirty="0" err="1">
                <a:latin typeface="Times New Roman" pitchFamily="18" charset="0"/>
              </a:rPr>
              <a:t>chner</a:t>
            </a:r>
            <a:r>
              <a:rPr lang="it-IT" altLang="it-IT" b="1" dirty="0">
                <a:latin typeface="Times New Roman" pitchFamily="18" charset="0"/>
              </a:rPr>
              <a:t> o </a:t>
            </a:r>
            <a:r>
              <a:rPr lang="it-IT" altLang="it-IT" b="1" dirty="0" err="1">
                <a:latin typeface="Times New Roman" pitchFamily="18" charset="0"/>
              </a:rPr>
              <a:t>Hirsch</a:t>
            </a:r>
            <a:r>
              <a:rPr lang="it-IT" altLang="it-IT" b="1" dirty="0">
                <a:latin typeface="Times New Roman" pitchFamily="18" charset="0"/>
              </a:rPr>
              <a:t>   con beuta codata e pompa a vuoto</a:t>
            </a:r>
          </a:p>
        </p:txBody>
      </p:sp>
    </p:spTree>
    <p:extLst>
      <p:ext uri="{BB962C8B-B14F-4D97-AF65-F5344CB8AC3E}">
        <p14:creationId xmlns:p14="http://schemas.microsoft.com/office/powerpoint/2010/main" val="75642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09036" y="433137"/>
            <a:ext cx="5024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Le più accurate e precise sono in vetro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680" y="343702"/>
            <a:ext cx="2857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71" y="455596"/>
            <a:ext cx="2796942" cy="279694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292867" y="1395664"/>
            <a:ext cx="6217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imes New Roman" pitchFamily="18" charset="0"/>
              </a:rPr>
              <a:t>Pipette </a:t>
            </a:r>
            <a:r>
              <a:rPr lang="it-IT" sz="2400" dirty="0">
                <a:latin typeface="Times New Roman" pitchFamily="18" charset="0"/>
              </a:rPr>
              <a:t>meno accurate e precise ma decisamente </a:t>
            </a:r>
            <a:r>
              <a:rPr lang="it-IT" sz="2400" dirty="0">
                <a:solidFill>
                  <a:srgbClr val="FF0000"/>
                </a:solidFill>
                <a:latin typeface="Times New Roman" pitchFamily="18" charset="0"/>
              </a:rPr>
              <a:t>meno costose </a:t>
            </a:r>
            <a:r>
              <a:rPr lang="it-IT" sz="2400" dirty="0" smtClean="0">
                <a:latin typeface="Times New Roman" pitchFamily="18" charset="0"/>
              </a:rPr>
              <a:t>sono in </a:t>
            </a:r>
            <a:r>
              <a:rPr lang="it-IT" sz="2400" dirty="0">
                <a:latin typeface="Times New Roman" pitchFamily="18" charset="0"/>
              </a:rPr>
              <a:t>plastica, </a:t>
            </a:r>
            <a:r>
              <a:rPr lang="it-IT" sz="2400" dirty="0">
                <a:solidFill>
                  <a:srgbClr val="FF0000"/>
                </a:solidFill>
                <a:latin typeface="Times New Roman" pitchFamily="18" charset="0"/>
              </a:rPr>
              <a:t>spesso </a:t>
            </a:r>
            <a:r>
              <a:rPr lang="it-IT" sz="2400" dirty="0" smtClean="0">
                <a:solidFill>
                  <a:srgbClr val="FF0000"/>
                </a:solidFill>
                <a:latin typeface="Times New Roman" pitchFamily="18" charset="0"/>
              </a:rPr>
              <a:t>monouso</a:t>
            </a:r>
            <a:r>
              <a:rPr lang="it-IT" sz="2400" dirty="0">
                <a:latin typeface="Times New Roman" pitchFamily="18" charset="0"/>
              </a:rPr>
              <a:t>.</a:t>
            </a:r>
            <a:r>
              <a:rPr lang="it-IT" sz="2400" dirty="0" smtClean="0">
                <a:latin typeface="Times New Roman" pitchFamily="18" charset="0"/>
              </a:rPr>
              <a:t> </a:t>
            </a:r>
            <a:endParaRPr lang="it-IT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69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93" y="931877"/>
            <a:ext cx="13525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825249" y="2700083"/>
            <a:ext cx="4217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pro-pipetta in gomma a 3 vie</a:t>
            </a:r>
          </a:p>
        </p:txBody>
      </p:sp>
      <p:pic>
        <p:nvPicPr>
          <p:cNvPr id="348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897" y="1162883"/>
            <a:ext cx="180022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12"/>
          <p:cNvSpPr txBox="1">
            <a:spLocks noChangeArrowheads="1"/>
          </p:cNvSpPr>
          <p:nvPr/>
        </p:nvSpPr>
        <p:spPr bwMode="auto">
          <a:xfrm>
            <a:off x="5291681" y="2700083"/>
            <a:ext cx="3384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 err="1">
                <a:latin typeface="Times New Roman" pitchFamily="18" charset="0"/>
              </a:rPr>
              <a:t>propipette</a:t>
            </a:r>
            <a:r>
              <a:rPr lang="it-IT" altLang="it-IT" dirty="0">
                <a:latin typeface="Times New Roman" pitchFamily="18" charset="0"/>
              </a:rPr>
              <a:t> con manopola girevole</a:t>
            </a:r>
          </a:p>
        </p:txBody>
      </p:sp>
      <p:pic>
        <p:nvPicPr>
          <p:cNvPr id="3482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245" y="1105131"/>
            <a:ext cx="22320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279576" y="240953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itchFamily="18" charset="0"/>
              </a:rPr>
              <a:t>Per aspirare il liquido si usano le pro-pipette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524" y="649705"/>
            <a:ext cx="11525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9349490" y="2906982"/>
            <a:ext cx="18716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000">
                <a:latin typeface="Times New Roman" pitchFamily="18" charset="0"/>
              </a:rPr>
              <a:t>pipetta tarata con propipetta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9953637" y="629882"/>
            <a:ext cx="1500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pro-pipetta</a:t>
            </a:r>
            <a:endParaRPr lang="it-IT" sz="2000" dirty="0"/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9620461" y="929965"/>
            <a:ext cx="322436" cy="200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1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03" y="453987"/>
            <a:ext cx="176212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767392" y="869343"/>
            <a:ext cx="25193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 err="1" smtClean="0">
                <a:latin typeface="Times New Roman" pitchFamily="18" charset="0"/>
              </a:rPr>
              <a:t>propipette</a:t>
            </a:r>
            <a:r>
              <a:rPr lang="it-IT" altLang="it-IT" dirty="0" smtClean="0">
                <a:latin typeface="Times New Roman" pitchFamily="18" charset="0"/>
              </a:rPr>
              <a:t> elettriche</a:t>
            </a:r>
            <a:endParaRPr lang="it-IT" altLang="it-IT" dirty="0">
              <a:latin typeface="Times New Roman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157" y="453987"/>
            <a:ext cx="3335540" cy="224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8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1367</Words>
  <Application>Microsoft Office PowerPoint</Application>
  <PresentationFormat>Widescreen</PresentationFormat>
  <Paragraphs>181</Paragraphs>
  <Slides>57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65" baseType="lpstr">
      <vt:lpstr>Arial</vt:lpstr>
      <vt:lpstr>Arial Black</vt:lpstr>
      <vt:lpstr>Calibri</vt:lpstr>
      <vt:lpstr>Calibri Light</vt:lpstr>
      <vt:lpstr>Symbol</vt:lpstr>
      <vt:lpstr>Times New Roman</vt:lpstr>
      <vt:lpstr>Tema di Office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Claudio Tavagnacco</dc:creator>
  <cp:lastModifiedBy>Claudio Tavagnacco</cp:lastModifiedBy>
  <cp:revision>175</cp:revision>
  <dcterms:created xsi:type="dcterms:W3CDTF">2020-10-15T14:48:54Z</dcterms:created>
  <dcterms:modified xsi:type="dcterms:W3CDTF">2020-10-22T23:07:50Z</dcterms:modified>
</cp:coreProperties>
</file>