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10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22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3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9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56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099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14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90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63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4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4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4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2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5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34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54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19/08/2020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42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Una </a:t>
            </a:r>
            <a:r>
              <a:rPr lang="it-IT" b="1" dirty="0" err="1">
                <a:solidFill>
                  <a:srgbClr val="FF0000"/>
                </a:solidFill>
              </a:rPr>
              <a:t>societa’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è un gruppo di individui che interagiscono, che vivono sullo stesso territorio, che condividono una cultura comune.</a:t>
            </a:r>
          </a:p>
          <a:p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struttura sociale </a:t>
            </a:r>
            <a:r>
              <a:rPr lang="it-IT" dirty="0">
                <a:solidFill>
                  <a:srgbClr val="002060"/>
                </a:solidFill>
              </a:rPr>
              <a:t>si riferisce alle relazioni organizzate tra le componenti fondamentali di un sistema sociale.</a:t>
            </a:r>
          </a:p>
          <a:p>
            <a:r>
              <a:rPr lang="it-IT" b="1" dirty="0">
                <a:solidFill>
                  <a:srgbClr val="FF0000"/>
                </a:solidFill>
              </a:rPr>
              <a:t>Le componenti principali della struttura sociale sono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Gli status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ruoli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gruppi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Le istituzioni</a:t>
            </a:r>
          </a:p>
        </p:txBody>
      </p:sp>
    </p:spTree>
    <p:extLst>
      <p:ext uri="{BB962C8B-B14F-4D97-AF65-F5344CB8AC3E}">
        <p14:creationId xmlns:p14="http://schemas.microsoft.com/office/powerpoint/2010/main" val="17526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orticole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Sono relativamente stanziali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Vi è un accrescimento alimentare e quindi un surplus			potere e ricchezza</a:t>
            </a:r>
          </a:p>
          <a:p>
            <a:r>
              <a:rPr lang="it-IT" sz="2800" b="1" dirty="0">
                <a:solidFill>
                  <a:srgbClr val="FF0000"/>
                </a:solidFill>
              </a:rPr>
              <a:t>Compaiono alcune istituzioni politiche (capo tribù)</a:t>
            </a:r>
          </a:p>
          <a:p>
            <a:r>
              <a:rPr lang="it-IT" sz="2800" b="1" dirty="0">
                <a:solidFill>
                  <a:srgbClr val="002060"/>
                </a:solidFill>
              </a:rPr>
              <a:t>Compaiono nuovi status e ruoli specializzati (mercante, artigiano, …)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36D125C-78F8-4343-B528-330EB5F0E8FD}"/>
              </a:ext>
            </a:extLst>
          </p:cNvPr>
          <p:cNvSpPr/>
          <p:nvPr/>
        </p:nvSpPr>
        <p:spPr>
          <a:xfrm>
            <a:off x="8105312" y="3151572"/>
            <a:ext cx="905522" cy="205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52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agricole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Aumenta la produzione alimentare; ne consegue un cospicuo surplus.</a:t>
            </a:r>
          </a:p>
          <a:p>
            <a:r>
              <a:rPr lang="it-IT" b="1" dirty="0">
                <a:solidFill>
                  <a:srgbClr val="FF0000"/>
                </a:solidFill>
              </a:rPr>
              <a:t>Le società aumentano di numero</a:t>
            </a:r>
          </a:p>
          <a:p>
            <a:r>
              <a:rPr lang="it-IT" b="1" dirty="0">
                <a:solidFill>
                  <a:srgbClr val="0070C0"/>
                </a:solidFill>
              </a:rPr>
              <a:t>Compaiono ruoli specializzati</a:t>
            </a:r>
          </a:p>
          <a:p>
            <a:r>
              <a:rPr lang="it-IT" b="1" dirty="0">
                <a:solidFill>
                  <a:srgbClr val="0E5211"/>
                </a:solidFill>
              </a:rPr>
              <a:t>Per la prima Volta compaiono le città</a:t>
            </a:r>
          </a:p>
          <a:p>
            <a:r>
              <a:rPr lang="it-IT" b="1" dirty="0"/>
              <a:t>Man mano che le istituzioni politiche diventano più elaborate, il potere si concentra nelle mani di singoli individui (monarchia </a:t>
            </a:r>
            <a:r>
              <a:rPr lang="it-IT" b="1" dirty="0" err="1"/>
              <a:t>ereditariA</a:t>
            </a:r>
            <a:r>
              <a:rPr lang="it-IT" b="1" dirty="0"/>
              <a:t>)			CORTE, BUROCRAZIA DI GOVERNO, STATO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Compaiono diverse classi sociali.</a:t>
            </a:r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Distribuzione ineguale della ricchezza</a:t>
            </a:r>
          </a:p>
          <a:p>
            <a:r>
              <a:rPr lang="it-IT" b="1" dirty="0">
                <a:solidFill>
                  <a:srgbClr val="FF0000"/>
                </a:solidFill>
              </a:rPr>
              <a:t>Si sviluppa una distinta istituzione economica e religiosa.</a:t>
            </a:r>
          </a:p>
          <a:p>
            <a:r>
              <a:rPr lang="it-IT" b="1" dirty="0">
                <a:solidFill>
                  <a:schemeClr val="accent6"/>
                </a:solidFill>
              </a:rPr>
              <a:t>Crescita del numero degli status e dei ruoli, crescita numerica della </a:t>
            </a:r>
            <a:r>
              <a:rPr lang="it-IT" b="1" dirty="0" err="1">
                <a:solidFill>
                  <a:schemeClr val="accent6"/>
                </a:solidFill>
              </a:rPr>
              <a:t>popolazionew</a:t>
            </a:r>
            <a:r>
              <a:rPr lang="it-IT" b="1" dirty="0">
                <a:solidFill>
                  <a:schemeClr val="accent6"/>
                </a:solidFill>
              </a:rPr>
              <a:t>, comparsa delle città, di nuove istituzioni e classi sociali.</a:t>
            </a:r>
          </a:p>
          <a:p>
            <a:r>
              <a:rPr lang="it-IT" b="1" dirty="0">
                <a:solidFill>
                  <a:srgbClr val="00B050"/>
                </a:solidFill>
              </a:rPr>
              <a:t>Diseguaglianza politica ed economica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DD85678-8934-4944-AB3D-341BB6A4E9C9}"/>
              </a:ext>
            </a:extLst>
          </p:cNvPr>
          <p:cNvSpPr/>
          <p:nvPr/>
        </p:nvSpPr>
        <p:spPr>
          <a:xfrm>
            <a:off x="5190477" y="4011376"/>
            <a:ext cx="905523" cy="116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683171" y="727969"/>
            <a:ext cx="8825658" cy="63031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553592"/>
            <a:ext cx="10795247" cy="446546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Industrializzazione: </a:t>
            </a:r>
            <a:r>
              <a:rPr lang="it-IT" dirty="0">
                <a:solidFill>
                  <a:schemeClr val="tx1"/>
                </a:solidFill>
              </a:rPr>
              <a:t>applicazione della conoscenza scientifica alle tecniche di produzione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Il tasso d’innovazione tecnologica è molto alto</a:t>
            </a:r>
          </a:p>
          <a:p>
            <a:r>
              <a:rPr lang="it-IT" b="1" dirty="0">
                <a:solidFill>
                  <a:srgbClr val="002060"/>
                </a:solidFill>
              </a:rPr>
              <a:t>Società in costante e rapido cambiamento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Le dimensioni numeriche di tali società possono essere elevatissime</a:t>
            </a:r>
          </a:p>
          <a:p>
            <a:r>
              <a:rPr lang="it-IT" b="1" dirty="0"/>
              <a:t>Sono fortemente urbanizzate</a:t>
            </a:r>
          </a:p>
          <a:p>
            <a:r>
              <a:rPr lang="it-IT" b="1" dirty="0">
                <a:solidFill>
                  <a:srgbClr val="00B0F0"/>
                </a:solidFill>
              </a:rPr>
              <a:t>Alto tasso di crescita della popolazione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La divisione del lavoro si </a:t>
            </a:r>
            <a:r>
              <a:rPr lang="it-IT" b="1" dirty="0" err="1">
                <a:solidFill>
                  <a:srgbClr val="00B050"/>
                </a:solidFill>
              </a:rPr>
              <a:t>complessifica</a:t>
            </a:r>
            <a:r>
              <a:rPr lang="it-IT" b="1" dirty="0">
                <a:solidFill>
                  <a:srgbClr val="00B050"/>
                </a:solidFill>
              </a:rPr>
              <a:t>, si creano occupazioni nuove.</a:t>
            </a:r>
          </a:p>
          <a:p>
            <a:r>
              <a:rPr lang="it-IT" b="1" dirty="0">
                <a:solidFill>
                  <a:srgbClr val="FF0000"/>
                </a:solidFill>
              </a:rPr>
              <a:t>Cresce il numero di status acquisiti rispetto a quelli ascritti.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e la parentela divengono meno importanti nella struttura sociale.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perde molte delle sue funzioni.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9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Valori e credenze in competizione tra loro.</a:t>
            </a:r>
          </a:p>
          <a:p>
            <a:r>
              <a:rPr lang="it-IT" b="1" dirty="0">
                <a:solidFill>
                  <a:srgbClr val="FF0000"/>
                </a:solidFill>
              </a:rPr>
              <a:t>Alfabetizzazione di massa</a:t>
            </a: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Tendenza verso una costante riduzione delle disuguaglianze sociali</a:t>
            </a:r>
          </a:p>
          <a:p>
            <a:r>
              <a:rPr lang="it-IT" b="1" dirty="0"/>
              <a:t>Tramonto della monarchia ereditaria 			istituzioni più democratiche</a:t>
            </a:r>
          </a:p>
          <a:p>
            <a:r>
              <a:rPr lang="it-IT" b="1" dirty="0">
                <a:solidFill>
                  <a:srgbClr val="00B0F0"/>
                </a:solidFill>
              </a:rPr>
              <a:t>Cresce l’influenza dello stato</a:t>
            </a:r>
          </a:p>
          <a:p>
            <a:r>
              <a:rPr lang="it-IT" b="1" dirty="0">
                <a:solidFill>
                  <a:srgbClr val="0070C0"/>
                </a:solidFill>
              </a:rPr>
              <a:t>Si moltiplicano i gruppi secondari</a:t>
            </a:r>
          </a:p>
          <a:p>
            <a:r>
              <a:rPr lang="it-IT" b="1" dirty="0">
                <a:solidFill>
                  <a:srgbClr val="7030A0"/>
                </a:solidFill>
              </a:rPr>
              <a:t>Interazione sociale anonima e impersonale</a:t>
            </a:r>
          </a:p>
          <a:p>
            <a:r>
              <a:rPr lang="it-IT" b="1" dirty="0">
                <a:solidFill>
                  <a:srgbClr val="002060"/>
                </a:solidFill>
              </a:rPr>
              <a:t>Cultura eterogenea</a:t>
            </a:r>
          </a:p>
          <a:p>
            <a:r>
              <a:rPr lang="it-IT" b="1" dirty="0">
                <a:solidFill>
                  <a:srgbClr val="00B050"/>
                </a:solidFill>
              </a:rPr>
              <a:t>Le caratteristiche generali della società industriale tendono a essere molto simili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CEEA85C-4156-443E-85DC-7486C01B34E9}"/>
              </a:ext>
            </a:extLst>
          </p:cNvPr>
          <p:cNvSpPr/>
          <p:nvPr/>
        </p:nvSpPr>
        <p:spPr>
          <a:xfrm>
            <a:off x="5752729" y="3429000"/>
            <a:ext cx="976543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1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E0FE93-4AD6-4B8E-84A8-6EDE6F59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Confronto tra società </a:t>
            </a:r>
            <a:r>
              <a:rPr lang="it-IT" b="1" dirty="0" err="1">
                <a:solidFill>
                  <a:srgbClr val="FFFF00"/>
                </a:solidFill>
              </a:rPr>
              <a:t>pre</a:t>
            </a:r>
            <a:r>
              <a:rPr lang="it-IT" b="1" dirty="0">
                <a:solidFill>
                  <a:srgbClr val="FFFF00"/>
                </a:solidFill>
              </a:rPr>
              <a:t>-industriali e società industriali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6AC194-D3BA-44DD-9DB9-656F852C4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4" y="2343705"/>
            <a:ext cx="10733102" cy="422577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Grossa frattura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FERDINAND TÖNNIES (1887) </a:t>
            </a:r>
            <a:r>
              <a:rPr lang="it-IT" sz="2800" b="1" dirty="0">
                <a:solidFill>
                  <a:srgbClr val="FFFF00"/>
                </a:solidFill>
              </a:rPr>
              <a:t>GEMEINSHAFT (COMUNITA’)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FF00"/>
                </a:solidFill>
              </a:rPr>
              <a:t>												GESELLSCHAFT (SOCIETA’)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EMILE DURKHEIM (1893)			</a:t>
            </a:r>
            <a:r>
              <a:rPr lang="it-IT" sz="2800" b="1" dirty="0">
                <a:solidFill>
                  <a:srgbClr val="FF0000"/>
                </a:solidFill>
              </a:rPr>
              <a:t>SOLIDARIETA’ MECCANICA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												SOLIDARIETA’ ORGANICA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ROBERT REDFIELD (1941)	</a:t>
            </a: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PICCOLA COMUNITA’ RURALE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											SOCIETA’ URBANA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A9396BB-D815-44BF-AFC8-AC3C891FA603}"/>
              </a:ext>
            </a:extLst>
          </p:cNvPr>
          <p:cNvCxnSpPr/>
          <p:nvPr/>
        </p:nvCxnSpPr>
        <p:spPr>
          <a:xfrm>
            <a:off x="6010183" y="2997403"/>
            <a:ext cx="0" cy="1059692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9926166E-9AF5-4D93-8E5E-7EDD6B1F202D}"/>
              </a:ext>
            </a:extLst>
          </p:cNvPr>
          <p:cNvCxnSpPr/>
          <p:nvPr/>
        </p:nvCxnSpPr>
        <p:spPr>
          <a:xfrm>
            <a:off x="5912528" y="4350059"/>
            <a:ext cx="0" cy="71909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C5D41F2-09DB-4B2B-8CA7-2A73CAFE22DA}"/>
              </a:ext>
            </a:extLst>
          </p:cNvPr>
          <p:cNvCxnSpPr/>
          <p:nvPr/>
        </p:nvCxnSpPr>
        <p:spPr>
          <a:xfrm>
            <a:off x="5584054" y="5450889"/>
            <a:ext cx="0" cy="843379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1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Status: </a:t>
            </a:r>
            <a:r>
              <a:rPr lang="it-IT" dirty="0">
                <a:solidFill>
                  <a:schemeClr val="tx1"/>
                </a:solidFill>
              </a:rPr>
              <a:t>la posizione che un individuo occupa nella società si chiama status (donna, figlio, insegnante, vecchio)</a:t>
            </a:r>
          </a:p>
          <a:p>
            <a:r>
              <a:rPr lang="it-IT" dirty="0">
                <a:solidFill>
                  <a:schemeClr val="tx1"/>
                </a:solidFill>
              </a:rPr>
              <a:t>Una persona può avere numerosi status. </a:t>
            </a:r>
            <a:r>
              <a:rPr lang="it-IT" b="1" dirty="0">
                <a:solidFill>
                  <a:srgbClr val="00B050"/>
                </a:solidFill>
              </a:rPr>
              <a:t>Con status si fa riferimento a una delle tante posizioni socialmente definite di una società.</a:t>
            </a:r>
          </a:p>
          <a:p>
            <a:r>
              <a:rPr lang="it-IT" dirty="0">
                <a:solidFill>
                  <a:schemeClr val="tx1"/>
                </a:solidFill>
              </a:rPr>
              <a:t>Le persone che, in una società ineguale, hanno uno status </a:t>
            </a:r>
            <a:r>
              <a:rPr lang="it-IT" dirty="0" err="1">
                <a:solidFill>
                  <a:schemeClr val="tx1"/>
                </a:solidFill>
              </a:rPr>
              <a:t>pressochè</a:t>
            </a:r>
            <a:r>
              <a:rPr lang="it-IT" dirty="0">
                <a:solidFill>
                  <a:schemeClr val="tx1"/>
                </a:solidFill>
              </a:rPr>
              <a:t> equivalente formano una </a:t>
            </a:r>
            <a:r>
              <a:rPr lang="it-IT" b="1" dirty="0">
                <a:solidFill>
                  <a:srgbClr val="FF0000"/>
                </a:solidFill>
              </a:rPr>
              <a:t>classe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dirty="0">
                <a:solidFill>
                  <a:schemeClr val="tx1"/>
                </a:solidFill>
              </a:rPr>
              <a:t>Vi sono </a:t>
            </a:r>
            <a:r>
              <a:rPr lang="it-IT" b="1" dirty="0">
                <a:solidFill>
                  <a:srgbClr val="FF0000"/>
                </a:solidFill>
              </a:rPr>
              <a:t>due tipi di status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ascritti</a:t>
            </a:r>
            <a:r>
              <a:rPr lang="it-IT" dirty="0">
                <a:solidFill>
                  <a:schemeClr val="tx1"/>
                </a:solidFill>
              </a:rPr>
              <a:t>: giovani, vecchi, maschi, femmine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acquisiti</a:t>
            </a:r>
            <a:r>
              <a:rPr lang="it-IT" dirty="0">
                <a:solidFill>
                  <a:schemeClr val="tx1"/>
                </a:solidFill>
              </a:rPr>
              <a:t>: coniugato, laureato</a:t>
            </a:r>
          </a:p>
        </p:txBody>
      </p:sp>
    </p:spTree>
    <p:extLst>
      <p:ext uri="{BB962C8B-B14F-4D97-AF65-F5344CB8AC3E}">
        <p14:creationId xmlns:p14="http://schemas.microsoft.com/office/powerpoint/2010/main" val="107662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FFFF00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Ruolo:</a:t>
            </a:r>
            <a:r>
              <a:rPr lang="it-IT" dirty="0">
                <a:solidFill>
                  <a:schemeClr val="tx1"/>
                </a:solidFill>
              </a:rPr>
              <a:t> si riferisce alla parte o alle parti che un individuo può interpretare nella società.</a:t>
            </a:r>
          </a:p>
          <a:p>
            <a:r>
              <a:rPr lang="it-IT" b="1" dirty="0">
                <a:solidFill>
                  <a:srgbClr val="7030A0"/>
                </a:solidFill>
              </a:rPr>
              <a:t>Ogni status comporta un ruolo.</a:t>
            </a:r>
          </a:p>
          <a:p>
            <a:r>
              <a:rPr lang="it-IT" b="1" dirty="0">
                <a:solidFill>
                  <a:srgbClr val="FF0000"/>
                </a:solidFill>
              </a:rPr>
              <a:t>Distinzione tra status e ruolo</a:t>
            </a:r>
            <a:r>
              <a:rPr lang="it-IT" dirty="0">
                <a:solidFill>
                  <a:schemeClr val="tx1"/>
                </a:solidFill>
              </a:rPr>
              <a:t>: uno status lo si occupa, un ruolo lo si svolge.</a:t>
            </a:r>
          </a:p>
          <a:p>
            <a:r>
              <a:rPr lang="it-IT" dirty="0">
                <a:solidFill>
                  <a:schemeClr val="tx1"/>
                </a:solidFill>
              </a:rPr>
              <a:t>Un grappolo di ruoli connessi a un singolo status si chiama </a:t>
            </a:r>
            <a:r>
              <a:rPr lang="it-IT" b="1" dirty="0">
                <a:solidFill>
                  <a:srgbClr val="FF0000"/>
                </a:solidFill>
              </a:rPr>
              <a:t>insieme di ruoli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rgbClr val="FF0000"/>
                </a:solidFill>
              </a:rPr>
              <a:t>Aspettative di ruolo</a:t>
            </a:r>
            <a:r>
              <a:rPr lang="it-IT" dirty="0">
                <a:solidFill>
                  <a:schemeClr val="tx1"/>
                </a:solidFill>
              </a:rPr>
              <a:t>: norme generalmente accettate che definiscono come deve essere un ruolo.</a:t>
            </a:r>
          </a:p>
          <a:p>
            <a:r>
              <a:rPr lang="it-IT" dirty="0">
                <a:solidFill>
                  <a:schemeClr val="tx1"/>
                </a:solidFill>
              </a:rPr>
              <a:t>L’effettivo comportamento di ruolo ha il nome di esecuzione di ruolo.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0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Gruppo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err="1">
                <a:solidFill>
                  <a:schemeClr val="tx1"/>
                </a:solidFill>
              </a:rPr>
              <a:t>e’</a:t>
            </a:r>
            <a:r>
              <a:rPr lang="it-IT" dirty="0">
                <a:solidFill>
                  <a:schemeClr val="tx1"/>
                </a:solidFill>
              </a:rPr>
              <a:t> composto di persone che interagiscono le une con le altre in modo ordinato sulla base delle aspettative condivise riguardanti il rispettivo comportamento.</a:t>
            </a:r>
          </a:p>
          <a:p>
            <a:r>
              <a:rPr lang="it-IT" b="1" dirty="0">
                <a:solidFill>
                  <a:srgbClr val="0070C0"/>
                </a:solidFill>
              </a:rPr>
              <a:t>Un gruppo </a:t>
            </a:r>
            <a:r>
              <a:rPr lang="it-IT" b="1" dirty="0" err="1">
                <a:solidFill>
                  <a:srgbClr val="0070C0"/>
                </a:solidFill>
              </a:rPr>
              <a:t>e’</a:t>
            </a:r>
            <a:r>
              <a:rPr lang="it-IT" b="1" dirty="0">
                <a:solidFill>
                  <a:srgbClr val="0070C0"/>
                </a:solidFill>
              </a:rPr>
              <a:t> un insieme di persone i cui status e i cui ruoli sono interrelati</a:t>
            </a:r>
          </a:p>
          <a:p>
            <a:r>
              <a:rPr lang="it-IT" dirty="0">
                <a:solidFill>
                  <a:schemeClr val="tx1"/>
                </a:solidFill>
              </a:rPr>
              <a:t>Ci sono </a:t>
            </a:r>
            <a:r>
              <a:rPr lang="it-IT" b="1" dirty="0">
                <a:solidFill>
                  <a:srgbClr val="FF0000"/>
                </a:solidFill>
              </a:rPr>
              <a:t>due tipi principali di gruppi</a:t>
            </a:r>
            <a:r>
              <a:rPr lang="it-IT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Primari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Secondari</a:t>
            </a:r>
          </a:p>
          <a:p>
            <a:endParaRPr lang="it-IT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1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2400" b="1" dirty="0">
                <a:solidFill>
                  <a:srgbClr val="FF0000"/>
                </a:solidFill>
              </a:rPr>
              <a:t>Il gruppo primario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formato da un piccolo numero di persone che interagiscono per un periodo lungo di tempo sulla base di rapporti intimi, faccia a faccia (famiglia, amici, pari)</a:t>
            </a:r>
          </a:p>
          <a:p>
            <a:endParaRPr lang="it-IT" sz="2400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Il gruppo secondario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costituito da un numero di persone che interagiscono su basi temporanee, anonime e impersonali (organizzazioni formali, partiti politici, burocrazie statali)</a:t>
            </a:r>
          </a:p>
          <a:p>
            <a:endParaRPr lang="it-IT" dirty="0">
              <a:solidFill>
                <a:srgbClr val="7030A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73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 err="1">
                <a:solidFill>
                  <a:srgbClr val="FF0000"/>
                </a:solidFill>
              </a:rPr>
              <a:t>IstituzionE</a:t>
            </a:r>
            <a:r>
              <a:rPr lang="it-IT" b="1" dirty="0">
                <a:solidFill>
                  <a:srgbClr val="FF0000"/>
                </a:solidFill>
              </a:rPr>
              <a:t>: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err="1">
                <a:solidFill>
                  <a:srgbClr val="7030A0"/>
                </a:solidFill>
              </a:rPr>
              <a:t>e’</a:t>
            </a:r>
            <a:r>
              <a:rPr lang="it-IT" dirty="0">
                <a:solidFill>
                  <a:srgbClr val="7030A0"/>
                </a:solidFill>
              </a:rPr>
              <a:t> un insieme di valori, norme, status , ruoli e gruppi che si sviluppano attorno a un bisogno fondamentale della </a:t>
            </a:r>
            <a:r>
              <a:rPr lang="it-IT" dirty="0" err="1">
                <a:solidFill>
                  <a:srgbClr val="7030A0"/>
                </a:solidFill>
              </a:rPr>
              <a:t>societa’</a:t>
            </a:r>
            <a:r>
              <a:rPr lang="it-IT" dirty="0">
                <a:solidFill>
                  <a:srgbClr val="7030A0"/>
                </a:solidFill>
              </a:rPr>
              <a:t> (famiglia, scuola, religione, istituzioni politiche,…)</a:t>
            </a:r>
          </a:p>
          <a:p>
            <a:r>
              <a:rPr lang="it-IT" b="1" dirty="0">
                <a:solidFill>
                  <a:srgbClr val="FF0000"/>
                </a:solidFill>
              </a:rPr>
              <a:t>Caratteristiche delle istituzioni: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SONO INTRINSECAMENTE CONSERVATRICI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TENDONO A COLLEGARSI TRA DI LORO IN MODO STRETTO NELL’AMBITO DELLA STRUTTURA SOCIALE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QUANDO CAMBIANO, RARAMENTE LO FANNO IN UNA SITUAZIONE DI ISOLAMENTO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53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0070C0"/>
          </a:solidFill>
        </p:spPr>
        <p:txBody>
          <a:bodyPr>
            <a:normAutofit fontScale="92500" lnSpcReduction="20000"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Tipi di società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di caccia e raccolta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pastorali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orticole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agricole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industriali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post-industriali</a:t>
            </a:r>
          </a:p>
          <a:p>
            <a:r>
              <a:rPr lang="it-IT" sz="2400" b="1" dirty="0">
                <a:solidFill>
                  <a:srgbClr val="FFC000"/>
                </a:solidFill>
              </a:rPr>
              <a:t>La struttura sociale diventa sempre più complessa a ogni livello successivo</a:t>
            </a:r>
          </a:p>
        </p:txBody>
      </p:sp>
    </p:spTree>
    <p:extLst>
      <p:ext uri="{BB962C8B-B14F-4D97-AF65-F5344CB8AC3E}">
        <p14:creationId xmlns:p14="http://schemas.microsoft.com/office/powerpoint/2010/main" val="21886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La società di caccia e raccolta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Numero ristretto di gruppi sparsi</a:t>
            </a:r>
          </a:p>
          <a:p>
            <a:r>
              <a:rPr lang="it-IT" b="1" dirty="0">
                <a:solidFill>
                  <a:srgbClr val="FF0000"/>
                </a:solidFill>
              </a:rPr>
              <a:t>Sono composte da piccoli gruppi primari</a:t>
            </a:r>
            <a:r>
              <a:rPr lang="it-IT" b="1" dirty="0">
                <a:solidFill>
                  <a:schemeClr val="tx1"/>
                </a:solidFill>
              </a:rPr>
              <a:t>				</a:t>
            </a:r>
            <a:r>
              <a:rPr lang="it-IT" b="1" dirty="0">
                <a:solidFill>
                  <a:srgbClr val="FF0000"/>
                </a:solidFill>
              </a:rPr>
              <a:t>rapporti di parentela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è l’unica istituzione definita e svolge molte funzioni. </a:t>
            </a:r>
          </a:p>
          <a:p>
            <a:r>
              <a:rPr lang="it-IT" b="1" dirty="0">
                <a:solidFill>
                  <a:srgbClr val="00B0F0"/>
                </a:solidFill>
              </a:rPr>
              <a:t>Non ci sono istituzioni politiche.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Gli status sono sostanzialmente uguali. Essi, a esclusione dell’età, del sesso e della parentela sono rari.</a:t>
            </a:r>
          </a:p>
          <a:p>
            <a:r>
              <a:rPr lang="it-IT" b="1" dirty="0">
                <a:solidFill>
                  <a:srgbClr val="C00000"/>
                </a:solidFill>
              </a:rPr>
              <a:t>Non esistono ruoli specializzati. Condividono valori </a:t>
            </a:r>
            <a:r>
              <a:rPr lang="it-IT" b="1" dirty="0" err="1">
                <a:solidFill>
                  <a:srgbClr val="C00000"/>
                </a:solidFill>
              </a:rPr>
              <a:t>pressochè</a:t>
            </a:r>
            <a:r>
              <a:rPr lang="it-IT" b="1" dirty="0">
                <a:solidFill>
                  <a:srgbClr val="C00000"/>
                </a:solidFill>
              </a:rPr>
              <a:t> identici</a:t>
            </a:r>
            <a:r>
              <a:rPr lang="it-IT" b="1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chemeClr val="accent6"/>
                </a:solidFill>
              </a:rPr>
              <a:t>La struttura sociale e la cultura sono molto semplici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3DC537F-7E15-42E6-8CA1-F1FF7368F693}"/>
              </a:ext>
            </a:extLst>
          </p:cNvPr>
          <p:cNvSpPr/>
          <p:nvPr/>
        </p:nvSpPr>
        <p:spPr>
          <a:xfrm>
            <a:off x="6096000" y="2929631"/>
            <a:ext cx="1467775" cy="337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69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83784" y="838941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400" dirty="0">
                <a:solidFill>
                  <a:srgbClr val="FF0000"/>
                </a:solidFill>
              </a:rPr>
              <a:t>Le Società pastorali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864312"/>
            <a:ext cx="10795247" cy="415474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Sono nomadi</a:t>
            </a:r>
          </a:p>
          <a:p>
            <a:r>
              <a:rPr lang="it-IT" sz="2800" b="1" dirty="0">
                <a:solidFill>
                  <a:srgbClr val="00B050"/>
                </a:solidFill>
              </a:rPr>
              <a:t>Le società aumentano di numero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Aumenta il surplus di bestiame e di cibo</a:t>
            </a:r>
            <a:r>
              <a:rPr lang="it-IT" sz="2800" b="1" dirty="0">
                <a:solidFill>
                  <a:srgbClr val="FF0000"/>
                </a:solidFill>
              </a:rPr>
              <a:t>					</a:t>
            </a:r>
            <a:r>
              <a:rPr lang="it-IT" sz="2400" b="1" dirty="0">
                <a:solidFill>
                  <a:srgbClr val="FF0000"/>
                </a:solidFill>
              </a:rPr>
              <a:t>ricchezza e potere</a:t>
            </a:r>
          </a:p>
          <a:p>
            <a:r>
              <a:rPr lang="it-IT" sz="2800" b="1" dirty="0">
                <a:solidFill>
                  <a:srgbClr val="7030A0"/>
                </a:solidFill>
              </a:rPr>
              <a:t>Iniziano a svilupparsi le istituzioni politiche ed economiche.</a:t>
            </a:r>
          </a:p>
          <a:p>
            <a:r>
              <a:rPr lang="it-IT" sz="2800" b="1" dirty="0"/>
              <a:t>La struttura sociale e la cultura si </a:t>
            </a:r>
            <a:r>
              <a:rPr lang="it-IT" sz="2800" b="1" dirty="0" err="1"/>
              <a:t>complessificano</a:t>
            </a:r>
            <a:r>
              <a:rPr lang="it-IT" sz="2800" b="1" dirty="0"/>
              <a:t>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D68BD841-6157-4A77-A4A2-90CF414F0BE1}"/>
              </a:ext>
            </a:extLst>
          </p:cNvPr>
          <p:cNvSpPr/>
          <p:nvPr/>
        </p:nvSpPr>
        <p:spPr>
          <a:xfrm>
            <a:off x="7173157" y="3142696"/>
            <a:ext cx="1677879" cy="152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08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226</TotalTime>
  <Words>957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Riunioni ione</vt:lpstr>
      <vt:lpstr>La società</vt:lpstr>
      <vt:lpstr>La società</vt:lpstr>
      <vt:lpstr>La società</vt:lpstr>
      <vt:lpstr>La società</vt:lpstr>
      <vt:lpstr>La società</vt:lpstr>
      <vt:lpstr>La società</vt:lpstr>
      <vt:lpstr>La società</vt:lpstr>
      <vt:lpstr>La società di caccia e raccolta</vt:lpstr>
      <vt:lpstr>Le Società pastorali</vt:lpstr>
      <vt:lpstr>Le società orticole</vt:lpstr>
      <vt:lpstr>Le società agricole</vt:lpstr>
      <vt:lpstr>Le società industriali</vt:lpstr>
      <vt:lpstr>Le società industriali</vt:lpstr>
      <vt:lpstr>Confronto tra società pre-industriali e società industriali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società</dc:title>
  <dc:creator>SERRA ROSEMARY</dc:creator>
  <cp:lastModifiedBy>SERRA ROSEMARY</cp:lastModifiedBy>
  <cp:revision>9</cp:revision>
  <dcterms:created xsi:type="dcterms:W3CDTF">2020-08-18T11:16:16Z</dcterms:created>
  <dcterms:modified xsi:type="dcterms:W3CDTF">2020-08-19T14:38:11Z</dcterms:modified>
</cp:coreProperties>
</file>