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408" r:id="rId3"/>
    <p:sldId id="430" r:id="rId4"/>
    <p:sldId id="409" r:id="rId5"/>
    <p:sldId id="411" r:id="rId6"/>
    <p:sldId id="417" r:id="rId7"/>
    <p:sldId id="412" r:id="rId8"/>
    <p:sldId id="413" r:id="rId9"/>
    <p:sldId id="400" r:id="rId10"/>
    <p:sldId id="401" r:id="rId11"/>
    <p:sldId id="402" r:id="rId12"/>
    <p:sldId id="403" r:id="rId13"/>
    <p:sldId id="404" r:id="rId14"/>
    <p:sldId id="405" r:id="rId15"/>
    <p:sldId id="40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12/10/2020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9153-CC14-42C1-A93E-581EC8CEB3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95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71B81-140E-469E-A98A-2153A285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975C-C9B6-4618-B7EC-35DF870F1228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DB2A-DAD1-4A89-9EAD-BEC960CB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D9BA2-3643-4535-8F6F-2B0F678A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2BCF1-20AD-49CD-8A37-BAE0E2C8F7B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641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528ED-143E-4D99-AFD7-AA563CD6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2B6E-41DE-4F3E-BE88-AA303E05A7A4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21F19-3BFF-4196-AC36-6833CBF6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FDC2A-0E3F-4DEC-A06A-FDF4CDFD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7AF9C-5375-4288-910F-6EBBC78B875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9926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59EEB-13AB-4113-9A4A-48726659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B04A-7521-4F06-AF26-7FE19AD22B2C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CA7FE-2E1B-4154-A191-766AD725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E11EB-DBE4-460D-B766-0AF00AB9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552CB-09F8-4BD3-BF80-AE795DAE60F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0329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8FA2EE-2224-4207-BEDD-F226B094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D2BB-71D2-40C6-BEE1-D803F728CD1D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24ABAF-EDB6-44F1-B629-01CA1E4F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14A78C-9981-4011-92A8-4D855DF2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10A8A-C9BD-438F-A1A6-A5589EEC549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72691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BFC48B-631A-4F2C-AE31-FDEA92AB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77D9-3AD2-4F53-B726-BD6E27B0A01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C7B237-CA50-4B96-B43E-5E1D9E97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07B016-66B0-4FDA-90F6-FA79134A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F3AA2-CF16-4FF0-9A27-CEF56DCAAA1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40303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CD96D2-939E-47AC-B9D7-54956A08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6C1F-A25F-4C64-A636-CDECF265E34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F3EA1F-A6B5-47A9-8524-2DB4B06E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E67542-9201-4436-A9B0-9A16F41F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D5481-07B1-4567-AC48-C0A296F86E7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81796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52A9C6-9C94-4646-A6AF-F983E70E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A7AF-3CC3-4773-88EF-4F8C138BF0D3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2F457E-EFF0-4E5A-BE69-95592550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5AA06C-873E-4BB4-93C9-A66CDCCD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C7CA1-B1B2-401F-948D-04B54783985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500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2F4E84-50F7-4138-BF92-CA7EEFA0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9D43-E515-4A12-8EC8-CEC9402246F0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52855D-BE32-4DC5-88E8-7D0D5974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3C22AA-9120-434C-BD7B-4713F5B6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52658-F4F3-47BD-869E-1F9C122FD84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22675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7DC0EF-E616-4955-9D0A-3CC18E92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04B7-9F4A-42B2-A07E-E6945DC3DCC4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F26FAD-5CD0-4B0A-A9D9-C53A9B48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5FC41-AF54-497E-948C-45EB2DB8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3B987-8BDE-4D2A-BE12-023F515A151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44429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40B6C-3611-4CB7-A688-2CDD8373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B5F3-5B82-4362-A549-03609A43BCF5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41D2-B5F6-42A3-8BFE-6AAA5D06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CA134-793F-4CC4-B205-3FF70A08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DD4A3-EDC5-4241-94A3-3CB71BA570E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1529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7FD1-28C8-4A8F-AD75-C1E5656F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D19E-9300-4ACD-9069-44DE837E480B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CA6E-58C0-4B74-855F-ED267B6A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A4001-DDCE-469C-8929-15C91918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30963-2B1D-4F80-92F9-966A69348CF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5788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63C596-0BF2-4173-9CA7-40E175F860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2CF593-694E-4C7F-BF61-223EBB03AE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728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1F5F9-E8D1-464D-ABAB-842382A29D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987E12-6913-49BB-8CCB-0860E306C3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224DB2-302B-453E-8E98-8A35794BB5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749FB-4C25-4E7B-A718-C6D1DBEEF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9B6481-A13A-495D-9E79-0E537C43C5D8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9EDF-E40C-4866-952F-18A4BCAFA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999BC-8CC2-4CFE-938A-6E1F10E29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C725F2-11F6-45FA-93E2-A8F266B2ACB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0334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ul2012.archive.ensembl.org/Homo_sapiens/Location/Genome?r=1:1-100000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-11113" y="274638"/>
            <a:ext cx="8229601" cy="1143000"/>
          </a:xfrm>
        </p:spPr>
        <p:txBody>
          <a:bodyPr/>
          <a:lstStyle/>
          <a:p>
            <a:r>
              <a:rPr lang="it-IT" altLang="it-IT" b="1" dirty="0" err="1"/>
              <a:t>Definitions</a:t>
            </a:r>
            <a:r>
              <a:rPr lang="it-IT" altLang="it-IT" b="1" dirty="0"/>
              <a:t> of </a:t>
            </a:r>
            <a:r>
              <a:rPr lang="it-IT" altLang="it-IT" b="1" dirty="0" err="1"/>
              <a:t>genetic</a:t>
            </a:r>
            <a:r>
              <a:rPr lang="it-IT" altLang="it-IT" b="1" dirty="0"/>
              <a:t> </a:t>
            </a:r>
            <a:r>
              <a:rPr lang="it-IT" altLang="it-IT" b="1" dirty="0" err="1"/>
              <a:t>terms</a:t>
            </a:r>
            <a:endParaRPr lang="it-IT" altLang="it-IT" b="1" dirty="0"/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it-IT" sz="2800" b="1" dirty="0"/>
              <a:t>Gene</a:t>
            </a:r>
            <a:r>
              <a:rPr lang="en-US" altLang="it-IT" sz="2800" dirty="0"/>
              <a:t>: fundamental unit, physical and functional, of heritability, that transmits biological information from a generation to the next. </a:t>
            </a:r>
          </a:p>
          <a:p>
            <a:pPr algn="just"/>
            <a:r>
              <a:rPr lang="en-US" altLang="it-IT" sz="2800" b="1" dirty="0"/>
              <a:t>Phenotype</a:t>
            </a:r>
            <a:r>
              <a:rPr lang="en-US" altLang="it-IT" sz="2800" dirty="0"/>
              <a:t>: morphological and functional characteristic of an organism determined by its genotype and modulated by the environment. </a:t>
            </a:r>
          </a:p>
          <a:p>
            <a:pPr algn="just"/>
            <a:r>
              <a:rPr lang="en-US" altLang="it-IT" sz="2800" b="1" dirty="0"/>
              <a:t>Genetic polymorphism</a:t>
            </a:r>
            <a:r>
              <a:rPr lang="en-US" altLang="it-IT" sz="2800" dirty="0"/>
              <a:t>: presence in the population of more variants of the same phenotype determined by different alleles with a frequency higher than 1%.</a:t>
            </a:r>
          </a:p>
          <a:p>
            <a:pPr algn="just"/>
            <a:r>
              <a:rPr lang="en-US" altLang="it-IT" sz="2800" dirty="0"/>
              <a:t> </a:t>
            </a:r>
            <a:r>
              <a:rPr lang="en-US" altLang="it-IT" sz="2800" b="1" dirty="0"/>
              <a:t>Allele</a:t>
            </a:r>
            <a:r>
              <a:rPr lang="en-US" altLang="it-IT" sz="2800" dirty="0"/>
              <a:t>: alternative form of a specific gene.</a:t>
            </a:r>
          </a:p>
        </p:txBody>
      </p:sp>
      <p:pic>
        <p:nvPicPr>
          <p:cNvPr id="1024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"/>
            <a:ext cx="1162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0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dirty="0"/>
              <a:t>DNA </a:t>
            </a:r>
            <a:r>
              <a:rPr lang="it-IT" altLang="it-IT" sz="3200" b="1" dirty="0" err="1"/>
              <a:t>polymorphisms</a:t>
            </a:r>
            <a:r>
              <a:rPr lang="it-IT" altLang="it-IT" sz="3200" b="1" dirty="0"/>
              <a:t> can </a:t>
            </a:r>
            <a:r>
              <a:rPr lang="it-IT" altLang="it-IT" sz="3200" b="1" dirty="0" err="1"/>
              <a:t>influences</a:t>
            </a:r>
            <a:r>
              <a:rPr lang="it-IT" altLang="it-IT" sz="3200" b="1" dirty="0"/>
              <a:t> </a:t>
            </a:r>
            <a:r>
              <a:rPr lang="it-IT" altLang="it-IT" sz="3200" b="1" dirty="0" err="1"/>
              <a:t>protein</a:t>
            </a:r>
            <a:r>
              <a:rPr lang="it-IT" altLang="it-IT" sz="3200" b="1" dirty="0"/>
              <a:t> </a:t>
            </a:r>
            <a:r>
              <a:rPr lang="it-IT" altLang="it-IT" sz="3200" b="1" dirty="0" err="1"/>
              <a:t>function</a:t>
            </a:r>
            <a:endParaRPr lang="it-IT" altLang="it-IT" sz="3200" b="1" dirty="0"/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43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2"/>
          <a:stretch>
            <a:fillRect/>
          </a:stretch>
        </p:blipFill>
        <p:spPr bwMode="auto">
          <a:xfrm>
            <a:off x="468313" y="3048000"/>
            <a:ext cx="82978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4267200" y="6488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Feero et al., NEJM 2010</a:t>
            </a:r>
          </a:p>
        </p:txBody>
      </p:sp>
    </p:spTree>
    <p:extLst>
      <p:ext uri="{BB962C8B-B14F-4D97-AF65-F5344CB8AC3E}">
        <p14:creationId xmlns:p14="http://schemas.microsoft.com/office/powerpoint/2010/main" val="216396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3200" b="1" dirty="0"/>
              <a:t>Epigenetic effects modulate the association of DNA variants with protein function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350" y="1600200"/>
            <a:ext cx="7099300" cy="4525963"/>
          </a:xfrm>
        </p:spPr>
      </p:pic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4267200" y="6488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Feero et al., NEJM 2010</a:t>
            </a:r>
          </a:p>
        </p:txBody>
      </p:sp>
    </p:spTree>
    <p:extLst>
      <p:ext uri="{BB962C8B-B14F-4D97-AF65-F5344CB8AC3E}">
        <p14:creationId xmlns:p14="http://schemas.microsoft.com/office/powerpoint/2010/main" val="258396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 b="1" dirty="0"/>
              <a:t>Elements of human genetic variation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2"/>
          <a:stretch>
            <a:fillRect/>
          </a:stretch>
        </p:blipFill>
        <p:spPr>
          <a:xfrm>
            <a:off x="609600" y="2819400"/>
            <a:ext cx="2339975" cy="1752600"/>
          </a:xfrm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1"/>
          <a:stretch>
            <a:fillRect/>
          </a:stretch>
        </p:blipFill>
        <p:spPr bwMode="auto">
          <a:xfrm>
            <a:off x="6172200" y="2895600"/>
            <a:ext cx="23399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6" b="26340"/>
          <a:stretch>
            <a:fillRect/>
          </a:stretch>
        </p:blipFill>
        <p:spPr bwMode="auto">
          <a:xfrm>
            <a:off x="3429000" y="2133600"/>
            <a:ext cx="23399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267200" y="6488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Feero et al., NEJM 2010</a:t>
            </a:r>
          </a:p>
        </p:txBody>
      </p:sp>
    </p:spTree>
    <p:extLst>
      <p:ext uri="{BB962C8B-B14F-4D97-AF65-F5344CB8AC3E}">
        <p14:creationId xmlns:p14="http://schemas.microsoft.com/office/powerpoint/2010/main" val="274228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4000" b="1" dirty="0" err="1"/>
              <a:t>Relevance</a:t>
            </a:r>
            <a:r>
              <a:rPr lang="it-IT" altLang="it-IT" sz="4000" b="1" dirty="0"/>
              <a:t> of </a:t>
            </a:r>
            <a:r>
              <a:rPr lang="it-IT" altLang="it-IT" sz="4000" b="1" dirty="0" err="1"/>
              <a:t>germline</a:t>
            </a:r>
            <a:r>
              <a:rPr lang="it-IT" altLang="it-IT" sz="4000" b="1" dirty="0"/>
              <a:t> and </a:t>
            </a:r>
            <a:r>
              <a:rPr lang="it-IT" altLang="it-IT" sz="4000" b="1" dirty="0" err="1"/>
              <a:t>somatic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variants</a:t>
            </a:r>
            <a:r>
              <a:rPr lang="it-IT" altLang="it-IT" sz="4000" b="1" dirty="0"/>
              <a:t> in </a:t>
            </a:r>
            <a:r>
              <a:rPr lang="it-IT" altLang="it-IT" sz="4000" b="1" dirty="0" err="1"/>
              <a:t>oncology</a:t>
            </a:r>
            <a:endParaRPr lang="it-IT" altLang="it-IT" sz="4000" b="1" dirty="0"/>
          </a:p>
        </p:txBody>
      </p:sp>
      <p:pic>
        <p:nvPicPr>
          <p:cNvPr id="2150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28775"/>
            <a:ext cx="3521075" cy="5033963"/>
          </a:xfrm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5105400" y="64770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Paugh et al., Clin Pharm Ther 2011</a:t>
            </a:r>
            <a:endParaRPr kumimoji="0" lang="en-US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27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b="1" dirty="0"/>
              <a:t>In infectious diseases, genetic variation can affect a pathogen's sensitivity to antimicrobial drugs</a:t>
            </a:r>
            <a:endParaRPr lang="it-IT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76" y="1600200"/>
            <a:ext cx="8139247" cy="452596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62400" y="647108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Huges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Andresson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Rev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44760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8">
            <a:extLst>
              <a:ext uri="{FF2B5EF4-FFF2-40B4-BE49-F238E27FC236}">
                <a16:creationId xmlns:a16="http://schemas.microsoft.com/office/drawing/2014/main" id="{94F475EF-A9CE-47DD-BD8C-2E343BBB3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3484900"/>
            <a:ext cx="135731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Fenotipi di risposta ai farmaci</a:t>
            </a:r>
          </a:p>
        </p:txBody>
      </p:sp>
      <p:sp>
        <p:nvSpPr>
          <p:cNvPr id="7171" name="Parentesi graffa aperta 9">
            <a:extLst>
              <a:ext uri="{FF2B5EF4-FFF2-40B4-BE49-F238E27FC236}">
                <a16:creationId xmlns:a16="http://schemas.microsoft.com/office/drawing/2014/main" id="{08E63BA0-5A0E-4674-9280-1E62D80CEBDA}"/>
              </a:ext>
            </a:extLst>
          </p:cNvPr>
          <p:cNvSpPr>
            <a:spLocks/>
          </p:cNvSpPr>
          <p:nvPr/>
        </p:nvSpPr>
        <p:spPr bwMode="auto">
          <a:xfrm>
            <a:off x="3929063" y="1357313"/>
            <a:ext cx="642937" cy="5000625"/>
          </a:xfrm>
          <a:prstGeom prst="leftBrace">
            <a:avLst>
              <a:gd name="adj1" fmla="val 831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CasellaDiTesto 10">
            <a:extLst>
              <a:ext uri="{FF2B5EF4-FFF2-40B4-BE49-F238E27FC236}">
                <a16:creationId xmlns:a16="http://schemas.microsoft.com/office/drawing/2014/main" id="{D7DF78B7-AECF-4C25-BF53-0D1B3DB0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71625"/>
            <a:ext cx="27146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Farmacocinetico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CasellaDiTesto 11">
            <a:extLst>
              <a:ext uri="{FF2B5EF4-FFF2-40B4-BE49-F238E27FC236}">
                <a16:creationId xmlns:a16="http://schemas.microsoft.com/office/drawing/2014/main" id="{9F0B3494-1A09-4BE0-BDE9-6F1B8F62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14750"/>
            <a:ext cx="27146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Farmacodinamico</a:t>
            </a:r>
          </a:p>
        </p:txBody>
      </p:sp>
      <p:sp>
        <p:nvSpPr>
          <p:cNvPr id="7174" name="CasellaDiTesto 12">
            <a:extLst>
              <a:ext uri="{FF2B5EF4-FFF2-40B4-BE49-F238E27FC236}">
                <a16:creationId xmlns:a16="http://schemas.microsoft.com/office/drawing/2014/main" id="{7581C89E-7C49-402B-BE8F-5924D4A8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786438"/>
            <a:ext cx="27146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Clinico</a:t>
            </a:r>
          </a:p>
        </p:txBody>
      </p:sp>
      <p:sp>
        <p:nvSpPr>
          <p:cNvPr id="7175" name="CasellaDiTesto 13">
            <a:extLst>
              <a:ext uri="{FF2B5EF4-FFF2-40B4-BE49-F238E27FC236}">
                <a16:creationId xmlns:a16="http://schemas.microsoft.com/office/drawing/2014/main" id="{3AC4F6F4-7C5E-417D-9779-7AAC664B54B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089025" y="3324226"/>
            <a:ext cx="35004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Variabilità spiegabile in termini genetici</a:t>
            </a:r>
          </a:p>
        </p:txBody>
      </p:sp>
      <p:sp>
        <p:nvSpPr>
          <p:cNvPr id="7176" name="CasellaDiTesto 14">
            <a:extLst>
              <a:ext uri="{FF2B5EF4-FFF2-40B4-BE49-F238E27FC236}">
                <a16:creationId xmlns:a16="http://schemas.microsoft.com/office/drawing/2014/main" id="{DF0371E9-A0C8-4AC2-A6A2-42474D426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963613"/>
            <a:ext cx="7858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7177" name="CasellaDiTesto 15">
            <a:extLst>
              <a:ext uri="{FF2B5EF4-FFF2-40B4-BE49-F238E27FC236}">
                <a16:creationId xmlns:a16="http://schemas.microsoft.com/office/drawing/2014/main" id="{8A53A6FC-EC76-410D-9E57-9B8DE509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6249988"/>
            <a:ext cx="7858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</a:p>
        </p:txBody>
      </p:sp>
      <p:cxnSp>
        <p:nvCxnSpPr>
          <p:cNvPr id="7178" name="Connettore 2 20">
            <a:extLst>
              <a:ext uri="{FF2B5EF4-FFF2-40B4-BE49-F238E27FC236}">
                <a16:creationId xmlns:a16="http://schemas.microsoft.com/office/drawing/2014/main" id="{138B10AE-3BF7-4D5A-827B-2FE73B57D32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-750094" y="3821907"/>
            <a:ext cx="528637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CasellaDiTesto 21">
            <a:extLst>
              <a:ext uri="{FF2B5EF4-FFF2-40B4-BE49-F238E27FC236}">
                <a16:creationId xmlns:a16="http://schemas.microsoft.com/office/drawing/2014/main" id="{783C1A19-A34C-4B83-B22C-4F77A437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Fenotipi farmacologici di tipo farmacocinetico hanno una componente genetica di fenotipi più complessi (clinici)</a:t>
            </a:r>
          </a:p>
        </p:txBody>
      </p:sp>
      <p:sp>
        <p:nvSpPr>
          <p:cNvPr id="7180" name="CasellaDiTesto 22">
            <a:extLst>
              <a:ext uri="{FF2B5EF4-FFF2-40B4-BE49-F238E27FC236}">
                <a16:creationId xmlns:a16="http://schemas.microsoft.com/office/drawing/2014/main" id="{3C3AEBE0-B8AD-4CA2-8541-D32FAB2C9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1357313"/>
            <a:ext cx="19288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Emivita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Concentrazione allo steady state</a:t>
            </a:r>
          </a:p>
        </p:txBody>
      </p:sp>
      <p:sp>
        <p:nvSpPr>
          <p:cNvPr id="7181" name="CasellaDiTesto 23">
            <a:extLst>
              <a:ext uri="{FF2B5EF4-FFF2-40B4-BE49-F238E27FC236}">
                <a16:creationId xmlns:a16="http://schemas.microsoft.com/office/drawing/2014/main" id="{1C545563-4449-4004-90FE-1102A384B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3643313"/>
            <a:ext cx="19288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Sensibilità ai farmaci in vitro</a:t>
            </a:r>
          </a:p>
        </p:txBody>
      </p:sp>
      <p:sp>
        <p:nvSpPr>
          <p:cNvPr id="7182" name="CasellaDiTesto 24">
            <a:extLst>
              <a:ext uri="{FF2B5EF4-FFF2-40B4-BE49-F238E27FC236}">
                <a16:creationId xmlns:a16="http://schemas.microsoft.com/office/drawing/2014/main" id="{1A7279FE-325F-480E-B4EB-3A2B66C2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429250"/>
            <a:ext cx="264318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Risposta clinica ai farmaci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Tossicità clinica dei farmaci</a:t>
            </a:r>
          </a:p>
        </p:txBody>
      </p:sp>
      <p:sp>
        <p:nvSpPr>
          <p:cNvPr id="7183" name="Parentesi graffa aperta 25">
            <a:extLst>
              <a:ext uri="{FF2B5EF4-FFF2-40B4-BE49-F238E27FC236}">
                <a16:creationId xmlns:a16="http://schemas.microsoft.com/office/drawing/2014/main" id="{4E28B0FB-1817-4AE5-82A3-E5ACD6993942}"/>
              </a:ext>
            </a:extLst>
          </p:cNvPr>
          <p:cNvSpPr>
            <a:spLocks/>
          </p:cNvSpPr>
          <p:nvPr/>
        </p:nvSpPr>
        <p:spPr bwMode="auto">
          <a:xfrm>
            <a:off x="6929438" y="1214438"/>
            <a:ext cx="142875" cy="1214437"/>
          </a:xfrm>
          <a:prstGeom prst="leftBrace">
            <a:avLst>
              <a:gd name="adj1" fmla="val 834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4" name="Parentesi graffa aperta 26">
            <a:extLst>
              <a:ext uri="{FF2B5EF4-FFF2-40B4-BE49-F238E27FC236}">
                <a16:creationId xmlns:a16="http://schemas.microsoft.com/office/drawing/2014/main" id="{1702E6EF-9D76-40F3-8098-2BAB0FB5AB42}"/>
              </a:ext>
            </a:extLst>
          </p:cNvPr>
          <p:cNvSpPr>
            <a:spLocks/>
          </p:cNvSpPr>
          <p:nvPr/>
        </p:nvSpPr>
        <p:spPr bwMode="auto">
          <a:xfrm>
            <a:off x="7072313" y="3286125"/>
            <a:ext cx="142875" cy="1214438"/>
          </a:xfrm>
          <a:prstGeom prst="leftBrace">
            <a:avLst>
              <a:gd name="adj1" fmla="val 834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5" name="Parentesi graffa aperta 27">
            <a:extLst>
              <a:ext uri="{FF2B5EF4-FFF2-40B4-BE49-F238E27FC236}">
                <a16:creationId xmlns:a16="http://schemas.microsoft.com/office/drawing/2014/main" id="{C9C62D92-17BA-457A-AA1A-C39CDF2FC358}"/>
              </a:ext>
            </a:extLst>
          </p:cNvPr>
          <p:cNvSpPr>
            <a:spLocks/>
          </p:cNvSpPr>
          <p:nvPr/>
        </p:nvSpPr>
        <p:spPr bwMode="auto">
          <a:xfrm>
            <a:off x="6072188" y="5429250"/>
            <a:ext cx="142875" cy="1214438"/>
          </a:xfrm>
          <a:prstGeom prst="leftBrace">
            <a:avLst>
              <a:gd name="adj1" fmla="val 834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dirty="0"/>
              <a:t>How big </a:t>
            </a:r>
            <a:r>
              <a:rPr lang="it-IT" altLang="it-IT" sz="4000" b="1" dirty="0" err="1"/>
              <a:t>is</a:t>
            </a:r>
            <a:r>
              <a:rPr lang="it-IT" altLang="it-IT" sz="4000" b="1" dirty="0"/>
              <a:t> the </a:t>
            </a:r>
            <a:r>
              <a:rPr lang="it-IT" altLang="it-IT" sz="4000" b="1" dirty="0" err="1"/>
              <a:t>genome</a:t>
            </a:r>
            <a:r>
              <a:rPr lang="it-IT" altLang="it-IT" sz="4000" b="1" dirty="0"/>
              <a:t>? How </a:t>
            </a:r>
            <a:r>
              <a:rPr lang="it-IT" altLang="it-IT" sz="4000" b="1" dirty="0" err="1"/>
              <a:t>many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genes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does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it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contain</a:t>
            </a:r>
            <a:r>
              <a:rPr lang="it-IT" altLang="it-IT" sz="4000" b="1" dirty="0"/>
              <a:t>?</a:t>
            </a:r>
          </a:p>
        </p:txBody>
      </p:sp>
      <p:pic>
        <p:nvPicPr>
          <p:cNvPr id="1126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13" y="1428750"/>
            <a:ext cx="3968750" cy="5072063"/>
          </a:xfrm>
        </p:spPr>
      </p:pic>
      <p:sp>
        <p:nvSpPr>
          <p:cNvPr id="11268" name="Rettangolo 7"/>
          <p:cNvSpPr>
            <a:spLocks noChangeArrowheads="1"/>
          </p:cNvSpPr>
          <p:nvPr/>
        </p:nvSpPr>
        <p:spPr bwMode="auto">
          <a:xfrm>
            <a:off x="4605338" y="61769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  <a:hlinkClick r:id="rId3"/>
              </a:rPr>
              <a:t>http://jul2012.archive.ensembl.org/Homo_sapiens/Location/Genome?r=1:1-1000000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4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835342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b="1" dirty="0" err="1">
                <a:latin typeface="Arial" panose="020B0604020202020204" pitchFamily="34" charset="0"/>
              </a:rPr>
              <a:t>Objective</a:t>
            </a:r>
            <a:r>
              <a:rPr lang="it-IT" altLang="it-IT" sz="1800" b="1" dirty="0">
                <a:latin typeface="Arial" panose="020B0604020202020204" pitchFamily="34" charset="0"/>
              </a:rPr>
              <a:t> of </a:t>
            </a:r>
            <a:r>
              <a:rPr lang="it-IT" altLang="it-IT" sz="1800" b="1" dirty="0" err="1">
                <a:latin typeface="Arial" panose="020B0604020202020204" pitchFamily="34" charset="0"/>
              </a:rPr>
              <a:t>pharmacogenetic</a:t>
            </a:r>
            <a:r>
              <a:rPr lang="it-IT" altLang="it-IT" sz="1800" b="1" dirty="0">
                <a:latin typeface="Arial" panose="020B0604020202020204" pitchFamily="34" charset="0"/>
              </a:rPr>
              <a:t> </a:t>
            </a:r>
            <a:r>
              <a:rPr lang="it-IT" altLang="it-IT" sz="1800" b="1" dirty="0" err="1">
                <a:latin typeface="Arial" panose="020B0604020202020204" pitchFamily="34" charset="0"/>
              </a:rPr>
              <a:t>research</a:t>
            </a:r>
            <a:endParaRPr lang="it-IT" altLang="it-IT" sz="18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altLang="it-IT" sz="1800" dirty="0">
                <a:latin typeface="Arial" panose="020B0604020202020204" pitchFamily="34" charset="0"/>
              </a:rPr>
              <a:t> To associate to a </a:t>
            </a:r>
            <a:r>
              <a:rPr lang="it-IT" altLang="it-IT" sz="1800" dirty="0" err="1">
                <a:latin typeface="Arial" panose="020B0604020202020204" pitchFamily="34" charset="0"/>
              </a:rPr>
              <a:t>certain</a:t>
            </a:r>
            <a:r>
              <a:rPr lang="it-IT" altLang="it-IT" sz="1800" dirty="0">
                <a:latin typeface="Arial" panose="020B0604020202020204" pitchFamily="34" charset="0"/>
              </a:rPr>
              <a:t> PHENOTYPE (</a:t>
            </a:r>
            <a:r>
              <a:rPr lang="it-IT" altLang="it-IT" sz="1800" dirty="0" err="1">
                <a:latin typeface="Arial" panose="020B0604020202020204" pitchFamily="34" charset="0"/>
              </a:rPr>
              <a:t>therapetuic</a:t>
            </a: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</a:rPr>
              <a:t>response</a:t>
            </a:r>
            <a:r>
              <a:rPr lang="it-IT" altLang="it-IT" sz="1800" dirty="0">
                <a:latin typeface="Arial" panose="020B0604020202020204" pitchFamily="34" charset="0"/>
              </a:rPr>
              <a:t>, </a:t>
            </a:r>
            <a:r>
              <a:rPr lang="it-IT" altLang="it-IT" sz="1800" dirty="0" err="1">
                <a:latin typeface="Arial" panose="020B0604020202020204" pitchFamily="34" charset="0"/>
              </a:rPr>
              <a:t>adverse</a:t>
            </a: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</a:rPr>
              <a:t>effects</a:t>
            </a:r>
            <a:r>
              <a:rPr lang="it-IT" altLang="it-IT" sz="1800" dirty="0">
                <a:latin typeface="Arial" panose="020B0604020202020204" pitchFamily="34" charset="0"/>
              </a:rPr>
              <a:t>, </a:t>
            </a:r>
            <a:r>
              <a:rPr lang="it-IT" altLang="it-IT" sz="1800" dirty="0" err="1">
                <a:latin typeface="Arial" panose="020B0604020202020204" pitchFamily="34" charset="0"/>
              </a:rPr>
              <a:t>resistance</a:t>
            </a:r>
            <a:r>
              <a:rPr lang="it-IT" altLang="it-IT" sz="1800" dirty="0">
                <a:latin typeface="Arial" panose="020B0604020202020204" pitchFamily="34" charset="0"/>
              </a:rPr>
              <a:t>) a </a:t>
            </a:r>
            <a:r>
              <a:rPr lang="it-IT" altLang="it-IT" sz="1800" dirty="0" err="1">
                <a:latin typeface="Arial" panose="020B0604020202020204" pitchFamily="34" charset="0"/>
              </a:rPr>
              <a:t>particular</a:t>
            </a:r>
            <a:r>
              <a:rPr lang="it-IT" altLang="it-IT" sz="1800" dirty="0">
                <a:latin typeface="Arial" panose="020B0604020202020204" pitchFamily="34" charset="0"/>
              </a:rPr>
              <a:t> GENOTYPE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750" y="3498850"/>
            <a:ext cx="2879725" cy="16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latin typeface="Arial" panose="020B0604020202020204" pitchFamily="34" charset="0"/>
              </a:rPr>
              <a:t>PHENOTYPE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</a:rPr>
              <a:t>Therapeutic</a:t>
            </a: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</a:rPr>
              <a:t>response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</a:rPr>
              <a:t>Adverse</a:t>
            </a: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</a:rPr>
              <a:t>effects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</a:rPr>
              <a:t>Lack</a:t>
            </a:r>
            <a:r>
              <a:rPr lang="it-IT" altLang="it-IT" sz="1800" dirty="0">
                <a:latin typeface="Arial" panose="020B0604020202020204" pitchFamily="34" charset="0"/>
              </a:rPr>
              <a:t> of </a:t>
            </a:r>
            <a:r>
              <a:rPr lang="it-IT" altLang="it-IT" sz="1800" dirty="0" err="1">
                <a:latin typeface="Arial" panose="020B0604020202020204" pitchFamily="34" charset="0"/>
              </a:rPr>
              <a:t>efficacy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656138" y="3299163"/>
            <a:ext cx="4248150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latin typeface="Arial" panose="020B0604020202020204" pitchFamily="34" charset="0"/>
              </a:rPr>
              <a:t>GENOTYPE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Single Nucleotide </a:t>
            </a:r>
            <a:r>
              <a:rPr lang="it-IT" altLang="it-IT" sz="1800" dirty="0" err="1">
                <a:latin typeface="Arial" panose="020B0604020202020204" pitchFamily="34" charset="0"/>
              </a:rPr>
              <a:t>Variants</a:t>
            </a:r>
            <a:r>
              <a:rPr lang="it-IT" altLang="it-IT" sz="1800" dirty="0">
                <a:latin typeface="Arial" panose="020B0604020202020204" pitchFamily="34" charset="0"/>
              </a:rPr>
              <a:t> (</a:t>
            </a:r>
            <a:r>
              <a:rPr lang="it-IT" altLang="it-IT" sz="1800" dirty="0" err="1">
                <a:latin typeface="Arial" panose="020B0604020202020204" pitchFamily="34" charset="0"/>
              </a:rPr>
              <a:t>SNPs</a:t>
            </a:r>
            <a:r>
              <a:rPr lang="it-IT" altLang="it-IT" sz="1800" dirty="0">
                <a:latin typeface="Arial" panose="020B0604020202020204" pitchFamily="34" charset="0"/>
              </a:rPr>
              <a:t>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</a:rPr>
              <a:t>Deletions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</a:rPr>
              <a:t>Repeated</a:t>
            </a: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</a:rPr>
              <a:t>sequences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</a:rPr>
              <a:t>Expression</a:t>
            </a: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</a:rPr>
              <a:t>profiles</a:t>
            </a:r>
            <a:r>
              <a:rPr lang="it-IT" altLang="it-IT" sz="1800" dirty="0">
                <a:latin typeface="Arial" panose="020B0604020202020204" pitchFamily="34" charset="0"/>
              </a:rPr>
              <a:t> (</a:t>
            </a:r>
            <a:r>
              <a:rPr lang="it-IT" altLang="it-IT" sz="1800" dirty="0" err="1">
                <a:latin typeface="Arial" panose="020B0604020202020204" pitchFamily="34" charset="0"/>
              </a:rPr>
              <a:t>mRNA</a:t>
            </a:r>
            <a:r>
              <a:rPr lang="it-IT" altLang="it-IT" sz="1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3635375" y="4076700"/>
            <a:ext cx="719138" cy="503238"/>
          </a:xfrm>
          <a:prstGeom prst="leftRightArrow">
            <a:avLst>
              <a:gd name="adj1" fmla="val 50000"/>
              <a:gd name="adj2" fmla="val 285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9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err="1"/>
              <a:t>Methods</a:t>
            </a:r>
            <a:r>
              <a:rPr lang="it-IT" sz="3600" b="1" dirty="0"/>
              <a:t> of </a:t>
            </a:r>
            <a:r>
              <a:rPr lang="it-IT" sz="3600" b="1" dirty="0" err="1"/>
              <a:t>pharmacogenetic</a:t>
            </a:r>
            <a:r>
              <a:rPr lang="it-IT" sz="3600" b="1" dirty="0"/>
              <a:t> </a:t>
            </a:r>
            <a:r>
              <a:rPr lang="it-IT" sz="3600" b="1" dirty="0" err="1"/>
              <a:t>research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800" dirty="0"/>
              <a:t>The </a:t>
            </a:r>
            <a:r>
              <a:rPr lang="it-IT" sz="2800" dirty="0" err="1"/>
              <a:t>most</a:t>
            </a:r>
            <a:r>
              <a:rPr lang="it-IT" sz="2800" dirty="0"/>
              <a:t> </a:t>
            </a:r>
            <a:r>
              <a:rPr lang="it-IT" sz="2800" dirty="0" err="1"/>
              <a:t>critical</a:t>
            </a:r>
            <a:r>
              <a:rPr lang="it-IT" sz="2800" dirty="0"/>
              <a:t> </a:t>
            </a:r>
            <a:r>
              <a:rPr lang="it-IT" sz="2800" dirty="0" err="1"/>
              <a:t>step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to </a:t>
            </a:r>
            <a:r>
              <a:rPr lang="it-IT" sz="2800" b="1" dirty="0" err="1"/>
              <a:t>define</a:t>
            </a:r>
            <a:r>
              <a:rPr lang="it-IT" sz="2800" b="1" dirty="0"/>
              <a:t> and </a:t>
            </a:r>
            <a:r>
              <a:rPr lang="it-IT" sz="2800" b="1" dirty="0" err="1"/>
              <a:t>measure</a:t>
            </a:r>
            <a:r>
              <a:rPr lang="it-IT" sz="2800" b="1" dirty="0"/>
              <a:t> the </a:t>
            </a:r>
            <a:r>
              <a:rPr lang="it-IT" sz="2800" b="1" dirty="0" err="1"/>
              <a:t>drug-response</a:t>
            </a:r>
            <a:r>
              <a:rPr lang="it-IT" sz="2800" b="1" dirty="0"/>
              <a:t> </a:t>
            </a:r>
            <a:r>
              <a:rPr lang="it-IT" sz="2800" b="1" dirty="0" err="1"/>
              <a:t>phenotype</a:t>
            </a:r>
            <a:r>
              <a:rPr lang="it-IT" sz="2800" dirty="0"/>
              <a:t>.</a:t>
            </a:r>
          </a:p>
          <a:p>
            <a:pPr algn="just"/>
            <a:r>
              <a:rPr lang="en-US" sz="2800" dirty="0"/>
              <a:t>Discovery model can be based on </a:t>
            </a:r>
            <a:r>
              <a:rPr lang="en-US" sz="2800" b="1" dirty="0"/>
              <a:t>candidate gene studies</a:t>
            </a:r>
            <a:r>
              <a:rPr lang="en-US" sz="2800" dirty="0"/>
              <a:t> or </a:t>
            </a:r>
            <a:r>
              <a:rPr lang="en-US" sz="2800" b="1" dirty="0"/>
              <a:t>agnostic genome-wide analyses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/>
              <a:t>Pharmacogenetic</a:t>
            </a:r>
            <a:r>
              <a:rPr lang="en-US" sz="2800" dirty="0"/>
              <a:t> discoveries require </a:t>
            </a:r>
            <a:r>
              <a:rPr lang="en-US" sz="2800" b="1" dirty="0"/>
              <a:t>independent validation</a:t>
            </a:r>
            <a:r>
              <a:rPr lang="en-US" sz="2800" dirty="0"/>
              <a:t> before they can be translated into clinical diagnostics.</a:t>
            </a:r>
          </a:p>
          <a:p>
            <a:pPr algn="just"/>
            <a:r>
              <a:rPr lang="en-US" sz="2800" dirty="0"/>
              <a:t>The validation process can be facilitated by </a:t>
            </a:r>
            <a:r>
              <a:rPr lang="en-US" sz="2800" b="1" dirty="0"/>
              <a:t>elucidating the mechanisms </a:t>
            </a:r>
            <a:r>
              <a:rPr lang="en-US" sz="2800" dirty="0"/>
              <a:t>that determine how the variation alters drug responses. </a:t>
            </a: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8674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Relling</a:t>
            </a:r>
            <a:r>
              <a:rPr lang="it-IT" dirty="0"/>
              <a:t> &amp; Evans, Nature 2015</a:t>
            </a:r>
          </a:p>
        </p:txBody>
      </p:sp>
    </p:spTree>
    <p:extLst>
      <p:ext uri="{BB962C8B-B14F-4D97-AF65-F5344CB8AC3E}">
        <p14:creationId xmlns:p14="http://schemas.microsoft.com/office/powerpoint/2010/main" val="295054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600" y="990600"/>
            <a:ext cx="876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From the </a:t>
            </a:r>
            <a:r>
              <a:rPr lang="it-IT" sz="2800" dirty="0" err="1"/>
              <a:t>molecular</a:t>
            </a:r>
            <a:r>
              <a:rPr lang="it-IT" sz="2800" dirty="0"/>
              <a:t> </a:t>
            </a:r>
            <a:r>
              <a:rPr lang="it-IT" sz="2800" dirty="0" err="1"/>
              <a:t>point</a:t>
            </a:r>
            <a:r>
              <a:rPr lang="it-IT" sz="2800" dirty="0"/>
              <a:t> of </a:t>
            </a:r>
            <a:r>
              <a:rPr lang="it-IT" sz="2800" dirty="0" err="1"/>
              <a:t>view</a:t>
            </a:r>
            <a:r>
              <a:rPr lang="it-IT" sz="2800" dirty="0"/>
              <a:t>, </a:t>
            </a:r>
            <a:r>
              <a:rPr lang="it-IT" sz="2800" dirty="0" err="1"/>
              <a:t>drug</a:t>
            </a:r>
            <a:r>
              <a:rPr lang="it-IT" sz="2800" dirty="0"/>
              <a:t> </a:t>
            </a:r>
            <a:r>
              <a:rPr lang="it-IT" sz="2800" dirty="0" err="1"/>
              <a:t>efficacy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related</a:t>
            </a:r>
            <a:r>
              <a:rPr lang="it-IT" sz="2800" dirty="0"/>
              <a:t> to the </a:t>
            </a:r>
            <a:r>
              <a:rPr lang="it-IT" sz="2800" dirty="0" err="1"/>
              <a:t>concentration</a:t>
            </a:r>
            <a:r>
              <a:rPr lang="it-IT" sz="2800" dirty="0"/>
              <a:t> of </a:t>
            </a:r>
            <a:r>
              <a:rPr lang="it-IT" sz="2800" dirty="0" err="1"/>
              <a:t>active</a:t>
            </a:r>
            <a:r>
              <a:rPr lang="it-IT" sz="2800" dirty="0"/>
              <a:t> </a:t>
            </a:r>
            <a:r>
              <a:rPr lang="it-IT" sz="2800" dirty="0" err="1"/>
              <a:t>spiecies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the site of </a:t>
            </a:r>
            <a:r>
              <a:rPr lang="it-IT" sz="2800" dirty="0" err="1"/>
              <a:t>action</a:t>
            </a:r>
            <a:r>
              <a:rPr lang="it-IT" sz="2800" dirty="0"/>
              <a:t>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 err="1"/>
              <a:t>Proteins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have</a:t>
            </a:r>
            <a:r>
              <a:rPr lang="it-IT" sz="2800" dirty="0"/>
              <a:t> a </a:t>
            </a:r>
            <a:r>
              <a:rPr lang="it-IT" sz="2800" dirty="0" err="1"/>
              <a:t>role</a:t>
            </a:r>
            <a:r>
              <a:rPr lang="it-IT" sz="2800" dirty="0"/>
              <a:t> in </a:t>
            </a:r>
            <a:r>
              <a:rPr lang="it-IT" sz="2800" dirty="0" err="1"/>
              <a:t>determining</a:t>
            </a:r>
            <a:r>
              <a:rPr lang="it-IT" sz="2800" dirty="0"/>
              <a:t> </a:t>
            </a:r>
            <a:r>
              <a:rPr lang="it-IT" sz="2800" dirty="0" err="1"/>
              <a:t>drugs</a:t>
            </a:r>
            <a:r>
              <a:rPr lang="it-IT" sz="2800" dirty="0"/>
              <a:t>: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- PHARMACOKINETICS (</a:t>
            </a:r>
            <a:r>
              <a:rPr lang="it-IT" sz="2800" dirty="0" err="1"/>
              <a:t>absorpion</a:t>
            </a:r>
            <a:r>
              <a:rPr lang="it-IT" sz="2800" dirty="0"/>
              <a:t>, </a:t>
            </a:r>
            <a:r>
              <a:rPr lang="it-IT" sz="2800" dirty="0" err="1"/>
              <a:t>distribution</a:t>
            </a:r>
            <a:r>
              <a:rPr lang="it-IT" sz="2800" dirty="0"/>
              <a:t>, </a:t>
            </a:r>
            <a:r>
              <a:rPr lang="it-IT" sz="2800" dirty="0" err="1"/>
              <a:t>metabolism</a:t>
            </a:r>
            <a:r>
              <a:rPr lang="it-IT" sz="2800" dirty="0"/>
              <a:t>, </a:t>
            </a:r>
            <a:r>
              <a:rPr lang="it-IT" sz="2800" dirty="0" err="1"/>
              <a:t>elimination</a:t>
            </a:r>
            <a:r>
              <a:rPr lang="it-IT" sz="2800" dirty="0"/>
              <a:t>, </a:t>
            </a:r>
            <a:r>
              <a:rPr lang="it-IT" sz="2800" dirty="0" err="1"/>
              <a:t>transport</a:t>
            </a:r>
            <a:r>
              <a:rPr lang="it-IT" sz="2800" dirty="0"/>
              <a:t>)</a:t>
            </a:r>
          </a:p>
          <a:p>
            <a:pPr algn="just"/>
            <a:r>
              <a:rPr lang="it-IT" sz="2800" dirty="0"/>
              <a:t>- PHARMACODYNAMICS (</a:t>
            </a:r>
            <a:r>
              <a:rPr lang="it-IT" sz="2800" dirty="0" err="1"/>
              <a:t>molecular</a:t>
            </a:r>
            <a:r>
              <a:rPr lang="it-IT" sz="2800" dirty="0"/>
              <a:t> targets)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can </a:t>
            </a:r>
            <a:r>
              <a:rPr lang="it-IT" sz="2800" dirty="0" err="1"/>
              <a:t>influence</a:t>
            </a:r>
            <a:r>
              <a:rPr lang="it-IT" sz="2800" dirty="0"/>
              <a:t> </a:t>
            </a:r>
            <a:r>
              <a:rPr lang="it-IT" sz="2800" dirty="0" err="1"/>
              <a:t>therapeutic</a:t>
            </a:r>
            <a:r>
              <a:rPr lang="it-IT" sz="2800" dirty="0"/>
              <a:t> </a:t>
            </a:r>
            <a:r>
              <a:rPr lang="it-IT" sz="2800" dirty="0" err="1"/>
              <a:t>response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07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cience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44675"/>
            <a:ext cx="7273925" cy="3752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some of the </a:t>
            </a:r>
            <a:r>
              <a:rPr lang="it-IT" altLang="it-IT" sz="2000" dirty="0" err="1">
                <a:latin typeface="Arial" panose="020B0604020202020204" pitchFamily="34" charset="0"/>
              </a:rPr>
              <a:t>main</a:t>
            </a:r>
            <a:r>
              <a:rPr lang="it-IT" altLang="it-IT" sz="2000" dirty="0"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</a:rPr>
              <a:t>enzymes</a:t>
            </a:r>
            <a:r>
              <a:rPr lang="it-IT" altLang="it-IT" sz="2000" dirty="0"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</a:rPr>
              <a:t>involved</a:t>
            </a:r>
            <a:r>
              <a:rPr lang="it-IT" altLang="it-IT" sz="2000" dirty="0">
                <a:latin typeface="Arial" panose="020B0604020202020204" pitchFamily="34" charset="0"/>
              </a:rPr>
              <a:t> in the </a:t>
            </a:r>
            <a:r>
              <a:rPr lang="it-IT" altLang="it-IT" sz="2000" dirty="0" err="1">
                <a:latin typeface="Arial" panose="020B0604020202020204" pitchFamily="34" charset="0"/>
              </a:rPr>
              <a:t>metabolic</a:t>
            </a:r>
            <a:r>
              <a:rPr lang="it-IT" altLang="it-IT" sz="2000" dirty="0"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</a:rPr>
              <a:t>inactivation</a:t>
            </a:r>
            <a:r>
              <a:rPr lang="it-IT" altLang="it-IT" sz="2000" dirty="0">
                <a:latin typeface="Arial" panose="020B0604020202020204" pitchFamily="34" charset="0"/>
              </a:rPr>
              <a:t> of </a:t>
            </a:r>
            <a:r>
              <a:rPr lang="it-IT" altLang="it-IT" sz="2000" dirty="0" err="1">
                <a:latin typeface="Arial" panose="020B0604020202020204" pitchFamily="34" charset="0"/>
              </a:rPr>
              <a:t>drugs</a:t>
            </a:r>
            <a:r>
              <a:rPr lang="it-IT" altLang="it-IT" sz="2000" dirty="0"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</a:rPr>
              <a:t>present</a:t>
            </a:r>
            <a:r>
              <a:rPr lang="it-IT" altLang="it-IT" sz="2000" dirty="0"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</a:rPr>
              <a:t>polymorphisms</a:t>
            </a:r>
            <a:r>
              <a:rPr lang="it-IT" altLang="it-IT" sz="2000" dirty="0">
                <a:latin typeface="Arial" panose="020B0604020202020204" pitchFamily="34" charset="0"/>
              </a:rPr>
              <a:t> of </a:t>
            </a:r>
            <a:r>
              <a:rPr lang="it-IT" altLang="it-IT" sz="2000" dirty="0" err="1">
                <a:latin typeface="Arial" panose="020B0604020202020204" pitchFamily="34" charset="0"/>
              </a:rPr>
              <a:t>activity</a:t>
            </a:r>
            <a:r>
              <a:rPr lang="it-IT" altLang="it-IT" sz="2000" dirty="0"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</a:rPr>
              <a:t>that</a:t>
            </a:r>
            <a:r>
              <a:rPr lang="it-IT" altLang="it-IT" sz="2000" dirty="0">
                <a:latin typeface="Arial" panose="020B0604020202020204" pitchFamily="34" charset="0"/>
              </a:rPr>
              <a:t> are </a:t>
            </a:r>
            <a:r>
              <a:rPr lang="it-IT" altLang="it-IT" sz="2000" dirty="0" err="1">
                <a:latin typeface="Arial" panose="020B0604020202020204" pitchFamily="34" charset="0"/>
              </a:rPr>
              <a:t>genetically</a:t>
            </a:r>
            <a:r>
              <a:rPr lang="it-IT" altLang="it-IT" sz="2000" dirty="0"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</a:rPr>
              <a:t>determined</a:t>
            </a:r>
            <a:endParaRPr lang="it-IT" altLang="it-IT" sz="2000" dirty="0">
              <a:latin typeface="Arial" panose="020B0604020202020204" pitchFamily="34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771775" y="5949950"/>
            <a:ext cx="420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(</a:t>
            </a:r>
            <a:r>
              <a:rPr lang="it-IT" altLang="it-IT" sz="1800" i="1">
                <a:latin typeface="Arial" panose="020B0604020202020204" pitchFamily="34" charset="0"/>
              </a:rPr>
              <a:t>Science</a:t>
            </a:r>
            <a:r>
              <a:rPr lang="it-IT" altLang="it-IT" sz="1800">
                <a:latin typeface="Arial" panose="020B0604020202020204" pitchFamily="34" charset="0"/>
              </a:rPr>
              <a:t> 1999; 286: 487-491)</a:t>
            </a:r>
          </a:p>
        </p:txBody>
      </p:sp>
    </p:spTree>
    <p:extLst>
      <p:ext uri="{BB962C8B-B14F-4D97-AF65-F5344CB8AC3E}">
        <p14:creationId xmlns:p14="http://schemas.microsoft.com/office/powerpoint/2010/main" val="4268002818"/>
      </p:ext>
    </p:extLst>
  </p:cSld>
  <p:clrMapOvr>
    <a:masterClrMapping/>
  </p:clrMapOvr>
  <p:transition advTm="10008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905000"/>
            <a:ext cx="75152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dirty="0" err="1"/>
              <a:t>Pharmacogenetic</a:t>
            </a:r>
            <a:r>
              <a:rPr lang="it-IT" altLang="it-IT" sz="3600" b="1" dirty="0"/>
              <a:t> </a:t>
            </a:r>
            <a:r>
              <a:rPr lang="it-IT" altLang="it-IT" sz="3600" b="1" dirty="0" err="1"/>
              <a:t>effects</a:t>
            </a:r>
            <a:r>
              <a:rPr lang="it-IT" altLang="it-IT" sz="3600" b="1" dirty="0"/>
              <a:t> on </a:t>
            </a:r>
            <a:r>
              <a:rPr lang="it-IT" altLang="it-IT" sz="3600" b="1" dirty="0" err="1"/>
              <a:t>pharmacokinetics</a:t>
            </a:r>
            <a:r>
              <a:rPr lang="it-IT" altLang="it-IT" sz="3600" b="1" dirty="0"/>
              <a:t> and </a:t>
            </a:r>
            <a:r>
              <a:rPr lang="it-IT" altLang="it-IT" sz="3600" b="1" dirty="0" err="1"/>
              <a:t>pharmacodynamics</a:t>
            </a:r>
            <a:endParaRPr lang="it-IT" altLang="it-IT" sz="3600" b="1" dirty="0"/>
          </a:p>
        </p:txBody>
      </p:sp>
      <p:sp>
        <p:nvSpPr>
          <p:cNvPr id="16388" name="CasellaDiTesto 4"/>
          <p:cNvSpPr txBox="1">
            <a:spLocks noChangeArrowheads="1"/>
          </p:cNvSpPr>
          <p:nvPr/>
        </p:nvSpPr>
        <p:spPr bwMode="auto">
          <a:xfrm>
            <a:off x="5486400" y="64770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Evans &amp; McLeod, NEJM 2003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7200" y="3962400"/>
            <a:ext cx="80772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76413"/>
            <a:ext cx="8102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ience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700213"/>
            <a:ext cx="4824413" cy="45196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867400" y="6494530"/>
            <a:ext cx="3467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Relling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&amp; Evans, </a:t>
            </a:r>
            <a:r>
              <a:rPr kumimoji="0" lang="it-IT" alt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Science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1999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polymorphisms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enzymes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involved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drugs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metabolic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inactivation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drug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receptors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influence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treatment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bioavailability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efficacy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056855"/>
      </p:ext>
    </p:extLst>
  </p:cSld>
  <p:clrMapOvr>
    <a:masterClrMapping/>
  </p:clrMapOvr>
  <p:transition advTm="16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482</Words>
  <Application>Microsoft Office PowerPoint</Application>
  <PresentationFormat>Presentazione su schermo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1_Office Theme</vt:lpstr>
      <vt:lpstr>Definitions of genetic terms</vt:lpstr>
      <vt:lpstr>Presentazione standard di PowerPoint</vt:lpstr>
      <vt:lpstr>How big is the genome? How many genes does it contain?</vt:lpstr>
      <vt:lpstr>Presentazione standard di PowerPoint</vt:lpstr>
      <vt:lpstr>Methods of pharmacogenetic research</vt:lpstr>
      <vt:lpstr>Presentazione standard di PowerPoint</vt:lpstr>
      <vt:lpstr>Presentazione standard di PowerPoint</vt:lpstr>
      <vt:lpstr>Pharmacogenetic effects on pharmacokinetics and pharmacodynamics</vt:lpstr>
      <vt:lpstr>Presentazione standard di PowerPoint</vt:lpstr>
      <vt:lpstr>DNA polymorphisms can influences protein function</vt:lpstr>
      <vt:lpstr>Epigenetic effects modulate the association of DNA variants with protein function</vt:lpstr>
      <vt:lpstr>Elements of human genetic variation</vt:lpstr>
      <vt:lpstr>Relevance of germline and somatic variants in oncology</vt:lpstr>
      <vt:lpstr>In infectious diseases, genetic variation can affect a pathogen's sensitivity to antimicrobial drugs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118</cp:revision>
  <dcterms:created xsi:type="dcterms:W3CDTF">2012-03-01T12:06:30Z</dcterms:created>
  <dcterms:modified xsi:type="dcterms:W3CDTF">2020-10-12T12:03:11Z</dcterms:modified>
</cp:coreProperties>
</file>