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0"/>
  </p:notesMasterIdLst>
  <p:sldIdLst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385" r:id="rId11"/>
    <p:sldId id="386" r:id="rId12"/>
    <p:sldId id="387" r:id="rId13"/>
    <p:sldId id="388" r:id="rId14"/>
    <p:sldId id="389" r:id="rId15"/>
    <p:sldId id="384" r:id="rId16"/>
    <p:sldId id="390" r:id="rId17"/>
    <p:sldId id="513" r:id="rId18"/>
    <p:sldId id="51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6BF4297-C525-49B1-887F-390B6FBF12F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457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DF78D6C-4688-48A6-97E7-847155D9F1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A3803-8341-4E1B-AC03-0C36A4942E52}" type="slidenum">
              <a:rPr kumimoji="0" lang="en-GB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5C9ECBF-5D46-4BD5-BE4D-609718137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6ABEA1-7848-4EC1-A692-CA263330E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2E1E8BB-FA76-4B12-8EDB-770A6AC28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01D1E-F931-415E-BD8C-B367617086E2}" type="slidenum">
              <a:rPr kumimoji="0" lang="en-GB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174BEFD-FEA1-41A4-BF2F-33C95DDBD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191F6EE-768D-4E86-A0EA-20C2ED9D2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6D2E247-0565-4AA0-917D-31A2198AE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4A429-F74F-4E10-BC34-4D897068C483}" type="slidenum">
              <a:rPr kumimoji="0" lang="en-GB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F21BC70-E28A-4319-B80E-689AF2074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91BE304-F256-4DAC-9168-E33100056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D0AA-BB17-4102-9926-128FD930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8056-E21E-42DC-A0C8-F17CEBA4003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96915-845A-4C73-AD8F-0E8E1530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79481-431E-49BA-B7AD-C8C6DBC3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4D22-5608-4DC8-831D-429E3D2ADC6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4386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EB66-945C-4CC1-AE75-A707B4CD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BCA-1014-4DC4-A9EF-0E5644A99D4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0C269-2AC8-441C-AB19-FC3CAFD7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57827-F8BE-467E-B031-4BA3D747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F751-B7C7-4567-A0D6-540F29977A0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916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20FD3-6256-473D-B07F-1E839572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4401-F7F5-49C1-BB60-1E21E0E9BF0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21ACB-59F5-4CE2-BF01-46B6B7D4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9000-168E-4461-9B16-4F03BC4B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84D6-0406-4255-A3CE-32EE02A5242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3037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4AE161-C623-4527-989E-EA9E1CAE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2AF1-A94D-4FAF-B939-E806110BFC6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C58837-7A20-437D-A609-E9210A5B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85F086-8415-434B-9CB0-0807198B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D1C7B-C1F0-4CA8-B2C7-C29C27363D7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5132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68D27B-8B75-42AB-894E-D9445FD3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6F7B-9FE4-45F3-8773-AB634E5E997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6B1002-1DAC-4F44-8AF9-5D30BB60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69FA49-D74A-4CCC-9F16-D464411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8E4A2-91C5-4811-93F9-D15D1415C40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4045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D02B98-565C-4621-BEED-F94C719A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4170-9338-4446-B759-C2D67528298F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952EAC-F61D-4CCF-A544-FB033067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96D989-3224-40A7-8F17-CECF36DC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1470-A87D-4066-936F-C9EA8CC7D8A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6076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CEDCF4-57AA-4BBE-BF8A-EE2D197F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D6C2-1E20-4274-BE08-2717BF9F1C3F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F13DCF-7B8B-4047-B1AF-BA770BC6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5015F2-9206-476B-9A8F-7394C253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9A58-E361-4E60-A0ED-8D9FEAD751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2026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CE9580-77C2-4C89-9F77-C375ADA2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A85F-B35E-4E89-93AE-B19567C513D2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3DFBFF-0356-4EA2-851E-EC22F543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E1BD80-EFFD-4E91-9F02-7A7EC2B9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35D3-2C27-4390-A997-1B8C047EA4C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6767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9FE7E7-AAD5-4A76-AC9C-1B2DAFFD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CD54-DD82-4AD7-9E3E-34FA92F06BEB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EB9AC3-A98C-412A-9B11-0BEC14BD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BAA5B3-DB4F-4E72-8C43-F46E07B9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C0CF9-DED7-444C-8B62-C6CDB03F95F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3637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FBCD-915A-4FB4-B6F9-1DA6124D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362C-C56D-482F-9591-9CF8AE5146A3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16F45-BBDB-4525-A8BC-740C8213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570C2-B178-47E7-9EEA-ADAA3823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E6889-0839-439E-B294-92ED5BAFE61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5963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ECA1E-3F80-46D4-8C73-7034A20C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F1A5-F55B-4F13-9710-361AA3C04ECC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29FB-8D1F-43A7-830F-158310F7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72A1-EBD7-4933-9204-46E83DB7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1B3C1-5BB1-4DD7-A73E-9A59162DFA1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731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6C8D2B-D232-4594-88E7-BEEF0243E8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A7D65B-B9BE-43ED-ABE9-9CE164643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00C8B-5993-442B-9DBC-143F9CC65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0165D-542B-4E9D-8655-9EC0CAB00B3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7B9D-4F7D-4904-B85B-47AB6CF72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6AA18-BCCC-440B-B122-C6401BED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FD6B4B9-6571-45D8-8E0A-2E3459B0A94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6893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ucsc.edu/" TargetMode="External"/><Relationship Id="rId2" Type="http://schemas.openxmlformats.org/officeDocument/2006/relationships/hyperlink" Target="http://www.ncbi.nlm.nih.gov/projects/SNP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Shendure%20J%22%5bAuthor%5d&amp;itool=EntrezSystem2.PEntrez.Pubmed.Pubmed_ResultsPanel.Pubmed_RVAbstract" TargetMode="External"/><Relationship Id="rId2" Type="http://schemas.openxmlformats.org/officeDocument/2006/relationships/hyperlink" Target="http://www.ncbi.nlm.nih.gov/pubmed?term=%22Nickerson%20DA%22%5bAuthor%5d&amp;itool=EntrezSystem2.PEntrez.Pubmed.Pubmed_ResultsPanel.Pubmed_RV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?term=%22Conrad%20DF%22%5bAuthor%5d&amp;itool=EntrezSystem2.PEntrez.Pubmed.Pubmed_ResultsPanel.Pubmed_RVAbstrac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Goodman and Gilman, 2011</a:t>
            </a:r>
          </a:p>
        </p:txBody>
      </p:sp>
      <p:pic>
        <p:nvPicPr>
          <p:cNvPr id="409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5275"/>
            <a:ext cx="8229600" cy="2055813"/>
          </a:xfrm>
        </p:spPr>
      </p:pic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latin typeface="+mj-lt"/>
              </a:rPr>
              <a:t>Nomenclatura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delle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regioni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genomiche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9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">
            <a:extLst>
              <a:ext uri="{FF2B5EF4-FFF2-40B4-BE49-F238E27FC236}">
                <a16:creationId xmlns:a16="http://schemas.microsoft.com/office/drawing/2014/main" id="{DDFE6E7D-EC24-4718-9406-E95124B0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66700"/>
            <a:ext cx="7966075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82C75F68-244B-4A67-B730-85897A324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6530975"/>
            <a:ext cx="19891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Evans et al, SJCRH, 2000</a:t>
            </a:r>
            <a:endParaRPr kumimoji="0" lang="en-US" alt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495C37C-B50A-47E7-A18D-C33CC968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420938"/>
            <a:ext cx="8077200" cy="42672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         </a:t>
            </a: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= allele funzionale (wild type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      </a:t>
            </a: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 	= gene non-funzionale (variante con SNP, I/D, ecc)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853AA8F-FEFC-45B5-A12F-CF785C38B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609600"/>
          </a:xfrm>
          <a:prstGeom prst="rect">
            <a:avLst/>
          </a:prstGeom>
          <a:solidFill>
            <a:srgbClr val="66FF33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E0D2B5C-5ECB-439D-9DD8-32C39FDB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648200"/>
            <a:ext cx="304800" cy="685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001A9071-E9E1-46C1-9016-76EF8318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132013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Pt 1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38129DA-64BF-4118-AFBD-2A5084F5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213360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Pt 2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586735C4-E957-4501-A3C0-C7540BF7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13360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Pt 3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DD257A9C-55B6-4AE4-A464-464632700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8305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Effetto del polimorfismo genetico sull’attività della proteina (1)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">
            <a:extLst>
              <a:ext uri="{FF2B5EF4-FFF2-40B4-BE49-F238E27FC236}">
                <a16:creationId xmlns:a16="http://schemas.microsoft.com/office/drawing/2014/main" id="{BC0FA5DA-4743-4B7F-9288-0A1EB57C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600"/>
            <a:ext cx="8250238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200C9BD5-A826-4E83-9982-302CCD01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319838"/>
            <a:ext cx="19891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207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207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207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Evans et al, SJCRH, 2000</a:t>
            </a:r>
            <a:endParaRPr kumimoji="0" lang="en-US" altLang="it-IT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6FC0688E-635B-4157-A018-050830639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534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Effetto del polimorfismo genetico sull’attività della proteina (2)</a:t>
            </a:r>
            <a:endParaRPr kumimoji="0" lang="en-US" altLang="it-IT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FE40DEA-2C0D-49E9-91EC-DD0C50EA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81"/>
          <a:stretch>
            <a:fillRect/>
          </a:stretch>
        </p:blipFill>
        <p:spPr bwMode="auto">
          <a:xfrm>
            <a:off x="2500313" y="928688"/>
            <a:ext cx="45005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41FAD965-2234-42DB-ADAE-6564E8FF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Ereditarietà: codominanza</a:t>
            </a:r>
          </a:p>
        </p:txBody>
      </p:sp>
      <p:sp>
        <p:nvSpPr>
          <p:cNvPr id="9220" name="TextBox 6">
            <a:extLst>
              <a:ext uri="{FF2B5EF4-FFF2-40B4-BE49-F238E27FC236}">
                <a16:creationId xmlns:a16="http://schemas.microsoft.com/office/drawing/2014/main" id="{1B0CE89C-A4B5-4A61-8CF9-D31DD932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Goodman and Gilman, 2011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ED062F7-8000-4027-8CAF-1460F8B2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66750"/>
            <a:ext cx="58324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6A3A43B1-9805-405B-A4AF-9547358B3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Aplotipi nel gene UGT1A1 generati da Haploview 4.1</a:t>
            </a:r>
          </a:p>
        </p:txBody>
      </p:sp>
      <p:sp>
        <p:nvSpPr>
          <p:cNvPr id="10244" name="TextBox 6">
            <a:extLst>
              <a:ext uri="{FF2B5EF4-FFF2-40B4-BE49-F238E27FC236}">
                <a16:creationId xmlns:a16="http://schemas.microsoft.com/office/drawing/2014/main" id="{B77EB842-64C4-45ED-8A6B-841DA7B4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Goodman and Gilman, 2011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72D6C9D2-29C3-47C4-BA79-F2400188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09600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Aplotipo: serie di alleli in una certa regione cromosomica, specifica la variazione nella sequenza del DNA in un gene o una regione cromosomica. Per ogni gene gli individui avranno due aplotipi, uno di origine materna ed uno di origine paterna.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All’interno di un aplotipo, le varianti genetiche non sono indipendenti, ovvero sono in «linkage disequilibrium», si presentano quindi sempre insieme.</a:t>
            </a: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AB94B9-B75D-49E1-A890-D4DB95B03957}"/>
              </a:ext>
            </a:extLst>
          </p:cNvPr>
          <p:cNvSpPr txBox="1"/>
          <p:nvPr/>
        </p:nvSpPr>
        <p:spPr>
          <a:xfrm>
            <a:off x="0" y="9525"/>
            <a:ext cx="9144000" cy="10064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Effetti delle varianti genetiche sui fenotipi (anche farmacogenomici)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Dipendono da: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tipo di variante: SNP?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CNA?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posizione nel genoma: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esonico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intronico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regione regolatrice?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intergenico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effetto sulla sequenza: sinonimo/non sinonimo?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frequenza della variante: rara? frequente? varianti più frequenti in genere hanno effetti più deboli sul fenotipo rispetto alle varianti più rare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modello di ereditarietà: omozigosi/eterozigosi? effetto dominante/recessivo/co-dominante?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diretto? da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linkage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disequilibrium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monogenico/poligenico?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780068B3-71F1-4DB0-A386-DDDB37E8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Come trovare informazioni sui polimorfismi?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4DCED4-5999-4566-9345-BB9F42B4B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  <a:defRPr/>
            </a:pPr>
            <a:r>
              <a:rPr lang="it-IT" dirty="0"/>
              <a:t>Database </a:t>
            </a:r>
            <a:r>
              <a:rPr lang="it-IT" dirty="0" err="1">
                <a:solidFill>
                  <a:schemeClr val="tx2"/>
                </a:solidFill>
              </a:rPr>
              <a:t>dbSNPs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/>
              <a:t>selezionando la sezione dedicata agli </a:t>
            </a:r>
            <a:r>
              <a:rPr lang="it-IT" dirty="0" err="1"/>
              <a:t>SNPs</a:t>
            </a:r>
            <a:r>
              <a:rPr lang="it-IT" dirty="0"/>
              <a:t> (</a:t>
            </a:r>
            <a:r>
              <a:rPr lang="it-IT" dirty="0">
                <a:hlinkClick r:id="rId2"/>
              </a:rPr>
              <a:t>http://www.ncbi.nlm.nih.gov/</a:t>
            </a:r>
            <a:r>
              <a:rPr lang="it-IT" dirty="0" err="1">
                <a:hlinkClick r:id="rId2"/>
              </a:rPr>
              <a:t>projects</a:t>
            </a:r>
            <a:r>
              <a:rPr lang="it-IT" dirty="0">
                <a:hlinkClick r:id="rId2"/>
              </a:rPr>
              <a:t>/SNP/</a:t>
            </a:r>
            <a:r>
              <a:rPr lang="it-IT" dirty="0"/>
              <a:t>).</a:t>
            </a:r>
          </a:p>
          <a:p>
            <a:pPr algn="just">
              <a:buFontTx/>
              <a:buChar char="-"/>
              <a:defRPr/>
            </a:pPr>
            <a:r>
              <a:rPr lang="it-IT" dirty="0" err="1"/>
              <a:t>Genome</a:t>
            </a:r>
            <a:r>
              <a:rPr lang="it-IT" dirty="0"/>
              <a:t> browser (</a:t>
            </a:r>
            <a:r>
              <a:rPr lang="it-IT" dirty="0">
                <a:hlinkClick r:id="rId3"/>
              </a:rPr>
              <a:t>http://genome.ucsc.edu/</a:t>
            </a:r>
            <a:r>
              <a:rPr lang="it-IT" dirty="0"/>
              <a:t>)</a:t>
            </a:r>
          </a:p>
          <a:p>
            <a:pPr algn="just">
              <a:buFontTx/>
              <a:buChar char="-"/>
              <a:defRPr/>
            </a:pPr>
            <a:r>
              <a:rPr lang="it-IT" dirty="0" err="1"/>
              <a:t>PharmGKB</a:t>
            </a:r>
            <a:r>
              <a:rPr lang="it-IT" dirty="0"/>
              <a:t> (</a:t>
            </a:r>
            <a:r>
              <a:rPr lang="it-IT" u="sng" dirty="0">
                <a:solidFill>
                  <a:srgbClr val="0A01BF"/>
                </a:solidFill>
              </a:rPr>
              <a:t>http://www.pharmgkb.org</a:t>
            </a:r>
            <a:r>
              <a:rPr lang="it-IT" dirty="0"/>
              <a:t>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8ADC6-167F-4BC6-989D-94CD4B3E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it-IT" b="1" dirty="0"/>
              <a:t>Nomenclatura polimorfismi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55D622-1F2B-4266-9970-9D63EE6A1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5334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Posizione della variante a livello del DNA</a:t>
            </a:r>
          </a:p>
          <a:p>
            <a:pPr marL="0" indent="0">
              <a:buNone/>
            </a:pPr>
            <a:r>
              <a:rPr lang="it-IT" sz="2400" dirty="0"/>
              <a:t>Posizione della variante a livello dell’RNA</a:t>
            </a:r>
          </a:p>
          <a:p>
            <a:pPr marL="0" indent="0">
              <a:buNone/>
            </a:pPr>
            <a:r>
              <a:rPr lang="it-IT" sz="2400" dirty="0"/>
              <a:t>Posizione della variante a livello della proteina (per varianti codificanti)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Nomenclatura univoca </a:t>
            </a:r>
            <a:r>
              <a:rPr lang="it-IT" sz="2400" dirty="0" err="1"/>
              <a:t>rs</a:t>
            </a:r>
            <a:r>
              <a:rPr lang="it-IT" sz="2400" dirty="0"/>
              <a:t> basata sull’inserimento della variante nel database dell’NIH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61030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0A423-1FA0-4F9C-9225-3154D30E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b="1" dirty="0"/>
              <a:t>rs1142345 in TPMT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A084F5-CC9F-41D2-A1EC-532CA416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it-IT" dirty="0" err="1"/>
              <a:t>Aliases</a:t>
            </a:r>
            <a:endParaRPr lang="it-IT" dirty="0"/>
          </a:p>
          <a:p>
            <a:pPr marL="0" indent="0">
              <a:buNone/>
            </a:pPr>
            <a:r>
              <a:rPr lang="it-IT" sz="2000" dirty="0"/>
              <a:t>rs16880254 (</a:t>
            </a:r>
            <a:r>
              <a:rPr lang="it-IT" sz="2000" dirty="0" err="1"/>
              <a:t>retired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rs1801205 (</a:t>
            </a:r>
            <a:r>
              <a:rPr lang="it-IT" sz="2000" dirty="0" err="1"/>
              <a:t>retired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rs29001646 (</a:t>
            </a:r>
            <a:r>
              <a:rPr lang="it-IT" sz="2000" dirty="0" err="1"/>
              <a:t>retired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rs52798150 (</a:t>
            </a:r>
            <a:r>
              <a:rPr lang="it-IT" sz="2000" dirty="0" err="1"/>
              <a:t>retired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rs61510596(</a:t>
            </a:r>
            <a:r>
              <a:rPr lang="it-IT" sz="2000" dirty="0" err="1"/>
              <a:t>retired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NC_000006.11:g.18130918T&gt;C </a:t>
            </a:r>
          </a:p>
          <a:p>
            <a:pPr marL="0" indent="0">
              <a:buNone/>
            </a:pPr>
            <a:r>
              <a:rPr lang="it-IT" sz="2000" dirty="0"/>
              <a:t>NC_000006.12:g.18130687T&gt;C </a:t>
            </a:r>
          </a:p>
          <a:p>
            <a:pPr marL="0" indent="0">
              <a:buNone/>
            </a:pPr>
            <a:r>
              <a:rPr lang="it-IT" sz="2000" dirty="0"/>
              <a:t>NG_012137.2:g.29457A&gt;G</a:t>
            </a:r>
          </a:p>
          <a:p>
            <a:pPr marL="0" indent="0">
              <a:buNone/>
            </a:pPr>
            <a:r>
              <a:rPr lang="it-IT" sz="2000" b="1" dirty="0"/>
              <a:t>NM_000367.3:c.719A&gt;G </a:t>
            </a:r>
          </a:p>
          <a:p>
            <a:pPr marL="0" indent="0">
              <a:buNone/>
            </a:pPr>
            <a:r>
              <a:rPr lang="it-IT" sz="2000" b="1" dirty="0"/>
              <a:t>NP_000358.1:p.Tyr240Cys</a:t>
            </a:r>
          </a:p>
          <a:p>
            <a:pPr marL="0" indent="0">
              <a:buNone/>
            </a:pPr>
            <a:r>
              <a:rPr lang="it-IT" sz="2000" dirty="0"/>
              <a:t>XM_011514839.1:c.674A&gt;G</a:t>
            </a:r>
          </a:p>
          <a:p>
            <a:pPr marL="0" indent="0">
              <a:buNone/>
            </a:pPr>
            <a:r>
              <a:rPr lang="it-IT" sz="2000" dirty="0"/>
              <a:t>XM_011514840.1:c.650A&gt;G</a:t>
            </a:r>
          </a:p>
          <a:p>
            <a:pPr marL="0" indent="0">
              <a:buNone/>
            </a:pPr>
            <a:r>
              <a:rPr lang="it-IT" sz="2000" dirty="0"/>
              <a:t>XP_011513141.1:p.Tyr225Cys</a:t>
            </a:r>
          </a:p>
          <a:p>
            <a:pPr marL="0" indent="0">
              <a:buNone/>
            </a:pPr>
            <a:r>
              <a:rPr lang="it-IT" sz="2000" dirty="0"/>
              <a:t>XP_011513142.1:p.Tyr217Cys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C5022C-0B5C-4193-B1DE-893D033DDE38}"/>
              </a:ext>
            </a:extLst>
          </p:cNvPr>
          <p:cNvSpPr txBox="1"/>
          <p:nvPr/>
        </p:nvSpPr>
        <p:spPr>
          <a:xfrm>
            <a:off x="4404360" y="2895600"/>
            <a:ext cx="4358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 nomi più utilizzati per la variante, oltre che il codice rs114235, sono quelli in grassetto, riferiti rispettivamente all’</a:t>
            </a:r>
            <a:r>
              <a:rPr lang="it-IT" sz="2400" dirty="0" err="1"/>
              <a:t>mRNA</a:t>
            </a:r>
            <a:r>
              <a:rPr lang="it-IT" sz="2400" dirty="0"/>
              <a:t> e alla proteina.</a:t>
            </a:r>
          </a:p>
        </p:txBody>
      </p:sp>
    </p:spTree>
    <p:extLst>
      <p:ext uri="{BB962C8B-B14F-4D97-AF65-F5344CB8AC3E}">
        <p14:creationId xmlns:p14="http://schemas.microsoft.com/office/powerpoint/2010/main" val="289486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57263"/>
          <a:stretch>
            <a:fillRect/>
          </a:stretch>
        </p:blipFill>
        <p:spPr bwMode="auto">
          <a:xfrm>
            <a:off x="838200" y="1916113"/>
            <a:ext cx="2971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Meccanismi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molecolari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polimorfismi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Goodman and Gilman, 2011</a:t>
            </a:r>
          </a:p>
        </p:txBody>
      </p:sp>
      <p:pic>
        <p:nvPicPr>
          <p:cNvPr id="512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5"/>
          <a:stretch>
            <a:fillRect/>
          </a:stretch>
        </p:blipFill>
        <p:spPr bwMode="auto">
          <a:xfrm>
            <a:off x="4895850" y="1612900"/>
            <a:ext cx="343376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6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935038" y="333375"/>
            <a:ext cx="72723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Codice genetico</a:t>
            </a:r>
          </a:p>
        </p:txBody>
      </p:sp>
      <p:sp>
        <p:nvSpPr>
          <p:cNvPr id="61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/>
              <a:t>Codice</a:t>
            </a:r>
            <a:r>
              <a:rPr lang="en-US" altLang="it-IT" sz="4000" b="1"/>
              <a:t> genetico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600200"/>
            <a:ext cx="5303837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329216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Goodman and Gilman, 2011</a:t>
            </a:r>
          </a:p>
        </p:txBody>
      </p:sp>
      <p:pic>
        <p:nvPicPr>
          <p:cNvPr id="819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35275"/>
            <a:ext cx="8229600" cy="2055813"/>
          </a:xfrm>
        </p:spPr>
      </p:pic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latin typeface="+mj-lt"/>
              </a:rPr>
              <a:t>Nomenclatura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delle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regioni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genomiche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63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886200" y="2438400"/>
            <a:ext cx="525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endParaRPr kumimoji="0" lang="en-US" altLang="it-IT" sz="20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14750" y="5964238"/>
            <a:ext cx="5429250" cy="893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Chakravarti et al </a:t>
            </a:r>
            <a:r>
              <a:rPr kumimoji="0" lang="en-US" altLang="it-IT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Nature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409, 822 – 823, 2001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International HapMap Consortium </a:t>
            </a:r>
            <a:r>
              <a:rPr kumimoji="0" lang="en-US" altLang="it-IT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Nature 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449, 851-861. 2007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International HapMap Consortium </a:t>
            </a:r>
            <a:r>
              <a:rPr kumimoji="0" lang="en-US" altLang="it-IT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Nature</a:t>
            </a: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437, 1299-1320. 2005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Conrad et al Nature 2009</a:t>
            </a:r>
            <a:endParaRPr kumimoji="0" lang="en-US" altLang="it-IT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22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b="1" dirty="0"/>
              <a:t>How different is the genome (DNA) between individuals?</a:t>
            </a:r>
          </a:p>
        </p:txBody>
      </p:sp>
      <p:sp>
        <p:nvSpPr>
          <p:cNvPr id="9221" name="Content Placeholder 8"/>
          <p:cNvSpPr>
            <a:spLocks noGrp="1"/>
          </p:cNvSpPr>
          <p:nvPr>
            <p:ph sz="half" idx="2"/>
          </p:nvPr>
        </p:nvSpPr>
        <p:spPr>
          <a:xfrm>
            <a:off x="3581400" y="1622425"/>
            <a:ext cx="5334000" cy="4525963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it-IT" dirty="0"/>
              <a:t>~ 1 nucleotide every 150-1000 nucleotides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it-IT" dirty="0"/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/>
              <a:t>For a total of: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/>
              <a:t>~ 60 million small elements of </a:t>
            </a:r>
            <a:r>
              <a:rPr lang="en-US" altLang="it-IT" dirty="0" err="1"/>
              <a:t>varitiation</a:t>
            </a:r>
            <a:endParaRPr lang="en-US" altLang="it-IT" dirty="0"/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/>
              <a:t>~ 17 million SNPs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it-IT" dirty="0"/>
              <a:t>~ 8000 copy number variations</a:t>
            </a:r>
          </a:p>
        </p:txBody>
      </p:sp>
      <p:pic>
        <p:nvPicPr>
          <p:cNvPr id="9222" name="Picture 2" descr="chakravart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b="1579"/>
          <a:stretch>
            <a:fillRect/>
          </a:stretch>
        </p:blipFill>
        <p:spPr>
          <a:xfrm>
            <a:off x="230188" y="1600200"/>
            <a:ext cx="3027362" cy="5199063"/>
          </a:xfrm>
          <a:noFill/>
        </p:spPr>
      </p:pic>
    </p:spTree>
    <p:extLst>
      <p:ext uri="{BB962C8B-B14F-4D97-AF65-F5344CB8AC3E}">
        <p14:creationId xmlns:p14="http://schemas.microsoft.com/office/powerpoint/2010/main" val="269407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/>
              <a:t>How many genes contain variations in each individual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it-IT" dirty="0"/>
              <a:t>DNA genomic studies by exome sequencing and copy number variation interrogation show: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it-IT" dirty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it-IT" dirty="0"/>
              <a:t> 46 non-sense coding SNPs/person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it-IT" dirty="0"/>
              <a:t> 52 frameshift </a:t>
            </a:r>
            <a:r>
              <a:rPr lang="en-US" altLang="it-IT" dirty="0" err="1"/>
              <a:t>indel</a:t>
            </a:r>
            <a:r>
              <a:rPr lang="en-US" altLang="it-IT" dirty="0"/>
              <a:t>/person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en-US" altLang="it-IT" dirty="0"/>
              <a:t> 274 </a:t>
            </a:r>
            <a:r>
              <a:rPr lang="en-US" altLang="it-IT" dirty="0" err="1"/>
              <a:t>geni</a:t>
            </a:r>
            <a:r>
              <a:rPr lang="en-US" altLang="it-IT" dirty="0"/>
              <a:t> </a:t>
            </a:r>
            <a:r>
              <a:rPr lang="en-US" altLang="it-IT" dirty="0" err="1"/>
              <a:t>alterati</a:t>
            </a:r>
            <a:r>
              <a:rPr lang="en-US" altLang="it-IT" dirty="0"/>
              <a:t> by CNV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it-IT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it-IT" dirty="0"/>
              <a:t>Therefore  ~372 genes/person have substantial defects</a:t>
            </a:r>
          </a:p>
          <a:p>
            <a:pPr>
              <a:buFont typeface="Arial" panose="020B0604020202020204" pitchFamily="34" charset="0"/>
              <a:buNone/>
            </a:pPr>
            <a:endParaRPr lang="en-US" altLang="it-IT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429000" y="6307138"/>
            <a:ext cx="5715000" cy="550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Nature. 2009; 461:272-6.</a:t>
            </a:r>
            <a:r>
              <a: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 </a:t>
            </a:r>
            <a:r>
              <a:rPr kumimoji="0" lang="en-US" alt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….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Nickerson DA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Shendure J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Nature. 2009. WTCC CNV  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Conrad DF</a:t>
            </a:r>
            <a:r>
              <a:rPr kumimoji="0" lang="en-US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</a:t>
            </a:r>
            <a:endParaRPr kumimoji="0" lang="en-US" altLang="it-IT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61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 b="1"/>
              <a:t>What is the importance of inherited genomic variability?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it-IT"/>
              <a:t>Common vs rare variants—still unclear if variability is so diverse that it’s not tenable to discover or utilize</a:t>
            </a:r>
          </a:p>
          <a:p>
            <a:pPr algn="just" eaLnBrk="1" hangingPunct="1"/>
            <a:r>
              <a:rPr lang="en-US" altLang="it-IT"/>
              <a:t>What proportion of variability in clinical phenotypes (e.g. cancer risk, response to medications) is inherited?</a:t>
            </a:r>
          </a:p>
        </p:txBody>
      </p:sp>
    </p:spTree>
    <p:extLst>
      <p:ext uri="{BB962C8B-B14F-4D97-AF65-F5344CB8AC3E}">
        <p14:creationId xmlns:p14="http://schemas.microsoft.com/office/powerpoint/2010/main" val="94581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b="1"/>
              <a:t>Common variants vs Rare variants</a:t>
            </a:r>
            <a:endParaRPr lang="en-US" altLang="it-IT" b="1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21333" r="4953" b="5333"/>
          <a:stretch>
            <a:fillRect/>
          </a:stretch>
        </p:blipFill>
        <p:spPr>
          <a:xfrm>
            <a:off x="146050" y="1295400"/>
            <a:ext cx="8851900" cy="5410200"/>
          </a:xfrm>
        </p:spPr>
      </p:pic>
    </p:spTree>
    <p:extLst>
      <p:ext uri="{BB962C8B-B14F-4D97-AF65-F5344CB8AC3E}">
        <p14:creationId xmlns:p14="http://schemas.microsoft.com/office/powerpoint/2010/main" val="252583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787B5004-4881-4BE5-BC13-16FD3E716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14363"/>
            <a:ext cx="3503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A 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…G A G C A C A T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B 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…G A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T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C A C A T …..</a:t>
            </a:r>
          </a:p>
        </p:txBody>
      </p:sp>
      <p:graphicFrame>
        <p:nvGraphicFramePr>
          <p:cNvPr id="307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770DC546-F1B5-4836-BAF3-2ECBB3303F7C}"/>
              </a:ext>
            </a:extLst>
          </p:cNvPr>
          <p:cNvGraphicFramePr>
            <a:graphicFrameLocks/>
          </p:cNvGraphicFramePr>
          <p:nvPr/>
        </p:nvGraphicFramePr>
        <p:xfrm>
          <a:off x="6019800" y="1143000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4" imgW="1431925" imgH="3436938" progId="MS_ClipArt_Gallery.5">
                  <p:embed/>
                </p:oleObj>
              </mc:Choice>
              <mc:Fallback>
                <p:oleObj name="Clip" r:id="rId4" imgW="1431925" imgH="3436938" progId="MS_ClipArt_Gallery.5">
                  <p:embed/>
                  <p:pic>
                    <p:nvPicPr>
                      <p:cNvPr id="307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70DC546-F1B5-4836-BAF3-2ECBB3303F7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43000"/>
                        <a:ext cx="45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07BECC3F-0795-4A5A-907D-1E148E4D6C90}"/>
              </a:ext>
            </a:extLst>
          </p:cNvPr>
          <p:cNvGraphicFramePr>
            <a:graphicFrameLocks/>
          </p:cNvGraphicFramePr>
          <p:nvPr/>
        </p:nvGraphicFramePr>
        <p:xfrm>
          <a:off x="6400800" y="457200"/>
          <a:ext cx="30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6" imgW="1347788" imgH="4519613" progId="MS_ClipArt_Gallery.5">
                  <p:embed/>
                </p:oleObj>
              </mc:Choice>
              <mc:Fallback>
                <p:oleObj name="Clip" r:id="rId6" imgW="1347788" imgH="4519613" progId="MS_ClipArt_Gallery.5">
                  <p:embed/>
                  <p:pic>
                    <p:nvPicPr>
                      <p:cNvPr id="307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7BECC3F-0795-4A5A-907D-1E148E4D6C9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304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AutoShape 5">
            <a:extLst>
              <a:ext uri="{FF2B5EF4-FFF2-40B4-BE49-F238E27FC236}">
                <a16:creationId xmlns:a16="http://schemas.microsoft.com/office/drawing/2014/main" id="{CC9D283E-EC72-45C1-9496-FBC1F25FF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172200"/>
            <a:ext cx="53340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Lucida Sans Unicode" panose="020B0602030504020204" pitchFamily="34" charset="0"/>
              </a:rPr>
              <a:t>SNP = Single Nucleotide Polymorphism</a:t>
            </a:r>
          </a:p>
        </p:txBody>
      </p:sp>
      <p:sp>
        <p:nvSpPr>
          <p:cNvPr id="148486" name="Text Box 6">
            <a:extLst>
              <a:ext uri="{FF2B5EF4-FFF2-40B4-BE49-F238E27FC236}">
                <a16:creationId xmlns:a16="http://schemas.microsoft.com/office/drawing/2014/main" id="{EC5E417F-F5C8-41EB-A60A-55B5E31F9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7375"/>
            <a:ext cx="3632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4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Sequenza di DNA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it-IT" sz="2400" b="0" i="0" u="sng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A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 …G A G C A C A T …..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ucida Sans Unicode" panose="020B0602030504020204" pitchFamily="34" charset="0"/>
              </a:rPr>
              <a:t>B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…G A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T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AU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C A C A T …..</a:t>
            </a:r>
          </a:p>
        </p:txBody>
      </p:sp>
      <p:sp>
        <p:nvSpPr>
          <p:cNvPr id="148487" name="AutoShape 7">
            <a:extLst>
              <a:ext uri="{FF2B5EF4-FFF2-40B4-BE49-F238E27FC236}">
                <a16:creationId xmlns:a16="http://schemas.microsoft.com/office/drawing/2014/main" id="{3234D2E7-5490-455C-AEB8-97ED7D0DC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419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488" name="AutoShape 8">
            <a:extLst>
              <a:ext uri="{FF2B5EF4-FFF2-40B4-BE49-F238E27FC236}">
                <a16:creationId xmlns:a16="http://schemas.microsoft.com/office/drawing/2014/main" id="{BA3D677F-42D1-432D-AA74-DD4BB9F3A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D830FB88-99E0-41EA-892F-6F9A0DEB7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"/>
            <a:ext cx="304800" cy="144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490" name="Rectangle 10">
            <a:extLst>
              <a:ext uri="{FF2B5EF4-FFF2-40B4-BE49-F238E27FC236}">
                <a16:creationId xmlns:a16="http://schemas.microsoft.com/office/drawing/2014/main" id="{CBFC251E-6E95-42C4-8CE5-C55A17C83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038600"/>
            <a:ext cx="304800" cy="144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491" name="Text Box 11">
            <a:extLst>
              <a:ext uri="{FF2B5EF4-FFF2-40B4-BE49-F238E27FC236}">
                <a16:creationId xmlns:a16="http://schemas.microsoft.com/office/drawing/2014/main" id="{B4CD11A3-DA37-400F-BA05-AA03B40E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127375"/>
            <a:ext cx="3517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Proteina codificata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0" i="0" u="sng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Funzionale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Lucida Sans Unicode" panose="020B0602030504020204" pitchFamily="34" charset="0"/>
              </a:rPr>
              <a:t>Non-funzionale</a:t>
            </a:r>
          </a:p>
        </p:txBody>
      </p:sp>
      <p:sp>
        <p:nvSpPr>
          <p:cNvPr id="148492" name="Freeform 12">
            <a:extLst>
              <a:ext uri="{FF2B5EF4-FFF2-40B4-BE49-F238E27FC236}">
                <a16:creationId xmlns:a16="http://schemas.microsoft.com/office/drawing/2014/main" id="{8402F5D1-F823-4608-816E-7C16A35DB4AC}"/>
              </a:ext>
            </a:extLst>
          </p:cNvPr>
          <p:cNvSpPr>
            <a:spLocks/>
          </p:cNvSpPr>
          <p:nvPr/>
        </p:nvSpPr>
        <p:spPr bwMode="auto">
          <a:xfrm>
            <a:off x="7696200" y="4038600"/>
            <a:ext cx="152400" cy="909638"/>
          </a:xfrm>
          <a:custGeom>
            <a:avLst/>
            <a:gdLst>
              <a:gd name="T0" fmla="*/ 0 w 96"/>
              <a:gd name="T1" fmla="*/ 0 h 477"/>
              <a:gd name="T2" fmla="*/ 2147483646 w 96"/>
              <a:gd name="T3" fmla="*/ 2147483646 h 477"/>
              <a:gd name="T4" fmla="*/ 2147483646 w 96"/>
              <a:gd name="T5" fmla="*/ 2147483646 h 477"/>
              <a:gd name="T6" fmla="*/ 2147483646 w 96"/>
              <a:gd name="T7" fmla="*/ 2147483646 h 477"/>
              <a:gd name="T8" fmla="*/ 2147483646 w 96"/>
              <a:gd name="T9" fmla="*/ 2147483646 h 477"/>
              <a:gd name="T10" fmla="*/ 2147483646 w 96"/>
              <a:gd name="T11" fmla="*/ 2147483646 h 477"/>
              <a:gd name="T12" fmla="*/ 2147483646 w 96"/>
              <a:gd name="T13" fmla="*/ 2147483646 h 477"/>
              <a:gd name="T14" fmla="*/ 2147483646 w 96"/>
              <a:gd name="T15" fmla="*/ 2147483646 h 477"/>
              <a:gd name="T16" fmla="*/ 2147483646 w 96"/>
              <a:gd name="T17" fmla="*/ 2147483646 h 4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6" h="477">
                <a:moveTo>
                  <a:pt x="0" y="0"/>
                </a:moveTo>
                <a:cubicBezTo>
                  <a:pt x="5" y="8"/>
                  <a:pt x="8" y="20"/>
                  <a:pt x="16" y="25"/>
                </a:cubicBezTo>
                <a:cubicBezTo>
                  <a:pt x="31" y="34"/>
                  <a:pt x="65" y="41"/>
                  <a:pt x="65" y="41"/>
                </a:cubicBezTo>
                <a:cubicBezTo>
                  <a:pt x="96" y="72"/>
                  <a:pt x="80" y="78"/>
                  <a:pt x="49" y="99"/>
                </a:cubicBezTo>
                <a:cubicBezTo>
                  <a:pt x="13" y="152"/>
                  <a:pt x="56" y="170"/>
                  <a:pt x="90" y="206"/>
                </a:cubicBezTo>
                <a:cubicBezTo>
                  <a:pt x="76" y="263"/>
                  <a:pt x="83" y="279"/>
                  <a:pt x="33" y="296"/>
                </a:cubicBezTo>
                <a:cubicBezTo>
                  <a:pt x="44" y="377"/>
                  <a:pt x="34" y="341"/>
                  <a:pt x="82" y="386"/>
                </a:cubicBezTo>
                <a:cubicBezTo>
                  <a:pt x="79" y="403"/>
                  <a:pt x="82" y="421"/>
                  <a:pt x="74" y="436"/>
                </a:cubicBezTo>
                <a:cubicBezTo>
                  <a:pt x="72" y="440"/>
                  <a:pt x="33" y="469"/>
                  <a:pt x="24" y="477"/>
                </a:cubicBezTo>
              </a:path>
            </a:pathLst>
          </a:custGeom>
          <a:noFill/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493" name="Freeform 13">
            <a:extLst>
              <a:ext uri="{FF2B5EF4-FFF2-40B4-BE49-F238E27FC236}">
                <a16:creationId xmlns:a16="http://schemas.microsoft.com/office/drawing/2014/main" id="{6419DAA7-89B1-4DFC-8667-D386F36E7505}"/>
              </a:ext>
            </a:extLst>
          </p:cNvPr>
          <p:cNvSpPr>
            <a:spLocks/>
          </p:cNvSpPr>
          <p:nvPr/>
        </p:nvSpPr>
        <p:spPr bwMode="auto">
          <a:xfrm>
            <a:off x="7620000" y="5033963"/>
            <a:ext cx="703263" cy="757237"/>
          </a:xfrm>
          <a:custGeom>
            <a:avLst/>
            <a:gdLst>
              <a:gd name="T0" fmla="*/ 0 w 96"/>
              <a:gd name="T1" fmla="*/ 0 h 477"/>
              <a:gd name="T2" fmla="*/ 2147483646 w 96"/>
              <a:gd name="T3" fmla="*/ 2147483646 h 477"/>
              <a:gd name="T4" fmla="*/ 2147483646 w 96"/>
              <a:gd name="T5" fmla="*/ 2147483646 h 477"/>
              <a:gd name="T6" fmla="*/ 2147483646 w 96"/>
              <a:gd name="T7" fmla="*/ 2147483646 h 477"/>
              <a:gd name="T8" fmla="*/ 2147483646 w 96"/>
              <a:gd name="T9" fmla="*/ 2147483646 h 477"/>
              <a:gd name="T10" fmla="*/ 2147483646 w 96"/>
              <a:gd name="T11" fmla="*/ 2147483646 h 477"/>
              <a:gd name="T12" fmla="*/ 2147483646 w 96"/>
              <a:gd name="T13" fmla="*/ 2147483646 h 477"/>
              <a:gd name="T14" fmla="*/ 2147483646 w 96"/>
              <a:gd name="T15" fmla="*/ 2147483646 h 477"/>
              <a:gd name="T16" fmla="*/ 2147483646 w 96"/>
              <a:gd name="T17" fmla="*/ 2147483646 h 4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6" h="477">
                <a:moveTo>
                  <a:pt x="0" y="0"/>
                </a:moveTo>
                <a:cubicBezTo>
                  <a:pt x="5" y="8"/>
                  <a:pt x="8" y="20"/>
                  <a:pt x="16" y="25"/>
                </a:cubicBezTo>
                <a:cubicBezTo>
                  <a:pt x="31" y="34"/>
                  <a:pt x="65" y="41"/>
                  <a:pt x="65" y="41"/>
                </a:cubicBezTo>
                <a:cubicBezTo>
                  <a:pt x="96" y="72"/>
                  <a:pt x="80" y="78"/>
                  <a:pt x="49" y="99"/>
                </a:cubicBezTo>
                <a:cubicBezTo>
                  <a:pt x="13" y="152"/>
                  <a:pt x="56" y="170"/>
                  <a:pt x="90" y="206"/>
                </a:cubicBezTo>
                <a:cubicBezTo>
                  <a:pt x="76" y="263"/>
                  <a:pt x="83" y="279"/>
                  <a:pt x="33" y="296"/>
                </a:cubicBezTo>
                <a:cubicBezTo>
                  <a:pt x="44" y="377"/>
                  <a:pt x="34" y="341"/>
                  <a:pt x="82" y="386"/>
                </a:cubicBezTo>
                <a:cubicBezTo>
                  <a:pt x="79" y="403"/>
                  <a:pt x="82" y="421"/>
                  <a:pt x="74" y="436"/>
                </a:cubicBezTo>
                <a:cubicBezTo>
                  <a:pt x="72" y="440"/>
                  <a:pt x="33" y="469"/>
                  <a:pt x="24" y="477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494" name="AutoShape 14">
            <a:extLst>
              <a:ext uri="{FF2B5EF4-FFF2-40B4-BE49-F238E27FC236}">
                <a16:creationId xmlns:a16="http://schemas.microsoft.com/office/drawing/2014/main" id="{8E323D27-AA34-4483-AC5A-5292D23B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0"/>
            <a:ext cx="73152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Lucida Sans Unicode" panose="020B0602030504020204" pitchFamily="34" charset="0"/>
              </a:rPr>
              <a:t>Quando gli SNP sono importanti?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utoUpdateAnimBg="0"/>
      <p:bldP spid="148487" grpId="0" animBg="1"/>
      <p:bldP spid="148488" grpId="0" animBg="1"/>
      <p:bldP spid="148490" grpId="0" animBg="1"/>
      <p:bldP spid="148491" grpId="0" autoUpdateAnimBg="0"/>
      <p:bldP spid="14849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773</Words>
  <Application>Microsoft Office PowerPoint</Application>
  <PresentationFormat>Presentazione su schermo (4:3)</PresentationFormat>
  <Paragraphs>122</Paragraphs>
  <Slides>17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Arial Unicode MS</vt:lpstr>
      <vt:lpstr>Calibri</vt:lpstr>
      <vt:lpstr>Comic Sans MS</vt:lpstr>
      <vt:lpstr>Wingdings</vt:lpstr>
      <vt:lpstr>Office Theme</vt:lpstr>
      <vt:lpstr>2_Office Theme</vt:lpstr>
      <vt:lpstr>Clip</vt:lpstr>
      <vt:lpstr>Nomenclatura delle regioni genomiche</vt:lpstr>
      <vt:lpstr>Presentazione standard di PowerPoint</vt:lpstr>
      <vt:lpstr>Codice genetico</vt:lpstr>
      <vt:lpstr>Nomenclatura delle regioni genomiche</vt:lpstr>
      <vt:lpstr>How different is the genome (DNA) between individuals?</vt:lpstr>
      <vt:lpstr>How many genes contain variations in each individual</vt:lpstr>
      <vt:lpstr>What is the importance of inherited genomic variability?</vt:lpstr>
      <vt:lpstr>Common variants vs Rare variants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trovare informazioni sui polimorfismi?</vt:lpstr>
      <vt:lpstr>Nomenclatura polimorfismi</vt:lpstr>
      <vt:lpstr>rs1142345 in TPMT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126</cp:revision>
  <dcterms:created xsi:type="dcterms:W3CDTF">2012-03-01T12:06:30Z</dcterms:created>
  <dcterms:modified xsi:type="dcterms:W3CDTF">2020-10-18T17:31:45Z</dcterms:modified>
</cp:coreProperties>
</file>