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6" r:id="rId3"/>
    <p:sldMasterId id="2147483699" r:id="rId4"/>
    <p:sldMasterId id="2147483711" r:id="rId5"/>
    <p:sldMasterId id="2147483723" r:id="rId6"/>
  </p:sldMasterIdLst>
  <p:notesMasterIdLst>
    <p:notesMasterId r:id="rId24"/>
  </p:notesMasterIdLst>
  <p:sldIdLst>
    <p:sldId id="515" r:id="rId7"/>
    <p:sldId id="574" r:id="rId8"/>
    <p:sldId id="572" r:id="rId9"/>
    <p:sldId id="258" r:id="rId10"/>
    <p:sldId id="432" r:id="rId11"/>
    <p:sldId id="433" r:id="rId12"/>
    <p:sldId id="434" r:id="rId13"/>
    <p:sldId id="435" r:id="rId14"/>
    <p:sldId id="516" r:id="rId15"/>
    <p:sldId id="517" r:id="rId16"/>
    <p:sldId id="437" r:id="rId17"/>
    <p:sldId id="438" r:id="rId18"/>
    <p:sldId id="397" r:id="rId19"/>
    <p:sldId id="399" r:id="rId20"/>
    <p:sldId id="398" r:id="rId21"/>
    <p:sldId id="443" r:id="rId22"/>
    <p:sldId id="512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5" autoAdjust="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74CE3C-2D70-4299-B6EA-CDBFDDEEDF5F}" type="datetimeFigureOut">
              <a:rPr lang="it-IT"/>
              <a:pPr>
                <a:defRPr/>
              </a:pPr>
              <a:t>18/10/2020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FB9F16-2572-44C3-A6E5-619C52EEF6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2440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C6E0A1-1CAB-4612-9A32-342F6530E5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2813B11-4710-4C2B-A4A0-F6EB5628D2B0}" type="slidenum">
              <a:rPr kumimoji="0" lang="en-US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</a:t>
            </a:fld>
            <a:endParaRPr kumimoji="0" lang="en-US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53A193C-E5EA-43DB-A548-3ABC6E97BD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62EFE0E-B881-4574-A14E-CBA734D3E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7E18B4CB-80DE-4515-975F-3AE7C51FAA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B63821-583A-45BA-B69A-6D1796B4D21C}" type="slidenum">
              <a:rPr kumimoji="0" lang="en-US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D1EE714-9430-44D8-B4EC-699582876C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5D14C7B1-7239-4F7D-B5E8-3EE70B971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BF22E3-1732-42CF-95ED-C74FE1689841}" type="slidenum">
              <a:rPr kumimoji="0" lang="en-US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73" tIns="45286" rIns="90573" bIns="4528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7660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5DD6-6866-4143-8335-17D6949D2B4C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32A0-C392-4EC3-A0C7-3A44B534CF6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8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55D0F-C502-48A0-AB96-BCE30DDC619A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93C33-DD14-4CB4-AF5A-65E63409184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8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EE8E-65B6-4921-A06D-0D19B942ED60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131C1-0EBE-40D5-B1E5-67380A3BDB0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39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0D0AA-BB17-4102-9926-128FD9307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C8056-E21E-42DC-A0C8-F17CEBA4003E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96915-845A-4C73-AD8F-0E8E1530A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79481-431E-49BA-B7AD-C8C6DBC3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A4D22-5608-4DC8-831D-429E3D2ADC6A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43864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2EB66-945C-4CC1-AE75-A707B4CD8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09BCA-1014-4DC4-A9EF-0E5644A99D4E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0C269-2AC8-441C-AB19-FC3CAFD7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57827-F8BE-467E-B031-4BA3D7472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9F751-B7C7-4567-A0D6-540F29977A02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39169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20FD3-6256-473D-B07F-1E839572A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F4401-F7F5-49C1-BB60-1E21E0E9BF01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21ACB-59F5-4CE2-BF01-46B6B7D48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B9000-168E-4461-9B16-4F03BC4B9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784D6-0406-4255-A3CE-32EE02A52427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330375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4AE161-C623-4527-989E-EA9E1CAEF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82AF1-A94D-4FAF-B939-E806110BFC6D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C58837-7A20-437D-A609-E9210A5B6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85F086-8415-434B-9CB0-0807198B3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D1C7B-C1F0-4CA8-B2C7-C29C27363D70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51320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C68D27B-8B75-42AB-894E-D9445FD3C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66F7B-9FE4-45F3-8773-AB634E5E997A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6B1002-1DAC-4F44-8AF9-5D30BB609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69FA49-D74A-4CCC-9F16-D4644118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8E4A2-91C5-4811-93F9-D15D1415C404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40459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3D02B98-565C-4621-BEED-F94C719AB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64170-9338-4446-B759-C2D67528298F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1952EAC-F61D-4CCF-A544-FB033067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896D989-3224-40A7-8F17-CECF36DCF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61470-A87D-4066-936F-C9EA8CC7D8A5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660761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5CEDCF4-57AA-4BBE-BF8A-EE2D197F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2D6C2-1E20-4274-BE08-2717BF9F1C3F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9F13DCF-7B8B-4047-B1AF-BA770BC6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B5015F2-9206-476B-9A8F-7394C253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F9A58-E361-4E60-A0ED-8D9FEAD751F9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12026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CE9580-77C2-4C89-9F77-C375ADA28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4A85F-B35E-4E89-93AE-B19567C513D2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3DFBFF-0356-4EA2-851E-EC22F5434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E1BD80-EFFD-4E91-9F02-7A7EC2B98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235D3-2C27-4390-A997-1B8C047EA4CB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6767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AC89C-E401-4593-A30B-1B7576254521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02960-1244-4147-AB86-7150E00F036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17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9FE7E7-AAD5-4A76-AC9C-1B2DAFFD2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9CD54-DD82-4AD7-9E3E-34FA92F06BEB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EB9AC3-A98C-412A-9B11-0BEC14BD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BAA5B3-DB4F-4E72-8C43-F46E07B9C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C0CF9-DED7-444C-8B62-C6CDB03F95FD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53637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6FBCD-915A-4FB4-B6F9-1DA6124D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3362C-C56D-482F-9591-9CF8AE5146A3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16F45-BBDB-4525-A8BC-740C82139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570C2-B178-47E7-9EEA-ADAA38233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E6889-0839-439E-B294-92ED5BAFE61A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59638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ECA1E-3F80-46D4-8C73-7034A20C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DF1A5-F55B-4F13-9710-361AA3C04ECC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629FB-8D1F-43A7-830F-158310F7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872A1-EBD7-4933-9204-46E83DB7D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1B3C1-5BB1-4DD7-A73E-9A59162DFA19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73148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AA906-D482-4639-A9AE-052A2B853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B817F-FAA1-4982-B645-D797D3369E3E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6CDB6-8DF4-4EF7-87FC-4266AF6DF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764A1-F693-4E6A-9BF9-210E77FBB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5313A-0630-479F-A97E-0A17CE2C939E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44654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0B9E-C771-4425-BE07-C0A344569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C96AC-B715-4817-AD6F-B6263A1FC7CD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EEDC2-4287-41C3-8F20-04C9EB0AD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48C19-CE80-4761-822E-1E1CD3DE7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E75FF-D1E0-4FBE-985A-563E7E077916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91456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EDFE3-66C3-4169-AA54-29562EC04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419B7-502F-4AB4-93F3-6E76548CC8A9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B4070-D927-4032-B87F-7618F900C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0C154-3DA7-4569-B2AA-49A939575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BE79A-F8AD-4C74-8D08-29B61AA2190B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56118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33FFBE-ACF5-48FA-A1C4-BFAEAB3A8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4FCA5-D724-4188-8AE9-DE5423FC58E9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4C3A11-1D2C-4950-A034-2B49B4D80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A8C8FF-DDF4-4C10-A314-EB3F0440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1BAA4-24CA-4DB8-93E2-90660A446E20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008673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4B7A8F3-C131-4A10-A9B9-3F5915AD3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5FE2D-02AB-456A-A8CF-F668EBCAC17B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E18C835-1102-4552-B80E-63CBCA0E4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21FD79-7AE4-45F6-A111-608E55AE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BDE3B-CD20-4BC1-BC7E-064B13FFBD59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222773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9E5A0EB-0070-4FD8-AB1C-CCA752F8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094EE-735D-40C6-9D67-6D78D6B72688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529D6C-E95C-40EF-849E-A2E73B20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0AE7FC-C9E7-42ED-B2A8-C735FC19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A2A4F-8609-4582-BA08-6C5A83F71E5B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96592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CC8C21C-7828-4833-AA88-7D4A89F92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18081-B576-4DBE-BB62-0ECAB036A6B7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2F397DE-F1DE-4C99-B687-9188309EA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5036E0-7686-4288-B23B-DF9619F41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290C8-66C3-4CD7-A9B9-65449C332D75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88790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AB81-A800-4FA0-9EEC-EBB58A876ABD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CDAB-68D3-41B8-9227-A5AB6D21807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71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A0F621-532F-4A99-98CF-85F979356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BFC4E-2FCE-4EF7-A5D8-012BC87066DB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1E09D0-D43B-4344-9FA9-3DF7296A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333FD0-3C45-4148-AB0C-E95201FAC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0BFA4-D83B-492C-B032-403C30290BA6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24451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521C88-5B81-491D-B24B-B2F8B4AD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02353-FBE5-43D3-8AE3-C5FD1A11CAA7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3B1516-A6DD-40F4-BC28-4BEAA8DDE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0582E4-AEAA-4FB6-BEB8-FE2E0325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2A09B-4AE3-4999-BA8B-F4C992EF0671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017274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DCACB-3812-4A04-894E-D3C8A684F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FF860-7CAC-4AEB-AAFC-D2CC9256E6ED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B563A-3D61-4962-894B-637C9C97E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5ED7F-CFE3-4D89-99F7-F163FD835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EF9EB-BAFE-4C9B-BD7C-1B62609DD454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24515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413D6-C274-491D-9466-0E4F79C25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052DB-298E-4963-ADC1-3995FC956FAA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527C1-C0FD-4D06-9A8B-B076A0F8D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DE088-D418-40D2-92FD-6F80D29D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9E894-7365-4A1E-89FC-DB2E43B3B848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24872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3858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E51200D-9105-43D5-A62C-5A94B7007B1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029F61B-586C-4148-B100-D2DBB0863B1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85123AF-6D9C-4231-85AE-8D239865B00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529921-DE67-43B8-9F1B-3310228311E8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5768846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E21A-6F7A-4CA0-B71C-924E987D871A}" type="datetimeFigureOut">
              <a:rPr lang="it-IT" smtClean="0"/>
              <a:t>18/10/2020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ED6E-5C07-4E47-8531-3BC83D491E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4719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E21A-6F7A-4CA0-B71C-924E987D871A}" type="datetimeFigureOut">
              <a:rPr lang="it-IT" smtClean="0"/>
              <a:t>18/10/2020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ED6E-5C07-4E47-8531-3BC83D491E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5658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E21A-6F7A-4CA0-B71C-924E987D871A}" type="datetimeFigureOut">
              <a:rPr lang="it-IT" smtClean="0"/>
              <a:t>18/10/2020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ED6E-5C07-4E47-8531-3BC83D491E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8134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E21A-6F7A-4CA0-B71C-924E987D871A}" type="datetimeFigureOut">
              <a:rPr lang="it-IT" smtClean="0"/>
              <a:t>18/10/2020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ED6E-5C07-4E47-8531-3BC83D491E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8743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E21A-6F7A-4CA0-B71C-924E987D871A}" type="datetimeFigureOut">
              <a:rPr lang="it-IT" smtClean="0"/>
              <a:t>18/10/2020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ED6E-5C07-4E47-8531-3BC83D491E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505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7ED17-3563-45E7-B5E2-0C4CBE2139EE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BB8F-6D80-4E96-A31F-51BF219A97D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161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E21A-6F7A-4CA0-B71C-924E987D871A}" type="datetimeFigureOut">
              <a:rPr lang="it-IT" smtClean="0"/>
              <a:t>18/10/2020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ED6E-5C07-4E47-8531-3BC83D491E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8724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E21A-6F7A-4CA0-B71C-924E987D871A}" type="datetimeFigureOut">
              <a:rPr lang="it-IT" smtClean="0"/>
              <a:t>18/10/2020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ED6E-5C07-4E47-8531-3BC83D491E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3691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E21A-6F7A-4CA0-B71C-924E987D871A}" type="datetimeFigureOut">
              <a:rPr lang="it-IT" smtClean="0"/>
              <a:t>18/10/2020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ED6E-5C07-4E47-8531-3BC83D491E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5466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E21A-6F7A-4CA0-B71C-924E987D871A}" type="datetimeFigureOut">
              <a:rPr lang="it-IT" smtClean="0"/>
              <a:t>18/10/2020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ED6E-5C07-4E47-8531-3BC83D491E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850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E21A-6F7A-4CA0-B71C-924E987D871A}" type="datetimeFigureOut">
              <a:rPr lang="it-IT" smtClean="0"/>
              <a:t>18/10/2020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ED6E-5C07-4E47-8531-3BC83D491E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21142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E21A-6F7A-4CA0-B71C-924E987D871A}" type="datetimeFigureOut">
              <a:rPr lang="it-IT" smtClean="0"/>
              <a:t>18/10/2020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ED6E-5C07-4E47-8531-3BC83D491E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488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5B211-82B7-4749-A75C-EDA4148494BA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2536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1F13B-FF63-4C76-B600-16C1750808C4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7339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0444A-6065-4F0D-81C9-1E738C28E585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5865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447800"/>
            <a:ext cx="4000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2" y="1447800"/>
            <a:ext cx="4000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A1009-834C-4987-9486-11383DF58598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45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5DB1-9927-451F-9C40-26F5C8E70BE7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F55B7-7FBC-4420-80F5-D8CAA756280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84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8DAE6-ACC7-4BEC-AEF5-1106A91000F8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3053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1ABE0-4F22-40B9-B17E-288ED52D5849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3714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F0813-06CF-40A4-8915-84CD4F2F8CF6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3336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85C3B-2B8C-460D-85CD-15AE3762565B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4989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D6A51-2290-4248-B18C-4B85E2ABC4B4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8984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33CAF-FDEB-407F-869C-735A93E4F934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9457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1" y="152400"/>
            <a:ext cx="2038351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152400"/>
            <a:ext cx="5962651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72691-712B-400F-BA38-35E63CFC7073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4364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17CE-974E-4D0B-86BD-54091B39143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0586-9F2F-4955-BFA3-4D626CC38F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720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17CE-974E-4D0B-86BD-54091B39143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0586-9F2F-4955-BFA3-4D626CC38F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910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17CE-974E-4D0B-86BD-54091B39143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0586-9F2F-4955-BFA3-4D626CC38F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8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E786-7878-46E9-8848-DF3A48D00060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56933-1F06-41DB-B12B-3B7DB5CD6B1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501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17CE-974E-4D0B-86BD-54091B39143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0586-9F2F-4955-BFA3-4D626CC38F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048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17CE-974E-4D0B-86BD-54091B39143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0586-9F2F-4955-BFA3-4D626CC38F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501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17CE-974E-4D0B-86BD-54091B39143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0586-9F2F-4955-BFA3-4D626CC38F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10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17CE-974E-4D0B-86BD-54091B39143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0586-9F2F-4955-BFA3-4D626CC38F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617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17CE-974E-4D0B-86BD-54091B39143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0586-9F2F-4955-BFA3-4D626CC38F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156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17CE-974E-4D0B-86BD-54091B39143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0586-9F2F-4955-BFA3-4D626CC38F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965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17CE-974E-4D0B-86BD-54091B39143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0586-9F2F-4955-BFA3-4D626CC38F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594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17CE-974E-4D0B-86BD-54091B39143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0586-9F2F-4955-BFA3-4D626CC38F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5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53BE-4671-483A-AB70-C0E60C83120E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219C-CA65-4964-B2DD-20EAE5B5869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C217F-91BE-47E2-99D2-9DD46B0B7AB1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BC3C-AD58-4334-9940-F751B9352B5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7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65E54-551B-4747-A58B-CC2FCE916E99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1CFD-1FA0-4008-A457-8E555CFC0E4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5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B13DFC-C44D-4A61-B25C-D7ED8873E036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71F5F9-E8D1-464D-ABAB-842382A29D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D6C8D2B-D232-4594-88E7-BEEF0243E8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3A7D65B-B9BE-43ED-ABE9-9CE1646438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00C8B-5993-442B-9DBC-143F9CC65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50165D-542B-4E9D-8655-9EC0CAB00B3E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77B9D-4F7D-4904-B85B-47AB6CF72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6AA18-BCCC-440B-B122-C6401BED1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FD6B4B9-6571-45D8-8E0A-2E3459B0A940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6893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7A922C4-8287-448F-B368-B0093248E3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4474292-79AC-4D52-9731-84B7A70D21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03665-9FE7-4CFF-9633-12A8C2106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FC8EB4-4B30-4871-9934-95FA486B9B6E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B6BDC-AFCB-4609-A4E8-DF72A544F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CDA32-386A-49B9-8554-68F40DB0E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99DD06F-F9A2-45A1-A0E5-2F2040FB7C47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06457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FE21A-6F7A-4CA0-B71C-924E987D871A}" type="datetimeFigureOut">
              <a:rPr lang="it-IT" smtClean="0"/>
              <a:t>18/10/2020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4ED6E-5C07-4E47-8531-3BC83D491E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03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3C6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7" name="Freeform 3"/>
          <p:cNvSpPr>
            <a:spLocks/>
          </p:cNvSpPr>
          <p:nvPr/>
        </p:nvSpPr>
        <p:spPr bwMode="auto">
          <a:xfrm>
            <a:off x="0" y="457200"/>
            <a:ext cx="9144000" cy="6400800"/>
          </a:xfrm>
          <a:custGeom>
            <a:avLst/>
            <a:gdLst>
              <a:gd name="T0" fmla="*/ 0 w 5760"/>
              <a:gd name="T1" fmla="*/ 2147483646 h 4032"/>
              <a:gd name="T2" fmla="*/ 2147483646 w 5760"/>
              <a:gd name="T3" fmla="*/ 0 h 4032"/>
              <a:gd name="T4" fmla="*/ 2147483646 w 5760"/>
              <a:gd name="T5" fmla="*/ 2147483646 h 4032"/>
              <a:gd name="T6" fmla="*/ 2147483646 w 5760"/>
              <a:gd name="T7" fmla="*/ 2147483646 h 4032"/>
              <a:gd name="T8" fmla="*/ 0 w 5760"/>
              <a:gd name="T9" fmla="*/ 2147483646 h 40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" h="4032">
                <a:moveTo>
                  <a:pt x="0" y="2165"/>
                </a:moveTo>
                <a:cubicBezTo>
                  <a:pt x="1685" y="784"/>
                  <a:pt x="4226" y="0"/>
                  <a:pt x="5755" y="0"/>
                </a:cubicBezTo>
                <a:cubicBezTo>
                  <a:pt x="5760" y="2192"/>
                  <a:pt x="5753" y="1730"/>
                  <a:pt x="5753" y="4032"/>
                </a:cubicBezTo>
                <a:cubicBezTo>
                  <a:pt x="4574" y="4032"/>
                  <a:pt x="1148" y="4032"/>
                  <a:pt x="3" y="4026"/>
                </a:cubicBezTo>
                <a:cubicBezTo>
                  <a:pt x="2" y="3052"/>
                  <a:pt x="2" y="2839"/>
                  <a:pt x="0" y="2165"/>
                </a:cubicBezTo>
                <a:close/>
              </a:path>
            </a:pathLst>
          </a:custGeom>
          <a:solidFill>
            <a:srgbClr val="F1BB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Freeform 5"/>
          <p:cNvSpPr>
            <a:spLocks/>
          </p:cNvSpPr>
          <p:nvPr/>
        </p:nvSpPr>
        <p:spPr bwMode="auto">
          <a:xfrm>
            <a:off x="-4763" y="0"/>
            <a:ext cx="2301876" cy="288925"/>
          </a:xfrm>
          <a:custGeom>
            <a:avLst/>
            <a:gdLst>
              <a:gd name="T0" fmla="*/ 2147483646 w 4173"/>
              <a:gd name="T1" fmla="*/ 2147483646 h 583"/>
              <a:gd name="T2" fmla="*/ 2147483646 w 4173"/>
              <a:gd name="T3" fmla="*/ 2147483646 h 583"/>
              <a:gd name="T4" fmla="*/ 2147483646 w 4173"/>
              <a:gd name="T5" fmla="*/ 2147483646 h 583"/>
              <a:gd name="T6" fmla="*/ 2147483646 w 4173"/>
              <a:gd name="T7" fmla="*/ 2147483646 h 583"/>
              <a:gd name="T8" fmla="*/ 2147483646 w 4173"/>
              <a:gd name="T9" fmla="*/ 2147483646 h 5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73" h="583">
                <a:moveTo>
                  <a:pt x="4173" y="2"/>
                </a:moveTo>
                <a:cubicBezTo>
                  <a:pt x="4113" y="110"/>
                  <a:pt x="4061" y="178"/>
                  <a:pt x="3905" y="578"/>
                </a:cubicBezTo>
                <a:cubicBezTo>
                  <a:pt x="3129" y="578"/>
                  <a:pt x="1256" y="583"/>
                  <a:pt x="1" y="582"/>
                </a:cubicBezTo>
                <a:cubicBezTo>
                  <a:pt x="0" y="231"/>
                  <a:pt x="5" y="188"/>
                  <a:pt x="5" y="1"/>
                </a:cubicBezTo>
                <a:cubicBezTo>
                  <a:pt x="2821" y="0"/>
                  <a:pt x="2789" y="2"/>
                  <a:pt x="4173" y="2"/>
                </a:cubicBezTo>
                <a:close/>
              </a:path>
            </a:pathLst>
          </a:custGeom>
          <a:solidFill>
            <a:srgbClr val="EFB7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-3175" y="287338"/>
            <a:ext cx="2154238" cy="927100"/>
          </a:xfrm>
          <a:custGeom>
            <a:avLst/>
            <a:gdLst>
              <a:gd name="T0" fmla="*/ 2147483646 w 3908"/>
              <a:gd name="T1" fmla="*/ 0 h 1872"/>
              <a:gd name="T2" fmla="*/ 2147483646 w 3908"/>
              <a:gd name="T3" fmla="*/ 2147483646 h 1872"/>
              <a:gd name="T4" fmla="*/ 0 w 3908"/>
              <a:gd name="T5" fmla="*/ 2147483646 h 1872"/>
              <a:gd name="T6" fmla="*/ 2147483646 w 3908"/>
              <a:gd name="T7" fmla="*/ 0 h 1872"/>
              <a:gd name="T8" fmla="*/ 2147483646 w 3908"/>
              <a:gd name="T9" fmla="*/ 0 h 18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08" h="1872">
                <a:moveTo>
                  <a:pt x="3908" y="0"/>
                </a:moveTo>
                <a:cubicBezTo>
                  <a:pt x="3588" y="736"/>
                  <a:pt x="3468" y="1096"/>
                  <a:pt x="3204" y="1864"/>
                </a:cubicBezTo>
                <a:cubicBezTo>
                  <a:pt x="2281" y="1872"/>
                  <a:pt x="1191" y="1870"/>
                  <a:pt x="0" y="1872"/>
                </a:cubicBezTo>
                <a:cubicBezTo>
                  <a:pt x="0" y="1052"/>
                  <a:pt x="3" y="760"/>
                  <a:pt x="4" y="0"/>
                </a:cubicBezTo>
                <a:cubicBezTo>
                  <a:pt x="1315" y="3"/>
                  <a:pt x="1921" y="1"/>
                  <a:pt x="3908" y="0"/>
                </a:cubicBezTo>
                <a:close/>
              </a:path>
            </a:pathLst>
          </a:custGeom>
          <a:solidFill>
            <a:srgbClr val="D48A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-1588" y="1211263"/>
            <a:ext cx="1765301" cy="2687637"/>
          </a:xfrm>
          <a:custGeom>
            <a:avLst/>
            <a:gdLst>
              <a:gd name="T0" fmla="*/ 2147483646 w 1112"/>
              <a:gd name="T1" fmla="*/ 0 h 1693"/>
              <a:gd name="T2" fmla="*/ 2147483646 w 1112"/>
              <a:gd name="T3" fmla="*/ 2147483646 h 1693"/>
              <a:gd name="T4" fmla="*/ 2147483646 w 1112"/>
              <a:gd name="T5" fmla="*/ 2147483646 h 1693"/>
              <a:gd name="T6" fmla="*/ 0 w 1112"/>
              <a:gd name="T7" fmla="*/ 2147483646 h 1693"/>
              <a:gd name="T8" fmla="*/ 2147483646 w 1112"/>
              <a:gd name="T9" fmla="*/ 0 h 16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12" h="1693">
                <a:moveTo>
                  <a:pt x="1112" y="0"/>
                </a:moveTo>
                <a:cubicBezTo>
                  <a:pt x="952" y="507"/>
                  <a:pt x="938" y="507"/>
                  <a:pt x="793" y="1123"/>
                </a:cubicBezTo>
                <a:cubicBezTo>
                  <a:pt x="849" y="1107"/>
                  <a:pt x="513" y="1304"/>
                  <a:pt x="1" y="1693"/>
                </a:cubicBezTo>
                <a:cubicBezTo>
                  <a:pt x="1" y="1240"/>
                  <a:pt x="0" y="390"/>
                  <a:pt x="0" y="2"/>
                </a:cubicBezTo>
                <a:cubicBezTo>
                  <a:pt x="543" y="2"/>
                  <a:pt x="578" y="0"/>
                  <a:pt x="1112" y="0"/>
                </a:cubicBezTo>
                <a:close/>
              </a:path>
            </a:pathLst>
          </a:custGeom>
          <a:solidFill>
            <a:srgbClr val="EFB7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-23813" y="2995613"/>
            <a:ext cx="1277938" cy="3862387"/>
          </a:xfrm>
          <a:custGeom>
            <a:avLst/>
            <a:gdLst>
              <a:gd name="T0" fmla="*/ 2147483646 w 805"/>
              <a:gd name="T1" fmla="*/ 2147483646 h 2433"/>
              <a:gd name="T2" fmla="*/ 2147483646 w 805"/>
              <a:gd name="T3" fmla="*/ 0 h 2433"/>
              <a:gd name="T4" fmla="*/ 2147483646 w 805"/>
              <a:gd name="T5" fmla="*/ 2147483646 h 2433"/>
              <a:gd name="T6" fmla="*/ 0 w 805"/>
              <a:gd name="T7" fmla="*/ 2147483646 h 2433"/>
              <a:gd name="T8" fmla="*/ 2147483646 w 805"/>
              <a:gd name="T9" fmla="*/ 2147483646 h 24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05" h="2433">
                <a:moveTo>
                  <a:pt x="501" y="2431"/>
                </a:moveTo>
                <a:cubicBezTo>
                  <a:pt x="523" y="1907"/>
                  <a:pt x="684" y="571"/>
                  <a:pt x="805" y="0"/>
                </a:cubicBezTo>
                <a:cubicBezTo>
                  <a:pt x="719" y="70"/>
                  <a:pt x="532" y="153"/>
                  <a:pt x="15" y="564"/>
                </a:cubicBezTo>
                <a:cubicBezTo>
                  <a:pt x="14" y="1090"/>
                  <a:pt x="0" y="1890"/>
                  <a:pt x="0" y="2433"/>
                </a:cubicBezTo>
                <a:cubicBezTo>
                  <a:pt x="148" y="2433"/>
                  <a:pt x="68" y="2432"/>
                  <a:pt x="501" y="2431"/>
                </a:cubicBezTo>
                <a:close/>
              </a:path>
            </a:pathLst>
          </a:custGeom>
          <a:solidFill>
            <a:srgbClr val="EFB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354138"/>
            <a:ext cx="550863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09563"/>
            <a:ext cx="1087438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152400"/>
            <a:ext cx="678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8153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931638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931638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931638"/>
                </a:solidFill>
                <a:latin typeface="Times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C62BAE-6B3E-4F38-B677-1AF9ADCC4DE6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7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EEE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EEE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EEE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EEE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EEE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EEEEE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EEEEE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EEEEE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EEEEE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3163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3163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93163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93163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3163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3163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3163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3163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3163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C17CE-974E-4D0B-86BD-54091B39143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B0586-9F2F-4955-BFA3-4D626CC38F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5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slideLayout" Target="../slideLayouts/slideLayout29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1.w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0.wmf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9E684A4-AF34-4936-B7B0-5C3CDECBC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910" y="-28280"/>
            <a:ext cx="4202206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F22C572-3F25-4934-BB14-D75AEFDEDE0F}"/>
              </a:ext>
            </a:extLst>
          </p:cNvPr>
          <p:cNvSpPr txBox="1"/>
          <p:nvPr/>
        </p:nvSpPr>
        <p:spPr>
          <a:xfrm>
            <a:off x="4724400" y="648866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Stocco et al., CMC, 20, 2237-2253 2013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683A7B8-944D-4185-A443-09C4C69FA249}"/>
              </a:ext>
            </a:extLst>
          </p:cNvPr>
          <p:cNvSpPr txBox="1"/>
          <p:nvPr/>
        </p:nvSpPr>
        <p:spPr>
          <a:xfrm>
            <a:off x="4343400" y="609600"/>
            <a:ext cx="4343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/>
              <a:t>Scheme</a:t>
            </a:r>
            <a:r>
              <a:rPr lang="it-IT" sz="1600" b="1" dirty="0"/>
              <a:t> of treatment </a:t>
            </a:r>
            <a:r>
              <a:rPr lang="it-IT" sz="1600" b="1" dirty="0" err="1"/>
              <a:t>phases</a:t>
            </a:r>
            <a:r>
              <a:rPr lang="it-IT" sz="1600" b="1" dirty="0"/>
              <a:t> for standard acute </a:t>
            </a:r>
            <a:r>
              <a:rPr lang="it-IT" sz="1600" b="1" dirty="0" err="1"/>
              <a:t>lymphoblastic</a:t>
            </a:r>
            <a:r>
              <a:rPr lang="it-IT" sz="1600" b="1" dirty="0"/>
              <a:t> </a:t>
            </a:r>
            <a:r>
              <a:rPr lang="it-IT" sz="1600" b="1" dirty="0" err="1"/>
              <a:t>leukemia</a:t>
            </a:r>
            <a:r>
              <a:rPr lang="it-IT" sz="1600" b="1" dirty="0"/>
              <a:t> </a:t>
            </a:r>
          </a:p>
          <a:p>
            <a:pPr algn="ctr"/>
            <a:r>
              <a:rPr lang="it-IT" sz="1600" b="1" dirty="0"/>
              <a:t>(AIEOP-BFM 2009)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dirty="0" err="1"/>
              <a:t>Details</a:t>
            </a:r>
            <a:r>
              <a:rPr lang="it-IT" sz="1600" dirty="0"/>
              <a:t> for the treatment </a:t>
            </a:r>
            <a:r>
              <a:rPr lang="it-IT" sz="1600" dirty="0" err="1"/>
              <a:t>phases</a:t>
            </a:r>
            <a:r>
              <a:rPr lang="it-IT" sz="1600" dirty="0"/>
              <a:t> are </a:t>
            </a:r>
            <a:r>
              <a:rPr lang="it-IT" sz="1600" dirty="0" err="1"/>
              <a:t>provided</a:t>
            </a:r>
            <a:r>
              <a:rPr lang="it-IT" sz="1600" dirty="0"/>
              <a:t> for </a:t>
            </a:r>
            <a:r>
              <a:rPr lang="it-IT" sz="1600" dirty="0" err="1"/>
              <a:t>each</a:t>
            </a:r>
            <a:r>
              <a:rPr lang="it-IT" sz="1600" dirty="0"/>
              <a:t> </a:t>
            </a:r>
            <a:r>
              <a:rPr lang="it-IT" sz="1600" dirty="0" err="1"/>
              <a:t>medication</a:t>
            </a:r>
            <a:r>
              <a:rPr lang="it-IT" sz="1600" dirty="0"/>
              <a:t> in the text of the </a:t>
            </a:r>
            <a:r>
              <a:rPr lang="it-IT" sz="1600" dirty="0" err="1"/>
              <a:t>manuscript</a:t>
            </a:r>
            <a:r>
              <a:rPr lang="it-IT" sz="1600" dirty="0"/>
              <a:t> and are </a:t>
            </a:r>
            <a:r>
              <a:rPr lang="it-IT" sz="1600" dirty="0" err="1"/>
              <a:t>available</a:t>
            </a:r>
            <a:r>
              <a:rPr lang="it-IT" sz="1600" dirty="0"/>
              <a:t> online (ClinicalTrials.gov </a:t>
            </a:r>
            <a:r>
              <a:rPr lang="it-IT" sz="1600" dirty="0" err="1"/>
              <a:t>identifier</a:t>
            </a:r>
            <a:r>
              <a:rPr lang="it-IT" sz="1600" dirty="0"/>
              <a:t> NCT01117441, http://clinicaltrials.gov). 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dirty="0"/>
              <a:t>6-MP = </a:t>
            </a:r>
            <a:r>
              <a:rPr lang="it-IT" sz="1600" dirty="0" err="1"/>
              <a:t>mercaptopurine</a:t>
            </a:r>
            <a:r>
              <a:rPr lang="it-IT" sz="1600" dirty="0"/>
              <a:t> </a:t>
            </a:r>
          </a:p>
          <a:p>
            <a:pPr algn="just"/>
            <a:r>
              <a:rPr lang="it-IT" sz="1600" dirty="0"/>
              <a:t>6-TG = 6-thioguanine </a:t>
            </a:r>
          </a:p>
          <a:p>
            <a:pPr algn="just"/>
            <a:r>
              <a:rPr lang="it-IT" sz="1600" dirty="0"/>
              <a:t>Ara-C = </a:t>
            </a:r>
            <a:r>
              <a:rPr lang="it-IT" sz="1600" dirty="0" err="1"/>
              <a:t>cytarabine</a:t>
            </a:r>
            <a:endParaRPr lang="it-IT" sz="1600" dirty="0"/>
          </a:p>
          <a:p>
            <a:pPr algn="just"/>
            <a:r>
              <a:rPr lang="it-IT" sz="1600" dirty="0"/>
              <a:t>CPM = </a:t>
            </a:r>
            <a:r>
              <a:rPr lang="it-IT" sz="1600" dirty="0" err="1"/>
              <a:t>cyclophosphamide</a:t>
            </a:r>
            <a:endParaRPr lang="it-IT" sz="1600" dirty="0"/>
          </a:p>
          <a:p>
            <a:pPr algn="just"/>
            <a:r>
              <a:rPr lang="it-IT" sz="1600" dirty="0"/>
              <a:t>DNR = </a:t>
            </a:r>
            <a:r>
              <a:rPr lang="it-IT" sz="1600" dirty="0" err="1"/>
              <a:t>daunorubicin</a:t>
            </a:r>
            <a:r>
              <a:rPr lang="it-IT" sz="1600" dirty="0"/>
              <a:t> </a:t>
            </a:r>
          </a:p>
          <a:p>
            <a:pPr algn="just"/>
            <a:r>
              <a:rPr lang="it-IT" sz="1600" dirty="0"/>
              <a:t>DOX = </a:t>
            </a:r>
            <a:r>
              <a:rPr lang="it-IT" sz="1600" dirty="0" err="1"/>
              <a:t>doxorubicin</a:t>
            </a:r>
            <a:endParaRPr lang="it-IT" sz="1600" dirty="0"/>
          </a:p>
          <a:p>
            <a:pPr algn="just"/>
            <a:r>
              <a:rPr lang="it-IT" sz="1600" dirty="0"/>
              <a:t>DXM = </a:t>
            </a:r>
            <a:r>
              <a:rPr lang="it-IT" sz="1600" dirty="0" err="1"/>
              <a:t>dexamethasone</a:t>
            </a:r>
            <a:r>
              <a:rPr lang="it-IT" sz="1600" dirty="0"/>
              <a:t> </a:t>
            </a:r>
          </a:p>
          <a:p>
            <a:pPr algn="just"/>
            <a:r>
              <a:rPr lang="it-IT" sz="1600" dirty="0"/>
              <a:t>HD-MTX = high dose </a:t>
            </a:r>
            <a:r>
              <a:rPr lang="it-IT" sz="1600" dirty="0" err="1"/>
              <a:t>methotrexate</a:t>
            </a:r>
            <a:r>
              <a:rPr lang="it-IT" sz="1600" dirty="0"/>
              <a:t> </a:t>
            </a:r>
          </a:p>
          <a:p>
            <a:pPr algn="just"/>
            <a:r>
              <a:rPr lang="it-IT" sz="1600" dirty="0"/>
              <a:t>MTX = </a:t>
            </a:r>
            <a:r>
              <a:rPr lang="it-IT" sz="1600" dirty="0" err="1"/>
              <a:t>methotrexate</a:t>
            </a:r>
            <a:r>
              <a:rPr lang="it-IT" sz="1600" dirty="0"/>
              <a:t> </a:t>
            </a:r>
          </a:p>
          <a:p>
            <a:pPr algn="just"/>
            <a:r>
              <a:rPr lang="it-IT" sz="1600" dirty="0"/>
              <a:t>PDN = prednisone </a:t>
            </a:r>
          </a:p>
          <a:p>
            <a:pPr algn="just"/>
            <a:r>
              <a:rPr lang="it-IT" sz="1600" dirty="0"/>
              <a:t>PEG-L-ASP = PEG-</a:t>
            </a:r>
            <a:r>
              <a:rPr lang="it-IT" sz="1600" dirty="0" err="1"/>
              <a:t>asparaginase</a:t>
            </a:r>
            <a:r>
              <a:rPr lang="it-IT" sz="1600" dirty="0"/>
              <a:t> </a:t>
            </a:r>
          </a:p>
          <a:p>
            <a:pPr algn="just"/>
            <a:r>
              <a:rPr lang="it-IT" sz="1600" dirty="0"/>
              <a:t>VCR = </a:t>
            </a:r>
            <a:r>
              <a:rPr lang="it-IT" sz="1600" dirty="0" err="1"/>
              <a:t>vincristine</a:t>
            </a:r>
            <a:r>
              <a:rPr lang="it-IT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4403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sellaDiTesto 2">
            <a:extLst>
              <a:ext uri="{FF2B5EF4-FFF2-40B4-BE49-F238E27FC236}">
                <a16:creationId xmlns:a16="http://schemas.microsoft.com/office/drawing/2014/main" id="{F792C0EC-745E-4FFB-8739-2FAD8818B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Tioguanina</a:t>
            </a:r>
          </a:p>
        </p:txBody>
      </p:sp>
      <p:pic>
        <p:nvPicPr>
          <p:cNvPr id="12291" name="Picture 2" descr="thioguanine">
            <a:extLst>
              <a:ext uri="{FF2B5EF4-FFF2-40B4-BE49-F238E27FC236}">
                <a16:creationId xmlns:a16="http://schemas.microsoft.com/office/drawing/2014/main" id="{EA7E0E45-1BA9-4975-BAF5-C5510A215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2" b="24242"/>
          <a:stretch>
            <a:fillRect/>
          </a:stretch>
        </p:blipFill>
        <p:spPr bwMode="auto">
          <a:xfrm>
            <a:off x="2895600" y="836613"/>
            <a:ext cx="33528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CasellaDiTesto 3">
            <a:extLst>
              <a:ext uri="{FF2B5EF4-FFF2-40B4-BE49-F238E27FC236}">
                <a16:creationId xmlns:a16="http://schemas.microsoft.com/office/drawing/2014/main" id="{0BD90220-666E-4617-9233-E4B369A50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743200"/>
            <a:ext cx="8610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Farmaco tiopurinico attivato direttamente a TGN da HPRT.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Mancano i metaboliti intermedi (tioinosinici) presenti dopo trattamento con mercaptopurina.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I pazienti in trattamento con tioguanina tollerano concentrazioni più elevate di metaboliti attivi TGN rispetto ai pazienti in trattamento con mercaptopurina.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Clinicamente non può essere utilizzata per terapie croniche prolungate in quanto presenta il rischio di tossicità severe (malattia venocclusiva del fegato).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>
            <a:extLst>
              <a:ext uri="{FF2B5EF4-FFF2-40B4-BE49-F238E27FC236}">
                <a16:creationId xmlns:a16="http://schemas.microsoft.com/office/drawing/2014/main" id="{DE700E99-5E55-41BD-9E9E-03244A14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b="1"/>
              <a:t>Meccanismo d’azione molecolare tiopurine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4A3573-B61D-4FAF-B4EB-248DED1CB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it-IT" dirty="0"/>
              <a:t>I </a:t>
            </a:r>
            <a:r>
              <a:rPr lang="it-IT" dirty="0" err="1"/>
              <a:t>tionucleotidi</a:t>
            </a:r>
            <a:r>
              <a:rPr lang="it-IT" dirty="0"/>
              <a:t> esplicano la loro azione immunosoppressiva / </a:t>
            </a:r>
            <a:r>
              <a:rPr lang="it-IT" dirty="0" err="1"/>
              <a:t>linfolitica</a:t>
            </a:r>
            <a:r>
              <a:rPr lang="it-IT" dirty="0"/>
              <a:t> principalmente attraverso 3 meccanismi molecolari:</a:t>
            </a:r>
          </a:p>
          <a:p>
            <a:pPr algn="just">
              <a:buFontTx/>
              <a:buChar char="-"/>
              <a:defRPr/>
            </a:pPr>
            <a:r>
              <a:rPr lang="it-IT" dirty="0"/>
              <a:t>incorporazione negli acidi nucleici ed interferenza con gli enzimi che li processano;</a:t>
            </a:r>
          </a:p>
          <a:p>
            <a:pPr algn="just">
              <a:buFontTx/>
              <a:buChar char="-"/>
              <a:defRPr/>
            </a:pPr>
            <a:r>
              <a:rPr lang="it-IT" dirty="0"/>
              <a:t>inibizione della sintesi </a:t>
            </a:r>
            <a:r>
              <a:rPr lang="it-IT" i="1" dirty="0"/>
              <a:t>de novo </a:t>
            </a:r>
            <a:r>
              <a:rPr lang="it-IT" dirty="0"/>
              <a:t>delle purine;</a:t>
            </a:r>
          </a:p>
          <a:p>
            <a:pPr algn="just">
              <a:buFontTx/>
              <a:buChar char="-"/>
              <a:defRPr/>
            </a:pPr>
            <a:r>
              <a:rPr lang="it-IT" dirty="0"/>
              <a:t>inibizione delle vie di trasduzione del segnale mediate da proteine leganti il GTP (per es. Rac1).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>
            <a:extLst>
              <a:ext uri="{FF2B5EF4-FFF2-40B4-BE49-F238E27FC236}">
                <a16:creationId xmlns:a16="http://schemas.microsoft.com/office/drawing/2014/main" id="{F2E1A81A-0694-4E92-A040-EACBA531F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 b="1"/>
              <a:t>Tiopurina-S-metil-transferasi (TPMT)</a:t>
            </a:r>
          </a:p>
        </p:txBody>
      </p:sp>
      <p:sp>
        <p:nvSpPr>
          <p:cNvPr id="14339" name="Segnaposto contenuto 2">
            <a:extLst>
              <a:ext uri="{FF2B5EF4-FFF2-40B4-BE49-F238E27FC236}">
                <a16:creationId xmlns:a16="http://schemas.microsoft.com/office/drawing/2014/main" id="{C6CA84DA-7A56-47F4-AB2F-C3BA29046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/>
              <a:t>Enzima del metabolismo dei farmaci (fase II) che catalizza la metilazione dei farmaci tiopurinici (6-mercaptopurina, 6-tioguanina) e di altri tioli aromatici.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igure 1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004455" y="6488668"/>
            <a:ext cx="41344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Stocco et al.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Gastroenterol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2013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0" y="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Biotransformation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of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thiopurines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378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784600" y="6516688"/>
            <a:ext cx="5354638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Weinshilbaum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Sladek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Am J Hum Genet 1980</a:t>
            </a:r>
          </a:p>
        </p:txBody>
      </p:sp>
      <p:pic>
        <p:nvPicPr>
          <p:cNvPr id="23555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03400"/>
            <a:ext cx="8229600" cy="4119563"/>
          </a:xfrm>
        </p:spPr>
      </p:pic>
      <p:sp>
        <p:nvSpPr>
          <p:cNvPr id="23556" name="Titolo 1"/>
          <p:cNvSpPr>
            <a:spLocks noGrp="1"/>
          </p:cNvSpPr>
          <p:nvPr>
            <p:ph type="title"/>
          </p:nvPr>
        </p:nvSpPr>
        <p:spPr>
          <a:xfrm>
            <a:off x="0" y="-13197"/>
            <a:ext cx="9139238" cy="1191314"/>
          </a:xfrm>
        </p:spPr>
        <p:txBody>
          <a:bodyPr/>
          <a:lstStyle/>
          <a:p>
            <a:pPr algn="ctr"/>
            <a:r>
              <a:rPr lang="it-IT" altLang="it-IT" sz="4000" b="1" dirty="0">
                <a:latin typeface="+mn-lt"/>
              </a:rPr>
              <a:t>TPMT </a:t>
            </a:r>
            <a:r>
              <a:rPr lang="it-IT" altLang="it-IT" sz="4000" b="1" dirty="0" err="1">
                <a:latin typeface="+mn-lt"/>
              </a:rPr>
              <a:t>activity</a:t>
            </a:r>
            <a:r>
              <a:rPr lang="it-IT" altLang="it-IT" sz="4000" b="1" dirty="0">
                <a:latin typeface="+mn-lt"/>
              </a:rPr>
              <a:t> </a:t>
            </a:r>
            <a:r>
              <a:rPr lang="it-IT" altLang="it-IT" sz="4000" b="1" dirty="0" err="1">
                <a:latin typeface="+mn-lt"/>
              </a:rPr>
              <a:t>is</a:t>
            </a:r>
            <a:r>
              <a:rPr lang="it-IT" altLang="it-IT" sz="4000" b="1" dirty="0">
                <a:latin typeface="+mn-lt"/>
              </a:rPr>
              <a:t> </a:t>
            </a:r>
            <a:r>
              <a:rPr lang="it-IT" altLang="it-IT" sz="4000" b="1" dirty="0" err="1">
                <a:latin typeface="+mn-lt"/>
              </a:rPr>
              <a:t>inherited</a:t>
            </a:r>
            <a:r>
              <a:rPr lang="it-IT" altLang="it-IT" sz="4000" b="1" dirty="0">
                <a:latin typeface="+mn-lt"/>
              </a:rPr>
              <a:t> </a:t>
            </a:r>
            <a:r>
              <a:rPr lang="it-IT" altLang="it-IT" sz="4000" b="1" dirty="0" err="1">
                <a:latin typeface="+mn-lt"/>
              </a:rPr>
              <a:t>as</a:t>
            </a:r>
            <a:r>
              <a:rPr lang="it-IT" altLang="it-IT" sz="4000" b="1" dirty="0">
                <a:latin typeface="+mn-lt"/>
              </a:rPr>
              <a:t> an </a:t>
            </a:r>
            <a:r>
              <a:rPr lang="it-IT" altLang="it-IT" sz="4000" b="1" dirty="0" err="1">
                <a:latin typeface="+mn-lt"/>
              </a:rPr>
              <a:t>autosomal</a:t>
            </a:r>
            <a:r>
              <a:rPr lang="it-IT" altLang="it-IT" sz="4000" b="1" dirty="0">
                <a:latin typeface="+mn-lt"/>
              </a:rPr>
              <a:t> </a:t>
            </a:r>
            <a:r>
              <a:rPr lang="it-IT" altLang="it-IT" sz="4000" b="1" dirty="0" err="1">
                <a:latin typeface="+mn-lt"/>
              </a:rPr>
              <a:t>codominant</a:t>
            </a:r>
            <a:r>
              <a:rPr lang="it-IT" altLang="it-IT" sz="4000" b="1" dirty="0">
                <a:latin typeface="+mn-lt"/>
              </a:rPr>
              <a:t> trait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101936" y="5922963"/>
            <a:ext cx="3584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Caucasian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population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241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538538" y="3876675"/>
            <a:ext cx="2241550" cy="298132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31" name="Segnaposto contenuto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it-IT" altLang="it-IT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dirty="0" err="1"/>
              <a:t>Enzyme</a:t>
            </a:r>
            <a:r>
              <a:rPr lang="it-IT" altLang="it-IT" dirty="0"/>
              <a:t> of </a:t>
            </a:r>
            <a:r>
              <a:rPr lang="it-IT" altLang="it-IT" dirty="0" err="1"/>
              <a:t>phase</a:t>
            </a:r>
            <a:r>
              <a:rPr lang="it-IT" altLang="it-IT" dirty="0"/>
              <a:t>-II </a:t>
            </a:r>
            <a:r>
              <a:rPr lang="it-IT" altLang="it-IT" dirty="0" err="1"/>
              <a:t>drug</a:t>
            </a:r>
            <a:r>
              <a:rPr lang="it-IT" altLang="it-IT" dirty="0"/>
              <a:t> </a:t>
            </a:r>
            <a:r>
              <a:rPr lang="it-IT" altLang="it-IT" dirty="0" err="1"/>
              <a:t>metabolism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catalyzes</a:t>
            </a:r>
            <a:r>
              <a:rPr lang="it-IT" altLang="it-IT" dirty="0"/>
              <a:t> the </a:t>
            </a:r>
            <a:r>
              <a:rPr lang="it-IT" altLang="it-IT" dirty="0" err="1"/>
              <a:t>methylation</a:t>
            </a:r>
            <a:r>
              <a:rPr lang="it-IT" altLang="it-IT" dirty="0"/>
              <a:t> of </a:t>
            </a:r>
            <a:r>
              <a:rPr lang="it-IT" altLang="it-IT" dirty="0" err="1"/>
              <a:t>thiopurines</a:t>
            </a:r>
            <a:r>
              <a:rPr lang="it-IT" altLang="it-IT" dirty="0"/>
              <a:t> (6-mercaptopurine, 6-thioguanine) and </a:t>
            </a:r>
            <a:r>
              <a:rPr lang="it-IT" altLang="it-IT" dirty="0" err="1"/>
              <a:t>other</a:t>
            </a:r>
            <a:r>
              <a:rPr lang="it-IT" altLang="it-IT" dirty="0"/>
              <a:t> </a:t>
            </a:r>
            <a:r>
              <a:rPr lang="it-IT" altLang="it-IT" dirty="0" err="1"/>
              <a:t>aromatic</a:t>
            </a:r>
            <a:r>
              <a:rPr lang="it-IT" altLang="it-IT" dirty="0"/>
              <a:t> </a:t>
            </a:r>
            <a:r>
              <a:rPr lang="it-IT" altLang="it-IT" dirty="0" err="1"/>
              <a:t>thiols</a:t>
            </a:r>
            <a:r>
              <a:rPr lang="it-IT" altLang="it-IT" dirty="0"/>
              <a:t>.</a:t>
            </a:r>
          </a:p>
        </p:txBody>
      </p:sp>
      <p:sp>
        <p:nvSpPr>
          <p:cNvPr id="2253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it-IT" altLang="it-IT" sz="3200" b="1" dirty="0" err="1"/>
              <a:t>Example</a:t>
            </a:r>
            <a:r>
              <a:rPr lang="it-IT" altLang="it-IT" sz="3200" b="1" dirty="0"/>
              <a:t> of </a:t>
            </a:r>
            <a:r>
              <a:rPr lang="it-IT" altLang="it-IT" sz="3200" b="1" dirty="0" err="1"/>
              <a:t>genomic</a:t>
            </a:r>
            <a:r>
              <a:rPr lang="it-IT" altLang="it-IT" sz="3200" b="1" dirty="0"/>
              <a:t> marker for </a:t>
            </a:r>
            <a:r>
              <a:rPr lang="it-IT" altLang="it-IT" sz="3200" b="1" dirty="0" err="1"/>
              <a:t>personalized</a:t>
            </a:r>
            <a:r>
              <a:rPr lang="it-IT" altLang="it-IT" sz="3200" b="1" dirty="0"/>
              <a:t> medicine: </a:t>
            </a:r>
            <a:r>
              <a:rPr lang="it-IT" altLang="it-IT" sz="3200" b="1" dirty="0" err="1"/>
              <a:t>tiopurine</a:t>
            </a:r>
            <a:r>
              <a:rPr lang="it-IT" altLang="it-IT" sz="3200" b="1" dirty="0"/>
              <a:t>-S-</a:t>
            </a:r>
            <a:r>
              <a:rPr lang="it-IT" altLang="it-IT" sz="3200" b="1" dirty="0" err="1"/>
              <a:t>methyl</a:t>
            </a:r>
            <a:r>
              <a:rPr lang="it-IT" altLang="it-IT" sz="3200" b="1" dirty="0"/>
              <a:t>-</a:t>
            </a:r>
            <a:r>
              <a:rPr lang="it-IT" altLang="it-IT" sz="3200" b="1" dirty="0" err="1"/>
              <a:t>transferase</a:t>
            </a:r>
            <a:r>
              <a:rPr lang="it-IT" altLang="it-IT" sz="3200" b="1" dirty="0"/>
              <a:t> (TPMT)</a:t>
            </a:r>
          </a:p>
        </p:txBody>
      </p:sp>
      <p:pic>
        <p:nvPicPr>
          <p:cNvPr id="2253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6675"/>
            <a:ext cx="91440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858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 altLang="it-IT" sz="4000" b="1" dirty="0" err="1"/>
              <a:t>Tiopurine</a:t>
            </a:r>
            <a:r>
              <a:rPr lang="it-IT" altLang="it-IT" sz="4000" b="1" dirty="0"/>
              <a:t>-S-</a:t>
            </a:r>
            <a:r>
              <a:rPr lang="it-IT" altLang="it-IT" sz="4000" b="1" dirty="0" err="1"/>
              <a:t>methyl</a:t>
            </a:r>
            <a:r>
              <a:rPr lang="it-IT" altLang="it-IT" sz="4000" b="1" dirty="0"/>
              <a:t>-</a:t>
            </a:r>
            <a:r>
              <a:rPr lang="it-IT" altLang="it-IT" sz="4000" b="1" dirty="0" err="1"/>
              <a:t>transferase</a:t>
            </a:r>
            <a:r>
              <a:rPr lang="it-IT" altLang="it-IT" sz="4000" b="1" dirty="0"/>
              <a:t> (TPMT)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dirty="0" err="1"/>
              <a:t>Physiologically</a:t>
            </a:r>
            <a:r>
              <a:rPr lang="it-IT" altLang="it-IT" dirty="0"/>
              <a:t>, TPMT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involved</a:t>
            </a:r>
            <a:r>
              <a:rPr lang="it-IT" altLang="it-IT" dirty="0"/>
              <a:t> in the </a:t>
            </a:r>
            <a:r>
              <a:rPr lang="it-IT" altLang="it-IT" dirty="0" err="1"/>
              <a:t>biosynthesis</a:t>
            </a:r>
            <a:r>
              <a:rPr lang="it-IT" altLang="it-IT" dirty="0"/>
              <a:t> of a </a:t>
            </a:r>
            <a:r>
              <a:rPr lang="it-IT" altLang="it-IT" dirty="0" err="1"/>
              <a:t>cofactor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confers</a:t>
            </a:r>
            <a:r>
              <a:rPr lang="it-IT" altLang="it-IT" dirty="0"/>
              <a:t> </a:t>
            </a:r>
            <a:r>
              <a:rPr lang="it-IT" altLang="it-IT" dirty="0" err="1"/>
              <a:t>molibdenum</a:t>
            </a:r>
            <a:r>
              <a:rPr lang="it-IT" altLang="it-IT" dirty="0"/>
              <a:t> </a:t>
            </a:r>
            <a:r>
              <a:rPr lang="it-IT" altLang="it-IT" dirty="0" err="1"/>
              <a:t>binding</a:t>
            </a:r>
            <a:r>
              <a:rPr lang="it-IT" altLang="it-IT" dirty="0"/>
              <a:t> </a:t>
            </a:r>
            <a:r>
              <a:rPr lang="it-IT" altLang="it-IT" dirty="0" err="1"/>
              <a:t>propreties</a:t>
            </a:r>
            <a:r>
              <a:rPr lang="it-IT" altLang="it-IT" dirty="0"/>
              <a:t> to </a:t>
            </a:r>
            <a:r>
              <a:rPr lang="it-IT" altLang="it-IT" dirty="0" err="1"/>
              <a:t>proteins</a:t>
            </a:r>
            <a:r>
              <a:rPr lang="it-IT" altLang="it-IT" dirty="0"/>
              <a:t>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200400"/>
            <a:ext cx="6390722" cy="329188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867400" y="64886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MDO meeting, Stuttgart 2014</a:t>
            </a:r>
          </a:p>
        </p:txBody>
      </p:sp>
    </p:spTree>
    <p:extLst>
      <p:ext uri="{BB962C8B-B14F-4D97-AF65-F5344CB8AC3E}">
        <p14:creationId xmlns:p14="http://schemas.microsoft.com/office/powerpoint/2010/main" val="1390728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229600" cy="11430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it-IT" dirty="0" err="1"/>
              <a:t>Qual’è</a:t>
            </a:r>
            <a:r>
              <a:rPr lang="it-IT" dirty="0"/>
              <a:t> la funzione endogena di </a:t>
            </a:r>
            <a:r>
              <a:rPr lang="it-IT" i="1" dirty="0"/>
              <a:t>TPMT</a:t>
            </a:r>
            <a:r>
              <a:rPr lang="it-IT" dirty="0"/>
              <a:t>? </a:t>
            </a:r>
            <a:br>
              <a:rPr lang="it-IT" dirty="0"/>
            </a:br>
            <a:r>
              <a:rPr lang="it-IT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sembra essere coinvolto nella sintesi della </a:t>
            </a:r>
            <a:r>
              <a:rPr lang="it-IT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molibdopterina</a:t>
            </a:r>
            <a:r>
              <a:rPr lang="it-IT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cofattore di alcuni enzimi (xantina ossidasi)</a:t>
            </a:r>
          </a:p>
        </p:txBody>
      </p:sp>
      <p:pic>
        <p:nvPicPr>
          <p:cNvPr id="13315" name="Picture 2" descr="Molybdenum cofactor.sv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4191000"/>
            <a:ext cx="4476750" cy="2339975"/>
          </a:xfrm>
          <a:noFill/>
        </p:spPr>
      </p:pic>
    </p:spTree>
    <p:extLst>
      <p:ext uri="{BB962C8B-B14F-4D97-AF65-F5344CB8AC3E}">
        <p14:creationId xmlns:p14="http://schemas.microsoft.com/office/powerpoint/2010/main" val="107990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6089650" y="6461125"/>
            <a:ext cx="26136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Pinkel et al, 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JAMA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 1971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2286000" y="1176430"/>
            <a:ext cx="54102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2286000" y="914400"/>
            <a:ext cx="6096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2057400" y="914400"/>
            <a:ext cx="6096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1930400" y="1219200"/>
            <a:ext cx="6096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1879600" y="914400"/>
            <a:ext cx="6096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1841500" y="1270000"/>
            <a:ext cx="609600" cy="40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-152399" y="0"/>
            <a:ext cx="9296399" cy="1569638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Acute Lymphoblastic Leukemia (ALL)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SJCRH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 Study V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Achieved 50% Cure!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1972</a:t>
            </a:r>
          </a:p>
        </p:txBody>
      </p:sp>
      <p:sp>
        <p:nvSpPr>
          <p:cNvPr id="112655" name="Rectangle 15"/>
          <p:cNvSpPr>
            <a:spLocks noChangeArrowheads="1"/>
          </p:cNvSpPr>
          <p:nvPr/>
        </p:nvSpPr>
        <p:spPr bwMode="auto">
          <a:xfrm>
            <a:off x="2184400" y="1462015"/>
            <a:ext cx="5197980" cy="19303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42C79017-8CAF-44E1-A3AB-8D186AD01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0" y="3810000"/>
            <a:ext cx="2870382" cy="5937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CF23499-D5CB-485C-B99C-D5CA33E46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145" y="1562340"/>
            <a:ext cx="2762250" cy="1790700"/>
          </a:xfrm>
          <a:prstGeom prst="rect">
            <a:avLst/>
          </a:prstGeom>
        </p:spPr>
      </p:pic>
      <p:sp>
        <p:nvSpPr>
          <p:cNvPr id="21" name="Rectangle 15">
            <a:extLst>
              <a:ext uri="{FF2B5EF4-FFF2-40B4-BE49-F238E27FC236}">
                <a16:creationId xmlns:a16="http://schemas.microsoft.com/office/drawing/2014/main" id="{BAEE005D-CA82-41F8-87E1-5E55CE3DB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172249"/>
            <a:ext cx="5410200" cy="6409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5341BE-EED0-416A-90D2-599CB15F4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400" y="3459345"/>
            <a:ext cx="5676900" cy="742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75F696-9615-4FAE-91C2-7A00F809D1E8}"/>
              </a:ext>
            </a:extLst>
          </p:cNvPr>
          <p:cNvSpPr txBox="1"/>
          <p:nvPr/>
        </p:nvSpPr>
        <p:spPr>
          <a:xfrm>
            <a:off x="2184400" y="3246735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50%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9BCC35B-2CF5-4FB2-895F-0381C2DCF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010" y="1624172"/>
            <a:ext cx="1753399" cy="159058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5169E2D-91B1-4C50-B509-0E56B3684858}"/>
              </a:ext>
            </a:extLst>
          </p:cNvPr>
          <p:cNvSpPr txBox="1"/>
          <p:nvPr/>
        </p:nvSpPr>
        <p:spPr>
          <a:xfrm>
            <a:off x="5967812" y="3571619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1BD3DA-F485-4795-83D7-0B98B6A950A7}"/>
              </a:ext>
            </a:extLst>
          </p:cNvPr>
          <p:cNvSpPr txBox="1"/>
          <p:nvPr/>
        </p:nvSpPr>
        <p:spPr>
          <a:xfrm>
            <a:off x="4146113" y="333095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Don Pinkel, M.D.</a:t>
            </a:r>
          </a:p>
        </p:txBody>
      </p:sp>
      <p:sp>
        <p:nvSpPr>
          <p:cNvPr id="2" name="Rectangle 1"/>
          <p:cNvSpPr/>
          <p:nvPr/>
        </p:nvSpPr>
        <p:spPr>
          <a:xfrm>
            <a:off x="7420777" y="3160178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1972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1221" y="3607146"/>
            <a:ext cx="1943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(n=36) 1967-70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02424" y="4119029"/>
            <a:ext cx="5177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Multiple combinations of chemotherapy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&amp; CNS irradiation</a:t>
            </a: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A098DFDD-40E0-45FF-B06C-F5FEE9D5E0F8}"/>
              </a:ext>
            </a:extLst>
          </p:cNvPr>
          <p:cNvSpPr>
            <a:spLocks noChangeArrowheads="1"/>
          </p:cNvSpPr>
          <p:nvPr/>
        </p:nvSpPr>
        <p:spPr bwMode="auto">
          <a:xfrm rot="20781600">
            <a:off x="1961443" y="1350220"/>
            <a:ext cx="330200" cy="19303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AF1900-F783-4EAA-8D99-5F68361A1CE3}"/>
              </a:ext>
            </a:extLst>
          </p:cNvPr>
          <p:cNvSpPr txBox="1"/>
          <p:nvPr/>
        </p:nvSpPr>
        <p:spPr>
          <a:xfrm>
            <a:off x="2420387" y="2311125"/>
            <a:ext cx="5440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Most Common Cancer in Children</a:t>
            </a:r>
          </a:p>
        </p:txBody>
      </p:sp>
    </p:spTree>
    <p:extLst>
      <p:ext uri="{BB962C8B-B14F-4D97-AF65-F5344CB8AC3E}">
        <p14:creationId xmlns:p14="http://schemas.microsoft.com/office/powerpoint/2010/main" val="184347807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11206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6089650" y="6461125"/>
            <a:ext cx="335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Pui and Evans, 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NEJM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1998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2667000" y="628666"/>
            <a:ext cx="50673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 rot="20445135">
            <a:off x="2310651" y="927448"/>
            <a:ext cx="609600" cy="1514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 rot="19619375">
            <a:off x="2114179" y="1016443"/>
            <a:ext cx="452414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2520687" y="1370479"/>
            <a:ext cx="330726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1721113" y="1143000"/>
            <a:ext cx="609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 rot="20586089">
            <a:off x="2405867" y="1422845"/>
            <a:ext cx="150819" cy="40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55563" y="0"/>
            <a:ext cx="8936037" cy="1569638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Acute Lymphoblastic Leukemia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Treatment Outcome in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1980s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(70% EFS)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DECAB3-FA1A-4F64-B299-897F37939C28}"/>
              </a:ext>
            </a:extLst>
          </p:cNvPr>
          <p:cNvSpPr txBox="1"/>
          <p:nvPr/>
        </p:nvSpPr>
        <p:spPr>
          <a:xfrm>
            <a:off x="3008495" y="1540082"/>
            <a:ext cx="5133008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antibiotics, new antifungals, new diagnostics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new antileukemic agents!</a:t>
            </a:r>
          </a:p>
        </p:txBody>
      </p:sp>
    </p:spTree>
    <p:extLst>
      <p:ext uri="{BB962C8B-B14F-4D97-AF65-F5344CB8AC3E}">
        <p14:creationId xmlns:p14="http://schemas.microsoft.com/office/powerpoint/2010/main" val="27266613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0216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/>
              <a:t>«The purine </a:t>
            </a:r>
            <a:r>
              <a:rPr lang="it-IT" b="1" dirty="0" err="1"/>
              <a:t>path</a:t>
            </a:r>
            <a:r>
              <a:rPr lang="it-IT" b="1" dirty="0"/>
              <a:t> to </a:t>
            </a:r>
            <a:r>
              <a:rPr lang="it-IT" b="1" dirty="0" err="1"/>
              <a:t>chemotherapy</a:t>
            </a:r>
            <a:r>
              <a:rPr lang="it-IT" b="1" dirty="0"/>
              <a:t>»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757960" y="3604133"/>
            <a:ext cx="538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Hitching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Elion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 Nobel per la Medicina 1988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0" y="4433907"/>
            <a:ext cx="2932771" cy="2084104"/>
            <a:chOff x="0" y="4433907"/>
            <a:chExt cx="2932771" cy="2084104"/>
          </a:xfrm>
        </p:grpSpPr>
        <p:pic>
          <p:nvPicPr>
            <p:cNvPr id="2052" name="Picture 4" descr="Mercaptopurine.sv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824" y="4433907"/>
              <a:ext cx="1143000" cy="1304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asellaDiTesto 8"/>
            <p:cNvSpPr txBox="1"/>
            <p:nvPr/>
          </p:nvSpPr>
          <p:spPr>
            <a:xfrm>
              <a:off x="624468" y="5738833"/>
              <a:ext cx="21521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Mercaptopurina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0" y="6148679"/>
              <a:ext cx="2932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Leucemia linfoblastica acuta</a:t>
              </a: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2636180" y="3917822"/>
            <a:ext cx="2242867" cy="2550290"/>
            <a:chOff x="2636180" y="3917822"/>
            <a:chExt cx="2242867" cy="2550290"/>
          </a:xfrm>
        </p:grpSpPr>
        <p:pic>
          <p:nvPicPr>
            <p:cNvPr id="2054" name="Picture 6" descr="Azatiopryna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180" y="3917822"/>
              <a:ext cx="1628990" cy="1628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asellaDiTesto 10"/>
            <p:cNvSpPr txBox="1"/>
            <p:nvPr/>
          </p:nvSpPr>
          <p:spPr>
            <a:xfrm>
              <a:off x="3170506" y="5738833"/>
              <a:ext cx="1708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Azatioprina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2704169" y="6098780"/>
              <a:ext cx="2107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Trapianti</a:t>
              </a:r>
            </a:p>
          </p:txBody>
        </p:sp>
      </p:grpSp>
      <p:sp>
        <p:nvSpPr>
          <p:cNvPr id="13" name="Rettangolo 12"/>
          <p:cNvSpPr/>
          <p:nvPr/>
        </p:nvSpPr>
        <p:spPr>
          <a:xfrm>
            <a:off x="245327" y="672901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“since all cells required nucleic acids, it might be possible to stop the growth of rapidly dividing cells (e.g., tumors, virus) with antagonists of the nucleic acid bases”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811750" y="4433907"/>
            <a:ext cx="2148473" cy="2027964"/>
            <a:chOff x="4811750" y="4433907"/>
            <a:chExt cx="2148473" cy="2027964"/>
          </a:xfrm>
        </p:grpSpPr>
        <p:pic>
          <p:nvPicPr>
            <p:cNvPr id="2056" name="Picture 8" descr="Allopurinol V.1.sv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1682" y="4433907"/>
              <a:ext cx="1428750" cy="1314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asellaDiTesto 17"/>
            <p:cNvSpPr txBox="1"/>
            <p:nvPr/>
          </p:nvSpPr>
          <p:spPr>
            <a:xfrm>
              <a:off x="5251682" y="5738833"/>
              <a:ext cx="1708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Allopurinolo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4811750" y="6092539"/>
              <a:ext cx="2107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Gotta</a:t>
              </a:r>
            </a:p>
          </p:txBody>
        </p:sp>
      </p:grpSp>
      <p:sp>
        <p:nvSpPr>
          <p:cNvPr id="14" name="Rettangolo 13"/>
          <p:cNvSpPr/>
          <p:nvPr/>
        </p:nvSpPr>
        <p:spPr>
          <a:xfrm>
            <a:off x="6691084" y="6518011"/>
            <a:ext cx="2452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Elion G.B., Science 1989</a:t>
            </a:r>
          </a:p>
        </p:txBody>
      </p:sp>
      <p:grpSp>
        <p:nvGrpSpPr>
          <p:cNvPr id="20" name="Gruppo 19"/>
          <p:cNvGrpSpPr/>
          <p:nvPr/>
        </p:nvGrpSpPr>
        <p:grpSpPr>
          <a:xfrm>
            <a:off x="6875113" y="4100189"/>
            <a:ext cx="2107581" cy="2345842"/>
            <a:chOff x="6875113" y="4100189"/>
            <a:chExt cx="2107581" cy="2345842"/>
          </a:xfrm>
        </p:grpSpPr>
        <p:pic>
          <p:nvPicPr>
            <p:cNvPr id="2058" name="Picture 10" descr="Aciclovir.sv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1897" y="4100189"/>
              <a:ext cx="1734015" cy="16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CasellaDiTesto 21"/>
            <p:cNvSpPr txBox="1"/>
            <p:nvPr/>
          </p:nvSpPr>
          <p:spPr>
            <a:xfrm>
              <a:off x="7087371" y="5738833"/>
              <a:ext cx="1708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Aciclovir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6875113" y="6076699"/>
              <a:ext cx="2107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Herpes</a:t>
              </a:r>
            </a:p>
          </p:txBody>
        </p: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142" y="673440"/>
            <a:ext cx="3456378" cy="280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>
            <a:extLst>
              <a:ext uri="{FF2B5EF4-FFF2-40B4-BE49-F238E27FC236}">
                <a16:creationId xmlns:a16="http://schemas.microsoft.com/office/drawing/2014/main" id="{8A69FF7E-B4A0-4A68-891A-3CD9BD56B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/>
              <a:t>Antimetaboliti tiopurinici</a:t>
            </a:r>
          </a:p>
        </p:txBody>
      </p:sp>
      <p:sp>
        <p:nvSpPr>
          <p:cNvPr id="4099" name="Segnaposto contenuto 4">
            <a:extLst>
              <a:ext uri="{FF2B5EF4-FFF2-40B4-BE49-F238E27FC236}">
                <a16:creationId xmlns:a16="http://schemas.microsoft.com/office/drawing/2014/main" id="{52609771-8407-46C2-94FC-7D5C0FB17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895600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sz="2400"/>
              <a:t>6-mercaptopurina ed il suo profarmaco azatioprina sono farmaci analoghi delle purine, utilizzati entrambi come antiblastici e immunosoppressori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altLang="it-IT" sz="240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sz="2400"/>
              <a:t>la 6-mercaptopurina trova impiego nella terapia di mantenimento della remissione della leucemia linfoblastica acuta e nel trattamento di diverse malattie autoimmuni</a:t>
            </a:r>
          </a:p>
        </p:txBody>
      </p:sp>
      <p:pic>
        <p:nvPicPr>
          <p:cNvPr id="4100" name="Immagine 5">
            <a:extLst>
              <a:ext uri="{FF2B5EF4-FFF2-40B4-BE49-F238E27FC236}">
                <a16:creationId xmlns:a16="http://schemas.microsoft.com/office/drawing/2014/main" id="{4DF04D8F-D2FB-4C02-97F3-DEC25CFF5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7" t="17075" r="8681" b="591"/>
          <a:stretch>
            <a:fillRect/>
          </a:stretch>
        </p:blipFill>
        <p:spPr bwMode="auto">
          <a:xfrm>
            <a:off x="2552700" y="1417638"/>
            <a:ext cx="4038600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124D93F-F22B-4AE3-9609-4DD4A5BC6B31}"/>
              </a:ext>
            </a:extLst>
          </p:cNvPr>
          <p:cNvGrpSpPr>
            <a:grpSpLocks/>
          </p:cNvGrpSpPr>
          <p:nvPr/>
        </p:nvGrpSpPr>
        <p:grpSpPr bwMode="auto">
          <a:xfrm>
            <a:off x="1285875" y="1857375"/>
            <a:ext cx="6932613" cy="2640013"/>
            <a:chOff x="642" y="2251"/>
            <a:chExt cx="4367" cy="1663"/>
          </a:xfrm>
        </p:grpSpPr>
        <p:pic>
          <p:nvPicPr>
            <p:cNvPr id="5125" name="Picture 3" descr="6-MP 9">
              <a:extLst>
                <a:ext uri="{FF2B5EF4-FFF2-40B4-BE49-F238E27FC236}">
                  <a16:creationId xmlns:a16="http://schemas.microsoft.com/office/drawing/2014/main" id="{D6FDDCC7-199E-4972-A627-A37A945110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251"/>
              <a:ext cx="1675" cy="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4" descr="IPOXANTINA">
              <a:extLst>
                <a:ext uri="{FF2B5EF4-FFF2-40B4-BE49-F238E27FC236}">
                  <a16:creationId xmlns:a16="http://schemas.microsoft.com/office/drawing/2014/main" id="{083DEC87-AA54-4D5B-BD99-2723EE649B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" y="2251"/>
              <a:ext cx="1739" cy="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Segnaposto contenuto 3">
            <a:extLst>
              <a:ext uri="{FF2B5EF4-FFF2-40B4-BE49-F238E27FC236}">
                <a16:creationId xmlns:a16="http://schemas.microsoft.com/office/drawing/2014/main" id="{6C86B41B-7FBB-4F9D-9A23-2AEADA31A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66C1503-9ABD-47CB-8DBB-CE29C359D9C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57200" y="153988"/>
            <a:ext cx="8229600" cy="1384300"/>
          </a:xfrm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it-IT" sz="2800" b="1" dirty="0">
                <a:latin typeface="+mj-lt"/>
              </a:rPr>
              <a:t>Dal punto di vista strutturale, la 6-mercaptopurina è l'analogo </a:t>
            </a:r>
            <a:r>
              <a:rPr lang="it-IT" sz="2800" b="1" dirty="0" err="1">
                <a:latin typeface="+mj-lt"/>
              </a:rPr>
              <a:t>tiolico</a:t>
            </a:r>
            <a:r>
              <a:rPr lang="it-IT" sz="2800" b="1" dirty="0">
                <a:latin typeface="+mj-lt"/>
              </a:rPr>
              <a:t> dell'ipoxantina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4BD9797-CBDA-49AB-A80D-7EAB0F5220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it-IT" sz="3200" b="1"/>
              <a:t>Metabolismo 6-mercaptopurina</a:t>
            </a: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8185965D-997E-4B5A-8516-9810BA2E4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6488113"/>
            <a:ext cx="487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Stocco et al., Expert Opin Drug Saf 2010</a:t>
            </a: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0167EC15-C4A1-48B7-99A1-93FA4169C7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0038" y="1600200"/>
            <a:ext cx="6003925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>
            <a:extLst>
              <a:ext uri="{FF2B5EF4-FFF2-40B4-BE49-F238E27FC236}">
                <a16:creationId xmlns:a16="http://schemas.microsoft.com/office/drawing/2014/main" id="{84B976E1-A2FD-42BA-A2D3-901A77D621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2590800"/>
          <a:ext cx="1473200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CS ChemDraw Drawing" r:id="rId5" imgW="1473200" imgH="1762760" progId="ChemDraw.Document.4.5">
                  <p:embed/>
                </p:oleObj>
              </mc:Choice>
              <mc:Fallback>
                <p:oleObj name="CS ChemDraw Drawing" r:id="rId5" imgW="1473200" imgH="1762760" progId="ChemDraw.Document.4.5">
                  <p:embed/>
                  <p:pic>
                    <p:nvPicPr>
                      <p:cNvPr id="8194" name="Object 2">
                        <a:extLst>
                          <a:ext uri="{FF2B5EF4-FFF2-40B4-BE49-F238E27FC236}">
                            <a16:creationId xmlns:a16="http://schemas.microsoft.com/office/drawing/2014/main" id="{84B976E1-A2FD-42BA-A2D3-901A77D621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90800"/>
                        <a:ext cx="1473200" cy="176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Text Box 3">
            <a:extLst>
              <a:ext uri="{FF2B5EF4-FFF2-40B4-BE49-F238E27FC236}">
                <a16:creationId xmlns:a16="http://schemas.microsoft.com/office/drawing/2014/main" id="{EC77AEDF-29F6-47AB-9434-1FF670169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50800"/>
            <a:ext cx="8027988" cy="3508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Metabolismo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azatioprina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6-mercaptopurina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041EE9DC-4281-49C3-9C97-9E6952AB38D1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2590800"/>
            <a:ext cx="1752600" cy="1590675"/>
            <a:chOff x="1296" y="1632"/>
            <a:chExt cx="1104" cy="1002"/>
          </a:xfrm>
        </p:grpSpPr>
        <p:graphicFrame>
          <p:nvGraphicFramePr>
            <p:cNvPr id="8205" name="Object 5">
              <a:extLst>
                <a:ext uri="{FF2B5EF4-FFF2-40B4-BE49-F238E27FC236}">
                  <a16:creationId xmlns:a16="http://schemas.microsoft.com/office/drawing/2014/main" id="{63A52486-9366-4D27-A37C-D2A2056454D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96" y="1680"/>
            <a:ext cx="1104" cy="9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CS ChemDraw Drawing" r:id="rId7" imgW="1927860" imgH="1666240" progId="ChemDraw.Document.4.5">
                    <p:embed/>
                  </p:oleObj>
                </mc:Choice>
                <mc:Fallback>
                  <p:oleObj name="CS ChemDraw Drawing" r:id="rId7" imgW="1927860" imgH="1666240" progId="ChemDraw.Document.4.5">
                    <p:embed/>
                    <p:pic>
                      <p:nvPicPr>
                        <p:cNvPr id="8205" name="Object 5">
                          <a:extLst>
                            <a:ext uri="{FF2B5EF4-FFF2-40B4-BE49-F238E27FC236}">
                              <a16:creationId xmlns:a16="http://schemas.microsoft.com/office/drawing/2014/main" id="{63A52486-9366-4D27-A37C-D2A2056454D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1680"/>
                          <a:ext cx="1104" cy="9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6" name="Text Box 6">
              <a:extLst>
                <a:ext uri="{FF2B5EF4-FFF2-40B4-BE49-F238E27FC236}">
                  <a16:creationId xmlns:a16="http://schemas.microsoft.com/office/drawing/2014/main" id="{9BC8151A-5BC1-4A5C-9C21-92AB35028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1632"/>
              <a:ext cx="38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-SH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GST</a:t>
              </a:r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9D3AD11E-2FC2-44A7-A811-B0D98185A63C}"/>
              </a:ext>
            </a:extLst>
          </p:cNvPr>
          <p:cNvGrpSpPr>
            <a:grpSpLocks/>
          </p:cNvGrpSpPr>
          <p:nvPr/>
        </p:nvGrpSpPr>
        <p:grpSpPr bwMode="auto">
          <a:xfrm>
            <a:off x="3690938" y="2111375"/>
            <a:ext cx="5110162" cy="3290888"/>
            <a:chOff x="2336" y="1344"/>
            <a:chExt cx="3219" cy="2073"/>
          </a:xfrm>
        </p:grpSpPr>
        <p:graphicFrame>
          <p:nvGraphicFramePr>
            <p:cNvPr id="8202" name="Object 4">
              <a:extLst>
                <a:ext uri="{FF2B5EF4-FFF2-40B4-BE49-F238E27FC236}">
                  <a16:creationId xmlns:a16="http://schemas.microsoft.com/office/drawing/2014/main" id="{5FC02674-7D9A-4A3F-A914-4D5070B8354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36" y="1344"/>
            <a:ext cx="2982" cy="20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" name="CS ChemDraw Drawing" r:id="rId9" imgW="5504180" imgH="3827780" progId="ChemDraw.Document.4.5">
                    <p:embed/>
                  </p:oleObj>
                </mc:Choice>
                <mc:Fallback>
                  <p:oleObj name="CS ChemDraw Drawing" r:id="rId9" imgW="5504180" imgH="3827780" progId="ChemDraw.Document.4.5">
                    <p:embed/>
                    <p:pic>
                      <p:nvPicPr>
                        <p:cNvPr id="8202" name="Object 4">
                          <a:extLst>
                            <a:ext uri="{FF2B5EF4-FFF2-40B4-BE49-F238E27FC236}">
                              <a16:creationId xmlns:a16="http://schemas.microsoft.com/office/drawing/2014/main" id="{5FC02674-7D9A-4A3F-A914-4D5070B8354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6" y="1344"/>
                          <a:ext cx="2982" cy="20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3" name="Rectangle 9">
              <a:extLst>
                <a:ext uri="{FF2B5EF4-FFF2-40B4-BE49-F238E27FC236}">
                  <a16:creationId xmlns:a16="http://schemas.microsoft.com/office/drawing/2014/main" id="{BD435ABB-D3B5-4299-932B-FF5468752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" y="1770"/>
              <a:ext cx="799" cy="63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04" name="Text Box 10">
              <a:extLst>
                <a:ext uri="{FF2B5EF4-FFF2-40B4-BE49-F238E27FC236}">
                  <a16:creationId xmlns:a16="http://schemas.microsoft.com/office/drawing/2014/main" id="{3603E9E9-7CA9-4B39-9B1A-D567EB6CCB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1933"/>
              <a:ext cx="8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Attività</a:t>
              </a:r>
            </a:p>
          </p:txBody>
        </p:sp>
      </p:grpSp>
      <p:sp>
        <p:nvSpPr>
          <p:cNvPr id="8198" name="Text Box 11">
            <a:extLst>
              <a:ext uri="{FF2B5EF4-FFF2-40B4-BE49-F238E27FC236}">
                <a16:creationId xmlns:a16="http://schemas.microsoft.com/office/drawing/2014/main" id="{5ACAB45C-431A-47FD-8FCD-4F29E918E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365625"/>
            <a:ext cx="1943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azathioprine</a:t>
            </a:r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BD8C3675-F1E4-4CE2-A742-6D3617943946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476250"/>
            <a:ext cx="2951163" cy="5867400"/>
            <a:chOff x="1248" y="288"/>
            <a:chExt cx="1859" cy="3696"/>
          </a:xfrm>
        </p:grpSpPr>
        <p:graphicFrame>
          <p:nvGraphicFramePr>
            <p:cNvPr id="8200" name="Object 3">
              <a:extLst>
                <a:ext uri="{FF2B5EF4-FFF2-40B4-BE49-F238E27FC236}">
                  <a16:creationId xmlns:a16="http://schemas.microsoft.com/office/drawing/2014/main" id="{25FC7EC7-1150-40BB-8B35-361563862C9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8" y="288"/>
            <a:ext cx="1356" cy="3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name="CS ChemDraw Drawing" r:id="rId11" imgW="2324100" imgH="6334760" progId="ChemDraw.Document.4.5">
                    <p:embed/>
                  </p:oleObj>
                </mc:Choice>
                <mc:Fallback>
                  <p:oleObj name="CS ChemDraw Drawing" r:id="rId11" imgW="2324100" imgH="6334760" progId="ChemDraw.Document.4.5">
                    <p:embed/>
                    <p:pic>
                      <p:nvPicPr>
                        <p:cNvPr id="8200" name="Object 3">
                          <a:extLst>
                            <a:ext uri="{FF2B5EF4-FFF2-40B4-BE49-F238E27FC236}">
                              <a16:creationId xmlns:a16="http://schemas.microsoft.com/office/drawing/2014/main" id="{25FC7EC7-1150-40BB-8B35-361563862C9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288"/>
                          <a:ext cx="1356" cy="36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1" name="Text Box 14">
              <a:extLst>
                <a:ext uri="{FF2B5EF4-FFF2-40B4-BE49-F238E27FC236}">
                  <a16:creationId xmlns:a16="http://schemas.microsoft.com/office/drawing/2014/main" id="{9981A86B-BE16-4489-8CDA-82CD1846E4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1026"/>
              <a:ext cx="54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(6MMP)</a:t>
              </a:r>
            </a:p>
          </p:txBody>
        </p:sp>
      </p:grpSp>
    </p:spTree>
    <p:custDataLst>
      <p:tags r:id="rId2"/>
    </p:custDataLst>
  </p:cSld>
  <p:clrMapOvr>
    <a:masterClrMapping/>
  </p:clrMapOvr>
  <p:transition advTm="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magine 3">
            <a:extLst>
              <a:ext uri="{FF2B5EF4-FFF2-40B4-BE49-F238E27FC236}">
                <a16:creationId xmlns:a16="http://schemas.microsoft.com/office/drawing/2014/main" id="{B91224FB-52CC-44C1-BA4C-6DF4203DA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4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CasellaDiTesto 4">
            <a:extLst>
              <a:ext uri="{FF2B5EF4-FFF2-40B4-BE49-F238E27FC236}">
                <a16:creationId xmlns:a16="http://schemas.microsoft.com/office/drawing/2014/main" id="{4851B3E5-8976-4AFB-8959-25ADE0204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763" y="6489700"/>
            <a:ext cx="4694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Jones and Relling, 2011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4.4|22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tj_Gold">
  <a:themeElements>
    <a:clrScheme name="stj_Gold 1">
      <a:dk1>
        <a:srgbClr val="000000"/>
      </a:dk1>
      <a:lt1>
        <a:srgbClr val="FFFFFF"/>
      </a:lt1>
      <a:dk2>
        <a:srgbClr val="F5F5F5"/>
      </a:dk2>
      <a:lt2>
        <a:srgbClr val="8C7F70"/>
      </a:lt2>
      <a:accent1>
        <a:srgbClr val="FFD87F"/>
      </a:accent1>
      <a:accent2>
        <a:srgbClr val="EFB22D"/>
      </a:accent2>
      <a:accent3>
        <a:srgbClr val="FFFFFF"/>
      </a:accent3>
      <a:accent4>
        <a:srgbClr val="000000"/>
      </a:accent4>
      <a:accent5>
        <a:srgbClr val="FFE9C0"/>
      </a:accent5>
      <a:accent6>
        <a:srgbClr val="D9A128"/>
      </a:accent6>
      <a:hlink>
        <a:srgbClr val="931638"/>
      </a:hlink>
      <a:folHlink>
        <a:srgbClr val="8C7F70"/>
      </a:folHlink>
    </a:clrScheme>
    <a:fontScheme name="stj_Gold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j_Gold 1">
        <a:dk1>
          <a:srgbClr val="000000"/>
        </a:dk1>
        <a:lt1>
          <a:srgbClr val="FFFFFF"/>
        </a:lt1>
        <a:dk2>
          <a:srgbClr val="F5F5F5"/>
        </a:dk2>
        <a:lt2>
          <a:srgbClr val="8C7F70"/>
        </a:lt2>
        <a:accent1>
          <a:srgbClr val="FFD87F"/>
        </a:accent1>
        <a:accent2>
          <a:srgbClr val="EFB22D"/>
        </a:accent2>
        <a:accent3>
          <a:srgbClr val="FFFFFF"/>
        </a:accent3>
        <a:accent4>
          <a:srgbClr val="000000"/>
        </a:accent4>
        <a:accent5>
          <a:srgbClr val="FFE9C0"/>
        </a:accent5>
        <a:accent6>
          <a:srgbClr val="D9A128"/>
        </a:accent6>
        <a:hlink>
          <a:srgbClr val="931638"/>
        </a:hlink>
        <a:folHlink>
          <a:srgbClr val="8C7F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611</Words>
  <Application>Microsoft Office PowerPoint</Application>
  <PresentationFormat>Presentazione su schermo (4:3)</PresentationFormat>
  <Paragraphs>92</Paragraphs>
  <Slides>17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6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Times</vt:lpstr>
      <vt:lpstr>Wingdings</vt:lpstr>
      <vt:lpstr>Office Theme</vt:lpstr>
      <vt:lpstr>2_Office Theme</vt:lpstr>
      <vt:lpstr>3_Office Theme</vt:lpstr>
      <vt:lpstr>Tema di Office</vt:lpstr>
      <vt:lpstr>stj_Gold</vt:lpstr>
      <vt:lpstr>4_Office Theme</vt:lpstr>
      <vt:lpstr>CS ChemDraw Drawing</vt:lpstr>
      <vt:lpstr>Presentazione standard di PowerPoint</vt:lpstr>
      <vt:lpstr>Presentazione standard di PowerPoint</vt:lpstr>
      <vt:lpstr>Presentazione standard di PowerPoint</vt:lpstr>
      <vt:lpstr>«The purine path to chemotherapy»</vt:lpstr>
      <vt:lpstr>Antimetaboliti tiopurinici</vt:lpstr>
      <vt:lpstr>Dal punto di vista strutturale, la 6-mercaptopurina è l'analogo tiolico dell'ipoxantina</vt:lpstr>
      <vt:lpstr>Metabolismo 6-mercaptopurina</vt:lpstr>
      <vt:lpstr>Presentazione standard di PowerPoint</vt:lpstr>
      <vt:lpstr>Presentazione standard di PowerPoint</vt:lpstr>
      <vt:lpstr>Presentazione standard di PowerPoint</vt:lpstr>
      <vt:lpstr>Meccanismo d’azione molecolare tiopurine</vt:lpstr>
      <vt:lpstr>Tiopurina-S-metil-transferasi (TPMT)</vt:lpstr>
      <vt:lpstr>Presentazione standard di PowerPoint</vt:lpstr>
      <vt:lpstr>TPMT activity is inherited as an autosomal codominant trait</vt:lpstr>
      <vt:lpstr>Example of genomic marker for personalized medicine: tiopurine-S-methyl-transferase (TPMT)</vt:lpstr>
      <vt:lpstr>Tiopurine-S-methyl-transferase (TPMT)</vt:lpstr>
      <vt:lpstr>Qual’è la funzione endogena di TPMT?  sembra essere coinvolto nella sintesi della molibdopterina, cofattore di alcuni enzimi (xantina ossidasi)</vt:lpstr>
    </vt:vector>
  </TitlesOfParts>
  <Company>SJCRH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Farmacotossicologia</dc:title>
  <dc:creator>help</dc:creator>
  <cp:lastModifiedBy>Gabriele Stocco</cp:lastModifiedBy>
  <cp:revision>127</cp:revision>
  <dcterms:created xsi:type="dcterms:W3CDTF">2012-03-01T12:06:30Z</dcterms:created>
  <dcterms:modified xsi:type="dcterms:W3CDTF">2020-10-18T17:41:15Z</dcterms:modified>
</cp:coreProperties>
</file>