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446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320" r:id="rId11"/>
    <p:sldId id="321" r:id="rId12"/>
    <p:sldId id="322" r:id="rId13"/>
    <p:sldId id="32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18/10/2020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9B47AF-2354-4685-8491-77E6331F62B6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091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9B47AF-2354-4685-8491-77E6331F62B6}" type="slidenum">
              <a:rPr kumimoji="0" lang="en-US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347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5DD6-6866-4143-8335-17D6949D2B4C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2A0-C392-4EC3-A0C7-3A44B534CF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5D0F-C502-48A0-AB96-BCE30DDC619A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C33-DD14-4CB4-AF5A-65E6340918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E8E-65B6-4921-A06D-0D19B942ED60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1C1-0EBE-40D5-B1E5-67380A3BDB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B936-10E6-4DDF-A79A-979ED2B33B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7C4E-329B-4066-BE9E-36DD1D27B7B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0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95AF8-74DE-4DBF-B007-440E867A2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9EB9-8F61-4F32-8C5A-C26D6D970D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6ED13-FEBB-4678-93E2-CFD3D19E4A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7D3C-93BE-416C-86AA-B69904F3AB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10AF-4333-429C-B1BA-1A853F57FD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65C0-5C6B-468B-B129-0374FD186EF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27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1D4B-0F65-4225-95D2-C097137374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995F-A895-4C66-AF94-267FE1B8583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3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03EB9-1CB0-4185-A4C6-A4C959843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AB744-B94C-4881-ACE3-9197493940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84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F8A7-22C8-4138-98DF-02E04A2C2E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E877-587A-44DC-943C-BEBC274B6D5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8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1D5E-182E-4978-8060-31AB215C65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0DECF-17BB-49FB-B516-10C4322C19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8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89C-E401-4593-A30B-1B7576254521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960-1244-4147-AB86-7150E00F03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12DD2-93A7-4CB9-872C-FF158CD8FF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A823-699A-4762-B7CB-4386F18068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0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7801-1641-4035-B5EE-313356051E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E79BD-BA0B-41BE-866A-3EDABB16CAB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01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4EB8-9687-4834-A35A-987FC70B16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76BA-2A15-431E-B9FD-B1632AB6E8B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11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A7E9A-C942-45D1-B877-BA0D594FAA2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35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72D42-112D-4D4F-AA8B-14175DD58C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899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81-A800-4FA0-9EEC-EBB58A876ABD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DAB-68D3-41B8-9227-A5AB6D2180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ED17-3563-45E7-B5E2-0C4CBE2139E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BB8F-6D80-4E96-A31F-51BF219A97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B1-9927-451F-9C40-26F5C8E70BE7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55B7-7FBC-4420-80F5-D8CAA756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E786-7878-46E9-8848-DF3A48D00060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6933-1F06-41DB-B12B-3B7DB5CD6B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3BE-4671-483A-AB70-C0E60C83120E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219C-CA65-4964-B2DD-20EAE5B58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17F-91BE-47E2-99D2-9DD46B0B7AB1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C3C-AD58-4334-9940-F751B9352B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5E54-551B-4747-A58B-CC2FCE916E99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CFD-1FA0-4008-A457-8E555CFC0E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3DFC-C44D-4A61-B25C-D7ED8873E036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71F5F9-E8D1-464D-ABAB-842382A29D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67594-FF6B-4A24-A824-39EAAD27B8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B1535-AF5F-4E89-8375-ED6D356AD5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8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4213" y="765175"/>
            <a:ext cx="8135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5184775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42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to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study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TPMT gene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variants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Genotyping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three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SNPs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allows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identify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95% of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patients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with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reduced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TPMT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activity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Caucasians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11413" y="3141663"/>
            <a:ext cx="1727200" cy="936625"/>
            <a:chOff x="1519" y="1434"/>
            <a:chExt cx="1088" cy="590"/>
          </a:xfrm>
        </p:grpSpPr>
        <p:sp>
          <p:nvSpPr>
            <p:cNvPr id="19466" name="Oval 6"/>
            <p:cNvSpPr>
              <a:spLocks noChangeArrowheads="1"/>
            </p:cNvSpPr>
            <p:nvPr/>
          </p:nvSpPr>
          <p:spPr bwMode="auto">
            <a:xfrm>
              <a:off x="2154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1519" y="1434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TPMT*2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56100" y="3141663"/>
            <a:ext cx="2951163" cy="936625"/>
            <a:chOff x="2744" y="1434"/>
            <a:chExt cx="1859" cy="590"/>
          </a:xfrm>
        </p:grpSpPr>
        <p:sp>
          <p:nvSpPr>
            <p:cNvPr id="19463" name="Oval 9"/>
            <p:cNvSpPr>
              <a:spLocks noChangeArrowheads="1"/>
            </p:cNvSpPr>
            <p:nvPr/>
          </p:nvSpPr>
          <p:spPr bwMode="auto">
            <a:xfrm>
              <a:off x="2744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64" name="Oval 10"/>
            <p:cNvSpPr>
              <a:spLocks noChangeArrowheads="1"/>
            </p:cNvSpPr>
            <p:nvPr/>
          </p:nvSpPr>
          <p:spPr bwMode="auto">
            <a:xfrm>
              <a:off x="4150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65" name="Text Box 11"/>
            <p:cNvSpPr txBox="1">
              <a:spLocks noChangeArrowheads="1"/>
            </p:cNvSpPr>
            <p:nvPr/>
          </p:nvSpPr>
          <p:spPr bwMode="auto">
            <a:xfrm>
              <a:off x="3334" y="1434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TPMT*3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958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9919"/>
            <a:ext cx="9144000" cy="4525963"/>
          </a:xfrm>
        </p:spPr>
        <p:txBody>
          <a:bodyPr/>
          <a:lstStyle/>
          <a:p>
            <a:pPr algn="just"/>
            <a:r>
              <a:rPr lang="it-IT" dirty="0"/>
              <a:t>NUDT15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enzyme</a:t>
            </a:r>
            <a:r>
              <a:rPr lang="it-IT" dirty="0"/>
              <a:t> with </a:t>
            </a:r>
            <a:r>
              <a:rPr lang="it-IT" dirty="0" err="1"/>
              <a:t>pyrophosphatase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, </a:t>
            </a:r>
            <a:r>
              <a:rPr lang="it-IT" dirty="0" err="1"/>
              <a:t>capable</a:t>
            </a:r>
            <a:r>
              <a:rPr lang="it-IT" dirty="0"/>
              <a:t> of </a:t>
            </a:r>
            <a:r>
              <a:rPr lang="it-IT" dirty="0" err="1"/>
              <a:t>removing</a:t>
            </a:r>
            <a:r>
              <a:rPr lang="it-IT" dirty="0"/>
              <a:t> </a:t>
            </a:r>
            <a:r>
              <a:rPr lang="it-IT" dirty="0" err="1"/>
              <a:t>oxidatively</a:t>
            </a:r>
            <a:r>
              <a:rPr lang="it-IT" dirty="0"/>
              <a:t> </a:t>
            </a:r>
            <a:r>
              <a:rPr lang="it-IT" dirty="0" err="1"/>
              <a:t>damaged</a:t>
            </a:r>
            <a:r>
              <a:rPr lang="it-IT" dirty="0"/>
              <a:t> </a:t>
            </a:r>
            <a:r>
              <a:rPr lang="it-IT" dirty="0" err="1"/>
              <a:t>forms</a:t>
            </a:r>
            <a:r>
              <a:rPr lang="it-IT" dirty="0"/>
              <a:t> of guanine from nucleotide pools, </a:t>
            </a:r>
            <a:r>
              <a:rPr lang="it-IT" dirty="0" err="1"/>
              <a:t>preventing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incorporation</a:t>
            </a:r>
            <a:r>
              <a:rPr lang="it-IT" dirty="0"/>
              <a:t> in </a:t>
            </a:r>
            <a:r>
              <a:rPr lang="it-IT" dirty="0" err="1"/>
              <a:t>nucleic</a:t>
            </a:r>
            <a:r>
              <a:rPr lang="it-IT" dirty="0"/>
              <a:t> </a:t>
            </a:r>
            <a:r>
              <a:rPr lang="it-IT" dirty="0" err="1"/>
              <a:t>acids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rs116855232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variant</a:t>
            </a:r>
            <a:r>
              <a:rPr lang="it-IT" dirty="0"/>
              <a:t> </a:t>
            </a:r>
            <a:r>
              <a:rPr lang="it-IT" dirty="0" err="1"/>
              <a:t>frequent</a:t>
            </a:r>
            <a:r>
              <a:rPr lang="it-IT" dirty="0"/>
              <a:t> in Asian </a:t>
            </a:r>
            <a:r>
              <a:rPr lang="it-IT" dirty="0" err="1"/>
              <a:t>patients</a:t>
            </a:r>
            <a:r>
              <a:rPr lang="it-IT" dirty="0"/>
              <a:t> rare in </a:t>
            </a:r>
            <a:r>
              <a:rPr lang="it-IT" dirty="0" err="1"/>
              <a:t>Caucasian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7344"/>
            <a:ext cx="9144000" cy="1211855"/>
          </a:xfrm>
        </p:spPr>
        <p:txBody>
          <a:bodyPr/>
          <a:lstStyle/>
          <a:p>
            <a:r>
              <a:rPr lang="it-IT" sz="3200" b="1" dirty="0"/>
              <a:t>NUDT15 </a:t>
            </a:r>
            <a:r>
              <a:rPr lang="it-IT" sz="3200" b="1" dirty="0" err="1"/>
              <a:t>variants</a:t>
            </a:r>
            <a:r>
              <a:rPr lang="it-IT" sz="3200" b="1" dirty="0"/>
              <a:t> and bone </a:t>
            </a:r>
            <a:r>
              <a:rPr lang="it-IT" sz="3200" b="1" dirty="0" err="1"/>
              <a:t>marrow</a:t>
            </a:r>
            <a:r>
              <a:rPr lang="it-IT" sz="3200" b="1" dirty="0"/>
              <a:t> </a:t>
            </a:r>
            <a:r>
              <a:rPr lang="it-IT" sz="3200" b="1" dirty="0" err="1"/>
              <a:t>suppression</a:t>
            </a:r>
            <a:r>
              <a:rPr lang="it-IT" sz="3200" b="1" dirty="0"/>
              <a:t> </a:t>
            </a:r>
            <a:r>
              <a:rPr lang="it-IT" sz="3200" b="1" dirty="0" err="1"/>
              <a:t>during</a:t>
            </a:r>
            <a:r>
              <a:rPr lang="it-IT" sz="3200" b="1" dirty="0"/>
              <a:t> treatment with </a:t>
            </a:r>
            <a:r>
              <a:rPr lang="it-IT" sz="3200" b="1" dirty="0" err="1"/>
              <a:t>thiopurines</a:t>
            </a:r>
            <a:endParaRPr lang="it-IT" sz="3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64" y="4282632"/>
            <a:ext cx="4322036" cy="255700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821964" y="4282632"/>
            <a:ext cx="359636" cy="365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45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7520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7776"/>
            <a:ext cx="9144000" cy="16915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733760"/>
            <a:ext cx="5562600" cy="27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6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-17444" y="7345"/>
            <a:ext cx="9161443" cy="983255"/>
          </a:xfrm>
        </p:spPr>
        <p:txBody>
          <a:bodyPr/>
          <a:lstStyle/>
          <a:p>
            <a:r>
              <a:rPr lang="it-IT" sz="3200" b="1" dirty="0"/>
              <a:t>HLA-DQA1/DRB1 </a:t>
            </a:r>
            <a:r>
              <a:rPr lang="it-IT" sz="3200" b="1" dirty="0" err="1"/>
              <a:t>variants</a:t>
            </a:r>
            <a:r>
              <a:rPr lang="it-IT" sz="3200" b="1" dirty="0"/>
              <a:t> and </a:t>
            </a:r>
            <a:r>
              <a:rPr lang="it-IT" sz="3200" b="1" dirty="0" err="1"/>
              <a:t>pancreatitis</a:t>
            </a:r>
            <a:r>
              <a:rPr lang="it-IT" sz="3200" b="1" dirty="0"/>
              <a:t> </a:t>
            </a:r>
            <a:r>
              <a:rPr lang="it-IT" sz="3200" b="1" dirty="0" err="1"/>
              <a:t>during</a:t>
            </a:r>
            <a:r>
              <a:rPr lang="it-IT" sz="3200" b="1" dirty="0"/>
              <a:t> treatment with </a:t>
            </a:r>
            <a:r>
              <a:rPr lang="it-IT" sz="3200" b="1" dirty="0" err="1"/>
              <a:t>thiopurines</a:t>
            </a:r>
            <a:endParaRPr lang="it-IT" sz="32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78877"/>
            <a:ext cx="4399691" cy="423208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421922" y="278991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 = 5x10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-8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9" y="4757244"/>
            <a:ext cx="8250541" cy="185427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966601" y="1339205"/>
            <a:ext cx="3505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rs2647087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class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II HLA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4" name="Connettore 1 3"/>
          <p:cNvCxnSpPr/>
          <p:nvPr/>
        </p:nvCxnSpPr>
        <p:spPr>
          <a:xfrm flipV="1">
            <a:off x="4419600" y="1708537"/>
            <a:ext cx="547001" cy="425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5410199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Heap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et al., Nature Genetics 2014</a:t>
            </a:r>
          </a:p>
        </p:txBody>
      </p:sp>
    </p:spTree>
    <p:extLst>
      <p:ext uri="{BB962C8B-B14F-4D97-AF65-F5344CB8AC3E}">
        <p14:creationId xmlns:p14="http://schemas.microsoft.com/office/powerpoint/2010/main" val="344387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4213" y="765175"/>
            <a:ext cx="8135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92375"/>
            <a:ext cx="5184775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42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to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study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TPMT gene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variants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Genotyping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three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SNPs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allows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identify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95% of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patients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with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reduced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TPMT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activity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Caucasians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11413" y="3141663"/>
            <a:ext cx="1727200" cy="936625"/>
            <a:chOff x="1519" y="1434"/>
            <a:chExt cx="1088" cy="590"/>
          </a:xfrm>
        </p:grpSpPr>
        <p:sp>
          <p:nvSpPr>
            <p:cNvPr id="19466" name="Oval 6"/>
            <p:cNvSpPr>
              <a:spLocks noChangeArrowheads="1"/>
            </p:cNvSpPr>
            <p:nvPr/>
          </p:nvSpPr>
          <p:spPr bwMode="auto">
            <a:xfrm>
              <a:off x="2154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1519" y="1434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TPMT*2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56100" y="3141663"/>
            <a:ext cx="2951163" cy="936625"/>
            <a:chOff x="2744" y="1434"/>
            <a:chExt cx="1859" cy="590"/>
          </a:xfrm>
        </p:grpSpPr>
        <p:sp>
          <p:nvSpPr>
            <p:cNvPr id="19463" name="Oval 9"/>
            <p:cNvSpPr>
              <a:spLocks noChangeArrowheads="1"/>
            </p:cNvSpPr>
            <p:nvPr/>
          </p:nvSpPr>
          <p:spPr bwMode="auto">
            <a:xfrm>
              <a:off x="2744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64" name="Oval 10"/>
            <p:cNvSpPr>
              <a:spLocks noChangeArrowheads="1"/>
            </p:cNvSpPr>
            <p:nvPr/>
          </p:nvSpPr>
          <p:spPr bwMode="auto">
            <a:xfrm>
              <a:off x="4150" y="1616"/>
              <a:ext cx="453" cy="40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65" name="Text Box 11"/>
            <p:cNvSpPr txBox="1">
              <a:spLocks noChangeArrowheads="1"/>
            </p:cNvSpPr>
            <p:nvPr/>
          </p:nvSpPr>
          <p:spPr bwMode="auto">
            <a:xfrm>
              <a:off x="3334" y="1434"/>
              <a:ext cx="6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TPMT*3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7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it-IT" altLang="it-IT" sz="3200" b="1" dirty="0" err="1"/>
              <a:t>Official</a:t>
            </a:r>
            <a:r>
              <a:rPr lang="it-IT" altLang="it-IT" sz="3200" b="1" dirty="0"/>
              <a:t> database of TPMT </a:t>
            </a:r>
            <a:r>
              <a:rPr lang="it-IT" altLang="it-IT" sz="3200" b="1" dirty="0" err="1"/>
              <a:t>variant</a:t>
            </a:r>
            <a:r>
              <a:rPr lang="it-IT" altLang="it-IT" sz="3200" b="1" dirty="0"/>
              <a:t> </a:t>
            </a:r>
            <a:r>
              <a:rPr lang="it-IT" altLang="it-IT" sz="3200" b="1" dirty="0" err="1"/>
              <a:t>alleles</a:t>
            </a:r>
            <a:endParaRPr lang="it-IT" altLang="it-IT" sz="32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76200" y="6318738"/>
            <a:ext cx="9144000" cy="533400"/>
          </a:xfrm>
        </p:spPr>
        <p:txBody>
          <a:bodyPr/>
          <a:lstStyle/>
          <a:p>
            <a:pPr algn="r">
              <a:defRPr/>
            </a:pPr>
            <a:r>
              <a:rPr lang="it-IT" dirty="0"/>
              <a:t>http://www.imh.liu.se/tpmtalleles?l=en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1522" t="16689" r="23696" b="6790"/>
          <a:stretch/>
        </p:blipFill>
        <p:spPr>
          <a:xfrm>
            <a:off x="1065735" y="750278"/>
            <a:ext cx="7012529" cy="55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8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667000" y="4953000"/>
            <a:ext cx="5943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Evans’s lab (Tai et al., PNAS 1997)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from Jones TS et al, Clin Pharm Ther 2007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3517" r="4216"/>
          <a:stretch>
            <a:fillRect/>
          </a:stretch>
        </p:blipFill>
        <p:spPr bwMode="auto">
          <a:xfrm>
            <a:off x="762000" y="1676400"/>
            <a:ext cx="77597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1"/>
          <a:stretch>
            <a:fillRect/>
          </a:stretch>
        </p:blipFill>
        <p:spPr bwMode="auto">
          <a:xfrm>
            <a:off x="228600" y="4529138"/>
            <a:ext cx="26701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" name="Text Box 3"/>
          <p:cNvSpPr txBox="1"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831850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dirty="0">
                <a:latin typeface="+mj-lt"/>
                <a:cs typeface="Arial" panose="020B0604020202020204" pitchFamily="34" charset="0"/>
              </a:rPr>
              <a:t>The protein encoded by the TPMT*3A variant allele is less stable than that encoded by the TPMT*1 (wild-type) allele</a:t>
            </a:r>
          </a:p>
        </p:txBody>
      </p:sp>
    </p:spTree>
    <p:extLst>
      <p:ext uri="{BB962C8B-B14F-4D97-AF65-F5344CB8AC3E}">
        <p14:creationId xmlns:p14="http://schemas.microsoft.com/office/powerpoint/2010/main" val="125401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asellaDiTesto 2"/>
          <p:cNvSpPr txBox="1">
            <a:spLocks noChangeArrowheads="1"/>
          </p:cNvSpPr>
          <p:nvPr/>
        </p:nvSpPr>
        <p:spPr bwMode="auto">
          <a:xfrm>
            <a:off x="6553200" y="6553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Cheok &amp; Evans, 2006</a:t>
            </a:r>
          </a:p>
        </p:txBody>
      </p:sp>
    </p:spTree>
    <p:extLst>
      <p:ext uri="{BB962C8B-B14F-4D97-AF65-F5344CB8AC3E}">
        <p14:creationId xmlns:p14="http://schemas.microsoft.com/office/powerpoint/2010/main" val="265493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sellaDiTesto 2"/>
          <p:cNvSpPr txBox="1">
            <a:spLocks noChangeArrowheads="1"/>
          </p:cNvSpPr>
          <p:nvPr/>
        </p:nvSpPr>
        <p:spPr bwMode="auto">
          <a:xfrm>
            <a:off x="6553200" y="6553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Cheok &amp; Evans, 2006</a:t>
            </a:r>
          </a:p>
        </p:txBody>
      </p:sp>
    </p:spTree>
    <p:extLst>
      <p:ext uri="{BB962C8B-B14F-4D97-AF65-F5344CB8AC3E}">
        <p14:creationId xmlns:p14="http://schemas.microsoft.com/office/powerpoint/2010/main" val="207728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8229600" cy="2486025"/>
          </a:xfrm>
        </p:spPr>
      </p:pic>
      <p:pic>
        <p:nvPicPr>
          <p:cNvPr id="19459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82296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1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2"/>
          <p:cNvSpPr txBox="1">
            <a:spLocks noChangeArrowheads="1"/>
          </p:cNvSpPr>
          <p:nvPr/>
        </p:nvSpPr>
        <p:spPr bwMode="auto">
          <a:xfrm>
            <a:off x="5638800" y="64770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Relling et al., CPT 2013</a:t>
            </a:r>
          </a:p>
        </p:txBody>
      </p:sp>
      <p:pic>
        <p:nvPicPr>
          <p:cNvPr id="27651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04813"/>
            <a:ext cx="91694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62000" y="44958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7653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52938"/>
            <a:ext cx="701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73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7586" y="0"/>
            <a:ext cx="9161585" cy="1143000"/>
          </a:xfrm>
        </p:spPr>
        <p:txBody>
          <a:bodyPr/>
          <a:lstStyle/>
          <a:p>
            <a:r>
              <a:rPr lang="it-IT" sz="2800" b="1" dirty="0"/>
              <a:t>NUDT15 </a:t>
            </a:r>
            <a:r>
              <a:rPr lang="it-IT" sz="2800" b="1" dirty="0" err="1"/>
              <a:t>variants</a:t>
            </a:r>
            <a:r>
              <a:rPr lang="it-IT" sz="2800" b="1" dirty="0"/>
              <a:t> are </a:t>
            </a:r>
            <a:r>
              <a:rPr lang="it-IT" sz="2800" b="1" dirty="0" err="1"/>
              <a:t>associated</a:t>
            </a:r>
            <a:r>
              <a:rPr lang="it-IT" sz="2800" b="1" dirty="0"/>
              <a:t> with </a:t>
            </a:r>
            <a:r>
              <a:rPr lang="it-IT" sz="2800" b="1" dirty="0" err="1"/>
              <a:t>mercaptopurine</a:t>
            </a:r>
            <a:r>
              <a:rPr lang="it-IT" sz="2800" b="1" dirty="0"/>
              <a:t> dose </a:t>
            </a:r>
            <a:r>
              <a:rPr lang="it-IT" sz="2800" b="1" dirty="0" err="1"/>
              <a:t>intensity</a:t>
            </a:r>
            <a:r>
              <a:rPr lang="it-IT" sz="2800" b="1" dirty="0"/>
              <a:t> in </a:t>
            </a:r>
            <a:r>
              <a:rPr lang="it-IT" sz="2800" b="1" dirty="0" err="1"/>
              <a:t>children</a:t>
            </a:r>
            <a:r>
              <a:rPr lang="it-IT" sz="2800" b="1" dirty="0"/>
              <a:t> with </a:t>
            </a:r>
            <a:r>
              <a:rPr lang="it-IT" sz="2800" b="1" dirty="0" err="1"/>
              <a:t>leukemia</a:t>
            </a:r>
            <a:r>
              <a:rPr lang="it-IT" sz="2800" b="1" dirty="0"/>
              <a:t> 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90600"/>
            <a:ext cx="7972795" cy="530531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34000" y="647765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Yang et al., J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Oncol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60375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244</Words>
  <Application>Microsoft Office PowerPoint</Application>
  <PresentationFormat>Presentazione su schermo (4:3)</PresentationFormat>
  <Paragraphs>30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1_Office Theme</vt:lpstr>
      <vt:lpstr>Presentazione standard di PowerPoint</vt:lpstr>
      <vt:lpstr>Presentazione standard di PowerPoint</vt:lpstr>
      <vt:lpstr>Official database of TPMT variant alleles</vt:lpstr>
      <vt:lpstr>The protein encoded by the TPMT*3A variant allele is less stable than that encoded by the TPMT*1 (wild-type) allele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NUDT15 variants are associated with mercaptopurine dose intensity in children with leukemia </vt:lpstr>
      <vt:lpstr>NUDT15 variants and bone marrow suppression during treatment with thiopurines</vt:lpstr>
      <vt:lpstr>Presentazione standard di PowerPoint</vt:lpstr>
      <vt:lpstr>HLA-DQA1/DRB1 variants and pancreatitis during treatment with thiopurines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128</cp:revision>
  <dcterms:created xsi:type="dcterms:W3CDTF">2012-03-01T12:06:30Z</dcterms:created>
  <dcterms:modified xsi:type="dcterms:W3CDTF">2020-10-18T17:42:20Z</dcterms:modified>
</cp:coreProperties>
</file>