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5" r:id="rId2"/>
  </p:sldMasterIdLst>
  <p:notesMasterIdLst>
    <p:notesMasterId r:id="rId22"/>
  </p:notesMasterIdLst>
  <p:sldIdLst>
    <p:sldId id="323" r:id="rId3"/>
    <p:sldId id="324" r:id="rId4"/>
    <p:sldId id="325" r:id="rId5"/>
    <p:sldId id="326" r:id="rId6"/>
    <p:sldId id="327" r:id="rId7"/>
    <p:sldId id="328" r:id="rId8"/>
    <p:sldId id="329" r:id="rId9"/>
    <p:sldId id="575" r:id="rId10"/>
    <p:sldId id="310" r:id="rId11"/>
    <p:sldId id="331" r:id="rId12"/>
    <p:sldId id="332" r:id="rId13"/>
    <p:sldId id="312" r:id="rId14"/>
    <p:sldId id="313" r:id="rId15"/>
    <p:sldId id="576" r:id="rId16"/>
    <p:sldId id="315" r:id="rId17"/>
    <p:sldId id="316" r:id="rId18"/>
    <p:sldId id="577" r:id="rId19"/>
    <p:sldId id="578" r:id="rId20"/>
    <p:sldId id="57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18/10/2020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B936-10E6-4DDF-A79A-979ED2B33B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7C4E-329B-4066-BE9E-36DD1D27B7B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7801-1641-4035-B5EE-313356051E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E79BD-BA0B-41BE-866A-3EDABB16CAB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0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4EB8-9687-4834-A35A-987FC70B16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76BA-2A15-431E-B9FD-B1632AB6E8B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7E9A-C942-45D1-B877-BA0D594FAA2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3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72D42-112D-4D4F-AA8B-14175DD58C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899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8A55-E4E4-439F-85EE-6D08AE00AD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CCAE-4031-4DDA-B51C-F9A0487BABA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2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A4EF-2953-4BE3-8441-963C65E52A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389D-76F4-49D1-B48D-A7C4616400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5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F646-0BE6-4D19-86B7-7D56BB0476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C3F1-4DB5-43E4-92FD-341AD56D06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1A4A-688B-43B1-A670-045D638BE3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DF72-D9A4-4D2A-808B-30E63B0ED8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3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0A0E-1698-4E17-8503-B659014196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36D7-E9B0-47DE-A782-ABAF003D2D9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327F-DC31-4893-B5CA-5F71781889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9855-67AA-4290-A4B8-0663E15035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95AF8-74DE-4DBF-B007-440E867A2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9EB9-8F61-4F32-8C5A-C26D6D970D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9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05C7-13A0-4A95-B45E-952184DF30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A7E6-29EB-422F-BE55-E37C9C592F3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DC1E-9057-4023-9370-AA6D2553B3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B425-23AD-4157-8258-B475858662B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28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C5450-4EE3-4CBB-923B-4C2176412D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91D3-F279-48FF-9E16-97AC74D409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9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4D2F-42D7-458C-8CC8-17C64BD63A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F05E-D648-4365-895D-202F81C1FE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6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E3E5-A39F-4E9C-990E-D5FBDFC2E1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19F9-2965-4D18-8B92-100E003A845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6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A421DB2D-5C1A-43B3-A5BD-E3E47FD080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B2A5ED0F-5D77-4ACE-97E7-7ACB9938383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067550" y="6626225"/>
            <a:ext cx="720725" cy="15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BADDA916-A519-49BF-9E54-3233E7B71798}" type="slidenum">
              <a:rPr lang="it-IT" altLang="it-IT" sz="800"/>
              <a:pPr algn="ctr"/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14898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6ED13-FEBB-4678-93E2-CFD3D19E4A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7D3C-93BE-416C-86AA-B69904F3AB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10AF-4333-429C-B1BA-1A853F57FD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65C0-5C6B-468B-B129-0374FD186EF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2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1D4B-0F65-4225-95D2-C097137374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995F-A895-4C66-AF94-267FE1B858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3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3EB9-1CB0-4185-A4C6-A4C959843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B744-B94C-4881-ACE3-919749394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F8A7-22C8-4138-98DF-02E04A2C2E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E877-587A-44DC-943C-BEBC274B6D5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1D5E-182E-4978-8060-31AB215C65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DECF-17BB-49FB-B516-10C4322C19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8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2DD2-93A7-4CB9-872C-FF158CD8FF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A823-699A-4762-B7CB-4386F18068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67594-FF6B-4A24-A824-39EAAD27B8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B1535-AF5F-4E89-8375-ED6D356AD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8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5CE7F6-82E3-4F82-843D-14D6FB7491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4DA49-063C-4DF5-BC0B-10F2E50915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-17444" y="7345"/>
            <a:ext cx="9161443" cy="983255"/>
          </a:xfrm>
        </p:spPr>
        <p:txBody>
          <a:bodyPr/>
          <a:lstStyle/>
          <a:p>
            <a:r>
              <a:rPr lang="it-IT" sz="3200" b="1" dirty="0"/>
              <a:t>HLA-DQA1/DRB1 </a:t>
            </a:r>
            <a:r>
              <a:rPr lang="it-IT" sz="3200" b="1" dirty="0" err="1"/>
              <a:t>variants</a:t>
            </a:r>
            <a:r>
              <a:rPr lang="it-IT" sz="3200" b="1" dirty="0"/>
              <a:t> and </a:t>
            </a:r>
            <a:r>
              <a:rPr lang="it-IT" sz="3200" b="1" dirty="0" err="1"/>
              <a:t>pancreatitis</a:t>
            </a:r>
            <a:r>
              <a:rPr lang="it-IT" sz="3200" b="1" dirty="0"/>
              <a:t> </a:t>
            </a:r>
            <a:r>
              <a:rPr lang="it-IT" sz="3200" b="1" dirty="0" err="1"/>
              <a:t>during</a:t>
            </a:r>
            <a:r>
              <a:rPr lang="it-IT" sz="3200" b="1" dirty="0"/>
              <a:t> treatment with </a:t>
            </a:r>
            <a:r>
              <a:rPr lang="it-IT" sz="3200" b="1" dirty="0" err="1"/>
              <a:t>thiopurines</a:t>
            </a:r>
            <a:endParaRPr lang="it-IT" sz="32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78877"/>
            <a:ext cx="4399691" cy="423208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421922" y="278991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 = 5x10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-8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9" y="4757244"/>
            <a:ext cx="8250541" cy="185427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966601" y="1339205"/>
            <a:ext cx="3505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rs2647087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class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II HLA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4" name="Connettore 1 3"/>
          <p:cNvCxnSpPr/>
          <p:nvPr/>
        </p:nvCxnSpPr>
        <p:spPr>
          <a:xfrm flipV="1">
            <a:off x="4419600" y="1708537"/>
            <a:ext cx="547001" cy="425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5410199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Heap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et al., Nature Genetics 2014</a:t>
            </a:r>
          </a:p>
        </p:txBody>
      </p:sp>
    </p:spTree>
    <p:extLst>
      <p:ext uri="{BB962C8B-B14F-4D97-AF65-F5344CB8AC3E}">
        <p14:creationId xmlns:p14="http://schemas.microsoft.com/office/powerpoint/2010/main" val="344387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1">
            <a:extLst>
              <a:ext uri="{FF2B5EF4-FFF2-40B4-BE49-F238E27FC236}">
                <a16:creationId xmlns:a16="http://schemas.microsoft.com/office/drawing/2014/main" id="{150C8EE7-DBFA-4722-9482-52FEA946E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52525"/>
            <a:ext cx="89281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1">
            <a:extLst>
              <a:ext uri="{FF2B5EF4-FFF2-40B4-BE49-F238E27FC236}">
                <a16:creationId xmlns:a16="http://schemas.microsoft.com/office/drawing/2014/main" id="{AD39684B-1C19-4A20-906F-EC1BFDAC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82675"/>
            <a:ext cx="89281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8921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Methotrexate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pathway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76" y="673985"/>
            <a:ext cx="4488102" cy="583606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434576" y="6510049"/>
            <a:ext cx="5709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https://www.pharmgkb.org/pathway/PA165291575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2" y="889428"/>
            <a:ext cx="4068006" cy="52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3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Leucovorin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«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antidote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 to high-dose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methotrexate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during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therapy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76" y="1031420"/>
            <a:ext cx="7380248" cy="57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75" y="0"/>
            <a:ext cx="849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3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9"/>
          <p:cNvSpPr>
            <a:spLocks noChangeArrowheads="1"/>
          </p:cNvSpPr>
          <p:nvPr/>
        </p:nvSpPr>
        <p:spPr bwMode="auto">
          <a:xfrm>
            <a:off x="2343150" y="2552700"/>
            <a:ext cx="1657350" cy="857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33571" name="Group 26"/>
          <p:cNvGrpSpPr>
            <a:grpSpLocks/>
          </p:cNvGrpSpPr>
          <p:nvPr/>
        </p:nvGrpSpPr>
        <p:grpSpPr bwMode="auto">
          <a:xfrm>
            <a:off x="669074" y="746414"/>
            <a:ext cx="7510346" cy="6027003"/>
            <a:chOff x="1488" y="1104"/>
            <a:chExt cx="3068" cy="2382"/>
          </a:xfrm>
        </p:grpSpPr>
        <p:grpSp>
          <p:nvGrpSpPr>
            <p:cNvPr id="1133575" name="Group 21"/>
            <p:cNvGrpSpPr>
              <a:grpSpLocks/>
            </p:cNvGrpSpPr>
            <p:nvPr/>
          </p:nvGrpSpPr>
          <p:grpSpPr bwMode="auto">
            <a:xfrm>
              <a:off x="1488" y="1104"/>
              <a:ext cx="2880" cy="2382"/>
              <a:chOff x="2784" y="1181"/>
              <a:chExt cx="2880" cy="2382"/>
            </a:xfrm>
          </p:grpSpPr>
          <p:grpSp>
            <p:nvGrpSpPr>
              <p:cNvPr id="1133580" name="Group 7"/>
              <p:cNvGrpSpPr>
                <a:grpSpLocks/>
              </p:cNvGrpSpPr>
              <p:nvPr/>
            </p:nvGrpSpPr>
            <p:grpSpPr bwMode="auto">
              <a:xfrm>
                <a:off x="2784" y="1403"/>
                <a:ext cx="2880" cy="2160"/>
                <a:chOff x="2784" y="1403"/>
                <a:chExt cx="2880" cy="2160"/>
              </a:xfrm>
            </p:grpSpPr>
            <p:pic>
              <p:nvPicPr>
                <p:cNvPr id="1133583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4" y="1403"/>
                  <a:ext cx="2880" cy="2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3584" name="Rectangle 6"/>
                <p:cNvSpPr>
                  <a:spLocks noChangeArrowheads="1"/>
                </p:cNvSpPr>
                <p:nvPr/>
              </p:nvSpPr>
              <p:spPr bwMode="auto">
                <a:xfrm>
                  <a:off x="3774" y="1458"/>
                  <a:ext cx="1020" cy="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33581" name="Text Box 8"/>
              <p:cNvSpPr txBox="1">
                <a:spLocks noChangeArrowheads="1"/>
              </p:cNvSpPr>
              <p:nvPr/>
            </p:nvSpPr>
            <p:spPr bwMode="auto">
              <a:xfrm>
                <a:off x="3098" y="1181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3582" name="Rectangle 19"/>
              <p:cNvSpPr>
                <a:spLocks noChangeArrowheads="1"/>
              </p:cNvSpPr>
              <p:nvPr/>
            </p:nvSpPr>
            <p:spPr bwMode="auto">
              <a:xfrm>
                <a:off x="3186" y="2754"/>
                <a:ext cx="1044" cy="5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3576" name="Text Box 26"/>
            <p:cNvSpPr txBox="1">
              <a:spLocks noChangeArrowheads="1"/>
            </p:cNvSpPr>
            <p:nvPr/>
          </p:nvSpPr>
          <p:spPr bwMode="auto">
            <a:xfrm>
              <a:off x="3792" y="1776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 ml/min/m</a:t>
              </a:r>
              <a:r>
                <a:rPr kumimoji="0" lang="en-US" altLang="it-IT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33577" name="Line 21"/>
            <p:cNvSpPr>
              <a:spLocks noChangeShapeType="1"/>
            </p:cNvSpPr>
            <p:nvPr/>
          </p:nvSpPr>
          <p:spPr bwMode="auto">
            <a:xfrm flipH="1">
              <a:off x="3408" y="1536"/>
              <a:ext cx="348" cy="13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3578" name="Line 23"/>
            <p:cNvSpPr>
              <a:spLocks noChangeShapeType="1"/>
            </p:cNvSpPr>
            <p:nvPr/>
          </p:nvSpPr>
          <p:spPr bwMode="auto">
            <a:xfrm flipV="1">
              <a:off x="3120" y="2736"/>
              <a:ext cx="292" cy="191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3579" name="Text Box 26"/>
            <p:cNvSpPr txBox="1">
              <a:spLocks noChangeArrowheads="1"/>
            </p:cNvSpPr>
            <p:nvPr/>
          </p:nvSpPr>
          <p:spPr bwMode="auto">
            <a:xfrm>
              <a:off x="2160" y="2832"/>
              <a:ext cx="8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160 ml/min/m</a:t>
              </a:r>
              <a:r>
                <a:rPr kumimoji="0" lang="en-US" altLang="it-IT" sz="14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33574" name="Text Box 28"/>
          <p:cNvSpPr txBox="1">
            <a:spLocks noChangeArrowheads="1"/>
          </p:cNvSpPr>
          <p:nvPr/>
        </p:nvSpPr>
        <p:spPr bwMode="auto">
          <a:xfrm>
            <a:off x="5686425" y="6488112"/>
            <a:ext cx="345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Trevino et al. J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Oncol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2009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Interindividual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variability in MTX clearance substantially affects drug exposure (4 fold range): &gt; 3800 courses in 640 pts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49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24" y="2387475"/>
            <a:ext cx="3990825" cy="368051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11655" r="13379"/>
          <a:stretch/>
        </p:blipFill>
        <p:spPr>
          <a:xfrm>
            <a:off x="445770" y="2270520"/>
            <a:ext cx="4023360" cy="431699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11057" t="27184" r="11415"/>
          <a:stretch/>
        </p:blipFill>
        <p:spPr>
          <a:xfrm>
            <a:off x="0" y="0"/>
            <a:ext cx="9128626" cy="20345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66460" y="6488668"/>
            <a:ext cx="316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NEJM, 1998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0419" y="6402849"/>
            <a:ext cx="189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St.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Jude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 12</a:t>
            </a:r>
          </a:p>
        </p:txBody>
      </p:sp>
    </p:spTree>
    <p:extLst>
      <p:ext uri="{BB962C8B-B14F-4D97-AF65-F5344CB8AC3E}">
        <p14:creationId xmlns:p14="http://schemas.microsoft.com/office/powerpoint/2010/main" val="415451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Intercourse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targeting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St.Jude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 XV)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2362354" y="1605776"/>
            <a:ext cx="5171804" cy="4169529"/>
            <a:chOff x="2362354" y="1605776"/>
            <a:chExt cx="5171804" cy="4169529"/>
          </a:xfrm>
        </p:grpSpPr>
        <p:sp>
          <p:nvSpPr>
            <p:cNvPr id="14" name="Rettangolo 13"/>
            <p:cNvSpPr/>
            <p:nvPr/>
          </p:nvSpPr>
          <p:spPr>
            <a:xfrm>
              <a:off x="5330283" y="1605776"/>
              <a:ext cx="1315844" cy="657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063108" y="4840953"/>
              <a:ext cx="1315844" cy="657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362354" y="5117383"/>
              <a:ext cx="1315844" cy="657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6218314" y="2061277"/>
              <a:ext cx="1315844" cy="657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5966460" y="6488668"/>
            <a:ext cx="316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Evans et al., NEJM, 1998</a:t>
            </a:r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242305" y="1907518"/>
            <a:ext cx="3363609" cy="2509024"/>
            <a:chOff x="2784" y="1181"/>
            <a:chExt cx="2880" cy="2382"/>
          </a:xfrm>
        </p:grpSpPr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2784" y="1403"/>
              <a:ext cx="2880" cy="2160"/>
              <a:chOff x="2784" y="1403"/>
              <a:chExt cx="2880" cy="2160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1403"/>
                <a:ext cx="2880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ectangle 6"/>
              <p:cNvSpPr>
                <a:spLocks noChangeArrowheads="1"/>
              </p:cNvSpPr>
              <p:nvPr/>
            </p:nvSpPr>
            <p:spPr bwMode="auto">
              <a:xfrm>
                <a:off x="3774" y="1458"/>
                <a:ext cx="1020" cy="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3098" y="118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3186" y="2754"/>
              <a:ext cx="1044" cy="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Freccia a destra 51"/>
          <p:cNvSpPr/>
          <p:nvPr/>
        </p:nvSpPr>
        <p:spPr>
          <a:xfrm>
            <a:off x="3973904" y="3162030"/>
            <a:ext cx="468348" cy="406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21"/>
          <p:cNvGrpSpPr>
            <a:grpSpLocks/>
          </p:cNvGrpSpPr>
          <p:nvPr/>
        </p:nvGrpSpPr>
        <p:grpSpPr bwMode="auto">
          <a:xfrm>
            <a:off x="4762155" y="1934737"/>
            <a:ext cx="3363609" cy="2509024"/>
            <a:chOff x="2784" y="1181"/>
            <a:chExt cx="2880" cy="2382"/>
          </a:xfrm>
        </p:grpSpPr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2784" y="1403"/>
              <a:ext cx="2880" cy="2160"/>
              <a:chOff x="2784" y="1403"/>
              <a:chExt cx="2880" cy="2160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1403"/>
                <a:ext cx="2880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3774" y="1458"/>
                <a:ext cx="1020" cy="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098" y="118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186" y="2754"/>
              <a:ext cx="1044" cy="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9" name="CasellaDiTesto 58"/>
          <p:cNvSpPr txBox="1"/>
          <p:nvPr/>
        </p:nvSpPr>
        <p:spPr>
          <a:xfrm>
            <a:off x="931650" y="4685526"/>
            <a:ext cx="19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Course I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5330283" y="4685526"/>
            <a:ext cx="19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Course II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489120" y="2437985"/>
            <a:ext cx="14379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adjustment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2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0746"/>
          <a:stretch/>
        </p:blipFill>
        <p:spPr>
          <a:xfrm>
            <a:off x="0" y="0"/>
            <a:ext cx="6166624" cy="266969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48891"/>
          <a:stretch/>
        </p:blipFill>
        <p:spPr>
          <a:xfrm>
            <a:off x="891540" y="2669697"/>
            <a:ext cx="8111395" cy="41515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6488668"/>
            <a:ext cx="238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St.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Jude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 15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2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" y="1260088"/>
            <a:ext cx="9174488" cy="511840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Intercourse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targeting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St.Jude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 XV) and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adverse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39565" y="6488668"/>
            <a:ext cx="520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Pauley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Chemother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Pharmacol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40330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/>
              <a:t>Dalla scoperta all’implementazione clinica di TPMT</a:t>
            </a:r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sz="2400"/>
              <a:t>L'associazione fra il polimorfismo di TPMT e la tossicità delle tiopurine è una di quelle più studiate nell'ambito della farmacogenetica.</a:t>
            </a:r>
          </a:p>
          <a:p>
            <a:pPr algn="just"/>
            <a:r>
              <a:rPr lang="it-IT" altLang="it-IT" sz="2400"/>
              <a:t>Nel 1980 è stato osservato che l'attività dell'enzima presentava una distribuzione polimorfica trimodale, in uno studio condotto su volontari sani. </a:t>
            </a:r>
          </a:p>
          <a:p>
            <a:pPr algn="just"/>
            <a:r>
              <a:rPr lang="it-IT" altLang="it-IT" sz="2400"/>
              <a:t>Studi successivi hanno chiarito che l'attività di TPMT viene ereditata come un carattere autosomico codominante. </a:t>
            </a:r>
          </a:p>
          <a:p>
            <a:pPr algn="just"/>
            <a:r>
              <a:rPr lang="it-IT" altLang="it-IT" sz="2400"/>
              <a:t>Questi studi sono stati seguiti dall'individuazione del polimorfismi genetici responsabili delle differenze di attività di TPMT.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191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699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62200"/>
            <a:ext cx="8229600" cy="2486025"/>
          </a:xfrm>
        </p:spPr>
      </p:pic>
      <p:pic>
        <p:nvPicPr>
          <p:cNvPr id="29700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257800"/>
            <a:ext cx="866457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3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Linee guida farmacogenetiche</a:t>
            </a:r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sz="2800"/>
              <a:t>La disponibilità di linee guida per l’applicazione clinica di caratteristiche farmacogenetiche è indice che una notevole evidenza si è accumulata riguardo l’associazione fra una caratteristica farmacogenetica e la risposta ad un farmaco.</a:t>
            </a:r>
          </a:p>
          <a:p>
            <a:pPr algn="just"/>
            <a:r>
              <a:rPr lang="it-IT" altLang="it-IT" sz="2800"/>
              <a:t>Per esempio, per la 6-mercaptopurina, sono stati necessari 30 anni di ricerca per passare dall’identificazione del polimorfismo a stabilire linee guida utili alla genotipizzazione preventiva.</a:t>
            </a:r>
          </a:p>
        </p:txBody>
      </p:sp>
    </p:spTree>
    <p:extLst>
      <p:ext uri="{BB962C8B-B14F-4D97-AF65-F5344CB8AC3E}">
        <p14:creationId xmlns:p14="http://schemas.microsoft.com/office/powerpoint/2010/main" val="96466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175" y="1600200"/>
            <a:ext cx="6597650" cy="4525963"/>
          </a:xfrm>
        </p:spPr>
      </p:pic>
      <p:sp>
        <p:nvSpPr>
          <p:cNvPr id="31747" name="CasellaDiTesto 4"/>
          <p:cNvSpPr txBox="1">
            <a:spLocks noChangeArrowheads="1"/>
          </p:cNvSpPr>
          <p:nvPr/>
        </p:nvSpPr>
        <p:spPr bwMode="auto">
          <a:xfrm>
            <a:off x="6629400" y="6488113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Relling, 2013</a:t>
            </a:r>
          </a:p>
        </p:txBody>
      </p:sp>
      <p:sp>
        <p:nvSpPr>
          <p:cNvPr id="3174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/>
              <a:t>Dalla scoperta all’implementazione clinica di TPMT</a:t>
            </a:r>
          </a:p>
        </p:txBody>
      </p:sp>
    </p:spTree>
    <p:extLst>
      <p:ext uri="{BB962C8B-B14F-4D97-AF65-F5344CB8AC3E}">
        <p14:creationId xmlns:p14="http://schemas.microsoft.com/office/powerpoint/2010/main" val="366381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12213" cy="1143000"/>
          </a:xfrm>
        </p:spPr>
        <p:txBody>
          <a:bodyPr/>
          <a:lstStyle/>
          <a:p>
            <a:r>
              <a:rPr lang="it-IT" altLang="it-IT" sz="2800" b="1"/>
              <a:t>Ricerca di Linee Guida Cliniche su Pubmed</a:t>
            </a:r>
            <a:br>
              <a:rPr lang="it-IT" altLang="it-IT" sz="2800" b="1"/>
            </a:br>
            <a:r>
              <a:rPr lang="it-IT" altLang="it-IT" sz="2000"/>
              <a:t>Su Pubmed è possibile attivare un filtro per ricercare solo le linee guida terapeutiche e, recentemente, ne esistono anche di farmacogenetiche…</a:t>
            </a:r>
          </a:p>
        </p:txBody>
      </p:sp>
      <p:pic>
        <p:nvPicPr>
          <p:cNvPr id="32771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09800"/>
            <a:ext cx="8050213" cy="4525963"/>
          </a:xfrm>
        </p:spPr>
      </p:pic>
      <p:sp>
        <p:nvSpPr>
          <p:cNvPr id="4" name="Rettangolo 3"/>
          <p:cNvSpPr/>
          <p:nvPr/>
        </p:nvSpPr>
        <p:spPr>
          <a:xfrm>
            <a:off x="914400" y="4038600"/>
            <a:ext cx="9779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74888" y="3733800"/>
            <a:ext cx="3122612" cy="195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32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7200"/>
            <a:ext cx="8813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29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FF1D25-35E6-4910-85B9-10B20A05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11"/>
            <a:ext cx="9144000" cy="67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5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9825" t="46133" r="14675" b="16267"/>
          <a:stretch/>
        </p:blipFill>
        <p:spPr>
          <a:xfrm>
            <a:off x="685800" y="3335051"/>
            <a:ext cx="8458200" cy="32232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8921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«The folate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chemotherapy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72683" y="6488668"/>
            <a:ext cx="7471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https://www.cancer.gov/research/progress/discovery/methotrexate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8" y="1023263"/>
            <a:ext cx="3714750" cy="128587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591837" y="2124472"/>
            <a:ext cx="332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methotrexate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355" y="816611"/>
            <a:ext cx="4963645" cy="22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817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361</Words>
  <Application>Microsoft Office PowerPoint</Application>
  <PresentationFormat>Presentazione su schermo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1_Office Theme</vt:lpstr>
      <vt:lpstr>5_Office Theme</vt:lpstr>
      <vt:lpstr>HLA-DQA1/DRB1 variants and pancreatitis during treatment with thiopurines</vt:lpstr>
      <vt:lpstr>Dalla scoperta all’implementazione clinica di TPMT</vt:lpstr>
      <vt:lpstr>Presentazione standard di PowerPoint</vt:lpstr>
      <vt:lpstr>Linee guida farmacogenetiche</vt:lpstr>
      <vt:lpstr>Dalla scoperta all’implementazione clinica di TPMT</vt:lpstr>
      <vt:lpstr>Ricerca di Linee Guida Cliniche su Pubmed Su Pubmed è possibile attivare un filtro per ricercare solo le linee guida terapeutiche e, recentemente, ne esistono anche di farmacogenetiche…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133</cp:revision>
  <dcterms:created xsi:type="dcterms:W3CDTF">2012-03-01T12:06:30Z</dcterms:created>
  <dcterms:modified xsi:type="dcterms:W3CDTF">2020-10-18T17:48:03Z</dcterms:modified>
</cp:coreProperties>
</file>