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pslSMoeCFKLMIsrvGADdQ==" hashData="IIPdwxV/WeGlpjNji9cEHH7nWRFgNp8+zxvZUEd11/WyYUHz8A4qCLw+Amd9ijKNPzavwhLQpcOZ0a3p0Iugr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15" d="100"/>
          <a:sy n="115" d="100"/>
        </p:scale>
        <p:origin x="14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AC5DC-136A-E548-A592-7D73312C8A0E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03BC8-6782-0E4A-87E1-9AB790176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41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3C1BC-956C-1440-ABAE-FAF4C7159652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8E8C0-AAE7-434A-B9DC-D62A6383E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35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8488-C934-A64B-ABC9-CA7F1B2ECD5A}" type="datetime1">
              <a:rPr lang="en-GB" smtClean="0"/>
              <a:t>16/10/2020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9C4EA-DDFA-114A-A382-14B726F51447}" type="datetime1">
              <a:rPr lang="en-GB" smtClean="0"/>
              <a:t>16/10/2020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9FCD-FB67-6D46-81DB-88C16A8E22F3}" type="datetime1">
              <a:rPr lang="en-GB" smtClean="0"/>
              <a:t>16/10/2020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79EA-C106-6D4E-9900-CEDB391EB088}" type="datetime1">
              <a:rPr lang="en-GB" smtClean="0"/>
              <a:t>16/10/2020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ECFB-35F3-9A47-B36B-A7BF4EF65830}" type="datetime1">
              <a:rPr lang="en-GB" smtClean="0"/>
              <a:t>16/10/2020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D97E-DD85-2D43-9C49-2CC71BC380AA}" type="datetime1">
              <a:rPr lang="en-GB" smtClean="0"/>
              <a:t>16/10/2020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631B-D3EC-454A-8A03-DD443E2F784F}" type="datetime1">
              <a:rPr lang="en-GB" smtClean="0"/>
              <a:t>16/10/2020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51E3-17BE-204F-9FC3-5236EFCB088D}" type="datetime1">
              <a:rPr lang="en-GB" smtClean="0"/>
              <a:t>16/10/2020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E8D1-C859-DA41-9DA8-C8B9250DDE6C}" type="datetime1">
              <a:rPr lang="en-GB" smtClean="0"/>
              <a:t>16/10/2020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8B79-8C77-C343-B2CB-28E76126148F}" type="datetime1">
              <a:rPr lang="en-GB" smtClean="0"/>
              <a:t>16/10/2020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4DBFE-E695-BB47-947E-C8A61D1CD37C}" type="datetime1">
              <a:rPr lang="en-GB" smtClean="0"/>
              <a:t>16/10/2020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80DC4-8C69-EF44-8EC4-A7D83A629471}" type="datetime1">
              <a:rPr lang="en-GB" smtClean="0"/>
              <a:t>16/10/2020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E4F9B-C87E-4DBE-BDF9-F8B672432007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/>
              <a:t>An </a:t>
            </a:r>
            <a:r>
              <a:rPr lang="it-IT" dirty="0" err="1"/>
              <a:t>Introduction</a:t>
            </a:r>
            <a:r>
              <a:rPr lang="it-IT" dirty="0"/>
              <a:t> </a:t>
            </a:r>
            <a:r>
              <a:rPr lang="it-IT" dirty="0" err="1"/>
              <a:t>to</a:t>
            </a:r>
            <a:br>
              <a:rPr lang="it-IT" dirty="0"/>
            </a:br>
            <a:r>
              <a:rPr lang="it-IT" dirty="0" err="1"/>
              <a:t>Space</a:t>
            </a:r>
            <a:r>
              <a:rPr lang="it-IT" dirty="0"/>
              <a:t> Plasma </a:t>
            </a:r>
            <a:r>
              <a:rPr lang="it-IT" dirty="0" err="1"/>
              <a:t>Physics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2974" y="3886200"/>
            <a:ext cx="7058052" cy="1752600"/>
          </a:xfrm>
        </p:spPr>
        <p:txBody>
          <a:bodyPr/>
          <a:lstStyle/>
          <a:p>
            <a:r>
              <a:rPr lang="it-IT" dirty="0"/>
              <a:t>M. Messerotti</a:t>
            </a:r>
          </a:p>
          <a:p>
            <a:endParaRPr lang="it-IT" dirty="0"/>
          </a:p>
          <a:p>
            <a:r>
              <a:rPr lang="it-IT" dirty="0"/>
              <a:t>Last </a:t>
            </a:r>
            <a:r>
              <a:rPr lang="it-IT" dirty="0" err="1"/>
              <a:t>Updated</a:t>
            </a:r>
            <a:r>
              <a:rPr lang="it-IT" dirty="0"/>
              <a:t>: 28 </a:t>
            </a:r>
            <a:r>
              <a:rPr lang="it-IT" dirty="0" err="1"/>
              <a:t>May</a:t>
            </a:r>
            <a:r>
              <a:rPr lang="it-IT" dirty="0"/>
              <a:t> 2020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92409" y="6000768"/>
            <a:ext cx="856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Reference</a:t>
            </a:r>
            <a:r>
              <a:rPr lang="it-IT" dirty="0"/>
              <a:t>: </a:t>
            </a:r>
            <a:r>
              <a:rPr lang="it-IT" i="1" dirty="0" err="1"/>
              <a:t>C.J.</a:t>
            </a:r>
            <a:r>
              <a:rPr lang="it-IT" i="1" dirty="0"/>
              <a:t> Owen, in </a:t>
            </a:r>
            <a:r>
              <a:rPr lang="it-IT" i="1" dirty="0" err="1"/>
              <a:t>Space</a:t>
            </a:r>
            <a:r>
              <a:rPr lang="it-IT" i="1" dirty="0"/>
              <a:t> Science, </a:t>
            </a:r>
            <a:r>
              <a:rPr lang="it-IT" i="1" dirty="0" err="1"/>
              <a:t>L.K.Harra</a:t>
            </a:r>
            <a:r>
              <a:rPr lang="it-IT" i="1" dirty="0"/>
              <a:t> (</a:t>
            </a:r>
            <a:r>
              <a:rPr lang="it-IT" i="1" dirty="0" err="1"/>
              <a:t>eds</a:t>
            </a:r>
            <a:r>
              <a:rPr lang="it-IT" i="1" dirty="0"/>
              <a:t>.), </a:t>
            </a:r>
            <a:r>
              <a:rPr lang="it-IT" i="1" dirty="0" err="1"/>
              <a:t>Imperial</a:t>
            </a:r>
            <a:r>
              <a:rPr lang="it-IT" i="1" dirty="0"/>
              <a:t> College Press, 111, 2004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Convection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Test </a:t>
            </a:r>
            <a:r>
              <a:rPr lang="it-IT" dirty="0" err="1"/>
              <a:t>Volumes</a:t>
            </a:r>
            <a:br>
              <a:rPr lang="it-IT" dirty="0"/>
            </a:br>
            <a:r>
              <a:rPr lang="it-IT" dirty="0"/>
              <a:t>in the Plasma Under the F-in </a:t>
            </a:r>
            <a:r>
              <a:rPr lang="it-IT" dirty="0" err="1"/>
              <a:t>Approx</a:t>
            </a:r>
            <a:r>
              <a:rPr lang="it-IT" dirty="0"/>
              <a:t>.</a:t>
            </a:r>
          </a:p>
        </p:txBody>
      </p:sp>
      <p:pic>
        <p:nvPicPr>
          <p:cNvPr id="4" name="Segnaposto contenuto 3" descr="p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357430"/>
            <a:ext cx="4343353" cy="2357454"/>
          </a:xfrm>
        </p:spPr>
      </p:pic>
      <p:sp>
        <p:nvSpPr>
          <p:cNvPr id="5" name="CasellaDiTesto 4"/>
          <p:cNvSpPr txBox="1"/>
          <p:nvPr/>
        </p:nvSpPr>
        <p:spPr>
          <a:xfrm>
            <a:off x="4643438" y="2500306"/>
            <a:ext cx="38576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1600" dirty="0"/>
              <a:t> A </a:t>
            </a:r>
            <a:r>
              <a:rPr lang="it-IT" sz="1600" dirty="0" err="1"/>
              <a:t>field</a:t>
            </a:r>
            <a:r>
              <a:rPr lang="it-IT" sz="1600" dirty="0"/>
              <a:t> </a:t>
            </a:r>
            <a:r>
              <a:rPr lang="it-IT" sz="1600" dirty="0" err="1"/>
              <a:t>line</a:t>
            </a:r>
            <a:r>
              <a:rPr lang="it-IT" sz="1600" dirty="0"/>
              <a:t> can </a:t>
            </a:r>
            <a:r>
              <a:rPr lang="it-IT" sz="1600" dirty="0" err="1"/>
              <a:t>be</a:t>
            </a:r>
            <a:r>
              <a:rPr lang="it-IT" sz="1600" dirty="0"/>
              <a:t> </a:t>
            </a:r>
            <a:r>
              <a:rPr lang="it-IT" sz="1600" dirty="0" err="1"/>
              <a:t>defined</a:t>
            </a:r>
            <a:r>
              <a:rPr lang="it-IT" sz="1600" dirty="0"/>
              <a:t> </a:t>
            </a:r>
            <a:r>
              <a:rPr lang="it-IT" sz="1600" dirty="0" err="1"/>
              <a:t>as</a:t>
            </a:r>
            <a:r>
              <a:rPr lang="it-IT" sz="1600" dirty="0"/>
              <a:t> the </a:t>
            </a:r>
            <a:r>
              <a:rPr lang="it-IT" sz="1600" dirty="0" err="1"/>
              <a:t>intersection</a:t>
            </a:r>
            <a:r>
              <a:rPr lang="it-IT" sz="1600" dirty="0"/>
              <a:t> </a:t>
            </a:r>
            <a:r>
              <a:rPr lang="it-IT" sz="1600" dirty="0" err="1"/>
              <a:t>of</a:t>
            </a:r>
            <a:r>
              <a:rPr lang="it-IT" sz="1600" dirty="0"/>
              <a:t> </a:t>
            </a:r>
            <a:r>
              <a:rPr lang="it-IT" sz="1600" dirty="0" err="1"/>
              <a:t>two</a:t>
            </a:r>
            <a:r>
              <a:rPr lang="it-IT" sz="1600" dirty="0"/>
              <a:t> </a:t>
            </a:r>
            <a:r>
              <a:rPr lang="it-IT" sz="1600" dirty="0" err="1"/>
              <a:t>flux</a:t>
            </a:r>
            <a:r>
              <a:rPr lang="it-IT" sz="1600" dirty="0"/>
              <a:t> </a:t>
            </a:r>
            <a:r>
              <a:rPr lang="it-IT" sz="1600" dirty="0" err="1"/>
              <a:t>tubes</a:t>
            </a:r>
            <a:r>
              <a:rPr lang="it-IT" sz="1600" dirty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it-IT" sz="1600" dirty="0"/>
          </a:p>
          <a:p>
            <a:pPr algn="just">
              <a:buFont typeface="Arial" pitchFamily="34" charset="0"/>
              <a:buChar char="•"/>
            </a:pPr>
            <a:r>
              <a:rPr lang="it-IT" sz="1600" dirty="0"/>
              <a:t> </a:t>
            </a:r>
            <a:r>
              <a:rPr lang="it-IT" sz="1600" dirty="0" err="1"/>
              <a:t>If</a:t>
            </a:r>
            <a:r>
              <a:rPr lang="it-IT" sz="1600" dirty="0"/>
              <a:t> </a:t>
            </a:r>
            <a:r>
              <a:rPr lang="it-IT" sz="1600" dirty="0" err="1"/>
              <a:t>two</a:t>
            </a:r>
            <a:r>
              <a:rPr lang="it-IT" sz="1600" dirty="0"/>
              <a:t> </a:t>
            </a:r>
            <a:r>
              <a:rPr lang="it-IT" sz="1600" dirty="0" err="1"/>
              <a:t>fluid</a:t>
            </a:r>
            <a:r>
              <a:rPr lang="it-IT" sz="1600" dirty="0"/>
              <a:t> </a:t>
            </a:r>
            <a:r>
              <a:rPr lang="it-IT" sz="1600" dirty="0" err="1"/>
              <a:t>elements</a:t>
            </a:r>
            <a:r>
              <a:rPr lang="it-IT" sz="1600" dirty="0"/>
              <a:t> P</a:t>
            </a:r>
            <a:r>
              <a:rPr lang="it-IT" sz="1600" baseline="-25000" dirty="0"/>
              <a:t>1</a:t>
            </a:r>
            <a:r>
              <a:rPr lang="it-IT" sz="1600" dirty="0"/>
              <a:t> and P</a:t>
            </a:r>
            <a:r>
              <a:rPr lang="it-IT" sz="1600" baseline="-25000" dirty="0"/>
              <a:t>2</a:t>
            </a:r>
            <a:r>
              <a:rPr lang="it-IT" sz="1600" dirty="0"/>
              <a:t> are </a:t>
            </a:r>
            <a:r>
              <a:rPr lang="it-IT" sz="1600" dirty="0" err="1"/>
              <a:t>linked</a:t>
            </a:r>
            <a:r>
              <a:rPr lang="it-IT" sz="1600" dirty="0"/>
              <a:t> </a:t>
            </a:r>
            <a:r>
              <a:rPr lang="it-IT" sz="1600" dirty="0" err="1"/>
              <a:t>by</a:t>
            </a:r>
            <a:r>
              <a:rPr lang="it-IT" sz="1600" dirty="0"/>
              <a:t> </a:t>
            </a:r>
            <a:r>
              <a:rPr lang="it-IT" sz="1600" dirty="0" err="1"/>
              <a:t>field</a:t>
            </a:r>
            <a:r>
              <a:rPr lang="it-IT" sz="1600" dirty="0"/>
              <a:t> </a:t>
            </a:r>
            <a:r>
              <a:rPr lang="it-IT" sz="1600" dirty="0" err="1"/>
              <a:t>lines</a:t>
            </a:r>
            <a:r>
              <a:rPr lang="it-IT" sz="1600" dirty="0"/>
              <a:t> A and B at </a:t>
            </a:r>
            <a:r>
              <a:rPr lang="it-IT" sz="1600" dirty="0" err="1"/>
              <a:t>one</a:t>
            </a:r>
            <a:r>
              <a:rPr lang="it-IT" sz="1600" dirty="0"/>
              <a:t> </a:t>
            </a:r>
            <a:r>
              <a:rPr lang="it-IT" sz="1600" dirty="0" err="1"/>
              <a:t>instant</a:t>
            </a:r>
            <a:r>
              <a:rPr lang="it-IT" sz="1600" dirty="0"/>
              <a:t> </a:t>
            </a:r>
            <a:r>
              <a:rPr lang="it-IT" sz="1600" dirty="0">
                <a:sym typeface="Symbol"/>
              </a:rPr>
              <a:t>→ </a:t>
            </a:r>
            <a:r>
              <a:rPr lang="it-IT" sz="1600" dirty="0" err="1">
                <a:sym typeface="Symbol"/>
              </a:rPr>
              <a:t>they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will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always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be</a:t>
            </a:r>
            <a:r>
              <a:rPr lang="it-IT" sz="1600" dirty="0">
                <a:sym typeface="Symbol"/>
              </a:rPr>
              <a:t> so </a:t>
            </a:r>
            <a:r>
              <a:rPr lang="it-IT" sz="1600" dirty="0" err="1">
                <a:sym typeface="Symbol"/>
              </a:rPr>
              <a:t>linked</a:t>
            </a:r>
            <a:r>
              <a:rPr lang="it-IT" sz="1600" dirty="0">
                <a:sym typeface="Symbol"/>
              </a:rPr>
              <a:t>, </a:t>
            </a:r>
            <a:r>
              <a:rPr lang="it-IT" sz="1600" dirty="0" err="1">
                <a:sym typeface="Symbol"/>
              </a:rPr>
              <a:t>whatever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individual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motions</a:t>
            </a:r>
            <a:r>
              <a:rPr lang="it-IT" sz="1600" dirty="0">
                <a:sym typeface="Symbol"/>
              </a:rPr>
              <a:t> V</a:t>
            </a:r>
            <a:r>
              <a:rPr lang="it-IT" sz="1600" baseline="-25000" dirty="0">
                <a:sym typeface="Symbol"/>
              </a:rPr>
              <a:t>1</a:t>
            </a:r>
            <a:r>
              <a:rPr lang="it-IT" sz="1600" dirty="0">
                <a:sym typeface="Symbol"/>
              </a:rPr>
              <a:t> and V</a:t>
            </a:r>
            <a:r>
              <a:rPr lang="it-IT" sz="1600" baseline="-25000" dirty="0">
                <a:sym typeface="Symbol"/>
              </a:rPr>
              <a:t>2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of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individual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volumes</a:t>
            </a:r>
            <a:r>
              <a:rPr lang="it-IT" sz="1600" dirty="0">
                <a:sym typeface="Symbol"/>
              </a:rPr>
              <a:t> P</a:t>
            </a:r>
            <a:r>
              <a:rPr lang="it-IT" sz="1600" baseline="-25000" dirty="0">
                <a:sym typeface="Symbol"/>
              </a:rPr>
              <a:t>1</a:t>
            </a:r>
            <a:r>
              <a:rPr lang="it-IT" sz="1600" dirty="0">
                <a:sym typeface="Symbol"/>
              </a:rPr>
              <a:t> and P</a:t>
            </a:r>
            <a:r>
              <a:rPr lang="it-IT" sz="1600" baseline="-25000" dirty="0">
                <a:sym typeface="Symbol"/>
              </a:rPr>
              <a:t>2</a:t>
            </a:r>
            <a:r>
              <a:rPr lang="it-IT" sz="1600" dirty="0">
                <a:sym typeface="Symbol"/>
              </a:rPr>
              <a:t>.</a:t>
            </a:r>
            <a:endParaRPr lang="it-IT" sz="16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86248" y="276777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312536" y="39822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2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374128" y="275691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1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88112" y="287273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1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090090" y="430995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2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41780" y="415252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Applications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F-in </a:t>
            </a:r>
            <a:r>
              <a:rPr lang="it-IT" dirty="0" err="1"/>
              <a:t>Approximation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The f-in </a:t>
            </a:r>
            <a:r>
              <a:rPr lang="it-IT" dirty="0" err="1"/>
              <a:t>flux</a:t>
            </a:r>
            <a:r>
              <a:rPr lang="it-IT" dirty="0"/>
              <a:t> </a:t>
            </a:r>
            <a:r>
              <a:rPr lang="it-IT" dirty="0" err="1"/>
              <a:t>approximation</a:t>
            </a:r>
            <a:r>
              <a:rPr lang="it-IT" dirty="0"/>
              <a:t> </a:t>
            </a:r>
            <a:r>
              <a:rPr lang="it-IT" dirty="0" err="1"/>
              <a:t>allows</a:t>
            </a:r>
            <a:r>
              <a:rPr lang="it-IT" dirty="0"/>
              <a:t> a </a:t>
            </a:r>
            <a:r>
              <a:rPr lang="it-IT" dirty="0" err="1"/>
              <a:t>basic</a:t>
            </a:r>
            <a:r>
              <a:rPr lang="it-IT" dirty="0"/>
              <a:t> </a:t>
            </a:r>
            <a:r>
              <a:rPr lang="it-IT" dirty="0" err="1"/>
              <a:t>understanding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applications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explicit</a:t>
            </a:r>
            <a:r>
              <a:rPr lang="it-IT" dirty="0"/>
              <a:t> </a:t>
            </a:r>
            <a:r>
              <a:rPr lang="it-IT" dirty="0" err="1"/>
              <a:t>calculations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plasma </a:t>
            </a:r>
            <a:r>
              <a:rPr lang="it-IT" dirty="0" err="1"/>
              <a:t>motions</a:t>
            </a:r>
            <a:r>
              <a:rPr lang="it-IT" dirty="0"/>
              <a:t> and </a:t>
            </a:r>
            <a:r>
              <a:rPr lang="it-IT" dirty="0" err="1"/>
              <a:t>em</a:t>
            </a:r>
            <a:r>
              <a:rPr lang="it-IT" dirty="0"/>
              <a:t> </a:t>
            </a:r>
            <a:r>
              <a:rPr lang="it-IT" dirty="0" err="1"/>
              <a:t>field</a:t>
            </a:r>
            <a:r>
              <a:rPr lang="it-IT" dirty="0"/>
              <a:t> </a:t>
            </a:r>
            <a:r>
              <a:rPr lang="it-IT" dirty="0" err="1"/>
              <a:t>parameters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A </a:t>
            </a:r>
            <a:r>
              <a:rPr lang="it-IT" dirty="0" err="1"/>
              <a:t>strict</a:t>
            </a:r>
            <a:r>
              <a:rPr lang="it-IT" dirty="0"/>
              <a:t> </a:t>
            </a:r>
            <a:r>
              <a:rPr lang="it-IT" dirty="0" err="1"/>
              <a:t>application</a:t>
            </a:r>
            <a:r>
              <a:rPr lang="it-IT" dirty="0"/>
              <a:t> → </a:t>
            </a:r>
            <a:r>
              <a:rPr lang="it-IT" dirty="0" err="1"/>
              <a:t>there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 no mixing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plasmas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origins</a:t>
            </a:r>
            <a:r>
              <a:rPr lang="it-IT" dirty="0"/>
              <a:t>:</a:t>
            </a:r>
          </a:p>
          <a:p>
            <a:pPr lvl="1" algn="just"/>
            <a:r>
              <a:rPr lang="it-IT" dirty="0"/>
              <a:t>The </a:t>
            </a:r>
            <a:r>
              <a:rPr lang="it-IT" dirty="0" err="1"/>
              <a:t>field</a:t>
            </a:r>
            <a:r>
              <a:rPr lang="it-IT" dirty="0"/>
              <a:t> and plasma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solar</a:t>
            </a:r>
            <a:r>
              <a:rPr lang="it-IT" dirty="0"/>
              <a:t> </a:t>
            </a:r>
            <a:r>
              <a:rPr lang="it-IT" dirty="0" err="1"/>
              <a:t>origin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flow </a:t>
            </a:r>
            <a:r>
              <a:rPr lang="it-IT" dirty="0" err="1"/>
              <a:t>towards</a:t>
            </a:r>
            <a:r>
              <a:rPr lang="it-IT" dirty="0"/>
              <a:t> the </a:t>
            </a:r>
            <a:r>
              <a:rPr lang="it-IT" dirty="0" err="1"/>
              <a:t>Earth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solar</a:t>
            </a:r>
            <a:r>
              <a:rPr lang="it-IT" dirty="0"/>
              <a:t> </a:t>
            </a:r>
            <a:r>
              <a:rPr lang="it-IT" dirty="0" err="1"/>
              <a:t>wind</a:t>
            </a:r>
            <a:r>
              <a:rPr lang="it-IT" dirty="0"/>
              <a:t> (SW), are </a:t>
            </a:r>
            <a:r>
              <a:rPr lang="it-IT" dirty="0" err="1"/>
              <a:t>frozen</a:t>
            </a:r>
            <a:r>
              <a:rPr lang="it-IT" dirty="0"/>
              <a:t> out </a:t>
            </a:r>
            <a:r>
              <a:rPr lang="it-IT" dirty="0" err="1"/>
              <a:t>to</a:t>
            </a:r>
            <a:r>
              <a:rPr lang="it-IT" dirty="0"/>
              <a:t> the </a:t>
            </a:r>
            <a:r>
              <a:rPr lang="it-IT" dirty="0" err="1"/>
              <a:t>region</a:t>
            </a:r>
            <a:r>
              <a:rPr lang="it-IT" dirty="0"/>
              <a:t> </a:t>
            </a:r>
            <a:r>
              <a:rPr lang="it-IT" dirty="0" err="1"/>
              <a:t>occupied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the </a:t>
            </a:r>
            <a:r>
              <a:rPr lang="it-IT" dirty="0" err="1"/>
              <a:t>field</a:t>
            </a:r>
            <a:r>
              <a:rPr lang="it-IT" dirty="0"/>
              <a:t> and plasma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terrestrial</a:t>
            </a:r>
            <a:r>
              <a:rPr lang="it-IT" dirty="0"/>
              <a:t> </a:t>
            </a:r>
            <a:r>
              <a:rPr lang="it-IT" dirty="0" err="1"/>
              <a:t>origin</a:t>
            </a:r>
            <a:r>
              <a:rPr lang="it-IT" dirty="0"/>
              <a:t> (the </a:t>
            </a:r>
            <a:r>
              <a:rPr lang="it-IT" dirty="0" err="1"/>
              <a:t>Magnetosphere</a:t>
            </a:r>
            <a:r>
              <a:rPr lang="it-IT" dirty="0"/>
              <a:t>) → the SW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obliged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flow </a:t>
            </a:r>
            <a:r>
              <a:rPr lang="it-IT" dirty="0" err="1"/>
              <a:t>around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  <a:p>
            <a:pPr lvl="1" algn="just"/>
            <a:r>
              <a:rPr lang="it-IT" dirty="0"/>
              <a:t>The </a:t>
            </a:r>
            <a:r>
              <a:rPr lang="it-IT" dirty="0" err="1"/>
              <a:t>boundary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two</a:t>
            </a:r>
            <a:r>
              <a:rPr lang="it-IT" dirty="0"/>
              <a:t> plasma </a:t>
            </a:r>
            <a:r>
              <a:rPr lang="it-IT" dirty="0" err="1"/>
              <a:t>regimes</a:t>
            </a:r>
            <a:r>
              <a:rPr lang="it-IT" dirty="0"/>
              <a:t> </a:t>
            </a:r>
            <a:r>
              <a:rPr lang="it-IT" dirty="0" err="1"/>
              <a:t>carries</a:t>
            </a:r>
            <a:r>
              <a:rPr lang="it-IT" dirty="0"/>
              <a:t> a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support</a:t>
            </a:r>
            <a:r>
              <a:rPr lang="it-IT" dirty="0"/>
              <a:t> the </a:t>
            </a:r>
            <a:r>
              <a:rPr lang="it-IT" dirty="0" err="1"/>
              <a:t>change</a:t>
            </a:r>
            <a:r>
              <a:rPr lang="it-IT" dirty="0"/>
              <a:t> in </a:t>
            </a:r>
            <a:r>
              <a:rPr lang="it-IT" dirty="0" err="1"/>
              <a:t>field</a:t>
            </a:r>
            <a:r>
              <a:rPr lang="it-IT" dirty="0"/>
              <a:t> and plasma </a:t>
            </a:r>
            <a:r>
              <a:rPr lang="it-IT" dirty="0" err="1"/>
              <a:t>properties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the </a:t>
            </a:r>
            <a:r>
              <a:rPr lang="it-IT" dirty="0" err="1"/>
              <a:t>boundary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thin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R</a:t>
            </a:r>
            <a:r>
              <a:rPr lang="it-IT" baseline="-25000" dirty="0"/>
              <a:t>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small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Under some </a:t>
            </a:r>
            <a:r>
              <a:rPr lang="it-IT" dirty="0" err="1"/>
              <a:t>circumstances</a:t>
            </a:r>
            <a:r>
              <a:rPr lang="it-IT" dirty="0"/>
              <a:t>, the MF can “</a:t>
            </a:r>
            <a:r>
              <a:rPr lang="it-IT" dirty="0" err="1"/>
              <a:t>thaw</a:t>
            </a:r>
            <a:r>
              <a:rPr lang="it-IT" dirty="0"/>
              <a:t>” </a:t>
            </a:r>
            <a:r>
              <a:rPr lang="it-IT" dirty="0">
                <a:sym typeface="Symbol"/>
              </a:rPr>
              <a:t> </a:t>
            </a:r>
            <a:r>
              <a:rPr lang="it-IT" dirty="0" err="1">
                <a:sym typeface="Symbol"/>
              </a:rPr>
              <a:t>diffusion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of</a:t>
            </a:r>
            <a:r>
              <a:rPr lang="it-IT" dirty="0">
                <a:sym typeface="Symbol"/>
              </a:rPr>
              <a:t> the </a:t>
            </a:r>
            <a:r>
              <a:rPr lang="it-IT" dirty="0" err="1">
                <a:sym typeface="Symbol"/>
              </a:rPr>
              <a:t>field</a:t>
            </a:r>
            <a:r>
              <a:rPr lang="it-IT" dirty="0">
                <a:sym typeface="Symbol"/>
              </a:rPr>
              <a:t> relative </a:t>
            </a:r>
            <a:r>
              <a:rPr lang="it-IT" dirty="0" err="1">
                <a:sym typeface="Symbol"/>
              </a:rPr>
              <a:t>to</a:t>
            </a:r>
            <a:r>
              <a:rPr lang="it-IT" dirty="0">
                <a:sym typeface="Symbol"/>
              </a:rPr>
              <a:t> the flow.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Plasma: a </a:t>
            </a:r>
            <a:r>
              <a:rPr lang="it-IT" dirty="0" err="1"/>
              <a:t>definition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 </a:t>
            </a:r>
            <a:r>
              <a:rPr lang="it-IT" dirty="0" err="1"/>
              <a:t>ionized</a:t>
            </a:r>
            <a:r>
              <a:rPr lang="it-IT" dirty="0"/>
              <a:t>, </a:t>
            </a:r>
            <a:r>
              <a:rPr lang="it-IT" dirty="0" err="1"/>
              <a:t>quasi-neutral</a:t>
            </a:r>
            <a:r>
              <a:rPr lang="it-IT" dirty="0"/>
              <a:t> gas</a:t>
            </a:r>
          </a:p>
          <a:p>
            <a:r>
              <a:rPr lang="it-IT" dirty="0" err="1"/>
              <a:t>Composed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negatively</a:t>
            </a:r>
            <a:r>
              <a:rPr lang="it-IT" dirty="0"/>
              <a:t> and </a:t>
            </a:r>
            <a:r>
              <a:rPr lang="it-IT" dirty="0" err="1"/>
              <a:t>positively</a:t>
            </a:r>
            <a:r>
              <a:rPr lang="it-IT" dirty="0"/>
              <a:t> </a:t>
            </a:r>
            <a:r>
              <a:rPr lang="it-IT" dirty="0" err="1"/>
              <a:t>charged</a:t>
            </a:r>
            <a:r>
              <a:rPr lang="it-IT" dirty="0"/>
              <a:t> </a:t>
            </a:r>
            <a:r>
              <a:rPr lang="it-IT" dirty="0" err="1"/>
              <a:t>particles</a:t>
            </a:r>
            <a:r>
              <a:rPr lang="it-IT" dirty="0"/>
              <a:t> (</a:t>
            </a:r>
            <a:r>
              <a:rPr lang="it-IT" dirty="0" err="1"/>
              <a:t>electrons</a:t>
            </a:r>
            <a:r>
              <a:rPr lang="it-IT" dirty="0"/>
              <a:t> and </a:t>
            </a:r>
            <a:r>
              <a:rPr lang="it-IT" dirty="0" err="1"/>
              <a:t>ions</a:t>
            </a:r>
            <a:r>
              <a:rPr lang="it-IT" dirty="0"/>
              <a:t>)</a:t>
            </a:r>
          </a:p>
          <a:p>
            <a:r>
              <a:rPr lang="it-IT" dirty="0" err="1"/>
              <a:t>Particles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are </a:t>
            </a:r>
            <a:r>
              <a:rPr lang="it-IT" dirty="0" err="1"/>
              <a:t>subject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electric</a:t>
            </a:r>
            <a:r>
              <a:rPr lang="it-IT" dirty="0"/>
              <a:t>, </a:t>
            </a:r>
            <a:r>
              <a:rPr lang="it-IT" dirty="0" err="1"/>
              <a:t>magnetic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forces</a:t>
            </a:r>
            <a:r>
              <a:rPr lang="it-IT" dirty="0"/>
              <a:t> (e.g. </a:t>
            </a:r>
            <a:r>
              <a:rPr lang="it-IT" dirty="0" err="1"/>
              <a:t>gravitational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exhibit</a:t>
            </a:r>
            <a:r>
              <a:rPr lang="it-IT" dirty="0"/>
              <a:t> </a:t>
            </a:r>
            <a:r>
              <a:rPr lang="it-IT" i="1" dirty="0" err="1"/>
              <a:t>collective</a:t>
            </a:r>
            <a:r>
              <a:rPr lang="it-IT" i="1" dirty="0"/>
              <a:t> </a:t>
            </a:r>
            <a:r>
              <a:rPr lang="it-IT" i="1" dirty="0" err="1"/>
              <a:t>behavior</a:t>
            </a:r>
            <a:r>
              <a:rPr lang="it-IT" dirty="0"/>
              <a:t> (e.g. bulk </a:t>
            </a:r>
            <a:r>
              <a:rPr lang="it-IT" dirty="0" err="1"/>
              <a:t>motions</a:t>
            </a:r>
            <a:r>
              <a:rPr lang="it-IT" dirty="0"/>
              <a:t>, </a:t>
            </a:r>
            <a:r>
              <a:rPr lang="it-IT" dirty="0" err="1"/>
              <a:t>oscillations</a:t>
            </a:r>
            <a:r>
              <a:rPr lang="it-IT" dirty="0"/>
              <a:t> and </a:t>
            </a:r>
            <a:r>
              <a:rPr lang="it-IT" dirty="0" err="1"/>
              <a:t>instabilities</a:t>
            </a:r>
            <a:r>
              <a:rPr lang="it-IT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Plasma </a:t>
            </a:r>
            <a:r>
              <a:rPr lang="it-IT" dirty="0" err="1"/>
              <a:t>Particle</a:t>
            </a:r>
            <a:r>
              <a:rPr lang="it-IT" dirty="0"/>
              <a:t> </a:t>
            </a:r>
            <a:r>
              <a:rPr lang="it-IT" dirty="0" err="1"/>
              <a:t>Interaction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Via </a:t>
            </a:r>
            <a:r>
              <a:rPr lang="it-IT" b="1" i="1" dirty="0" err="1"/>
              <a:t>short-range</a:t>
            </a:r>
            <a:r>
              <a:rPr lang="it-IT" b="1" i="1" dirty="0"/>
              <a:t> </a:t>
            </a:r>
            <a:r>
              <a:rPr lang="it-IT" b="1" i="1" dirty="0" err="1"/>
              <a:t>atomic</a:t>
            </a:r>
            <a:r>
              <a:rPr lang="it-IT" b="1" i="1" dirty="0"/>
              <a:t> </a:t>
            </a:r>
            <a:r>
              <a:rPr lang="it-IT" b="1" i="1" dirty="0" err="1"/>
              <a:t>forces</a:t>
            </a:r>
            <a:r>
              <a:rPr lang="it-IT" dirty="0"/>
              <a:t> </a:t>
            </a:r>
            <a:r>
              <a:rPr lang="it-IT" dirty="0" err="1"/>
              <a:t>during</a:t>
            </a:r>
            <a:r>
              <a:rPr lang="it-IT" dirty="0"/>
              <a:t> </a:t>
            </a:r>
            <a:r>
              <a:rPr lang="it-IT" dirty="0" err="1"/>
              <a:t>collisions</a:t>
            </a:r>
            <a:r>
              <a:rPr lang="it-IT" dirty="0"/>
              <a:t>.</a:t>
            </a:r>
          </a:p>
          <a:p>
            <a:pPr lvl="1" algn="just"/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astrophysical</a:t>
            </a:r>
            <a:r>
              <a:rPr lang="it-IT" dirty="0"/>
              <a:t> </a:t>
            </a:r>
            <a:r>
              <a:rPr lang="it-IT" dirty="0" err="1"/>
              <a:t>plasmas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treated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i="1" dirty="0" err="1"/>
              <a:t>collisionless</a:t>
            </a:r>
            <a:r>
              <a:rPr lang="it-IT" dirty="0"/>
              <a:t>. In </a:t>
            </a:r>
            <a:r>
              <a:rPr lang="it-IT" dirty="0" err="1"/>
              <a:t>fact</a:t>
            </a:r>
            <a:r>
              <a:rPr lang="it-IT" dirty="0"/>
              <a:t>, the plasma density </a:t>
            </a:r>
            <a:r>
              <a:rPr lang="it-IT" dirty="0" err="1"/>
              <a:t>is</a:t>
            </a:r>
            <a:r>
              <a:rPr lang="it-IT" dirty="0"/>
              <a:t> so low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particle</a:t>
            </a:r>
            <a:r>
              <a:rPr lang="it-IT" dirty="0"/>
              <a:t> </a:t>
            </a:r>
            <a:r>
              <a:rPr lang="it-IT" dirty="0" err="1"/>
              <a:t>mean</a:t>
            </a:r>
            <a:r>
              <a:rPr lang="it-IT" dirty="0"/>
              <a:t> free </a:t>
            </a:r>
            <a:r>
              <a:rPr lang="it-IT" dirty="0" err="1"/>
              <a:t>path</a:t>
            </a:r>
            <a:r>
              <a:rPr lang="it-IT" dirty="0"/>
              <a:t> </a:t>
            </a:r>
            <a:r>
              <a:rPr lang="it-IT" dirty="0" err="1"/>
              <a:t>exceeds</a:t>
            </a:r>
            <a:r>
              <a:rPr lang="it-IT" dirty="0"/>
              <a:t> the </a:t>
            </a:r>
            <a:r>
              <a:rPr lang="it-IT" dirty="0" err="1"/>
              <a:t>size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plasma system.</a:t>
            </a:r>
            <a:endParaRPr lang="it-IT" i="1" dirty="0"/>
          </a:p>
          <a:p>
            <a:pPr algn="just"/>
            <a:r>
              <a:rPr lang="it-IT" dirty="0"/>
              <a:t>Via </a:t>
            </a:r>
            <a:r>
              <a:rPr lang="it-IT" b="1" i="1" dirty="0" err="1"/>
              <a:t>long-range</a:t>
            </a:r>
            <a:r>
              <a:rPr lang="it-IT" b="1" i="1" dirty="0"/>
              <a:t> </a:t>
            </a:r>
            <a:r>
              <a:rPr lang="it-IT" b="1" i="1" dirty="0" err="1"/>
              <a:t>em</a:t>
            </a:r>
            <a:r>
              <a:rPr lang="it-IT" b="1" i="1" dirty="0"/>
              <a:t> </a:t>
            </a:r>
            <a:r>
              <a:rPr lang="it-IT" b="1" i="1" dirty="0" err="1"/>
              <a:t>forces</a:t>
            </a:r>
            <a:r>
              <a:rPr lang="it-IT" b="1" dirty="0"/>
              <a:t> </a:t>
            </a:r>
            <a:r>
              <a:rPr lang="it-IT" dirty="0"/>
              <a:t>due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currents</a:t>
            </a:r>
            <a:r>
              <a:rPr lang="it-IT" dirty="0"/>
              <a:t> and </a:t>
            </a:r>
            <a:r>
              <a:rPr lang="it-IT" dirty="0" err="1"/>
              <a:t>charges</a:t>
            </a:r>
            <a:r>
              <a:rPr lang="it-IT" dirty="0"/>
              <a:t> in the plasma.</a:t>
            </a:r>
          </a:p>
          <a:p>
            <a:pPr lvl="1" algn="just"/>
            <a:r>
              <a:rPr lang="it-IT" dirty="0"/>
              <a:t>Are the </a:t>
            </a:r>
            <a:r>
              <a:rPr lang="it-IT" dirty="0" err="1"/>
              <a:t>prevailing</a:t>
            </a:r>
            <a:r>
              <a:rPr lang="it-IT" dirty="0"/>
              <a:t> </a:t>
            </a:r>
            <a:r>
              <a:rPr lang="it-IT" dirty="0" err="1"/>
              <a:t>forces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determine</a:t>
            </a:r>
            <a:r>
              <a:rPr lang="it-IT" dirty="0"/>
              <a:t>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behavior</a:t>
            </a:r>
            <a:r>
              <a:rPr lang="it-IT" dirty="0"/>
              <a:t>.</a:t>
            </a:r>
          </a:p>
          <a:p>
            <a:r>
              <a:rPr lang="it-IT" dirty="0"/>
              <a:t>Via </a:t>
            </a:r>
            <a:r>
              <a:rPr lang="it-IT" b="1" i="1" dirty="0" err="1"/>
              <a:t>long-range</a:t>
            </a:r>
            <a:r>
              <a:rPr lang="it-IT" b="1" i="1" dirty="0"/>
              <a:t> </a:t>
            </a:r>
            <a:r>
              <a:rPr lang="it-IT" b="1" i="1" dirty="0" err="1"/>
              <a:t>gravitational</a:t>
            </a:r>
            <a:r>
              <a:rPr lang="it-IT" b="1" i="1" dirty="0"/>
              <a:t> </a:t>
            </a:r>
            <a:r>
              <a:rPr lang="it-IT" b="1" i="1" dirty="0" err="1"/>
              <a:t>forces</a:t>
            </a:r>
            <a:r>
              <a:rPr lang="it-IT" i="1" dirty="0"/>
              <a:t>.</a:t>
            </a:r>
          </a:p>
          <a:p>
            <a:pPr lvl="1" algn="just"/>
            <a:r>
              <a:rPr lang="it-IT" dirty="0"/>
              <a:t>Are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in some </a:t>
            </a:r>
            <a:r>
              <a:rPr lang="it-IT" dirty="0" err="1"/>
              <a:t>applications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Sample </a:t>
            </a:r>
            <a:r>
              <a:rPr lang="it-IT" dirty="0" err="1"/>
              <a:t>Space</a:t>
            </a:r>
            <a:r>
              <a:rPr lang="it-IT" dirty="0"/>
              <a:t> </a:t>
            </a:r>
            <a:r>
              <a:rPr lang="it-IT" dirty="0" err="1"/>
              <a:t>Plasmas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err="1"/>
              <a:t>Hydrogen</a:t>
            </a:r>
            <a:r>
              <a:rPr lang="it-IT" dirty="0"/>
              <a:t> plasma: </a:t>
            </a:r>
            <a:r>
              <a:rPr lang="it-IT" dirty="0" err="1"/>
              <a:t>equal</a:t>
            </a:r>
            <a:r>
              <a:rPr lang="it-IT" dirty="0"/>
              <a:t> </a:t>
            </a:r>
            <a:r>
              <a:rPr lang="it-IT" dirty="0" err="1"/>
              <a:t>number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e and p</a:t>
            </a:r>
          </a:p>
          <a:p>
            <a:pPr lvl="1"/>
            <a:r>
              <a:rPr lang="it-IT" dirty="0"/>
              <a:t>e/p mass </a:t>
            </a:r>
            <a:r>
              <a:rPr lang="it-IT" dirty="0" err="1"/>
              <a:t>ratio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 1/1843</a:t>
            </a:r>
          </a:p>
          <a:p>
            <a:pPr lvl="1"/>
            <a:endParaRPr lang="it-IT" dirty="0">
              <a:sym typeface="Symbol"/>
            </a:endParaRPr>
          </a:p>
          <a:p>
            <a:pPr algn="just"/>
            <a:r>
              <a:rPr lang="it-IT" dirty="0" err="1">
                <a:sym typeface="Symbol"/>
              </a:rPr>
              <a:t>Earth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Ionosphere</a:t>
            </a:r>
            <a:r>
              <a:rPr lang="it-IT" dirty="0">
                <a:sym typeface="Symbol"/>
              </a:rPr>
              <a:t>: e, p, O </a:t>
            </a:r>
            <a:r>
              <a:rPr lang="it-IT" dirty="0" err="1">
                <a:sym typeface="Symbol"/>
              </a:rPr>
              <a:t>ions</a:t>
            </a:r>
            <a:r>
              <a:rPr lang="it-IT" dirty="0">
                <a:sym typeface="Symbol"/>
              </a:rPr>
              <a:t>, </a:t>
            </a:r>
            <a:r>
              <a:rPr lang="it-IT" dirty="0" err="1">
                <a:sym typeface="Symbol"/>
              </a:rPr>
              <a:t>neutrals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from</a:t>
            </a:r>
            <a:r>
              <a:rPr lang="it-IT" dirty="0">
                <a:sym typeface="Symbol"/>
              </a:rPr>
              <a:t> upper atmosphere</a:t>
            </a:r>
          </a:p>
          <a:p>
            <a:pPr lvl="1" algn="just"/>
            <a:r>
              <a:rPr lang="it-IT" dirty="0" err="1">
                <a:sym typeface="Symbol"/>
              </a:rPr>
              <a:t>Ions</a:t>
            </a:r>
            <a:r>
              <a:rPr lang="it-IT" dirty="0">
                <a:sym typeface="Symbol"/>
              </a:rPr>
              <a:t> and </a:t>
            </a:r>
            <a:r>
              <a:rPr lang="it-IT" dirty="0" err="1">
                <a:sym typeface="Symbol"/>
              </a:rPr>
              <a:t>neutrals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interact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with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charged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particles</a:t>
            </a:r>
            <a:r>
              <a:rPr lang="it-IT" dirty="0">
                <a:sym typeface="Symbol"/>
              </a:rPr>
              <a:t> via </a:t>
            </a:r>
            <a:r>
              <a:rPr lang="it-IT" dirty="0" err="1">
                <a:sym typeface="Symbol"/>
              </a:rPr>
              <a:t>collisions</a:t>
            </a:r>
            <a:r>
              <a:rPr lang="it-IT" dirty="0">
                <a:sym typeface="Symbol"/>
              </a:rPr>
              <a:t> and </a:t>
            </a:r>
            <a:r>
              <a:rPr lang="it-IT" dirty="0" err="1">
                <a:sym typeface="Symbol"/>
              </a:rPr>
              <a:t>ionization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Plasma </a:t>
            </a:r>
            <a:r>
              <a:rPr lang="it-IT" dirty="0" err="1"/>
              <a:t>Characterization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t-IT" dirty="0"/>
              <a:t>An </a:t>
            </a:r>
            <a:r>
              <a:rPr lang="it-IT" dirty="0" err="1"/>
              <a:t>ionized</a:t>
            </a:r>
            <a:r>
              <a:rPr lang="it-IT" dirty="0"/>
              <a:t> gas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number</a:t>
            </a:r>
            <a:r>
              <a:rPr lang="it-IT" dirty="0"/>
              <a:t> density n</a:t>
            </a:r>
            <a:r>
              <a:rPr lang="it-IT" baseline="-25000" dirty="0"/>
              <a:t>0</a:t>
            </a:r>
            <a:r>
              <a:rPr lang="it-IT" dirty="0"/>
              <a:t> and </a:t>
            </a:r>
            <a:r>
              <a:rPr lang="it-IT" dirty="0" err="1"/>
              <a:t>kinetic</a:t>
            </a:r>
            <a:r>
              <a:rPr lang="it-IT" dirty="0"/>
              <a:t> temperature T </a:t>
            </a:r>
            <a:r>
              <a:rPr lang="it-IT" dirty="0" err="1"/>
              <a:t>is</a:t>
            </a:r>
            <a:r>
              <a:rPr lang="it-IT" dirty="0"/>
              <a:t> a plasma </a:t>
            </a:r>
            <a:r>
              <a:rPr lang="it-IT" dirty="0" err="1"/>
              <a:t>when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The </a:t>
            </a:r>
            <a:r>
              <a:rPr lang="it-IT" dirty="0" err="1"/>
              <a:t>Debye</a:t>
            </a:r>
            <a:r>
              <a:rPr lang="it-IT" dirty="0"/>
              <a:t> </a:t>
            </a:r>
            <a:r>
              <a:rPr lang="it-IT" dirty="0" err="1"/>
              <a:t>length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</a:t>
            </a:r>
            <a:r>
              <a:rPr lang="it-IT" baseline="-25000" dirty="0">
                <a:sym typeface="Symbol"/>
              </a:rPr>
              <a:t>D</a:t>
            </a:r>
            <a:r>
              <a:rPr lang="it-IT" dirty="0">
                <a:sym typeface="Symbol"/>
              </a:rPr>
              <a:t> (</a:t>
            </a:r>
            <a:r>
              <a:rPr lang="it-IT" dirty="0" err="1">
                <a:sym typeface="Symbol"/>
              </a:rPr>
              <a:t>shielding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distance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for</a:t>
            </a:r>
            <a:r>
              <a:rPr lang="it-IT" dirty="0">
                <a:sym typeface="Symbol"/>
              </a:rPr>
              <a:t> a </a:t>
            </a:r>
            <a:r>
              <a:rPr lang="it-IT" dirty="0" err="1">
                <a:sym typeface="Symbol"/>
              </a:rPr>
              <a:t>charge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imbalance</a:t>
            </a:r>
            <a:r>
              <a:rPr lang="it-IT" dirty="0">
                <a:sym typeface="Symbol"/>
              </a:rPr>
              <a:t>) </a:t>
            </a:r>
            <a:r>
              <a:rPr lang="it-IT" dirty="0" err="1">
                <a:sym typeface="Symbol"/>
              </a:rPr>
              <a:t>is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small</a:t>
            </a:r>
            <a:r>
              <a:rPr lang="it-IT" dirty="0">
                <a:sym typeface="Symbol"/>
              </a:rPr>
              <a:t> in </a:t>
            </a:r>
            <a:r>
              <a:rPr lang="it-IT" dirty="0" err="1">
                <a:sym typeface="Symbol"/>
              </a:rPr>
              <a:t>comparison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with</a:t>
            </a:r>
            <a:r>
              <a:rPr lang="it-IT" dirty="0">
                <a:sym typeface="Symbol"/>
              </a:rPr>
              <a:t> the plasma system scale </a:t>
            </a:r>
            <a:r>
              <a:rPr lang="it-IT" dirty="0" err="1">
                <a:sym typeface="Symbol"/>
              </a:rPr>
              <a:t>length</a:t>
            </a:r>
            <a:r>
              <a:rPr lang="it-IT" dirty="0">
                <a:sym typeface="Symbol"/>
              </a:rPr>
              <a:t> L.</a:t>
            </a:r>
          </a:p>
          <a:p>
            <a:pPr algn="just">
              <a:buNone/>
            </a:pPr>
            <a:endParaRPr lang="it-IT" dirty="0">
              <a:sym typeface="Symbol"/>
            </a:endParaRPr>
          </a:p>
          <a:p>
            <a:pPr algn="just"/>
            <a:r>
              <a:rPr lang="it-IT" dirty="0">
                <a:sym typeface="Symbol"/>
              </a:rPr>
              <a:t>The </a:t>
            </a:r>
            <a:r>
              <a:rPr lang="it-IT" dirty="0" err="1">
                <a:sym typeface="Symbol"/>
              </a:rPr>
              <a:t>number</a:t>
            </a:r>
            <a:r>
              <a:rPr lang="it-IT" dirty="0">
                <a:sym typeface="Symbol"/>
              </a:rPr>
              <a:t> density in the </a:t>
            </a:r>
            <a:r>
              <a:rPr lang="it-IT" dirty="0" err="1">
                <a:sym typeface="Symbol"/>
              </a:rPr>
              <a:t>Debye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sphere</a:t>
            </a:r>
            <a:r>
              <a:rPr lang="it-IT" dirty="0">
                <a:sym typeface="Symbol"/>
              </a:rPr>
              <a:t> N</a:t>
            </a:r>
            <a:r>
              <a:rPr lang="it-IT" baseline="-25000" dirty="0">
                <a:sym typeface="Symbol"/>
              </a:rPr>
              <a:t>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is</a:t>
            </a:r>
            <a:r>
              <a:rPr lang="it-IT" dirty="0">
                <a:sym typeface="Symbol"/>
              </a:rPr>
              <a:t> high.</a:t>
            </a:r>
          </a:p>
          <a:p>
            <a:pPr algn="just">
              <a:buNone/>
            </a:pPr>
            <a:endParaRPr lang="it-IT" dirty="0">
              <a:sym typeface="Symbol"/>
            </a:endParaRPr>
          </a:p>
          <a:p>
            <a:pPr algn="just"/>
            <a:r>
              <a:rPr lang="it-IT" dirty="0">
                <a:sym typeface="Symbol"/>
              </a:rPr>
              <a:t>The electron plasma </a:t>
            </a:r>
            <a:r>
              <a:rPr lang="it-IT" dirty="0" err="1">
                <a:sym typeface="Symbol"/>
              </a:rPr>
              <a:t>frequency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</a:t>
            </a:r>
            <a:r>
              <a:rPr lang="it-IT" baseline="-25000" dirty="0" err="1">
                <a:sym typeface="Symbol"/>
              </a:rPr>
              <a:t>pe</a:t>
            </a:r>
            <a:r>
              <a:rPr lang="it-IT" dirty="0">
                <a:sym typeface="Symbol"/>
              </a:rPr>
              <a:t> (</a:t>
            </a:r>
            <a:r>
              <a:rPr lang="it-IT" dirty="0" err="1">
                <a:sym typeface="Symbol"/>
              </a:rPr>
              <a:t>natural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oscillation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frequency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of</a:t>
            </a:r>
            <a:r>
              <a:rPr lang="it-IT" dirty="0">
                <a:sym typeface="Symbol"/>
              </a:rPr>
              <a:t> the more mobile </a:t>
            </a:r>
            <a:r>
              <a:rPr lang="it-IT" dirty="0" err="1">
                <a:sym typeface="Symbol"/>
              </a:rPr>
              <a:t>electrons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associated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with</a:t>
            </a:r>
            <a:r>
              <a:rPr lang="it-IT" dirty="0">
                <a:sym typeface="Symbol"/>
              </a:rPr>
              <a:t> the </a:t>
            </a:r>
            <a:r>
              <a:rPr lang="it-IT" dirty="0" err="1">
                <a:sym typeface="Symbol"/>
              </a:rPr>
              <a:t>em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restoring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force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when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reacting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to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charge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imbalance</a:t>
            </a:r>
            <a:r>
              <a:rPr lang="it-IT" dirty="0">
                <a:sym typeface="Symbol"/>
              </a:rPr>
              <a:t>) </a:t>
            </a:r>
            <a:r>
              <a:rPr lang="it-IT" dirty="0" err="1">
                <a:sym typeface="Symbol"/>
              </a:rPr>
              <a:t>must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be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higher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than</a:t>
            </a:r>
            <a:r>
              <a:rPr lang="it-IT" dirty="0">
                <a:sym typeface="Symbol"/>
              </a:rPr>
              <a:t> the </a:t>
            </a:r>
            <a:r>
              <a:rPr lang="it-IT" dirty="0" err="1">
                <a:sym typeface="Symbol"/>
              </a:rPr>
              <a:t>collision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frequency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with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neutrals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</a:t>
            </a:r>
            <a:r>
              <a:rPr lang="it-IT" baseline="-25000" dirty="0" err="1">
                <a:sym typeface="Symbol"/>
              </a:rPr>
              <a:t>CN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for</a:t>
            </a:r>
            <a:r>
              <a:rPr lang="it-IT" dirty="0">
                <a:sym typeface="Symbol"/>
              </a:rPr>
              <a:t> the plasma </a:t>
            </a:r>
            <a:r>
              <a:rPr lang="it-IT" dirty="0" err="1">
                <a:sym typeface="Symbol"/>
              </a:rPr>
              <a:t>to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exhibit</a:t>
            </a:r>
            <a:r>
              <a:rPr lang="it-IT" dirty="0">
                <a:sym typeface="Symbol"/>
              </a:rPr>
              <a:t> a </a:t>
            </a:r>
            <a:r>
              <a:rPr lang="it-IT" dirty="0" err="1">
                <a:sym typeface="Symbol"/>
              </a:rPr>
              <a:t>collective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behavior</a:t>
            </a:r>
            <a:endParaRPr lang="it-IT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zione" r:id="rId3" imgW="114120" imgH="215640" progId="Equation.3">
                  <p:embed/>
                </p:oleObj>
              </mc:Choice>
              <mc:Fallback>
                <p:oleObj name="Equazione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magine 6" descr="p3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37192" y="2928934"/>
            <a:ext cx="1833151" cy="682314"/>
          </a:xfrm>
          <a:prstGeom prst="rect">
            <a:avLst/>
          </a:prstGeom>
        </p:spPr>
      </p:pic>
      <p:pic>
        <p:nvPicPr>
          <p:cNvPr id="9" name="Immagine 8" descr="p3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05207" y="3907983"/>
            <a:ext cx="1638231" cy="664025"/>
          </a:xfrm>
          <a:prstGeom prst="rect">
            <a:avLst/>
          </a:prstGeom>
        </p:spPr>
      </p:pic>
      <p:pic>
        <p:nvPicPr>
          <p:cNvPr id="10" name="Immagine 9" descr="p3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20000"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36725" y="5985165"/>
            <a:ext cx="2206713" cy="658545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4848715" y="2945311"/>
            <a:ext cx="17235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>
                <a:sym typeface="Symbol"/>
              </a:rPr>
              <a:t>e – electron </a:t>
            </a:r>
            <a:r>
              <a:rPr lang="it-IT" sz="1100" dirty="0" err="1">
                <a:sym typeface="Symbol"/>
              </a:rPr>
              <a:t>charge</a:t>
            </a:r>
            <a:endParaRPr lang="it-IT" sz="1100" dirty="0">
              <a:sym typeface="Symbol"/>
            </a:endParaRPr>
          </a:p>
          <a:p>
            <a:r>
              <a:rPr lang="it-IT" sz="1100" dirty="0">
                <a:sym typeface="Symbol"/>
              </a:rPr>
              <a:t>Me – electron mass</a:t>
            </a:r>
          </a:p>
          <a:p>
            <a:r>
              <a:rPr lang="it-IT" sz="1100" dirty="0">
                <a:sym typeface="Symbol"/>
              </a:rPr>
              <a:t>K – </a:t>
            </a:r>
            <a:r>
              <a:rPr lang="it-IT" sz="1100" dirty="0" err="1">
                <a:sym typeface="Symbol"/>
              </a:rPr>
              <a:t>Boltzmann</a:t>
            </a:r>
            <a:r>
              <a:rPr lang="it-IT" sz="1100" dirty="0">
                <a:sym typeface="Symbol"/>
              </a:rPr>
              <a:t>’s </a:t>
            </a:r>
            <a:r>
              <a:rPr lang="it-IT" sz="1100" dirty="0" err="1">
                <a:sym typeface="Symbol"/>
              </a:rPr>
              <a:t>constant</a:t>
            </a:r>
            <a:endParaRPr lang="it-IT" sz="1100" dirty="0">
              <a:sym typeface="Symbol"/>
            </a:endParaRPr>
          </a:p>
          <a:p>
            <a:r>
              <a:rPr lang="it-IT" sz="1100" dirty="0">
                <a:sym typeface="Symbol"/>
              </a:rPr>
              <a:t></a:t>
            </a:r>
            <a:r>
              <a:rPr lang="it-IT" sz="1100" baseline="-25000" dirty="0">
                <a:sym typeface="Symbol"/>
              </a:rPr>
              <a:t>0</a:t>
            </a:r>
            <a:r>
              <a:rPr lang="it-IT" sz="1100" dirty="0">
                <a:sym typeface="Symbol"/>
              </a:rPr>
              <a:t> – free </a:t>
            </a:r>
            <a:r>
              <a:rPr lang="it-IT" sz="1100" dirty="0" err="1">
                <a:sym typeface="Symbol"/>
              </a:rPr>
              <a:t>space</a:t>
            </a:r>
            <a:r>
              <a:rPr lang="it-IT" sz="1100" dirty="0">
                <a:sym typeface="Symbol"/>
              </a:rPr>
              <a:t> </a:t>
            </a:r>
            <a:r>
              <a:rPr lang="it-IT" sz="1100" dirty="0" err="1">
                <a:sym typeface="Symbol"/>
              </a:rPr>
              <a:t>permittivity</a:t>
            </a:r>
            <a:endParaRPr lang="it-IT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4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1472" y="1357298"/>
            <a:ext cx="6500859" cy="4857784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Plasma </a:t>
            </a:r>
            <a:r>
              <a:rPr lang="it-IT" dirty="0" err="1"/>
              <a:t>Regimes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4358" y="1746324"/>
            <a:ext cx="11400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1 </a:t>
            </a:r>
            <a:r>
              <a:rPr lang="it-IT" sz="1050" dirty="0" err="1"/>
              <a:t>eV</a:t>
            </a:r>
            <a:r>
              <a:rPr lang="it-IT" sz="1050" dirty="0"/>
              <a:t> </a:t>
            </a:r>
            <a:r>
              <a:rPr lang="it-IT" sz="1050" dirty="0">
                <a:sym typeface="Symbol"/>
              </a:rPr>
              <a:t></a:t>
            </a:r>
            <a:r>
              <a:rPr lang="it-IT" sz="1050" dirty="0"/>
              <a:t> 11,604.5 K</a:t>
            </a:r>
          </a:p>
        </p:txBody>
      </p:sp>
      <p:sp>
        <p:nvSpPr>
          <p:cNvPr id="6" name="Ovale 5"/>
          <p:cNvSpPr/>
          <p:nvPr/>
        </p:nvSpPr>
        <p:spPr>
          <a:xfrm>
            <a:off x="5993330" y="2857496"/>
            <a:ext cx="500066" cy="57150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 rot="20866764">
            <a:off x="3066006" y="2936662"/>
            <a:ext cx="239701" cy="95301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 rot="3345101">
            <a:off x="1759310" y="2793192"/>
            <a:ext cx="706754" cy="138721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e 8"/>
          <p:cNvSpPr/>
          <p:nvPr/>
        </p:nvSpPr>
        <p:spPr>
          <a:xfrm rot="10299273">
            <a:off x="1795910" y="2112183"/>
            <a:ext cx="830233" cy="17600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 rot="6860762">
            <a:off x="2432943" y="4073667"/>
            <a:ext cx="602848" cy="79810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6962312" y="1428736"/>
            <a:ext cx="1895968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/>
              <a:t>PLASMAS</a:t>
            </a:r>
          </a:p>
          <a:p>
            <a:pPr algn="ctr"/>
            <a:endParaRPr lang="it-IT" sz="1400" b="1" dirty="0"/>
          </a:p>
          <a:p>
            <a:pPr algn="ctr"/>
            <a:r>
              <a:rPr lang="it-IT" sz="1400" b="1" dirty="0"/>
              <a:t>Temperature </a:t>
            </a:r>
            <a:r>
              <a:rPr lang="it-IT" sz="1400" b="1" dirty="0" err="1"/>
              <a:t>Range</a:t>
            </a:r>
            <a:endParaRPr lang="it-IT" sz="1400" dirty="0"/>
          </a:p>
          <a:p>
            <a:pPr algn="ctr"/>
            <a:r>
              <a:rPr lang="it-IT" sz="1400" dirty="0"/>
              <a:t>10 </a:t>
            </a:r>
            <a:r>
              <a:rPr lang="it-IT" sz="1400" dirty="0" err="1"/>
              <a:t>orders</a:t>
            </a:r>
            <a:r>
              <a:rPr lang="it-IT" sz="1400" dirty="0"/>
              <a:t> </a:t>
            </a:r>
            <a:r>
              <a:rPr lang="it-IT" sz="1400" dirty="0" err="1"/>
              <a:t>of</a:t>
            </a:r>
            <a:r>
              <a:rPr lang="it-IT" sz="1400" dirty="0"/>
              <a:t> </a:t>
            </a:r>
            <a:r>
              <a:rPr lang="it-IT" sz="1400" dirty="0" err="1"/>
              <a:t>magnitude</a:t>
            </a:r>
            <a:endParaRPr lang="it-IT" sz="1400" dirty="0"/>
          </a:p>
          <a:p>
            <a:endParaRPr lang="it-IT" sz="1400" dirty="0"/>
          </a:p>
          <a:p>
            <a:pPr algn="ctr"/>
            <a:r>
              <a:rPr lang="it-IT" sz="1400" b="1" dirty="0"/>
              <a:t>Density </a:t>
            </a:r>
            <a:r>
              <a:rPr lang="it-IT" sz="1400" b="1" dirty="0" err="1"/>
              <a:t>Range</a:t>
            </a:r>
            <a:endParaRPr lang="it-IT" sz="1400" dirty="0"/>
          </a:p>
          <a:p>
            <a:pPr algn="ctr"/>
            <a:r>
              <a:rPr lang="it-IT" sz="1400" dirty="0"/>
              <a:t>30 </a:t>
            </a:r>
            <a:r>
              <a:rPr lang="it-IT" sz="1400" dirty="0" err="1"/>
              <a:t>orders</a:t>
            </a:r>
            <a:r>
              <a:rPr lang="it-IT" sz="1400" dirty="0"/>
              <a:t> </a:t>
            </a:r>
            <a:r>
              <a:rPr lang="it-IT" sz="1400" dirty="0" err="1"/>
              <a:t>of</a:t>
            </a:r>
            <a:r>
              <a:rPr lang="it-IT" sz="1400" dirty="0"/>
              <a:t> </a:t>
            </a:r>
            <a:r>
              <a:rPr lang="it-IT" sz="1400" dirty="0" err="1"/>
              <a:t>magnitude</a:t>
            </a:r>
            <a:endParaRPr lang="it-IT" sz="1400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1428728" y="2071678"/>
            <a:ext cx="2000264" cy="278608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7000892" y="3756258"/>
            <a:ext cx="1905265" cy="181588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/>
              <a:t>S-T </a:t>
            </a:r>
            <a:r>
              <a:rPr lang="it-IT" sz="1400" b="1" dirty="0" err="1"/>
              <a:t>Plasmas</a:t>
            </a:r>
            <a:endParaRPr lang="it-IT" sz="1400" b="1" dirty="0"/>
          </a:p>
          <a:p>
            <a:endParaRPr lang="it-IT" sz="1400" dirty="0"/>
          </a:p>
          <a:p>
            <a:pPr algn="ctr"/>
            <a:r>
              <a:rPr lang="it-IT" sz="1400" b="1" dirty="0"/>
              <a:t>Temperature </a:t>
            </a:r>
            <a:r>
              <a:rPr lang="it-IT" sz="1400" b="1" dirty="0" err="1"/>
              <a:t>Range</a:t>
            </a:r>
            <a:endParaRPr lang="it-IT" sz="1400" b="1" dirty="0"/>
          </a:p>
          <a:p>
            <a:pPr algn="ctr"/>
            <a:r>
              <a:rPr lang="it-IT" sz="1400" dirty="0"/>
              <a:t>6 </a:t>
            </a:r>
            <a:r>
              <a:rPr lang="it-IT" sz="1400" dirty="0" err="1"/>
              <a:t>orders</a:t>
            </a:r>
            <a:r>
              <a:rPr lang="it-IT" sz="1400" dirty="0"/>
              <a:t> </a:t>
            </a:r>
            <a:r>
              <a:rPr lang="it-IT" sz="1400" dirty="0" err="1"/>
              <a:t>of</a:t>
            </a:r>
            <a:r>
              <a:rPr lang="it-IT" sz="1400" dirty="0"/>
              <a:t> </a:t>
            </a:r>
            <a:r>
              <a:rPr lang="it-IT" sz="1400" dirty="0" err="1"/>
              <a:t>magnitude</a:t>
            </a:r>
            <a:endParaRPr lang="it-IT" sz="1400" dirty="0"/>
          </a:p>
          <a:p>
            <a:endParaRPr lang="it-IT" sz="1400" dirty="0"/>
          </a:p>
          <a:p>
            <a:pPr algn="ctr"/>
            <a:r>
              <a:rPr lang="it-IT" sz="1400" b="1" dirty="0"/>
              <a:t>Density </a:t>
            </a:r>
            <a:r>
              <a:rPr lang="it-IT" sz="1400" b="1" dirty="0" err="1"/>
              <a:t>Range</a:t>
            </a:r>
            <a:endParaRPr lang="it-IT" sz="1400" dirty="0"/>
          </a:p>
          <a:p>
            <a:pPr algn="ctr"/>
            <a:r>
              <a:rPr lang="it-IT" sz="1400" dirty="0"/>
              <a:t>10 </a:t>
            </a:r>
            <a:r>
              <a:rPr lang="it-IT" sz="1400" dirty="0" err="1"/>
              <a:t>orders</a:t>
            </a:r>
            <a:r>
              <a:rPr lang="it-IT" sz="1400" dirty="0"/>
              <a:t> </a:t>
            </a:r>
            <a:r>
              <a:rPr lang="it-IT" sz="1400" dirty="0" err="1"/>
              <a:t>of</a:t>
            </a:r>
            <a:r>
              <a:rPr lang="it-IT" sz="1400" dirty="0"/>
              <a:t> </a:t>
            </a:r>
            <a:r>
              <a:rPr lang="it-IT" sz="1400" dirty="0" err="1"/>
              <a:t>magnitude</a:t>
            </a:r>
            <a:endParaRPr lang="it-IT" sz="1400" dirty="0"/>
          </a:p>
          <a:p>
            <a:pPr algn="ctr"/>
            <a:r>
              <a:rPr lang="it-IT" sz="1400" dirty="0"/>
              <a:t>(</a:t>
            </a:r>
            <a:r>
              <a:rPr lang="it-IT" sz="1400" dirty="0" err="1"/>
              <a:t>Low-Density</a:t>
            </a:r>
            <a:r>
              <a:rPr lang="it-IT" sz="1400" dirty="0"/>
              <a:t> </a:t>
            </a:r>
            <a:r>
              <a:rPr lang="it-IT" sz="1400" dirty="0" err="1"/>
              <a:t>Region</a:t>
            </a:r>
            <a:r>
              <a:rPr lang="it-IT" sz="1400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it-IT" dirty="0"/>
              <a:t>The </a:t>
            </a:r>
            <a:r>
              <a:rPr lang="it-IT" dirty="0" err="1"/>
              <a:t>evolution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MF in a plasma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conductivity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 </a:t>
            </a:r>
            <a:r>
              <a:rPr lang="it-IT" dirty="0" err="1">
                <a:sym typeface="Symbol"/>
              </a:rPr>
              <a:t>is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described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by</a:t>
            </a:r>
            <a:r>
              <a:rPr lang="it-IT" dirty="0">
                <a:sym typeface="Symbol"/>
              </a:rPr>
              <a:t> the MHD </a:t>
            </a:r>
            <a:r>
              <a:rPr lang="it-IT" dirty="0" err="1">
                <a:sym typeface="Symbol"/>
              </a:rPr>
              <a:t>induction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equation</a:t>
            </a:r>
            <a:r>
              <a:rPr lang="it-IT" dirty="0">
                <a:sym typeface="Symbol"/>
              </a:rPr>
              <a:t>:</a:t>
            </a:r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The scale </a:t>
            </a:r>
            <a:r>
              <a:rPr lang="it-IT" dirty="0" err="1"/>
              <a:t>length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plasma </a:t>
            </a:r>
            <a:r>
              <a:rPr lang="it-IT" dirty="0" err="1"/>
              <a:t>is</a:t>
            </a:r>
            <a:r>
              <a:rPr lang="it-IT" dirty="0"/>
              <a:t> L → </a:t>
            </a:r>
            <a:r>
              <a:rPr lang="it-IT" dirty="0">
                <a:sym typeface="Symbol"/>
              </a:rPr>
              <a:t>1/L</a:t>
            </a:r>
          </a:p>
          <a:p>
            <a:pPr algn="just"/>
            <a:r>
              <a:rPr lang="it-IT" dirty="0">
                <a:sym typeface="Symbol"/>
              </a:rPr>
              <a:t>The </a:t>
            </a:r>
            <a:r>
              <a:rPr lang="it-IT" dirty="0" err="1">
                <a:sym typeface="Symbol"/>
              </a:rPr>
              <a:t>characteristic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speed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of</a:t>
            </a:r>
            <a:r>
              <a:rPr lang="it-IT" dirty="0">
                <a:sym typeface="Symbol"/>
              </a:rPr>
              <a:t> the plasma </a:t>
            </a:r>
            <a:r>
              <a:rPr lang="it-IT" dirty="0" err="1">
                <a:sym typeface="Symbol"/>
              </a:rPr>
              <a:t>is</a:t>
            </a:r>
            <a:r>
              <a:rPr lang="it-IT" dirty="0">
                <a:sym typeface="Symbol"/>
              </a:rPr>
              <a:t> V</a:t>
            </a:r>
          </a:p>
          <a:p>
            <a:pPr algn="just"/>
            <a:r>
              <a:rPr lang="it-IT" dirty="0">
                <a:sym typeface="Symbol"/>
              </a:rPr>
              <a:t>The </a:t>
            </a:r>
            <a:r>
              <a:rPr lang="it-IT" dirty="0" err="1">
                <a:sym typeface="Symbol"/>
              </a:rPr>
              <a:t>ratio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between</a:t>
            </a:r>
            <a:r>
              <a:rPr lang="it-IT" dirty="0">
                <a:sym typeface="Symbol"/>
              </a:rPr>
              <a:t> the </a:t>
            </a:r>
            <a:r>
              <a:rPr lang="it-IT" dirty="0" err="1">
                <a:sym typeface="Symbol"/>
              </a:rPr>
              <a:t>convection</a:t>
            </a:r>
            <a:r>
              <a:rPr lang="it-IT" dirty="0">
                <a:sym typeface="Symbol"/>
              </a:rPr>
              <a:t> and the </a:t>
            </a:r>
            <a:r>
              <a:rPr lang="it-IT" dirty="0" err="1">
                <a:sym typeface="Symbol"/>
              </a:rPr>
              <a:t>diffusion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term</a:t>
            </a:r>
            <a:r>
              <a:rPr lang="it-IT" dirty="0">
                <a:sym typeface="Symbol"/>
              </a:rPr>
              <a:t> (</a:t>
            </a:r>
            <a:r>
              <a:rPr lang="it-IT" i="1" dirty="0" err="1">
                <a:sym typeface="Symbol"/>
              </a:rPr>
              <a:t>magnetic</a:t>
            </a:r>
            <a:r>
              <a:rPr lang="it-IT" i="1" dirty="0">
                <a:sym typeface="Symbol"/>
              </a:rPr>
              <a:t> Reynolds </a:t>
            </a:r>
            <a:r>
              <a:rPr lang="it-IT" i="1" dirty="0" err="1">
                <a:sym typeface="Symbol"/>
              </a:rPr>
              <a:t>number</a:t>
            </a:r>
            <a:r>
              <a:rPr lang="it-IT" dirty="0">
                <a:sym typeface="Symbol"/>
              </a:rPr>
              <a:t>) can </a:t>
            </a:r>
            <a:r>
              <a:rPr lang="it-IT" dirty="0" err="1">
                <a:sym typeface="Symbol"/>
              </a:rPr>
              <a:t>be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written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as</a:t>
            </a:r>
            <a:endParaRPr lang="it-IT" dirty="0">
              <a:sym typeface="Symbol"/>
            </a:endParaRPr>
          </a:p>
          <a:p>
            <a:pPr algn="ctr">
              <a:buNone/>
            </a:pPr>
            <a:r>
              <a:rPr lang="it-IT" dirty="0">
                <a:sym typeface="Symbol"/>
              </a:rPr>
              <a:t>R</a:t>
            </a:r>
            <a:r>
              <a:rPr lang="it-IT" baseline="-25000" dirty="0">
                <a:sym typeface="Symbol"/>
              </a:rPr>
              <a:t>M</a:t>
            </a:r>
            <a:r>
              <a:rPr lang="it-IT" dirty="0">
                <a:sym typeface="Symbol"/>
              </a:rPr>
              <a:t></a:t>
            </a:r>
            <a:r>
              <a:rPr lang="it-IT" baseline="-25000" dirty="0">
                <a:sym typeface="Symbol"/>
              </a:rPr>
              <a:t>0</a:t>
            </a:r>
            <a:r>
              <a:rPr lang="it-IT" dirty="0">
                <a:sym typeface="Symbol"/>
              </a:rPr>
              <a:t>VL </a:t>
            </a:r>
          </a:p>
          <a:p>
            <a:pPr algn="just"/>
            <a:endParaRPr lang="it-IT" dirty="0">
              <a:sym typeface="Symbol"/>
            </a:endParaRPr>
          </a:p>
          <a:p>
            <a:pPr algn="just"/>
            <a:r>
              <a:rPr lang="it-IT" dirty="0" err="1">
                <a:sym typeface="Symbol"/>
              </a:rPr>
              <a:t>Diffusion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dominates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when</a:t>
            </a:r>
            <a:r>
              <a:rPr lang="it-IT" dirty="0">
                <a:sym typeface="Symbol"/>
              </a:rPr>
              <a:t> R</a:t>
            </a:r>
            <a:r>
              <a:rPr lang="it-IT" baseline="-25000" dirty="0">
                <a:sym typeface="Symbol"/>
              </a:rPr>
              <a:t>M </a:t>
            </a:r>
            <a:r>
              <a:rPr lang="it-IT" dirty="0">
                <a:sym typeface="Symbol"/>
              </a:rPr>
              <a:t>&lt;&lt; 1, </a:t>
            </a:r>
            <a:r>
              <a:rPr lang="it-IT" dirty="0" err="1">
                <a:sym typeface="Symbol"/>
              </a:rPr>
              <a:t>convection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when</a:t>
            </a:r>
            <a:r>
              <a:rPr lang="it-IT" dirty="0">
                <a:sym typeface="Symbol"/>
              </a:rPr>
              <a:t> R</a:t>
            </a:r>
            <a:r>
              <a:rPr lang="it-IT" baseline="-25000" dirty="0">
                <a:sym typeface="Symbol"/>
              </a:rPr>
              <a:t>M </a:t>
            </a:r>
            <a:r>
              <a:rPr lang="it-IT" dirty="0">
                <a:sym typeface="Symbol"/>
              </a:rPr>
              <a:t>&gt;&gt; 1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Ideal</a:t>
            </a:r>
            <a:r>
              <a:rPr lang="it-IT" dirty="0"/>
              <a:t> MHD </a:t>
            </a:r>
            <a:r>
              <a:rPr lang="it-IT" dirty="0" err="1"/>
              <a:t>Limit</a:t>
            </a:r>
            <a:r>
              <a:rPr lang="it-IT" dirty="0"/>
              <a:t> or</a:t>
            </a:r>
            <a:br>
              <a:rPr lang="it-IT" dirty="0"/>
            </a:br>
            <a:r>
              <a:rPr lang="it-IT" dirty="0"/>
              <a:t>the </a:t>
            </a:r>
            <a:r>
              <a:rPr lang="it-IT" dirty="0" err="1"/>
              <a:t>Frozen-In</a:t>
            </a:r>
            <a:r>
              <a:rPr lang="it-IT" dirty="0"/>
              <a:t> </a:t>
            </a:r>
            <a:r>
              <a:rPr lang="it-IT" dirty="0" err="1"/>
              <a:t>Flux</a:t>
            </a:r>
            <a:r>
              <a:rPr lang="it-IT" dirty="0"/>
              <a:t> </a:t>
            </a:r>
            <a:r>
              <a:rPr lang="it-IT" dirty="0" err="1"/>
              <a:t>Approximation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428992" y="2285992"/>
          <a:ext cx="234600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3" imgW="1752480" imgH="457200" progId="">
                  <p:embed/>
                </p:oleObj>
              </mc:Choice>
              <mc:Fallback>
                <p:oleObj name="Equation" r:id="rId3" imgW="1752480" imgH="457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2285992"/>
                        <a:ext cx="234600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tangolo 4"/>
          <p:cNvSpPr/>
          <p:nvPr/>
        </p:nvSpPr>
        <p:spPr>
          <a:xfrm>
            <a:off x="3910770" y="2285992"/>
            <a:ext cx="928694" cy="57150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929190" y="2285992"/>
            <a:ext cx="928694" cy="57150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28662" y="3286124"/>
            <a:ext cx="3910802" cy="57150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err="1">
                <a:solidFill>
                  <a:schemeClr val="accent1"/>
                </a:solidFill>
              </a:rPr>
              <a:t>Convection</a:t>
            </a:r>
            <a:r>
              <a:rPr lang="it-IT" sz="1200" dirty="0">
                <a:solidFill>
                  <a:schemeClr val="accent1"/>
                </a:solidFill>
              </a:rPr>
              <a:t> </a:t>
            </a:r>
            <a:r>
              <a:rPr lang="it-IT" sz="1200" dirty="0" err="1">
                <a:solidFill>
                  <a:schemeClr val="accent1"/>
                </a:solidFill>
              </a:rPr>
              <a:t>of</a:t>
            </a:r>
            <a:r>
              <a:rPr lang="it-IT" sz="1200" dirty="0">
                <a:solidFill>
                  <a:schemeClr val="accent1"/>
                </a:solidFill>
              </a:rPr>
              <a:t> the MF </a:t>
            </a:r>
            <a:r>
              <a:rPr lang="it-IT" sz="1200" dirty="0" err="1">
                <a:solidFill>
                  <a:schemeClr val="accent1"/>
                </a:solidFill>
              </a:rPr>
              <a:t>with</a:t>
            </a:r>
            <a:r>
              <a:rPr lang="it-IT" sz="1200" dirty="0">
                <a:solidFill>
                  <a:schemeClr val="accent1"/>
                </a:solidFill>
              </a:rPr>
              <a:t> the plasma </a:t>
            </a:r>
            <a:r>
              <a:rPr lang="it-IT" sz="1200" dirty="0" err="1">
                <a:solidFill>
                  <a:schemeClr val="accent1"/>
                </a:solidFill>
              </a:rPr>
              <a:t>moving</a:t>
            </a:r>
            <a:r>
              <a:rPr lang="it-IT" sz="1200" dirty="0">
                <a:solidFill>
                  <a:schemeClr val="accent1"/>
                </a:solidFill>
              </a:rPr>
              <a:t> at </a:t>
            </a:r>
            <a:r>
              <a:rPr lang="it-IT" sz="1200" dirty="0" err="1">
                <a:solidFill>
                  <a:schemeClr val="accent1"/>
                </a:solidFill>
              </a:rPr>
              <a:t>velocity</a:t>
            </a:r>
            <a:r>
              <a:rPr lang="it-IT" sz="1200" dirty="0">
                <a:solidFill>
                  <a:schemeClr val="accent1"/>
                </a:solidFill>
              </a:rPr>
              <a:t> </a:t>
            </a:r>
            <a:r>
              <a:rPr lang="it-IT" sz="1200" b="1" dirty="0">
                <a:solidFill>
                  <a:schemeClr val="accent1"/>
                </a:solidFill>
              </a:rPr>
              <a:t>v</a:t>
            </a:r>
          </a:p>
          <a:p>
            <a:pPr algn="ctr"/>
            <a:r>
              <a:rPr lang="it-IT" sz="1200" dirty="0">
                <a:solidFill>
                  <a:schemeClr val="accent1"/>
                </a:solidFill>
              </a:rPr>
              <a:t>(</a:t>
            </a:r>
            <a:r>
              <a:rPr lang="it-IT" sz="1200" dirty="0" err="1">
                <a:solidFill>
                  <a:schemeClr val="accent1"/>
                </a:solidFill>
              </a:rPr>
              <a:t>Advection</a:t>
            </a:r>
            <a:r>
              <a:rPr lang="it-IT" sz="1200" dirty="0">
                <a:solidFill>
                  <a:schemeClr val="accent1"/>
                </a:solidFill>
              </a:rPr>
              <a:t> → </a:t>
            </a:r>
            <a:r>
              <a:rPr lang="it-IT" sz="1200" dirty="0" err="1">
                <a:solidFill>
                  <a:schemeClr val="accent1"/>
                </a:solidFill>
              </a:rPr>
              <a:t>transport</a:t>
            </a:r>
            <a:r>
              <a:rPr lang="it-IT" sz="1200" dirty="0">
                <a:solidFill>
                  <a:schemeClr val="accent1"/>
                </a:solidFill>
              </a:rPr>
              <a:t> in a </a:t>
            </a:r>
            <a:r>
              <a:rPr lang="it-IT" sz="1200" dirty="0" err="1">
                <a:solidFill>
                  <a:schemeClr val="accent1"/>
                </a:solidFill>
              </a:rPr>
              <a:t>fluid</a:t>
            </a:r>
            <a:r>
              <a:rPr lang="it-IT" sz="1200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8" name="Rettangolo 7"/>
          <p:cNvSpPr/>
          <p:nvPr/>
        </p:nvSpPr>
        <p:spPr>
          <a:xfrm>
            <a:off x="4929190" y="3286124"/>
            <a:ext cx="3571900" cy="57150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err="1">
                <a:solidFill>
                  <a:schemeClr val="accent1"/>
                </a:solidFill>
              </a:rPr>
              <a:t>Diffusion</a:t>
            </a:r>
            <a:r>
              <a:rPr lang="it-IT" sz="1200" dirty="0">
                <a:solidFill>
                  <a:schemeClr val="accent1"/>
                </a:solidFill>
              </a:rPr>
              <a:t> </a:t>
            </a:r>
            <a:r>
              <a:rPr lang="it-IT" sz="1200" dirty="0" err="1">
                <a:solidFill>
                  <a:schemeClr val="accent1"/>
                </a:solidFill>
              </a:rPr>
              <a:t>of</a:t>
            </a:r>
            <a:r>
              <a:rPr lang="it-IT" sz="1200" dirty="0">
                <a:solidFill>
                  <a:schemeClr val="accent1"/>
                </a:solidFill>
              </a:rPr>
              <a:t> the </a:t>
            </a:r>
            <a:r>
              <a:rPr lang="it-IT" sz="1200" dirty="0" err="1">
                <a:solidFill>
                  <a:schemeClr val="accent1"/>
                </a:solidFill>
              </a:rPr>
              <a:t>magnetic</a:t>
            </a:r>
            <a:r>
              <a:rPr lang="it-IT" sz="1200" dirty="0">
                <a:solidFill>
                  <a:schemeClr val="accent1"/>
                </a:solidFill>
              </a:rPr>
              <a:t> </a:t>
            </a:r>
            <a:r>
              <a:rPr lang="it-IT" sz="1200" dirty="0" err="1">
                <a:solidFill>
                  <a:schemeClr val="accent1"/>
                </a:solidFill>
              </a:rPr>
              <a:t>field</a:t>
            </a:r>
            <a:r>
              <a:rPr lang="it-IT" sz="1200" dirty="0">
                <a:solidFill>
                  <a:schemeClr val="accent1"/>
                </a:solidFill>
              </a:rPr>
              <a:t> </a:t>
            </a:r>
            <a:r>
              <a:rPr lang="it-IT" sz="1200" dirty="0" err="1">
                <a:solidFill>
                  <a:schemeClr val="accent1"/>
                </a:solidFill>
              </a:rPr>
              <a:t>through</a:t>
            </a:r>
            <a:r>
              <a:rPr lang="it-IT" sz="1200" dirty="0">
                <a:solidFill>
                  <a:schemeClr val="accent1"/>
                </a:solidFill>
              </a:rPr>
              <a:t> the plasma</a:t>
            </a:r>
          </a:p>
          <a:p>
            <a:pPr algn="ctr"/>
            <a:r>
              <a:rPr lang="it-IT" sz="1200" dirty="0">
                <a:solidFill>
                  <a:schemeClr val="accent1"/>
                </a:solidFill>
              </a:rPr>
              <a:t>(</a:t>
            </a:r>
            <a:r>
              <a:rPr lang="it-IT" sz="1200" dirty="0" err="1">
                <a:solidFill>
                  <a:schemeClr val="accent1"/>
                </a:solidFill>
              </a:rPr>
              <a:t>Diffusion</a:t>
            </a:r>
            <a:r>
              <a:rPr lang="it-IT" sz="1200" dirty="0">
                <a:solidFill>
                  <a:schemeClr val="accent1"/>
                </a:solidFill>
              </a:rPr>
              <a:t>→ </a:t>
            </a:r>
            <a:r>
              <a:rPr lang="it-IT" sz="1200" dirty="0" err="1">
                <a:solidFill>
                  <a:schemeClr val="accent1"/>
                </a:solidFill>
              </a:rPr>
              <a:t>movement</a:t>
            </a:r>
            <a:r>
              <a:rPr lang="it-IT" sz="1200" dirty="0">
                <a:solidFill>
                  <a:schemeClr val="accent1"/>
                </a:solidFill>
              </a:rPr>
              <a:t> </a:t>
            </a:r>
            <a:r>
              <a:rPr lang="it-IT" sz="1200" dirty="0" err="1">
                <a:solidFill>
                  <a:schemeClr val="accent1"/>
                </a:solidFill>
              </a:rPr>
              <a:t>from</a:t>
            </a:r>
            <a:r>
              <a:rPr lang="it-IT" sz="1200" dirty="0">
                <a:solidFill>
                  <a:schemeClr val="accent1"/>
                </a:solidFill>
              </a:rPr>
              <a:t> high </a:t>
            </a:r>
            <a:r>
              <a:rPr lang="it-IT" sz="1200" dirty="0" err="1">
                <a:solidFill>
                  <a:schemeClr val="accent1"/>
                </a:solidFill>
              </a:rPr>
              <a:t>to</a:t>
            </a:r>
            <a:r>
              <a:rPr lang="it-IT" sz="1200" dirty="0">
                <a:solidFill>
                  <a:schemeClr val="accent1"/>
                </a:solidFill>
              </a:rPr>
              <a:t> low density)</a:t>
            </a:r>
          </a:p>
        </p:txBody>
      </p:sp>
      <p:cxnSp>
        <p:nvCxnSpPr>
          <p:cNvPr id="12" name="Connettore 4 11"/>
          <p:cNvCxnSpPr>
            <a:stCxn id="5" idx="2"/>
            <a:endCxn id="7" idx="0"/>
          </p:cNvCxnSpPr>
          <p:nvPr/>
        </p:nvCxnSpPr>
        <p:spPr>
          <a:xfrm rot="5400000">
            <a:off x="3415276" y="2326283"/>
            <a:ext cx="428628" cy="14910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6" idx="2"/>
            <a:endCxn id="8" idx="0"/>
          </p:cNvCxnSpPr>
          <p:nvPr/>
        </p:nvCxnSpPr>
        <p:spPr>
          <a:xfrm rot="16200000" flipH="1">
            <a:off x="5840024" y="2411008"/>
            <a:ext cx="428628" cy="132160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Frozen-In</a:t>
            </a:r>
            <a:r>
              <a:rPr lang="it-IT" dirty="0"/>
              <a:t> </a:t>
            </a:r>
            <a:r>
              <a:rPr lang="it-IT" dirty="0" err="1"/>
              <a:t>Flux</a:t>
            </a:r>
            <a:r>
              <a:rPr lang="it-IT" dirty="0"/>
              <a:t> </a:t>
            </a:r>
            <a:r>
              <a:rPr lang="it-IT" dirty="0" err="1"/>
              <a:t>Approximation</a:t>
            </a:r>
            <a:br>
              <a:rPr lang="it-IT" dirty="0"/>
            </a:br>
            <a:r>
              <a:rPr lang="it-IT" dirty="0"/>
              <a:t>in </a:t>
            </a:r>
            <a:r>
              <a:rPr lang="it-IT" dirty="0" err="1"/>
              <a:t>Space</a:t>
            </a:r>
            <a:r>
              <a:rPr lang="it-IT" dirty="0"/>
              <a:t> </a:t>
            </a:r>
            <a:r>
              <a:rPr lang="it-IT" dirty="0" err="1"/>
              <a:t>Plasmas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Space</a:t>
            </a:r>
            <a:r>
              <a:rPr lang="it-IT" dirty="0"/>
              <a:t> plasma: high </a:t>
            </a:r>
            <a:r>
              <a:rPr lang="it-IT" dirty="0">
                <a:sym typeface="Symbol"/>
              </a:rPr>
              <a:t>, </a:t>
            </a:r>
            <a:r>
              <a:rPr lang="it-IT" dirty="0" err="1">
                <a:sym typeface="Symbol"/>
              </a:rPr>
              <a:t>very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large</a:t>
            </a:r>
            <a:r>
              <a:rPr lang="it-IT" dirty="0">
                <a:sym typeface="Symbol"/>
              </a:rPr>
              <a:t> L  R</a:t>
            </a:r>
            <a:r>
              <a:rPr lang="it-IT" baseline="-25000" dirty="0">
                <a:sym typeface="Symbol"/>
              </a:rPr>
              <a:t>M</a:t>
            </a:r>
            <a:r>
              <a:rPr lang="it-IT" dirty="0">
                <a:sym typeface="Symbol"/>
              </a:rPr>
              <a:t>&gt;&gt;1</a:t>
            </a:r>
          </a:p>
          <a:p>
            <a:pPr algn="just">
              <a:buNone/>
            </a:pPr>
            <a:r>
              <a:rPr lang="it-IT" dirty="0">
                <a:sym typeface="Symbol"/>
              </a:rPr>
              <a:t>	e.g. in the </a:t>
            </a:r>
            <a:r>
              <a:rPr lang="it-IT" dirty="0" err="1">
                <a:sym typeface="Symbol"/>
              </a:rPr>
              <a:t>solar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wind</a:t>
            </a:r>
            <a:r>
              <a:rPr lang="it-IT" dirty="0">
                <a:sym typeface="Symbol"/>
              </a:rPr>
              <a:t> and </a:t>
            </a:r>
            <a:r>
              <a:rPr lang="it-IT" dirty="0" err="1">
                <a:sym typeface="Symbol"/>
              </a:rPr>
              <a:t>magnetosphere</a:t>
            </a:r>
            <a:r>
              <a:rPr lang="it-IT" dirty="0">
                <a:sym typeface="Symbol"/>
              </a:rPr>
              <a:t> RM10</a:t>
            </a:r>
            <a:r>
              <a:rPr lang="it-IT" baseline="30000" dirty="0">
                <a:sym typeface="Symbol"/>
              </a:rPr>
              <a:t>11</a:t>
            </a:r>
            <a:endParaRPr lang="it-IT" dirty="0">
              <a:sym typeface="Symbol"/>
            </a:endParaRPr>
          </a:p>
          <a:p>
            <a:pPr algn="just"/>
            <a:r>
              <a:rPr lang="it-IT" dirty="0">
                <a:sym typeface="Symbol"/>
              </a:rPr>
              <a:t>The </a:t>
            </a:r>
            <a:r>
              <a:rPr lang="it-IT" dirty="0" err="1">
                <a:sym typeface="Symbol"/>
              </a:rPr>
              <a:t>diffusion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term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is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negligible</a:t>
            </a:r>
            <a:r>
              <a:rPr lang="it-IT" dirty="0">
                <a:sym typeface="Symbol"/>
              </a:rPr>
              <a:t>  </a:t>
            </a:r>
            <a:r>
              <a:rPr lang="it-IT" i="1" dirty="0">
                <a:sym typeface="Symbol"/>
              </a:rPr>
              <a:t>the </a:t>
            </a:r>
            <a:r>
              <a:rPr lang="it-IT" i="1" dirty="0" err="1">
                <a:sym typeface="Symbol"/>
              </a:rPr>
              <a:t>magnetic</a:t>
            </a:r>
            <a:r>
              <a:rPr lang="it-IT" i="1" dirty="0">
                <a:sym typeface="Symbol"/>
              </a:rPr>
              <a:t> </a:t>
            </a:r>
            <a:r>
              <a:rPr lang="it-IT" i="1" dirty="0" err="1">
                <a:sym typeface="Symbol"/>
              </a:rPr>
              <a:t>field</a:t>
            </a:r>
            <a:r>
              <a:rPr lang="it-IT" i="1" dirty="0">
                <a:sym typeface="Symbol"/>
              </a:rPr>
              <a:t> </a:t>
            </a:r>
            <a:r>
              <a:rPr lang="it-IT" i="1" dirty="0" err="1">
                <a:sym typeface="Symbol"/>
              </a:rPr>
              <a:t>convects</a:t>
            </a:r>
            <a:r>
              <a:rPr lang="it-IT" i="1" dirty="0">
                <a:sym typeface="Symbol"/>
              </a:rPr>
              <a:t> </a:t>
            </a:r>
            <a:r>
              <a:rPr lang="it-IT" i="1" dirty="0" err="1">
                <a:sym typeface="Symbol"/>
              </a:rPr>
              <a:t>with</a:t>
            </a:r>
            <a:r>
              <a:rPr lang="it-IT" i="1" dirty="0">
                <a:sym typeface="Symbol"/>
              </a:rPr>
              <a:t> the plasma flow</a:t>
            </a:r>
            <a:endParaRPr lang="it-IT" dirty="0">
              <a:sym typeface="Symbol"/>
            </a:endParaRPr>
          </a:p>
          <a:p>
            <a:pPr algn="just"/>
            <a:r>
              <a:rPr lang="it-IT" dirty="0" err="1">
                <a:sym typeface="Symbol"/>
              </a:rPr>
              <a:t>Where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such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approximation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holds</a:t>
            </a:r>
            <a:r>
              <a:rPr lang="it-IT" dirty="0">
                <a:sym typeface="Symbol"/>
              </a:rPr>
              <a:t>:</a:t>
            </a:r>
          </a:p>
          <a:p>
            <a:pPr lvl="1" algn="just"/>
            <a:r>
              <a:rPr lang="it-IT" dirty="0">
                <a:sym typeface="Symbol"/>
              </a:rPr>
              <a:t>The </a:t>
            </a:r>
            <a:r>
              <a:rPr lang="it-IT" dirty="0" err="1">
                <a:sym typeface="Symbol"/>
              </a:rPr>
              <a:t>magnetic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topology</a:t>
            </a:r>
            <a:r>
              <a:rPr lang="it-IT" dirty="0">
                <a:sym typeface="Symbol"/>
              </a:rPr>
              <a:t> can </a:t>
            </a:r>
            <a:r>
              <a:rPr lang="it-IT" dirty="0" err="1">
                <a:sym typeface="Symbol"/>
              </a:rPr>
              <a:t>be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inferred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from</a:t>
            </a:r>
            <a:r>
              <a:rPr lang="it-IT" dirty="0">
                <a:sym typeface="Symbol"/>
              </a:rPr>
              <a:t> the plasma flow</a:t>
            </a:r>
          </a:p>
          <a:p>
            <a:pPr lvl="1" algn="just"/>
            <a:r>
              <a:rPr lang="it-IT" dirty="0">
                <a:sym typeface="Symbol"/>
              </a:rPr>
              <a:t>The plasma flow can </a:t>
            </a:r>
            <a:r>
              <a:rPr lang="it-IT" dirty="0" err="1">
                <a:sym typeface="Symbol"/>
              </a:rPr>
              <a:t>be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inferred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from</a:t>
            </a:r>
            <a:r>
              <a:rPr lang="it-IT" dirty="0">
                <a:sym typeface="Symbol"/>
              </a:rPr>
              <a:t> the </a:t>
            </a:r>
            <a:r>
              <a:rPr lang="it-IT" dirty="0" err="1">
                <a:sym typeface="Symbol"/>
              </a:rPr>
              <a:t>magnetic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topology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Convection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a Test </a:t>
            </a:r>
            <a:r>
              <a:rPr lang="it-IT" dirty="0" err="1"/>
              <a:t>Surface</a:t>
            </a:r>
            <a:br>
              <a:rPr lang="it-IT" dirty="0"/>
            </a:br>
            <a:r>
              <a:rPr lang="it-IT" dirty="0"/>
              <a:t>in the Plasma Under F-in </a:t>
            </a:r>
            <a:r>
              <a:rPr lang="it-IT" dirty="0" err="1"/>
              <a:t>Approx</a:t>
            </a:r>
            <a:r>
              <a:rPr lang="it-IT" dirty="0"/>
              <a:t>.</a:t>
            </a:r>
          </a:p>
        </p:txBody>
      </p:sp>
      <p:pic>
        <p:nvPicPr>
          <p:cNvPr id="4" name="Segnaposto contenuto 3" descr="p18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482174" y="1571612"/>
            <a:ext cx="3589760" cy="4786346"/>
          </a:xfrm>
        </p:spPr>
      </p:pic>
      <p:sp>
        <p:nvSpPr>
          <p:cNvPr id="5" name="CasellaDiTesto 4"/>
          <p:cNvSpPr txBox="1"/>
          <p:nvPr/>
        </p:nvSpPr>
        <p:spPr>
          <a:xfrm>
            <a:off x="3703600" y="1658859"/>
            <a:ext cx="50118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1600" dirty="0"/>
              <a:t> A </a:t>
            </a:r>
            <a:r>
              <a:rPr lang="it-IT" sz="1600" dirty="0" err="1"/>
              <a:t>surface</a:t>
            </a:r>
            <a:r>
              <a:rPr lang="it-IT" sz="1600" dirty="0"/>
              <a:t> S</a:t>
            </a:r>
            <a:r>
              <a:rPr lang="it-IT" sz="1600" baseline="-25000" dirty="0"/>
              <a:t>1</a:t>
            </a:r>
            <a:r>
              <a:rPr lang="it-IT" sz="1600" dirty="0"/>
              <a:t> in the plasma </a:t>
            </a:r>
            <a:r>
              <a:rPr lang="it-IT" sz="1600" dirty="0" err="1"/>
              <a:t>bounded</a:t>
            </a:r>
            <a:r>
              <a:rPr lang="it-IT" sz="1600" dirty="0"/>
              <a:t> </a:t>
            </a:r>
            <a:r>
              <a:rPr lang="it-IT" sz="1600" dirty="0" err="1"/>
              <a:t>by</a:t>
            </a:r>
            <a:r>
              <a:rPr lang="it-IT" sz="1600" dirty="0"/>
              <a:t> a </a:t>
            </a:r>
            <a:r>
              <a:rPr lang="it-IT" sz="1600" dirty="0" err="1"/>
              <a:t>closed</a:t>
            </a:r>
            <a:r>
              <a:rPr lang="it-IT" sz="1600" dirty="0"/>
              <a:t> </a:t>
            </a:r>
            <a:r>
              <a:rPr lang="it-IT" sz="1600" dirty="0" err="1"/>
              <a:t>contour</a:t>
            </a:r>
            <a:r>
              <a:rPr lang="it-IT" sz="1600" dirty="0"/>
              <a:t> C </a:t>
            </a:r>
            <a:r>
              <a:rPr lang="it-IT" sz="1600" dirty="0" err="1"/>
              <a:t>encloses</a:t>
            </a:r>
            <a:r>
              <a:rPr lang="it-IT" sz="1600" dirty="0"/>
              <a:t> a </a:t>
            </a:r>
            <a:r>
              <a:rPr lang="it-IT" sz="1600" dirty="0" err="1"/>
              <a:t>specific</a:t>
            </a:r>
            <a:r>
              <a:rPr lang="it-IT" sz="1600" dirty="0"/>
              <a:t> </a:t>
            </a:r>
            <a:r>
              <a:rPr lang="it-IT" sz="1600" dirty="0" err="1"/>
              <a:t>amount</a:t>
            </a:r>
            <a:r>
              <a:rPr lang="it-IT" sz="1600" dirty="0"/>
              <a:t> </a:t>
            </a:r>
            <a:r>
              <a:rPr lang="it-IT" sz="1600" dirty="0" err="1"/>
              <a:t>of</a:t>
            </a:r>
            <a:r>
              <a:rPr lang="it-IT" sz="1600" dirty="0"/>
              <a:t> </a:t>
            </a:r>
            <a:r>
              <a:rPr lang="it-IT" sz="1600" dirty="0" err="1"/>
              <a:t>magnetic</a:t>
            </a:r>
            <a:r>
              <a:rPr lang="it-IT" sz="1600" dirty="0"/>
              <a:t> </a:t>
            </a:r>
            <a:r>
              <a:rPr lang="it-IT" sz="1600" dirty="0" err="1"/>
              <a:t>flux</a:t>
            </a:r>
            <a:r>
              <a:rPr lang="it-IT" sz="1600" dirty="0"/>
              <a:t> at a </a:t>
            </a:r>
            <a:r>
              <a:rPr lang="it-IT" sz="1600" dirty="0" err="1"/>
              <a:t>given</a:t>
            </a:r>
            <a:r>
              <a:rPr lang="it-IT" sz="1600" dirty="0"/>
              <a:t> </a:t>
            </a:r>
            <a:r>
              <a:rPr lang="it-IT" sz="1600" dirty="0" err="1"/>
              <a:t>time</a:t>
            </a:r>
            <a:r>
              <a:rPr lang="it-IT" sz="1600" dirty="0"/>
              <a:t> t</a:t>
            </a:r>
            <a:r>
              <a:rPr lang="it-IT" sz="1600" baseline="-25000" dirty="0"/>
              <a:t>1</a:t>
            </a:r>
            <a:r>
              <a:rPr lang="it-IT" sz="1600" dirty="0"/>
              <a:t>.</a:t>
            </a:r>
          </a:p>
          <a:p>
            <a:endParaRPr lang="it-IT" sz="1600" dirty="0"/>
          </a:p>
          <a:p>
            <a:pPr>
              <a:buFont typeface="Arial" pitchFamily="34" charset="0"/>
              <a:buChar char="•"/>
            </a:pPr>
            <a:r>
              <a:rPr lang="it-IT" sz="1600" dirty="0"/>
              <a:t> The </a:t>
            </a:r>
            <a:r>
              <a:rPr lang="it-IT" sz="1600" dirty="0" err="1"/>
              <a:t>surface</a:t>
            </a:r>
            <a:r>
              <a:rPr lang="it-IT" sz="1600" dirty="0"/>
              <a:t> can </a:t>
            </a:r>
            <a:r>
              <a:rPr lang="it-IT" sz="1600" dirty="0" err="1"/>
              <a:t>be</a:t>
            </a:r>
            <a:r>
              <a:rPr lang="it-IT" sz="1600" dirty="0"/>
              <a:t> </a:t>
            </a:r>
            <a:r>
              <a:rPr lang="it-IT" sz="1600" dirty="0" err="1"/>
              <a:t>subsequently</a:t>
            </a:r>
            <a:r>
              <a:rPr lang="it-IT" sz="1600" dirty="0"/>
              <a:t> </a:t>
            </a:r>
            <a:r>
              <a:rPr lang="it-IT" sz="1600" dirty="0" err="1"/>
              <a:t>deformed</a:t>
            </a:r>
            <a:r>
              <a:rPr lang="it-IT" sz="1600" dirty="0"/>
              <a:t> and/or</a:t>
            </a:r>
          </a:p>
          <a:p>
            <a:r>
              <a:rPr lang="it-IT" sz="1600" dirty="0" err="1"/>
              <a:t>relocated</a:t>
            </a:r>
            <a:r>
              <a:rPr lang="it-IT" sz="1600" dirty="0"/>
              <a:t> </a:t>
            </a:r>
            <a:r>
              <a:rPr lang="it-IT" sz="1600" dirty="0" err="1"/>
              <a:t>by</a:t>
            </a:r>
            <a:r>
              <a:rPr lang="it-IT" sz="1600" dirty="0"/>
              <a:t> </a:t>
            </a:r>
            <a:r>
              <a:rPr lang="it-IT" sz="1600" dirty="0" err="1"/>
              <a:t>motions</a:t>
            </a:r>
            <a:r>
              <a:rPr lang="it-IT" sz="1600" dirty="0"/>
              <a:t> </a:t>
            </a:r>
            <a:r>
              <a:rPr lang="it-IT" sz="1600" dirty="0" err="1"/>
              <a:t>of</a:t>
            </a:r>
            <a:r>
              <a:rPr lang="it-IT" sz="1600" dirty="0"/>
              <a:t> the plasma.</a:t>
            </a:r>
          </a:p>
          <a:p>
            <a:endParaRPr lang="it-IT" sz="1600" dirty="0"/>
          </a:p>
          <a:p>
            <a:pPr algn="just">
              <a:buFont typeface="Arial" pitchFamily="34" charset="0"/>
              <a:buChar char="•"/>
            </a:pPr>
            <a:r>
              <a:rPr lang="it-IT" sz="1600" dirty="0"/>
              <a:t> Under the </a:t>
            </a:r>
            <a:r>
              <a:rPr lang="it-IT" sz="1600" dirty="0" err="1"/>
              <a:t>frozen-in</a:t>
            </a:r>
            <a:r>
              <a:rPr lang="it-IT" sz="1600" dirty="0"/>
              <a:t> </a:t>
            </a:r>
            <a:r>
              <a:rPr lang="it-IT" sz="1600" dirty="0" err="1"/>
              <a:t>flux</a:t>
            </a:r>
            <a:r>
              <a:rPr lang="it-IT" sz="1600" dirty="0"/>
              <a:t> </a:t>
            </a:r>
            <a:r>
              <a:rPr lang="it-IT" sz="1600" dirty="0" err="1"/>
              <a:t>approximation</a:t>
            </a:r>
            <a:r>
              <a:rPr lang="it-IT" sz="1600" dirty="0"/>
              <a:t>, the </a:t>
            </a:r>
            <a:r>
              <a:rPr lang="it-IT" sz="1600" dirty="0" err="1"/>
              <a:t>surface</a:t>
            </a:r>
            <a:r>
              <a:rPr lang="it-IT" sz="1600" dirty="0"/>
              <a:t> </a:t>
            </a:r>
            <a:r>
              <a:rPr lang="it-IT" sz="1600" dirty="0" err="1"/>
              <a:t>will</a:t>
            </a:r>
            <a:r>
              <a:rPr lang="it-IT" sz="1600" dirty="0"/>
              <a:t> </a:t>
            </a:r>
            <a:r>
              <a:rPr lang="it-IT" sz="1600" dirty="0" err="1"/>
              <a:t>enclose</a:t>
            </a:r>
            <a:r>
              <a:rPr lang="it-IT" sz="1600" dirty="0"/>
              <a:t> the </a:t>
            </a:r>
            <a:r>
              <a:rPr lang="it-IT" sz="1600" dirty="0" err="1"/>
              <a:t>same</a:t>
            </a:r>
            <a:r>
              <a:rPr lang="it-IT" sz="1600" dirty="0"/>
              <a:t> </a:t>
            </a:r>
            <a:r>
              <a:rPr lang="it-IT" sz="1600" dirty="0" err="1"/>
              <a:t>magnetic</a:t>
            </a:r>
            <a:r>
              <a:rPr lang="it-IT" sz="1600" dirty="0"/>
              <a:t> </a:t>
            </a:r>
            <a:r>
              <a:rPr lang="it-IT" sz="1600" dirty="0" err="1"/>
              <a:t>flux</a:t>
            </a:r>
            <a:r>
              <a:rPr lang="it-IT" sz="1600" dirty="0"/>
              <a:t> </a:t>
            </a:r>
            <a:r>
              <a:rPr lang="it-IT" sz="1600" dirty="0">
                <a:sym typeface="Symbol"/>
              </a:rPr>
              <a:t></a:t>
            </a:r>
            <a:r>
              <a:rPr lang="it-IT" sz="1600" baseline="-25000" dirty="0">
                <a:sym typeface="Symbol"/>
              </a:rPr>
              <a:t>C</a:t>
            </a:r>
            <a:r>
              <a:rPr lang="it-IT" sz="1600" dirty="0">
                <a:sym typeface="Symbol"/>
              </a:rPr>
              <a:t> at a </a:t>
            </a:r>
            <a:r>
              <a:rPr lang="it-IT" sz="1600" dirty="0" err="1">
                <a:sym typeface="Symbol"/>
              </a:rPr>
              <a:t>later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time</a:t>
            </a:r>
            <a:r>
              <a:rPr lang="it-IT" sz="1600" dirty="0">
                <a:sym typeface="Symbol"/>
              </a:rPr>
              <a:t> t</a:t>
            </a:r>
            <a:r>
              <a:rPr lang="it-IT" sz="1600" baseline="-25000" dirty="0">
                <a:sym typeface="Symbol"/>
              </a:rPr>
              <a:t>2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as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it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did</a:t>
            </a:r>
            <a:r>
              <a:rPr lang="it-IT" sz="1600" dirty="0">
                <a:sym typeface="Symbol"/>
              </a:rPr>
              <a:t> at </a:t>
            </a:r>
            <a:r>
              <a:rPr lang="it-IT" sz="1600" dirty="0" err="1">
                <a:sym typeface="Symbol"/>
              </a:rPr>
              <a:t>time</a:t>
            </a:r>
            <a:r>
              <a:rPr lang="it-IT" sz="1600" dirty="0">
                <a:sym typeface="Symbol"/>
              </a:rPr>
              <a:t> t</a:t>
            </a:r>
            <a:r>
              <a:rPr lang="it-IT" sz="1600" baseline="-25000" dirty="0">
                <a:sym typeface="Symbol"/>
              </a:rPr>
              <a:t>1</a:t>
            </a:r>
            <a:r>
              <a:rPr lang="it-IT" sz="1600" dirty="0">
                <a:sym typeface="Symbol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it-IT" sz="1600" dirty="0">
              <a:sym typeface="Symbol"/>
            </a:endParaRPr>
          </a:p>
          <a:p>
            <a:pPr algn="just">
              <a:buFont typeface="Arial" pitchFamily="34" charset="0"/>
              <a:buChar char="•"/>
            </a:pP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If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surface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is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reduced</a:t>
            </a:r>
            <a:r>
              <a:rPr lang="it-IT" sz="1600" dirty="0">
                <a:sym typeface="Symbol"/>
              </a:rPr>
              <a:t> in area, the </a:t>
            </a:r>
            <a:r>
              <a:rPr lang="it-IT" sz="1600" dirty="0" err="1">
                <a:sym typeface="Symbol"/>
              </a:rPr>
              <a:t>field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strength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will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have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increased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during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convection</a:t>
            </a:r>
            <a:r>
              <a:rPr lang="it-IT" sz="1600" dirty="0">
                <a:sym typeface="Symbol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it-IT" sz="1600" dirty="0">
              <a:sym typeface="Symbol"/>
            </a:endParaRPr>
          </a:p>
          <a:p>
            <a:pPr algn="just">
              <a:buFont typeface="Arial" pitchFamily="34" charset="0"/>
              <a:buChar char="•"/>
            </a:pPr>
            <a:r>
              <a:rPr lang="it-IT" sz="1600" dirty="0">
                <a:sym typeface="Symbol"/>
              </a:rPr>
              <a:t> A </a:t>
            </a:r>
            <a:r>
              <a:rPr lang="it-IT" sz="1600" i="1" dirty="0" err="1">
                <a:sym typeface="Symbol"/>
              </a:rPr>
              <a:t>magnetic</a:t>
            </a:r>
            <a:r>
              <a:rPr lang="it-IT" sz="1600" i="1" dirty="0">
                <a:sym typeface="Symbol"/>
              </a:rPr>
              <a:t> </a:t>
            </a:r>
            <a:r>
              <a:rPr lang="it-IT" sz="1600" i="1" dirty="0" err="1">
                <a:sym typeface="Symbol"/>
              </a:rPr>
              <a:t>flux</a:t>
            </a:r>
            <a:r>
              <a:rPr lang="it-IT" sz="1600" i="1" dirty="0">
                <a:sym typeface="Symbol"/>
              </a:rPr>
              <a:t> tube</a:t>
            </a:r>
            <a:r>
              <a:rPr lang="it-IT" sz="1600" dirty="0">
                <a:sym typeface="Symbol"/>
              </a:rPr>
              <a:t> can </a:t>
            </a:r>
            <a:r>
              <a:rPr lang="it-IT" sz="1600" dirty="0" err="1">
                <a:sym typeface="Symbol"/>
              </a:rPr>
              <a:t>be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defined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by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moving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closed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contour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parallelly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to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field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it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encloses</a:t>
            </a:r>
            <a:r>
              <a:rPr lang="it-IT" sz="1600" dirty="0">
                <a:sym typeface="Symbol"/>
              </a:rPr>
              <a:t> → </a:t>
            </a:r>
            <a:r>
              <a:rPr lang="it-IT" sz="1600" dirty="0" err="1">
                <a:sym typeface="Symbol"/>
              </a:rPr>
              <a:t>defines</a:t>
            </a:r>
            <a:r>
              <a:rPr lang="it-IT" sz="1600" dirty="0">
                <a:sym typeface="Symbol"/>
              </a:rPr>
              <a:t> a </a:t>
            </a:r>
            <a:r>
              <a:rPr lang="it-IT" sz="1600" dirty="0" err="1">
                <a:sym typeface="Symbol"/>
              </a:rPr>
              <a:t>surface</a:t>
            </a:r>
            <a:r>
              <a:rPr lang="it-IT" sz="1600" dirty="0">
                <a:sym typeface="Symbol"/>
              </a:rPr>
              <a:t> S</a:t>
            </a:r>
            <a:r>
              <a:rPr lang="it-IT" sz="1600" baseline="-25000" dirty="0">
                <a:sym typeface="Symbol"/>
              </a:rPr>
              <a:t>3</a:t>
            </a:r>
            <a:r>
              <a:rPr lang="it-IT" sz="1600" dirty="0">
                <a:sym typeface="Symbol"/>
              </a:rPr>
              <a:t> (the tube) </a:t>
            </a:r>
            <a:r>
              <a:rPr lang="it-IT" sz="1600" dirty="0" err="1">
                <a:sym typeface="Symbol"/>
              </a:rPr>
              <a:t>which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has</a:t>
            </a:r>
            <a:r>
              <a:rPr lang="it-IT" sz="1600" dirty="0">
                <a:sym typeface="Symbol"/>
              </a:rPr>
              <a:t> zero </a:t>
            </a:r>
            <a:r>
              <a:rPr lang="it-IT" sz="1600" dirty="0" err="1">
                <a:sym typeface="Symbol"/>
              </a:rPr>
              <a:t>flux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through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it</a:t>
            </a:r>
            <a:r>
              <a:rPr lang="it-IT" sz="1600" dirty="0">
                <a:sym typeface="Symbol"/>
              </a:rPr>
              <a:t> → the </a:t>
            </a:r>
            <a:r>
              <a:rPr lang="it-IT" sz="1600" dirty="0" err="1">
                <a:sym typeface="Symbol"/>
              </a:rPr>
              <a:t>fluid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elements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that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form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flux</a:t>
            </a:r>
            <a:r>
              <a:rPr lang="it-IT" sz="1600" dirty="0">
                <a:sym typeface="Symbol"/>
              </a:rPr>
              <a:t> tube at </a:t>
            </a:r>
            <a:r>
              <a:rPr lang="it-IT" sz="1600" dirty="0" err="1">
                <a:sym typeface="Symbol"/>
              </a:rPr>
              <a:t>one</a:t>
            </a:r>
            <a:r>
              <a:rPr lang="it-IT" sz="1600" dirty="0">
                <a:sym typeface="Symbol"/>
              </a:rPr>
              <a:t> moment </a:t>
            </a:r>
            <a:r>
              <a:rPr lang="it-IT" sz="1600" dirty="0" err="1">
                <a:sym typeface="Symbol"/>
              </a:rPr>
              <a:t>form</a:t>
            </a:r>
            <a:r>
              <a:rPr lang="it-IT" sz="1600" dirty="0">
                <a:sym typeface="Symbol"/>
              </a:rPr>
              <a:t> the </a:t>
            </a:r>
            <a:r>
              <a:rPr lang="it-IT" sz="1600" dirty="0" err="1">
                <a:sym typeface="Symbol"/>
              </a:rPr>
              <a:t>flux</a:t>
            </a:r>
            <a:r>
              <a:rPr lang="it-IT" sz="1600" dirty="0">
                <a:sym typeface="Symbol"/>
              </a:rPr>
              <a:t> tube at </a:t>
            </a:r>
            <a:r>
              <a:rPr lang="it-IT" sz="1600" dirty="0" err="1">
                <a:sym typeface="Symbol"/>
              </a:rPr>
              <a:t>all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err="1">
                <a:sym typeface="Symbol"/>
              </a:rPr>
              <a:t>instants</a:t>
            </a:r>
            <a:r>
              <a:rPr lang="it-IT" sz="1600" dirty="0">
                <a:sym typeface="Symbol"/>
              </a:rPr>
              <a:t>.</a:t>
            </a:r>
            <a:endParaRPr lang="it-IT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4F9B-C87E-4DBE-BDF9-F8B672432007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957</Words>
  <Application>Microsoft Macintosh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Tema di Office</vt:lpstr>
      <vt:lpstr>Equazione</vt:lpstr>
      <vt:lpstr>Equation</vt:lpstr>
      <vt:lpstr>An Introduction to Space Plasma Physics</vt:lpstr>
      <vt:lpstr>Plasma: a definition</vt:lpstr>
      <vt:lpstr>Plasma Particle Interaction</vt:lpstr>
      <vt:lpstr>Sample Space Plasmas</vt:lpstr>
      <vt:lpstr>Plasma Characterization</vt:lpstr>
      <vt:lpstr>Plasma Regimes</vt:lpstr>
      <vt:lpstr>The Ideal MHD Limit or the Frozen-In Flux Approximation</vt:lpstr>
      <vt:lpstr>Frozen-In Flux Approximation in Space Plasmas</vt:lpstr>
      <vt:lpstr>Convection of a Test Surface in the Plasma Under F-in Approx.</vt:lpstr>
      <vt:lpstr>Convection of Two Test Volumes in the Plasma Under the F-in Approx.</vt:lpstr>
      <vt:lpstr>Applications of the F-in Approximation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Space Plasma Physics</dc:title>
  <dc:subject/>
  <dc:creator>Mauro Messerotti</dc:creator>
  <cp:keywords/>
  <dc:description/>
  <cp:lastModifiedBy>Mauro Messerotti</cp:lastModifiedBy>
  <cp:revision>139</cp:revision>
  <dcterms:created xsi:type="dcterms:W3CDTF">2007-11-30T08:11:25Z</dcterms:created>
  <dcterms:modified xsi:type="dcterms:W3CDTF">2020-10-16T09:44:48Z</dcterms:modified>
  <cp:category/>
</cp:coreProperties>
</file>