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6" r:id="rId3"/>
    <p:sldId id="268" r:id="rId4"/>
    <p:sldId id="269" r:id="rId5"/>
    <p:sldId id="277" r:id="rId6"/>
    <p:sldId id="278" r:id="rId7"/>
    <p:sldId id="279" r:id="rId8"/>
    <p:sldId id="280" r:id="rId9"/>
    <p:sldId id="281" r:id="rId10"/>
    <p:sldId id="271" r:id="rId11"/>
    <p:sldId id="272" r:id="rId12"/>
    <p:sldId id="273" r:id="rId13"/>
    <p:sldId id="274" r:id="rId14"/>
    <p:sldId id="275" r:id="rId15"/>
    <p:sldId id="26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8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764F1C-25C9-4B1C-BC9B-F01CA84C4A2D}" type="datetimeFigureOut">
              <a:rPr lang="it-IT" smtClean="0"/>
              <a:pPr/>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4F1C-25C9-4B1C-BC9B-F01CA84C4A2D}" type="datetimeFigureOut">
              <a:rPr lang="it-IT" smtClean="0"/>
              <a:pPr/>
              <a:t>01/10/2020</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D0593-6B16-4BC8-A740-E41290A08BF8}"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sta@units.i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50421C-794D-48BE-8C20-518EB48374DF}"/>
              </a:ext>
            </a:extLst>
          </p:cNvPr>
          <p:cNvSpPr txBox="1"/>
          <p:nvPr/>
        </p:nvSpPr>
        <p:spPr>
          <a:xfrm>
            <a:off x="683568" y="980728"/>
            <a:ext cx="7256987" cy="4770537"/>
          </a:xfrm>
          <a:prstGeom prst="rect">
            <a:avLst/>
          </a:prstGeom>
          <a:noFill/>
        </p:spPr>
        <p:txBody>
          <a:bodyPr wrap="none" rtlCol="0">
            <a:spAutoFit/>
          </a:bodyPr>
          <a:lstStyle/>
          <a:p>
            <a:pPr defTabSz="914400" eaLnBrk="0" fontAlgn="base" hangingPunct="0">
              <a:spcBef>
                <a:spcPct val="0"/>
              </a:spcBef>
              <a:spcAft>
                <a:spcPct val="0"/>
              </a:spcAft>
            </a:pPr>
            <a:r>
              <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Corso di</a:t>
            </a:r>
          </a:p>
          <a:p>
            <a:pPr defTabSz="914400" eaLnBrk="0" fontAlgn="base" hangingPunct="0">
              <a:spcBef>
                <a:spcPct val="0"/>
              </a:spcBef>
              <a:spcAft>
                <a:spcPct val="0"/>
              </a:spcAft>
            </a:pPr>
            <a:r>
              <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72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Fisica</a:t>
            </a:r>
            <a:r>
              <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72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Terrestre</a:t>
            </a:r>
            <a:endPar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endPar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GB" sz="28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Docente</a:t>
            </a:r>
            <a:r>
              <a:rPr lang="en-GB" sz="28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Giovanni Costa</a:t>
            </a:r>
          </a:p>
          <a:p>
            <a:pPr defTabSz="914400" eaLnBrk="0" fontAlgn="base" hangingPunct="0">
              <a:spcBef>
                <a:spcPct val="0"/>
              </a:spcBef>
              <a:spcAft>
                <a:spcPct val="0"/>
              </a:spcAft>
            </a:pPr>
            <a:r>
              <a:rPr lang="en-GB"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costa@units.it</a:t>
            </a:r>
            <a:endParaRPr lang="en-GB"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GB"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 040 558 2124</a:t>
            </a:r>
          </a:p>
          <a:p>
            <a:pPr defTabSz="914400" eaLnBrk="0" fontAlgn="base" hangingPunct="0">
              <a:spcBef>
                <a:spcPct val="0"/>
              </a:spcBef>
              <a:spcAft>
                <a:spcPct val="0"/>
              </a:spcAft>
            </a:pPr>
            <a:r>
              <a:rPr lang="en-GB" sz="20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S.Giovanni</a:t>
            </a:r>
            <a:r>
              <a:rPr lang="en-GB"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0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Palazzina</a:t>
            </a:r>
            <a:r>
              <a:rPr lang="en-GB"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t>
            </a:r>
          </a:p>
        </p:txBody>
      </p:sp>
    </p:spTree>
    <p:extLst>
      <p:ext uri="{BB962C8B-B14F-4D97-AF65-F5344CB8AC3E}">
        <p14:creationId xmlns:p14="http://schemas.microsoft.com/office/powerpoint/2010/main" val="12876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584775"/>
          </a:xfrm>
          <a:prstGeom prst="rect">
            <a:avLst/>
          </a:prstGeom>
          <a:noFill/>
        </p:spPr>
        <p:txBody>
          <a:bodyPr wrap="square" rtlCol="0">
            <a:spAutoFit/>
          </a:bodyPr>
          <a:lstStyle/>
          <a:p>
            <a:pPr algn="ctr">
              <a:buFont typeface="Arial" pitchFamily="34" charset="0"/>
              <a:buChar char="•"/>
            </a:pPr>
            <a:r>
              <a:rPr lang="it-IT" sz="1600" dirty="0"/>
              <a:t> </a:t>
            </a:r>
            <a:r>
              <a:rPr lang="it-IT" sz="1600" cap="all" dirty="0">
                <a:effectLst>
                  <a:outerShdw blurRad="38100" dist="38100" dir="2700000" algn="tl">
                    <a:srgbClr val="000000">
                      <a:alpha val="43137"/>
                    </a:srgbClr>
                  </a:outerShdw>
                </a:effectLst>
              </a:rPr>
              <a:t>Elementi sulla origine ed evoluzione del pianeta Terra. Tettonica a zolle. Struttura interna del pianeta </a:t>
            </a:r>
          </a:p>
        </p:txBody>
      </p:sp>
      <p:pic>
        <p:nvPicPr>
          <p:cNvPr id="5" name="Picture 2" descr="1583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89040"/>
            <a:ext cx="2509039" cy="28148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world_map_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28" y="2708920"/>
            <a:ext cx="5548687" cy="3168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830997"/>
          </a:xfrm>
          <a:prstGeom prst="rect">
            <a:avLst/>
          </a:prstGeom>
          <a:noFill/>
        </p:spPr>
        <p:txBody>
          <a:bodyPr wrap="square" rtlCol="0">
            <a:spAutoFit/>
          </a:bodyPr>
          <a:lstStyle/>
          <a:p>
            <a:pPr algn="ctr"/>
            <a:r>
              <a:rPr lang="it-IT" sz="1600" u="sng" cap="all" dirty="0">
                <a:effectLst>
                  <a:outerShdw blurRad="38100" dist="38100" dir="2700000" algn="tl">
                    <a:srgbClr val="000000">
                      <a:alpha val="43137"/>
                    </a:srgbClr>
                  </a:outerShdw>
                </a:effectLst>
              </a:rPr>
              <a:t>2. Gravità e forma della Terra</a:t>
            </a:r>
            <a:r>
              <a:rPr lang="it-IT" sz="1600" cap="all" dirty="0">
                <a:effectLst>
                  <a:outerShdw blurRad="38100" dist="38100" dir="2700000" algn="tl">
                    <a:srgbClr val="000000">
                      <a:alpha val="43137"/>
                    </a:srgbClr>
                  </a:outerShdw>
                </a:effectLst>
              </a:rPr>
              <a:t>. Fluttuazioni dell’asse di rotazione. Gravità ed ellissoide terrestre. Misure ed anomalie di gravità. Geoide e compensazione isostatica. Spessore litosferico in aree isostatico.</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3736975" cy="354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09"/>
          <a:stretch/>
        </p:blipFill>
        <p:spPr bwMode="auto">
          <a:xfrm>
            <a:off x="4169042" y="2942308"/>
            <a:ext cx="4823202" cy="3601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830997"/>
          </a:xfrm>
          <a:prstGeom prst="rect">
            <a:avLst/>
          </a:prstGeom>
          <a:noFill/>
        </p:spPr>
        <p:txBody>
          <a:bodyPr wrap="square" rtlCol="0">
            <a:spAutoFit/>
          </a:bodyPr>
          <a:lstStyle/>
          <a:p>
            <a:pPr algn="ctr"/>
            <a:r>
              <a:rPr lang="it-IT" sz="1600" cap="all" dirty="0">
                <a:effectLst>
                  <a:outerShdw blurRad="38100" dist="38100" dir="2700000" algn="tl">
                    <a:srgbClr val="000000">
                      <a:alpha val="43137"/>
                    </a:srgbClr>
                  </a:outerShdw>
                </a:effectLst>
              </a:rPr>
              <a:t>3. </a:t>
            </a:r>
            <a:r>
              <a:rPr lang="it-IT" sz="1600" u="sng" cap="all" dirty="0">
                <a:effectLst>
                  <a:outerShdw blurRad="38100" dist="38100" dir="2700000" algn="tl">
                    <a:srgbClr val="000000">
                      <a:alpha val="43137"/>
                    </a:srgbClr>
                  </a:outerShdw>
                </a:effectLst>
              </a:rPr>
              <a:t>Geomagnetismo</a:t>
            </a:r>
            <a:r>
              <a:rPr lang="it-IT" sz="1600" cap="all" dirty="0">
                <a:effectLst>
                  <a:outerShdw blurRad="38100" dist="38100" dir="2700000" algn="tl">
                    <a:srgbClr val="000000">
                      <a:alpha val="43137"/>
                    </a:srgbClr>
                  </a:outerShdw>
                </a:effectLst>
              </a:rPr>
              <a:t>. Magnetizzazione. Magnetizzazione rimanente. Campo magnetico terrestre. Campo di riferimento e anomalie. Variazione secolare. Paleomagnetismo. Variazioni in tempi brevi. Correnti elettriche naturali.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68960"/>
            <a:ext cx="2300493" cy="333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roma2.rm.ingv.it/userfiles/image/tematiche/CampoMagneticoTerrestrePrincipale/world_dipole_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96952"/>
            <a:ext cx="2982778" cy="327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4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584775"/>
          </a:xfrm>
          <a:prstGeom prst="rect">
            <a:avLst/>
          </a:prstGeom>
          <a:noFill/>
        </p:spPr>
        <p:txBody>
          <a:bodyPr wrap="square" rtlCol="0">
            <a:spAutoFit/>
          </a:bodyPr>
          <a:lstStyle/>
          <a:p>
            <a:pPr algn="ctr"/>
            <a:r>
              <a:rPr lang="it-IT" sz="1600" cap="all" dirty="0">
                <a:effectLst>
                  <a:outerShdw blurRad="38100" dist="38100" dir="2700000" algn="tl">
                    <a:srgbClr val="000000">
                      <a:alpha val="43137"/>
                    </a:srgbClr>
                  </a:outerShdw>
                </a:effectLst>
              </a:rPr>
              <a:t>4. </a:t>
            </a:r>
            <a:r>
              <a:rPr lang="it-IT" sz="1600" u="sng" cap="all" dirty="0">
                <a:effectLst>
                  <a:outerShdw blurRad="38100" dist="38100" dir="2700000" algn="tl">
                    <a:srgbClr val="000000">
                      <a:alpha val="43137"/>
                    </a:srgbClr>
                  </a:outerShdw>
                </a:effectLst>
              </a:rPr>
              <a:t>Elasticità</a:t>
            </a:r>
            <a:r>
              <a:rPr lang="it-IT" sz="1600" cap="all" dirty="0">
                <a:effectLst>
                  <a:outerShdw blurRad="38100" dist="38100" dir="2700000" algn="tl">
                    <a:srgbClr val="000000">
                      <a:alpha val="43137"/>
                    </a:srgbClr>
                  </a:outerShdw>
                </a:effectLst>
              </a:rPr>
              <a:t>. Elasticità lineare. Tensioni e deformazioni.  Cerchi di Mohr. Relazione sforzi e deformazioni: legge di Hooke.  Costanti elastiche. Equazioni del moto</a:t>
            </a:r>
          </a:p>
        </p:txBody>
      </p:sp>
      <p:pic>
        <p:nvPicPr>
          <p:cNvPr id="5" name="Picture 2" descr="http://upload.wikimedia.org/wikipedia/commons/thumb/b/b3/Components_stress_tensor_cartesian.svg/505px-Components_stress_tensor_cartesian.svg.png"/>
          <p:cNvPicPr>
            <a:picLocks noChangeAspect="1" noChangeArrowheads="1"/>
          </p:cNvPicPr>
          <p:nvPr/>
        </p:nvPicPr>
        <p:blipFill>
          <a:blip r:embed="rId2" cstate="print"/>
          <a:srcRect/>
          <a:stretch>
            <a:fillRect/>
          </a:stretch>
        </p:blipFill>
        <p:spPr bwMode="auto">
          <a:xfrm>
            <a:off x="395536" y="2453977"/>
            <a:ext cx="4810125" cy="4048125"/>
          </a:xfrm>
          <a:prstGeom prst="rect">
            <a:avLst/>
          </a:prstGeom>
          <a:noFill/>
        </p:spPr>
      </p:pic>
      <p:pic>
        <p:nvPicPr>
          <p:cNvPr id="7" name="Picture 7"/>
          <p:cNvPicPr>
            <a:picLocks noChangeAspect="1" noChangeArrowheads="1"/>
          </p:cNvPicPr>
          <p:nvPr/>
        </p:nvPicPr>
        <p:blipFill>
          <a:blip r:embed="rId3" cstate="print"/>
          <a:srcRect/>
          <a:stretch>
            <a:fillRect/>
          </a:stretch>
        </p:blipFill>
        <p:spPr bwMode="auto">
          <a:xfrm>
            <a:off x="5292080" y="3501008"/>
            <a:ext cx="3577582" cy="1728192"/>
          </a:xfrm>
          <a:prstGeom prst="rect">
            <a:avLst/>
          </a:prstGeom>
          <a:noFill/>
          <a:ln w="9525">
            <a:noFill/>
            <a:round/>
            <a:headEnd/>
            <a:tailEnd/>
          </a:ln>
          <a:effectLst/>
        </p:spPr>
      </p:pic>
    </p:spTree>
    <p:extLst>
      <p:ext uri="{BB962C8B-B14F-4D97-AF65-F5344CB8AC3E}">
        <p14:creationId xmlns:p14="http://schemas.microsoft.com/office/powerpoint/2010/main" val="64549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584775"/>
          </a:xfrm>
          <a:prstGeom prst="rect">
            <a:avLst/>
          </a:prstGeom>
          <a:noFill/>
        </p:spPr>
        <p:txBody>
          <a:bodyPr wrap="square" rtlCol="0">
            <a:spAutoFit/>
          </a:bodyPr>
          <a:lstStyle/>
          <a:p>
            <a:pPr algn="ctr"/>
            <a:r>
              <a:rPr lang="it-IT" sz="1600" cap="all" dirty="0">
                <a:effectLst>
                  <a:outerShdw blurRad="38100" dist="38100" dir="2700000" algn="tl">
                    <a:srgbClr val="000000">
                      <a:alpha val="43137"/>
                    </a:srgbClr>
                  </a:outerShdw>
                </a:effectLst>
              </a:rPr>
              <a:t>5. </a:t>
            </a:r>
            <a:r>
              <a:rPr lang="it-IT" sz="1600" u="sng" cap="all" dirty="0">
                <a:effectLst>
                  <a:outerShdw blurRad="38100" dist="38100" dir="2700000" algn="tl">
                    <a:srgbClr val="000000">
                      <a:alpha val="43137"/>
                    </a:srgbClr>
                  </a:outerShdw>
                </a:effectLst>
              </a:rPr>
              <a:t>Sismologia</a:t>
            </a:r>
            <a:r>
              <a:rPr lang="it-IT" sz="1600" cap="all" dirty="0">
                <a:effectLst>
                  <a:outerShdw blurRad="38100" dist="38100" dir="2700000" algn="tl">
                    <a:srgbClr val="000000">
                      <a:alpha val="43137"/>
                    </a:srgbClr>
                  </a:outerShdw>
                </a:effectLst>
              </a:rPr>
              <a:t>. Onde sismiche. Propagazione delle onde elastiche (onde P, S e di superficie).  Terremoti. Sismicità. Sismometria.</a:t>
            </a:r>
          </a:p>
        </p:txBody>
      </p:sp>
      <p:pic>
        <p:nvPicPr>
          <p:cNvPr id="5" name="Picture 2" descr="Risultati immagini per wav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445895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S7a"/>
          <p:cNvPicPr>
            <a:picLocks noChangeAspect="1" noChangeArrowheads="1"/>
          </p:cNvPicPr>
          <p:nvPr/>
        </p:nvPicPr>
        <p:blipFill>
          <a:blip r:embed="rId3" cstate="print"/>
          <a:srcRect/>
          <a:stretch>
            <a:fillRect/>
          </a:stretch>
        </p:blipFill>
        <p:spPr bwMode="auto">
          <a:xfrm>
            <a:off x="5220072" y="2924944"/>
            <a:ext cx="3584167" cy="3155380"/>
          </a:xfrm>
          <a:prstGeom prst="rect">
            <a:avLst/>
          </a:prstGeom>
          <a:noFill/>
          <a:ln w="9525">
            <a:noFill/>
            <a:miter lim="800000"/>
            <a:headEnd/>
            <a:tailEnd/>
          </a:ln>
        </p:spPr>
      </p:pic>
    </p:spTree>
    <p:extLst>
      <p:ext uri="{BB962C8B-B14F-4D97-AF65-F5344CB8AC3E}">
        <p14:creationId xmlns:p14="http://schemas.microsoft.com/office/powerpoint/2010/main" val="31615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830997"/>
          </a:xfrm>
          <a:prstGeom prst="rect">
            <a:avLst/>
          </a:prstGeom>
          <a:noFill/>
        </p:spPr>
        <p:txBody>
          <a:bodyPr wrap="square" rtlCol="0">
            <a:spAutoFit/>
          </a:bodyPr>
          <a:lstStyle/>
          <a:p>
            <a:pPr algn="ctr"/>
            <a:r>
              <a:rPr lang="it-IT" sz="1600" dirty="0"/>
              <a:t>6</a:t>
            </a:r>
            <a:r>
              <a:rPr lang="it-IT" sz="1600" cap="all" dirty="0">
                <a:effectLst>
                  <a:outerShdw blurRad="38100" dist="38100" dir="2700000" algn="tl">
                    <a:srgbClr val="000000">
                      <a:alpha val="43137"/>
                    </a:srgbClr>
                  </a:outerShdw>
                </a:effectLst>
              </a:rPr>
              <a:t>.</a:t>
            </a:r>
            <a:r>
              <a:rPr lang="it-IT" sz="1600" u="sng" cap="all" dirty="0">
                <a:effectLst>
                  <a:outerShdw blurRad="38100" dist="38100" dir="2700000" algn="tl">
                    <a:srgbClr val="000000">
                      <a:alpha val="43137"/>
                    </a:srgbClr>
                  </a:outerShdw>
                </a:effectLst>
              </a:rPr>
              <a:t> Calore all’interno della Terra</a:t>
            </a:r>
            <a:r>
              <a:rPr lang="it-IT" sz="1600" cap="all" dirty="0">
                <a:effectLst>
                  <a:outerShdw blurRad="38100" dist="38100" dir="2700000" algn="tl">
                    <a:srgbClr val="000000">
                      <a:alpha val="43137"/>
                    </a:srgbClr>
                  </a:outerShdw>
                </a:effectLst>
              </a:rPr>
              <a:t>. Conduzione termica. Flusso di calore terrestre.  Temperatura superficiale. Struttura termica della litosfera. Stato termico del mantello e nucleo. Implicazioni geodinamiche della convezione.</a:t>
            </a:r>
          </a:p>
        </p:txBody>
      </p:sp>
      <p:pic>
        <p:nvPicPr>
          <p:cNvPr id="5" name="Picture 4" descr="http://www.ewsp.it/bacheca/wp-content/uploads/2013/04/fig-1-tipi-conduzione-term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356992"/>
            <a:ext cx="4103687" cy="2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ncrypted-tbn0.gstatic.com/images?q=tbn:ANd9GcQIP2R6vstcQAZsXgvrL0hfQdmcr14hlsqV9Vf-iMvDgmJG2aaQ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79404"/>
            <a:ext cx="3240038" cy="277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8137" y="1175782"/>
            <a:ext cx="4595232" cy="461665"/>
          </a:xfrm>
          <a:prstGeom prst="rect">
            <a:avLst/>
          </a:prstGeom>
          <a:noFill/>
        </p:spPr>
        <p:txBody>
          <a:bodyPr wrap="none" rtlCol="0">
            <a:spAutoFit/>
          </a:bodyPr>
          <a:lstStyle/>
          <a:p>
            <a:pPr algn="ctr"/>
            <a:r>
              <a:rPr lang="it-IT" sz="2400" b="1" dirty="0"/>
              <a:t>Corso di Fisica Terrestre 2020-2021</a:t>
            </a:r>
          </a:p>
        </p:txBody>
      </p:sp>
      <p:sp>
        <p:nvSpPr>
          <p:cNvPr id="5" name="TextBox 4"/>
          <p:cNvSpPr txBox="1"/>
          <p:nvPr/>
        </p:nvSpPr>
        <p:spPr>
          <a:xfrm>
            <a:off x="251520" y="2060848"/>
            <a:ext cx="8640960" cy="5189113"/>
          </a:xfrm>
          <a:prstGeom prst="rect">
            <a:avLst/>
          </a:prstGeom>
          <a:noFill/>
        </p:spPr>
        <p:txBody>
          <a:bodyPr wrap="square" rtlCol="0">
            <a:spAutoFit/>
          </a:bodyPr>
          <a:lstStyle/>
          <a:p>
            <a:pPr lvl="0" algn="ctr">
              <a:spcBef>
                <a:spcPct val="20000"/>
              </a:spcBef>
              <a:defRPr/>
            </a:pPr>
            <a:r>
              <a:rPr lang="it-IT" b="1" u="sng" dirty="0"/>
              <a:t>CFU: 9</a:t>
            </a:r>
          </a:p>
          <a:p>
            <a:pPr lvl="0" algn="ctr">
              <a:spcBef>
                <a:spcPct val="20000"/>
              </a:spcBef>
              <a:defRPr/>
            </a:pPr>
            <a:endParaRPr lang="it-IT" b="1" u="sng" dirty="0">
              <a:solidFill>
                <a:schemeClr val="tx1">
                  <a:tint val="75000"/>
                </a:schemeClr>
              </a:solidFill>
              <a:effectLst>
                <a:outerShdw blurRad="38100" dist="38100" dir="2700000" algn="tl">
                  <a:srgbClr val="C0C0C0"/>
                </a:outerShdw>
              </a:effectLst>
            </a:endParaRPr>
          </a:p>
          <a:p>
            <a:pPr lvl="0" algn="just">
              <a:spcBef>
                <a:spcPct val="20000"/>
              </a:spcBef>
              <a:defRPr/>
            </a:pPr>
            <a:r>
              <a:rPr lang="it-IT" u="sng" dirty="0"/>
              <a:t>Obiettivi formativi</a:t>
            </a:r>
            <a:r>
              <a:rPr lang="it-IT" dirty="0"/>
              <a:t> : Il corso applica metodologie proprie della matematica per lo studio e la modellazione dei fenomeni geologico-fisici che interessano i processi dinamici del pianeta Terra. Tali metodologie permettono allo studente di arrivare ad una comprensione quantitativa dei processi geologici e geofisici. L'obiettivo risiede nello sviluppare le capacità di analisi di tali fenomeni fisici fornendo inoltre gli strumenti di base necessari per poterli sfruttare al fine di studiare le caratteristiche del nostro pianeta</a:t>
            </a:r>
          </a:p>
          <a:p>
            <a:pPr lvl="0" algn="just">
              <a:spcBef>
                <a:spcPct val="20000"/>
              </a:spcBef>
              <a:defRPr/>
            </a:pPr>
            <a:endParaRPr lang="it-IT" dirty="0"/>
          </a:p>
          <a:p>
            <a:pPr lvl="0" algn="just">
              <a:spcBef>
                <a:spcPct val="20000"/>
              </a:spcBef>
              <a:defRPr/>
            </a:pPr>
            <a:r>
              <a:rPr lang="it-IT" dirty="0">
                <a:solidFill>
                  <a:srgbClr val="FF0000"/>
                </a:solidFill>
                <a:cs typeface="Times New Roman" pitchFamily="18" charset="0"/>
              </a:rPr>
              <a:t>E’ </a:t>
            </a:r>
            <a:r>
              <a:rPr lang="it-IT" b="1" dirty="0">
                <a:solidFill>
                  <a:srgbClr val="FF0000"/>
                </a:solidFill>
                <a:cs typeface="Times New Roman" pitchFamily="18" charset="0"/>
              </a:rPr>
              <a:t>fortemente</a:t>
            </a:r>
            <a:r>
              <a:rPr lang="it-IT" dirty="0">
                <a:solidFill>
                  <a:srgbClr val="FF0000"/>
                </a:solidFill>
                <a:cs typeface="Times New Roman" pitchFamily="18" charset="0"/>
              </a:rPr>
              <a:t> consigliato di aver sostenuto l’esame di matematica e di fisica</a:t>
            </a:r>
          </a:p>
          <a:p>
            <a:pPr lvl="0" algn="just">
              <a:spcBef>
                <a:spcPct val="20000"/>
              </a:spcBef>
              <a:defRPr/>
            </a:pPr>
            <a:endParaRPr lang="en-US" dirty="0">
              <a:cs typeface="Times New Roman" pitchFamily="18" charset="0"/>
            </a:endParaRPr>
          </a:p>
          <a:p>
            <a:pPr lvl="0" algn="ctr">
              <a:spcBef>
                <a:spcPct val="20000"/>
              </a:spcBef>
              <a:defRPr/>
            </a:pPr>
            <a:r>
              <a:rPr lang="en-US" sz="3600" dirty="0">
                <a:latin typeface="Comic Sans MS" pitchFamily="66" charset="0"/>
                <a:cs typeface="Times New Roman" pitchFamily="18" charset="0"/>
              </a:rPr>
              <a:t> </a:t>
            </a:r>
          </a:p>
          <a:p>
            <a:pPr algn="just"/>
            <a:endParaRPr lang="it-IT" dirty="0"/>
          </a:p>
          <a:p>
            <a:pPr algn="just"/>
            <a:endParaRPr lang="it-IT" dirty="0"/>
          </a:p>
          <a:p>
            <a:pPr algn="just"/>
            <a:endParaRPr lang="it-IT" dirty="0"/>
          </a:p>
          <a:p>
            <a:pPr algn="just"/>
            <a:endParaRPr lang="it-IT" dirty="0"/>
          </a:p>
        </p:txBody>
      </p:sp>
      <p:sp>
        <p:nvSpPr>
          <p:cNvPr id="6" name="Rectangle 3"/>
          <p:cNvSpPr txBox="1">
            <a:spLocks noChangeArrowheads="1"/>
          </p:cNvSpPr>
          <p:nvPr/>
        </p:nvSpPr>
        <p:spPr>
          <a:xfrm>
            <a:off x="539552" y="2852936"/>
            <a:ext cx="7772400" cy="30243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600" b="1" i="0" u="sng" strike="noStrike" kern="1200" cap="none" spc="0" normalizeH="0" baseline="0" noProof="0" dirty="0">
              <a:ln>
                <a:noFill/>
              </a:ln>
              <a:solidFill>
                <a:schemeClr val="tx1">
                  <a:tint val="75000"/>
                </a:schemeClr>
              </a:solidFill>
              <a:effectLst>
                <a:outerShdw blurRad="38100" dist="38100" dir="2700000" algn="tl">
                  <a:srgbClr val="C0C0C0"/>
                </a:outerShdw>
              </a:effectLst>
              <a:uLnTx/>
              <a:uFillTx/>
              <a:latin typeface="Comic Sans MS" pitchFamily="66"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sng" strike="noStrike" kern="1200" cap="none" spc="0" normalizeH="0" baseline="0" noProof="0" dirty="0">
              <a:ln>
                <a:noFill/>
              </a:ln>
              <a:solidFill>
                <a:schemeClr val="tx1">
                  <a:tint val="75000"/>
                </a:schemeClr>
              </a:solidFill>
              <a:effectLst>
                <a:outerShdw blurRad="38100" dist="38100" dir="2700000" algn="tl">
                  <a:srgbClr val="C0C0C0"/>
                </a:outerShdw>
              </a:effectLst>
              <a:uLnTx/>
              <a:uFillTx/>
              <a:latin typeface="+mn-lt"/>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tint val="75000"/>
                </a:schemeClr>
              </a:solidFill>
              <a:effectLst>
                <a:outerShdw blurRad="38100" dist="38100" dir="2700000" algn="tl">
                  <a:srgbClr val="C0C0C0"/>
                </a:outerShdw>
              </a:effectLst>
              <a:uLnTx/>
              <a:uFillTx/>
              <a:latin typeface="+mn-lt"/>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11560" y="11144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sz="1800" dirty="0" err="1"/>
              <a:t>Lezioni</a:t>
            </a:r>
            <a:r>
              <a:rPr lang="en-US" sz="1800" dirty="0"/>
              <a:t>:  </a:t>
            </a:r>
            <a:r>
              <a:rPr lang="en-US" sz="1800" dirty="0" err="1"/>
              <a:t>Lezioni</a:t>
            </a:r>
            <a:r>
              <a:rPr lang="en-US" sz="1800" dirty="0"/>
              <a:t> </a:t>
            </a:r>
            <a:r>
              <a:rPr lang="en-US" sz="1800" dirty="0" err="1"/>
              <a:t>frontali</a:t>
            </a:r>
            <a:endParaRPr lang="en-US" sz="1800" dirty="0"/>
          </a:p>
          <a:p>
            <a:pPr marL="342900" indent="-342900">
              <a:spcBef>
                <a:spcPct val="20000"/>
              </a:spcBef>
              <a:buFontTx/>
              <a:buChar char="•"/>
            </a:pPr>
            <a:r>
              <a:rPr lang="en-US" sz="1800" dirty="0" err="1"/>
              <a:t>Esercitazioni</a:t>
            </a:r>
            <a:r>
              <a:rPr lang="en-US" sz="1800" dirty="0"/>
              <a:t> + </a:t>
            </a:r>
            <a:r>
              <a:rPr lang="en-US" sz="1800" dirty="0" err="1"/>
              <a:t>eventuali</a:t>
            </a:r>
            <a:r>
              <a:rPr lang="en-US" sz="1800" dirty="0"/>
              <a:t> </a:t>
            </a:r>
            <a:r>
              <a:rPr lang="en-US" sz="1800" dirty="0" err="1"/>
              <a:t>recuperi</a:t>
            </a:r>
            <a:endParaRPr lang="en-US" sz="1800" dirty="0"/>
          </a:p>
          <a:p>
            <a:pPr marL="342900" indent="-342900">
              <a:spcBef>
                <a:spcPct val="20000"/>
              </a:spcBef>
              <a:buFontTx/>
              <a:buChar char="•"/>
            </a:pPr>
            <a:endParaRPr lang="it-IT" sz="1800" dirty="0"/>
          </a:p>
          <a:p>
            <a:pPr marL="342900" indent="-342900">
              <a:spcBef>
                <a:spcPct val="20000"/>
              </a:spcBef>
            </a:pPr>
            <a:r>
              <a:rPr lang="it-IT" sz="1800" dirty="0"/>
              <a:t>	</a:t>
            </a:r>
            <a:r>
              <a:rPr lang="it-IT" sz="1800" b="1" dirty="0"/>
              <a:t>Lunedì: 15:00</a:t>
            </a:r>
            <a:r>
              <a:rPr lang="it-IT" b="1" dirty="0"/>
              <a:t> - 17:00, aula B Pal. Q</a:t>
            </a:r>
          </a:p>
          <a:p>
            <a:pPr marL="342900" indent="-342900">
              <a:spcBef>
                <a:spcPct val="20000"/>
              </a:spcBef>
            </a:pPr>
            <a:r>
              <a:rPr lang="it-IT" sz="1800" b="1" dirty="0"/>
              <a:t>	</a:t>
            </a:r>
            <a:r>
              <a:rPr lang="it-IT" b="1" dirty="0"/>
              <a:t>Martedì: 16:00 - 18:00, aula B Pal. Q</a:t>
            </a:r>
          </a:p>
          <a:p>
            <a:pPr marL="342900" indent="-342900">
              <a:spcBef>
                <a:spcPct val="20000"/>
              </a:spcBef>
            </a:pPr>
            <a:r>
              <a:rPr lang="it-IT" sz="1800" b="1" dirty="0"/>
              <a:t>	Mercoledì: </a:t>
            </a:r>
            <a:r>
              <a:rPr lang="it-IT" b="1" dirty="0"/>
              <a:t>9</a:t>
            </a:r>
            <a:r>
              <a:rPr lang="it-IT" sz="1800" b="1" dirty="0"/>
              <a:t>:00 - 11:00, </a:t>
            </a:r>
            <a:r>
              <a:rPr lang="it-IT" b="1" dirty="0"/>
              <a:t>aula C Pal. C</a:t>
            </a:r>
            <a:endParaRPr lang="it-IT" sz="1800" b="1" dirty="0"/>
          </a:p>
          <a:p>
            <a:pPr marL="342900" indent="-342900">
              <a:spcBef>
                <a:spcPct val="20000"/>
              </a:spcBef>
            </a:pPr>
            <a:r>
              <a:rPr lang="it-IT" sz="1800" b="1" dirty="0"/>
              <a:t>	</a:t>
            </a:r>
          </a:p>
          <a:p>
            <a:pPr marL="342900" indent="-342900">
              <a:spcBef>
                <a:spcPct val="20000"/>
              </a:spcBef>
            </a:pPr>
            <a:r>
              <a:rPr lang="it-IT" b="1" dirty="0"/>
              <a:t>	</a:t>
            </a:r>
            <a:endParaRPr lang="it-IT" sz="1800" b="1" dirty="0"/>
          </a:p>
          <a:p>
            <a:pPr marL="342900" indent="-342900">
              <a:spcBef>
                <a:spcPct val="20000"/>
              </a:spcBef>
            </a:pPr>
            <a:r>
              <a:rPr lang="it-IT" sz="1800" dirty="0"/>
              <a:t>	</a:t>
            </a:r>
            <a:r>
              <a:rPr lang="en-US" sz="1800" dirty="0" err="1"/>
              <a:t>Metodo</a:t>
            </a:r>
            <a:r>
              <a:rPr lang="en-US" sz="1800" dirty="0"/>
              <a:t> </a:t>
            </a:r>
            <a:r>
              <a:rPr lang="en-US" sz="1800" dirty="0" err="1"/>
              <a:t>di</a:t>
            </a:r>
            <a:r>
              <a:rPr lang="en-US" sz="1800" dirty="0"/>
              <a:t> </a:t>
            </a:r>
            <a:r>
              <a:rPr lang="en-US" sz="1800" dirty="0" err="1"/>
              <a:t>valutazione</a:t>
            </a:r>
            <a:r>
              <a:rPr lang="en-US" sz="1800" dirty="0"/>
              <a:t>: </a:t>
            </a:r>
            <a:r>
              <a:rPr lang="en-US" sz="1800" dirty="0" err="1"/>
              <a:t>prova</a:t>
            </a:r>
            <a:r>
              <a:rPr lang="en-US" sz="1800" dirty="0"/>
              <a:t> </a:t>
            </a:r>
            <a:r>
              <a:rPr lang="en-US" sz="1800" dirty="0" err="1"/>
              <a:t>orale</a:t>
            </a:r>
            <a:r>
              <a:rPr lang="en-US" sz="1800" dirty="0"/>
              <a:t>.</a:t>
            </a:r>
          </a:p>
          <a:p>
            <a:pPr marL="342900" indent="-342900">
              <a:spcBef>
                <a:spcPct val="20000"/>
              </a:spcBef>
            </a:pPr>
            <a:r>
              <a:rPr lang="en-US" dirty="0"/>
              <a:t>       </a:t>
            </a:r>
          </a:p>
          <a:p>
            <a:pPr marL="342900" indent="-342900">
              <a:spcBef>
                <a:spcPct val="20000"/>
              </a:spcBef>
            </a:pPr>
            <a:endParaRPr lang="en-US" dirty="0"/>
          </a:p>
          <a:p>
            <a:pPr marL="342900" indent="-342900">
              <a:spcBef>
                <a:spcPct val="20000"/>
              </a:spcBef>
            </a:pPr>
            <a:endParaRPr lang="en-US" sz="1800" dirty="0"/>
          </a:p>
          <a:p>
            <a:pPr marL="342900" indent="-342900">
              <a:spcBef>
                <a:spcPct val="20000"/>
              </a:spcBef>
            </a:pPr>
            <a:endParaRPr lang="en-US" dirty="0"/>
          </a:p>
          <a:p>
            <a:pPr marL="342900" indent="-342900">
              <a:spcBef>
                <a:spcPct val="20000"/>
              </a:spcBef>
            </a:pPr>
            <a:endParaRPr lang="en-US" sz="1800" dirty="0"/>
          </a:p>
          <a:p>
            <a:pPr marL="342900" indent="-342900">
              <a:spcBef>
                <a:spcPct val="20000"/>
              </a:spcBef>
            </a:pPr>
            <a:endParaRPr lang="en-US" sz="2000" dirty="0"/>
          </a:p>
          <a:p>
            <a:pPr marL="342900" indent="-342900">
              <a:spcBef>
                <a:spcPct val="20000"/>
              </a:spcBef>
              <a:buFontTx/>
              <a:buChar char="•"/>
            </a:pPr>
            <a:endParaRPr lang="en-US" sz="2000" dirty="0"/>
          </a:p>
          <a:p>
            <a:pPr marL="342900" indent="-342900">
              <a:spcBef>
                <a:spcPct val="20000"/>
              </a:spcBef>
            </a:pPr>
            <a:endParaRPr lang="en-US" sz="2000" dirty="0"/>
          </a:p>
        </p:txBody>
      </p:sp>
      <p:sp>
        <p:nvSpPr>
          <p:cNvPr id="5" name="Rectangle 4"/>
          <p:cNvSpPr/>
          <p:nvPr/>
        </p:nvSpPr>
        <p:spPr>
          <a:xfrm>
            <a:off x="323528" y="4437112"/>
            <a:ext cx="8424936" cy="3120854"/>
          </a:xfrm>
          <a:prstGeom prst="rect">
            <a:avLst/>
          </a:prstGeom>
        </p:spPr>
        <p:txBody>
          <a:bodyPr wrap="square">
            <a:spAutoFit/>
          </a:bodyPr>
          <a:lstStyle/>
          <a:p>
            <a:pPr marL="342900" indent="-342900">
              <a:spcBef>
                <a:spcPct val="20000"/>
              </a:spcBef>
            </a:pPr>
            <a:r>
              <a:rPr lang="en-US" b="1" u="sng" dirty="0" err="1"/>
              <a:t>Testi</a:t>
            </a:r>
            <a:r>
              <a:rPr lang="en-US" b="1" u="sng" dirty="0"/>
              <a:t> </a:t>
            </a:r>
            <a:r>
              <a:rPr lang="en-US" b="1" u="sng" dirty="0" err="1"/>
              <a:t>di</a:t>
            </a:r>
            <a:r>
              <a:rPr lang="en-US" b="1" u="sng" dirty="0"/>
              <a:t> </a:t>
            </a:r>
            <a:r>
              <a:rPr lang="en-US" b="1" u="sng" dirty="0" err="1"/>
              <a:t>riferimento</a:t>
            </a:r>
            <a:r>
              <a:rPr lang="en-US" b="1" dirty="0"/>
              <a:t>:</a:t>
            </a:r>
          </a:p>
          <a:p>
            <a:pPr marL="342900" indent="-342900" algn="just">
              <a:spcBef>
                <a:spcPct val="20000"/>
              </a:spcBef>
              <a:buFont typeface="Arial" pitchFamily="34" charset="0"/>
              <a:buChar char="•"/>
            </a:pPr>
            <a:r>
              <a:rPr lang="it-IT" b="1" dirty="0">
                <a:solidFill>
                  <a:srgbClr val="000000"/>
                </a:solidFill>
              </a:rPr>
              <a:t>Fowler C. M. R., 2004. “ The Solid Earth: An introduction to Global Geophysics”</a:t>
            </a:r>
            <a:r>
              <a:rPr lang="it-IT" b="1" dirty="0"/>
              <a:t>,    Cambridge University Press.</a:t>
            </a:r>
          </a:p>
          <a:p>
            <a:pPr>
              <a:buFont typeface="Arial" pitchFamily="34" charset="0"/>
              <a:buChar char="•"/>
            </a:pPr>
            <a:r>
              <a:rPr lang="it-IT" b="1" dirty="0"/>
              <a:t>      W. Lowrie “Fundamentals of Geophysics” Cambridge University Press, 199</a:t>
            </a:r>
          </a:p>
          <a:p>
            <a:pPr>
              <a:buFont typeface="Arial" pitchFamily="34" charset="0"/>
              <a:buChar char="•"/>
            </a:pPr>
            <a:r>
              <a:rPr lang="it-IT" b="1" dirty="0"/>
              <a:t>      Dispense del Professore Peter Suhadolc, EgBook</a:t>
            </a:r>
          </a:p>
          <a:p>
            <a:pPr>
              <a:buFont typeface="Arial" charset="0"/>
              <a:buChar char="•"/>
            </a:pPr>
            <a:endParaRPr lang="it-IT" b="1" dirty="0"/>
          </a:p>
          <a:p>
            <a:pPr>
              <a:buFont typeface="Arial" charset="0"/>
              <a:buChar char="•"/>
            </a:pPr>
            <a:endParaRPr lang="it-IT" b="1" dirty="0"/>
          </a:p>
          <a:p>
            <a:pPr marL="342900" indent="-342900" algn="just">
              <a:spcBef>
                <a:spcPct val="20000"/>
              </a:spcBef>
            </a:pPr>
            <a:endParaRPr lang="en-US" b="1" dirty="0"/>
          </a:p>
          <a:p>
            <a:pPr marL="342900" indent="-342900">
              <a:spcBef>
                <a:spcPct val="20000"/>
              </a:spcBef>
              <a:buFontTx/>
              <a:buChar char="•"/>
            </a:pPr>
            <a:endParaRPr lang="en-US" b="1" dirty="0"/>
          </a:p>
          <a:p>
            <a:pPr marL="342900" indent="-342900">
              <a:spcBef>
                <a:spcPct val="20000"/>
              </a:spcBef>
              <a:buFontTx/>
              <a:buChar char="•"/>
            </a:pPr>
            <a:endParaRPr lang="en-US" sz="2000" dirty="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980728"/>
            <a:ext cx="4176464" cy="461665"/>
          </a:xfrm>
          <a:prstGeom prst="rect">
            <a:avLst/>
          </a:prstGeom>
          <a:noFill/>
        </p:spPr>
        <p:txBody>
          <a:bodyPr wrap="square" rtlCol="0">
            <a:spAutoFit/>
          </a:bodyPr>
          <a:lstStyle/>
          <a:p>
            <a:pPr algn="just"/>
            <a:r>
              <a:rPr lang="it-IT" sz="2400" b="1" dirty="0"/>
              <a:t>Altri utili in inglese ed italiano</a:t>
            </a:r>
          </a:p>
        </p:txBody>
      </p:sp>
      <p:sp>
        <p:nvSpPr>
          <p:cNvPr id="8" name="TextBox 7"/>
          <p:cNvSpPr txBox="1"/>
          <p:nvPr/>
        </p:nvSpPr>
        <p:spPr>
          <a:xfrm>
            <a:off x="251520" y="1628800"/>
            <a:ext cx="3947299" cy="4801314"/>
          </a:xfrm>
          <a:prstGeom prst="rect">
            <a:avLst/>
          </a:prstGeom>
          <a:noFill/>
        </p:spPr>
        <p:txBody>
          <a:bodyPr wrap="square" rtlCol="0">
            <a:spAutoFit/>
          </a:bodyPr>
          <a:lstStyle/>
          <a:p>
            <a:r>
              <a:rPr lang="it-IT" sz="1600" dirty="0"/>
              <a:t>S. STEIN &amp; M.WYSESSION</a:t>
            </a:r>
          </a:p>
          <a:p>
            <a:r>
              <a:rPr lang="it-IT" sz="1600" b="1" dirty="0"/>
              <a:t>AN INTRODUCTION TO SEISMOLOGY, </a:t>
            </a:r>
          </a:p>
          <a:p>
            <a:r>
              <a:rPr lang="it-IT" sz="1600" b="1" dirty="0"/>
              <a:t>EARTHQUAKES, AND EARTH STRUCTURE</a:t>
            </a:r>
          </a:p>
          <a:p>
            <a:r>
              <a:rPr lang="it-IT" sz="1600" dirty="0"/>
              <a:t>Blackwell, 2003</a:t>
            </a:r>
          </a:p>
          <a:p>
            <a:r>
              <a:rPr lang="it-IT" sz="1600" dirty="0"/>
              <a:t>T.L</a:t>
            </a:r>
          </a:p>
          <a:p>
            <a:r>
              <a:rPr lang="it-IT" sz="1600" dirty="0"/>
              <a:t>AY &amp; T.C.WALLACE</a:t>
            </a:r>
          </a:p>
          <a:p>
            <a:r>
              <a:rPr lang="it-IT" sz="1600" b="1" dirty="0"/>
              <a:t>MODERN GLOBAL SEISMOLOGY</a:t>
            </a:r>
          </a:p>
          <a:p>
            <a:r>
              <a:rPr lang="it-IT" sz="1600" dirty="0"/>
              <a:t>Academic Press, 1995</a:t>
            </a:r>
          </a:p>
          <a:p>
            <a:r>
              <a:rPr lang="it-IT" sz="1600" dirty="0"/>
              <a:t>D.GUBBINS</a:t>
            </a:r>
          </a:p>
          <a:p>
            <a:r>
              <a:rPr lang="it-IT" sz="1600" b="1" dirty="0"/>
              <a:t>SEISMOLOGY AND PLATE TECTONICS</a:t>
            </a:r>
          </a:p>
          <a:p>
            <a:r>
              <a:rPr lang="it-IT" sz="1600" dirty="0"/>
              <a:t>Cambridge University Press, 1990</a:t>
            </a:r>
          </a:p>
          <a:p>
            <a:r>
              <a:rPr lang="it-IT" sz="1600" dirty="0"/>
              <a:t>A. UDIAS</a:t>
            </a:r>
          </a:p>
          <a:p>
            <a:r>
              <a:rPr lang="it-IT" sz="1600" b="1" dirty="0"/>
              <a:t>PRINCIPLES OF SEISMOLOGY</a:t>
            </a:r>
          </a:p>
          <a:p>
            <a:r>
              <a:rPr lang="it-IT" sz="1600" dirty="0"/>
              <a:t>Cambridge University Press, 1999</a:t>
            </a:r>
          </a:p>
          <a:p>
            <a:r>
              <a:rPr lang="it-IT" sz="1600" dirty="0"/>
              <a:t>K.KASAHARA</a:t>
            </a:r>
          </a:p>
          <a:p>
            <a:r>
              <a:rPr lang="it-IT" sz="1600" b="1" dirty="0"/>
              <a:t>EARTHQUAKE MECHANICS</a:t>
            </a:r>
          </a:p>
          <a:p>
            <a:r>
              <a:rPr lang="it-IT" sz="1600" dirty="0"/>
              <a:t>Cambridge Univers</a:t>
            </a:r>
          </a:p>
          <a:p>
            <a:r>
              <a:rPr lang="it-IT" sz="1600" dirty="0"/>
              <a:t>ity Press, 1981</a:t>
            </a:r>
          </a:p>
          <a:p>
            <a:endParaRPr lang="it-IT" dirty="0"/>
          </a:p>
        </p:txBody>
      </p:sp>
      <p:sp>
        <p:nvSpPr>
          <p:cNvPr id="9" name="TextBox 8"/>
          <p:cNvSpPr txBox="1"/>
          <p:nvPr/>
        </p:nvSpPr>
        <p:spPr>
          <a:xfrm>
            <a:off x="4860032" y="1628800"/>
            <a:ext cx="3947299" cy="5047536"/>
          </a:xfrm>
          <a:prstGeom prst="rect">
            <a:avLst/>
          </a:prstGeom>
          <a:noFill/>
        </p:spPr>
        <p:txBody>
          <a:bodyPr wrap="square" rtlCol="0">
            <a:spAutoFit/>
          </a:bodyPr>
          <a:lstStyle/>
          <a:p>
            <a:r>
              <a:rPr lang="it-IT" sz="1600" dirty="0"/>
              <a:t>A.COX &amp; R.B.HART</a:t>
            </a:r>
          </a:p>
          <a:p>
            <a:r>
              <a:rPr lang="it-IT" sz="1600" b="1" dirty="0"/>
              <a:t>LA TETTONICA DELLE PLACCHE/ PLATE TECTONICS</a:t>
            </a:r>
          </a:p>
          <a:p>
            <a:r>
              <a:rPr lang="it-IT" sz="1600" dirty="0"/>
              <a:t>Meccanismi e modalita'/How it works</a:t>
            </a:r>
          </a:p>
          <a:p>
            <a:r>
              <a:rPr lang="it-IT" sz="1600" dirty="0"/>
              <a:t>Zanichelli 1986/ Blackwell, 1986</a:t>
            </a:r>
          </a:p>
          <a:p>
            <a:r>
              <a:rPr lang="it-IT" sz="1600" dirty="0"/>
              <a:t>P. KEARY &amp; F.J.VINE</a:t>
            </a:r>
          </a:p>
          <a:p>
            <a:r>
              <a:rPr lang="it-IT" sz="1600" b="1" dirty="0"/>
              <a:t>TETTONICA GLOBALE/ GLOBAL TECTONICS</a:t>
            </a:r>
          </a:p>
          <a:p>
            <a:r>
              <a:rPr lang="it-IT" sz="1600" dirty="0"/>
              <a:t>Zanichelli/ Blackwell, 1996 (S</a:t>
            </a:r>
          </a:p>
          <a:p>
            <a:r>
              <a:rPr lang="it-IT" sz="1600" dirty="0"/>
              <a:t>econd edition)</a:t>
            </a:r>
          </a:p>
          <a:p>
            <a:r>
              <a:rPr lang="it-IT" sz="1600" dirty="0"/>
              <a:t>F.D. STACEY</a:t>
            </a:r>
          </a:p>
          <a:p>
            <a:r>
              <a:rPr lang="it-IT" sz="1600" b="1" dirty="0"/>
              <a:t>PHYSICS OF THE EARTH</a:t>
            </a:r>
          </a:p>
          <a:p>
            <a:r>
              <a:rPr lang="it-IT" sz="1600" dirty="0"/>
              <a:t>Brookfield Press, 1992</a:t>
            </a:r>
          </a:p>
          <a:p>
            <a:r>
              <a:rPr lang="it-IT" sz="1600" dirty="0"/>
              <a:t>N. SLEEP &amp; K. FUJITA</a:t>
            </a:r>
          </a:p>
          <a:p>
            <a:r>
              <a:rPr lang="it-IT" sz="1600" b="1" dirty="0"/>
              <a:t>PRINCIPLES OF GEOPHYSICS</a:t>
            </a:r>
          </a:p>
          <a:p>
            <a:r>
              <a:rPr lang="it-IT" sz="1600" dirty="0"/>
              <a:t>Blackwell Science, 1997</a:t>
            </a:r>
          </a:p>
          <a:p>
            <a:r>
              <a:rPr lang="it-IT" sz="1600" dirty="0"/>
              <a:t>M. FEDI e A. RAPOLLA</a:t>
            </a:r>
          </a:p>
          <a:p>
            <a:r>
              <a:rPr lang="it-IT" sz="1600" b="1" dirty="0"/>
              <a:t>I METODI GRAVIMETRICO E MAGNETICO </a:t>
            </a:r>
          </a:p>
          <a:p>
            <a:r>
              <a:rPr lang="it-IT" sz="1600" b="1" dirty="0"/>
              <a:t>NELLA GEOFISICA DELLA TERRA SOLIDA</a:t>
            </a:r>
          </a:p>
          <a:p>
            <a:r>
              <a:rPr lang="it-IT" sz="1600" dirty="0"/>
              <a:t>Liguori editore, 1993</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F963F9-4E52-4290-B02A-AEFF364691AA}"/>
              </a:ext>
            </a:extLst>
          </p:cNvPr>
          <p:cNvSpPr txBox="1"/>
          <p:nvPr/>
        </p:nvSpPr>
        <p:spPr>
          <a:xfrm>
            <a:off x="755576" y="1268760"/>
            <a:ext cx="7416824" cy="2862322"/>
          </a:xfrm>
          <a:prstGeom prst="rect">
            <a:avLst/>
          </a:prstGeom>
          <a:noFill/>
        </p:spPr>
        <p:txBody>
          <a:bodyPr wrap="square" rtlCol="0">
            <a:spAutoFit/>
          </a:bodyPr>
          <a:lstStyle/>
          <a:p>
            <a:pPr algn="just"/>
            <a:r>
              <a:rPr lang="it-IT" dirty="0"/>
              <a:t>La Fisica Terrestre, o Geofisica, studia i vari fenomeni fisici (termodinamici, ottici, elettrici ecc.) che hanno luogo nell’atmosfera, sulla superficie e nell’interno della Terra. Si divide in tre branche fondamentali, corrispondenti ai tre stati di aggregazione (solido, liquido, gassoso) della materia che costituisce la Terra: fisica della Terra solida, fisica delle acque superficiali e profonde, fisica dell’atmosfera. Si è ancora alla ricerca della spiegazione dei meccanismi che determinano il funzionamento del sistema Terra nel suo insieme e, in particolare, dell’evidente dinamicità della sua evoluzione, di cui sono un chiaro esempio l’attuale disposizione di continenti e oceani e la distribuzione dei terremoti e dei vulcani. </a:t>
            </a:r>
          </a:p>
        </p:txBody>
      </p:sp>
      <p:pic>
        <p:nvPicPr>
          <p:cNvPr id="4" name="Picture 3">
            <a:extLst>
              <a:ext uri="{FF2B5EF4-FFF2-40B4-BE49-F238E27FC236}">
                <a16:creationId xmlns:a16="http://schemas.microsoft.com/office/drawing/2014/main" id="{1D0F96EB-1F98-42F2-9FE2-EBD9114D3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86" y="4293096"/>
            <a:ext cx="3722214" cy="2092747"/>
          </a:xfrm>
          <a:prstGeom prst="rect">
            <a:avLst/>
          </a:prstGeom>
        </p:spPr>
      </p:pic>
      <p:sp>
        <p:nvSpPr>
          <p:cNvPr id="5" name="TextBox 4">
            <a:extLst>
              <a:ext uri="{FF2B5EF4-FFF2-40B4-BE49-F238E27FC236}">
                <a16:creationId xmlns:a16="http://schemas.microsoft.com/office/drawing/2014/main" id="{5D0DD1D5-A11F-4B6A-BE12-1AB035B29812}"/>
              </a:ext>
            </a:extLst>
          </p:cNvPr>
          <p:cNvSpPr txBox="1"/>
          <p:nvPr/>
        </p:nvSpPr>
        <p:spPr>
          <a:xfrm>
            <a:off x="827584" y="4739304"/>
            <a:ext cx="3384376" cy="1200329"/>
          </a:xfrm>
          <a:prstGeom prst="rect">
            <a:avLst/>
          </a:prstGeom>
          <a:noFill/>
        </p:spPr>
        <p:txBody>
          <a:bodyPr wrap="square" rtlCol="0">
            <a:spAutoFit/>
          </a:bodyPr>
          <a:lstStyle/>
          <a:p>
            <a:pPr algn="just"/>
            <a:r>
              <a:rPr lang="it-IT" dirty="0"/>
              <a:t>La geofisica è in generale l'applicazione di misure e metodi fisici allo studio delle proprietà fisiche del pianeta Terra. </a:t>
            </a:r>
            <a:endParaRPr lang="en-US" dirty="0"/>
          </a:p>
        </p:txBody>
      </p:sp>
    </p:spTree>
    <p:extLst>
      <p:ext uri="{BB962C8B-B14F-4D97-AF65-F5344CB8AC3E}">
        <p14:creationId xmlns:p14="http://schemas.microsoft.com/office/powerpoint/2010/main" val="185048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C0881-BFEF-437B-91E0-39F0B33F45C0}"/>
              </a:ext>
            </a:extLst>
          </p:cNvPr>
          <p:cNvSpPr txBox="1"/>
          <p:nvPr/>
        </p:nvSpPr>
        <p:spPr>
          <a:xfrm>
            <a:off x="251520" y="1268760"/>
            <a:ext cx="8712968" cy="1754326"/>
          </a:xfrm>
          <a:prstGeom prst="rect">
            <a:avLst/>
          </a:prstGeom>
          <a:noFill/>
        </p:spPr>
        <p:txBody>
          <a:bodyPr wrap="square" rtlCol="0">
            <a:spAutoFit/>
          </a:bodyPr>
          <a:lstStyle/>
          <a:p>
            <a:pPr algn="just"/>
            <a:r>
              <a:rPr lang="it-IT" dirty="0"/>
              <a:t>I principali studi sulle proprietà globali della Terra vennero svolti tra il 1600 ed il 1900, la fisica terrestre è una scienza relativamente giovane. Infatti solo nella prima metà del Novecento venne riconosciuta la struttura interna della Terra, grazie all'utilizzo delle prime registrazioni sismografiche. E solo nella seconda metà del Novecento si cominciarono a studiare i processi geodinamici in atto sulla superficie terrestre, con la formulazione della teoria della tettonica a zolle. </a:t>
            </a:r>
            <a:endParaRPr lang="en-US" dirty="0"/>
          </a:p>
        </p:txBody>
      </p:sp>
      <p:pic>
        <p:nvPicPr>
          <p:cNvPr id="3" name="Picture 4" descr="world_map_plates">
            <a:extLst>
              <a:ext uri="{FF2B5EF4-FFF2-40B4-BE49-F238E27FC236}">
                <a16:creationId xmlns:a16="http://schemas.microsoft.com/office/drawing/2014/main" id="{B472B464-4C65-4F19-A259-6969A7013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12976"/>
            <a:ext cx="5548687" cy="3168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interno_terra1.png">
            <a:extLst>
              <a:ext uri="{FF2B5EF4-FFF2-40B4-BE49-F238E27FC236}">
                <a16:creationId xmlns:a16="http://schemas.microsoft.com/office/drawing/2014/main" id="{EEC07BDC-76AD-4D2A-8545-CF382441CD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71" b="10711"/>
          <a:stretch/>
        </p:blipFill>
        <p:spPr bwMode="auto">
          <a:xfrm>
            <a:off x="7153" y="980728"/>
            <a:ext cx="302556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589520-D772-4183-B84B-63973B0E1E03}"/>
              </a:ext>
            </a:extLst>
          </p:cNvPr>
          <p:cNvSpPr txBox="1"/>
          <p:nvPr/>
        </p:nvSpPr>
        <p:spPr>
          <a:xfrm>
            <a:off x="173448" y="3558101"/>
            <a:ext cx="2667822" cy="1200329"/>
          </a:xfrm>
          <a:prstGeom prst="rect">
            <a:avLst/>
          </a:prstGeom>
          <a:noFill/>
        </p:spPr>
        <p:txBody>
          <a:bodyPr wrap="square" rtlCol="0">
            <a:spAutoFit/>
          </a:bodyPr>
          <a:lstStyle/>
          <a:p>
            <a:pPr algn="just"/>
            <a:r>
              <a:rPr lang="en-GB" sz="1200" dirty="0"/>
              <a:t>Una prima </a:t>
            </a:r>
            <a:r>
              <a:rPr lang="en-GB" sz="1200" dirty="0" err="1"/>
              <a:t>visione</a:t>
            </a:r>
            <a:r>
              <a:rPr lang="en-GB" sz="1200" dirty="0"/>
              <a:t> </a:t>
            </a:r>
            <a:r>
              <a:rPr lang="en-GB" sz="1200" dirty="0" err="1"/>
              <a:t>dell’interno</a:t>
            </a:r>
            <a:r>
              <a:rPr lang="en-GB" sz="1200" dirty="0"/>
              <a:t> </a:t>
            </a:r>
            <a:r>
              <a:rPr lang="en-GB" sz="1200" dirty="0" err="1"/>
              <a:t>della</a:t>
            </a:r>
            <a:r>
              <a:rPr lang="en-GB" sz="1200" dirty="0"/>
              <a:t> Terra (1800 circa). </a:t>
            </a:r>
            <a:r>
              <a:rPr lang="en-GB" sz="1200" dirty="0" err="1"/>
              <a:t>L’autore</a:t>
            </a:r>
            <a:r>
              <a:rPr lang="en-GB" sz="1200" dirty="0"/>
              <a:t> </a:t>
            </a:r>
            <a:r>
              <a:rPr lang="en-GB" sz="1200" dirty="0" err="1"/>
              <a:t>concepiva</a:t>
            </a:r>
            <a:r>
              <a:rPr lang="en-GB" sz="1200" dirty="0"/>
              <a:t> la Terra come </a:t>
            </a:r>
            <a:r>
              <a:rPr lang="en-GB" sz="1200" dirty="0" err="1"/>
              <a:t>una</a:t>
            </a:r>
            <a:r>
              <a:rPr lang="en-GB" sz="1200" dirty="0"/>
              <a:t> </a:t>
            </a:r>
            <a:r>
              <a:rPr lang="en-GB" sz="1200" dirty="0" err="1"/>
              <a:t>sfera</a:t>
            </a:r>
            <a:r>
              <a:rPr lang="en-GB" sz="1200" dirty="0"/>
              <a:t> di </a:t>
            </a:r>
            <a:r>
              <a:rPr lang="en-GB" sz="1200" dirty="0" err="1"/>
              <a:t>materiale</a:t>
            </a:r>
            <a:r>
              <a:rPr lang="en-GB" sz="1200" dirty="0"/>
              <a:t> </a:t>
            </a:r>
            <a:r>
              <a:rPr lang="en-GB" sz="1200" dirty="0" err="1"/>
              <a:t>solido</a:t>
            </a:r>
            <a:r>
              <a:rPr lang="en-GB" sz="1200" dirty="0"/>
              <a:t> </a:t>
            </a:r>
            <a:r>
              <a:rPr lang="en-GB" sz="1200" dirty="0" err="1"/>
              <a:t>fessurato</a:t>
            </a:r>
            <a:r>
              <a:rPr lang="en-GB" sz="1200" dirty="0"/>
              <a:t> da </a:t>
            </a:r>
            <a:r>
              <a:rPr lang="en-GB" sz="1200" dirty="0" err="1"/>
              <a:t>tubi</a:t>
            </a:r>
            <a:r>
              <a:rPr lang="en-GB" sz="1200" dirty="0"/>
              <a:t> di magma </a:t>
            </a:r>
            <a:r>
              <a:rPr lang="en-GB" sz="1200" dirty="0" err="1"/>
              <a:t>che</a:t>
            </a:r>
            <a:r>
              <a:rPr lang="en-GB" sz="1200" dirty="0"/>
              <a:t> </a:t>
            </a:r>
            <a:r>
              <a:rPr lang="en-GB" sz="1200" dirty="0" err="1"/>
              <a:t>collegavano</a:t>
            </a:r>
            <a:r>
              <a:rPr lang="en-GB" sz="1200" dirty="0"/>
              <a:t> </a:t>
            </a:r>
            <a:r>
              <a:rPr lang="en-GB" sz="1200" dirty="0" err="1"/>
              <a:t>sacche</a:t>
            </a:r>
            <a:r>
              <a:rPr lang="en-GB" sz="1200" dirty="0"/>
              <a:t> di gas </a:t>
            </a:r>
            <a:r>
              <a:rPr lang="en-GB" sz="1200" dirty="0" err="1"/>
              <a:t>eruttivo</a:t>
            </a:r>
            <a:r>
              <a:rPr lang="en-GB" sz="1200" dirty="0"/>
              <a:t> con </a:t>
            </a:r>
            <a:r>
              <a:rPr lang="en-GB" sz="1200" dirty="0" err="1"/>
              <a:t>bocche</a:t>
            </a:r>
            <a:r>
              <a:rPr lang="en-GB" sz="1200" dirty="0"/>
              <a:t> </a:t>
            </a:r>
            <a:r>
              <a:rPr lang="en-GB" sz="1200" dirty="0" err="1"/>
              <a:t>vulcaniche</a:t>
            </a:r>
            <a:r>
              <a:rPr lang="en-GB" sz="1200" dirty="0"/>
              <a:t> in </a:t>
            </a:r>
            <a:r>
              <a:rPr lang="en-GB" sz="1200" dirty="0" err="1"/>
              <a:t>superficie</a:t>
            </a:r>
            <a:r>
              <a:rPr lang="en-GB" sz="1200" dirty="0"/>
              <a:t>.  </a:t>
            </a:r>
            <a:endParaRPr lang="it-IT" sz="1200" dirty="0"/>
          </a:p>
        </p:txBody>
      </p:sp>
      <p:pic>
        <p:nvPicPr>
          <p:cNvPr id="4" name="Picture 2">
            <a:extLst>
              <a:ext uri="{FF2B5EF4-FFF2-40B4-BE49-F238E27FC236}">
                <a16:creationId xmlns:a16="http://schemas.microsoft.com/office/drawing/2014/main" id="{BE76916F-4CFC-4E2C-9FC6-1D4D7051F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99" b="17874"/>
          <a:stretch/>
        </p:blipFill>
        <p:spPr bwMode="auto">
          <a:xfrm>
            <a:off x="2965716" y="2092278"/>
            <a:ext cx="3212567" cy="25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E42FCF2-3A9E-4952-A09E-6B7974CB8070}"/>
              </a:ext>
            </a:extLst>
          </p:cNvPr>
          <p:cNvSpPr txBox="1"/>
          <p:nvPr/>
        </p:nvSpPr>
        <p:spPr>
          <a:xfrm>
            <a:off x="2844259" y="4795401"/>
            <a:ext cx="3212567" cy="830997"/>
          </a:xfrm>
          <a:prstGeom prst="rect">
            <a:avLst/>
          </a:prstGeom>
          <a:noFill/>
        </p:spPr>
        <p:txBody>
          <a:bodyPr wrap="square" rtlCol="0">
            <a:spAutoFit/>
          </a:bodyPr>
          <a:lstStyle/>
          <a:p>
            <a:pPr algn="just"/>
            <a:r>
              <a:rPr lang="en-GB" sz="1200" dirty="0" err="1"/>
              <a:t>Schizzo</a:t>
            </a:r>
            <a:r>
              <a:rPr lang="en-GB" sz="1200" dirty="0"/>
              <a:t> </a:t>
            </a:r>
            <a:r>
              <a:rPr lang="en-GB" sz="1200" dirty="0" err="1"/>
              <a:t>dell’interno</a:t>
            </a:r>
            <a:r>
              <a:rPr lang="en-GB" sz="1200" dirty="0"/>
              <a:t> </a:t>
            </a:r>
            <a:r>
              <a:rPr lang="en-GB" sz="1200" dirty="0" err="1"/>
              <a:t>della</a:t>
            </a:r>
            <a:r>
              <a:rPr lang="en-GB" sz="1200" dirty="0"/>
              <a:t> Terra </a:t>
            </a:r>
            <a:r>
              <a:rPr lang="en-GB" sz="1200" dirty="0" err="1"/>
              <a:t>pubblicato</a:t>
            </a:r>
            <a:r>
              <a:rPr lang="en-GB" sz="1200" dirty="0"/>
              <a:t> a </a:t>
            </a:r>
            <a:r>
              <a:rPr lang="en-GB" sz="1200" dirty="0" err="1"/>
              <a:t>Berlino</a:t>
            </a:r>
            <a:r>
              <a:rPr lang="en-GB" sz="1200" dirty="0"/>
              <a:t> </a:t>
            </a:r>
            <a:r>
              <a:rPr lang="en-GB" sz="1200" dirty="0" err="1"/>
              <a:t>nel</a:t>
            </a:r>
            <a:r>
              <a:rPr lang="en-GB" sz="1200" dirty="0"/>
              <a:t> 1902 (</a:t>
            </a:r>
            <a:r>
              <a:rPr lang="en-GB" sz="1200" dirty="0" err="1"/>
              <a:t>H.Kramer</a:t>
            </a:r>
            <a:r>
              <a:rPr lang="en-GB" sz="1200" dirty="0"/>
              <a:t>). La Terra ha </a:t>
            </a:r>
            <a:r>
              <a:rPr lang="en-GB" sz="1200" dirty="0" err="1"/>
              <a:t>tre</a:t>
            </a:r>
            <a:r>
              <a:rPr lang="en-GB" sz="1200" dirty="0"/>
              <a:t> strati: </a:t>
            </a:r>
            <a:r>
              <a:rPr lang="en-GB" sz="1200" dirty="0" err="1"/>
              <a:t>una</a:t>
            </a:r>
            <a:r>
              <a:rPr lang="en-GB" sz="1200" dirty="0"/>
              <a:t> </a:t>
            </a:r>
            <a:r>
              <a:rPr lang="en-GB" sz="1200" dirty="0" err="1"/>
              <a:t>crosta</a:t>
            </a:r>
            <a:r>
              <a:rPr lang="en-GB" sz="1200" dirty="0"/>
              <a:t> </a:t>
            </a:r>
            <a:r>
              <a:rPr lang="en-GB" sz="1200" dirty="0" err="1"/>
              <a:t>solida</a:t>
            </a:r>
            <a:r>
              <a:rPr lang="en-GB" sz="1200" dirty="0"/>
              <a:t>, un </a:t>
            </a:r>
            <a:r>
              <a:rPr lang="en-GB" sz="1200" dirty="0" err="1"/>
              <a:t>mantello</a:t>
            </a:r>
            <a:r>
              <a:rPr lang="en-GB" sz="1200" dirty="0"/>
              <a:t> elastic un </a:t>
            </a:r>
            <a:r>
              <a:rPr lang="en-GB" sz="1200" dirty="0" err="1"/>
              <a:t>nucleo</a:t>
            </a:r>
            <a:r>
              <a:rPr lang="en-GB" sz="1200" dirty="0"/>
              <a:t> </a:t>
            </a:r>
            <a:r>
              <a:rPr lang="en-GB" sz="1200" dirty="0" err="1"/>
              <a:t>solido</a:t>
            </a:r>
            <a:r>
              <a:rPr lang="en-GB" sz="1200" dirty="0"/>
              <a:t>.   </a:t>
            </a:r>
            <a:endParaRPr lang="it-IT" sz="1200" dirty="0"/>
          </a:p>
        </p:txBody>
      </p:sp>
      <p:pic>
        <p:nvPicPr>
          <p:cNvPr id="1026" name="Picture 2" descr="Tettonica delle placche - Wikipedia">
            <a:extLst>
              <a:ext uri="{FF2B5EF4-FFF2-40B4-BE49-F238E27FC236}">
                <a16:creationId xmlns:a16="http://schemas.microsoft.com/office/drawing/2014/main" id="{B327B506-A908-4317-8A51-93D536590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0" y="1170715"/>
            <a:ext cx="2747123" cy="2068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19274B-7ACC-4BDC-98CE-30E15587E143}"/>
              </a:ext>
            </a:extLst>
          </p:cNvPr>
          <p:cNvSpPr txBox="1"/>
          <p:nvPr/>
        </p:nvSpPr>
        <p:spPr>
          <a:xfrm>
            <a:off x="6098015" y="3161191"/>
            <a:ext cx="2872537" cy="461665"/>
          </a:xfrm>
          <a:prstGeom prst="rect">
            <a:avLst/>
          </a:prstGeom>
          <a:noFill/>
        </p:spPr>
        <p:txBody>
          <a:bodyPr wrap="square" rtlCol="0">
            <a:spAutoFit/>
          </a:bodyPr>
          <a:lstStyle/>
          <a:p>
            <a:pPr algn="just"/>
            <a:r>
              <a:rPr lang="it-IT" sz="1200" dirty="0"/>
              <a:t>Nel 1915 A. WEGENER propose il movimento dei continenti. </a:t>
            </a:r>
          </a:p>
        </p:txBody>
      </p:sp>
    </p:spTree>
    <p:extLst>
      <p:ext uri="{BB962C8B-B14F-4D97-AF65-F5344CB8AC3E}">
        <p14:creationId xmlns:p14="http://schemas.microsoft.com/office/powerpoint/2010/main" val="106323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1BAD1-0754-4D10-98F7-642ABF3D7B0B}"/>
              </a:ext>
            </a:extLst>
          </p:cNvPr>
          <p:cNvSpPr/>
          <p:nvPr/>
        </p:nvSpPr>
        <p:spPr>
          <a:xfrm>
            <a:off x="125760" y="1700808"/>
            <a:ext cx="8892480" cy="3693319"/>
          </a:xfrm>
          <a:prstGeom prst="rect">
            <a:avLst/>
          </a:prstGeom>
        </p:spPr>
        <p:txBody>
          <a:bodyPr wrap="square">
            <a:spAutoFit/>
          </a:bodyPr>
          <a:lstStyle/>
          <a:p>
            <a:pPr algn="just"/>
            <a:r>
              <a:rPr lang="it-IT" dirty="0"/>
              <a:t>La Terra può essere schematizzata come un sistema composto da 3 fasi: oggetti di studio della geofisica sono quindi la componente solida della Terra (geofisica della Terra solida), la componente liquida (fisica dell'idrosfera) e quella gassosa (fisica dell'atmosfera). La geofisica è una scienza di tipo preminentemente sperimentale, che condivide il campo di applicazione sia con la fisica sia con la geologia e comprende al suo interno diverse branche, quali ad esempio:</a:t>
            </a:r>
          </a:p>
          <a:p>
            <a:pPr algn="just"/>
            <a:endParaRPr lang="it-IT" dirty="0"/>
          </a:p>
          <a:p>
            <a:r>
              <a:rPr lang="it-IT" dirty="0"/>
              <a:t>    fisica dell'atmosfera</a:t>
            </a:r>
          </a:p>
          <a:p>
            <a:r>
              <a:rPr lang="it-IT" dirty="0"/>
              <a:t>    meteorologia</a:t>
            </a:r>
          </a:p>
          <a:p>
            <a:r>
              <a:rPr lang="it-IT" dirty="0"/>
              <a:t>    climatologia</a:t>
            </a:r>
          </a:p>
          <a:p>
            <a:r>
              <a:rPr lang="it-IT" dirty="0"/>
              <a:t>    oceanografia</a:t>
            </a:r>
          </a:p>
          <a:p>
            <a:r>
              <a:rPr lang="it-IT" dirty="0"/>
              <a:t>    geomagnetismo</a:t>
            </a:r>
          </a:p>
          <a:p>
            <a:r>
              <a:rPr lang="it-IT" dirty="0"/>
              <a:t>    sismologia</a:t>
            </a:r>
            <a:endParaRPr lang="en-US" dirty="0"/>
          </a:p>
        </p:txBody>
      </p:sp>
      <p:pic>
        <p:nvPicPr>
          <p:cNvPr id="4" name="Picture 3">
            <a:extLst>
              <a:ext uri="{FF2B5EF4-FFF2-40B4-BE49-F238E27FC236}">
                <a16:creationId xmlns:a16="http://schemas.microsoft.com/office/drawing/2014/main" id="{DB64A03D-AB45-4890-9973-ADECC6031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789040"/>
            <a:ext cx="4578085" cy="2575173"/>
          </a:xfrm>
          <a:prstGeom prst="rect">
            <a:avLst/>
          </a:prstGeom>
        </p:spPr>
      </p:pic>
    </p:spTree>
    <p:extLst>
      <p:ext uri="{BB962C8B-B14F-4D97-AF65-F5344CB8AC3E}">
        <p14:creationId xmlns:p14="http://schemas.microsoft.com/office/powerpoint/2010/main" val="178449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59F98F-FE6C-4B86-9D58-73BEE6C90361}"/>
              </a:ext>
            </a:extLst>
          </p:cNvPr>
          <p:cNvSpPr/>
          <p:nvPr/>
        </p:nvSpPr>
        <p:spPr>
          <a:xfrm>
            <a:off x="467544" y="1412776"/>
            <a:ext cx="8496944" cy="3693319"/>
          </a:xfrm>
          <a:prstGeom prst="rect">
            <a:avLst/>
          </a:prstGeom>
        </p:spPr>
        <p:txBody>
          <a:bodyPr wrap="square">
            <a:spAutoFit/>
          </a:bodyPr>
          <a:lstStyle/>
          <a:p>
            <a:r>
              <a:rPr lang="it-IT" dirty="0"/>
              <a:t>Le discipline della geofisica che si occupano della componente solida del globo sono:</a:t>
            </a:r>
          </a:p>
          <a:p>
            <a:endParaRPr lang="it-IT" dirty="0"/>
          </a:p>
          <a:p>
            <a:endParaRPr lang="it-IT" dirty="0"/>
          </a:p>
          <a:p>
            <a:endParaRPr lang="it-IT" dirty="0"/>
          </a:p>
          <a:p>
            <a:endParaRPr lang="it-IT" dirty="0"/>
          </a:p>
          <a:p>
            <a:endParaRPr lang="it-IT" dirty="0"/>
          </a:p>
          <a:p>
            <a:r>
              <a:rPr lang="it-IT" dirty="0"/>
              <a:t>    </a:t>
            </a:r>
            <a:r>
              <a:rPr lang="it-IT" b="1" dirty="0" err="1"/>
              <a:t>Tettonofisica</a:t>
            </a:r>
            <a:r>
              <a:rPr lang="it-IT" b="1" dirty="0"/>
              <a:t>;</a:t>
            </a:r>
          </a:p>
          <a:p>
            <a:r>
              <a:rPr lang="it-IT" b="1" dirty="0"/>
              <a:t>    Geomagnetismo;</a:t>
            </a:r>
          </a:p>
          <a:p>
            <a:r>
              <a:rPr lang="it-IT" b="1" dirty="0"/>
              <a:t>    Gravimetria;</a:t>
            </a:r>
          </a:p>
          <a:p>
            <a:r>
              <a:rPr lang="it-IT" b="1" dirty="0"/>
              <a:t>    Geotermia;</a:t>
            </a:r>
          </a:p>
          <a:p>
            <a:r>
              <a:rPr lang="it-IT" b="1" dirty="0"/>
              <a:t>    Sismologia</a:t>
            </a:r>
            <a:r>
              <a:rPr lang="it-IT" dirty="0"/>
              <a:t>;</a:t>
            </a:r>
          </a:p>
          <a:p>
            <a:r>
              <a:rPr lang="it-IT" dirty="0"/>
              <a:t>    Radioattività Terrestre.</a:t>
            </a:r>
          </a:p>
          <a:p>
            <a:r>
              <a:rPr lang="it-IT" dirty="0"/>
              <a:t>    </a:t>
            </a:r>
            <a:r>
              <a:rPr lang="it-IT" dirty="0" err="1"/>
              <a:t>Gradiometria</a:t>
            </a:r>
            <a:r>
              <a:rPr lang="it-IT" dirty="0"/>
              <a:t> gravimetrica;</a:t>
            </a:r>
            <a:endParaRPr lang="en-US" dirty="0"/>
          </a:p>
        </p:txBody>
      </p:sp>
      <p:pic>
        <p:nvPicPr>
          <p:cNvPr id="4" name="Picture 3">
            <a:extLst>
              <a:ext uri="{FF2B5EF4-FFF2-40B4-BE49-F238E27FC236}">
                <a16:creationId xmlns:a16="http://schemas.microsoft.com/office/drawing/2014/main" id="{CCD32FBF-FDA6-44A4-8758-51778782AA49}"/>
              </a:ext>
            </a:extLst>
          </p:cNvPr>
          <p:cNvPicPr>
            <a:picLocks noChangeAspect="1"/>
          </p:cNvPicPr>
          <p:nvPr/>
        </p:nvPicPr>
        <p:blipFill>
          <a:blip r:embed="rId2"/>
          <a:stretch>
            <a:fillRect/>
          </a:stretch>
        </p:blipFill>
        <p:spPr>
          <a:xfrm>
            <a:off x="5284204" y="3784627"/>
            <a:ext cx="1658549" cy="1004968"/>
          </a:xfrm>
          <a:prstGeom prst="rect">
            <a:avLst/>
          </a:prstGeom>
        </p:spPr>
      </p:pic>
      <p:pic>
        <p:nvPicPr>
          <p:cNvPr id="5" name="Picture 2" descr="http://player.slideplayer.com/26/8888092/data/images/img0.jpg">
            <a:extLst>
              <a:ext uri="{FF2B5EF4-FFF2-40B4-BE49-F238E27FC236}">
                <a16:creationId xmlns:a16="http://schemas.microsoft.com/office/drawing/2014/main" id="{AC1D17D1-6DB3-4967-B923-D8979F97E3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901031"/>
            <a:ext cx="1909809" cy="10883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3615EC-D7F3-45F5-8EDA-77CD88E62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5196842"/>
            <a:ext cx="1652047" cy="1184486"/>
          </a:xfrm>
          <a:prstGeom prst="rect">
            <a:avLst/>
          </a:prstGeom>
        </p:spPr>
      </p:pic>
      <p:pic>
        <p:nvPicPr>
          <p:cNvPr id="2050" name="Picture 2" descr="Energia geotermica - Wikipedia">
            <a:extLst>
              <a:ext uri="{FF2B5EF4-FFF2-40B4-BE49-F238E27FC236}">
                <a16:creationId xmlns:a16="http://schemas.microsoft.com/office/drawing/2014/main" id="{DADC0311-D9E8-4D9C-B27D-317825DE8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343" y="2564904"/>
            <a:ext cx="1462695" cy="975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8A38150-6DE1-44FA-AFF1-21CFD704D66B}"/>
              </a:ext>
            </a:extLst>
          </p:cNvPr>
          <p:cNvPicPr>
            <a:picLocks noChangeAspect="1" noChangeArrowheads="1"/>
          </p:cNvPicPr>
          <p:nvPr/>
        </p:nvPicPr>
        <p:blipFill>
          <a:blip r:embed="rId6" cstate="print"/>
          <a:srcRect b="3015"/>
          <a:stretch>
            <a:fillRect/>
          </a:stretch>
        </p:blipFill>
        <p:spPr bwMode="auto">
          <a:xfrm>
            <a:off x="6942753" y="2050615"/>
            <a:ext cx="1729566" cy="1564684"/>
          </a:xfrm>
          <a:prstGeom prst="rect">
            <a:avLst/>
          </a:prstGeom>
          <a:noFill/>
          <a:ln w="12700">
            <a:noFill/>
            <a:miter lim="800000"/>
            <a:headEnd/>
            <a:tailEnd/>
          </a:ln>
        </p:spPr>
      </p:pic>
    </p:spTree>
    <p:extLst>
      <p:ext uri="{BB962C8B-B14F-4D97-AF65-F5344CB8AC3E}">
        <p14:creationId xmlns:p14="http://schemas.microsoft.com/office/powerpoint/2010/main" val="387407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1033</Words>
  <Application>Microsoft Office PowerPoint</Application>
  <PresentationFormat>On-screen Show (4:3)</PresentationFormat>
  <Paragraphs>116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Antonella</dc:creator>
  <cp:lastModifiedBy>Giovanni Costa</cp:lastModifiedBy>
  <cp:revision>50</cp:revision>
  <dcterms:created xsi:type="dcterms:W3CDTF">2014-10-06T06:44:18Z</dcterms:created>
  <dcterms:modified xsi:type="dcterms:W3CDTF">2020-10-01T12:06:32Z</dcterms:modified>
</cp:coreProperties>
</file>