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  <p:sldMasterId id="2147483748" r:id="rId2"/>
  </p:sldMasterIdLst>
  <p:notesMasterIdLst>
    <p:notesMasterId r:id="rId19"/>
  </p:notesMasterIdLst>
  <p:sldIdLst>
    <p:sldId id="315" r:id="rId3"/>
    <p:sldId id="316" r:id="rId4"/>
    <p:sldId id="577" r:id="rId5"/>
    <p:sldId id="578" r:id="rId6"/>
    <p:sldId id="579" r:id="rId7"/>
    <p:sldId id="307" r:id="rId8"/>
    <p:sldId id="580" r:id="rId9"/>
    <p:sldId id="581" r:id="rId10"/>
    <p:sldId id="330" r:id="rId11"/>
    <p:sldId id="292" r:id="rId12"/>
    <p:sldId id="272" r:id="rId13"/>
    <p:sldId id="273" r:id="rId14"/>
    <p:sldId id="277" r:id="rId15"/>
    <p:sldId id="445" r:id="rId16"/>
    <p:sldId id="283" r:id="rId17"/>
    <p:sldId id="284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485" autoAdjust="0"/>
  </p:normalViewPr>
  <p:slideViewPr>
    <p:cSldViewPr>
      <p:cViewPr varScale="1">
        <p:scale>
          <a:sx n="67" d="100"/>
          <a:sy n="67" d="100"/>
        </p:scale>
        <p:origin x="120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474CE3C-2D70-4299-B6EA-CDBFDDEEDF5F}" type="datetimeFigureOut">
              <a:rPr lang="it-IT"/>
              <a:pPr>
                <a:defRPr/>
              </a:pPr>
              <a:t>19/10/2020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FFB9F16-2572-44C3-A6E5-619C52EEF62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24403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347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23347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2EE7D2-0DA7-4C01-A581-F8DBB1B58D38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7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FB9F16-2572-44C3-A6E5-619C52EEF62D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8799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8610D001-C222-46E7-9C75-4802CED5E5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E6E738-A3C9-4D9A-A873-FF3CB6D1A0C6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171" name="Rectangle 7">
            <a:extLst>
              <a:ext uri="{FF2B5EF4-FFF2-40B4-BE49-F238E27FC236}">
                <a16:creationId xmlns:a16="http://schemas.microsoft.com/office/drawing/2014/main" id="{94545EF7-59EA-4095-9E65-B1169E0FC86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813B94-846B-4626-928D-9F705DC8BBED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276DD958-94CA-4906-B41E-F4796003BA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3" name="Rectangle 3">
            <a:extLst>
              <a:ext uri="{FF2B5EF4-FFF2-40B4-BE49-F238E27FC236}">
                <a16:creationId xmlns:a16="http://schemas.microsoft.com/office/drawing/2014/main" id="{01DC42FC-1FCF-4DAA-8CA9-1B8D29B88B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A8A55-E4E4-439F-85EE-6D08AE00AD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DCCAE-4031-4DDA-B51C-F9A0487BABA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20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C4D2F-42D7-458C-8CC8-17C64BD63AB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4F05E-D648-4365-895D-202F81C1FE4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763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8E3E5-A39F-4E9C-990E-D5FBDFC2E14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619F9-2965-4D18-8B92-100E003A845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16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13A8B9D-874E-4E4E-822A-09CFBFA800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6FF932-2E4A-4EE3-AFD3-FEC2CBAE59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C1685E-ACCC-470A-8AC6-407719EBB8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423AB9-4A10-42B4-87E8-7343ACB2CDF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77638274"/>
      </p:ext>
    </p:extLst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8D0196-BEEF-4115-AD82-3BCA349770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5BF62E-18FF-45F9-A03F-6A3AE8B144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9FA86B-1BF6-48C1-8223-801713E07D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9F80F4-F2B9-47F3-A728-B15F75583A5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58162350"/>
      </p:ext>
    </p:extLst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F6ADA9-7E85-4BFB-ABF6-27FA10EEF8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D0534A-0E2E-4E7E-968C-5A70B6EDEB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62FDDA-436C-45B3-80FD-8D5DCB07A8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245DF6-6AD3-463F-8046-35953D762E7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72630869"/>
      </p:ext>
    </p:extLst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0F73A9-3E6C-4F7F-AB99-97E30060C4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EA2CEF-4475-489B-87B3-E832689847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14E029-1CD0-437E-82C0-16237A5AB0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502525-36DB-4143-9585-1DD42C2BA92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21585160"/>
      </p:ext>
    </p:extLst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36D3D5B-67F0-4B78-8909-812D6E8387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885566B-7986-4A09-B0E6-AC1B004BFD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4C2BD49-F54F-49E2-BAC5-4DE6AABDA6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0D1752-469C-4F59-959F-697EB2F8D8C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64033074"/>
      </p:ext>
    </p:extLst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599624C-E775-4538-B582-8B9EA50D41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206B22E-F86A-477E-A6B3-08CA386C99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4289F2F-5328-4F0F-A97E-33C37A7BE1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823107-5341-41F0-A0AB-F1E620A8E8B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10262631"/>
      </p:ext>
    </p:extLst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E4CCE7E-47F1-40AE-BCFD-98579BB896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CB69F5C-1486-4EAF-A863-296E869907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79EF643-980A-4D31-8B2F-40163B3268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725C1B-0806-4583-8AAB-9387778AF41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53601370"/>
      </p:ext>
    </p:extLst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FA1CE4-F29F-457B-8E8C-D2DF7F7BA3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F1AF7A-E3CC-4CB0-8AEB-51E5B30816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87508C-4E67-43FF-83AA-E6D810CE60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5788B4-C56A-4CA7-9B35-65C608C9673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02727294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0A4EF-2953-4BE3-8441-963C65E52AA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7389D-76F4-49D1-B48D-A7C46164009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549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498AFD-682F-46DB-BEB6-B44A8C0BDB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07BABC-E23E-4C71-903D-F89EC03440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5BD065-B3E0-4544-B025-56B70D5B11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52C412-285F-4834-BA6E-1BC84E0DD6A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16211955"/>
      </p:ext>
    </p:extLst>
  </p:cSld>
  <p:clrMapOvr>
    <a:masterClrMapping/>
  </p:clrMapOvr>
  <p:transition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D3F3E6-9246-4E95-A25C-0CDBEF86C9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B00F62-938F-4FA0-96FA-2C74A05C33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63204F-C838-4BB3-B6B6-0EF6FF95B7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4DF9BD-6631-4A4F-93EC-05B8A527FD5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80455093"/>
      </p:ext>
    </p:extLst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CECC50-85A9-4855-95B4-9DAC62F216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0B2A17-5B0C-4A94-B94A-0246A563BD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4CE5CD0-B624-4FB7-AB3E-8A950122AE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300E91-E608-4184-B95A-6DFF423EB4E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0981007"/>
      </p:ext>
    </p:extLst>
  </p:cSld>
  <p:clrMapOvr>
    <a:masterClrMapping/>
  </p:clrMapOvr>
  <p:transition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78E4B8-ABC1-4CA4-94E1-503A60A430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2008AE-6C47-4DEB-BB59-3335302739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F992F2-2FE8-4F88-9B9E-C75FCC6A66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9FBAB3-73F9-4E36-862F-877C64510A6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22820812"/>
      </p:ext>
    </p:extLst>
  </p:cSld>
  <p:clrMapOvr>
    <a:masterClrMapping/>
  </p:clrMapOvr>
  <p:transition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D7ACC3-8C89-4772-9D58-69DB5611DF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EC030D-5536-4919-96F0-1AE7F438D1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DD2653-1CA2-4EFF-BEA8-39621BC8DE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ECD99D-5D88-40AA-A720-4A73DC8EFB4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05121936"/>
      </p:ext>
    </p:extLst>
  </p:cSld>
  <p:clrMapOvr>
    <a:masterClrMapping/>
  </p:clrMapOvr>
  <p:transition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LOGO">
            <a:extLst>
              <a:ext uri="{FF2B5EF4-FFF2-40B4-BE49-F238E27FC236}">
                <a16:creationId xmlns:a16="http://schemas.microsoft.com/office/drawing/2014/main" id="{DD62661B-FDA8-46C4-AD32-47FFDC99EE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6623050"/>
            <a:ext cx="1435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09">
            <a:extLst>
              <a:ext uri="{FF2B5EF4-FFF2-40B4-BE49-F238E27FC236}">
                <a16:creationId xmlns:a16="http://schemas.microsoft.com/office/drawing/2014/main" id="{90D3807D-C5E6-4E38-906F-B6ABDC7DB2B3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7067550" y="6626225"/>
            <a:ext cx="720725" cy="152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fld id="{F003C274-5506-4BD3-BBA7-AC28933E0EEA}" type="slidenum">
              <a:rPr lang="it-IT" altLang="it-IT" sz="800">
                <a:latin typeface="Arial" panose="020B0604020202020204" pitchFamily="34" charset="0"/>
              </a:rPr>
              <a:pPr algn="ctr"/>
              <a:t>‹N›</a:t>
            </a:fld>
            <a:endParaRPr lang="it-IT" altLang="it-IT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797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2F646-0BE6-4D19-86B7-7D56BB0476E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FC3F1-4DB5-43E4-92FD-341AD56D069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65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D1A4A-688B-43B1-A670-045D638BE32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EDF72-D9A4-4D2A-808B-30E63B0ED80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7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10A0E-1698-4E17-8503-B659014196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E36D7-E9B0-47DE-A782-ABAF003D2D9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6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D327F-DC31-4893-B5CA-5F717818892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F9855-67AA-4290-A4B8-0663E15035C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71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505C7-13A0-4A95-B45E-952184DF30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5A7E6-29EB-422F-BE55-E37C9C592F3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618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6DC1E-9057-4023-9370-AA6D2553B3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5B425-23AD-4157-8258-B475858662B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28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C5450-4EE3-4CBB-923B-4C2176412D2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F91D3-F279-48FF-9E16-97AC74D4097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89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5CE7F6-82E3-4F82-843D-14D6FB74912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04DA49-063C-4DF5-BC0B-10F2E50915B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02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633A693-20DA-41B4-B3B4-7E7776A680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9C876E9-401C-49B3-974C-36E6B3680A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64013F9-2022-4809-8226-F72B4FF055D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omic Sans M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DDE310C-FDB6-431D-8749-199274F0ADB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omic Sans M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5E4A3FD-CF30-43EC-A177-0E084F1B3B9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D671127-B649-4CB0-85FD-18A250117BD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24985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3" r:id="rId14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pitchFamily="12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124" charset="0"/>
          <a:ea typeface="MS PGothic" panose="020B0600070205080204" pitchFamily="34" charset="-128"/>
          <a:cs typeface="ＭＳ Ｐゴシック" pitchFamily="12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124" charset="0"/>
          <a:ea typeface="MS PGothic" panose="020B0600070205080204" pitchFamily="34" charset="-128"/>
          <a:cs typeface="ＭＳ Ｐゴシック" pitchFamily="12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124" charset="0"/>
          <a:ea typeface="MS PGothic" panose="020B0600070205080204" pitchFamily="34" charset="-128"/>
          <a:cs typeface="ＭＳ Ｐゴシック" pitchFamily="12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124" charset="0"/>
          <a:ea typeface="MS PGothic" panose="020B0600070205080204" pitchFamily="34" charset="-128"/>
          <a:cs typeface="ＭＳ Ｐゴシック" pitchFamily="12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12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12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12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12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12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24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24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24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24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570" name="Rectangle 9"/>
          <p:cNvSpPr>
            <a:spLocks noChangeArrowheads="1"/>
          </p:cNvSpPr>
          <p:nvPr/>
        </p:nvSpPr>
        <p:spPr bwMode="auto">
          <a:xfrm>
            <a:off x="2343150" y="2552700"/>
            <a:ext cx="1657350" cy="857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133571" name="Group 26"/>
          <p:cNvGrpSpPr>
            <a:grpSpLocks/>
          </p:cNvGrpSpPr>
          <p:nvPr/>
        </p:nvGrpSpPr>
        <p:grpSpPr bwMode="auto">
          <a:xfrm>
            <a:off x="669074" y="746414"/>
            <a:ext cx="7510346" cy="6027003"/>
            <a:chOff x="1488" y="1104"/>
            <a:chExt cx="3068" cy="2382"/>
          </a:xfrm>
        </p:grpSpPr>
        <p:grpSp>
          <p:nvGrpSpPr>
            <p:cNvPr id="1133575" name="Group 21"/>
            <p:cNvGrpSpPr>
              <a:grpSpLocks/>
            </p:cNvGrpSpPr>
            <p:nvPr/>
          </p:nvGrpSpPr>
          <p:grpSpPr bwMode="auto">
            <a:xfrm>
              <a:off x="1488" y="1104"/>
              <a:ext cx="2880" cy="2382"/>
              <a:chOff x="2784" y="1181"/>
              <a:chExt cx="2880" cy="2382"/>
            </a:xfrm>
          </p:grpSpPr>
          <p:grpSp>
            <p:nvGrpSpPr>
              <p:cNvPr id="1133580" name="Group 7"/>
              <p:cNvGrpSpPr>
                <a:grpSpLocks/>
              </p:cNvGrpSpPr>
              <p:nvPr/>
            </p:nvGrpSpPr>
            <p:grpSpPr bwMode="auto">
              <a:xfrm>
                <a:off x="2784" y="1403"/>
                <a:ext cx="2880" cy="2160"/>
                <a:chOff x="2784" y="1403"/>
                <a:chExt cx="2880" cy="2160"/>
              </a:xfrm>
            </p:grpSpPr>
            <p:pic>
              <p:nvPicPr>
                <p:cNvPr id="1133583" name="Picture 3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84" y="1403"/>
                  <a:ext cx="2880" cy="21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33584" name="Rectangle 6"/>
                <p:cNvSpPr>
                  <a:spLocks noChangeArrowheads="1"/>
                </p:cNvSpPr>
                <p:nvPr/>
              </p:nvSpPr>
              <p:spPr bwMode="auto">
                <a:xfrm>
                  <a:off x="3774" y="1458"/>
                  <a:ext cx="1020" cy="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ctr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ctr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ctr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ctr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ctr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altLang="it-IT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133581" name="Text Box 8"/>
              <p:cNvSpPr txBox="1">
                <a:spLocks noChangeArrowheads="1"/>
              </p:cNvSpPr>
              <p:nvPr/>
            </p:nvSpPr>
            <p:spPr bwMode="auto">
              <a:xfrm>
                <a:off x="3098" y="1181"/>
                <a:ext cx="1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alt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33582" name="Rectangle 19"/>
              <p:cNvSpPr>
                <a:spLocks noChangeArrowheads="1"/>
              </p:cNvSpPr>
              <p:nvPr/>
            </p:nvSpPr>
            <p:spPr bwMode="auto">
              <a:xfrm>
                <a:off x="3186" y="2754"/>
                <a:ext cx="1044" cy="5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alt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33576" name="Text Box 26"/>
            <p:cNvSpPr txBox="1">
              <a:spLocks noChangeArrowheads="1"/>
            </p:cNvSpPr>
            <p:nvPr/>
          </p:nvSpPr>
          <p:spPr bwMode="auto">
            <a:xfrm>
              <a:off x="3792" y="1776"/>
              <a:ext cx="76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40 ml/min/m</a:t>
              </a:r>
              <a:r>
                <a:rPr kumimoji="0" lang="en-US" altLang="it-IT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133577" name="Line 21"/>
            <p:cNvSpPr>
              <a:spLocks noChangeShapeType="1"/>
            </p:cNvSpPr>
            <p:nvPr/>
          </p:nvSpPr>
          <p:spPr bwMode="auto">
            <a:xfrm flipH="1">
              <a:off x="3408" y="1536"/>
              <a:ext cx="348" cy="137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3578" name="Line 23"/>
            <p:cNvSpPr>
              <a:spLocks noChangeShapeType="1"/>
            </p:cNvSpPr>
            <p:nvPr/>
          </p:nvSpPr>
          <p:spPr bwMode="auto">
            <a:xfrm flipV="1">
              <a:off x="3120" y="2736"/>
              <a:ext cx="292" cy="191"/>
            </a:xfrm>
            <a:prstGeom prst="line">
              <a:avLst/>
            </a:prstGeom>
            <a:noFill/>
            <a:ln w="7620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3579" name="Text Box 26"/>
            <p:cNvSpPr txBox="1">
              <a:spLocks noChangeArrowheads="1"/>
            </p:cNvSpPr>
            <p:nvPr/>
          </p:nvSpPr>
          <p:spPr bwMode="auto">
            <a:xfrm>
              <a:off x="2160" y="2832"/>
              <a:ext cx="8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it-IT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160 ml/min/m</a:t>
              </a:r>
              <a:r>
                <a:rPr kumimoji="0" lang="en-US" altLang="it-IT" sz="14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133574" name="Text Box 28"/>
          <p:cNvSpPr txBox="1">
            <a:spLocks noChangeArrowheads="1"/>
          </p:cNvSpPr>
          <p:nvPr/>
        </p:nvSpPr>
        <p:spPr bwMode="auto">
          <a:xfrm>
            <a:off x="5686425" y="6488112"/>
            <a:ext cx="3457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Trevino et al. J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Clin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Oncol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2009 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Interindividual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variability in MTX clearance substantially affects drug exposure (4 fold range): &gt; 3800 courses in 640 pts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490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300DF2B5-66DB-4EAB-9CFB-1FEEF9B27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28" y="517236"/>
            <a:ext cx="7934051" cy="582352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4ABCC5A-2497-491D-B299-A23F2B9882E9}"/>
              </a:ext>
            </a:extLst>
          </p:cNvPr>
          <p:cNvSpPr txBox="1"/>
          <p:nvPr/>
        </p:nvSpPr>
        <p:spPr>
          <a:xfrm>
            <a:off x="1" y="6211669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Aim of the study: to explore the role of these candidate genetic factors on methotrexate response in an Italian cohort of children with JIA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C3FECF4-8F51-4053-8D61-5BE67B9F6BFA}"/>
              </a:ext>
            </a:extLst>
          </p:cNvPr>
          <p:cNvSpPr txBox="1"/>
          <p:nvPr/>
        </p:nvSpPr>
        <p:spPr>
          <a:xfrm>
            <a:off x="0" y="6375"/>
            <a:ext cx="920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Candidate </a:t>
            </a: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analysis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on </a:t>
            </a: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methotrexate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pharmacogenetics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64443A3-660C-426C-890C-02CF93959675}"/>
              </a:ext>
            </a:extLst>
          </p:cNvPr>
          <p:cNvSpPr txBox="1"/>
          <p:nvPr/>
        </p:nvSpPr>
        <p:spPr>
          <a:xfrm>
            <a:off x="3666478" y="788862"/>
            <a:ext cx="905522" cy="32084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CE58CB6-EB34-4054-B26E-97D62038A303}"/>
              </a:ext>
            </a:extLst>
          </p:cNvPr>
          <p:cNvSpPr txBox="1"/>
          <p:nvPr/>
        </p:nvSpPr>
        <p:spPr>
          <a:xfrm>
            <a:off x="4603072" y="2672408"/>
            <a:ext cx="905522" cy="32084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AC13732-7E83-443E-AC07-5F2B20A447C1}"/>
              </a:ext>
            </a:extLst>
          </p:cNvPr>
          <p:cNvSpPr txBox="1"/>
          <p:nvPr/>
        </p:nvSpPr>
        <p:spPr>
          <a:xfrm>
            <a:off x="5638801" y="2325468"/>
            <a:ext cx="905522" cy="32084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289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olo 1"/>
          <p:cNvSpPr>
            <a:spLocks noGrp="1"/>
          </p:cNvSpPr>
          <p:nvPr>
            <p:ph type="title"/>
          </p:nvPr>
        </p:nvSpPr>
        <p:spPr>
          <a:xfrm>
            <a:off x="11113" y="0"/>
            <a:ext cx="9132887" cy="609600"/>
          </a:xfrm>
        </p:spPr>
        <p:txBody>
          <a:bodyPr/>
          <a:lstStyle/>
          <a:p>
            <a:r>
              <a:rPr lang="it-IT" altLang="it-IT" sz="3200" b="1"/>
              <a:t>Rare variants contribute to methotrexate effects</a:t>
            </a:r>
          </a:p>
        </p:txBody>
      </p:sp>
      <p:pic>
        <p:nvPicPr>
          <p:cNvPr id="44035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512763"/>
            <a:ext cx="6030913" cy="634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CasellaDiTesto 8"/>
          <p:cNvSpPr txBox="1">
            <a:spLocks noChangeArrowheads="1"/>
          </p:cNvSpPr>
          <p:nvPr/>
        </p:nvSpPr>
        <p:spPr bwMode="auto">
          <a:xfrm>
            <a:off x="5181600" y="6488113"/>
            <a:ext cx="3962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Ramsey et al., Genome Res 2012</a:t>
            </a:r>
          </a:p>
        </p:txBody>
      </p:sp>
    </p:spTree>
    <p:extLst>
      <p:ext uri="{BB962C8B-B14F-4D97-AF65-F5344CB8AC3E}">
        <p14:creationId xmlns:p14="http://schemas.microsoft.com/office/powerpoint/2010/main" val="4059505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olo 1"/>
          <p:cNvSpPr>
            <a:spLocks noGrp="1"/>
          </p:cNvSpPr>
          <p:nvPr>
            <p:ph type="title"/>
          </p:nvPr>
        </p:nvSpPr>
        <p:spPr>
          <a:xfrm>
            <a:off x="0" y="11113"/>
            <a:ext cx="9144000" cy="1208087"/>
          </a:xfrm>
        </p:spPr>
        <p:txBody>
          <a:bodyPr/>
          <a:lstStyle/>
          <a:p>
            <a:r>
              <a:rPr lang="it-IT" altLang="it-IT" sz="3600" b="1"/>
              <a:t>Concentration of methotrexate metabolites are associated with patients’ response in JIA</a:t>
            </a:r>
          </a:p>
        </p:txBody>
      </p:sp>
      <p:pic>
        <p:nvPicPr>
          <p:cNvPr id="45059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1828800"/>
            <a:ext cx="6800850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CasellaDiTesto 4"/>
          <p:cNvSpPr txBox="1">
            <a:spLocks noChangeArrowheads="1"/>
          </p:cNvSpPr>
          <p:nvPr/>
        </p:nvSpPr>
        <p:spPr bwMode="auto">
          <a:xfrm>
            <a:off x="0" y="6211888"/>
            <a:ext cx="6477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MTX-PG = Methotrexate PolyGlutamates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JADAS = Juvenile Arthrisits Disease Activity Score</a:t>
            </a:r>
          </a:p>
        </p:txBody>
      </p:sp>
      <p:sp>
        <p:nvSpPr>
          <p:cNvPr id="45061" name="CasellaDiTesto 5"/>
          <p:cNvSpPr txBox="1">
            <a:spLocks noChangeArrowheads="1"/>
          </p:cNvSpPr>
          <p:nvPr/>
        </p:nvSpPr>
        <p:spPr bwMode="auto">
          <a:xfrm>
            <a:off x="4724400" y="6545263"/>
            <a:ext cx="441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Bulatovic Calasan Ann Rheum Dis 2014</a:t>
            </a:r>
          </a:p>
        </p:txBody>
      </p:sp>
    </p:spTree>
    <p:extLst>
      <p:ext uri="{BB962C8B-B14F-4D97-AF65-F5344CB8AC3E}">
        <p14:creationId xmlns:p14="http://schemas.microsoft.com/office/powerpoint/2010/main" val="1071031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Segnaposto contenut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9575" y="1417638"/>
            <a:ext cx="5784850" cy="5440362"/>
          </a:xfrm>
        </p:spPr>
      </p:pic>
      <p:sp>
        <p:nvSpPr>
          <p:cNvPr id="12291" name="CasellaDiTesto 7"/>
          <p:cNvSpPr txBox="1">
            <a:spLocks noChangeArrowheads="1"/>
          </p:cNvSpPr>
          <p:nvPr/>
        </p:nvSpPr>
        <p:spPr bwMode="auto">
          <a:xfrm>
            <a:off x="5867400" y="6488113"/>
            <a:ext cx="3276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Cronstein et al., PNAS 1991</a:t>
            </a:r>
          </a:p>
        </p:txBody>
      </p:sp>
      <p:sp>
        <p:nvSpPr>
          <p:cNvPr id="1229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200" b="1"/>
              <a:t>Methotrexate in Juvenile Idiopathic Arthritis: mechanism of action</a:t>
            </a:r>
          </a:p>
        </p:txBody>
      </p:sp>
    </p:spTree>
    <p:extLst>
      <p:ext uri="{BB962C8B-B14F-4D97-AF65-F5344CB8AC3E}">
        <p14:creationId xmlns:p14="http://schemas.microsoft.com/office/powerpoint/2010/main" val="2243867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2E0FEAA-9D4C-451E-A4B9-9B5DD7C2E40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Immunosoppressori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CAAC9DA-E0A4-46A7-A852-F68E1619D3C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981200"/>
            <a:ext cx="8458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400" dirty="0"/>
              <a:t>Fine anni </a:t>
            </a:r>
            <a:r>
              <a:rPr lang="ja-JP" altLang="it-IT" sz="2400" dirty="0"/>
              <a:t>‘</a:t>
            </a:r>
            <a:r>
              <a:rPr lang="it-IT" altLang="ja-JP" sz="2400" dirty="0"/>
              <a:t>50: Schwartz e </a:t>
            </a:r>
            <a:r>
              <a:rPr lang="it-IT" altLang="ja-JP" sz="2400" dirty="0" err="1"/>
              <a:t>Damesshek</a:t>
            </a:r>
            <a:r>
              <a:rPr lang="it-IT" altLang="ja-JP" sz="2400" dirty="0"/>
              <a:t> scoprono che la 6-mercaptopurina, un farmaco antileucemico, blocca la risposta anticorpale primaria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dirty="0"/>
              <a:t>1962: un analogo della 6-mercaptopurina, l</a:t>
            </a:r>
            <a:r>
              <a:rPr lang="ja-JP" altLang="it-IT" sz="2400" dirty="0"/>
              <a:t>’</a:t>
            </a:r>
            <a:r>
              <a:rPr lang="it-IT" altLang="ja-JP" sz="2400" dirty="0" err="1"/>
              <a:t>azatioprina</a:t>
            </a:r>
            <a:r>
              <a:rPr lang="it-IT" altLang="ja-JP" sz="2400" dirty="0"/>
              <a:t>, si dimostra un valido agente immunosoppressore: </a:t>
            </a:r>
            <a:r>
              <a:rPr lang="it-IT" altLang="ja-JP" sz="2400" b="1" dirty="0"/>
              <a:t>inizia l</a:t>
            </a:r>
            <a:r>
              <a:rPr lang="ja-JP" altLang="it-IT" sz="2400" b="1" dirty="0"/>
              <a:t>’</a:t>
            </a:r>
            <a:r>
              <a:rPr lang="it-IT" altLang="ja-JP" sz="2400" b="1" dirty="0"/>
              <a:t>era dei trapianti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dirty="0"/>
              <a:t>alla terapia con </a:t>
            </a:r>
            <a:r>
              <a:rPr lang="it-IT" altLang="it-IT" sz="2400" dirty="0" err="1"/>
              <a:t>azatioprina</a:t>
            </a:r>
            <a:r>
              <a:rPr lang="it-IT" altLang="it-IT" sz="2400" dirty="0"/>
              <a:t> viene aggiunto il prednisone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dirty="0"/>
              <a:t>1979: viene introdotta la ciclosporina A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dirty="0"/>
              <a:t>anni </a:t>
            </a:r>
            <a:r>
              <a:rPr lang="ja-JP" altLang="it-IT" sz="2400" dirty="0"/>
              <a:t>‘</a:t>
            </a:r>
            <a:r>
              <a:rPr lang="it-IT" altLang="ja-JP" sz="2400" dirty="0"/>
              <a:t>90: sono messi in commercio </a:t>
            </a:r>
            <a:r>
              <a:rPr lang="it-IT" altLang="ja-JP" sz="2400" dirty="0" err="1"/>
              <a:t>tacrolimus</a:t>
            </a:r>
            <a:r>
              <a:rPr lang="it-IT" altLang="ja-JP" sz="2400" dirty="0"/>
              <a:t> e </a:t>
            </a:r>
            <a:r>
              <a:rPr lang="it-IT" altLang="ja-JP" sz="2400" dirty="0" err="1"/>
              <a:t>sirolimus</a:t>
            </a:r>
            <a:r>
              <a:rPr lang="it-IT" altLang="ja-JP" sz="2400" dirty="0"/>
              <a:t>, </a:t>
            </a:r>
            <a:r>
              <a:rPr lang="it-IT" altLang="ja-JP" sz="2400" dirty="0" err="1"/>
              <a:t>micofenolato</a:t>
            </a:r>
            <a:r>
              <a:rPr lang="it-IT" altLang="ja-JP" sz="2400" dirty="0"/>
              <a:t> </a:t>
            </a:r>
            <a:r>
              <a:rPr lang="it-IT" altLang="ja-JP" sz="2400" dirty="0" err="1"/>
              <a:t>mofetile</a:t>
            </a:r>
            <a:r>
              <a:rPr lang="it-IT" altLang="ja-JP" sz="2400" dirty="0"/>
              <a:t>, e gli anticorpi monoclonali </a:t>
            </a:r>
            <a:r>
              <a:rPr lang="it-IT" altLang="ja-JP" sz="2400" dirty="0" err="1"/>
              <a:t>murimonab</a:t>
            </a:r>
            <a:r>
              <a:rPr lang="it-IT" altLang="ja-JP" sz="2400" dirty="0"/>
              <a:t> CD3, </a:t>
            </a:r>
            <a:r>
              <a:rPr lang="it-IT" altLang="ja-JP" sz="2400" dirty="0" err="1"/>
              <a:t>basiliximab</a:t>
            </a:r>
            <a:r>
              <a:rPr lang="it-IT" altLang="ja-JP" sz="2400" dirty="0"/>
              <a:t> e </a:t>
            </a:r>
            <a:r>
              <a:rPr lang="it-IT" altLang="ja-JP" sz="2400" dirty="0" err="1"/>
              <a:t>daclizumab</a:t>
            </a:r>
            <a:r>
              <a:rPr lang="it-IT" altLang="ja-JP" sz="2400" dirty="0"/>
              <a:t>  </a:t>
            </a:r>
            <a:endParaRPr lang="it-IT" altLang="it-IT" sz="2400" dirty="0"/>
          </a:p>
        </p:txBody>
      </p:sp>
    </p:spTree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magine 1">
            <a:extLst>
              <a:ext uri="{FF2B5EF4-FFF2-40B4-BE49-F238E27FC236}">
                <a16:creationId xmlns:a16="http://schemas.microsoft.com/office/drawing/2014/main" id="{24FD9898-9C5F-4101-8112-DCD740AA48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241300"/>
            <a:ext cx="6505575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magine 1">
            <a:extLst>
              <a:ext uri="{FF2B5EF4-FFF2-40B4-BE49-F238E27FC236}">
                <a16:creationId xmlns:a16="http://schemas.microsoft.com/office/drawing/2014/main" id="{3373455B-6A85-4281-8214-ABE7012A36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4196"/>
            <a:ext cx="6603950" cy="672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24" y="2387475"/>
            <a:ext cx="3990825" cy="368051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/>
          <a:srcRect l="11655" r="13379"/>
          <a:stretch/>
        </p:blipFill>
        <p:spPr>
          <a:xfrm>
            <a:off x="445770" y="2270520"/>
            <a:ext cx="4023360" cy="431699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/>
          <a:srcRect l="11057" t="27184" r="11415"/>
          <a:stretch/>
        </p:blipFill>
        <p:spPr>
          <a:xfrm>
            <a:off x="0" y="0"/>
            <a:ext cx="9128626" cy="203454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966460" y="6488668"/>
            <a:ext cx="3162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NEJM, 1998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750419" y="6402849"/>
            <a:ext cx="1895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St.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Jude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Total 12</a:t>
            </a:r>
          </a:p>
        </p:txBody>
      </p:sp>
    </p:spTree>
    <p:extLst>
      <p:ext uri="{BB962C8B-B14F-4D97-AF65-F5344CB8AC3E}">
        <p14:creationId xmlns:p14="http://schemas.microsoft.com/office/powerpoint/2010/main" val="4154515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Intercourse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targeting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study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St.Jude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Total XV)</a:t>
            </a:r>
          </a:p>
        </p:txBody>
      </p:sp>
      <p:grpSp>
        <p:nvGrpSpPr>
          <p:cNvPr id="16" name="Gruppo 15"/>
          <p:cNvGrpSpPr/>
          <p:nvPr/>
        </p:nvGrpSpPr>
        <p:grpSpPr>
          <a:xfrm>
            <a:off x="2362354" y="1605776"/>
            <a:ext cx="5171804" cy="4169529"/>
            <a:chOff x="2362354" y="1605776"/>
            <a:chExt cx="5171804" cy="4169529"/>
          </a:xfrm>
        </p:grpSpPr>
        <p:sp>
          <p:nvSpPr>
            <p:cNvPr id="14" name="Rettangolo 13"/>
            <p:cNvSpPr/>
            <p:nvPr/>
          </p:nvSpPr>
          <p:spPr>
            <a:xfrm>
              <a:off x="5330283" y="1605776"/>
              <a:ext cx="1315844" cy="6579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4063108" y="4840953"/>
              <a:ext cx="1315844" cy="6579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2362354" y="5117383"/>
              <a:ext cx="1315844" cy="6579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ttangolo 17"/>
            <p:cNvSpPr/>
            <p:nvPr/>
          </p:nvSpPr>
          <p:spPr>
            <a:xfrm>
              <a:off x="6218314" y="2061277"/>
              <a:ext cx="1315844" cy="6579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4" name="CasellaDiTesto 23"/>
          <p:cNvSpPr txBox="1"/>
          <p:nvPr/>
        </p:nvSpPr>
        <p:spPr>
          <a:xfrm>
            <a:off x="5966460" y="6488668"/>
            <a:ext cx="3162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Evans et al., NEJM, 1998</a:t>
            </a:r>
          </a:p>
        </p:txBody>
      </p:sp>
      <p:grpSp>
        <p:nvGrpSpPr>
          <p:cNvPr id="29" name="Group 21"/>
          <p:cNvGrpSpPr>
            <a:grpSpLocks/>
          </p:cNvGrpSpPr>
          <p:nvPr/>
        </p:nvGrpSpPr>
        <p:grpSpPr bwMode="auto">
          <a:xfrm>
            <a:off x="242305" y="1907518"/>
            <a:ext cx="3363609" cy="2509024"/>
            <a:chOff x="2784" y="1181"/>
            <a:chExt cx="2880" cy="2382"/>
          </a:xfrm>
        </p:grpSpPr>
        <p:grpSp>
          <p:nvGrpSpPr>
            <p:cNvPr id="34" name="Group 7"/>
            <p:cNvGrpSpPr>
              <a:grpSpLocks/>
            </p:cNvGrpSpPr>
            <p:nvPr/>
          </p:nvGrpSpPr>
          <p:grpSpPr bwMode="auto">
            <a:xfrm>
              <a:off x="2784" y="1403"/>
              <a:ext cx="2880" cy="2160"/>
              <a:chOff x="2784" y="1403"/>
              <a:chExt cx="2880" cy="2160"/>
            </a:xfrm>
          </p:grpSpPr>
          <p:pic>
            <p:nvPicPr>
              <p:cNvPr id="37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4" y="1403"/>
                <a:ext cx="2880" cy="2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" name="Rectangle 6"/>
              <p:cNvSpPr>
                <a:spLocks noChangeArrowheads="1"/>
              </p:cNvSpPr>
              <p:nvPr/>
            </p:nvSpPr>
            <p:spPr bwMode="auto">
              <a:xfrm>
                <a:off x="3774" y="1458"/>
                <a:ext cx="1020" cy="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alt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5" name="Text Box 8"/>
            <p:cNvSpPr txBox="1">
              <a:spLocks noChangeArrowheads="1"/>
            </p:cNvSpPr>
            <p:nvPr/>
          </p:nvSpPr>
          <p:spPr bwMode="auto">
            <a:xfrm>
              <a:off x="3098" y="1181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Rectangle 19"/>
            <p:cNvSpPr>
              <a:spLocks noChangeArrowheads="1"/>
            </p:cNvSpPr>
            <p:nvPr/>
          </p:nvSpPr>
          <p:spPr bwMode="auto">
            <a:xfrm>
              <a:off x="3186" y="2754"/>
              <a:ext cx="1044" cy="5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2" name="Freccia a destra 51"/>
          <p:cNvSpPr/>
          <p:nvPr/>
        </p:nvSpPr>
        <p:spPr>
          <a:xfrm>
            <a:off x="3973904" y="3162030"/>
            <a:ext cx="468348" cy="406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3" name="Group 21"/>
          <p:cNvGrpSpPr>
            <a:grpSpLocks/>
          </p:cNvGrpSpPr>
          <p:nvPr/>
        </p:nvGrpSpPr>
        <p:grpSpPr bwMode="auto">
          <a:xfrm>
            <a:off x="4762155" y="1934737"/>
            <a:ext cx="3363609" cy="2509024"/>
            <a:chOff x="2784" y="1181"/>
            <a:chExt cx="2880" cy="2382"/>
          </a:xfrm>
        </p:grpSpPr>
        <p:grpSp>
          <p:nvGrpSpPr>
            <p:cNvPr id="54" name="Group 7"/>
            <p:cNvGrpSpPr>
              <a:grpSpLocks/>
            </p:cNvGrpSpPr>
            <p:nvPr/>
          </p:nvGrpSpPr>
          <p:grpSpPr bwMode="auto">
            <a:xfrm>
              <a:off x="2784" y="1403"/>
              <a:ext cx="2880" cy="2160"/>
              <a:chOff x="2784" y="1403"/>
              <a:chExt cx="2880" cy="2160"/>
            </a:xfrm>
          </p:grpSpPr>
          <p:pic>
            <p:nvPicPr>
              <p:cNvPr id="57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4" y="1403"/>
                <a:ext cx="2880" cy="2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8" name="Rectangle 6"/>
              <p:cNvSpPr>
                <a:spLocks noChangeArrowheads="1"/>
              </p:cNvSpPr>
              <p:nvPr/>
            </p:nvSpPr>
            <p:spPr bwMode="auto">
              <a:xfrm>
                <a:off x="3774" y="1458"/>
                <a:ext cx="1020" cy="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alt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3098" y="1181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" name="Rectangle 19"/>
            <p:cNvSpPr>
              <a:spLocks noChangeArrowheads="1"/>
            </p:cNvSpPr>
            <p:nvPr/>
          </p:nvSpPr>
          <p:spPr bwMode="auto">
            <a:xfrm>
              <a:off x="3186" y="2754"/>
              <a:ext cx="1044" cy="5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9" name="CasellaDiTesto 58"/>
          <p:cNvSpPr txBox="1"/>
          <p:nvPr/>
        </p:nvSpPr>
        <p:spPr>
          <a:xfrm>
            <a:off x="931650" y="4685526"/>
            <a:ext cx="1984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Course I</a:t>
            </a:r>
          </a:p>
        </p:txBody>
      </p:sp>
      <p:sp>
        <p:nvSpPr>
          <p:cNvPr id="66" name="CasellaDiTesto 65"/>
          <p:cNvSpPr txBox="1"/>
          <p:nvPr/>
        </p:nvSpPr>
        <p:spPr>
          <a:xfrm>
            <a:off x="5330283" y="4685526"/>
            <a:ext cx="1984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Course II</a:t>
            </a:r>
          </a:p>
        </p:txBody>
      </p:sp>
      <p:sp>
        <p:nvSpPr>
          <p:cNvPr id="68" name="CasellaDiTesto 67"/>
          <p:cNvSpPr txBox="1"/>
          <p:nvPr/>
        </p:nvSpPr>
        <p:spPr>
          <a:xfrm>
            <a:off x="3489120" y="2437985"/>
            <a:ext cx="143791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Dose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adjustment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8120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b="10746"/>
          <a:stretch/>
        </p:blipFill>
        <p:spPr>
          <a:xfrm>
            <a:off x="0" y="0"/>
            <a:ext cx="6166624" cy="266969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/>
          <a:srcRect b="48891"/>
          <a:stretch/>
        </p:blipFill>
        <p:spPr>
          <a:xfrm>
            <a:off x="891540" y="2669697"/>
            <a:ext cx="8111395" cy="415157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0" y="6488668"/>
            <a:ext cx="2384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St.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Jude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Total 15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study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425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0" y="1260088"/>
            <a:ext cx="9174488" cy="5118409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Intercourse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targeting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study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St.Jude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Total XV) and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effects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on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adverse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events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939565" y="6488668"/>
            <a:ext cx="5204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Pauley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 al.,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Cancer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Chemother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Pharmacol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2013</a:t>
            </a:r>
          </a:p>
        </p:txBody>
      </p:sp>
    </p:spTree>
    <p:extLst>
      <p:ext uri="{BB962C8B-B14F-4D97-AF65-F5344CB8AC3E}">
        <p14:creationId xmlns:p14="http://schemas.microsoft.com/office/powerpoint/2010/main" val="3403308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8" t="36751" r="9096" b="43376"/>
          <a:stretch/>
        </p:blipFill>
        <p:spPr bwMode="auto">
          <a:xfrm>
            <a:off x="0" y="973854"/>
            <a:ext cx="6534615" cy="195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43" name="Rectangle 11"/>
          <p:cNvSpPr>
            <a:spLocks noChangeArrowheads="1"/>
          </p:cNvSpPr>
          <p:nvPr/>
        </p:nvSpPr>
        <p:spPr bwMode="auto">
          <a:xfrm>
            <a:off x="5936902" y="2192338"/>
            <a:ext cx="3097212" cy="13843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Data collection of methotrexate concentration levels at 24h, 42h, 48h after infusion </a:t>
            </a:r>
            <a:r>
              <a:rPr kumimoji="0" lang="it-IT" altLang="it-IT" sz="1200" b="1" i="1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</a:t>
            </a:r>
            <a:r>
              <a:rPr kumimoji="0" lang="en-US" altLang="it-IT" sz="1200" b="1" i="1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pharmacokinetic parameters</a:t>
            </a:r>
            <a:r>
              <a:rPr kumimoji="0" lang="it-IT" altLang="it-IT" sz="1200" b="1" i="1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200" b="1" i="1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1" i="1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SLCO1B1 </a:t>
            </a:r>
            <a:r>
              <a:rPr kumimoji="0" lang="it-IT" altLang="it-IT" sz="12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rs4149056</a:t>
            </a:r>
            <a:r>
              <a:rPr kumimoji="0" lang="it-IT" altLang="it-IT" sz="1200" b="1" i="1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it-IT" altLang="it-IT" sz="12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SNP genotyping </a:t>
            </a:r>
            <a:r>
              <a:rPr kumimoji="0" lang="it-IT" altLang="it-IT" sz="1200" b="1" i="1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</a:t>
            </a:r>
            <a:r>
              <a:rPr kumimoji="0" lang="en-US" altLang="it-IT" sz="1200" b="1" i="1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pharmacogenetic parameters</a:t>
            </a:r>
            <a:r>
              <a:rPr kumimoji="0" lang="it-IT" altLang="it-IT" sz="1200" b="1" i="1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).</a:t>
            </a:r>
            <a:endParaRPr kumimoji="0" lang="it-IT" altLang="it-IT" sz="1200" b="1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7463" y="-26988"/>
            <a:ext cx="9144001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sng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HD-MTX PHARMACOKINETIC ANALYSIS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187450" y="692150"/>
            <a:ext cx="6769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1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Data and sample </a:t>
            </a:r>
            <a:r>
              <a:rPr kumimoji="0" lang="it-IT" altLang="it-IT" sz="1400" b="1" i="1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collection</a:t>
            </a:r>
            <a:r>
              <a:rPr kumimoji="0" lang="it-IT" altLang="it-IT" sz="1400" b="1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</a:t>
            </a:r>
            <a:r>
              <a:rPr kumimoji="0" lang="it-IT" altLang="it-IT" sz="1400" b="1" i="1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is</a:t>
            </a:r>
            <a:r>
              <a:rPr kumimoji="0" lang="it-IT" altLang="it-IT" sz="1400" b="1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it-IT" altLang="it-IT" sz="1400" b="1" i="1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still</a:t>
            </a:r>
            <a:r>
              <a:rPr kumimoji="0" lang="it-IT" altLang="it-IT" sz="1400" b="1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it-IT" altLang="it-IT" sz="1400" b="1" i="1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ongoing</a:t>
            </a:r>
            <a:r>
              <a:rPr kumimoji="0" lang="it-IT" altLang="it-IT" sz="1400" b="1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and </a:t>
            </a:r>
            <a:r>
              <a:rPr kumimoji="0" lang="it-IT" altLang="it-IT" sz="1400" b="1" i="1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will</a:t>
            </a:r>
            <a:r>
              <a:rPr kumimoji="0" lang="it-IT" altLang="it-IT" sz="1400" b="1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end on 2018</a:t>
            </a:r>
            <a:r>
              <a:rPr kumimoji="0" lang="it-IT" alt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  <a:r>
              <a:rPr kumimoji="0" lang="it-IT" altLang="it-IT" sz="1400" b="1" i="1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June</a:t>
            </a:r>
            <a:r>
              <a:rPr kumimoji="0" lang="it-IT" altLang="it-IT" sz="1400" b="1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30th.</a:t>
            </a:r>
            <a:endParaRPr kumimoji="0" lang="it-IT" altLang="it-IT" sz="1400" b="1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7" name="Group 41"/>
          <p:cNvGraphicFramePr>
            <a:graphicFrameLocks noGrp="1"/>
          </p:cNvGraphicFramePr>
          <p:nvPr/>
        </p:nvGraphicFramePr>
        <p:xfrm>
          <a:off x="354013" y="3524250"/>
          <a:ext cx="8323262" cy="2838451"/>
        </p:xfrm>
        <a:graphic>
          <a:graphicData uri="http://schemas.openxmlformats.org/drawingml/2006/table">
            <a:tbl>
              <a:tblPr/>
              <a:tblGrid>
                <a:gridCol w="8323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18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122 </a:t>
                      </a:r>
                      <a:r>
                        <a:rPr kumimoji="0" lang="it-IT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patients</a:t>
                      </a: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 </a:t>
                      </a: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(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median (IQ) age: 4.9 (3.3-9.6) years; gender: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n</a:t>
                      </a:r>
                      <a:r>
                        <a:rPr kumimoji="0" lang="en-US" sz="12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tot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= 94;  male: 67%) </a:t>
                      </a:r>
                    </a:p>
                  </a:txBody>
                  <a:tcPr marL="68604" marR="6860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57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Regina Margherita Hospital, </a:t>
                      </a:r>
                      <a:r>
                        <a:rPr kumimoji="0" lang="it-IT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Turin</a:t>
                      </a: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(n=33, 27,0%)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“Centro Maria Letizia Verga”, San Gerardo Hospital, Monza </a:t>
                      </a: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(n=18, 14,8%) </a:t>
                      </a:r>
                    </a:p>
                    <a:p>
                      <a:pPr marL="0" marR="0" lvl="0" indent="0" algn="just" defTabSz="457200" rtl="0" eaLnBrk="0" fontAlgn="base" latinLnBrk="0" hangingPunct="0">
                        <a:lnSpc>
                          <a:spcPct val="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IRCCS </a:t>
                      </a:r>
                      <a:r>
                        <a:rPr kumimoji="0" lang="it-IT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Children's</a:t>
                      </a: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it-IT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Research</a:t>
                      </a: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Hospital Burlo Garofolo, Trieste </a:t>
                      </a: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(n=71, 58,2%)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68604" marR="68604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8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Protocol (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n</a:t>
                      </a:r>
                      <a:r>
                        <a:rPr kumimoji="0" lang="en-US" sz="12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tot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= 82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)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AIEOP R2006: 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n= 27; 22.1% 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AIEOP-BFM ALL 2009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: 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n= 95; 77.9% </a:t>
                      </a:r>
                    </a:p>
                  </a:txBody>
                  <a:tcPr marL="68604" marR="68604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Race: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n</a:t>
                      </a:r>
                      <a:r>
                        <a:rPr kumimoji="0" lang="en-US" sz="12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tot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= 67; 97% Caucasians</a:t>
                      </a:r>
                    </a:p>
                  </a:txBody>
                  <a:tcPr marL="68604" marR="68604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Risk group: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n</a:t>
                      </a:r>
                      <a:r>
                        <a:rPr kumimoji="0" lang="en-US" sz="12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tot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= 58; 31% SR, 58.6% MR, 10.4% HR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604" marR="68604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it-IT" sz="1200" b="1" i="1" dirty="0">
                          <a:solidFill>
                            <a:srgbClr val="333399"/>
                          </a:solidFill>
                        </a:rPr>
                        <a:t>SLCO1B1 </a:t>
                      </a:r>
                      <a:r>
                        <a:rPr lang="it-IT" altLang="it-IT" sz="1200" b="1" dirty="0">
                          <a:solidFill>
                            <a:srgbClr val="333399"/>
                          </a:solidFill>
                        </a:rPr>
                        <a:t>rs4149056</a:t>
                      </a:r>
                      <a:r>
                        <a:rPr lang="it-IT" altLang="it-IT" sz="1200" b="1" i="1" dirty="0">
                          <a:solidFill>
                            <a:srgbClr val="333399"/>
                          </a:solidFill>
                        </a:rPr>
                        <a:t> (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AIEOP-BFM ALL 2009)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: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n</a:t>
                      </a:r>
                      <a:r>
                        <a:rPr kumimoji="0" lang="en-US" sz="12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tot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= 79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; 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72.2%TT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,  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21.5%TC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, 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6.3%CC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604" marR="68604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24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95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641" y="635135"/>
            <a:ext cx="6442660" cy="6222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7463" y="-26987"/>
            <a:ext cx="9144001" cy="539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HD-MTX PHARMACOKINETIC ANALYSIS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3367509" y="448565"/>
            <a:ext cx="2320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1" i="1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Hematological</a:t>
            </a:r>
            <a:r>
              <a:rPr kumimoji="0" lang="it-IT" altLang="it-IT" sz="1400" b="1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it-IT" altLang="it-IT" sz="1400" b="1" i="1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toxicities</a:t>
            </a:r>
            <a:endParaRPr kumimoji="0" lang="it-IT" altLang="it-IT" sz="1400" b="1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380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045CA6F-61C7-4228-8A48-42ECCD304562}"/>
              </a:ext>
            </a:extLst>
          </p:cNvPr>
          <p:cNvSpPr txBox="1"/>
          <p:nvPr/>
        </p:nvSpPr>
        <p:spPr>
          <a:xfrm>
            <a:off x="-30480" y="20320"/>
            <a:ext cx="9174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atin typeface="Comic Sans MS" panose="030F0702030302020204" pitchFamily="66" charset="0"/>
              </a:rPr>
              <a:t>Farmacogenetica metotressato: molta ricerca ma un biomarcatore validato non è ancora chiaramente disponibile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63CE93F-5E4A-4E11-A46E-1C3F568954B4}"/>
              </a:ext>
            </a:extLst>
          </p:cNvPr>
          <p:cNvSpPr txBox="1"/>
          <p:nvPr/>
        </p:nvSpPr>
        <p:spPr>
          <a:xfrm>
            <a:off x="76200" y="2438400"/>
            <a:ext cx="3048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«</a:t>
            </a:r>
            <a:r>
              <a:rPr lang="it-IT" sz="2400" dirty="0" err="1"/>
              <a:t>Mercaptopurine</a:t>
            </a:r>
            <a:r>
              <a:rPr lang="it-IT" sz="2400" dirty="0"/>
              <a:t> </a:t>
            </a:r>
            <a:r>
              <a:rPr lang="it-IT" sz="2400" dirty="0" err="1"/>
              <a:t>pharmacogenetics</a:t>
            </a:r>
            <a:r>
              <a:rPr lang="it-IT" sz="2400" dirty="0"/>
              <a:t>»</a:t>
            </a:r>
          </a:p>
          <a:p>
            <a:pPr algn="ctr"/>
            <a:endParaRPr lang="it-IT" sz="2400" dirty="0"/>
          </a:p>
          <a:p>
            <a:pPr algn="ctr"/>
            <a:endParaRPr lang="it-IT" sz="2400" dirty="0"/>
          </a:p>
          <a:p>
            <a:pPr algn="ctr"/>
            <a:endParaRPr lang="it-IT" sz="2400" dirty="0"/>
          </a:p>
          <a:p>
            <a:pPr algn="ctr"/>
            <a:endParaRPr lang="it-IT" sz="2400" dirty="0"/>
          </a:p>
          <a:p>
            <a:pPr algn="ctr"/>
            <a:r>
              <a:rPr lang="it-IT" sz="2400" dirty="0"/>
              <a:t>«</a:t>
            </a:r>
            <a:r>
              <a:rPr lang="it-IT" sz="2400" dirty="0" err="1"/>
              <a:t>Methotrexate</a:t>
            </a:r>
            <a:endParaRPr lang="it-IT" sz="2400" dirty="0"/>
          </a:p>
          <a:p>
            <a:pPr algn="ctr"/>
            <a:r>
              <a:rPr lang="it-IT" sz="2400" dirty="0" err="1"/>
              <a:t>pharmacogenetics</a:t>
            </a:r>
            <a:r>
              <a:rPr lang="it-IT" sz="2400" dirty="0"/>
              <a:t>»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DEC835E-0E9D-4D8C-930A-4CA913682448}"/>
              </a:ext>
            </a:extLst>
          </p:cNvPr>
          <p:cNvSpPr txBox="1"/>
          <p:nvPr/>
        </p:nvSpPr>
        <p:spPr>
          <a:xfrm>
            <a:off x="2981960" y="1563469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Numero articoli su </a:t>
            </a:r>
            <a:r>
              <a:rPr lang="it-IT" b="1" dirty="0" err="1"/>
              <a:t>Pubmed</a:t>
            </a:r>
            <a:endParaRPr lang="it-IT" b="1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942504F-D1CE-4B5B-99B0-6FB75A78217F}"/>
              </a:ext>
            </a:extLst>
          </p:cNvPr>
          <p:cNvSpPr txBox="1"/>
          <p:nvPr/>
        </p:nvSpPr>
        <p:spPr>
          <a:xfrm>
            <a:off x="3429000" y="266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345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181EEDB-78EC-4D76-8610-9934153DE1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444" r="75000" b="15926"/>
          <a:stretch/>
        </p:blipFill>
        <p:spPr>
          <a:xfrm>
            <a:off x="3896360" y="2206506"/>
            <a:ext cx="2286000" cy="15240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5BFAD42E-F9A7-4D54-B0F9-8D906B7312D1}"/>
              </a:ext>
            </a:extLst>
          </p:cNvPr>
          <p:cNvSpPr txBox="1"/>
          <p:nvPr/>
        </p:nvSpPr>
        <p:spPr>
          <a:xfrm>
            <a:off x="6131560" y="1560175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Linee guida cliniche (livello 1A su </a:t>
            </a:r>
            <a:r>
              <a:rPr lang="it-IT" b="1" dirty="0" err="1"/>
              <a:t>PharmGKB</a:t>
            </a:r>
            <a:r>
              <a:rPr lang="it-IT" b="1" dirty="0"/>
              <a:t>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23E810B-652F-4899-B5E9-D051C4949DF7}"/>
              </a:ext>
            </a:extLst>
          </p:cNvPr>
          <p:cNvSpPr txBox="1"/>
          <p:nvPr/>
        </p:nvSpPr>
        <p:spPr>
          <a:xfrm>
            <a:off x="6558280" y="2301855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31 annotazioni</a:t>
            </a:r>
          </a:p>
          <a:p>
            <a:pPr algn="ctr"/>
            <a:r>
              <a:rPr lang="it-IT" dirty="0"/>
              <a:t>(TPMT, </a:t>
            </a:r>
          </a:p>
          <a:p>
            <a:pPr algn="ctr"/>
            <a:r>
              <a:rPr lang="it-IT" dirty="0"/>
              <a:t>NUDT15)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A9D96D5-945E-4C2F-A922-4A77D78AD76A}"/>
              </a:ext>
            </a:extLst>
          </p:cNvPr>
          <p:cNvSpPr/>
          <p:nvPr/>
        </p:nvSpPr>
        <p:spPr>
          <a:xfrm>
            <a:off x="4663440" y="3342774"/>
            <a:ext cx="1066800" cy="533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89DCF978-BC9D-4AF6-8E9A-2699BF92A297}"/>
              </a:ext>
            </a:extLst>
          </p:cNvPr>
          <p:cNvSpPr/>
          <p:nvPr/>
        </p:nvSpPr>
        <p:spPr>
          <a:xfrm>
            <a:off x="4010660" y="2276505"/>
            <a:ext cx="746760" cy="390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AF17F08-A4B9-4129-82B3-4E14284B691F}"/>
              </a:ext>
            </a:extLst>
          </p:cNvPr>
          <p:cNvSpPr txBox="1"/>
          <p:nvPr/>
        </p:nvSpPr>
        <p:spPr>
          <a:xfrm>
            <a:off x="3444240" y="482498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350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A1F4506C-52ED-47DF-BF9A-B1DB46FE56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66" t="55504" r="74167" b="17407"/>
          <a:stretch/>
        </p:blipFill>
        <p:spPr>
          <a:xfrm>
            <a:off x="3997325" y="4187706"/>
            <a:ext cx="2209800" cy="1393294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0C3A9E2B-72C3-4275-A48A-825B5016C4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0660" y="4317735"/>
            <a:ext cx="743776" cy="396274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A0420D7-ECEB-4903-AEA6-7B5D86BB2624}"/>
              </a:ext>
            </a:extLst>
          </p:cNvPr>
          <p:cNvSpPr txBox="1"/>
          <p:nvPr/>
        </p:nvSpPr>
        <p:spPr>
          <a:xfrm>
            <a:off x="6634480" y="4736254"/>
            <a:ext cx="2433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134 annotazioni (nessuno livello 1A)</a:t>
            </a:r>
          </a:p>
        </p:txBody>
      </p:sp>
    </p:spTree>
    <p:extLst>
      <p:ext uri="{BB962C8B-B14F-4D97-AF65-F5344CB8AC3E}">
        <p14:creationId xmlns:p14="http://schemas.microsoft.com/office/powerpoint/2010/main" val="1774844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1309" y="341745"/>
            <a:ext cx="4442691" cy="615141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76" y="219363"/>
            <a:ext cx="4377062" cy="639618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800437" y="6493163"/>
            <a:ext cx="3343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Ramsey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 al., Blood 2013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886691" y="341745"/>
            <a:ext cx="79802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Variants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SLCO1B1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predict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methotrexate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clearance</a:t>
            </a:r>
          </a:p>
        </p:txBody>
      </p:sp>
    </p:spTree>
    <p:extLst>
      <p:ext uri="{BB962C8B-B14F-4D97-AF65-F5344CB8AC3E}">
        <p14:creationId xmlns:p14="http://schemas.microsoft.com/office/powerpoint/2010/main" val="2141839846"/>
      </p:ext>
    </p:extLst>
  </p:cSld>
  <p:clrMapOvr>
    <a:masterClrMapping/>
  </p:clrMapOvr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ruttura predefinita">
  <a:themeElements>
    <a:clrScheme name="Struttura predefinita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Struttura predefinita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</TotalTime>
  <Words>535</Words>
  <Application>Microsoft Office PowerPoint</Application>
  <PresentationFormat>Presentazione su schermo (4:3)</PresentationFormat>
  <Paragraphs>69</Paragraphs>
  <Slides>16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16</vt:i4>
      </vt:variant>
    </vt:vector>
  </HeadingPairs>
  <TitlesOfParts>
    <vt:vector size="21" baseType="lpstr">
      <vt:lpstr>Arial</vt:lpstr>
      <vt:lpstr>Calibri</vt:lpstr>
      <vt:lpstr>Comic Sans MS</vt:lpstr>
      <vt:lpstr>5_Office Theme</vt:lpstr>
      <vt:lpstr>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Rare variants contribute to methotrexate effects</vt:lpstr>
      <vt:lpstr>Concentration of methotrexate metabolites are associated with patients’ response in JIA</vt:lpstr>
      <vt:lpstr>Methotrexate in Juvenile Idiopathic Arthritis: mechanism of action</vt:lpstr>
      <vt:lpstr>Immunosoppressori</vt:lpstr>
      <vt:lpstr>Presentazione standard di PowerPoint</vt:lpstr>
      <vt:lpstr>Presentazione standard di PowerPoint</vt:lpstr>
    </vt:vector>
  </TitlesOfParts>
  <Company>SJCRH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Farmacotossicologia</dc:title>
  <dc:creator>help</dc:creator>
  <cp:lastModifiedBy>Gabriele Stocco</cp:lastModifiedBy>
  <cp:revision>137</cp:revision>
  <dcterms:created xsi:type="dcterms:W3CDTF">2012-03-01T12:06:30Z</dcterms:created>
  <dcterms:modified xsi:type="dcterms:W3CDTF">2020-10-19T16:39:32Z</dcterms:modified>
</cp:coreProperties>
</file>