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59" r:id="rId5"/>
    <p:sldId id="260" r:id="rId6"/>
    <p:sldId id="262" r:id="rId7"/>
    <p:sldId id="263" r:id="rId8"/>
    <p:sldId id="264" r:id="rId9"/>
    <p:sldId id="265" r:id="rId10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984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1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0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0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5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9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1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2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87E96-2C58-4518-B0F8-C405AE791FDB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401B4-B90E-478C-9369-5EA06397D28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9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467100" y="5967412"/>
            <a:ext cx="5200650" cy="30956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03647" indent="-232172">
              <a:spcBef>
                <a:spcPct val="20000"/>
              </a:spcBef>
              <a:buChar char="–"/>
              <a:defRPr sz="2275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28688" indent="-185738">
              <a:spcBef>
                <a:spcPct val="20000"/>
              </a:spcBef>
              <a:buChar char="•"/>
              <a:defRPr sz="195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00163" indent="-185738">
              <a:spcBef>
                <a:spcPct val="20000"/>
              </a:spcBef>
              <a:buChar char="–"/>
              <a:defRPr sz="1625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71638" indent="-185738">
              <a:spcBef>
                <a:spcPct val="20000"/>
              </a:spcBef>
              <a:buChar char="»"/>
              <a:defRPr sz="1625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43113" indent="-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25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14588" indent="-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25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786063" indent="-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25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157538" indent="-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25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3CE46F-9C46-475A-B92F-479D352A6BF5}" type="slidenum">
              <a:rPr lang="it-IT" altLang="it-IT" sz="975">
                <a:latin typeface="Arial Black" panose="020B0A040201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975">
              <a:latin typeface="Arial Black" panose="020B0A04020102020204" pitchFamily="34" charset="0"/>
            </a:endParaRPr>
          </a:p>
        </p:txBody>
      </p:sp>
      <p:sp>
        <p:nvSpPr>
          <p:cNvPr id="5123" name="Text Box 12"/>
          <p:cNvSpPr txBox="1">
            <a:spLocks noChangeArrowheads="1"/>
          </p:cNvSpPr>
          <p:nvPr/>
        </p:nvSpPr>
        <p:spPr bwMode="auto">
          <a:xfrm>
            <a:off x="973171" y="363915"/>
            <a:ext cx="7276159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Barbara </a:t>
            </a:r>
            <a:r>
              <a:rPr lang="it-IT" altLang="it-IT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Dapas</a:t>
            </a:r>
            <a:r>
              <a:rPr lang="it-IT" alt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Grassi </a:t>
            </a:r>
            <a:r>
              <a:rPr lang="it-IT" alt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Gabriele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it-IT" alt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Laboratori Clinica Medica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Presso nuovo edificio Anatomia Patologica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piano 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Ospedale di </a:t>
            </a:r>
            <a:r>
              <a:rPr lang="it-IT" altLang="it-IT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Cattinara</a:t>
            </a:r>
            <a:endParaRPr lang="it-IT" alt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it-IT" alt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it-IT" alt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0403993228</a:t>
            </a:r>
            <a:endParaRPr lang="it-IT" alt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0403993227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it-IT" alt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bdapas@units.it</a:t>
            </a:r>
            <a:endParaRPr lang="it-IT" alt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ggrassi@units.it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it-IT" altLang="it-IT" sz="32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2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EC8A-B1F7-4737-B02B-485944661378}" type="slidenum">
              <a:rPr lang="it-IT" smtClean="0"/>
              <a:t>2</a:t>
            </a:fld>
            <a:endParaRPr lang="it-IT"/>
          </a:p>
        </p:txBody>
      </p:sp>
      <p:sp>
        <p:nvSpPr>
          <p:cNvPr id="3" name="TextBox 2"/>
          <p:cNvSpPr txBox="1"/>
          <p:nvPr/>
        </p:nvSpPr>
        <p:spPr>
          <a:xfrm>
            <a:off x="163011" y="1090749"/>
            <a:ext cx="93569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Testi consigliati</a:t>
            </a:r>
          </a:p>
          <a:p>
            <a:pPr algn="ctr"/>
            <a:endParaRPr lang="it-IT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 Grassi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Ciacco M, Lippi G. Biochimica Clinica e medicina di laboratorio, seconda 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edizione, </a:t>
            </a:r>
            <a:r>
              <a:rPr lang="it-IT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EdiSES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Antonozzi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I, </a:t>
            </a:r>
            <a:r>
              <a:rPr lang="it-IT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Gulletta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E. Medicina di laboratorio – Logica &amp; Patologia Clinica, terza edizione, Piccin ed.</a:t>
            </a:r>
          </a:p>
          <a:p>
            <a:pPr algn="ctr"/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450" y="323751"/>
            <a:ext cx="93569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Testi consigliati</a:t>
            </a:r>
          </a:p>
          <a:p>
            <a:pPr algn="ctr"/>
            <a:endParaRPr lang="it-IT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Dapas</a:t>
            </a:r>
            <a:endParaRPr lang="it-IT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uppo 6"/>
          <p:cNvGrpSpPr>
            <a:grpSpLocks/>
          </p:cNvGrpSpPr>
          <p:nvPr/>
        </p:nvGrpSpPr>
        <p:grpSpPr bwMode="auto">
          <a:xfrm>
            <a:off x="2097206" y="1954967"/>
            <a:ext cx="5504457" cy="3164864"/>
            <a:chOff x="2070666" y="42109"/>
            <a:chExt cx="5504972" cy="3164340"/>
          </a:xfrm>
        </p:grpSpPr>
        <p:sp>
          <p:nvSpPr>
            <p:cNvPr id="4" name="CasellaDiTesto 3"/>
            <p:cNvSpPr txBox="1">
              <a:spLocks noChangeArrowheads="1"/>
            </p:cNvSpPr>
            <p:nvPr/>
          </p:nvSpPr>
          <p:spPr bwMode="auto">
            <a:xfrm>
              <a:off x="2070666" y="42109"/>
              <a:ext cx="5481758" cy="707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it-IT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“MOLECULAR DIAGNOSTICS”</a:t>
              </a:r>
            </a:p>
            <a:p>
              <a:pPr algn="ctr">
                <a:defRPr/>
              </a:pPr>
              <a:r>
                <a: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(Fundamentals, </a:t>
              </a:r>
              <a:r>
                <a:rPr lang="it-IT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Methods</a:t>
              </a:r>
              <a:r>
                <a: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and </a:t>
              </a:r>
              <a:r>
                <a:rPr lang="it-IT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Clinical</a:t>
              </a:r>
              <a:r>
                <a: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it-IT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Applications</a:t>
              </a:r>
              <a:r>
                <a: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" name="CasellaDiTesto 4"/>
            <p:cNvSpPr txBox="1">
              <a:spLocks noChangeArrowheads="1"/>
            </p:cNvSpPr>
            <p:nvPr/>
          </p:nvSpPr>
          <p:spPr bwMode="auto">
            <a:xfrm>
              <a:off x="3496477" y="795944"/>
              <a:ext cx="2860346" cy="400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Autore: </a:t>
              </a:r>
              <a:r>
                <a:rPr lang="it-IT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Lela</a:t>
              </a:r>
              <a:r>
                <a: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Buckingham</a:t>
              </a:r>
            </a:p>
          </p:txBody>
        </p:sp>
        <p:sp>
          <p:nvSpPr>
            <p:cNvPr id="6" name="CasellaDiTesto 5"/>
            <p:cNvSpPr txBox="1">
              <a:spLocks noChangeArrowheads="1"/>
            </p:cNvSpPr>
            <p:nvPr/>
          </p:nvSpPr>
          <p:spPr bwMode="auto">
            <a:xfrm>
              <a:off x="2662486" y="1267778"/>
              <a:ext cx="4913152" cy="1938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Editore: </a:t>
              </a:r>
              <a:r>
                <a:rPr lang="it-IT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F.A.</a:t>
              </a:r>
              <a:r>
                <a: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Davis Company, </a:t>
              </a:r>
              <a:r>
                <a:rPr lang="it-IT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Philadelphia</a:t>
              </a:r>
            </a:p>
            <a:p>
              <a:pPr>
                <a:defRPr/>
              </a:pPr>
              <a:endPara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defRPr/>
              </a:pPr>
              <a:endParaRPr lang="it-IT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defRPr/>
              </a:pPr>
              <a:r>
                <a:rPr lang="it-IT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 presso la Biblioteca scientifica Edificio C1:</a:t>
              </a:r>
            </a:p>
            <a:p>
              <a:pPr algn="ctr">
                <a:defRPr/>
              </a:pPr>
              <a:endParaRPr lang="it-IT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defRPr/>
              </a:pPr>
              <a:endParaRPr lang="it-IT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2911397" y="4827731"/>
            <a:ext cx="3852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altLang="it-IT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Biomethods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Handbook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it-IT" altLang="it-IT" sz="1400" dirty="0">
                <a:latin typeface="Arial" panose="020B0604020202020204" pitchFamily="34" charset="0"/>
                <a:cs typeface="Arial" panose="020B0604020202020204" pitchFamily="34" charset="0"/>
              </a:rPr>
              <a:t>J.M. </a:t>
            </a:r>
            <a:r>
              <a:rPr lang="it-IT" alt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Walker</a:t>
            </a:r>
            <a:r>
              <a:rPr lang="it-IT" altLang="it-IT" sz="1400" dirty="0">
                <a:latin typeface="Arial" panose="020B0604020202020204" pitchFamily="34" charset="0"/>
                <a:cs typeface="Arial" panose="020B0604020202020204" pitchFamily="34" charset="0"/>
              </a:rPr>
              <a:t>, R. </a:t>
            </a:r>
            <a:r>
              <a:rPr lang="it-IT" alt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Rapley</a:t>
            </a:r>
            <a:endParaRPr lang="it-IT" alt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8"/>
          <p:cNvSpPr txBox="1">
            <a:spLocks noChangeArrowheads="1"/>
          </p:cNvSpPr>
          <p:nvPr/>
        </p:nvSpPr>
        <p:spPr bwMode="auto">
          <a:xfrm>
            <a:off x="2911398" y="5850559"/>
            <a:ext cx="4083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altLang="it-IT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Molecular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Biomethods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Handbook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it-IT" altLang="it-IT" sz="1400" dirty="0">
                <a:latin typeface="Arial" panose="020B0604020202020204" pitchFamily="34" charset="0"/>
                <a:cs typeface="Arial" panose="020B0604020202020204" pitchFamily="34" charset="0"/>
              </a:rPr>
              <a:t>J.M. </a:t>
            </a:r>
            <a:r>
              <a:rPr lang="it-IT" alt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Walker</a:t>
            </a:r>
            <a:r>
              <a:rPr lang="it-IT" altLang="it-IT" sz="1400" dirty="0">
                <a:latin typeface="Arial" panose="020B0604020202020204" pitchFamily="34" charset="0"/>
                <a:cs typeface="Arial" panose="020B0604020202020204" pitchFamily="34" charset="0"/>
              </a:rPr>
              <a:t>, R. </a:t>
            </a:r>
            <a:r>
              <a:rPr lang="it-IT" alt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Rapley</a:t>
            </a:r>
            <a:endParaRPr lang="it-IT" alt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88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EC8A-B1F7-4737-B02B-485944661378}" type="slidenum">
              <a:rPr lang="it-IT" smtClean="0"/>
              <a:t>4</a:t>
            </a:fld>
            <a:endParaRPr lang="it-IT"/>
          </a:p>
        </p:txBody>
      </p:sp>
      <p:sp>
        <p:nvSpPr>
          <p:cNvPr id="3" name="TextBox 2"/>
          <p:cNvSpPr txBox="1"/>
          <p:nvPr/>
        </p:nvSpPr>
        <p:spPr>
          <a:xfrm>
            <a:off x="474274" y="544937"/>
            <a:ext cx="9148658" cy="67403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endParaRPr lang="it-IT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Esame scritto, domande </a:t>
            </a:r>
            <a:r>
              <a:rPr lang="it-IT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scelta multipla </a:t>
            </a:r>
            <a:r>
              <a:rPr lang="it-IT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(20)</a:t>
            </a:r>
          </a:p>
          <a:p>
            <a:endParaRPr lang="it-IT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esame: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da definirsi</a:t>
            </a:r>
          </a:p>
          <a:p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Sede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definirsi (zona didattica </a:t>
            </a:r>
            <a:r>
              <a:rPr lang="it-IT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cattinara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Voto in </a:t>
            </a:r>
            <a:r>
              <a:rPr lang="it-IT" sz="36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trentesimi</a:t>
            </a:r>
          </a:p>
          <a:p>
            <a:endParaRPr lang="it-IT" sz="3600" b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it-IT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di tempo</a:t>
            </a:r>
          </a:p>
          <a:p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39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94670" y="5492277"/>
            <a:ext cx="2228850" cy="296664"/>
          </a:xfrm>
        </p:spPr>
        <p:txBody>
          <a:bodyPr/>
          <a:lstStyle/>
          <a:p>
            <a:fld id="{BF9AEC8A-B1F7-4737-B02B-485944661378}" type="slidenum">
              <a:rPr lang="it-IT" sz="2400" smtClean="0"/>
              <a:t>5</a:t>
            </a:fld>
            <a:endParaRPr lang="it-IT" sz="2400"/>
          </a:p>
        </p:txBody>
      </p:sp>
      <p:sp>
        <p:nvSpPr>
          <p:cNvPr id="3" name="TextBox 2"/>
          <p:cNvSpPr txBox="1"/>
          <p:nvPr/>
        </p:nvSpPr>
        <p:spPr>
          <a:xfrm>
            <a:off x="3128752" y="179205"/>
            <a:ext cx="4107215" cy="442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2275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Puntualizzazioni regolamentarie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131" y="736756"/>
            <a:ext cx="8107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1) l’esame è unico e comprende la parte della prof </a:t>
            </a:r>
            <a:r>
              <a:rPr lang="it-IT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apas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 del prof Grassi (non si possono scindere le due parti)</a:t>
            </a:r>
          </a:p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può rifiutare il voto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fino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24/30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sopra NO; </a:t>
            </a:r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4313" y="2109564"/>
            <a:ext cx="7979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2) Non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 accettano 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iscrizioni che non avvengano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via ESSE 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	3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(motivi organizzativi)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4336" y="3524571"/>
            <a:ext cx="8194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it-IT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chiedetemi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sede ed ora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dell’esame in quanto compaiono </a:t>
            </a:r>
            <a:r>
              <a:rPr lang="it-IT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SEMPRE in ESSE3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3078" y="2980602"/>
            <a:ext cx="8585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3) Le iscrizioni si chiudono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sempre 10 giorni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prima dell’esame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885697" y="4379985"/>
            <a:ext cx="8270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it-IT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Tendiamo</a:t>
            </a: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non rispondere a quesiti </a:t>
            </a:r>
            <a:r>
              <a:rPr lang="it-IT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dei singoli studenti che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invece devono fare pervenire le richiesta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SOLO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tramite i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rappresentanti</a:t>
            </a:r>
          </a:p>
        </p:txBody>
      </p:sp>
      <p:sp>
        <p:nvSpPr>
          <p:cNvPr id="11" name="TextBox 3"/>
          <p:cNvSpPr txBox="1"/>
          <p:nvPr/>
        </p:nvSpPr>
        <p:spPr>
          <a:xfrm>
            <a:off x="878086" y="5640201"/>
            <a:ext cx="827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it-IT" sz="24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 richiesta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dello studente è possibile </a:t>
            </a:r>
            <a:r>
              <a:rPr lang="it-IT" sz="24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visionare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il compito </a:t>
            </a:r>
            <a:endParaRPr lang="it-IT" sz="2400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42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EC8A-B1F7-4737-B02B-485944661378}" type="slidenum">
              <a:rPr lang="it-IT" smtClean="0"/>
              <a:t>6</a:t>
            </a:fld>
            <a:endParaRPr lang="it-IT"/>
          </a:p>
        </p:txBody>
      </p:sp>
      <p:sp>
        <p:nvSpPr>
          <p:cNvPr id="3" name="TextBox 2"/>
          <p:cNvSpPr txBox="1"/>
          <p:nvPr/>
        </p:nvSpPr>
        <p:spPr>
          <a:xfrm>
            <a:off x="467617" y="2733396"/>
            <a:ext cx="9429504" cy="442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2275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CHIEDIAMO </a:t>
            </a:r>
            <a:r>
              <a:rPr lang="it-IT" sz="2275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RAPPRESENTANTI DI </a:t>
            </a:r>
            <a:r>
              <a:rPr lang="it-IT" sz="2275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MANDARCI </a:t>
            </a:r>
            <a:r>
              <a:rPr lang="it-IT" sz="2275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 LORO E-MAIL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9800" y="3747126"/>
            <a:ext cx="8187882" cy="592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325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it-IT" sz="325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diamo </a:t>
            </a:r>
            <a:r>
              <a:rPr lang="it-IT" sz="325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 diapositive </a:t>
            </a:r>
            <a:r>
              <a:rPr lang="it-IT" sz="325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alla fine di ogni lezione</a:t>
            </a:r>
            <a:endParaRPr lang="it-IT" sz="325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33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EC8A-B1F7-4737-B02B-485944661378}" type="slidenum">
              <a:rPr lang="it-IT" smtClean="0"/>
              <a:t>7</a:t>
            </a:fld>
            <a:endParaRPr lang="it-IT"/>
          </a:p>
        </p:txBody>
      </p:sp>
      <p:sp>
        <p:nvSpPr>
          <p:cNvPr id="3" name="TextBox 2"/>
          <p:cNvSpPr txBox="1"/>
          <p:nvPr/>
        </p:nvSpPr>
        <p:spPr>
          <a:xfrm>
            <a:off x="1107626" y="174334"/>
            <a:ext cx="838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 del </a:t>
            </a:r>
            <a:r>
              <a:rPr lang="it-I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corso </a:t>
            </a:r>
            <a: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(Prof Barbara </a:t>
            </a:r>
            <a:r>
              <a:rPr lang="it-IT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Dapas</a:t>
            </a:r>
            <a: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 CFU)</a:t>
            </a: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78972" y="1005551"/>
            <a:ext cx="9135292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Introduzione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scopo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analisi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biochimico-molecolari</a:t>
            </a:r>
            <a:endParaRPr lang="en-US" alt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Raccolta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conservazione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preparazione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campioni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biologici</a:t>
            </a:r>
            <a:endParaRPr lang="en-US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Metodologie</a:t>
            </a: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diagnostica</a:t>
            </a: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molecolare</a:t>
            </a:r>
            <a:endParaRPr lang="en-US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3.1 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PCR e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varianti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PCR (allele-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multiplex, nested, LCR,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metilazione-specifica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RFLP, NASBA/TMA)</a:t>
            </a:r>
            <a:endParaRPr lang="en-US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3.2 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PCR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quantitativa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real time PCR</a:t>
            </a:r>
            <a:endParaRPr lang="en-US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Amplificazione</a:t>
            </a: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segnale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(branched-DNA)</a:t>
            </a:r>
          </a:p>
          <a:p>
            <a:pPr>
              <a:lnSpc>
                <a:spcPct val="150000"/>
              </a:lnSpc>
            </a:pP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Tecniche</a:t>
            </a: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ibridazione</a:t>
            </a: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blotting (Southern, Northern, Dot-blot, FISH)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3.5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Sequenziamento</a:t>
            </a: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degli</a:t>
            </a: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acidi</a:t>
            </a: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nucleici</a:t>
            </a:r>
            <a:endParaRPr lang="en-US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3.6 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Microarray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3.7 Marker di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patologia</a:t>
            </a:r>
            <a:r>
              <a:rPr lang="en-US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diagnostica</a:t>
            </a:r>
            <a:endParaRPr lang="en-US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62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8420" y="11214"/>
            <a:ext cx="972758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 del corso</a:t>
            </a:r>
          </a:p>
          <a:p>
            <a:pPr algn="just"/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 Grassi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Farmacia, Biotecnologie mediche, CTF, Genomica Funzionale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4CFU</a:t>
            </a:r>
          </a:p>
          <a:p>
            <a:pPr algn="just"/>
            <a:endParaRPr lang="it-IT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1-Citofluorimetria</a:t>
            </a: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Digital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droplet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PCR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-Elementi di ematologia e coagulazione</a:t>
            </a: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-Diagnostica patologie genetiche (talassemie, anemia falciforme, deficit G6PDH, malattia granulomatosa cronica, distrofia di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Duchenne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fibrosi cistica, emofilie, Von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Willebrand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5-Diagnostica patologie infettive / HCV, HIV, CVB3, CMV, infezioni da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Clamidei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/Micobatteri e batterio della tubercolosi</a:t>
            </a: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6-Non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coding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RNAs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nella diagnostica del cancro</a:t>
            </a: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7-Aptameri in diagnostica e terapia sperimentale</a:t>
            </a:r>
          </a:p>
          <a:p>
            <a:pPr algn="just"/>
            <a:endParaRPr lang="it-IT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 Grassi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Farmacia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2CFU</a:t>
            </a:r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8-Ormoni introduzione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9- Insulina 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glucagone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biochimica e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diagnostica,</a:t>
            </a: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 Determinazione elettroliti nei liquidi biologici: significato e metodologie</a:t>
            </a: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11- Cenni analisi delle urine</a:t>
            </a: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12-Ormoni della corticale del surrene: biochimica e diagnostica</a:t>
            </a: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13-Ormoni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della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midollare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surrene: biochimica e diagnostica</a:t>
            </a: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14-ADH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biochimica e diagnostica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15-Ormoni tiroidei: biochimica e diagnostica</a:t>
            </a:r>
          </a:p>
          <a:p>
            <a:pPr algn="just"/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34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3604" y="526292"/>
            <a:ext cx="88540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LEZIONI OTTOBRE</a:t>
            </a:r>
          </a:p>
          <a:p>
            <a:pPr algn="ctr"/>
            <a:endParaRPr lang="it-IT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Lunedi 5-10</a:t>
            </a:r>
          </a:p>
          <a:p>
            <a:pPr algn="ctr"/>
            <a:r>
              <a:rPr lang="it-IT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Martedi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6-10</a:t>
            </a:r>
          </a:p>
          <a:p>
            <a:pPr algn="ctr"/>
            <a:r>
              <a:rPr lang="it-IT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Giovedi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8-10</a:t>
            </a:r>
          </a:p>
          <a:p>
            <a:pPr algn="ctr"/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Lunedi 12-10</a:t>
            </a:r>
          </a:p>
          <a:p>
            <a:pPr algn="ctr"/>
            <a:r>
              <a:rPr lang="it-IT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Martedi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13-10</a:t>
            </a:r>
          </a:p>
          <a:p>
            <a:pPr algn="ctr"/>
            <a:r>
              <a:rPr lang="it-IT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Giovedi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15-10</a:t>
            </a:r>
          </a:p>
          <a:p>
            <a:pPr algn="ctr"/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Lunedi 19-10</a:t>
            </a:r>
          </a:p>
          <a:p>
            <a:pPr algn="ctr"/>
            <a:r>
              <a:rPr lang="it-IT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Martedi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20-10</a:t>
            </a:r>
          </a:p>
          <a:p>
            <a:pPr algn="ctr"/>
            <a:r>
              <a:rPr lang="it-IT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Giovedi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22-10</a:t>
            </a:r>
          </a:p>
          <a:p>
            <a:pPr algn="ctr"/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Lunedi 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26-10</a:t>
            </a:r>
          </a:p>
          <a:p>
            <a:pPr algn="ctr"/>
            <a:r>
              <a:rPr lang="it-IT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Martedi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27-10</a:t>
            </a:r>
            <a:endParaRPr lang="it-IT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Giovedi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29-10</a:t>
            </a:r>
          </a:p>
          <a:p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492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498</Words>
  <Application>Microsoft Office PowerPoint</Application>
  <PresentationFormat>A4 (21x29,7 cm)</PresentationFormat>
  <Paragraphs>108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Tahoma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GRASSI GABRIELE</dc:creator>
  <cp:lastModifiedBy>Utente</cp:lastModifiedBy>
  <cp:revision>30</cp:revision>
  <dcterms:created xsi:type="dcterms:W3CDTF">2020-09-30T14:49:23Z</dcterms:created>
  <dcterms:modified xsi:type="dcterms:W3CDTF">2020-10-20T09:26:47Z</dcterms:modified>
</cp:coreProperties>
</file>