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8"/>
  </p:notesMasterIdLst>
  <p:handoutMasterIdLst>
    <p:handoutMasterId r:id="rId59"/>
  </p:handoutMasterIdLst>
  <p:sldIdLst>
    <p:sldId id="256" r:id="rId2"/>
    <p:sldId id="272" r:id="rId3"/>
    <p:sldId id="257" r:id="rId4"/>
    <p:sldId id="274" r:id="rId5"/>
    <p:sldId id="273" r:id="rId6"/>
    <p:sldId id="399" r:id="rId7"/>
    <p:sldId id="401" r:id="rId8"/>
    <p:sldId id="402" r:id="rId9"/>
    <p:sldId id="403" r:id="rId10"/>
    <p:sldId id="267" r:id="rId11"/>
    <p:sldId id="258" r:id="rId12"/>
    <p:sldId id="268" r:id="rId13"/>
    <p:sldId id="259" r:id="rId14"/>
    <p:sldId id="260" r:id="rId15"/>
    <p:sldId id="261" r:id="rId16"/>
    <p:sldId id="262" r:id="rId17"/>
    <p:sldId id="263" r:id="rId18"/>
    <p:sldId id="270" r:id="rId19"/>
    <p:sldId id="269" r:id="rId20"/>
    <p:sldId id="264" r:id="rId21"/>
    <p:sldId id="271" r:id="rId22"/>
    <p:sldId id="290" r:id="rId23"/>
    <p:sldId id="265" r:id="rId24"/>
    <p:sldId id="275" r:id="rId25"/>
    <p:sldId id="276" r:id="rId26"/>
    <p:sldId id="292" r:id="rId27"/>
    <p:sldId id="291" r:id="rId28"/>
    <p:sldId id="295" r:id="rId29"/>
    <p:sldId id="296" r:id="rId30"/>
    <p:sldId id="297" r:id="rId31"/>
    <p:sldId id="298" r:id="rId32"/>
    <p:sldId id="266" r:id="rId33"/>
    <p:sldId id="404" r:id="rId34"/>
    <p:sldId id="405" r:id="rId35"/>
    <p:sldId id="406" r:id="rId36"/>
    <p:sldId id="407" r:id="rId37"/>
    <p:sldId id="408" r:id="rId38"/>
    <p:sldId id="409" r:id="rId39"/>
    <p:sldId id="277" r:id="rId40"/>
    <p:sldId id="293" r:id="rId41"/>
    <p:sldId id="294" r:id="rId42"/>
    <p:sldId id="283" r:id="rId43"/>
    <p:sldId id="284" r:id="rId44"/>
    <p:sldId id="299" r:id="rId45"/>
    <p:sldId id="285" r:id="rId46"/>
    <p:sldId id="286" r:id="rId47"/>
    <p:sldId id="287" r:id="rId48"/>
    <p:sldId id="300" r:id="rId49"/>
    <p:sldId id="288" r:id="rId50"/>
    <p:sldId id="289" r:id="rId51"/>
    <p:sldId id="279" r:id="rId52"/>
    <p:sldId id="303" r:id="rId53"/>
    <p:sldId id="278" r:id="rId54"/>
    <p:sldId id="301" r:id="rId55"/>
    <p:sldId id="302" r:id="rId56"/>
    <p:sldId id="304" r:id="rId57"/>
  </p:sldIdLst>
  <p:sldSz cx="9144000" cy="6858000" type="screen4x3"/>
  <p:notesSz cx="10234613" cy="70993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F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9877" autoAdjust="0"/>
  </p:normalViewPr>
  <p:slideViewPr>
    <p:cSldViewPr>
      <p:cViewPr>
        <p:scale>
          <a:sx n="50" d="100"/>
          <a:sy n="50" d="100"/>
        </p:scale>
        <p:origin x="12" y="-1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82" y="1852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0AE52B-7BB8-4090-B6E5-0B8E8BA06090}" type="doc">
      <dgm:prSet loTypeId="urn:microsoft.com/office/officeart/2005/8/layout/arrow6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4765105-CE8D-41D4-93E7-E593B9CFAB93}">
      <dgm:prSet phldrT="[Testo]"/>
      <dgm:spPr/>
      <dgm:t>
        <a:bodyPr/>
        <a:lstStyle/>
        <a:p>
          <a:pPr algn="ctr"/>
          <a:r>
            <a:rPr lang="it-IT" b="1" dirty="0" smtClean="0">
              <a:latin typeface="Book Antiqua" pitchFamily="18" charset="0"/>
            </a:rPr>
            <a:t>Grandezze scalari</a:t>
          </a:r>
          <a:endParaRPr lang="it-IT" b="1" dirty="0">
            <a:latin typeface="Book Antiqua" pitchFamily="18" charset="0"/>
          </a:endParaRPr>
        </a:p>
      </dgm:t>
    </dgm:pt>
    <dgm:pt modelId="{CF33BECE-7FD2-426C-B788-DB9E7AEC18D8}" type="parTrans" cxnId="{18B6F525-710F-4A0E-9CA4-1C8FF137C26D}">
      <dgm:prSet/>
      <dgm:spPr/>
      <dgm:t>
        <a:bodyPr/>
        <a:lstStyle/>
        <a:p>
          <a:pPr algn="ctr"/>
          <a:endParaRPr lang="it-IT"/>
        </a:p>
      </dgm:t>
    </dgm:pt>
    <dgm:pt modelId="{3EE1A1AB-28DA-4275-99A2-AB39AE5713AB}" type="sibTrans" cxnId="{18B6F525-710F-4A0E-9CA4-1C8FF137C26D}">
      <dgm:prSet/>
      <dgm:spPr/>
      <dgm:t>
        <a:bodyPr/>
        <a:lstStyle/>
        <a:p>
          <a:pPr algn="ctr"/>
          <a:endParaRPr lang="it-IT"/>
        </a:p>
      </dgm:t>
    </dgm:pt>
    <dgm:pt modelId="{B4F3C96A-43E7-4C75-820A-5D207C37A535}">
      <dgm:prSet phldrT="[Testo]"/>
      <dgm:spPr/>
      <dgm:t>
        <a:bodyPr/>
        <a:lstStyle/>
        <a:p>
          <a:pPr algn="ctr"/>
          <a:r>
            <a:rPr lang="it-IT" b="1" dirty="0" smtClean="0">
              <a:latin typeface="Book Antiqua" pitchFamily="18" charset="0"/>
            </a:rPr>
            <a:t>Grandezze vettoriali</a:t>
          </a:r>
          <a:endParaRPr lang="it-IT" b="1" dirty="0">
            <a:latin typeface="Book Antiqua" pitchFamily="18" charset="0"/>
          </a:endParaRPr>
        </a:p>
      </dgm:t>
    </dgm:pt>
    <dgm:pt modelId="{01EA2080-C6A0-4D44-8A97-F964B7D31749}" type="parTrans" cxnId="{5FD65125-A3CE-443B-B02C-F2EC9B03C2DE}">
      <dgm:prSet/>
      <dgm:spPr/>
      <dgm:t>
        <a:bodyPr/>
        <a:lstStyle/>
        <a:p>
          <a:pPr algn="ctr"/>
          <a:endParaRPr lang="it-IT"/>
        </a:p>
      </dgm:t>
    </dgm:pt>
    <dgm:pt modelId="{3248F2D2-1361-4F2D-8FA1-6DD713C581BE}" type="sibTrans" cxnId="{5FD65125-A3CE-443B-B02C-F2EC9B03C2DE}">
      <dgm:prSet/>
      <dgm:spPr/>
      <dgm:t>
        <a:bodyPr/>
        <a:lstStyle/>
        <a:p>
          <a:pPr algn="ctr"/>
          <a:endParaRPr lang="it-IT"/>
        </a:p>
      </dgm:t>
    </dgm:pt>
    <dgm:pt modelId="{5824F08F-BBB9-44F5-BCA9-37571650412D}" type="pres">
      <dgm:prSet presAssocID="{C90AE52B-7BB8-4090-B6E5-0B8E8BA0609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D46E4D6-0E86-4BA9-8191-6E99AF81341E}" type="pres">
      <dgm:prSet presAssocID="{C90AE52B-7BB8-4090-B6E5-0B8E8BA06090}" presName="ribbon" presStyleLbl="node1" presStyleIdx="0" presStyleCn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it-IT"/>
        </a:p>
      </dgm:t>
    </dgm:pt>
    <dgm:pt modelId="{97E5B3E2-60C7-417C-AAAC-F6F7489A4300}" type="pres">
      <dgm:prSet presAssocID="{C90AE52B-7BB8-4090-B6E5-0B8E8BA06090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39E898D-BAF9-4CA8-8208-D9A9A0740B54}" type="pres">
      <dgm:prSet presAssocID="{C90AE52B-7BB8-4090-B6E5-0B8E8BA06090}" presName="rightArrowText" presStyleLbl="node1" presStyleIdx="0" presStyleCnt="1" custLinFactNeighborX="1928" custLinFactNeighborY="349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892F6E4-36D7-4B1C-B648-E0BC04358275}" type="presOf" srcId="{24765105-CE8D-41D4-93E7-E593B9CFAB93}" destId="{97E5B3E2-60C7-417C-AAAC-F6F7489A4300}" srcOrd="0" destOrd="0" presId="urn:microsoft.com/office/officeart/2005/8/layout/arrow6"/>
    <dgm:cxn modelId="{B0A55B22-1233-4A80-BFE1-F1102649B5A7}" type="presOf" srcId="{B4F3C96A-43E7-4C75-820A-5D207C37A535}" destId="{A39E898D-BAF9-4CA8-8208-D9A9A0740B54}" srcOrd="0" destOrd="0" presId="urn:microsoft.com/office/officeart/2005/8/layout/arrow6"/>
    <dgm:cxn modelId="{5FD65125-A3CE-443B-B02C-F2EC9B03C2DE}" srcId="{C90AE52B-7BB8-4090-B6E5-0B8E8BA06090}" destId="{B4F3C96A-43E7-4C75-820A-5D207C37A535}" srcOrd="1" destOrd="0" parTransId="{01EA2080-C6A0-4D44-8A97-F964B7D31749}" sibTransId="{3248F2D2-1361-4F2D-8FA1-6DD713C581BE}"/>
    <dgm:cxn modelId="{75911587-1DA2-439D-A130-7E498C9A5C38}" type="presOf" srcId="{C90AE52B-7BB8-4090-B6E5-0B8E8BA06090}" destId="{5824F08F-BBB9-44F5-BCA9-37571650412D}" srcOrd="0" destOrd="0" presId="urn:microsoft.com/office/officeart/2005/8/layout/arrow6"/>
    <dgm:cxn modelId="{18B6F525-710F-4A0E-9CA4-1C8FF137C26D}" srcId="{C90AE52B-7BB8-4090-B6E5-0B8E8BA06090}" destId="{24765105-CE8D-41D4-93E7-E593B9CFAB93}" srcOrd="0" destOrd="0" parTransId="{CF33BECE-7FD2-426C-B788-DB9E7AEC18D8}" sibTransId="{3EE1A1AB-28DA-4275-99A2-AB39AE5713AB}"/>
    <dgm:cxn modelId="{46613B6F-F42E-40A9-89FA-A23C1A006CB8}" type="presParOf" srcId="{5824F08F-BBB9-44F5-BCA9-37571650412D}" destId="{4D46E4D6-0E86-4BA9-8191-6E99AF81341E}" srcOrd="0" destOrd="0" presId="urn:microsoft.com/office/officeart/2005/8/layout/arrow6"/>
    <dgm:cxn modelId="{D175CF63-7A7A-4EFB-8611-0ADBBC74C7D0}" type="presParOf" srcId="{5824F08F-BBB9-44F5-BCA9-37571650412D}" destId="{97E5B3E2-60C7-417C-AAAC-F6F7489A4300}" srcOrd="1" destOrd="0" presId="urn:microsoft.com/office/officeart/2005/8/layout/arrow6"/>
    <dgm:cxn modelId="{E8D07EB5-34C1-47B2-8E7C-05453EDBE197}" type="presParOf" srcId="{5824F08F-BBB9-44F5-BCA9-37571650412D}" destId="{A39E898D-BAF9-4CA8-8208-D9A9A0740B5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6E4D6-0E86-4BA9-8191-6E99AF81341E}">
      <dsp:nvSpPr>
        <dsp:cNvPr id="0" name=""/>
        <dsp:cNvSpPr/>
      </dsp:nvSpPr>
      <dsp:spPr>
        <a:xfrm>
          <a:off x="1160867" y="0"/>
          <a:ext cx="3393305" cy="1357322"/>
        </a:xfrm>
        <a:prstGeom prst="leftRightRibbon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7E5B3E2-60C7-417C-AAAC-F6F7489A4300}">
      <dsp:nvSpPr>
        <dsp:cNvPr id="0" name=""/>
        <dsp:cNvSpPr/>
      </dsp:nvSpPr>
      <dsp:spPr>
        <a:xfrm>
          <a:off x="1568064" y="237531"/>
          <a:ext cx="1119790" cy="665087"/>
        </a:xfrm>
        <a:prstGeom prst="rect">
          <a:avLst/>
        </a:prstGeom>
        <a:noFill/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 dirty="0" smtClean="0">
              <a:latin typeface="Book Antiqua" pitchFamily="18" charset="0"/>
            </a:rPr>
            <a:t>Grandezze scalari</a:t>
          </a:r>
          <a:endParaRPr lang="it-IT" sz="1700" b="1" kern="1200" dirty="0">
            <a:latin typeface="Book Antiqua" pitchFamily="18" charset="0"/>
          </a:endParaRPr>
        </a:p>
      </dsp:txBody>
      <dsp:txXfrm>
        <a:off x="1568064" y="237531"/>
        <a:ext cx="1119790" cy="665087"/>
      </dsp:txXfrm>
    </dsp:sp>
    <dsp:sp modelId="{A39E898D-BAF9-4CA8-8208-D9A9A0740B54}">
      <dsp:nvSpPr>
        <dsp:cNvPr id="0" name=""/>
        <dsp:cNvSpPr/>
      </dsp:nvSpPr>
      <dsp:spPr>
        <a:xfrm>
          <a:off x="2883034" y="477921"/>
          <a:ext cx="1323388" cy="665087"/>
        </a:xfrm>
        <a:prstGeom prst="rect">
          <a:avLst/>
        </a:prstGeom>
        <a:noFill/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 dirty="0" smtClean="0">
              <a:latin typeface="Book Antiqua" pitchFamily="18" charset="0"/>
            </a:rPr>
            <a:t>Grandezze vettoriali</a:t>
          </a:r>
          <a:endParaRPr lang="it-IT" sz="1700" b="1" kern="1200" dirty="0">
            <a:latin typeface="Book Antiqua" pitchFamily="18" charset="0"/>
          </a:endParaRPr>
        </a:p>
      </dsp:txBody>
      <dsp:txXfrm>
        <a:off x="2883034" y="477921"/>
        <a:ext cx="1323388" cy="665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797246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C4552BA-5FAB-4822-9263-0B20C9647758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797246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3053E25-F077-4DCE-B8EC-FA884C2006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606018B-2938-4347-95AC-13DC14999DF7}" type="datetimeFigureOut">
              <a:rPr lang="it-IT"/>
              <a:pPr>
                <a:defRPr/>
              </a:pPr>
              <a:t>16/10/2020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023462" y="3372168"/>
            <a:ext cx="8187690" cy="3194685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797246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54BD1B8-43CC-4AB0-A661-E1E560273E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766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ttangolo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ttangolo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ttangolo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15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788073-B0B9-499B-8A38-88608FCD82C7}" type="datetime1">
              <a:rPr lang="it-IT"/>
              <a:pPr>
                <a:defRPr/>
              </a:pPr>
              <a:t>16/10/2020</a:t>
            </a:fld>
            <a:endParaRPr lang="it-IT"/>
          </a:p>
        </p:txBody>
      </p:sp>
      <p:sp>
        <p:nvSpPr>
          <p:cNvPr id="16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7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B4A99C-F3F9-4D60-B1E5-AB47A83863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E71D7-828F-4E93-BB58-BA59C9EB1029}" type="datetime1">
              <a:rPr lang="it-IT"/>
              <a:pPr>
                <a:defRPr/>
              </a:pPr>
              <a:t>16/10/2020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8F575-FFCA-491D-800B-BD32B0A832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31121-CFA5-4B51-A0B5-496C1C31F1B7}" type="datetime1">
              <a:rPr lang="it-IT"/>
              <a:pPr>
                <a:defRPr/>
              </a:pPr>
              <a:t>16/10/2020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A57C7-5250-4BC8-B755-66BD50C8EC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54996-C763-4C66-AAE9-D63738D1F621}" type="datetime1">
              <a:rPr lang="it-IT"/>
              <a:pPr>
                <a:defRPr/>
              </a:pPr>
              <a:t>16/10/2020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88F69-6F3A-4E07-9477-513BF011CF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igura a mano libera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igura a mano libera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igura a mano libera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Figura a mano libera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Figura a mano libera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Figura a mano libera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Figura a mano libera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Figura a mano libera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ttangolo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ttangolo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ttangolo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ttangolo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ttangolo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71FDA8-C7ED-419E-AA2D-83B58309FEAC}" type="datetime1">
              <a:rPr lang="it-IT"/>
              <a:pPr>
                <a:defRPr/>
              </a:pPr>
              <a:t>16/10/2020</a:t>
            </a:fld>
            <a:endParaRPr lang="it-IT"/>
          </a:p>
        </p:txBody>
      </p:sp>
      <p:sp>
        <p:nvSpPr>
          <p:cNvPr id="2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2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A6C043-67E2-4C89-B1F6-91088631EE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27F12D-6599-4CDA-8351-FB03944E487D}" type="datetime1">
              <a:rPr lang="it-IT"/>
              <a:pPr>
                <a:defRPr/>
              </a:pPr>
              <a:t>16/10/2020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09599A-A55B-48E4-975E-981BF280F3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ttangolo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ttangolo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ttangolo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ttangolo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ttangolo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ttangolo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ttangolo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1943B3-BADC-431F-A17E-8828B37F3377}" type="datetime1">
              <a:rPr lang="it-IT"/>
              <a:pPr>
                <a:defRPr/>
              </a:pPr>
              <a:t>16/10/2020</a:t>
            </a:fld>
            <a:endParaRPr lang="it-IT"/>
          </a:p>
        </p:txBody>
      </p:sp>
      <p:sp>
        <p:nvSpPr>
          <p:cNvPr id="1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A11553-3D2A-4183-A9F8-E61623FF06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571B9-4C80-4A60-BC15-730391ED8260}" type="datetime1">
              <a:rPr lang="it-IT"/>
              <a:pPr>
                <a:defRPr/>
              </a:pPr>
              <a:t>16/10/2020</a:t>
            </a:fld>
            <a:endParaRPr lang="it-IT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BD649-9D68-4F6B-B1A1-39C64341C3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0615BA-7CCC-48DB-9CB1-77DA286D457C}" type="datetime1">
              <a:rPr lang="it-IT"/>
              <a:pPr>
                <a:defRPr/>
              </a:pPr>
              <a:t>16/10/2020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743D93-D8CE-4AFB-99A2-6257595AFF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FC5EF-DA17-450B-A2DD-49E2C2173105}" type="datetime1">
              <a:rPr lang="it-IT"/>
              <a:pPr>
                <a:defRPr/>
              </a:pPr>
              <a:t>16/10/2020</a:t>
            </a:fld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752E5-5A87-4FA3-8458-BCBD17F57A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Connettore 1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uppo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Connettore 1 7"/>
            <p:cNvCxnSpPr/>
            <p:nvPr/>
          </p:nvCxnSpPr>
          <p:spPr>
            <a:xfrm rot="16200000">
              <a:off x="6663593" y="12906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rot="5400000" flipH="1">
              <a:off x="6744513" y="12896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o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Connettore 1 11"/>
            <p:cNvCxnSpPr/>
            <p:nvPr/>
          </p:nvCxnSpPr>
          <p:spPr>
            <a:xfrm rot="16200000">
              <a:off x="6663593" y="12906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/>
          </p:nvCxnSpPr>
          <p:spPr>
            <a:xfrm rot="5400000" flipH="1">
              <a:off x="6744513" y="12896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o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Connettore 1 15"/>
            <p:cNvCxnSpPr/>
            <p:nvPr/>
          </p:nvCxnSpPr>
          <p:spPr>
            <a:xfrm rot="16200000">
              <a:off x="6663592" y="1290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 rot="5400000" flipH="1">
              <a:off x="6744512" y="1289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Segnaposto data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E2502D-3FE5-4713-ABCE-9AB6EF161C02}" type="datetime1">
              <a:rPr lang="it-IT"/>
              <a:pPr>
                <a:defRPr/>
              </a:pPr>
              <a:t>16/10/2020</a:t>
            </a:fld>
            <a:endParaRPr lang="it-IT"/>
          </a:p>
        </p:txBody>
      </p:sp>
      <p:sp>
        <p:nvSpPr>
          <p:cNvPr id="20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2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315DFA-53A7-4B7A-9798-215F9DFF55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ttangolo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ttangolo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ttangolo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1996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6F13AF7-B329-4734-8721-49386524358A}" type="datetime1">
              <a:rPr lang="it-IT"/>
              <a:pPr>
                <a:defRPr/>
              </a:pPr>
              <a:t>16/10/2020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9348F46-EC36-48D9-B9D7-6A628656AD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799" r:id="rId2"/>
    <p:sldLayoutId id="2147483805" r:id="rId3"/>
    <p:sldLayoutId id="2147483806" r:id="rId4"/>
    <p:sldLayoutId id="2147483807" r:id="rId5"/>
    <p:sldLayoutId id="2147483800" r:id="rId6"/>
    <p:sldLayoutId id="2147483808" r:id="rId7"/>
    <p:sldLayoutId id="2147483801" r:id="rId8"/>
    <p:sldLayoutId id="2147483809" r:id="rId9"/>
    <p:sldLayoutId id="2147483802" r:id="rId10"/>
    <p:sldLayoutId id="214748380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2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6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7.wmf"/><Relationship Id="rId9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55.png"/><Relationship Id="rId4" Type="http://schemas.openxmlformats.org/officeDocument/2006/relationships/image" Target="../media/image51.wmf"/><Relationship Id="rId9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6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63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66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66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6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69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72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72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30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77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80.png"/><Relationship Id="rId4" Type="http://schemas.openxmlformats.org/officeDocument/2006/relationships/image" Target="../media/image77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81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hyperlink" Target="http://ebook.scuola.zanichelli.it/romenirealta/cinematica/il-moto-in-una-dimensione/r1f_07-jpg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8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929618" cy="521497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  <a:t/>
            </a:r>
            <a:br>
              <a:rPr lang="it-IT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</a:br>
            <a:r>
              <a:rPr lang="it-IT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  <a:t>Fisica </a:t>
            </a:r>
            <a:r>
              <a:rPr lang="it-IT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  <a:t>Medica</a:t>
            </a:r>
            <a:br>
              <a:rPr lang="it-IT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</a:br>
            <a:r>
              <a:rPr lang="it-IT" sz="5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  <a:t>prima parte: </a:t>
            </a:r>
            <a:r>
              <a:rPr lang="it-IT" sz="5000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  <a:t>la meccanica</a:t>
            </a:r>
            <a:r>
              <a:rPr lang="it-IT" sz="5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  <a:t/>
            </a:r>
            <a:br>
              <a:rPr lang="it-IT" sz="5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</a:br>
            <a:r>
              <a:rPr lang="it-IT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  <a:t/>
            </a:r>
            <a:br>
              <a:rPr lang="it-IT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</a:br>
            <a:r>
              <a:rPr lang="it-IT" sz="27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  <a:t>C.I. scienze propedeutiche e basi della metodologia della ricerca </a:t>
            </a:r>
            <a:r>
              <a:rPr lang="it-IT" sz="2700" dirty="0" smtClean="0">
                <a:latin typeface="Book Antiqua" pitchFamily="18" charset="0"/>
              </a:rPr>
              <a:t/>
            </a:r>
            <a:br>
              <a:rPr lang="it-IT" sz="2700" dirty="0" smtClean="0">
                <a:latin typeface="Book Antiqua" pitchFamily="18" charset="0"/>
              </a:rPr>
            </a:br>
            <a:r>
              <a:rPr lang="it-IT" sz="2700" dirty="0" smtClean="0">
                <a:latin typeface="Book Antiqua" pitchFamily="18" charset="0"/>
              </a:rPr>
              <a:t/>
            </a:r>
            <a:br>
              <a:rPr lang="it-IT" sz="2700" dirty="0" smtClean="0">
                <a:latin typeface="Book Antiqua" pitchFamily="18" charset="0"/>
              </a:rPr>
            </a:br>
            <a:r>
              <a:rPr lang="it-IT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  <a:t>L</a:t>
            </a:r>
            <a:r>
              <a:rPr lang="it-IT" sz="27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  <a:t>aurea di Fisioterapia</a:t>
            </a:r>
            <a:br>
              <a:rPr lang="it-IT" sz="27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</a:br>
            <a:r>
              <a:rPr lang="it-IT" sz="27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  <a:t/>
            </a:r>
            <a:br>
              <a:rPr lang="it-IT" sz="27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</a:br>
            <a:r>
              <a:rPr lang="it-IT" sz="27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  <a:t/>
            </a:r>
            <a:br>
              <a:rPr lang="it-IT" sz="27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</a:br>
            <a:endParaRPr lang="it-IT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71534" y="5857892"/>
            <a:ext cx="7843870" cy="90012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Dott. Rossella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Vidimari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s.c. di Fisica Sanitaria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ASUITS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244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2EF8AA-9C0B-46B4-B25D-D62B95FE9851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8501122" cy="64291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Grandezze vettoriali e scalari</a:t>
            </a:r>
            <a:endParaRPr lang="it-IT" sz="3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</p:nvPr>
        </p:nvGraphicFramePr>
        <p:xfrm>
          <a:off x="1714480" y="571480"/>
          <a:ext cx="571504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428624" y="1785938"/>
            <a:ext cx="4214813" cy="313932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Book Antiqua" pitchFamily="18" charset="0"/>
                <a:cs typeface="+mn-cs"/>
              </a:rPr>
              <a:t>Le </a:t>
            </a:r>
            <a:r>
              <a:rPr lang="it-IT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grandezze scalari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 </a:t>
            </a:r>
            <a:r>
              <a:rPr lang="it-IT" b="1" dirty="0">
                <a:latin typeface="Book Antiqua" pitchFamily="18" charset="0"/>
                <a:cs typeface="+mn-cs"/>
              </a:rPr>
              <a:t>sono quelle grandezze che possono essere descritte solo con un numero e un’unità di misura.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latin typeface="Book Antiqua" pitchFamily="18" charset="0"/>
              </a:rPr>
              <a:t>Il numero rappresenta la loro misura.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 smtClean="0">
              <a:latin typeface="Book Antiqua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latin typeface="Book Antiqua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latin typeface="Book Antiqua" pitchFamily="18" charset="0"/>
                <a:cs typeface="+mn-cs"/>
              </a:rPr>
              <a:t>Sono </a:t>
            </a:r>
            <a:r>
              <a:rPr lang="it-IT" b="1" dirty="0">
                <a:latin typeface="Book Antiqua" pitchFamily="18" charset="0"/>
                <a:cs typeface="+mn-cs"/>
              </a:rPr>
              <a:t>esempi di grandezze scalari il tempo, la temperatura, la massa, la carica elettrica, </a:t>
            </a:r>
            <a:r>
              <a:rPr lang="it-IT" b="1" dirty="0" err="1">
                <a:latin typeface="Book Antiqua" pitchFamily="18" charset="0"/>
                <a:cs typeface="+mn-cs"/>
              </a:rPr>
              <a:t>etc</a:t>
            </a:r>
            <a:r>
              <a:rPr lang="it-IT" b="1" dirty="0" smtClean="0">
                <a:latin typeface="Book Antiqua" pitchFamily="18" charset="0"/>
                <a:cs typeface="+mn-cs"/>
              </a:rPr>
              <a:t>...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latin typeface="Book Antiqua" pitchFamily="18" charset="0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786313" y="1789113"/>
            <a:ext cx="4286250" cy="313932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Book Antiqua" pitchFamily="18" charset="0"/>
                <a:cs typeface="+mn-cs"/>
              </a:rPr>
              <a:t>Le </a:t>
            </a:r>
            <a:r>
              <a:rPr lang="it-IT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grandezze vettoriali </a:t>
            </a:r>
            <a:r>
              <a:rPr lang="it-IT" b="1" dirty="0">
                <a:latin typeface="Book Antiqua" pitchFamily="18" charset="0"/>
                <a:cs typeface="+mn-cs"/>
              </a:rPr>
              <a:t>sono quelle grandezze per cui è necessario definire oltre ad un numero e un’unità di misura,  anche una direzione e un verso.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latin typeface="Book Antiqua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latin typeface="Book Antiqua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Book Antiqua" pitchFamily="18" charset="0"/>
                <a:cs typeface="+mn-cs"/>
              </a:rPr>
              <a:t>Esempi di grandezze vettoriali sono la </a:t>
            </a:r>
            <a:r>
              <a:rPr lang="it-IT" b="1" dirty="0" smtClean="0">
                <a:latin typeface="Book Antiqua" pitchFamily="18" charset="0"/>
                <a:cs typeface="+mn-cs"/>
              </a:rPr>
              <a:t>velocità, </a:t>
            </a:r>
            <a:r>
              <a:rPr lang="it-IT" b="1" dirty="0">
                <a:latin typeface="Book Antiqua" pitchFamily="18" charset="0"/>
                <a:cs typeface="+mn-cs"/>
              </a:rPr>
              <a:t>l’accelerazione, il campo elettrico, le </a:t>
            </a:r>
            <a:r>
              <a:rPr lang="it-IT" b="1" dirty="0" smtClean="0">
                <a:latin typeface="Book Antiqua" pitchFamily="18" charset="0"/>
                <a:cs typeface="+mn-cs"/>
              </a:rPr>
              <a:t>forze, </a:t>
            </a:r>
            <a:r>
              <a:rPr lang="it-IT" b="1" dirty="0" err="1" smtClean="0">
                <a:latin typeface="Book Antiqua" pitchFamily="18" charset="0"/>
                <a:cs typeface="+mn-cs"/>
              </a:rPr>
              <a:t>etc</a:t>
            </a:r>
            <a:r>
              <a:rPr lang="it-IT" b="1" dirty="0" smtClean="0">
                <a:latin typeface="Book Antiqua" pitchFamily="18" charset="0"/>
                <a:cs typeface="+mn-cs"/>
              </a:rPr>
              <a:t>...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latin typeface="Book Antiqua" pitchFamily="18" charset="0"/>
              <a:cs typeface="+mn-cs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28625" y="5072063"/>
            <a:ext cx="8643938" cy="175418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Book Antiqua" pitchFamily="18" charset="0"/>
                <a:cs typeface="+mn-cs"/>
              </a:rPr>
              <a:t>In generale, due grandezze possono essere sommate o sottratte solo se sono omogenee, ossia se hanno la stessa </a:t>
            </a:r>
            <a:r>
              <a:rPr lang="it-IT" b="1" u="sng" dirty="0">
                <a:latin typeface="Book Antiqua" pitchFamily="18" charset="0"/>
                <a:cs typeface="+mn-cs"/>
              </a:rPr>
              <a:t>unità di misura</a:t>
            </a:r>
            <a:r>
              <a:rPr lang="it-IT" dirty="0">
                <a:latin typeface="Book Antiqua" pitchFamily="18" charset="0"/>
                <a:cs typeface="+mn-cs"/>
              </a:rPr>
              <a:t>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Book Antiqua" pitchFamily="18" charset="0"/>
                <a:cs typeface="+mn-cs"/>
              </a:rPr>
              <a:t>Le </a:t>
            </a:r>
            <a:r>
              <a:rPr lang="it-IT" i="1" dirty="0">
                <a:latin typeface="Book Antiqua" pitchFamily="18" charset="0"/>
                <a:cs typeface="+mn-cs"/>
              </a:rPr>
              <a:t>grandezze scalari </a:t>
            </a:r>
            <a:r>
              <a:rPr lang="it-IT" dirty="0">
                <a:latin typeface="Book Antiqua" pitchFamily="18" charset="0"/>
                <a:cs typeface="+mn-cs"/>
              </a:rPr>
              <a:t>possono essere sommate tra loro secondo le usuali regole dell’algebra.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Book Antiqua" pitchFamily="18" charset="0"/>
                <a:cs typeface="+mn-cs"/>
              </a:rPr>
              <a:t>Le </a:t>
            </a:r>
            <a:r>
              <a:rPr lang="it-IT" i="1" dirty="0">
                <a:latin typeface="Book Antiqua" pitchFamily="18" charset="0"/>
                <a:cs typeface="+mn-cs"/>
              </a:rPr>
              <a:t>grandezze vettoriali</a:t>
            </a:r>
            <a:r>
              <a:rPr lang="it-IT" dirty="0">
                <a:latin typeface="Book Antiqua" pitchFamily="18" charset="0"/>
                <a:cs typeface="+mn-cs"/>
              </a:rPr>
              <a:t>, invece, si comportano in modo differente, dovendo tener conto anche della direzione e del verso.</a:t>
            </a:r>
          </a:p>
        </p:txBody>
      </p:sp>
      <p:sp>
        <p:nvSpPr>
          <p:cNvPr id="15367" name="Segnaposto numero diapositiva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265E27-E048-46FD-A432-C4930C10FD61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348" y="0"/>
            <a:ext cx="8286808" cy="714356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Rappresentazione grafica dei vettori</a:t>
            </a:r>
            <a:endParaRPr lang="it-IT" sz="3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28" name="Segnaposto contenuto 5"/>
          <p:cNvSpPr>
            <a:spLocks noGrp="1"/>
          </p:cNvSpPr>
          <p:nvPr>
            <p:ph idx="1"/>
          </p:nvPr>
        </p:nvSpPr>
        <p:spPr>
          <a:xfrm>
            <a:off x="714348" y="1071562"/>
            <a:ext cx="8286777" cy="171449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12700" algn="just" eaLnBrk="1" hangingPunct="1">
              <a:buFont typeface="Wingdings" pitchFamily="2" charset="2"/>
              <a:buNone/>
            </a:pPr>
            <a:r>
              <a:rPr lang="it-IT" sz="2400" dirty="0" smtClean="0">
                <a:latin typeface="Book Antiqua" pitchFamily="18" charset="0"/>
              </a:rPr>
              <a:t>Graficamente i vettori sono descritti da frecce mentre analiticamente vengono rappresentati da lettere sovrastate da una freccia: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2928938"/>
            <a:ext cx="8358188" cy="36337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3857620" y="1928802"/>
          <a:ext cx="21621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zione" r:id="rId4" imgW="647640" imgH="228600" progId="Equation.3">
                  <p:embed/>
                </p:oleObj>
              </mc:Choice>
              <mc:Fallback>
                <p:oleObj name="Equazione" r:id="rId4" imgW="64764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1928802"/>
                        <a:ext cx="2162175" cy="7620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25400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Segnaposto numero diapositiva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D0678E-B5B9-4423-A6C1-50D22F6A448B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5786" y="0"/>
            <a:ext cx="8072494" cy="121442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Operazioni con i vettori: </a:t>
            </a:r>
            <a:br>
              <a:rPr lang="it-IT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it-IT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moltiplicazione di vettori con uno scalare</a:t>
            </a:r>
            <a:endParaRPr lang="it-IT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po 17"/>
          <p:cNvGrpSpPr>
            <a:grpSpLocks/>
          </p:cNvGrpSpPr>
          <p:nvPr/>
        </p:nvGrpSpPr>
        <p:grpSpPr bwMode="auto">
          <a:xfrm>
            <a:off x="465138" y="1519238"/>
            <a:ext cx="8678862" cy="1764883"/>
            <a:chOff x="465442" y="1376772"/>
            <a:chExt cx="8355030" cy="1764701"/>
          </a:xfrm>
        </p:grpSpPr>
        <p:sp>
          <p:nvSpPr>
            <p:cNvPr id="55302" name="CasellaDiTesto 11"/>
            <p:cNvSpPr txBox="1">
              <a:spLocks noChangeArrowheads="1"/>
            </p:cNvSpPr>
            <p:nvPr/>
          </p:nvSpPr>
          <p:spPr bwMode="auto">
            <a:xfrm>
              <a:off x="465442" y="1376772"/>
              <a:ext cx="8355030" cy="461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endParaRPr lang="it-IT" sz="2400">
                <a:latin typeface="Book Antiqua" pitchFamily="18" charset="0"/>
              </a:endParaRPr>
            </a:p>
          </p:txBody>
        </p:sp>
        <p:sp>
          <p:nvSpPr>
            <p:cNvPr id="55303" name="Rettangolo 15"/>
            <p:cNvSpPr>
              <a:spLocks noChangeArrowheads="1"/>
            </p:cNvSpPr>
            <p:nvPr/>
          </p:nvSpPr>
          <p:spPr bwMode="auto">
            <a:xfrm>
              <a:off x="705353" y="1571975"/>
              <a:ext cx="7840060" cy="156949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>
                <a:spcAft>
                  <a:spcPts val="1425"/>
                </a:spcAft>
                <a:tabLst>
                  <a:tab pos="33338" algn="l"/>
                  <a:tab pos="482600" algn="l"/>
                  <a:tab pos="931863" algn="l"/>
                  <a:tab pos="1381125" algn="l"/>
                  <a:tab pos="1830388" algn="l"/>
                  <a:tab pos="2279650" algn="l"/>
                  <a:tab pos="2728913" algn="l"/>
                  <a:tab pos="3178175" algn="l"/>
                  <a:tab pos="3627438" algn="l"/>
                  <a:tab pos="4076700" algn="l"/>
                  <a:tab pos="4525963" algn="l"/>
                  <a:tab pos="4975225" algn="l"/>
                  <a:tab pos="5424488" algn="l"/>
                  <a:tab pos="5873750" algn="l"/>
                  <a:tab pos="6323013" algn="l"/>
                  <a:tab pos="6772275" algn="l"/>
                  <a:tab pos="7221538" algn="l"/>
                  <a:tab pos="7670800" algn="l"/>
                  <a:tab pos="8120063" algn="l"/>
                  <a:tab pos="8569325" algn="l"/>
                  <a:tab pos="8686800" algn="l"/>
                </a:tabLst>
              </a:pPr>
              <a:r>
                <a:rPr lang="it-IT" sz="2400" dirty="0">
                  <a:latin typeface="Book Antiqua" pitchFamily="18" charset="0"/>
                </a:rPr>
                <a:t>La moltiplicazione di un vettore con uno scalare è un vettore con la stessa direzione, verso uguale od opposto a seconda del segno del numero, intensità moltiplicata per il numero stesso</a:t>
              </a:r>
              <a:r>
                <a:rPr lang="it-IT" sz="2400" dirty="0" smtClean="0">
                  <a:latin typeface="Book Antiqua" pitchFamily="18" charset="0"/>
                </a:rPr>
                <a:t>.</a:t>
              </a:r>
              <a:endParaRPr lang="it-IT" sz="2400" dirty="0">
                <a:latin typeface="Book Antiqua" pitchFamily="18" charset="0"/>
              </a:endParaRPr>
            </a:p>
          </p:txBody>
        </p:sp>
      </p:grp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00438"/>
            <a:ext cx="8072465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Segnaposto numero diapositiva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4830C6-04E9-4EC4-BDCA-D6D3EE174522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it-IT" smtClean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429684" cy="1071546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Operazioni con i vettori: </a:t>
            </a:r>
            <a:b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it-IT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somma di vettori </a:t>
            </a:r>
            <a:endParaRPr lang="it-IT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052" name="CasellaDiTesto 11"/>
          <p:cNvSpPr txBox="1">
            <a:spLocks noChangeArrowheads="1"/>
          </p:cNvSpPr>
          <p:nvPr/>
        </p:nvSpPr>
        <p:spPr bwMode="auto">
          <a:xfrm>
            <a:off x="428625" y="1360488"/>
            <a:ext cx="8605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000">
                <a:latin typeface="Book Antiqua" pitchFamily="18" charset="0"/>
              </a:rPr>
              <a:t>La somma di vettori si può effettuare essenzialmente in 2 modi:</a:t>
            </a:r>
          </a:p>
        </p:txBody>
      </p:sp>
      <p:grpSp>
        <p:nvGrpSpPr>
          <p:cNvPr id="2053" name="Gruppo 10"/>
          <p:cNvGrpSpPr>
            <a:grpSpLocks/>
          </p:cNvGrpSpPr>
          <p:nvPr/>
        </p:nvGrpSpPr>
        <p:grpSpPr bwMode="auto">
          <a:xfrm>
            <a:off x="395288" y="1857375"/>
            <a:ext cx="4960937" cy="2016125"/>
            <a:chOff x="32904" y="1268760"/>
            <a:chExt cx="8902599" cy="1411357"/>
          </a:xfrm>
        </p:grpSpPr>
        <p:sp>
          <p:nvSpPr>
            <p:cNvPr id="7" name="Rettangolo arrotondato 6"/>
            <p:cNvSpPr/>
            <p:nvPr/>
          </p:nvSpPr>
          <p:spPr>
            <a:xfrm>
              <a:off x="32904" y="1268760"/>
              <a:ext cx="8785798" cy="1411357"/>
            </a:xfrm>
            <a:prstGeom prst="roundRect">
              <a:avLst/>
            </a:prstGeom>
            <a:solidFill>
              <a:schemeClr val="tx2">
                <a:lumMod val="9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8" name="CasellaDiTesto 11"/>
            <p:cNvSpPr txBox="1">
              <a:spLocks noChangeArrowheads="1"/>
            </p:cNvSpPr>
            <p:nvPr/>
          </p:nvSpPr>
          <p:spPr bwMode="auto">
            <a:xfrm>
              <a:off x="220927" y="1318769"/>
              <a:ext cx="8714576" cy="1356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b="1" u="sng" dirty="0">
                  <a:solidFill>
                    <a:schemeClr val="tx2">
                      <a:lumMod val="25000"/>
                    </a:schemeClr>
                  </a:solidFill>
                  <a:latin typeface="Book Antiqua" pitchFamily="18" charset="0"/>
                  <a:cs typeface="+mn-cs"/>
                </a:rPr>
                <a:t>Metodo punta-coda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2000" b="1" u="sng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+mn-cs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dirty="0">
                  <a:solidFill>
                    <a:schemeClr val="tx2">
                      <a:lumMod val="25000"/>
                    </a:schemeClr>
                  </a:solidFill>
                  <a:latin typeface="Book Antiqua" pitchFamily="18" charset="0"/>
                  <a:cs typeface="+mn-cs"/>
                </a:rPr>
                <a:t>Dati due o più vettori, posizionati consecutivamente, la somma è data congiungendo la coda del primo con la punta dell’ultimo. </a:t>
              </a:r>
            </a:p>
          </p:txBody>
        </p:sp>
      </p:grpSp>
      <p:grpSp>
        <p:nvGrpSpPr>
          <p:cNvPr id="2054" name="Gruppo 17"/>
          <p:cNvGrpSpPr>
            <a:grpSpLocks/>
          </p:cNvGrpSpPr>
          <p:nvPr/>
        </p:nvGrpSpPr>
        <p:grpSpPr bwMode="auto">
          <a:xfrm>
            <a:off x="4071938" y="4572000"/>
            <a:ext cx="5072062" cy="1984375"/>
            <a:chOff x="3923928" y="4869160"/>
            <a:chExt cx="4894039" cy="2027989"/>
          </a:xfrm>
        </p:grpSpPr>
        <p:sp>
          <p:nvSpPr>
            <p:cNvPr id="10" name="Rettangolo arrotondato 9"/>
            <p:cNvSpPr/>
            <p:nvPr/>
          </p:nvSpPr>
          <p:spPr bwMode="auto">
            <a:xfrm>
              <a:off x="3923928" y="4869160"/>
              <a:ext cx="4894039" cy="2027989"/>
            </a:xfrm>
            <a:prstGeom prst="roundRect">
              <a:avLst/>
            </a:prstGeom>
            <a:solidFill>
              <a:schemeClr val="tx2">
                <a:lumMod val="9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11" name="CasellaDiTesto 16"/>
            <p:cNvSpPr txBox="1">
              <a:spLocks noChangeArrowheads="1"/>
            </p:cNvSpPr>
            <p:nvPr/>
          </p:nvSpPr>
          <p:spPr bwMode="auto">
            <a:xfrm>
              <a:off x="3995921" y="4875650"/>
              <a:ext cx="4753116" cy="19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b="1" u="sng" dirty="0">
                  <a:solidFill>
                    <a:schemeClr val="tx2">
                      <a:lumMod val="25000"/>
                    </a:schemeClr>
                  </a:solidFill>
                  <a:latin typeface="Book Antiqua" pitchFamily="18" charset="0"/>
                  <a:cs typeface="+mn-cs"/>
                </a:rPr>
                <a:t>Regola del Parallelogramma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2000" b="1" u="sng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+mn-cs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dirty="0">
                  <a:solidFill>
                    <a:schemeClr val="tx2">
                      <a:lumMod val="25000"/>
                    </a:schemeClr>
                  </a:solidFill>
                  <a:latin typeface="Book Antiqua" pitchFamily="18" charset="0"/>
                  <a:cs typeface="+mn-cs"/>
                </a:rPr>
                <a:t>Dati due vettori, applicati nello stesso punto, la somma è data dalla diagonale del parallelogramma che ha per lati i due vettori.</a:t>
              </a:r>
            </a:p>
          </p:txBody>
        </p:sp>
      </p:grpSp>
      <p:pic>
        <p:nvPicPr>
          <p:cNvPr id="2055" name="Picture 5" descr="F:\Fisica\img\img_0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3213" y="1857375"/>
            <a:ext cx="36179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4572000"/>
            <a:ext cx="3675062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2714625" y="6072188"/>
          <a:ext cx="12938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zione" r:id="rId5" imgW="609480" imgH="228600" progId="Equation.3">
                  <p:embed/>
                </p:oleObj>
              </mc:Choice>
              <mc:Fallback>
                <p:oleObj name="Equazione" r:id="rId5" imgW="60948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6072188"/>
                        <a:ext cx="129381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Connettore 2 17"/>
          <p:cNvCxnSpPr/>
          <p:nvPr/>
        </p:nvCxnSpPr>
        <p:spPr>
          <a:xfrm>
            <a:off x="5500688" y="3286125"/>
            <a:ext cx="3286125" cy="158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Segnaposto numero diapositiva 1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218889-94E2-4313-AB17-7D48251E87D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it-IT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358246" cy="71438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somma di vettori paralleli</a:t>
            </a:r>
            <a:endParaRPr lang="it-IT" sz="3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6323" name="Segnaposto contenuto 2"/>
          <p:cNvSpPr>
            <a:spLocks noGrp="1"/>
          </p:cNvSpPr>
          <p:nvPr>
            <p:ph idx="1"/>
          </p:nvPr>
        </p:nvSpPr>
        <p:spPr>
          <a:xfrm>
            <a:off x="500063" y="1285860"/>
            <a:ext cx="8429655" cy="528637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it-IT" sz="2400" i="1" dirty="0" smtClean="0">
                <a:latin typeface="Book Antiqua" pitchFamily="18" charset="0"/>
              </a:rPr>
              <a:t>Due vettori sono </a:t>
            </a:r>
            <a:r>
              <a:rPr lang="it-IT" sz="2400" b="1" i="1" dirty="0" smtClean="0">
                <a:latin typeface="Book Antiqua" pitchFamily="18" charset="0"/>
              </a:rPr>
              <a:t>paralleli</a:t>
            </a:r>
            <a:r>
              <a:rPr lang="it-IT" sz="2400" i="1" dirty="0" smtClean="0">
                <a:latin typeface="Book Antiqua" pitchFamily="18" charset="0"/>
              </a:rPr>
              <a:t> se hanno la stessa direzione.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it-IT" sz="2400" dirty="0" smtClean="0">
              <a:latin typeface="Book Antiqua" pitchFamily="18" charset="0"/>
            </a:endParaRP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it-IT" sz="2400" dirty="0" smtClean="0">
                <a:latin typeface="Book Antiqua" pitchFamily="18" charset="0"/>
              </a:rPr>
              <a:t>Se sono </a:t>
            </a:r>
            <a:r>
              <a:rPr lang="it-IT" sz="2400" dirty="0" err="1" smtClean="0">
                <a:latin typeface="Book Antiqua" pitchFamily="18" charset="0"/>
              </a:rPr>
              <a:t>equiversi</a:t>
            </a:r>
            <a:r>
              <a:rPr lang="it-IT" sz="2400" dirty="0" smtClean="0">
                <a:latin typeface="Book Antiqua" pitchFamily="18" charset="0"/>
              </a:rPr>
              <a:t> la somma è il vettore parallelo con modulo pari alla somma algebrica dei moduli a+b.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it-IT" sz="2400" dirty="0" smtClean="0">
              <a:latin typeface="Book Antiqua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it-IT" sz="2400" dirty="0" smtClean="0">
              <a:latin typeface="Book Antiqua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it-IT" sz="2400" dirty="0" smtClean="0">
              <a:latin typeface="Book Antiqua" pitchFamily="18" charset="0"/>
            </a:endParaRP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it-IT" sz="2400" dirty="0" smtClean="0">
                <a:latin typeface="Book Antiqua" pitchFamily="18" charset="0"/>
              </a:rPr>
              <a:t>Se sono opposti, la somma è il vettore parallelo con modulo pari alla somma dei moduli (a-b)</a:t>
            </a:r>
          </a:p>
        </p:txBody>
      </p:sp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3000360"/>
            <a:ext cx="4173537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5214923"/>
            <a:ext cx="41656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86C1E7-F804-4B24-823A-DCBD0826FE9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429684" cy="71438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differenza di vettori </a:t>
            </a:r>
            <a:endParaRPr lang="it-IT" sz="3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7348" name="Gruppo 17"/>
          <p:cNvGrpSpPr>
            <a:grpSpLocks/>
          </p:cNvGrpSpPr>
          <p:nvPr/>
        </p:nvGrpSpPr>
        <p:grpSpPr bwMode="auto">
          <a:xfrm>
            <a:off x="465138" y="1411288"/>
            <a:ext cx="8678862" cy="4524315"/>
            <a:chOff x="465442" y="1268761"/>
            <a:chExt cx="8355030" cy="4528542"/>
          </a:xfrm>
        </p:grpSpPr>
        <p:sp>
          <p:nvSpPr>
            <p:cNvPr id="57351" name="CasellaDiTesto 11"/>
            <p:cNvSpPr txBox="1">
              <a:spLocks noChangeArrowheads="1"/>
            </p:cNvSpPr>
            <p:nvPr/>
          </p:nvSpPr>
          <p:spPr bwMode="auto">
            <a:xfrm>
              <a:off x="465442" y="1376772"/>
              <a:ext cx="8355030" cy="461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endParaRPr lang="it-IT" sz="2400">
                <a:latin typeface="Book Antiqua" pitchFamily="18" charset="0"/>
              </a:endParaRPr>
            </a:p>
          </p:txBody>
        </p:sp>
        <p:sp>
          <p:nvSpPr>
            <p:cNvPr id="57352" name="Rettangolo 15"/>
            <p:cNvSpPr>
              <a:spLocks noChangeArrowheads="1"/>
            </p:cNvSpPr>
            <p:nvPr/>
          </p:nvSpPr>
          <p:spPr bwMode="auto">
            <a:xfrm>
              <a:off x="467544" y="1268761"/>
              <a:ext cx="8280919" cy="452854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it-IT" sz="2400" dirty="0">
                  <a:latin typeface="Book Antiqua" pitchFamily="18" charset="0"/>
                </a:rPr>
                <a:t>La differenza di vettori si effettua sommando al primo l’opposto del secondo</a:t>
              </a:r>
              <a:r>
                <a:rPr lang="it-IT" sz="2400" dirty="0" smtClean="0">
                  <a:latin typeface="Book Antiqua" pitchFamily="18" charset="0"/>
                </a:rPr>
                <a:t>.</a:t>
              </a:r>
            </a:p>
            <a:p>
              <a:pPr algn="just"/>
              <a:endParaRPr lang="it-IT" sz="2400" dirty="0" smtClean="0">
                <a:latin typeface="Book Antiqua" pitchFamily="18" charset="0"/>
              </a:endParaRPr>
            </a:p>
            <a:p>
              <a:pPr algn="just"/>
              <a:endParaRPr lang="it-IT" sz="2400" dirty="0" smtClean="0">
                <a:latin typeface="Book Antiqua" pitchFamily="18" charset="0"/>
              </a:endParaRPr>
            </a:p>
            <a:p>
              <a:pPr algn="just"/>
              <a:endParaRPr lang="it-IT" sz="2400" dirty="0" smtClean="0">
                <a:latin typeface="Book Antiqua" pitchFamily="18" charset="0"/>
              </a:endParaRPr>
            </a:p>
            <a:p>
              <a:pPr algn="just"/>
              <a:endParaRPr lang="it-IT" sz="2400" dirty="0" smtClean="0">
                <a:latin typeface="Book Antiqua" pitchFamily="18" charset="0"/>
              </a:endParaRPr>
            </a:p>
            <a:p>
              <a:pPr algn="just"/>
              <a:endParaRPr lang="it-IT" sz="2400" dirty="0" smtClean="0">
                <a:latin typeface="Book Antiqua" pitchFamily="18" charset="0"/>
              </a:endParaRPr>
            </a:p>
            <a:p>
              <a:pPr algn="just"/>
              <a:endParaRPr lang="it-IT" sz="2400" dirty="0" smtClean="0">
                <a:latin typeface="Book Antiqua" pitchFamily="18" charset="0"/>
              </a:endParaRPr>
            </a:p>
            <a:p>
              <a:pPr algn="just"/>
              <a:endParaRPr lang="it-IT" sz="2400" dirty="0" smtClean="0">
                <a:latin typeface="Book Antiqua" pitchFamily="18" charset="0"/>
              </a:endParaRPr>
            </a:p>
            <a:p>
              <a:pPr algn="just"/>
              <a:endParaRPr lang="it-IT" sz="2400" dirty="0" smtClean="0">
                <a:latin typeface="Book Antiqua" pitchFamily="18" charset="0"/>
              </a:endParaRPr>
            </a:p>
            <a:p>
              <a:pPr algn="just"/>
              <a:endParaRPr lang="it-IT" sz="2400" dirty="0" smtClean="0">
                <a:latin typeface="Book Antiqua" pitchFamily="18" charset="0"/>
              </a:endParaRPr>
            </a:p>
            <a:p>
              <a:pPr algn="just"/>
              <a:endParaRPr lang="it-IT" sz="2400" dirty="0" smtClean="0">
                <a:latin typeface="Book Antiqua" pitchFamily="18" charset="0"/>
              </a:endParaRPr>
            </a:p>
          </p:txBody>
        </p:sp>
      </p:grpSp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2500313"/>
            <a:ext cx="3073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Segnaposto numero diapositiva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F545EC-4B7C-4B21-BC9C-9E8A21187EDD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it-IT" smtClean="0"/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3714750"/>
            <a:ext cx="78581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642910" y="214314"/>
            <a:ext cx="8286808" cy="78579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3400" b="1" u="sng" spc="-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scomposizione  </a:t>
            </a:r>
            <a:r>
              <a:rPr lang="it-IT" sz="3400" b="1" u="sng" spc="-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di vettori </a:t>
            </a:r>
            <a:endParaRPr lang="it-IT" sz="3400" spc="-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3458" y="1500186"/>
            <a:ext cx="4101946" cy="25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642938" y="1500188"/>
            <a:ext cx="4214812" cy="53578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2400" spc="-100" dirty="0">
                <a:latin typeface="Book Antiqua" pitchFamily="18" charset="0"/>
                <a:ea typeface="+mj-ea"/>
                <a:cs typeface="+mj-cs"/>
              </a:rPr>
              <a:t>Date due direzioni orientate </a:t>
            </a:r>
            <a:r>
              <a:rPr lang="it-IT" sz="2400" b="1" spc="-100" dirty="0">
                <a:solidFill>
                  <a:srgbClr val="FF0000"/>
                </a:solidFill>
                <a:latin typeface="Book Antiqua" pitchFamily="18" charset="0"/>
                <a:ea typeface="+mj-ea"/>
                <a:cs typeface="+mj-cs"/>
              </a:rPr>
              <a:t>r</a:t>
            </a:r>
            <a:r>
              <a:rPr lang="it-IT" sz="2400" spc="-100" dirty="0">
                <a:latin typeface="Book Antiqua" pitchFamily="18" charset="0"/>
                <a:ea typeface="+mj-ea"/>
                <a:cs typeface="+mj-cs"/>
              </a:rPr>
              <a:t> ed </a:t>
            </a:r>
            <a:r>
              <a:rPr lang="it-IT" sz="2400" b="1" spc="-1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ea typeface="+mj-ea"/>
                <a:cs typeface="+mj-cs"/>
              </a:rPr>
              <a:t>s</a:t>
            </a:r>
            <a:r>
              <a:rPr lang="it-IT" sz="2400" spc="-100" dirty="0">
                <a:latin typeface="Book Antiqua" pitchFamily="18" charset="0"/>
                <a:ea typeface="+mj-ea"/>
                <a:cs typeface="+mj-cs"/>
              </a:rPr>
              <a:t>  ed  il vettore </a:t>
            </a:r>
            <a:r>
              <a:rPr lang="it-IT" sz="2400" b="1" spc="-100" dirty="0">
                <a:solidFill>
                  <a:schemeClr val="accent1"/>
                </a:solidFill>
                <a:latin typeface="Book Antiqua" pitchFamily="18" charset="0"/>
                <a:ea typeface="+mj-ea"/>
                <a:cs typeface="+mj-cs"/>
              </a:rPr>
              <a:t>v</a:t>
            </a:r>
            <a:r>
              <a:rPr lang="it-IT" sz="2400" spc="-100" dirty="0">
                <a:latin typeface="Book Antiqua" pitchFamily="18" charset="0"/>
                <a:ea typeface="+mj-ea"/>
                <a:cs typeface="+mj-cs"/>
              </a:rPr>
              <a:t>, si tracciano le parallele alle due direzioni .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2400" spc="-100" dirty="0">
                <a:latin typeface="Book Antiqua" pitchFamily="18" charset="0"/>
                <a:ea typeface="+mj-ea"/>
                <a:cs typeface="+mj-cs"/>
              </a:rPr>
              <a:t>In questo modo risultano definite le componenti vettoriali </a:t>
            </a:r>
            <a:r>
              <a:rPr lang="it-IT" sz="2400" spc="-100" dirty="0" err="1">
                <a:latin typeface="Book Antiqua" pitchFamily="18" charset="0"/>
                <a:ea typeface="+mj-ea"/>
                <a:cs typeface="+mj-cs"/>
              </a:rPr>
              <a:t>v</a:t>
            </a:r>
            <a:r>
              <a:rPr lang="it-IT" sz="2400" spc="-100" baseline="-25000" dirty="0" err="1">
                <a:latin typeface="Book Antiqua" pitchFamily="18" charset="0"/>
                <a:ea typeface="+mj-ea"/>
                <a:cs typeface="+mj-cs"/>
              </a:rPr>
              <a:t>r</a:t>
            </a:r>
            <a:r>
              <a:rPr lang="it-IT" sz="2400" spc="-100" dirty="0">
                <a:latin typeface="Book Antiqua" pitchFamily="18" charset="0"/>
                <a:ea typeface="+mj-ea"/>
                <a:cs typeface="+mj-cs"/>
              </a:rPr>
              <a:t> e v</a:t>
            </a:r>
            <a:r>
              <a:rPr lang="it-IT" sz="2400" spc="-100" baseline="-25000" dirty="0">
                <a:latin typeface="Book Antiqua" pitchFamily="18" charset="0"/>
                <a:ea typeface="+mj-ea"/>
                <a:cs typeface="+mj-cs"/>
              </a:rPr>
              <a:t>s</a:t>
            </a:r>
            <a:r>
              <a:rPr lang="it-IT" sz="2400" spc="-100" dirty="0">
                <a:latin typeface="Book Antiqua" pitchFamily="18" charset="0"/>
                <a:ea typeface="+mj-ea"/>
                <a:cs typeface="+mj-cs"/>
              </a:rPr>
              <a:t> del vettore v.</a:t>
            </a:r>
          </a:p>
          <a:p>
            <a:pPr fontAlgn="auto">
              <a:spcAft>
                <a:spcPts val="0"/>
              </a:spcAft>
              <a:defRPr/>
            </a:pPr>
            <a:endParaRPr lang="it-IT" sz="2400" spc="-100" dirty="0">
              <a:latin typeface="Book Antiqua" pitchFamily="18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sz="2400" spc="-100" dirty="0">
                <a:latin typeface="Book Antiqua" pitchFamily="18" charset="0"/>
                <a:ea typeface="+mj-ea"/>
                <a:cs typeface="+mj-cs"/>
              </a:rPr>
              <a:t>Se le due direzioni sono proprio gli assi coordinati, quindi tra loro perpendicolari, si parla di componenti ortogonali </a:t>
            </a:r>
            <a:r>
              <a:rPr lang="it-IT" sz="2400" spc="-100" dirty="0" err="1">
                <a:latin typeface="Book Antiqua" pitchFamily="18" charset="0"/>
                <a:cs typeface="+mn-cs"/>
              </a:rPr>
              <a:t>v</a:t>
            </a:r>
            <a:r>
              <a:rPr lang="it-IT" sz="2400" spc="-100" baseline="-25000" dirty="0" err="1">
                <a:latin typeface="Book Antiqua" pitchFamily="18" charset="0"/>
                <a:cs typeface="+mn-cs"/>
              </a:rPr>
              <a:t>x</a:t>
            </a:r>
            <a:r>
              <a:rPr lang="it-IT" sz="2400" spc="-100" dirty="0">
                <a:latin typeface="Book Antiqua" pitchFamily="18" charset="0"/>
                <a:cs typeface="+mn-cs"/>
              </a:rPr>
              <a:t> e </a:t>
            </a:r>
            <a:r>
              <a:rPr lang="it-IT" sz="2400" spc="-100" dirty="0" err="1">
                <a:latin typeface="Book Antiqua" pitchFamily="18" charset="0"/>
                <a:cs typeface="+mn-cs"/>
              </a:rPr>
              <a:t>v</a:t>
            </a:r>
            <a:r>
              <a:rPr lang="it-IT" sz="2400" spc="-100" baseline="-25000" dirty="0" err="1">
                <a:latin typeface="Book Antiqua" pitchFamily="18" charset="0"/>
                <a:cs typeface="+mn-cs"/>
              </a:rPr>
              <a:t>x</a:t>
            </a:r>
            <a:r>
              <a:rPr lang="it-IT" sz="2400" spc="-100" dirty="0">
                <a:latin typeface="Book Antiqua" pitchFamily="18" charset="0"/>
                <a:cs typeface="+mn-cs"/>
              </a:rPr>
              <a:t> </a:t>
            </a:r>
            <a:r>
              <a:rPr lang="it-IT" sz="2400" spc="-100" dirty="0">
                <a:latin typeface="Book Antiqua" pitchFamily="18" charset="0"/>
                <a:ea typeface="+mj-ea"/>
                <a:cs typeface="+mj-cs"/>
              </a:rPr>
              <a:t>del vettore v tali che:</a:t>
            </a:r>
          </a:p>
          <a:p>
            <a:pPr fontAlgn="auto">
              <a:spcAft>
                <a:spcPts val="0"/>
              </a:spcAft>
              <a:defRPr/>
            </a:pPr>
            <a:endParaRPr lang="it-IT" sz="2400" spc="-100" dirty="0">
              <a:latin typeface="Book Antiqua" pitchFamily="18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it-IT" sz="2800" b="1" spc="-1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ea typeface="+mj-ea"/>
                <a:cs typeface="+mj-cs"/>
              </a:rPr>
              <a:t>v</a:t>
            </a:r>
            <a:r>
              <a:rPr lang="it-IT" sz="2800" b="1" spc="-100" baseline="300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ea typeface="+mj-ea"/>
                <a:cs typeface="+mj-cs"/>
              </a:rPr>
              <a:t>2</a:t>
            </a:r>
            <a:r>
              <a:rPr lang="it-IT" sz="2800" b="1" spc="-1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ea typeface="+mj-ea"/>
                <a:cs typeface="+mj-cs"/>
              </a:rPr>
              <a:t> = </a:t>
            </a:r>
            <a:r>
              <a:rPr lang="it-IT" sz="2800" b="1" spc="-1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+mn-cs"/>
              </a:rPr>
              <a:t>v</a:t>
            </a:r>
            <a:r>
              <a:rPr lang="it-IT" sz="2800" b="1" spc="-100" baseline="-250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+mn-cs"/>
              </a:rPr>
              <a:t>x</a:t>
            </a:r>
            <a:r>
              <a:rPr lang="it-IT" sz="2800" b="1" spc="-100" baseline="300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+mn-cs"/>
              </a:rPr>
              <a:t>2</a:t>
            </a:r>
            <a:r>
              <a:rPr lang="it-IT" sz="2800" b="1" spc="-1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+mn-cs"/>
              </a:rPr>
              <a:t> + v</a:t>
            </a:r>
            <a:r>
              <a:rPr lang="it-IT" sz="2800" b="1" spc="-100" baseline="-250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+mn-cs"/>
              </a:rPr>
              <a:t>y</a:t>
            </a:r>
            <a:r>
              <a:rPr lang="it-IT" sz="2800" b="1" spc="-100" baseline="300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+mn-cs"/>
              </a:rPr>
              <a:t>2</a:t>
            </a:r>
            <a:r>
              <a:rPr lang="it-IT" sz="2800" b="1" spc="-1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+mn-cs"/>
              </a:rPr>
              <a:t> </a:t>
            </a:r>
            <a:endParaRPr lang="it-IT" sz="2800" b="1" spc="-100" dirty="0">
              <a:solidFill>
                <a:schemeClr val="tx2">
                  <a:lumMod val="50000"/>
                </a:schemeClr>
              </a:solidFill>
              <a:latin typeface="Book Antiqua" pitchFamily="18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it-IT" sz="2400" spc="-100" dirty="0">
              <a:solidFill>
                <a:schemeClr val="tx2">
                  <a:satMod val="20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3" y="4017013"/>
            <a:ext cx="4071966" cy="284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Segnaposto numero diapositiva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2BDB23-8C89-447F-9BD2-42789916EFC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358246" cy="78581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Prodotto scalare di vettori</a:t>
            </a:r>
            <a:endParaRPr lang="it-IT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9397" name="Rettangolo 5"/>
          <p:cNvSpPr>
            <a:spLocks noChangeArrowheads="1"/>
          </p:cNvSpPr>
          <p:nvPr/>
        </p:nvSpPr>
        <p:spPr bwMode="auto">
          <a:xfrm>
            <a:off x="571500" y="1143000"/>
            <a:ext cx="8215342" cy="41549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Book Antiqua" pitchFamily="18" charset="0"/>
              </a:rPr>
              <a:t>Il prodotto scalare tra due vettori a e b è uguale al prodotto dei moduli dei due vettori per il coseno dell'angolo tra essi compreso</a:t>
            </a:r>
            <a:r>
              <a:rPr lang="it-IT" sz="2400" dirty="0" smtClean="0">
                <a:latin typeface="Book Antiqua" pitchFamily="18" charset="0"/>
              </a:rPr>
              <a:t>:</a:t>
            </a:r>
          </a:p>
          <a:p>
            <a:pPr algn="just"/>
            <a:endParaRPr lang="it-IT" sz="2400" dirty="0" smtClean="0">
              <a:latin typeface="Book Antiqua" pitchFamily="18" charset="0"/>
            </a:endParaRPr>
          </a:p>
          <a:p>
            <a:pPr algn="just"/>
            <a:endParaRPr lang="it-IT" sz="2400" dirty="0" smtClean="0">
              <a:latin typeface="Book Antiqua" pitchFamily="18" charset="0"/>
            </a:endParaRPr>
          </a:p>
          <a:p>
            <a:pPr algn="just"/>
            <a:endParaRPr lang="it-IT" sz="2400" dirty="0" smtClean="0">
              <a:latin typeface="Book Antiqua" pitchFamily="18" charset="0"/>
            </a:endParaRPr>
          </a:p>
          <a:p>
            <a:pPr algn="just"/>
            <a:endParaRPr lang="it-IT" sz="2400" dirty="0" smtClean="0">
              <a:latin typeface="Book Antiqua" pitchFamily="18" charset="0"/>
            </a:endParaRPr>
          </a:p>
          <a:p>
            <a:pPr algn="just"/>
            <a:endParaRPr lang="it-IT" sz="2400" dirty="0" smtClean="0">
              <a:latin typeface="Book Antiqua" pitchFamily="18" charset="0"/>
            </a:endParaRPr>
          </a:p>
          <a:p>
            <a:pPr algn="just"/>
            <a:endParaRPr lang="it-IT" sz="2400" dirty="0" smtClean="0">
              <a:latin typeface="Book Antiqua" pitchFamily="18" charset="0"/>
            </a:endParaRPr>
          </a:p>
          <a:p>
            <a:pPr algn="just"/>
            <a:endParaRPr lang="it-IT" sz="2400" dirty="0" smtClean="0">
              <a:latin typeface="Book Antiqua" pitchFamily="18" charset="0"/>
            </a:endParaRPr>
          </a:p>
          <a:p>
            <a:pPr algn="just"/>
            <a:endParaRPr lang="it-IT" sz="2400" dirty="0">
              <a:latin typeface="Book Antiqua" pitchFamily="18" charset="0"/>
            </a:endParaRPr>
          </a:p>
        </p:txBody>
      </p:sp>
      <p:sp>
        <p:nvSpPr>
          <p:cNvPr id="59398" name="Rettangolo 6"/>
          <p:cNvSpPr>
            <a:spLocks noChangeArrowheads="1"/>
          </p:cNvSpPr>
          <p:nvPr/>
        </p:nvSpPr>
        <p:spPr bwMode="auto">
          <a:xfrm>
            <a:off x="642938" y="5429250"/>
            <a:ext cx="8072437" cy="4619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it-IT" sz="2400" dirty="0">
                <a:latin typeface="Book Antiqua" pitchFamily="18" charset="0"/>
              </a:rPr>
              <a:t>Il prodotto scalare gode della proprietà commutativa:</a:t>
            </a:r>
          </a:p>
        </p:txBody>
      </p:sp>
      <p:pic>
        <p:nvPicPr>
          <p:cNvPr id="593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5929313"/>
            <a:ext cx="2133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ccia a destra con strisce 8"/>
          <p:cNvSpPr/>
          <p:nvPr/>
        </p:nvSpPr>
        <p:spPr>
          <a:xfrm>
            <a:off x="3929058" y="6143625"/>
            <a:ext cx="1357312" cy="500063"/>
          </a:xfrm>
          <a:prstGeom prst="striped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594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929313"/>
            <a:ext cx="27336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Segnaposto numero diapositiva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16B53C-5985-493E-8C14-F3C1547DE8D4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it-IT" smtClean="0"/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3214688"/>
            <a:ext cx="32131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2285992"/>
            <a:ext cx="4214812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429684" cy="9144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Prodotto scalare di vettori (casi possibili)</a:t>
            </a:r>
            <a:endParaRPr lang="it-IT" sz="3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0419" name="Rettangolo 5"/>
          <p:cNvSpPr>
            <a:spLocks noChangeArrowheads="1"/>
          </p:cNvSpPr>
          <p:nvPr/>
        </p:nvSpPr>
        <p:spPr bwMode="auto">
          <a:xfrm>
            <a:off x="500034" y="1357312"/>
            <a:ext cx="8429654" cy="48936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Book Antiqua" pitchFamily="18" charset="0"/>
              </a:rPr>
              <a:t>Il valore del prodotto scalare dipende dalla posizione reciproca dei due </a:t>
            </a:r>
            <a:r>
              <a:rPr lang="it-IT" sz="2400" dirty="0" smtClean="0">
                <a:latin typeface="Book Antiqua" pitchFamily="18" charset="0"/>
              </a:rPr>
              <a:t>vettori</a:t>
            </a:r>
          </a:p>
          <a:p>
            <a:pPr algn="just"/>
            <a:endParaRPr lang="it-IT" sz="2400" dirty="0" smtClean="0">
              <a:latin typeface="Book Antiqua" pitchFamily="18" charset="0"/>
            </a:endParaRPr>
          </a:p>
          <a:p>
            <a:pPr algn="just"/>
            <a:endParaRPr lang="it-IT" sz="2400" dirty="0" smtClean="0">
              <a:latin typeface="Book Antiqua" pitchFamily="18" charset="0"/>
            </a:endParaRPr>
          </a:p>
          <a:p>
            <a:pPr algn="just"/>
            <a:endParaRPr lang="it-IT" sz="2400" dirty="0" smtClean="0">
              <a:latin typeface="Book Antiqua" pitchFamily="18" charset="0"/>
            </a:endParaRPr>
          </a:p>
          <a:p>
            <a:pPr algn="just"/>
            <a:endParaRPr lang="it-IT" sz="2400" dirty="0" smtClean="0">
              <a:latin typeface="Book Antiqua" pitchFamily="18" charset="0"/>
            </a:endParaRPr>
          </a:p>
          <a:p>
            <a:pPr algn="just"/>
            <a:endParaRPr lang="it-IT" sz="2400" dirty="0" smtClean="0">
              <a:latin typeface="Book Antiqua" pitchFamily="18" charset="0"/>
            </a:endParaRPr>
          </a:p>
          <a:p>
            <a:pPr algn="just"/>
            <a:endParaRPr lang="it-IT" sz="2400" dirty="0" smtClean="0">
              <a:latin typeface="Book Antiqua" pitchFamily="18" charset="0"/>
            </a:endParaRPr>
          </a:p>
          <a:p>
            <a:pPr algn="just"/>
            <a:endParaRPr lang="it-IT" sz="2400" dirty="0" smtClean="0">
              <a:latin typeface="Book Antiqua" pitchFamily="18" charset="0"/>
            </a:endParaRPr>
          </a:p>
          <a:p>
            <a:pPr algn="just"/>
            <a:endParaRPr lang="it-IT" sz="2400" dirty="0" smtClean="0">
              <a:latin typeface="Book Antiqua" pitchFamily="18" charset="0"/>
            </a:endParaRPr>
          </a:p>
          <a:p>
            <a:pPr algn="just"/>
            <a:endParaRPr lang="it-IT" sz="2400" dirty="0" smtClean="0">
              <a:latin typeface="Book Antiqua" pitchFamily="18" charset="0"/>
            </a:endParaRPr>
          </a:p>
          <a:p>
            <a:pPr algn="just"/>
            <a:endParaRPr lang="it-IT" sz="2400" dirty="0" smtClean="0">
              <a:latin typeface="Book Antiqua" pitchFamily="18" charset="0"/>
            </a:endParaRPr>
          </a:p>
          <a:p>
            <a:pPr algn="just"/>
            <a:endParaRPr lang="it-IT" sz="2400" dirty="0">
              <a:latin typeface="Book Antiqua" pitchFamily="18" charset="0"/>
            </a:endParaRP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14625"/>
            <a:ext cx="8358216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Segnaposto numero diapositiva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14167B-33C7-4DBD-AF50-E68129F58B2F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429684" cy="71438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Prodotto vettoriale di vettori</a:t>
            </a:r>
            <a:endParaRPr lang="it-IT" sz="3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1443" name="Rettangolo 5"/>
          <p:cNvSpPr>
            <a:spLocks noChangeArrowheads="1"/>
          </p:cNvSpPr>
          <p:nvPr/>
        </p:nvSpPr>
        <p:spPr bwMode="auto">
          <a:xfrm>
            <a:off x="428596" y="1071546"/>
            <a:ext cx="8572531" cy="707886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Book Antiqua" pitchFamily="18" charset="0"/>
              </a:rPr>
              <a:t>Il </a:t>
            </a:r>
            <a:r>
              <a:rPr lang="it-IT" sz="2000" i="1" dirty="0">
                <a:latin typeface="Book Antiqua" pitchFamily="18" charset="0"/>
              </a:rPr>
              <a:t>prodotto vettoriale </a:t>
            </a:r>
            <a:r>
              <a:rPr lang="it-IT" sz="2000" dirty="0">
                <a:latin typeface="Book Antiqua" pitchFamily="18" charset="0"/>
              </a:rPr>
              <a:t>tra due vettori a e b è un vettore che ha</a:t>
            </a:r>
            <a:r>
              <a:rPr lang="it-IT" sz="2000" dirty="0" smtClean="0">
                <a:latin typeface="Book Antiqua" pitchFamily="18" charset="0"/>
              </a:rPr>
              <a:t>:</a:t>
            </a:r>
          </a:p>
          <a:p>
            <a:pPr algn="just"/>
            <a:endParaRPr lang="it-IT" sz="2000" dirty="0">
              <a:latin typeface="Book Antiqua" pitchFamily="18" charset="0"/>
            </a:endParaRPr>
          </a:p>
        </p:txBody>
      </p:sp>
      <p:sp>
        <p:nvSpPr>
          <p:cNvPr id="61445" name="Rettangolo 15"/>
          <p:cNvSpPr>
            <a:spLocks noChangeArrowheads="1"/>
          </p:cNvSpPr>
          <p:nvPr/>
        </p:nvSpPr>
        <p:spPr bwMode="auto">
          <a:xfrm>
            <a:off x="428625" y="1785938"/>
            <a:ext cx="5357813" cy="455509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000" dirty="0">
                <a:latin typeface="Book Antiqua" pitchFamily="18" charset="0"/>
              </a:rPr>
              <a:t> la </a:t>
            </a:r>
            <a:r>
              <a:rPr lang="it-IT" sz="2000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direzione</a:t>
            </a:r>
            <a:r>
              <a:rPr lang="it-IT" sz="2000" dirty="0">
                <a:latin typeface="Book Antiqua" pitchFamily="18" charset="0"/>
              </a:rPr>
              <a:t> perpendicolare al piano contenente i due vettori;</a:t>
            </a:r>
          </a:p>
          <a:p>
            <a:pPr algn="just">
              <a:buFont typeface="Arial" pitchFamily="34" charset="0"/>
              <a:buChar char="•"/>
            </a:pPr>
            <a:r>
              <a:rPr lang="it-IT" sz="2000" dirty="0">
                <a:latin typeface="Book Antiqua" pitchFamily="18" charset="0"/>
              </a:rPr>
              <a:t> il </a:t>
            </a:r>
            <a:r>
              <a:rPr lang="it-IT" sz="2000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verso</a:t>
            </a:r>
            <a:r>
              <a:rPr lang="it-IT" sz="2000" dirty="0">
                <a:latin typeface="Book Antiqua" pitchFamily="18" charset="0"/>
              </a:rPr>
              <a:t> definito dalla regola della mano destra;</a:t>
            </a:r>
          </a:p>
          <a:p>
            <a:pPr algn="just">
              <a:buFont typeface="Arial" pitchFamily="34" charset="0"/>
              <a:buChar char="•"/>
            </a:pPr>
            <a:r>
              <a:rPr lang="it-IT" sz="2000" dirty="0">
                <a:latin typeface="Book Antiqua" pitchFamily="18" charset="0"/>
              </a:rPr>
              <a:t> il </a:t>
            </a:r>
            <a:r>
              <a:rPr lang="it-IT" sz="2000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modulo c </a:t>
            </a:r>
            <a:r>
              <a:rPr lang="it-IT" sz="2000" dirty="0">
                <a:latin typeface="Book Antiqua" pitchFamily="18" charset="0"/>
              </a:rPr>
              <a:t>uguale al prodotto dei moduli dei due vettori per il seno dell'angolo tra essi compreso:</a:t>
            </a:r>
          </a:p>
          <a:p>
            <a:endParaRPr lang="it-IT" sz="2400" b="1" dirty="0">
              <a:latin typeface="Book Antiqua" pitchFamily="18" charset="0"/>
            </a:endParaRPr>
          </a:p>
          <a:p>
            <a:r>
              <a:rPr lang="it-IT" sz="30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c = a</a:t>
            </a:r>
            <a:r>
              <a:rPr lang="it-IT" sz="3000" b="1" baseline="-250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┴</a:t>
            </a:r>
            <a:r>
              <a:rPr lang="it-IT" sz="30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b = a b</a:t>
            </a:r>
            <a:r>
              <a:rPr lang="it-IT" sz="3000" b="1" baseline="-250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┴</a:t>
            </a:r>
            <a:r>
              <a:rPr lang="it-IT" sz="30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= a b sen </a:t>
            </a:r>
            <a:r>
              <a:rPr lang="it-IT" sz="3000" b="1" dirty="0">
                <a:solidFill>
                  <a:schemeClr val="tx2">
                    <a:lumMod val="50000"/>
                  </a:schemeClr>
                </a:solidFill>
                <a:latin typeface="Symbol" pitchFamily="18" charset="2"/>
              </a:rPr>
              <a:t>a</a:t>
            </a:r>
          </a:p>
          <a:p>
            <a:endParaRPr lang="it-IT" sz="2400" dirty="0">
              <a:latin typeface="Book Antiqua" pitchFamily="18" charset="0"/>
            </a:endParaRPr>
          </a:p>
          <a:p>
            <a:r>
              <a:rPr lang="it-IT" sz="2000" dirty="0">
                <a:latin typeface="Book Antiqua" pitchFamily="18" charset="0"/>
              </a:rPr>
              <a:t>Il prodotto vettoriale gode della proprietà </a:t>
            </a:r>
            <a:r>
              <a:rPr lang="it-IT" sz="2000" b="1" dirty="0">
                <a:latin typeface="Book Antiqua" pitchFamily="18" charset="0"/>
              </a:rPr>
              <a:t>anticommutativa</a:t>
            </a:r>
            <a:r>
              <a:rPr lang="it-IT" sz="2000" dirty="0">
                <a:latin typeface="Book Antiqua" pitchFamily="18" charset="0"/>
              </a:rPr>
              <a:t>:</a:t>
            </a:r>
          </a:p>
          <a:p>
            <a:pPr algn="just"/>
            <a:endParaRPr lang="it-IT" sz="2400" dirty="0">
              <a:latin typeface="Book Antiqua" pitchFamily="18" charset="0"/>
            </a:endParaRPr>
          </a:p>
        </p:txBody>
      </p:sp>
      <p:pic>
        <p:nvPicPr>
          <p:cNvPr id="6144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532219"/>
            <a:ext cx="2071702" cy="64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779650"/>
            <a:ext cx="3192454" cy="26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Segnaposto numero diapositiva 1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484278-6C90-49C2-9A38-AFAE7C422C41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it-IT" smtClean="0"/>
          </a:p>
        </p:txBody>
      </p:sp>
      <p:grpSp>
        <p:nvGrpSpPr>
          <p:cNvPr id="61444" name="Gruppo 16"/>
          <p:cNvGrpSpPr>
            <a:grpSpLocks/>
          </p:cNvGrpSpPr>
          <p:nvPr/>
        </p:nvGrpSpPr>
        <p:grpSpPr bwMode="auto">
          <a:xfrm>
            <a:off x="5286379" y="4286250"/>
            <a:ext cx="3786183" cy="2071708"/>
            <a:chOff x="4786314" y="4429132"/>
            <a:chExt cx="3835400" cy="1917700"/>
          </a:xfrm>
        </p:grpSpPr>
        <p:pic>
          <p:nvPicPr>
            <p:cNvPr id="61449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6314" y="4429132"/>
              <a:ext cx="3835400" cy="191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ttangolo 14"/>
            <p:cNvSpPr/>
            <p:nvPr/>
          </p:nvSpPr>
          <p:spPr>
            <a:xfrm>
              <a:off x="8001001" y="5715007"/>
              <a:ext cx="571500" cy="571500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63092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 grandezze fisiche e la loro misura</a:t>
            </a:r>
            <a:endParaRPr lang="it-IT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28662" y="1285860"/>
            <a:ext cx="7772400" cy="514353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 eaLnBrk="1" hangingPunct="1">
              <a:spcAft>
                <a:spcPts val="0"/>
              </a:spcAft>
              <a:buFont typeface="Wingdings"/>
              <a:buNone/>
              <a:defRPr/>
            </a:pPr>
            <a:r>
              <a:rPr lang="it-IT" sz="2000" dirty="0" smtClean="0">
                <a:latin typeface="Book Antiqua" pitchFamily="18" charset="0"/>
              </a:rPr>
              <a:t>Le grandezze fisiche sono  grandezze in base alle quali vengono descritti i fenomeni fisici.</a:t>
            </a:r>
          </a:p>
          <a:p>
            <a:pPr marL="0" indent="0" algn="just" eaLnBrk="1" hangingPunct="1">
              <a:spcAft>
                <a:spcPts val="0"/>
              </a:spcAft>
              <a:buFont typeface="Wingdings"/>
              <a:buNone/>
              <a:defRPr/>
            </a:pPr>
            <a:r>
              <a:rPr lang="it-IT" sz="2000" dirty="0" smtClean="0">
                <a:latin typeface="Book Antiqua" pitchFamily="18" charset="0"/>
              </a:rPr>
              <a:t>Ad una grandezza fisica devono essere associati:</a:t>
            </a:r>
            <a:endParaRPr lang="it-IT" sz="2000" b="1" dirty="0" smtClean="0">
              <a:latin typeface="Book Antiqua" pitchFamily="18" charset="0"/>
            </a:endParaRPr>
          </a:p>
          <a:p>
            <a:pPr marL="0" indent="0" algn="just" eaLnBrk="1" hangingPunct="1"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it-IT" sz="2000" b="1" dirty="0" smtClean="0">
                <a:latin typeface="Book Antiqua" pitchFamily="18" charset="0"/>
              </a:rPr>
              <a:t> una unità di misura </a:t>
            </a:r>
          </a:p>
          <a:p>
            <a:pPr marL="0" indent="0" algn="just" eaLnBrk="1" hangingPunct="1"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it-IT" sz="2000" b="1" dirty="0" smtClean="0">
                <a:latin typeface="Book Antiqua" pitchFamily="18" charset="0"/>
              </a:rPr>
              <a:t> un criterio di confronto fra la grandezza e l’unità di misura</a:t>
            </a:r>
          </a:p>
          <a:p>
            <a:pPr marL="0" indent="0" algn="just" eaLnBrk="1" hangingPunct="1">
              <a:spcAft>
                <a:spcPts val="0"/>
              </a:spcAft>
              <a:buFont typeface="Wingdings"/>
              <a:buNone/>
              <a:defRPr/>
            </a:pPr>
            <a:endParaRPr lang="it-IT" sz="2000" b="1" dirty="0" smtClean="0">
              <a:latin typeface="Book Antiqua" pitchFamily="18" charset="0"/>
            </a:endParaRPr>
          </a:p>
          <a:p>
            <a:pPr marL="0" indent="0" algn="ctr" eaLnBrk="1" hangingPunct="1">
              <a:spcAft>
                <a:spcPts val="0"/>
              </a:spcAft>
              <a:buFont typeface="Wingdings"/>
              <a:buNone/>
              <a:defRPr/>
            </a:pPr>
            <a:r>
              <a:rPr lang="it-IT" sz="20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Misurare una grandezza fisica significa associarle un valore numerico che indica quante volte essa è minore o maggiore di una grandezza ad essa omogenea, assunta come campione di riferimento, a cui si attribuisce il valore unitario.</a:t>
            </a:r>
          </a:p>
          <a:p>
            <a:pPr marL="0" indent="0" algn="just" eaLnBrk="1" hangingPunct="1">
              <a:spcAft>
                <a:spcPts val="0"/>
              </a:spcAft>
              <a:buFont typeface="Wingdings"/>
              <a:buNone/>
              <a:defRPr/>
            </a:pPr>
            <a:endParaRPr lang="it-IT" sz="2000" b="1" dirty="0" smtClean="0">
              <a:latin typeface="Book Antiqua" pitchFamily="18" charset="0"/>
            </a:endParaRPr>
          </a:p>
          <a:p>
            <a:pPr marL="0" indent="0" algn="just" eaLnBrk="1" hangingPunct="1">
              <a:spcAft>
                <a:spcPts val="0"/>
              </a:spcAft>
              <a:buFont typeface="Wingdings"/>
              <a:buNone/>
              <a:defRPr/>
            </a:pPr>
            <a:r>
              <a:rPr lang="it-IT" sz="2000" dirty="0" smtClean="0">
                <a:latin typeface="Book Antiqua" pitchFamily="18" charset="0"/>
              </a:rPr>
              <a:t>La misura di una grandezza si dice </a:t>
            </a:r>
            <a:r>
              <a:rPr lang="it-I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indiretta</a:t>
            </a:r>
            <a:r>
              <a:rPr lang="it-IT" sz="2000" dirty="0" smtClean="0">
                <a:latin typeface="Book Antiqua" pitchFamily="18" charset="0"/>
              </a:rPr>
              <a:t> quando il suo valore è ottenuto dalla misura di altre grandezze, legate ad essa da una legge fisica.</a:t>
            </a:r>
          </a:p>
          <a:p>
            <a:pPr marL="41148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it-IT" sz="2000" dirty="0">
              <a:latin typeface="Book Antiqua" pitchFamily="18" charset="0"/>
            </a:endParaRPr>
          </a:p>
        </p:txBody>
      </p:sp>
      <p:sp>
        <p:nvSpPr>
          <p:cNvPr id="1126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AC7E20-CB7D-4F30-B8AD-7A9C42B52F3C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64294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Tabella Valori di Seno e Coseno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3555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7B6E44-7EC7-4D79-94B9-1AA7D9A17FEE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it-IT" smtClean="0"/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1109663"/>
            <a:ext cx="8601075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64294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Cinematica</a:t>
            </a:r>
            <a:endParaRPr lang="it-IT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4579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DB0992-C048-4CCC-89C7-56AA612677E0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it-IT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71500" y="857250"/>
            <a:ext cx="8358188" cy="33162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411480" indent="-342900" algn="just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Char char="Ø"/>
              <a:defRPr/>
            </a:pPr>
            <a:r>
              <a:rPr lang="it-IT" sz="2200" dirty="0">
                <a:latin typeface="Book Antiqua" pitchFamily="18" charset="0"/>
                <a:cs typeface="+mn-cs"/>
              </a:rPr>
              <a:t>La </a:t>
            </a:r>
            <a:r>
              <a:rPr lang="it-IT" sz="2200" b="1" dirty="0">
                <a:solidFill>
                  <a:srgbClr val="FFFF00"/>
                </a:solidFill>
                <a:latin typeface="Book Antiqua" pitchFamily="18" charset="0"/>
                <a:cs typeface="+mn-cs"/>
              </a:rPr>
              <a:t>cinematica</a:t>
            </a:r>
            <a:r>
              <a:rPr lang="it-IT" sz="2200" dirty="0">
                <a:latin typeface="Book Antiqua" pitchFamily="18" charset="0"/>
                <a:cs typeface="+mn-cs"/>
              </a:rPr>
              <a:t> è quella parte della Fisica che studia il movimento di un corpo materiale, ovvero </a:t>
            </a:r>
            <a:r>
              <a:rPr lang="it-IT" sz="2200" dirty="0">
                <a:solidFill>
                  <a:srgbClr val="FFFF00"/>
                </a:solidFill>
                <a:latin typeface="Book Antiqua" pitchFamily="18" charset="0"/>
                <a:cs typeface="+mn-cs"/>
              </a:rPr>
              <a:t>la </a:t>
            </a:r>
            <a:r>
              <a:rPr lang="it-IT" sz="2200" b="1" dirty="0">
                <a:solidFill>
                  <a:srgbClr val="FFFF00"/>
                </a:solidFill>
                <a:latin typeface="Book Antiqua" pitchFamily="18" charset="0"/>
                <a:cs typeface="+mn-cs"/>
              </a:rPr>
              <a:t>posizione</a:t>
            </a:r>
            <a:r>
              <a:rPr lang="it-IT" sz="2200" dirty="0">
                <a:solidFill>
                  <a:srgbClr val="FFFF00"/>
                </a:solidFill>
                <a:latin typeface="Book Antiqua" pitchFamily="18" charset="0"/>
                <a:cs typeface="+mn-cs"/>
              </a:rPr>
              <a:t> </a:t>
            </a:r>
            <a:r>
              <a:rPr lang="it-IT" sz="2200" b="1" dirty="0">
                <a:solidFill>
                  <a:srgbClr val="FFFF00"/>
                </a:solidFill>
                <a:latin typeface="Book Antiqua" pitchFamily="18" charset="0"/>
                <a:cs typeface="+mn-cs"/>
              </a:rPr>
              <a:t>P</a:t>
            </a:r>
            <a:r>
              <a:rPr lang="it-IT" sz="2200" dirty="0">
                <a:solidFill>
                  <a:srgbClr val="FFFF00"/>
                </a:solidFill>
                <a:latin typeface="Book Antiqua" pitchFamily="18" charset="0"/>
                <a:cs typeface="+mn-cs"/>
              </a:rPr>
              <a:t> </a:t>
            </a:r>
            <a:r>
              <a:rPr lang="it-IT" sz="2200" dirty="0">
                <a:latin typeface="Book Antiqua" pitchFamily="18" charset="0"/>
                <a:cs typeface="+mn-cs"/>
              </a:rPr>
              <a:t>del corpo nello spazio istante per istante in un dato sistema di riferimento.</a:t>
            </a:r>
          </a:p>
          <a:p>
            <a:pPr marL="411480" indent="-342900" algn="just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Char char="Ø"/>
              <a:defRPr/>
            </a:pPr>
            <a:r>
              <a:rPr lang="it-IT" sz="2200" dirty="0">
                <a:latin typeface="Book Antiqua" pitchFamily="18" charset="0"/>
                <a:cs typeface="+mn-cs"/>
              </a:rPr>
              <a:t>In cinematica un corpo viene considerato come un </a:t>
            </a:r>
            <a:r>
              <a:rPr lang="it-IT" sz="2200" dirty="0">
                <a:solidFill>
                  <a:srgbClr val="FFFF00"/>
                </a:solidFill>
                <a:latin typeface="Book Antiqua" pitchFamily="18" charset="0"/>
                <a:cs typeface="+mn-cs"/>
              </a:rPr>
              <a:t>punto materiale</a:t>
            </a:r>
            <a:r>
              <a:rPr lang="it-IT" sz="2200" dirty="0">
                <a:latin typeface="Book Antiqua" pitchFamily="18" charset="0"/>
                <a:cs typeface="+mn-cs"/>
              </a:rPr>
              <a:t>, ovvero un corpo privo di dimensioni o di dimensioni trascurabili dotato di </a:t>
            </a:r>
            <a:r>
              <a:rPr lang="it-IT" sz="2200" b="1" dirty="0">
                <a:solidFill>
                  <a:srgbClr val="FFFF00"/>
                </a:solidFill>
                <a:latin typeface="Book Antiqua" pitchFamily="18" charset="0"/>
                <a:cs typeface="+mn-cs"/>
              </a:rPr>
              <a:t>massa m</a:t>
            </a:r>
            <a:r>
              <a:rPr lang="it-IT" sz="2200" dirty="0">
                <a:latin typeface="Book Antiqua" pitchFamily="18" charset="0"/>
                <a:cs typeface="+mn-cs"/>
              </a:rPr>
              <a:t>.</a:t>
            </a:r>
          </a:p>
          <a:p>
            <a:pPr marL="411480" indent="-342900" algn="just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Char char="Ø"/>
              <a:defRPr/>
            </a:pPr>
            <a:r>
              <a:rPr lang="it-IT" sz="2200" dirty="0">
                <a:latin typeface="Book Antiqua" pitchFamily="18" charset="0"/>
                <a:cs typeface="+mn-cs"/>
              </a:rPr>
              <a:t>La </a:t>
            </a:r>
            <a:r>
              <a:rPr lang="it-IT" sz="2200" b="1" dirty="0">
                <a:solidFill>
                  <a:srgbClr val="FFFF00"/>
                </a:solidFill>
                <a:latin typeface="Book Antiqua" pitchFamily="18" charset="0"/>
                <a:cs typeface="+mn-cs"/>
              </a:rPr>
              <a:t>traiettoria</a:t>
            </a:r>
            <a:r>
              <a:rPr lang="it-IT" sz="2200" dirty="0">
                <a:latin typeface="Book Antiqua" pitchFamily="18" charset="0"/>
                <a:cs typeface="+mn-cs"/>
              </a:rPr>
              <a:t> è il luogo geometrico dei punti occupati nei vari istanti dal punto materiale in movimento ed è una curva continua.</a:t>
            </a:r>
          </a:p>
        </p:txBody>
      </p:sp>
      <p:pic>
        <p:nvPicPr>
          <p:cNvPr id="634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4205288"/>
            <a:ext cx="39290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642910" y="4502150"/>
            <a:ext cx="3929091" cy="178435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+mn-cs"/>
              </a:rPr>
              <a:t>Se il corpo si sposta da </a:t>
            </a:r>
            <a:r>
              <a:rPr lang="it-IT" sz="2200" b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+mn-cs"/>
              </a:rPr>
              <a:t>P</a:t>
            </a:r>
            <a:r>
              <a:rPr lang="it-IT" sz="2200" b="1" baseline="-25000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+mn-cs"/>
              </a:rPr>
              <a:t>1</a:t>
            </a:r>
            <a:r>
              <a:rPr lang="it-IT" sz="2200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+mn-cs"/>
              </a:rPr>
              <a:t> a </a:t>
            </a:r>
            <a:r>
              <a:rPr lang="it-IT" sz="2200" b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+mn-cs"/>
              </a:rPr>
              <a:t>P</a:t>
            </a:r>
            <a:r>
              <a:rPr lang="it-IT" sz="2200" b="1" baseline="-25000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+mn-cs"/>
              </a:rPr>
              <a:t>2</a:t>
            </a:r>
            <a:r>
              <a:rPr lang="it-IT" sz="2200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+mn-cs"/>
              </a:rPr>
              <a:t> lungo la traiettoria in un dato tempo </a:t>
            </a:r>
            <a:r>
              <a:rPr lang="it-IT" sz="2200" b="1" dirty="0" err="1">
                <a:solidFill>
                  <a:schemeClr val="tx2">
                    <a:lumMod val="25000"/>
                  </a:schemeClr>
                </a:solidFill>
                <a:latin typeface="Symbol" pitchFamily="18" charset="2"/>
                <a:cs typeface="+mn-cs"/>
              </a:rPr>
              <a:t>D</a:t>
            </a:r>
            <a:r>
              <a:rPr lang="it-IT" sz="2200" b="1" dirty="0" err="1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+mn-cs"/>
              </a:rPr>
              <a:t>t</a:t>
            </a:r>
            <a:r>
              <a:rPr lang="it-IT" sz="2200" b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+mn-cs"/>
              </a:rPr>
              <a:t> = (</a:t>
            </a:r>
            <a:r>
              <a:rPr lang="it-IT" sz="2200" b="1" dirty="0" err="1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+mn-cs"/>
              </a:rPr>
              <a:t>t</a:t>
            </a:r>
            <a:r>
              <a:rPr lang="it-IT" sz="2200" b="1" baseline="-25000" dirty="0" err="1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+mn-cs"/>
              </a:rPr>
              <a:t>f</a:t>
            </a:r>
            <a:r>
              <a:rPr lang="it-IT" sz="2200" b="1" dirty="0" err="1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+mn-cs"/>
              </a:rPr>
              <a:t>-t</a:t>
            </a:r>
            <a:r>
              <a:rPr lang="it-IT" sz="2200" b="1" baseline="-25000" dirty="0" err="1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+mn-cs"/>
              </a:rPr>
              <a:t>i</a:t>
            </a:r>
            <a:r>
              <a:rPr lang="it-IT" sz="2200" b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+mn-cs"/>
              </a:rPr>
              <a:t>) </a:t>
            </a:r>
            <a:r>
              <a:rPr lang="it-IT" sz="2200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+mn-cs"/>
              </a:rPr>
              <a:t>allora lo spostamento </a:t>
            </a:r>
            <a:r>
              <a:rPr lang="it-IT" sz="2200" b="1" dirty="0">
                <a:solidFill>
                  <a:schemeClr val="tx2">
                    <a:lumMod val="25000"/>
                  </a:schemeClr>
                </a:solidFill>
                <a:latin typeface="Symbol" pitchFamily="18" charset="2"/>
                <a:cs typeface="+mn-cs"/>
              </a:rPr>
              <a:t>D</a:t>
            </a:r>
            <a:r>
              <a:rPr lang="it-IT" sz="2200" b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+mn-cs"/>
              </a:rPr>
              <a:t>s = (</a:t>
            </a:r>
            <a:r>
              <a:rPr lang="it-IT" sz="2200" b="1" dirty="0" err="1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+mn-cs"/>
              </a:rPr>
              <a:t>s</a:t>
            </a:r>
            <a:r>
              <a:rPr lang="it-IT" sz="2200" b="1" baseline="-25000" dirty="0" err="1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+mn-cs"/>
              </a:rPr>
              <a:t>f</a:t>
            </a:r>
            <a:r>
              <a:rPr lang="it-IT" sz="2200" b="1" dirty="0" err="1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+mn-cs"/>
              </a:rPr>
              <a:t>-s</a:t>
            </a:r>
            <a:r>
              <a:rPr lang="it-IT" sz="2200" b="1" baseline="-25000" dirty="0" err="1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+mn-cs"/>
              </a:rPr>
              <a:t>i</a:t>
            </a:r>
            <a:r>
              <a:rPr lang="it-IT" sz="2200" b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+mn-cs"/>
              </a:rPr>
              <a:t>) </a:t>
            </a:r>
            <a:r>
              <a:rPr lang="it-IT" sz="2200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+mn-cs"/>
              </a:rPr>
              <a:t>è pari al vettore </a:t>
            </a:r>
            <a:r>
              <a:rPr lang="it-IT" sz="2200" b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+mn-cs"/>
              </a:rPr>
              <a:t>P</a:t>
            </a:r>
            <a:r>
              <a:rPr lang="it-IT" sz="2200" b="1" baseline="-25000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+mn-cs"/>
              </a:rPr>
              <a:t>1</a:t>
            </a:r>
            <a:r>
              <a:rPr lang="it-IT" sz="2200" b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+mn-cs"/>
              </a:rPr>
              <a:t>P</a:t>
            </a:r>
            <a:r>
              <a:rPr lang="it-IT" sz="2200" b="1" baseline="-25000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+mn-cs"/>
              </a:rPr>
              <a:t>2</a:t>
            </a:r>
            <a:endParaRPr lang="it-IT" sz="2200" b="1" dirty="0">
              <a:solidFill>
                <a:schemeClr val="tx2">
                  <a:lumMod val="25000"/>
                </a:schemeClr>
              </a:solidFill>
              <a:latin typeface="Book Antiqu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56A0BB-EC8C-478A-9ED4-EE5BA2A8B85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it-IT" smtClean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64294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Cinematica: </a:t>
            </a:r>
            <a:r>
              <a:rPr lang="it-IT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esempi di traiettoria</a:t>
            </a:r>
            <a:endParaRPr lang="it-IT" sz="3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50000"/>
          </a:blip>
          <a:srcRect/>
          <a:stretch>
            <a:fillRect/>
          </a:stretch>
        </p:blipFill>
        <p:spPr bwMode="auto">
          <a:xfrm>
            <a:off x="857250" y="1285875"/>
            <a:ext cx="7858125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500" y="1000125"/>
            <a:ext cx="8286750" cy="56435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Se la traiettoria è rettilinea  e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it-IT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it-IT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it-IT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si definisce velocità media </a:t>
            </a:r>
            <a:r>
              <a:rPr lang="it-IT" sz="22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it-IT" sz="2200" b="1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 il rapporto tra lo spazio percorso </a:t>
            </a:r>
            <a:r>
              <a:rPr lang="it-IT" sz="2200" b="1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it-IT" sz="2200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 nel tempo </a:t>
            </a:r>
            <a:r>
              <a:rPr lang="it-IT" sz="2200" b="1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it-IT" sz="22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 e il tempo </a:t>
            </a:r>
            <a:r>
              <a:rPr lang="it-IT" sz="2200" b="1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it-IT" sz="22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it-IT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it-IT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it-IT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it-IT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Dalla sua definizione emerge come la velocità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media </a:t>
            </a:r>
            <a:r>
              <a:rPr lang="it-IT" sz="22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it-IT" sz="2200" b="1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t-IT" sz="2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rappresenti la secante  alla curva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passante per P e Q</a:t>
            </a:r>
            <a:endParaRPr lang="it-IT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F15115-C522-4FDB-AEFC-D0CFF871578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6429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30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Cinematica:  </a:t>
            </a:r>
            <a:r>
              <a:rPr lang="it-IT" sz="30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velocità media</a:t>
            </a:r>
          </a:p>
        </p:txBody>
      </p:sp>
      <p:pic>
        <p:nvPicPr>
          <p:cNvPr id="655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687513"/>
            <a:ext cx="564356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1357313"/>
            <a:ext cx="3411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3786188"/>
            <a:ext cx="60848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13" y="4786313"/>
            <a:ext cx="2957512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74D7AB-474F-4C7A-85CC-434059BB8D52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it-IT" smtClean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64294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Cinematica:  </a:t>
            </a:r>
            <a:r>
              <a:rPr lang="it-IT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velocità istantanea</a:t>
            </a:r>
            <a:endParaRPr lang="it-IT" sz="3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6564" name="Rettangolo 7"/>
          <p:cNvSpPr>
            <a:spLocks noChangeArrowheads="1"/>
          </p:cNvSpPr>
          <p:nvPr/>
        </p:nvSpPr>
        <p:spPr bwMode="auto">
          <a:xfrm>
            <a:off x="642938" y="928688"/>
            <a:ext cx="8358187" cy="55086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Se immaginiamo di considerare intervalli di tempo sempre più piccoli, al limite infinitesimali,  la </a:t>
            </a:r>
            <a:r>
              <a:rPr lang="it-IT" sz="2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velocità media </a:t>
            </a:r>
            <a:r>
              <a:rPr lang="it-IT" sz="2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it-IT" sz="2200" b="1" baseline="-25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t-IT" sz="2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rappresenta la </a:t>
            </a:r>
            <a:r>
              <a:rPr lang="it-IT" sz="2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velocità istantanea</a:t>
            </a:r>
            <a:r>
              <a:rPr lang="it-IT"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it-IT" sz="2200" b="1" baseline="-2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sz="2200" b="1" baseline="-25000" dirty="0">
                <a:solidFill>
                  <a:srgbClr val="71FC2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del punto materiale:</a:t>
            </a:r>
          </a:p>
          <a:p>
            <a:pPr algn="just"/>
            <a:endParaRPr lang="it-IT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it-IT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it-IT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it-IT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it-IT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it-IT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it-IT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sz="2200" b="1" dirty="0">
                <a:latin typeface="Times New Roman" pitchFamily="18" charset="0"/>
                <a:cs typeface="Times New Roman" pitchFamily="18" charset="0"/>
              </a:rPr>
              <a:t>La velocità istantanea quindi rappresenta la velocità istante per istante</a:t>
            </a:r>
          </a:p>
          <a:p>
            <a:pPr algn="just"/>
            <a:endParaRPr lang="it-IT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Dalla sua definizione emerge come la velocità</a:t>
            </a:r>
          </a:p>
          <a:p>
            <a:pPr algn="just"/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istantanea </a:t>
            </a:r>
            <a:r>
              <a:rPr lang="it-IT" sz="22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it-IT" sz="2200" b="1" baseline="-25000" dirty="0"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nel punto P rappresenti la tangente</a:t>
            </a:r>
          </a:p>
          <a:p>
            <a:pPr algn="just"/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alla curva in P</a:t>
            </a:r>
            <a:endParaRPr lang="it-IT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700" y="2312988"/>
            <a:ext cx="61468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3071813"/>
            <a:ext cx="3500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4714884"/>
            <a:ext cx="2700337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1214438" y="2428875"/>
            <a:ext cx="357187" cy="369888"/>
          </a:xfrm>
          <a:prstGeom prst="rect">
            <a:avLst/>
          </a:prstGeom>
          <a:solidFill>
            <a:srgbClr val="71FC24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it-IT" b="1" i="1" baseline="-250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B78A30-7CAA-4614-8815-A99958359669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it-IT" smtClean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64294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Cinematica:  </a:t>
            </a:r>
            <a:r>
              <a:rPr lang="it-IT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unità di misura di velocità</a:t>
            </a:r>
            <a:endParaRPr lang="it-IT" sz="3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Segnaposto contenuto 5"/>
          <p:cNvSpPr>
            <a:spLocks noGrp="1"/>
          </p:cNvSpPr>
          <p:nvPr>
            <p:ph idx="1"/>
          </p:nvPr>
        </p:nvSpPr>
        <p:spPr>
          <a:xfrm>
            <a:off x="428625" y="928688"/>
            <a:ext cx="8597900" cy="557214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it-IT" sz="2000" dirty="0" smtClean="0">
                <a:latin typeface="Book Antiqua" pitchFamily="18" charset="0"/>
              </a:rPr>
              <a:t>Nel </a:t>
            </a:r>
            <a:r>
              <a:rPr lang="it-IT" sz="2000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S.I.  (Sistema Internazionale) 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it-IT" sz="2000" dirty="0" smtClean="0">
              <a:latin typeface="Book Antiqua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it-IT" sz="2000" dirty="0" smtClean="0">
                <a:latin typeface="Book Antiqua" pitchFamily="18" charset="0"/>
              </a:rPr>
              <a:t>	-  la distanza si misura in </a:t>
            </a:r>
            <a:r>
              <a:rPr lang="it-IT" sz="2000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metri</a:t>
            </a:r>
            <a:r>
              <a:rPr lang="it-IT" sz="2000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    (</a:t>
            </a:r>
            <a:r>
              <a:rPr lang="it-IT" sz="2000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m</a:t>
            </a:r>
            <a:r>
              <a:rPr lang="it-IT" sz="2000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)</a:t>
            </a:r>
            <a:endParaRPr lang="it-IT" sz="2000" b="1" dirty="0" smtClean="0">
              <a:solidFill>
                <a:schemeClr val="accent4">
                  <a:lumMod val="75000"/>
                </a:schemeClr>
              </a:solidFill>
              <a:latin typeface="Book Antiqua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it-IT" sz="2000" dirty="0" smtClean="0">
                <a:latin typeface="Book Antiqua" pitchFamily="18" charset="0"/>
                <a:ea typeface="GreekC" pitchFamily="2" charset="0"/>
                <a:cs typeface="GreekC" pitchFamily="2" charset="0"/>
              </a:rPr>
              <a:t>	-  il tempo si misura in </a:t>
            </a:r>
            <a:r>
              <a:rPr lang="it-IT" sz="2000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  <a:ea typeface="GreekC" pitchFamily="2" charset="0"/>
                <a:cs typeface="GreekC" pitchFamily="2" charset="0"/>
              </a:rPr>
              <a:t>secondi     </a:t>
            </a:r>
            <a:r>
              <a:rPr lang="it-IT" sz="2000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  <a:ea typeface="GreekC" pitchFamily="2" charset="0"/>
                <a:cs typeface="GreekC" pitchFamily="2" charset="0"/>
              </a:rPr>
              <a:t>(</a:t>
            </a:r>
            <a:r>
              <a:rPr lang="it-IT" sz="2000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  <a:ea typeface="GreekC" pitchFamily="2" charset="0"/>
                <a:cs typeface="GreekC" pitchFamily="2" charset="0"/>
              </a:rPr>
              <a:t>s</a:t>
            </a:r>
            <a:r>
              <a:rPr lang="it-IT" sz="2000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  <a:ea typeface="GreekC" pitchFamily="2" charset="0"/>
                <a:cs typeface="GreekC" pitchFamily="2" charset="0"/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it-IT" sz="2000" dirty="0" smtClean="0">
              <a:latin typeface="Book Antiqua" pitchFamily="18" charset="0"/>
              <a:ea typeface="GreekC" pitchFamily="2" charset="0"/>
              <a:cs typeface="GreekC" pitchFamily="2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it-IT" sz="2000" dirty="0" smtClean="0">
                <a:latin typeface="Book Antiqua" pitchFamily="18" charset="0"/>
                <a:ea typeface="GreekC" pitchFamily="2" charset="0"/>
                <a:cs typeface="GreekC" pitchFamily="2" charset="0"/>
              </a:rPr>
              <a:t>Essendo la velocità il rapporto tra la distanza percorsa ed il tempo necessario per percorrerla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it-IT" sz="2000" dirty="0" smtClean="0">
                <a:latin typeface="Book Antiqua" pitchFamily="18" charset="0"/>
                <a:ea typeface="GreekC" pitchFamily="2" charset="0"/>
                <a:cs typeface="GreekC" pitchFamily="2" charset="0"/>
              </a:rPr>
              <a:t>	-  la velocità  si misura in  metri al secondo  </a:t>
            </a:r>
            <a:r>
              <a:rPr lang="it-IT" sz="2000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  <a:ea typeface="GreekC" pitchFamily="2" charset="0"/>
                <a:cs typeface="GreekC" pitchFamily="2" charset="0"/>
              </a:rPr>
              <a:t> (</a:t>
            </a:r>
            <a:r>
              <a:rPr lang="it-IT" sz="2000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  <a:ea typeface="GreekC" pitchFamily="2" charset="0"/>
                <a:cs typeface="GreekC" pitchFamily="2" charset="0"/>
              </a:rPr>
              <a:t>m/s)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endParaRPr lang="it-IT" sz="2000" b="1" dirty="0" smtClean="0">
              <a:solidFill>
                <a:srgbClr val="71FC24"/>
              </a:solidFill>
              <a:latin typeface="Book Antiqua" pitchFamily="18" charset="0"/>
              <a:ea typeface="GreekC" pitchFamily="2" charset="0"/>
              <a:cs typeface="GreekC" pitchFamily="2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it-IT" sz="2000" b="1" u="sng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  <a:ea typeface="GreekC" pitchFamily="2" charset="0"/>
                <a:cs typeface="GreekC" pitchFamily="2" charset="0"/>
              </a:rPr>
              <a:t>Trasformazione da km/h a m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endParaRPr lang="it-IT" sz="2000" b="1" u="sng" dirty="0" smtClean="0">
              <a:solidFill>
                <a:srgbClr val="71FC24"/>
              </a:solidFill>
              <a:latin typeface="Book Antiqua" pitchFamily="18" charset="0"/>
              <a:ea typeface="GreekC" pitchFamily="2" charset="0"/>
              <a:cs typeface="GreekC" pitchFamily="2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endParaRPr lang="it-IT" sz="2000" b="1" u="sng" dirty="0" smtClean="0">
              <a:solidFill>
                <a:srgbClr val="71FC24"/>
              </a:solidFill>
              <a:latin typeface="Book Antiqua" pitchFamily="18" charset="0"/>
              <a:ea typeface="GreekC" pitchFamily="2" charset="0"/>
              <a:cs typeface="GreekC" pitchFamily="2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endParaRPr lang="it-IT" sz="2000" b="1" u="sng" dirty="0" smtClean="0">
              <a:solidFill>
                <a:srgbClr val="71FC24"/>
              </a:solidFill>
              <a:latin typeface="Book Antiqua" pitchFamily="18" charset="0"/>
              <a:ea typeface="GreekC" pitchFamily="2" charset="0"/>
              <a:cs typeface="GreekC" pitchFamily="2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endParaRPr lang="it-IT" sz="2000" b="1" dirty="0" smtClean="0">
              <a:solidFill>
                <a:srgbClr val="71FC24"/>
              </a:solidFill>
              <a:latin typeface="Book Antiqua" pitchFamily="18" charset="0"/>
              <a:ea typeface="GreekC" pitchFamily="2" charset="0"/>
              <a:cs typeface="GreekC" pitchFamily="2" charset="0"/>
            </a:endParaRPr>
          </a:p>
        </p:txBody>
      </p:sp>
      <p:pic>
        <p:nvPicPr>
          <p:cNvPr id="6758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4572000"/>
            <a:ext cx="3643312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428625" y="5500688"/>
            <a:ext cx="8429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000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In definitiva per trasformare una velocità espressa in km/h in  m/s  basta dividere per 3,6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500093" y="4429125"/>
            <a:ext cx="8501063" cy="1785938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CDE31F-4ACE-47F4-BB46-8A153F9015FF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it-IT" smtClean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64294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Cinematica:  </a:t>
            </a:r>
            <a:r>
              <a:rPr lang="it-IT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esempio</a:t>
            </a:r>
            <a:endParaRPr lang="it-IT" sz="3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571500" y="1000125"/>
            <a:ext cx="8429625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71FC24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u="sng" dirty="0">
                <a:solidFill>
                  <a:schemeClr val="bg1"/>
                </a:solidFill>
                <a:latin typeface="+mn-lt"/>
                <a:cs typeface="+mn-cs"/>
              </a:rPr>
              <a:t>Quesito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bg1"/>
                </a:solidFill>
                <a:latin typeface="+mn-lt"/>
                <a:cs typeface="+mn-cs"/>
              </a:rPr>
              <a:t>Un automobile va ad una velocità di 100 km/h.  Qual è la sua velocità espressa in  m/s 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u="sng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u="sng" dirty="0">
                <a:solidFill>
                  <a:schemeClr val="bg1"/>
                </a:solidFill>
                <a:latin typeface="+mn-lt"/>
                <a:cs typeface="+mn-cs"/>
              </a:rPr>
              <a:t>Soluzione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bg1"/>
                </a:solidFill>
                <a:latin typeface="+mn-lt"/>
                <a:cs typeface="+mn-cs"/>
              </a:rPr>
              <a:t>v = 100 km/h = 100/3.6 m/s = 27.8 m/s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571500" y="2995613"/>
            <a:ext cx="8429625" cy="30162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71FC24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u="sng" dirty="0">
                <a:solidFill>
                  <a:schemeClr val="bg1"/>
                </a:solidFill>
                <a:latin typeface="+mn-lt"/>
                <a:cs typeface="+mn-cs"/>
              </a:rPr>
              <a:t>Quesito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bg1"/>
                </a:solidFill>
                <a:latin typeface="+mn-lt"/>
                <a:cs typeface="+mn-cs"/>
              </a:rPr>
              <a:t>Un aeroplano viaggia ad una velocità di 1000 km/h, mentre un razzo viaggia a 300 m/s .  Qual è il mezzo che va più veloce?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u="sng" dirty="0">
                <a:solidFill>
                  <a:schemeClr val="bg1"/>
                </a:solidFill>
                <a:latin typeface="+mn-lt"/>
                <a:cs typeface="+mn-cs"/>
              </a:rPr>
              <a:t>Soluzione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bg1"/>
                </a:solidFill>
                <a:latin typeface="+mn-lt"/>
                <a:cs typeface="+mn-cs"/>
              </a:rPr>
              <a:t>Per comparare i due dati bisogna  che siano omogenei cioè definiti con la stessa unità di misura: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bg1"/>
                </a:solidFill>
                <a:latin typeface="+mn-lt"/>
                <a:cs typeface="+mn-cs"/>
              </a:rPr>
              <a:t>v </a:t>
            </a:r>
            <a:r>
              <a:rPr lang="it-IT" sz="2000" b="1" baseline="-25000" dirty="0">
                <a:solidFill>
                  <a:schemeClr val="bg1"/>
                </a:solidFill>
                <a:latin typeface="+mn-lt"/>
                <a:cs typeface="+mn-cs"/>
              </a:rPr>
              <a:t>aereo</a:t>
            </a:r>
            <a:r>
              <a:rPr lang="it-IT" sz="20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it-IT" sz="2000" dirty="0">
                <a:solidFill>
                  <a:schemeClr val="bg1"/>
                </a:solidFill>
                <a:latin typeface="+mn-lt"/>
                <a:cs typeface="+mn-cs"/>
              </a:rPr>
              <a:t>= 1000 km/h = 1000/3.6 m/s = 278 m/s  &lt;     </a:t>
            </a:r>
            <a:r>
              <a:rPr lang="it-IT" sz="2000" b="1" dirty="0">
                <a:solidFill>
                  <a:schemeClr val="bg1"/>
                </a:solidFill>
                <a:latin typeface="+mn-lt"/>
                <a:cs typeface="+mn-cs"/>
              </a:rPr>
              <a:t>v </a:t>
            </a:r>
            <a:r>
              <a:rPr lang="it-IT" sz="2000" b="1" baseline="-25000" dirty="0">
                <a:solidFill>
                  <a:schemeClr val="bg1"/>
                </a:solidFill>
                <a:latin typeface="+mn-lt"/>
                <a:cs typeface="+mn-cs"/>
              </a:rPr>
              <a:t>razzo</a:t>
            </a:r>
            <a:r>
              <a:rPr lang="it-IT" sz="20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it-IT" sz="2000" dirty="0">
                <a:solidFill>
                  <a:schemeClr val="bg1"/>
                </a:solidFill>
                <a:latin typeface="+mn-lt"/>
                <a:cs typeface="+mn-cs"/>
              </a:rPr>
              <a:t>= 300 m/s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B99327-1DCE-4AD0-BD6E-B0A785548D3C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it-IT" smtClean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64294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Cinematica:  </a:t>
            </a:r>
            <a:r>
              <a:rPr lang="it-IT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moto  rettilineo  uniforme</a:t>
            </a:r>
            <a:endParaRPr lang="it-IT" sz="3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500034" y="1000108"/>
            <a:ext cx="8501062" cy="400052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it-IT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Moto </a:t>
            </a:r>
            <a:r>
              <a:rPr lang="it-IT" sz="2400" dirty="0" smtClean="0">
                <a:latin typeface="Book Antiqua" pitchFamily="18" charset="0"/>
              </a:rPr>
              <a:t>= movimento</a:t>
            </a:r>
          </a:p>
          <a:p>
            <a:pPr eaLnBrk="1" hangingPunct="1">
              <a:defRPr/>
            </a:pPr>
            <a:r>
              <a:rPr lang="it-IT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Rettilineo </a:t>
            </a:r>
            <a:r>
              <a:rPr lang="it-IT" sz="2400" dirty="0" smtClean="0">
                <a:latin typeface="Book Antiqua" pitchFamily="18" charset="0"/>
              </a:rPr>
              <a:t>= traiettoria rettilinea</a:t>
            </a:r>
          </a:p>
          <a:p>
            <a:pPr eaLnBrk="1" hangingPunct="1">
              <a:defRPr/>
            </a:pPr>
            <a:r>
              <a:rPr lang="it-IT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Uniforme</a:t>
            </a:r>
            <a:r>
              <a:rPr lang="it-IT" sz="2400" dirty="0" smtClean="0">
                <a:latin typeface="Book Antiqua" pitchFamily="18" charset="0"/>
              </a:rPr>
              <a:t> = velocità costante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it-IT" sz="2400" dirty="0" smtClean="0">
                <a:latin typeface="Book Antiqua" pitchFamily="18" charset="0"/>
              </a:rPr>
              <a:t>Nel moto rettilineo uniforme vengono percorsi </a:t>
            </a:r>
            <a:r>
              <a:rPr lang="it-IT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spazi uguali </a:t>
            </a:r>
            <a:r>
              <a:rPr lang="it-IT" sz="2400" dirty="0" smtClean="0">
                <a:latin typeface="Book Antiqua" pitchFamily="18" charset="0"/>
              </a:rPr>
              <a:t>in </a:t>
            </a:r>
            <a:r>
              <a:rPr lang="it-IT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tempi uguali</a:t>
            </a:r>
            <a:r>
              <a:rPr lang="it-IT" sz="2400" dirty="0" smtClean="0">
                <a:latin typeface="Book Antiqua" pitchFamily="18" charset="0"/>
              </a:rPr>
              <a:t>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it-IT" sz="2400" dirty="0" smtClean="0">
                <a:latin typeface="Book Antiqua" pitchFamily="18" charset="0"/>
              </a:rPr>
              <a:t>Quindi la velocità media è costante e coincide con la velocità istantanea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it-IT" sz="2400" dirty="0" smtClean="0">
              <a:latin typeface="Book Antiqua" pitchFamily="18" charset="0"/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it-IT" sz="2400" dirty="0" smtClean="0">
              <a:latin typeface="Book Antiqua" pitchFamily="18" charset="0"/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it-IT" sz="2400" dirty="0" smtClean="0">
              <a:latin typeface="Book Antiqua" pitchFamily="18" charset="0"/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it-IT" sz="2400" dirty="0" smtClean="0">
              <a:latin typeface="Book Antiqua" pitchFamily="18" charset="0"/>
            </a:endParaRPr>
          </a:p>
          <a:p>
            <a:pPr eaLnBrk="1" hangingPunct="1">
              <a:defRPr/>
            </a:pPr>
            <a:endParaRPr lang="it-IT" dirty="0" smtClean="0">
              <a:latin typeface="Book Antiqua" pitchFamily="18" charset="0"/>
            </a:endParaRPr>
          </a:p>
        </p:txBody>
      </p:sp>
      <p:pic>
        <p:nvPicPr>
          <p:cNvPr id="6963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3836" y="4071942"/>
            <a:ext cx="2209800" cy="77787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500034" y="4929188"/>
            <a:ext cx="850112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2400" dirty="0">
                <a:latin typeface="Book Antiqua" pitchFamily="18" charset="0"/>
                <a:cs typeface="Arial" charset="0"/>
              </a:rPr>
              <a:t>le distanze percorse sono </a:t>
            </a:r>
            <a:r>
              <a:rPr lang="it-IT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Book Antiqua" pitchFamily="18" charset="0"/>
                <a:cs typeface="Arial" charset="0"/>
              </a:rPr>
              <a:t>direttamente proporzionali </a:t>
            </a:r>
            <a:r>
              <a:rPr lang="it-IT" sz="2400" dirty="0">
                <a:latin typeface="Book Antiqua" pitchFamily="18" charset="0"/>
                <a:cs typeface="Arial" charset="0"/>
              </a:rPr>
              <a:t>agli intervalli di tempo impiegati a </a:t>
            </a:r>
            <a:r>
              <a:rPr lang="it-IT" sz="2400" dirty="0" smtClean="0">
                <a:latin typeface="Book Antiqua" pitchFamily="18" charset="0"/>
                <a:cs typeface="Arial" charset="0"/>
              </a:rPr>
              <a:t>percorrerle</a:t>
            </a:r>
          </a:p>
          <a:p>
            <a:pPr algn="just">
              <a:defRPr/>
            </a:pPr>
            <a:endParaRPr lang="it-IT" sz="2400" dirty="0" smtClean="0">
              <a:latin typeface="Book Antiqua" pitchFamily="18" charset="0"/>
              <a:cs typeface="Arial" charset="0"/>
            </a:endParaRPr>
          </a:p>
          <a:p>
            <a:pPr algn="just">
              <a:defRPr/>
            </a:pPr>
            <a:endParaRPr lang="it-IT" sz="2400" dirty="0">
              <a:latin typeface="Book Antiqua" pitchFamily="18" charset="0"/>
              <a:cs typeface="Arial" charset="0"/>
            </a:endParaRPr>
          </a:p>
        </p:txBody>
      </p:sp>
      <p:sp>
        <p:nvSpPr>
          <p:cNvPr id="9" name="Freccia a destra 8"/>
          <p:cNvSpPr/>
          <p:nvPr/>
        </p:nvSpPr>
        <p:spPr>
          <a:xfrm>
            <a:off x="2643177" y="4286256"/>
            <a:ext cx="857253" cy="35718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4071934" y="5857892"/>
            <a:ext cx="1643063" cy="5238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chemeClr val="accent4">
                    <a:lumMod val="75000"/>
                  </a:schemeClr>
                </a:solidFill>
                <a:latin typeface="Symbol" pitchFamily="18" charset="2"/>
                <a:cs typeface="Arial" charset="0"/>
              </a:rPr>
              <a:t>D</a:t>
            </a:r>
            <a:r>
              <a:rPr lang="it-IT" sz="2800" b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  <a:cs typeface="Arial" charset="0"/>
              </a:rPr>
              <a:t>s </a:t>
            </a:r>
            <a:r>
              <a:rPr lang="it-IT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∞  </a:t>
            </a:r>
            <a:r>
              <a:rPr lang="it-IT" sz="2800" b="1" dirty="0" err="1">
                <a:solidFill>
                  <a:schemeClr val="accent4">
                    <a:lumMod val="75000"/>
                  </a:schemeClr>
                </a:solidFill>
                <a:latin typeface="Symbol" pitchFamily="18" charset="2"/>
                <a:cs typeface="Arial" charset="0"/>
              </a:rPr>
              <a:t>D</a:t>
            </a:r>
            <a:r>
              <a:rPr lang="it-IT" sz="2800" b="1" dirty="0" err="1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  <a:cs typeface="Arial" charset="0"/>
              </a:rPr>
              <a:t>t</a:t>
            </a:r>
            <a:endParaRPr lang="it-IT" sz="2800" b="1" dirty="0">
              <a:solidFill>
                <a:schemeClr val="accent4">
                  <a:lumMod val="75000"/>
                </a:schemeClr>
              </a:solidFill>
              <a:latin typeface="Book Antiqu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6F87BC-77AF-491A-9F51-FC5C94028602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it-IT" smtClean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64294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Cinematica:   </a:t>
            </a:r>
            <a:r>
              <a:rPr lang="it-IT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grafico  velocità-tempo</a:t>
            </a:r>
            <a:endParaRPr lang="it-IT" sz="3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500063" y="1428750"/>
            <a:ext cx="8501062" cy="342901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it-IT" sz="2200" dirty="0" smtClean="0">
                <a:latin typeface="Book Antiqua" pitchFamily="18" charset="0"/>
              </a:rPr>
              <a:t>Graficamente un moto rettilineo si rappresenta  nel </a:t>
            </a:r>
            <a:r>
              <a:rPr lang="it-IT" sz="22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diagramma (v,t)</a:t>
            </a:r>
            <a:r>
              <a:rPr lang="it-IT" sz="22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it-IT" sz="2200" dirty="0" smtClean="0">
                <a:latin typeface="Book Antiqua" pitchFamily="18" charset="0"/>
              </a:rPr>
              <a:t>con la retta parallela all’asse dei tempi </a:t>
            </a:r>
          </a:p>
          <a:p>
            <a:pPr eaLnBrk="1" hangingPunct="1">
              <a:defRPr/>
            </a:pPr>
            <a:endParaRPr lang="it-IT" dirty="0" smtClean="0">
              <a:latin typeface="Book Antiqua" pitchFamily="18" charset="0"/>
            </a:endParaRPr>
          </a:p>
        </p:txBody>
      </p:sp>
      <p:pic>
        <p:nvPicPr>
          <p:cNvPr id="7066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2928938"/>
            <a:ext cx="22098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2428875"/>
            <a:ext cx="48514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500034" y="4857750"/>
            <a:ext cx="8501122" cy="11080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2200" dirty="0">
                <a:latin typeface="Book Antiqua" pitchFamily="18" charset="0"/>
                <a:cs typeface="+mn-cs"/>
              </a:rPr>
              <a:t>lo spostamento di un corpo durante un intervallo di tempo Δt = t</a:t>
            </a:r>
            <a:r>
              <a:rPr lang="it-IT" sz="2200" baseline="-25000" dirty="0">
                <a:latin typeface="Book Antiqua" pitchFamily="18" charset="0"/>
                <a:cs typeface="+mn-cs"/>
              </a:rPr>
              <a:t>2</a:t>
            </a:r>
            <a:r>
              <a:rPr lang="it-IT" sz="2200" dirty="0">
                <a:latin typeface="Book Antiqua" pitchFamily="18" charset="0"/>
                <a:cs typeface="+mn-cs"/>
              </a:rPr>
              <a:t> − t</a:t>
            </a:r>
            <a:r>
              <a:rPr lang="it-IT" sz="2200" baseline="-25000" dirty="0">
                <a:latin typeface="Book Antiqua" pitchFamily="18" charset="0"/>
                <a:cs typeface="+mn-cs"/>
              </a:rPr>
              <a:t>1</a:t>
            </a:r>
            <a:r>
              <a:rPr lang="it-IT" sz="2200" dirty="0">
                <a:latin typeface="Book Antiqua" pitchFamily="18" charset="0"/>
                <a:cs typeface="+mn-cs"/>
              </a:rPr>
              <a:t> è uguale all'area della parte di piano sotto il grafico velocità-tempo fra gli istanti t</a:t>
            </a:r>
            <a:r>
              <a:rPr lang="it-IT" sz="2200" baseline="-25000" dirty="0">
                <a:latin typeface="Book Antiqua" pitchFamily="18" charset="0"/>
                <a:cs typeface="+mn-cs"/>
              </a:rPr>
              <a:t>1</a:t>
            </a:r>
            <a:r>
              <a:rPr lang="it-IT" sz="2200" dirty="0">
                <a:latin typeface="Book Antiqua" pitchFamily="18" charset="0"/>
                <a:cs typeface="+mn-cs"/>
              </a:rPr>
              <a:t> e t</a:t>
            </a:r>
            <a:r>
              <a:rPr lang="it-IT" sz="2200" baseline="-25000" dirty="0">
                <a:latin typeface="Book Antiqua" pitchFamily="18" charset="0"/>
                <a:cs typeface="+mn-cs"/>
              </a:rPr>
              <a:t>2</a:t>
            </a:r>
            <a:r>
              <a:rPr lang="it-IT" sz="2200" dirty="0">
                <a:latin typeface="Book Antiqua" pitchFamily="18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715916-5FE1-417D-811B-C0BED033EEB3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it-IT" smtClean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92869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Cinematica:  legge oraria del </a:t>
            </a:r>
            <a:r>
              <a:rPr lang="it-IT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moto rettilineo uniforme</a:t>
            </a:r>
            <a:endParaRPr lang="it-IT" sz="3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42938" y="1568450"/>
            <a:ext cx="8358187" cy="19383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it-IT" sz="2000" dirty="0">
                <a:latin typeface="Book Antiqua" pitchFamily="18" charset="0"/>
                <a:cs typeface="Arial" charset="0"/>
              </a:rPr>
              <a:t>Nel moto rettilineo le distanze percorse  sono </a:t>
            </a:r>
            <a:r>
              <a:rPr lang="it-IT" sz="2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charset="0"/>
              </a:rPr>
              <a:t>direttamente proporzionali </a:t>
            </a:r>
            <a:r>
              <a:rPr lang="it-IT" sz="2000" dirty="0">
                <a:latin typeface="Book Antiqua" pitchFamily="18" charset="0"/>
                <a:cs typeface="Arial" charset="0"/>
              </a:rPr>
              <a:t>agli intervalli di tempo impiegati a percorrerle               </a:t>
            </a:r>
          </a:p>
          <a:p>
            <a:pPr algn="just">
              <a:defRPr/>
            </a:pPr>
            <a:endParaRPr lang="it-IT" sz="2000" dirty="0">
              <a:latin typeface="Book Antiqua" pitchFamily="18" charset="0"/>
              <a:cs typeface="Arial" charset="0"/>
            </a:endParaRPr>
          </a:p>
          <a:p>
            <a:pPr algn="just">
              <a:defRPr/>
            </a:pPr>
            <a:endParaRPr lang="it-IT" sz="2000" dirty="0">
              <a:latin typeface="Book Antiqua" pitchFamily="18" charset="0"/>
              <a:cs typeface="Arial" charset="0"/>
            </a:endParaRPr>
          </a:p>
          <a:p>
            <a:pPr algn="just">
              <a:defRPr/>
            </a:pPr>
            <a:r>
              <a:rPr lang="it-IT" sz="2000" dirty="0">
                <a:latin typeface="Book Antiqua" pitchFamily="18" charset="0"/>
                <a:cs typeface="Arial" charset="0"/>
              </a:rPr>
              <a:t>quindi il moto  è rappresentato nel diagramma (s,t) dalla retta s = v t , definita come</a:t>
            </a:r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charset="0"/>
              </a:rPr>
              <a:t> </a:t>
            </a:r>
            <a:r>
              <a:rPr lang="it-IT" sz="2000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charset="0"/>
              </a:rPr>
              <a:t>legge oraria </a:t>
            </a:r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charset="0"/>
              </a:rPr>
              <a:t>s = </a:t>
            </a:r>
            <a:r>
              <a:rPr lang="it-IT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charset="0"/>
              </a:rPr>
              <a:t>s</a:t>
            </a:r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charset="0"/>
              </a:rPr>
              <a:t>(t)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786188" y="2357438"/>
            <a:ext cx="1500187" cy="40005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dirty="0">
                <a:solidFill>
                  <a:srgbClr val="FFFF00"/>
                </a:solidFill>
                <a:latin typeface="Symbol" pitchFamily="18" charset="2"/>
                <a:cs typeface="Arial" charset="0"/>
              </a:rPr>
              <a:t>D</a:t>
            </a:r>
            <a:r>
              <a:rPr lang="it-IT" sz="2000" b="1" dirty="0">
                <a:solidFill>
                  <a:srgbClr val="FFFF00"/>
                </a:solidFill>
                <a:latin typeface="Book Antiqua" pitchFamily="18" charset="0"/>
                <a:cs typeface="Arial" charset="0"/>
              </a:rPr>
              <a:t>s </a:t>
            </a:r>
            <a:r>
              <a:rPr lang="it-IT" sz="2000" b="1" dirty="0">
                <a:solidFill>
                  <a:srgbClr val="FFFF00"/>
                </a:solidFill>
                <a:latin typeface="Arial" charset="0"/>
                <a:cs typeface="Arial" charset="0"/>
              </a:rPr>
              <a:t> ∞  </a:t>
            </a:r>
            <a:r>
              <a:rPr lang="it-IT" sz="2000" b="1" dirty="0" err="1">
                <a:solidFill>
                  <a:srgbClr val="FFFF00"/>
                </a:solidFill>
                <a:latin typeface="Symbol" pitchFamily="18" charset="2"/>
                <a:cs typeface="Arial" charset="0"/>
              </a:rPr>
              <a:t>D</a:t>
            </a:r>
            <a:r>
              <a:rPr lang="it-IT" sz="2000" b="1" dirty="0" err="1">
                <a:solidFill>
                  <a:srgbClr val="FFFF00"/>
                </a:solidFill>
                <a:latin typeface="Book Antiqua" pitchFamily="18" charset="0"/>
                <a:cs typeface="Arial" charset="0"/>
              </a:rPr>
              <a:t>t</a:t>
            </a:r>
            <a:endParaRPr lang="it-IT" sz="2000" b="1" dirty="0">
              <a:solidFill>
                <a:srgbClr val="FFFF00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71686" name="Rettangolo 10"/>
          <p:cNvSpPr>
            <a:spLocks noChangeArrowheads="1"/>
          </p:cNvSpPr>
          <p:nvPr/>
        </p:nvSpPr>
        <p:spPr bwMode="auto">
          <a:xfrm>
            <a:off x="642938" y="3500438"/>
            <a:ext cx="8358218" cy="30527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Book Antiqua" pitchFamily="18" charset="0"/>
              </a:rPr>
              <a:t>Più genericamente considerato  un corpo che si muove di moto rettilineo uniforme dalla posizione iniziale</a:t>
            </a:r>
            <a:r>
              <a:rPr lang="it-IT" sz="2000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 </a:t>
            </a:r>
            <a:r>
              <a:rPr lang="it-IT" sz="2000" b="1" i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s</a:t>
            </a:r>
            <a:r>
              <a:rPr lang="it-IT" sz="2000" b="1" baseline="-25000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0</a:t>
            </a:r>
            <a:r>
              <a:rPr lang="it-IT" sz="2000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 </a:t>
            </a:r>
            <a:r>
              <a:rPr lang="it-IT" sz="2000" dirty="0">
                <a:latin typeface="Book Antiqua" pitchFamily="18" charset="0"/>
              </a:rPr>
              <a:t>all’istante </a:t>
            </a:r>
            <a:r>
              <a:rPr lang="it-IT" sz="2000" b="1" i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t</a:t>
            </a:r>
            <a:r>
              <a:rPr lang="it-IT" sz="2000" b="1" baseline="-25000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0</a:t>
            </a:r>
            <a:r>
              <a:rPr lang="it-IT" sz="2000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 </a:t>
            </a:r>
            <a:r>
              <a:rPr lang="it-IT" sz="2000" dirty="0">
                <a:latin typeface="Book Antiqua" pitchFamily="18" charset="0"/>
              </a:rPr>
              <a:t>e che raggiunge la posizione</a:t>
            </a:r>
            <a:r>
              <a:rPr lang="it-IT" sz="2000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 </a:t>
            </a:r>
            <a:r>
              <a:rPr lang="it-IT" sz="2000" b="1" i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s</a:t>
            </a:r>
            <a:r>
              <a:rPr lang="it-IT" sz="2000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 </a:t>
            </a:r>
            <a:r>
              <a:rPr lang="it-IT" sz="2000" dirty="0">
                <a:latin typeface="Book Antiqua" pitchFamily="18" charset="0"/>
              </a:rPr>
              <a:t>nel generico istante</a:t>
            </a:r>
            <a:r>
              <a:rPr lang="it-IT" sz="2000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 </a:t>
            </a:r>
            <a:r>
              <a:rPr lang="it-IT" sz="2000" b="1" i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t</a:t>
            </a:r>
            <a:r>
              <a:rPr lang="it-IT" sz="2000" dirty="0">
                <a:latin typeface="Book Antiqua" pitchFamily="18" charset="0"/>
              </a:rPr>
              <a:t>. </a:t>
            </a:r>
          </a:p>
          <a:p>
            <a:pPr algn="just"/>
            <a:endParaRPr lang="it-IT" sz="2000" dirty="0">
              <a:latin typeface="Book Antiqua" pitchFamily="18" charset="0"/>
            </a:endParaRPr>
          </a:p>
          <a:p>
            <a:r>
              <a:rPr lang="it-IT" sz="2000" dirty="0">
                <a:latin typeface="Book Antiqua" pitchFamily="18" charset="0"/>
              </a:rPr>
              <a:t>In queste ipotesi</a:t>
            </a:r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,   Δ</a:t>
            </a:r>
            <a:r>
              <a:rPr lang="it-IT" sz="2000" b="1" i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s</a:t>
            </a:r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 = </a:t>
            </a:r>
            <a:r>
              <a:rPr lang="it-IT" sz="2000" b="1" i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s</a:t>
            </a:r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 − </a:t>
            </a:r>
            <a:r>
              <a:rPr lang="it-IT" sz="2000" b="1" i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s</a:t>
            </a:r>
            <a:r>
              <a:rPr lang="it-IT" sz="2000" b="1" baseline="-25000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0</a:t>
            </a:r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 </a:t>
            </a:r>
            <a:r>
              <a:rPr lang="it-IT" sz="2000" dirty="0">
                <a:latin typeface="Book Antiqua" pitchFamily="18" charset="0"/>
              </a:rPr>
              <a:t>  e   </a:t>
            </a:r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Δ</a:t>
            </a:r>
            <a:r>
              <a:rPr lang="it-IT" sz="2000" b="1" i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t</a:t>
            </a:r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 = </a:t>
            </a:r>
            <a:r>
              <a:rPr lang="it-IT" sz="2000" b="1" i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t</a:t>
            </a:r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 − </a:t>
            </a:r>
            <a:r>
              <a:rPr lang="it-IT" sz="2000" b="1" i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t</a:t>
            </a:r>
            <a:r>
              <a:rPr lang="it-IT" sz="2000" b="1" baseline="-25000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0</a:t>
            </a:r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 </a:t>
            </a:r>
          </a:p>
          <a:p>
            <a:r>
              <a:rPr lang="it-IT" sz="2000" dirty="0">
                <a:latin typeface="Book Antiqua" pitchFamily="18" charset="0"/>
              </a:rPr>
              <a:t>ed essendo </a:t>
            </a:r>
            <a:r>
              <a:rPr lang="it-IT" sz="2000" i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		</a:t>
            </a:r>
            <a:r>
              <a:rPr lang="it-IT" sz="2200" b="1" i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s</a:t>
            </a:r>
            <a:r>
              <a:rPr lang="it-IT" sz="2200" b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 − </a:t>
            </a:r>
            <a:r>
              <a:rPr lang="it-IT" sz="2200" b="1" i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s</a:t>
            </a:r>
            <a:r>
              <a:rPr lang="it-IT" sz="2200" b="1" baseline="-25000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0</a:t>
            </a:r>
            <a:r>
              <a:rPr lang="it-IT" sz="2200" b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 = </a:t>
            </a:r>
            <a:r>
              <a:rPr lang="it-IT" sz="2200" b="1" i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v</a:t>
            </a:r>
            <a:r>
              <a:rPr lang="it-IT" sz="2200" b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(</a:t>
            </a:r>
            <a:r>
              <a:rPr lang="it-IT" sz="2200" b="1" i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t</a:t>
            </a:r>
            <a:r>
              <a:rPr lang="it-IT" sz="2200" b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 −</a:t>
            </a:r>
            <a:r>
              <a:rPr lang="it-IT" sz="2200" b="1" i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t</a:t>
            </a:r>
            <a:r>
              <a:rPr lang="it-IT" sz="2200" b="1" baseline="-25000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0</a:t>
            </a:r>
            <a:r>
              <a:rPr lang="it-IT" sz="2200" b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)</a:t>
            </a:r>
          </a:p>
          <a:p>
            <a:endParaRPr lang="it-IT" sz="2200" b="1" dirty="0">
              <a:solidFill>
                <a:srgbClr val="FFFF00"/>
              </a:solidFill>
              <a:latin typeface="Book Antiqua" pitchFamily="18" charset="0"/>
            </a:endParaRPr>
          </a:p>
          <a:p>
            <a:r>
              <a:rPr lang="it-IT" sz="2000" dirty="0">
                <a:latin typeface="Book Antiqua" pitchFamily="18" charset="0"/>
              </a:rPr>
              <a:t>Se poniamo</a:t>
            </a:r>
            <a:r>
              <a:rPr lang="it-IT" sz="2000" i="1" dirty="0">
                <a:latin typeface="Book Antiqua" pitchFamily="18" charset="0"/>
              </a:rPr>
              <a:t> t</a:t>
            </a:r>
            <a:r>
              <a:rPr lang="it-IT" sz="2000" baseline="-25000" dirty="0">
                <a:latin typeface="Book Antiqua" pitchFamily="18" charset="0"/>
              </a:rPr>
              <a:t>0</a:t>
            </a:r>
            <a:r>
              <a:rPr lang="it-IT" sz="2000" dirty="0">
                <a:latin typeface="Book Antiqua" pitchFamily="18" charset="0"/>
              </a:rPr>
              <a:t> = 0 s	si ha                     	</a:t>
            </a:r>
            <a:r>
              <a:rPr lang="it-IT" sz="2200" b="1" i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s − s</a:t>
            </a:r>
            <a:r>
              <a:rPr lang="it-IT" sz="2200" b="1" i="1" baseline="-25000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0</a:t>
            </a:r>
            <a:r>
              <a:rPr lang="it-IT" sz="2200" b="1" i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 = </a:t>
            </a:r>
            <a:r>
              <a:rPr lang="it-IT" sz="2200" b="1" i="1" dirty="0" err="1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vt</a:t>
            </a:r>
            <a:endParaRPr lang="it-IT" sz="2200" b="1" dirty="0">
              <a:solidFill>
                <a:schemeClr val="accent4">
                  <a:lumMod val="75000"/>
                </a:schemeClr>
              </a:solidFill>
              <a:latin typeface="Book Antiqua" pitchFamily="18" charset="0"/>
            </a:endParaRPr>
          </a:p>
          <a:p>
            <a:r>
              <a:rPr lang="it-IT" sz="2000" dirty="0">
                <a:latin typeface="Book Antiqua" pitchFamily="18" charset="0"/>
              </a:rPr>
              <a:t>			da cui si ottiene: 	</a:t>
            </a:r>
            <a:r>
              <a:rPr lang="it-IT" sz="2200" b="1" i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s = s</a:t>
            </a:r>
            <a:r>
              <a:rPr lang="it-IT" sz="2200" b="1" i="1" baseline="-25000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0</a:t>
            </a:r>
            <a:r>
              <a:rPr lang="it-IT" sz="2200" b="1" i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 + </a:t>
            </a:r>
            <a:r>
              <a:rPr lang="it-IT" sz="2200" b="1" i="1" dirty="0" err="1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vt</a:t>
            </a:r>
            <a:endParaRPr lang="it-IT" sz="2200" b="1" dirty="0">
              <a:solidFill>
                <a:schemeClr val="accent4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63092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 grandezze fisiche e la loro misura</a:t>
            </a:r>
            <a:endParaRPr lang="it-IT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28662" y="1214422"/>
            <a:ext cx="7772400" cy="4572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eaLnBrk="1" hangingPunct="1">
              <a:spcAft>
                <a:spcPts val="0"/>
              </a:spcAft>
              <a:buFont typeface="Wingdings"/>
              <a:buNone/>
              <a:defRPr/>
            </a:pPr>
            <a:endParaRPr lang="it-IT" sz="2000" dirty="0" smtClean="0">
              <a:latin typeface="Book Antiqua" pitchFamily="18" charset="0"/>
            </a:endParaRPr>
          </a:p>
          <a:p>
            <a:pPr marL="0" indent="0" algn="just" eaLnBrk="1" hangingPunct="1">
              <a:spcAft>
                <a:spcPts val="0"/>
              </a:spcAft>
              <a:buFont typeface="Wingdings"/>
              <a:buNone/>
              <a:defRPr/>
            </a:pPr>
            <a:r>
              <a:rPr lang="it-IT" sz="2000" dirty="0" smtClean="0">
                <a:latin typeface="Book Antiqua" pitchFamily="18" charset="0"/>
              </a:rPr>
              <a:t>Grandezza fisica </a:t>
            </a:r>
            <a:r>
              <a:rPr lang="it-IT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fondamentale</a:t>
            </a:r>
            <a:r>
              <a:rPr lang="it-IT" sz="2000" dirty="0" smtClean="0">
                <a:latin typeface="Book Antiqua" pitchFamily="18" charset="0"/>
              </a:rPr>
              <a:t>: la sua definizione non dipende dalla definizione di altre grandezze e quindi la sua misura è effettuata per confronto con un campione di riferimento.</a:t>
            </a:r>
          </a:p>
          <a:p>
            <a:pPr marL="0" indent="0" algn="just" eaLnBrk="1" hangingPunct="1">
              <a:spcAft>
                <a:spcPts val="0"/>
              </a:spcAft>
              <a:buFont typeface="Wingdings"/>
              <a:buNone/>
              <a:defRPr/>
            </a:pPr>
            <a:endParaRPr lang="it-IT" sz="2000" dirty="0" smtClean="0">
              <a:latin typeface="Book Antiqua" pitchFamily="18" charset="0"/>
            </a:endParaRPr>
          </a:p>
          <a:p>
            <a:pPr marL="0" indent="0" algn="just" eaLnBrk="1" hangingPunct="1">
              <a:spcAft>
                <a:spcPts val="0"/>
              </a:spcAft>
              <a:buFont typeface="Wingdings"/>
              <a:buNone/>
              <a:defRPr/>
            </a:pPr>
            <a:r>
              <a:rPr lang="it-IT" sz="2000" dirty="0" smtClean="0">
                <a:latin typeface="Book Antiqua" pitchFamily="18" charset="0"/>
              </a:rPr>
              <a:t>Grandezza fisica </a:t>
            </a:r>
            <a:r>
              <a:rPr lang="it-IT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derivata</a:t>
            </a:r>
            <a:r>
              <a:rPr lang="it-IT" sz="2000" dirty="0" smtClean="0">
                <a:latin typeface="Book Antiqua" pitchFamily="18" charset="0"/>
              </a:rPr>
              <a:t>: la sua definizione dipende dalla definizione di altre grandezze (fondamentali o derivate a loro volta).</a:t>
            </a:r>
          </a:p>
          <a:p>
            <a:pPr marL="0" indent="0" algn="just" eaLnBrk="1" hangingPunct="1">
              <a:spcAft>
                <a:spcPts val="0"/>
              </a:spcAft>
              <a:buFont typeface="Wingdings"/>
              <a:buNone/>
              <a:defRPr/>
            </a:pPr>
            <a:endParaRPr lang="it-IT" sz="2000" dirty="0" smtClean="0">
              <a:latin typeface="Book Antiqua" pitchFamily="18" charset="0"/>
            </a:endParaRPr>
          </a:p>
          <a:p>
            <a:pPr marL="0" indent="0" algn="ctr" eaLnBrk="1" hangingPunct="1">
              <a:spcAft>
                <a:spcPts val="0"/>
              </a:spcAft>
              <a:buFont typeface="Wingdings"/>
              <a:buNone/>
              <a:defRPr/>
            </a:pPr>
            <a:r>
              <a:rPr lang="it-IT" sz="20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Le leggi fisiche, attraverso le quali sono definite le grandezze derivate, forniscono la relazione che lega ogni grandezza a quelle scelte come fondamentali.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it-IT" dirty="0">
              <a:latin typeface="Book Antiqua" pitchFamily="18" charset="0"/>
            </a:endParaRPr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F8D9F1-798F-40E5-9972-5C0D3582B3DE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F20A3-3227-4C09-B019-263B74DA2D2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it-IT" smtClean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92869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Cinematica:  grafico spazio-tempo del moto</a:t>
            </a:r>
            <a:b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		          rettilineo uniforme</a:t>
            </a:r>
            <a:endParaRPr lang="it-IT" sz="3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2708" name="Rettangolo 10"/>
          <p:cNvSpPr>
            <a:spLocks noChangeArrowheads="1"/>
          </p:cNvSpPr>
          <p:nvPr/>
        </p:nvSpPr>
        <p:spPr bwMode="auto">
          <a:xfrm>
            <a:off x="500063" y="1357313"/>
            <a:ext cx="8501062" cy="47705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it-IT" sz="2000" dirty="0">
                <a:latin typeface="Book Antiqua" pitchFamily="18" charset="0"/>
              </a:rPr>
              <a:t>La velocità è la </a:t>
            </a:r>
            <a:r>
              <a:rPr lang="it-IT" sz="2000" b="1" u="sng" dirty="0">
                <a:latin typeface="Book Antiqua" pitchFamily="18" charset="0"/>
              </a:rPr>
              <a:t>pendenza del grafico spazio-tempo</a:t>
            </a:r>
            <a:r>
              <a:rPr lang="it-IT" sz="2000" dirty="0">
                <a:latin typeface="Book Antiqua" pitchFamily="18" charset="0"/>
              </a:rPr>
              <a:t>.</a:t>
            </a:r>
          </a:p>
          <a:p>
            <a:endParaRPr lang="it-IT" sz="2000" dirty="0">
              <a:latin typeface="Book Antiqua" pitchFamily="18" charset="0"/>
            </a:endParaRPr>
          </a:p>
          <a:p>
            <a:pPr algn="just"/>
            <a:r>
              <a:rPr lang="it-IT" sz="2000" dirty="0">
                <a:latin typeface="Book Antiqua" pitchFamily="18" charset="0"/>
              </a:rPr>
              <a:t>Se la velocità è costante allora anche la </a:t>
            </a:r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pendenza </a:t>
            </a:r>
            <a:r>
              <a:rPr lang="it-IT" sz="2000" dirty="0">
                <a:latin typeface="Book Antiqua" pitchFamily="18" charset="0"/>
              </a:rPr>
              <a:t>del grafico spazio-tempo è costante, quindi il grafico spazio-tempo di un moto rettilineo uniforme è una </a:t>
            </a:r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retta</a:t>
            </a:r>
            <a:r>
              <a:rPr lang="it-IT" sz="2000" dirty="0">
                <a:latin typeface="Book Antiqua" pitchFamily="18" charset="0"/>
              </a:rPr>
              <a:t>.</a:t>
            </a:r>
          </a:p>
          <a:p>
            <a:pPr algn="just"/>
            <a:endParaRPr lang="it-IT" sz="2000" dirty="0">
              <a:latin typeface="Book Antiqua" pitchFamily="18" charset="0"/>
            </a:endParaRPr>
          </a:p>
          <a:p>
            <a:pPr algn="just"/>
            <a:endParaRPr lang="it-IT" sz="2000" dirty="0">
              <a:latin typeface="Book Antiqua" pitchFamily="18" charset="0"/>
            </a:endParaRPr>
          </a:p>
          <a:p>
            <a:pPr algn="just"/>
            <a:r>
              <a:rPr lang="it-IT" sz="2000" dirty="0">
                <a:latin typeface="Book Antiqua" pitchFamily="18" charset="0"/>
              </a:rPr>
              <a:t>Data la legge oraria</a:t>
            </a:r>
            <a:r>
              <a:rPr lang="it-IT" sz="2000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  </a:t>
            </a:r>
            <a:r>
              <a:rPr lang="it-IT" sz="2400" b="1" i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s = s</a:t>
            </a:r>
            <a:r>
              <a:rPr lang="it-IT" sz="2400" b="1" i="1" baseline="-25000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0</a:t>
            </a:r>
            <a:r>
              <a:rPr lang="it-IT" sz="2400" b="1" i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 + </a:t>
            </a:r>
            <a:r>
              <a:rPr lang="it-IT" sz="2400" b="1" i="1" dirty="0" err="1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vt</a:t>
            </a:r>
            <a:r>
              <a:rPr lang="it-IT" sz="2400" b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  </a:t>
            </a:r>
          </a:p>
          <a:p>
            <a:pPr algn="just"/>
            <a:endParaRPr lang="it-IT" sz="2000" dirty="0">
              <a:latin typeface="Book Antiqua" pitchFamily="18" charset="0"/>
            </a:endParaRPr>
          </a:p>
          <a:p>
            <a:pPr algn="just"/>
            <a:endParaRPr lang="it-IT" sz="2000" dirty="0">
              <a:latin typeface="Book Antiqua" pitchFamily="18" charset="0"/>
            </a:endParaRPr>
          </a:p>
          <a:p>
            <a:pPr algn="just"/>
            <a:r>
              <a:rPr lang="it-IT" sz="2000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 </a:t>
            </a:r>
            <a:r>
              <a:rPr lang="it-IT" sz="2000" b="1" i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s</a:t>
            </a:r>
            <a:r>
              <a:rPr lang="it-IT" sz="2000" b="1" baseline="-25000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0</a:t>
            </a:r>
            <a:r>
              <a:rPr lang="it-IT" sz="2000" dirty="0">
                <a:latin typeface="Book Antiqua" pitchFamily="18" charset="0"/>
              </a:rPr>
              <a:t> è la posizione all’istante </a:t>
            </a:r>
            <a:r>
              <a:rPr lang="it-IT" sz="2000" i="1" dirty="0">
                <a:latin typeface="Book Antiqua" pitchFamily="18" charset="0"/>
              </a:rPr>
              <a:t>t</a:t>
            </a:r>
            <a:r>
              <a:rPr lang="it-IT" sz="2000" dirty="0">
                <a:latin typeface="Book Antiqua" pitchFamily="18" charset="0"/>
              </a:rPr>
              <a:t> = 0 </a:t>
            </a:r>
          </a:p>
          <a:p>
            <a:pPr algn="just"/>
            <a:r>
              <a:rPr lang="it-IT" sz="2000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 s </a:t>
            </a:r>
            <a:r>
              <a:rPr lang="it-IT" sz="2000" dirty="0">
                <a:latin typeface="Book Antiqua" pitchFamily="18" charset="0"/>
              </a:rPr>
              <a:t>è l’ordinata del punto di intersezione</a:t>
            </a:r>
          </a:p>
          <a:p>
            <a:pPr algn="just"/>
            <a:r>
              <a:rPr lang="it-IT" sz="2000" dirty="0">
                <a:latin typeface="Book Antiqua" pitchFamily="18" charset="0"/>
              </a:rPr>
              <a:t> fra la retta e l’asse verticale</a:t>
            </a:r>
          </a:p>
          <a:p>
            <a:r>
              <a:rPr lang="it-IT" sz="2000" dirty="0">
                <a:latin typeface="Book Antiqua" pitchFamily="18" charset="0"/>
              </a:rPr>
              <a:t> la velocità</a:t>
            </a:r>
            <a:r>
              <a:rPr lang="it-IT" sz="2000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 </a:t>
            </a:r>
            <a:r>
              <a:rPr lang="it-IT" sz="2000" b="1" i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v</a:t>
            </a:r>
            <a:r>
              <a:rPr lang="it-IT" sz="2000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 </a:t>
            </a:r>
            <a:r>
              <a:rPr lang="it-IT" sz="2000" dirty="0">
                <a:latin typeface="Book Antiqua" pitchFamily="18" charset="0"/>
              </a:rPr>
              <a:t>è la pendenza della retta </a:t>
            </a:r>
            <a:endParaRPr lang="it-IT" sz="2000" dirty="0" smtClean="0">
              <a:latin typeface="Book Antiqua" pitchFamily="18" charset="0"/>
            </a:endParaRPr>
          </a:p>
          <a:p>
            <a:endParaRPr lang="it-IT" sz="2000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grpSp>
        <p:nvGrpSpPr>
          <p:cNvPr id="72709" name="Gruppo 12"/>
          <p:cNvGrpSpPr>
            <a:grpSpLocks/>
          </p:cNvGrpSpPr>
          <p:nvPr/>
        </p:nvGrpSpPr>
        <p:grpSpPr bwMode="auto">
          <a:xfrm>
            <a:off x="5143500" y="3214688"/>
            <a:ext cx="3857625" cy="2579687"/>
            <a:chOff x="5143504" y="3214686"/>
            <a:chExt cx="3857652" cy="2579690"/>
          </a:xfrm>
        </p:grpSpPr>
        <p:pic>
          <p:nvPicPr>
            <p:cNvPr id="727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43504" y="3214686"/>
              <a:ext cx="3744236" cy="2579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ttangolo 8"/>
            <p:cNvSpPr/>
            <p:nvPr/>
          </p:nvSpPr>
          <p:spPr>
            <a:xfrm>
              <a:off x="8715404" y="3214686"/>
              <a:ext cx="285752" cy="25717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8358215" y="5072063"/>
              <a:ext cx="428628" cy="71437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72710" name="CasellaDiTesto 13"/>
          <p:cNvSpPr txBox="1">
            <a:spLocks noChangeArrowheads="1"/>
          </p:cNvSpPr>
          <p:nvPr/>
        </p:nvSpPr>
        <p:spPr bwMode="auto">
          <a:xfrm>
            <a:off x="5143500" y="3857625"/>
            <a:ext cx="357188" cy="307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solidFill>
                  <a:schemeClr val="bg1"/>
                </a:solidFill>
                <a:latin typeface="Book Antiqua" pitchFamily="18" charset="0"/>
              </a:rPr>
              <a:t>s</a:t>
            </a:r>
            <a:r>
              <a:rPr lang="it-IT" sz="1400" b="1" baseline="-25000">
                <a:solidFill>
                  <a:schemeClr val="bg1"/>
                </a:solidFill>
                <a:latin typeface="Book Antiqua" pitchFamily="18" charset="0"/>
              </a:rPr>
              <a:t>2</a:t>
            </a:r>
          </a:p>
        </p:txBody>
      </p:sp>
      <p:sp>
        <p:nvSpPr>
          <p:cNvPr id="72711" name="CasellaDiTesto 14"/>
          <p:cNvSpPr txBox="1">
            <a:spLocks noChangeArrowheads="1"/>
          </p:cNvSpPr>
          <p:nvPr/>
        </p:nvSpPr>
        <p:spPr bwMode="auto">
          <a:xfrm>
            <a:off x="5143500" y="4929188"/>
            <a:ext cx="357188" cy="307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solidFill>
                  <a:schemeClr val="bg1"/>
                </a:solidFill>
                <a:latin typeface="Book Antiqua" pitchFamily="18" charset="0"/>
              </a:rPr>
              <a:t>s</a:t>
            </a:r>
            <a:r>
              <a:rPr lang="it-IT" sz="1400" b="1" baseline="-25000">
                <a:solidFill>
                  <a:schemeClr val="bg1"/>
                </a:solidFill>
                <a:latin typeface="Book Antiqua" pitchFamily="18" charset="0"/>
              </a:rPr>
              <a:t>0</a:t>
            </a:r>
          </a:p>
        </p:txBody>
      </p:sp>
      <p:sp>
        <p:nvSpPr>
          <p:cNvPr id="72712" name="CasellaDiTesto 15"/>
          <p:cNvSpPr txBox="1">
            <a:spLocks noChangeArrowheads="1"/>
          </p:cNvSpPr>
          <p:nvPr/>
        </p:nvSpPr>
        <p:spPr bwMode="auto">
          <a:xfrm flipH="1">
            <a:off x="5143500" y="4406900"/>
            <a:ext cx="357188" cy="307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solidFill>
                  <a:schemeClr val="bg1"/>
                </a:solidFill>
                <a:latin typeface="Book Antiqua" pitchFamily="18" charset="0"/>
              </a:rPr>
              <a:t>s</a:t>
            </a:r>
            <a:r>
              <a:rPr lang="it-IT" sz="1400" b="1" baseline="-25000">
                <a:solidFill>
                  <a:schemeClr val="bg1"/>
                </a:solidFill>
                <a:latin typeface="Book Antiqua" pitchFamily="18" charset="0"/>
              </a:rPr>
              <a:t>1</a:t>
            </a:r>
          </a:p>
        </p:txBody>
      </p:sp>
      <p:sp>
        <p:nvSpPr>
          <p:cNvPr id="72713" name="CasellaDiTesto 17"/>
          <p:cNvSpPr txBox="1">
            <a:spLocks noChangeArrowheads="1"/>
          </p:cNvSpPr>
          <p:nvPr/>
        </p:nvSpPr>
        <p:spPr bwMode="auto">
          <a:xfrm>
            <a:off x="7429500" y="4143375"/>
            <a:ext cx="409575" cy="307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it-IT" sz="1400" b="1">
                <a:solidFill>
                  <a:schemeClr val="bg1"/>
                </a:solidFill>
                <a:latin typeface="Book Antiqua" pitchFamily="18" charset="0"/>
              </a:rPr>
              <a:t>s</a:t>
            </a:r>
            <a:endParaRPr lang="it-IT" sz="1400" b="1" baseline="-2500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2714" name="CasellaDiTesto 18"/>
          <p:cNvSpPr txBox="1">
            <a:spLocks noChangeArrowheads="1"/>
          </p:cNvSpPr>
          <p:nvPr/>
        </p:nvSpPr>
        <p:spPr bwMode="auto">
          <a:xfrm>
            <a:off x="5143500" y="3286125"/>
            <a:ext cx="400050" cy="276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Book Antiqua" pitchFamily="18" charset="0"/>
              </a:rPr>
              <a:t>s(t)</a:t>
            </a:r>
            <a:endParaRPr lang="it-IT" sz="1200" baseline="-2500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2715" name="CasellaDiTesto 19"/>
          <p:cNvSpPr txBox="1">
            <a:spLocks noChangeArrowheads="1"/>
          </p:cNvSpPr>
          <p:nvPr/>
        </p:nvSpPr>
        <p:spPr bwMode="auto">
          <a:xfrm>
            <a:off x="7715250" y="4429125"/>
            <a:ext cx="409575" cy="3381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it-IT" sz="1600" b="1">
                <a:solidFill>
                  <a:schemeClr val="bg1"/>
                </a:solidFill>
                <a:latin typeface="Book Antiqua" pitchFamily="18" charset="0"/>
              </a:rPr>
              <a:t>s</a:t>
            </a:r>
            <a:endParaRPr lang="it-IT" sz="1600" b="1" baseline="-2500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A87805-BC8D-45FC-9676-F27492B727CB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it-IT" smtClean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92869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Cinematica:  grafico spazio-tempo del moto</a:t>
            </a:r>
            <a:b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		          rettilineo uniforme</a:t>
            </a:r>
            <a:endParaRPr lang="it-IT" sz="3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3732" name="Rettangolo 10"/>
          <p:cNvSpPr>
            <a:spLocks noChangeArrowheads="1"/>
          </p:cNvSpPr>
          <p:nvPr/>
        </p:nvSpPr>
        <p:spPr bwMode="auto">
          <a:xfrm>
            <a:off x="571500" y="1357313"/>
            <a:ext cx="3857625" cy="51706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it-IT" sz="2200" dirty="0">
                <a:latin typeface="Book Antiqua" pitchFamily="18" charset="0"/>
              </a:rPr>
              <a:t>la </a:t>
            </a:r>
            <a:r>
              <a:rPr lang="it-IT" sz="2200" u="sng" dirty="0">
                <a:latin typeface="Book Antiqua" pitchFamily="18" charset="0"/>
              </a:rPr>
              <a:t>pendenza è positiva </a:t>
            </a:r>
            <a:r>
              <a:rPr lang="it-IT" sz="2200" dirty="0">
                <a:latin typeface="Book Antiqua" pitchFamily="18" charset="0"/>
              </a:rPr>
              <a:t>se il corpo si muove nel verso positivo dello spostamento </a:t>
            </a:r>
          </a:p>
          <a:p>
            <a:endParaRPr lang="it-IT" sz="2200" dirty="0">
              <a:latin typeface="Book Antiqua" pitchFamily="18" charset="0"/>
            </a:endParaRPr>
          </a:p>
          <a:p>
            <a:pPr algn="ctr"/>
            <a:r>
              <a:rPr lang="it-IT" sz="2200" dirty="0">
                <a:latin typeface="Book Antiqua" pitchFamily="18" charset="0"/>
              </a:rPr>
              <a:t>v = 0.5 m/s</a:t>
            </a:r>
          </a:p>
          <a:p>
            <a:endParaRPr lang="it-IT" sz="2200" dirty="0" smtClean="0">
              <a:latin typeface="Book Antiqua" pitchFamily="18" charset="0"/>
            </a:endParaRPr>
          </a:p>
          <a:p>
            <a:endParaRPr lang="it-IT" sz="2200" dirty="0">
              <a:latin typeface="Book Antiqua" pitchFamily="18" charset="0"/>
            </a:endParaRPr>
          </a:p>
          <a:p>
            <a:endParaRPr lang="it-IT" sz="2200" dirty="0">
              <a:latin typeface="Book Antiqua" pitchFamily="18" charset="0"/>
            </a:endParaRPr>
          </a:p>
          <a:p>
            <a:pPr algn="just"/>
            <a:r>
              <a:rPr lang="it-IT" sz="2200" dirty="0">
                <a:latin typeface="Book Antiqua" pitchFamily="18" charset="0"/>
              </a:rPr>
              <a:t>la </a:t>
            </a:r>
            <a:r>
              <a:rPr lang="it-IT" sz="2200" u="sng" dirty="0">
                <a:latin typeface="Book Antiqua" pitchFamily="18" charset="0"/>
              </a:rPr>
              <a:t>pendenza è negativa </a:t>
            </a:r>
            <a:r>
              <a:rPr lang="it-IT" sz="2200" dirty="0">
                <a:latin typeface="Book Antiqua" pitchFamily="18" charset="0"/>
              </a:rPr>
              <a:t>se il corpo si muove con verso opposto rispetto lo spostamento</a:t>
            </a:r>
          </a:p>
          <a:p>
            <a:pPr algn="just"/>
            <a:endParaRPr lang="it-IT" sz="2200" dirty="0">
              <a:latin typeface="Book Antiqua" pitchFamily="18" charset="0"/>
            </a:endParaRPr>
          </a:p>
          <a:p>
            <a:pPr algn="ctr"/>
            <a:r>
              <a:rPr lang="it-IT" sz="2200" dirty="0">
                <a:latin typeface="Book Antiqua" pitchFamily="18" charset="0"/>
              </a:rPr>
              <a:t>v = - 0.6 </a:t>
            </a:r>
            <a:r>
              <a:rPr lang="it-IT" sz="2200" dirty="0" smtClean="0">
                <a:latin typeface="Book Antiqua" pitchFamily="18" charset="0"/>
              </a:rPr>
              <a:t>m/s</a:t>
            </a:r>
            <a:endParaRPr lang="it-IT" sz="2200" dirty="0">
              <a:latin typeface="Book Antiqua" pitchFamily="18" charset="0"/>
            </a:endParaRPr>
          </a:p>
          <a:p>
            <a:endParaRPr lang="it-IT" sz="2200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pic>
        <p:nvPicPr>
          <p:cNvPr id="737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345207"/>
            <a:ext cx="3500464" cy="244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4143380"/>
            <a:ext cx="3511360" cy="242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806CE3-035E-44F5-9C7C-2D2C4BB1EF0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it-IT" smtClean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71472" y="142852"/>
            <a:ext cx="8429684" cy="10001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30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Cinematica: </a:t>
            </a:r>
            <a:r>
              <a:rPr lang="it-IT" sz="30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formule per il </a:t>
            </a:r>
            <a:r>
              <a:rPr lang="it-IT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moto rettilineo uniforme</a:t>
            </a:r>
            <a:endParaRPr lang="it-IT" sz="3000" b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19" name="Gruppo 19"/>
          <p:cNvGrpSpPr>
            <a:grpSpLocks/>
          </p:cNvGrpSpPr>
          <p:nvPr/>
        </p:nvGrpSpPr>
        <p:grpSpPr bwMode="auto">
          <a:xfrm>
            <a:off x="857250" y="5643563"/>
            <a:ext cx="2286000" cy="785812"/>
            <a:chOff x="857224" y="5643578"/>
            <a:chExt cx="2286016" cy="78581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5" name="Rettangolo arrotondato 18"/>
            <p:cNvSpPr>
              <a:spLocks noChangeArrowheads="1"/>
            </p:cNvSpPr>
            <p:nvPr/>
          </p:nvSpPr>
          <p:spPr bwMode="auto">
            <a:xfrm>
              <a:off x="857224" y="5643578"/>
              <a:ext cx="2286016" cy="785818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graphicFrame>
          <p:nvGraphicFramePr>
            <p:cNvPr id="2" name="Object 9"/>
            <p:cNvGraphicFramePr>
              <a:graphicFrameLocks noChangeAspect="1"/>
            </p:cNvGraphicFramePr>
            <p:nvPr/>
          </p:nvGraphicFramePr>
          <p:xfrm>
            <a:off x="1071538" y="5786454"/>
            <a:ext cx="1884362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2" name="Equation" r:id="rId3" imgW="634680" imgH="177480" progId="Equation.3">
                    <p:embed/>
                  </p:oleObj>
                </mc:Choice>
                <mc:Fallback>
                  <p:oleObj name="Equation" r:id="rId3" imgW="634680" imgH="1774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1538" y="5786454"/>
                          <a:ext cx="1884362" cy="527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uppo 14"/>
          <p:cNvGrpSpPr>
            <a:grpSpLocks/>
          </p:cNvGrpSpPr>
          <p:nvPr/>
        </p:nvGrpSpPr>
        <p:grpSpPr bwMode="auto">
          <a:xfrm>
            <a:off x="785813" y="1500188"/>
            <a:ext cx="2357437" cy="1643062"/>
            <a:chOff x="785786" y="2000240"/>
            <a:chExt cx="2357454" cy="164307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" name="Rettangolo arrotondato 12"/>
            <p:cNvSpPr>
              <a:spLocks noChangeArrowheads="1"/>
            </p:cNvSpPr>
            <p:nvPr/>
          </p:nvSpPr>
          <p:spPr bwMode="auto">
            <a:xfrm>
              <a:off x="785786" y="2000240"/>
              <a:ext cx="2357454" cy="1643074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graphicFrame>
          <p:nvGraphicFramePr>
            <p:cNvPr id="4" name="Object 6"/>
            <p:cNvGraphicFramePr>
              <a:graphicFrameLocks noChangeAspect="1"/>
            </p:cNvGraphicFramePr>
            <p:nvPr/>
          </p:nvGraphicFramePr>
          <p:xfrm>
            <a:off x="1169964" y="2071678"/>
            <a:ext cx="1698637" cy="15049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3" name="Equation" r:id="rId5" imgW="444240" imgH="393480" progId="Equation.3">
                    <p:embed/>
                  </p:oleObj>
                </mc:Choice>
                <mc:Fallback>
                  <p:oleObj name="Equation" r:id="rId5" imgW="444240" imgH="39348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9964" y="2071678"/>
                          <a:ext cx="1698637" cy="15049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uppo 17"/>
          <p:cNvGrpSpPr>
            <a:grpSpLocks/>
          </p:cNvGrpSpPr>
          <p:nvPr/>
        </p:nvGrpSpPr>
        <p:grpSpPr bwMode="auto">
          <a:xfrm>
            <a:off x="857250" y="3571875"/>
            <a:ext cx="2286000" cy="1643063"/>
            <a:chOff x="857224" y="3643314"/>
            <a:chExt cx="2286016" cy="1643074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2" name="Rettangolo arrotondato 15"/>
            <p:cNvSpPr>
              <a:spLocks noChangeArrowheads="1"/>
            </p:cNvSpPr>
            <p:nvPr/>
          </p:nvSpPr>
          <p:spPr bwMode="auto">
            <a:xfrm>
              <a:off x="857224" y="3643314"/>
              <a:ext cx="2286016" cy="1643074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graphicFrame>
          <p:nvGraphicFramePr>
            <p:cNvPr id="121865" name="Object 7"/>
            <p:cNvGraphicFramePr>
              <a:graphicFrameLocks noChangeAspect="1"/>
            </p:cNvGraphicFramePr>
            <p:nvPr/>
          </p:nvGraphicFramePr>
          <p:xfrm>
            <a:off x="1071538" y="3786190"/>
            <a:ext cx="1857388" cy="14049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4" name="Equation" r:id="rId7" imgW="520560" imgH="393480" progId="Equation.3">
                    <p:embed/>
                  </p:oleObj>
                </mc:Choice>
                <mc:Fallback>
                  <p:oleObj name="Equation" r:id="rId7" imgW="520560" imgH="39348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1538" y="3786190"/>
                          <a:ext cx="1857388" cy="14049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3786188" y="1728788"/>
            <a:ext cx="5000625" cy="1200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00B050"/>
                </a:solidFill>
                <a:latin typeface="Book Antiqua" pitchFamily="18" charset="0"/>
                <a:cs typeface="Arial" charset="0"/>
              </a:rPr>
              <a:t>Si usa quando è nota la distanza percorsa </a:t>
            </a:r>
            <a:r>
              <a:rPr lang="it-IT" sz="2400" b="1" dirty="0">
                <a:solidFill>
                  <a:schemeClr val="tx2">
                    <a:lumMod val="25000"/>
                  </a:schemeClr>
                </a:solidFill>
                <a:latin typeface="Symbol" pitchFamily="18" charset="2"/>
                <a:cs typeface="Arial" charset="0"/>
              </a:rPr>
              <a:t>D</a:t>
            </a:r>
            <a:r>
              <a:rPr lang="it-IT" sz="2400" b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Arial" charset="0"/>
              </a:rPr>
              <a:t>s</a:t>
            </a:r>
            <a:r>
              <a:rPr lang="it-IT" sz="2400" b="1" dirty="0">
                <a:solidFill>
                  <a:srgbClr val="FFFF00"/>
                </a:solidFill>
                <a:latin typeface="Book Antiqua" pitchFamily="18" charset="0"/>
                <a:cs typeface="Arial" charset="0"/>
              </a:rPr>
              <a:t> </a:t>
            </a:r>
            <a:r>
              <a:rPr lang="it-IT" sz="2400" dirty="0">
                <a:solidFill>
                  <a:srgbClr val="00B050"/>
                </a:solidFill>
                <a:latin typeface="Book Antiqua" pitchFamily="18" charset="0"/>
                <a:cs typeface="Arial" charset="0"/>
              </a:rPr>
              <a:t>e il tempo impiegato </a:t>
            </a:r>
            <a:r>
              <a:rPr lang="it-IT" sz="2400" b="1" dirty="0" err="1">
                <a:solidFill>
                  <a:schemeClr val="tx2">
                    <a:lumMod val="25000"/>
                  </a:schemeClr>
                </a:solidFill>
                <a:latin typeface="Symbol" pitchFamily="18" charset="2"/>
                <a:cs typeface="Arial" charset="0"/>
              </a:rPr>
              <a:t>D</a:t>
            </a:r>
            <a:r>
              <a:rPr lang="it-IT" sz="2400" b="1" dirty="0" err="1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Arial" charset="0"/>
              </a:rPr>
              <a:t>t</a:t>
            </a:r>
            <a:r>
              <a:rPr lang="it-IT" sz="2400" b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Arial" charset="0"/>
              </a:rPr>
              <a:t> </a:t>
            </a:r>
            <a:r>
              <a:rPr lang="it-IT" sz="2400" b="1" dirty="0">
                <a:solidFill>
                  <a:srgbClr val="FFFF00"/>
                </a:solidFill>
                <a:latin typeface="Book Antiqua" pitchFamily="18" charset="0"/>
                <a:cs typeface="Arial" charset="0"/>
              </a:rPr>
              <a:t> </a:t>
            </a:r>
            <a:r>
              <a:rPr lang="it-IT" sz="2400" dirty="0">
                <a:solidFill>
                  <a:srgbClr val="00B050"/>
                </a:solidFill>
                <a:latin typeface="Book Antiqua" pitchFamily="18" charset="0"/>
                <a:cs typeface="Arial" charset="0"/>
              </a:rPr>
              <a:t>e si vuole calcolare la </a:t>
            </a:r>
            <a:r>
              <a:rPr lang="it-IT" sz="2400" b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Arial" charset="0"/>
              </a:rPr>
              <a:t>velocità v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3786188" y="3871913"/>
            <a:ext cx="4929187" cy="12001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Book Antiqua" pitchFamily="18" charset="0"/>
                <a:cs typeface="Arial" charset="0"/>
              </a:rPr>
              <a:t>Si usa quando è nota la distanza percorsa </a:t>
            </a:r>
            <a:r>
              <a:rPr lang="it-IT" sz="2400" b="1" dirty="0">
                <a:solidFill>
                  <a:schemeClr val="bg2">
                    <a:lumMod val="75000"/>
                  </a:schemeClr>
                </a:solidFill>
                <a:latin typeface="Symbol" pitchFamily="18" charset="2"/>
                <a:cs typeface="Arial" charset="0"/>
              </a:rPr>
              <a:t>D</a:t>
            </a:r>
            <a:r>
              <a:rPr lang="it-IT" sz="2400" b="1" dirty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  <a:cs typeface="Arial" charset="0"/>
              </a:rPr>
              <a:t>s</a:t>
            </a:r>
            <a:r>
              <a:rPr lang="it-IT" sz="24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Book Antiqua" pitchFamily="18" charset="0"/>
                <a:cs typeface="Arial" charset="0"/>
              </a:rPr>
              <a:t>  </a:t>
            </a:r>
            <a:r>
              <a:rPr lang="it-IT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Book Antiqua" pitchFamily="18" charset="0"/>
                <a:cs typeface="Arial" charset="0"/>
              </a:rPr>
              <a:t>e la velocità </a:t>
            </a:r>
            <a:r>
              <a:rPr lang="it-IT" sz="2400" dirty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  <a:cs typeface="Arial" charset="0"/>
              </a:rPr>
              <a:t>v</a:t>
            </a:r>
            <a:r>
              <a:rPr lang="it-IT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Book Antiqua" pitchFamily="18" charset="0"/>
                <a:cs typeface="Arial" charset="0"/>
              </a:rPr>
              <a:t> e si vuole calcolare il tempo </a:t>
            </a:r>
            <a:r>
              <a:rPr lang="it-IT" sz="2400" b="1" dirty="0" err="1">
                <a:solidFill>
                  <a:schemeClr val="bg2">
                    <a:lumMod val="75000"/>
                  </a:schemeClr>
                </a:solidFill>
                <a:latin typeface="Symbol" pitchFamily="18" charset="2"/>
                <a:cs typeface="Arial" charset="0"/>
              </a:rPr>
              <a:t>D</a:t>
            </a:r>
            <a:r>
              <a:rPr lang="it-IT" sz="2400" b="1" dirty="0" err="1">
                <a:solidFill>
                  <a:schemeClr val="bg2">
                    <a:lumMod val="75000"/>
                  </a:schemeClr>
                </a:solidFill>
                <a:latin typeface="Book Antiqua" pitchFamily="18" charset="0"/>
                <a:cs typeface="Arial" charset="0"/>
              </a:rPr>
              <a:t>t</a:t>
            </a:r>
            <a:r>
              <a:rPr lang="it-IT" sz="2400" b="1" dirty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  <a:cs typeface="Arial" charset="0"/>
              </a:rPr>
              <a:t> </a:t>
            </a:r>
            <a:endParaRPr lang="it-IT" sz="2400" dirty="0">
              <a:solidFill>
                <a:schemeClr val="bg2">
                  <a:lumMod val="75000"/>
                </a:schemeClr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3786188" y="5429250"/>
            <a:ext cx="4929187" cy="12001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Si usa quando è nota la velocità </a:t>
            </a:r>
            <a:r>
              <a:rPr lang="it-IT" sz="2400" b="1" dirty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  <a:cs typeface="Arial" charset="0"/>
              </a:rPr>
              <a:t>v</a:t>
            </a:r>
            <a:r>
              <a:rPr lang="it-IT" sz="2400" dirty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 e il tempo impiegato </a:t>
            </a:r>
            <a:r>
              <a:rPr lang="it-IT" sz="2400" b="1" dirty="0" err="1">
                <a:solidFill>
                  <a:schemeClr val="bg2">
                    <a:lumMod val="75000"/>
                  </a:schemeClr>
                </a:solidFill>
                <a:latin typeface="Symbol" pitchFamily="18" charset="2"/>
                <a:cs typeface="Arial" charset="0"/>
              </a:rPr>
              <a:t>D</a:t>
            </a:r>
            <a:r>
              <a:rPr lang="it-IT" sz="2400" b="1" dirty="0" err="1">
                <a:solidFill>
                  <a:schemeClr val="bg2">
                    <a:lumMod val="75000"/>
                  </a:schemeClr>
                </a:solidFill>
                <a:latin typeface="Book Antiqua" pitchFamily="18" charset="0"/>
                <a:cs typeface="Arial" charset="0"/>
              </a:rPr>
              <a:t>t</a:t>
            </a:r>
            <a:r>
              <a:rPr lang="it-IT" sz="2400" b="1" dirty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  <a:cs typeface="Arial" charset="0"/>
              </a:rPr>
              <a:t> </a:t>
            </a:r>
            <a:r>
              <a:rPr lang="it-IT" sz="2400" dirty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e si vuole calcolare la distanza </a:t>
            </a:r>
            <a:r>
              <a:rPr lang="it-IT" sz="2400" b="1" dirty="0">
                <a:solidFill>
                  <a:schemeClr val="bg2">
                    <a:lumMod val="75000"/>
                  </a:schemeClr>
                </a:solidFill>
                <a:latin typeface="Symbol" pitchFamily="18" charset="2"/>
                <a:cs typeface="Arial" charset="0"/>
              </a:rPr>
              <a:t>D</a:t>
            </a:r>
            <a:r>
              <a:rPr lang="it-IT" sz="2400" b="1" dirty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  <a:cs typeface="Arial" charset="0"/>
              </a:rPr>
              <a:t>s</a:t>
            </a:r>
            <a:endParaRPr lang="it-IT" sz="2400" dirty="0">
              <a:solidFill>
                <a:schemeClr val="accent3">
                  <a:lumMod val="50000"/>
                </a:schemeClr>
              </a:solidFill>
              <a:latin typeface="Book Antiqu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B99327-1DCE-4AD0-BD6E-B0A785548D3C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it-IT" smtClean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64294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Cinematica:  </a:t>
            </a:r>
            <a:r>
              <a:rPr lang="it-IT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moto  circolare uniforme</a:t>
            </a:r>
            <a:endParaRPr lang="it-IT" sz="3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500034" y="1000108"/>
            <a:ext cx="8501062" cy="585789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it-IT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Moto </a:t>
            </a:r>
            <a:r>
              <a:rPr lang="it-IT" sz="2400" dirty="0" smtClean="0">
                <a:latin typeface="Book Antiqua" pitchFamily="18" charset="0"/>
              </a:rPr>
              <a:t>= movimento</a:t>
            </a:r>
          </a:p>
          <a:p>
            <a:pPr eaLnBrk="1" hangingPunct="1">
              <a:defRPr/>
            </a:pPr>
            <a:r>
              <a:rPr lang="it-IT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Circolare </a:t>
            </a:r>
            <a:r>
              <a:rPr lang="it-IT" sz="2400" dirty="0" smtClean="0">
                <a:latin typeface="Book Antiqua" pitchFamily="18" charset="0"/>
              </a:rPr>
              <a:t>= traiettoria circolare</a:t>
            </a:r>
          </a:p>
          <a:p>
            <a:pPr eaLnBrk="1" hangingPunct="1">
              <a:defRPr/>
            </a:pPr>
            <a:r>
              <a:rPr lang="it-IT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Uniforme</a:t>
            </a:r>
            <a:r>
              <a:rPr lang="it-IT" sz="2400" dirty="0" smtClean="0">
                <a:latin typeface="Book Antiqua" pitchFamily="18" charset="0"/>
              </a:rPr>
              <a:t> = velocità costante in modulo</a:t>
            </a:r>
          </a:p>
          <a:p>
            <a:pPr marL="0" indent="0" algn="just" eaLnBrk="1" hangingPunct="1">
              <a:buNone/>
              <a:defRPr/>
            </a:pPr>
            <a:r>
              <a:rPr lang="it-IT" sz="2000" dirty="0" smtClean="0">
                <a:latin typeface="Book Antiqua" pitchFamily="18" charset="0"/>
              </a:rPr>
              <a:t>Nel </a:t>
            </a:r>
            <a:r>
              <a:rPr lang="it-IT" altLang="it-IT" sz="2000" dirty="0">
                <a:latin typeface="Book Antiqua" pitchFamily="18" charset="0"/>
              </a:rPr>
              <a:t>moto circolare uniforme </a:t>
            </a:r>
            <a:r>
              <a:rPr lang="it-IT" altLang="it-IT" sz="2000" dirty="0" smtClean="0">
                <a:latin typeface="Book Antiqua" pitchFamily="18" charset="0"/>
              </a:rPr>
              <a:t>un </a:t>
            </a:r>
            <a:r>
              <a:rPr lang="it-IT" altLang="it-IT" sz="2000" dirty="0">
                <a:latin typeface="Book Antiqua" pitchFamily="18" charset="0"/>
              </a:rPr>
              <a:t>punto materiale </a:t>
            </a:r>
            <a:r>
              <a:rPr lang="it-IT" altLang="it-IT" sz="2000" dirty="0" smtClean="0">
                <a:latin typeface="Book Antiqua" pitchFamily="18" charset="0"/>
              </a:rPr>
              <a:t>si muove lungo </a:t>
            </a:r>
            <a:r>
              <a:rPr lang="it-IT" altLang="it-IT" sz="2000" dirty="0">
                <a:latin typeface="Book Antiqua" pitchFamily="18" charset="0"/>
              </a:rPr>
              <a:t>una circonferenza </a:t>
            </a:r>
            <a:r>
              <a:rPr lang="it-IT" altLang="it-IT" sz="2000" dirty="0" smtClean="0">
                <a:latin typeface="Book Antiqua" pitchFamily="18" charset="0"/>
              </a:rPr>
              <a:t>percorrendo archi </a:t>
            </a:r>
            <a:r>
              <a:rPr lang="it-IT" altLang="it-IT" sz="2000" dirty="0">
                <a:latin typeface="Book Antiqua" pitchFamily="18" charset="0"/>
              </a:rPr>
              <a:t>uguali di circonferenza in tempi uguali</a:t>
            </a:r>
            <a:r>
              <a:rPr lang="it-IT" altLang="it-IT" sz="2000" dirty="0" smtClean="0">
                <a:latin typeface="Book Antiqua" pitchFamily="18" charset="0"/>
              </a:rPr>
              <a:t>.</a:t>
            </a:r>
          </a:p>
          <a:p>
            <a:pPr marL="0" indent="0" algn="just" eaLnBrk="1" hangingPunct="1">
              <a:buNone/>
              <a:defRPr/>
            </a:pPr>
            <a:endParaRPr lang="it-IT" altLang="it-IT" sz="2000" dirty="0">
              <a:latin typeface="Book Antiqua" pitchFamily="18" charset="0"/>
            </a:endParaRPr>
          </a:p>
          <a:p>
            <a:pPr marL="0" indent="0" algn="just" eaLnBrk="1" hangingPunct="1">
              <a:buNone/>
              <a:defRPr/>
            </a:pPr>
            <a:endParaRPr lang="it-IT" altLang="it-IT" sz="2000" dirty="0" smtClean="0">
              <a:latin typeface="Book Antiqua" pitchFamily="18" charset="0"/>
            </a:endParaRPr>
          </a:p>
          <a:p>
            <a:pPr marL="0" indent="0" algn="just" eaLnBrk="1" hangingPunct="1">
              <a:buNone/>
              <a:defRPr/>
            </a:pPr>
            <a:endParaRPr lang="it-IT" altLang="it-IT" sz="2000" dirty="0" smtClean="0">
              <a:latin typeface="Book Antiqua" pitchFamily="18" charset="0"/>
            </a:endParaRPr>
          </a:p>
          <a:p>
            <a:pPr marL="0" indent="0" algn="just" eaLnBrk="1" hangingPunct="1">
              <a:buNone/>
              <a:defRPr/>
            </a:pPr>
            <a:endParaRPr lang="it-IT" altLang="it-IT" sz="2000" dirty="0">
              <a:latin typeface="Book Antiqua" pitchFamily="18" charset="0"/>
            </a:endParaRPr>
          </a:p>
          <a:p>
            <a:pPr marL="0" indent="0" algn="just" eaLnBrk="1" hangingPunct="1">
              <a:buNone/>
              <a:defRPr/>
            </a:pPr>
            <a:endParaRPr lang="it-IT" altLang="it-IT" sz="2000" dirty="0" smtClean="0">
              <a:latin typeface="Book Antiqua" pitchFamily="18" charset="0"/>
            </a:endParaRPr>
          </a:p>
          <a:p>
            <a:pPr marL="0" indent="0" algn="just" eaLnBrk="1" hangingPunct="1">
              <a:buNone/>
              <a:defRPr/>
            </a:pPr>
            <a:endParaRPr lang="it-IT" altLang="it-IT" sz="2000" dirty="0">
              <a:latin typeface="Book Antiqua" pitchFamily="18" charset="0"/>
            </a:endParaRPr>
          </a:p>
          <a:p>
            <a:pPr marL="0" indent="0" algn="just" eaLnBrk="1" hangingPunct="1">
              <a:buNone/>
              <a:defRPr/>
            </a:pPr>
            <a:endParaRPr lang="it-IT" altLang="it-IT" sz="2000" dirty="0" smtClean="0">
              <a:latin typeface="Book Antiqua" pitchFamily="18" charset="0"/>
            </a:endParaRPr>
          </a:p>
          <a:p>
            <a:pPr marL="0" indent="0" algn="just" eaLnBrk="1" hangingPunct="1">
              <a:buNone/>
              <a:defRPr/>
            </a:pPr>
            <a:r>
              <a:rPr lang="it-IT" altLang="it-IT" sz="2000" dirty="0" smtClean="0">
                <a:latin typeface="Book Antiqua" pitchFamily="18" charset="0"/>
              </a:rPr>
              <a:t>Un punto </a:t>
            </a:r>
            <a:r>
              <a:rPr lang="it-IT" altLang="it-IT" sz="2000" dirty="0">
                <a:latin typeface="Book Antiqua" pitchFamily="18" charset="0"/>
              </a:rPr>
              <a:t>P </a:t>
            </a:r>
            <a:r>
              <a:rPr lang="it-IT" altLang="it-IT" sz="2000" dirty="0" smtClean="0">
                <a:latin typeface="Book Antiqua" pitchFamily="18" charset="0"/>
              </a:rPr>
              <a:t>nell’intervallo </a:t>
            </a:r>
            <a:r>
              <a:rPr lang="it-IT" altLang="it-IT" sz="2000" dirty="0">
                <a:latin typeface="Book Antiqua" pitchFamily="18" charset="0"/>
              </a:rPr>
              <a:t>di </a:t>
            </a:r>
            <a:r>
              <a:rPr lang="it-IT" altLang="it-IT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tempo  t  </a:t>
            </a:r>
            <a:r>
              <a:rPr lang="it-IT" altLang="it-IT" sz="2000" dirty="0" smtClean="0">
                <a:latin typeface="Book Antiqua" pitchFamily="18" charset="0"/>
              </a:rPr>
              <a:t>percorre un </a:t>
            </a:r>
            <a:r>
              <a:rPr lang="it-IT" altLang="it-IT" sz="2000" dirty="0">
                <a:latin typeface="Book Antiqua" pitchFamily="18" charset="0"/>
              </a:rPr>
              <a:t>quarto di circonferenza, allora nell’intervallo di </a:t>
            </a:r>
            <a:r>
              <a:rPr lang="it-IT" altLang="it-IT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tempo   2t  </a:t>
            </a:r>
            <a:r>
              <a:rPr lang="it-IT" altLang="it-IT" sz="2000" dirty="0">
                <a:latin typeface="Book Antiqua" pitchFamily="18" charset="0"/>
              </a:rPr>
              <a:t>riuscirà a percorrere metà circonferenza</a:t>
            </a:r>
            <a:r>
              <a:rPr lang="it-IT" altLang="it-IT" sz="2000" dirty="0" smtClean="0">
                <a:latin typeface="Book Antiqua" pitchFamily="18" charset="0"/>
              </a:rPr>
              <a:t>.</a:t>
            </a:r>
            <a:endParaRPr lang="it-IT" sz="2000" dirty="0" smtClean="0">
              <a:latin typeface="Book Antiqua" pitchFamily="18" charset="0"/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84984"/>
            <a:ext cx="6707088" cy="254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35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B99327-1DCE-4AD0-BD6E-B0A785548D3C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it-IT" smtClean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64294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Cinematica:  </a:t>
            </a:r>
            <a:r>
              <a:rPr lang="it-IT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moto  circolare uniforme</a:t>
            </a:r>
            <a:endParaRPr lang="it-IT" sz="3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500034" y="1000108"/>
            <a:ext cx="8501062" cy="585789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4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>
                <a:latin typeface="Book Antiqua" pitchFamily="18" charset="0"/>
              </a:rPr>
              <a:t>Il </a:t>
            </a:r>
            <a:r>
              <a:rPr lang="it-IT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moto circolare uniforme </a:t>
            </a:r>
            <a:r>
              <a:rPr lang="it-IT" sz="2400" dirty="0">
                <a:latin typeface="Book Antiqua" pitchFamily="18" charset="0"/>
              </a:rPr>
              <a:t>è un </a:t>
            </a:r>
            <a:r>
              <a:rPr lang="it-IT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moto periodico </a:t>
            </a:r>
            <a:r>
              <a:rPr lang="it-IT" sz="2400" dirty="0">
                <a:latin typeface="Book Antiqua" pitchFamily="18" charset="0"/>
              </a:rPr>
              <a:t>cioè si ripete tale e quale ad intervalli di tempo precisi</a:t>
            </a:r>
            <a:r>
              <a:rPr lang="it-IT" sz="2400" dirty="0" smtClean="0">
                <a:latin typeface="Book Antiqua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400" dirty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4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4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400" dirty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400" dirty="0">
              <a:latin typeface="Book Antiqua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>
                <a:latin typeface="Book Antiqua" pitchFamily="18" charset="0"/>
              </a:rPr>
              <a:t>Si </a:t>
            </a:r>
            <a:r>
              <a:rPr lang="it-IT" sz="2400" dirty="0">
                <a:latin typeface="Book Antiqua" pitchFamily="18" charset="0"/>
              </a:rPr>
              <a:t>definisce </a:t>
            </a:r>
            <a:r>
              <a:rPr lang="it-IT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periodo</a:t>
            </a:r>
            <a:r>
              <a:rPr lang="it-IT" sz="2400" dirty="0">
                <a:latin typeface="Book Antiqua" pitchFamily="18" charset="0"/>
              </a:rPr>
              <a:t> del moto circolare uniforme </a:t>
            </a:r>
            <a:r>
              <a:rPr lang="it-IT" sz="2400" dirty="0" smtClean="0">
                <a:latin typeface="Book Antiqua" pitchFamily="18" charset="0"/>
              </a:rPr>
              <a:t>(si indica </a:t>
            </a:r>
            <a:r>
              <a:rPr lang="it-IT" sz="2400" dirty="0">
                <a:latin typeface="Book Antiqua" pitchFamily="18" charset="0"/>
              </a:rPr>
              <a:t>con la lettera  </a:t>
            </a:r>
            <a:r>
              <a:rPr lang="it-IT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</a:t>
            </a:r>
            <a:r>
              <a:rPr lang="it-IT" sz="2400" dirty="0">
                <a:latin typeface="Book Antiqua" pitchFamily="18" charset="0"/>
              </a:rPr>
              <a:t>) il tempo impiegato dal punto materiale per compiere un giro completo lungo la circonferenza.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>
                <a:latin typeface="Book Antiqua" pitchFamily="18" charset="0"/>
              </a:rPr>
              <a:t>L’unità di misura del periodo nel S.I. è il secondo.</a:t>
            </a:r>
          </a:p>
          <a:p>
            <a:pPr eaLnBrk="1" hangingPunct="1">
              <a:defRPr/>
            </a:pPr>
            <a:endParaRPr lang="it-IT" sz="2400" dirty="0">
              <a:latin typeface="Book Antiqua" pitchFamily="18" charset="0"/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904656" cy="223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41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B99327-1DCE-4AD0-BD6E-B0A785548D3C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it-IT" smtClean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64294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Cinematica:  </a:t>
            </a:r>
            <a:r>
              <a:rPr lang="it-IT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moto  circolare uniforme</a:t>
            </a:r>
            <a:endParaRPr lang="it-IT" sz="3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500034" y="1000108"/>
            <a:ext cx="8501062" cy="585789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4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>
                <a:latin typeface="Book Antiqua" pitchFamily="18" charset="0"/>
              </a:rPr>
              <a:t>Si </a:t>
            </a:r>
            <a:r>
              <a:rPr lang="it-IT" sz="2400" dirty="0">
                <a:solidFill>
                  <a:schemeClr val="bg1"/>
                </a:solidFill>
                <a:latin typeface="Book Antiqua" pitchFamily="18" charset="0"/>
              </a:rPr>
              <a:t>definisce</a:t>
            </a:r>
            <a:r>
              <a:rPr lang="it-IT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frequenza  </a:t>
            </a:r>
            <a:r>
              <a:rPr lang="it-IT" sz="2400" dirty="0">
                <a:latin typeface="Book Antiqua" pitchFamily="18" charset="0"/>
              </a:rPr>
              <a:t>(e la si indica con la lettera  </a:t>
            </a:r>
            <a:r>
              <a:rPr lang="it-IT" sz="24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</a:t>
            </a:r>
            <a:r>
              <a:rPr lang="it-IT" sz="2400" dirty="0">
                <a:latin typeface="Book Antiqua" pitchFamily="18" charset="0"/>
              </a:rPr>
              <a:t> ) il numero di giri compiuto in un secondo</a:t>
            </a:r>
            <a:r>
              <a:rPr lang="it-IT" sz="2400" dirty="0" smtClean="0">
                <a:solidFill>
                  <a:srgbClr val="FF0000"/>
                </a:solidFill>
              </a:rPr>
              <a:t>.</a:t>
            </a:r>
            <a:endParaRPr lang="it-IT" sz="2400" dirty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400" dirty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>
                <a:latin typeface="Book Antiqua" pitchFamily="18" charset="0"/>
              </a:rPr>
              <a:t>L’unità di misura della frequenza nel S.I. è l’ </a:t>
            </a:r>
            <a:r>
              <a:rPr lang="it-IT" sz="2400" b="1" dirty="0"/>
              <a:t>Hertz </a:t>
            </a:r>
            <a:r>
              <a:rPr lang="it-IT" sz="2400" dirty="0"/>
              <a:t> </a:t>
            </a:r>
            <a:r>
              <a:rPr lang="it-IT" sz="2400" dirty="0">
                <a:latin typeface="Book Antiqua" pitchFamily="18" charset="0"/>
              </a:rPr>
              <a:t>ed il suo simbolo  è</a:t>
            </a:r>
            <a:r>
              <a:rPr lang="it-IT" sz="2400" dirty="0"/>
              <a:t>   </a:t>
            </a:r>
            <a:r>
              <a:rPr lang="it-IT" sz="2400" b="1" dirty="0"/>
              <a:t>Hz</a:t>
            </a:r>
          </a:p>
          <a:p>
            <a:pPr marL="68263" indent="0" algn="ctr" eaLnBrk="1" fontAlgn="auto" hangingPunct="1">
              <a:spcAft>
                <a:spcPts val="0"/>
              </a:spcAft>
              <a:buNone/>
              <a:defRPr/>
            </a:pPr>
            <a:r>
              <a: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 Hz = 1 giro al </a:t>
            </a: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secondo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>
                <a:latin typeface="Book Antiqua" pitchFamily="18" charset="0"/>
              </a:rPr>
              <a:t>Un </a:t>
            </a:r>
            <a:r>
              <a:rPr lang="it-IT" sz="2400" dirty="0">
                <a:latin typeface="Book Antiqua" pitchFamily="18" charset="0"/>
              </a:rPr>
              <a:t>punto materiale ha la frequenza di 1Hz se compie un giro completo della circonferenza in un secondo.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>
                <a:latin typeface="Book Antiqua" pitchFamily="18" charset="0"/>
              </a:rPr>
              <a:t>Noto il </a:t>
            </a:r>
            <a:r>
              <a:rPr lang="it-IT" sz="2400" dirty="0">
                <a:latin typeface="Book Antiqua" pitchFamily="18" charset="0"/>
              </a:rPr>
              <a:t>periodo </a:t>
            </a:r>
            <a:r>
              <a:rPr lang="it-IT" sz="2400" dirty="0" smtClean="0">
                <a:latin typeface="Book Antiqua" pitchFamily="18" charset="0"/>
              </a:rPr>
              <a:t>T di </a:t>
            </a:r>
            <a:r>
              <a:rPr lang="it-IT" sz="2400" dirty="0">
                <a:latin typeface="Book Antiqua" pitchFamily="18" charset="0"/>
              </a:rPr>
              <a:t>un moto, </a:t>
            </a:r>
            <a:r>
              <a:rPr lang="it-IT" sz="2400" dirty="0" smtClean="0">
                <a:latin typeface="Book Antiqua" pitchFamily="18" charset="0"/>
              </a:rPr>
              <a:t>si può </a:t>
            </a:r>
            <a:r>
              <a:rPr lang="it-IT" sz="2400" dirty="0">
                <a:latin typeface="Book Antiqua" pitchFamily="18" charset="0"/>
              </a:rPr>
              <a:t>calcolare la frequenza </a:t>
            </a:r>
            <a:r>
              <a:rPr lang="it-IT" sz="2400" dirty="0" smtClean="0">
                <a:latin typeface="Book Antiqua" pitchFamily="18" charset="0"/>
              </a:rPr>
              <a:t>dalla </a:t>
            </a:r>
            <a:r>
              <a:rPr lang="it-IT" sz="2400" dirty="0">
                <a:latin typeface="Book Antiqua" pitchFamily="18" charset="0"/>
              </a:rPr>
              <a:t>formula   </a:t>
            </a:r>
            <a:r>
              <a:rPr lang="it-IT" sz="2400" dirty="0" smtClean="0">
                <a:latin typeface="Book Antiqua" pitchFamily="18" charset="0"/>
              </a:rPr>
              <a:t>:   </a:t>
            </a:r>
            <a:endParaRPr lang="it-IT" sz="2400" dirty="0">
              <a:latin typeface="Book Antiqua" pitchFamily="18" charset="0"/>
            </a:endParaRPr>
          </a:p>
          <a:p>
            <a:pPr eaLnBrk="1" hangingPunct="1">
              <a:defRPr/>
            </a:pPr>
            <a:endParaRPr lang="it-IT" sz="2400" dirty="0">
              <a:latin typeface="Book Antiqua" pitchFamily="18" charset="0"/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478240"/>
              </p:ext>
            </p:extLst>
          </p:nvPr>
        </p:nvGraphicFramePr>
        <p:xfrm>
          <a:off x="4067944" y="5733256"/>
          <a:ext cx="1071563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22" name="Equation" r:id="rId3" imgW="431640" imgH="393480" progId="Equation.3">
                  <p:embed/>
                </p:oleObj>
              </mc:Choice>
              <mc:Fallback>
                <p:oleObj name="Equation" r:id="rId3" imgW="43164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5733256"/>
                        <a:ext cx="1071563" cy="9763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35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B99327-1DCE-4AD0-BD6E-B0A785548D3C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it-IT" smtClean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64294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Cinematica:  </a:t>
            </a:r>
            <a:r>
              <a:rPr lang="it-IT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moto  circolare uniforme</a:t>
            </a:r>
            <a:endParaRPr lang="it-IT" sz="3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500034" y="1000108"/>
            <a:ext cx="8501062" cy="585789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68263" indent="0" algn="just" eaLnBrk="1" hangingPunct="1">
              <a:buNone/>
            </a:pPr>
            <a:r>
              <a:rPr lang="it-IT" altLang="it-IT" sz="2000" dirty="0">
                <a:latin typeface="Book Antiqua" pitchFamily="18" charset="0"/>
              </a:rPr>
              <a:t>Dato un punto materiale P che si muove lungo una circonferenza di raggio r  di </a:t>
            </a:r>
            <a:r>
              <a:rPr lang="it-IT" altLang="it-IT" sz="2000" b="1" i="1" dirty="0">
                <a:latin typeface="Book Antiqua" pitchFamily="18" charset="0"/>
              </a:rPr>
              <a:t>moto circolare uniforme</a:t>
            </a:r>
            <a:r>
              <a:rPr lang="it-IT" altLang="it-IT" sz="2000" dirty="0">
                <a:latin typeface="Book Antiqua" pitchFamily="18" charset="0"/>
              </a:rPr>
              <a:t>.</a:t>
            </a:r>
          </a:p>
          <a:p>
            <a:pPr marL="68263" indent="0" algn="just" eaLnBrk="1" hangingPunct="1">
              <a:buNone/>
            </a:pPr>
            <a:r>
              <a:rPr lang="it-IT" altLang="it-IT" sz="2000" dirty="0">
                <a:latin typeface="Book Antiqua" pitchFamily="18" charset="0"/>
              </a:rPr>
              <a:t>Se compie un giro completo, lo spazio percorso sarà uguale alla lunghezza della circonferenza:</a:t>
            </a:r>
          </a:p>
          <a:p>
            <a:pPr marL="68263" indent="0" algn="ctr" eaLnBrk="1" hangingPunct="1">
              <a:buNone/>
            </a:pPr>
            <a:r>
              <a:rPr lang="el-GR" altLang="it-IT" sz="2800" b="1" dirty="0" smtClean="0">
                <a:latin typeface="GreekS" pitchFamily="2" charset="0"/>
                <a:ea typeface="GreekS" pitchFamily="2" charset="0"/>
                <a:cs typeface="GreekS" pitchFamily="2" charset="0"/>
              </a:rPr>
              <a:t>Δ</a:t>
            </a:r>
            <a:r>
              <a:rPr lang="it-IT" altLang="it-IT" sz="2800" dirty="0"/>
              <a:t>s  = 2</a:t>
            </a:r>
            <a:r>
              <a:rPr lang="el-GR" altLang="it-IT" sz="2800" b="1" dirty="0">
                <a:latin typeface="GreekS" pitchFamily="2" charset="0"/>
                <a:ea typeface="GreekS" pitchFamily="2" charset="0"/>
                <a:cs typeface="GreekS" pitchFamily="2" charset="0"/>
              </a:rPr>
              <a:t>π</a:t>
            </a:r>
            <a:r>
              <a:rPr lang="it-IT" altLang="it-IT" sz="2800" dirty="0"/>
              <a:t>r</a:t>
            </a:r>
          </a:p>
          <a:p>
            <a:pPr marL="68263" indent="0" eaLnBrk="1" hangingPunct="1">
              <a:buNone/>
            </a:pPr>
            <a:r>
              <a:rPr lang="it-IT" altLang="it-IT" sz="2000" dirty="0">
                <a:latin typeface="Book Antiqua" pitchFamily="18" charset="0"/>
              </a:rPr>
              <a:t>Mentre   il tempo impiegato  sarà proprio uguale al periodo </a:t>
            </a:r>
            <a:r>
              <a:rPr lang="it-IT" altLang="it-IT" sz="2000" dirty="0" smtClean="0">
                <a:latin typeface="Book Antiqua" pitchFamily="18" charset="0"/>
              </a:rPr>
              <a:t>T.</a:t>
            </a:r>
            <a:endParaRPr lang="it-IT" altLang="it-IT" sz="2000" dirty="0">
              <a:latin typeface="Book Antiqua" pitchFamily="18" charset="0"/>
            </a:endParaRPr>
          </a:p>
          <a:p>
            <a:pPr marL="68263" indent="0" eaLnBrk="1" hangingPunct="1">
              <a:buNone/>
            </a:pPr>
            <a:r>
              <a:rPr lang="it-IT" altLang="it-IT" sz="2000" dirty="0">
                <a:latin typeface="Book Antiqua" pitchFamily="18" charset="0"/>
              </a:rPr>
              <a:t>La </a:t>
            </a:r>
            <a:r>
              <a:rPr lang="it-IT" altLang="it-IT" sz="2000" b="1" dirty="0">
                <a:latin typeface="Book Antiqua" pitchFamily="18" charset="0"/>
              </a:rPr>
              <a:t>velocità</a:t>
            </a:r>
            <a:r>
              <a:rPr lang="it-IT" altLang="it-IT" sz="2000" dirty="0">
                <a:latin typeface="Book Antiqua" pitchFamily="18" charset="0"/>
              </a:rPr>
              <a:t> è pari a </a:t>
            </a:r>
          </a:p>
          <a:p>
            <a:pPr marL="68263" indent="0" eaLnBrk="1" hangingPunct="1">
              <a:buNone/>
            </a:pPr>
            <a:endParaRPr lang="it-IT" altLang="it-IT" sz="2400" dirty="0"/>
          </a:p>
          <a:p>
            <a:pPr marL="68263" indent="0" eaLnBrk="1" hangingPunct="1">
              <a:buNone/>
            </a:pPr>
            <a:r>
              <a:rPr lang="it-IT" altLang="it-IT" sz="2000" dirty="0" smtClean="0">
                <a:latin typeface="Book Antiqua" pitchFamily="18" charset="0"/>
              </a:rPr>
              <a:t>Per calcolare </a:t>
            </a:r>
            <a:r>
              <a:rPr lang="it-IT" altLang="it-IT" sz="2000" dirty="0">
                <a:latin typeface="Book Antiqua" pitchFamily="18" charset="0"/>
              </a:rPr>
              <a:t>la velocità tangenziale di un punto materiale bisogna usare la </a:t>
            </a:r>
            <a:r>
              <a:rPr lang="it-IT" altLang="it-IT" sz="2000" dirty="0" smtClean="0">
                <a:latin typeface="Book Antiqua" pitchFamily="18" charset="0"/>
              </a:rPr>
              <a:t>formula:</a:t>
            </a:r>
          </a:p>
          <a:p>
            <a:pPr marL="68263" indent="0" eaLnBrk="1" hangingPunct="1">
              <a:buNone/>
            </a:pPr>
            <a:endParaRPr lang="it-IT" altLang="it-IT" sz="2000" dirty="0">
              <a:latin typeface="Book Antiqua" pitchFamily="18" charset="0"/>
            </a:endParaRPr>
          </a:p>
          <a:p>
            <a:pPr marL="68263" indent="0" eaLnBrk="1" hangingPunct="1">
              <a:buNone/>
            </a:pPr>
            <a:endParaRPr lang="it-IT" altLang="it-IT" sz="2000" dirty="0" smtClean="0">
              <a:latin typeface="Book Antiqua" pitchFamily="18" charset="0"/>
            </a:endParaRPr>
          </a:p>
          <a:p>
            <a:pPr marL="68263" indent="0" eaLnBrk="1" hangingPunct="1">
              <a:buNone/>
            </a:pPr>
            <a:r>
              <a:rPr lang="it-IT" altLang="it-IT" sz="2000" dirty="0" smtClean="0">
                <a:latin typeface="Book Antiqua" pitchFamily="18" charset="0"/>
              </a:rPr>
              <a:t>La velocità nel moto circolare uniforme </a:t>
            </a:r>
          </a:p>
          <a:p>
            <a:pPr marL="68263" indent="0" eaLnBrk="1" hangingPunct="1">
              <a:buNone/>
            </a:pPr>
            <a:r>
              <a:rPr lang="it-IT" altLang="it-IT" sz="2000" dirty="0" smtClean="0">
                <a:latin typeface="Book Antiqua" pitchFamily="18" charset="0"/>
              </a:rPr>
              <a:t>è </a:t>
            </a:r>
            <a:r>
              <a:rPr lang="it-IT" altLang="it-IT" sz="2000" dirty="0">
                <a:latin typeface="Book Antiqua" pitchFamily="18" charset="0"/>
              </a:rPr>
              <a:t>rappresentata da un vettore tangente </a:t>
            </a:r>
            <a:endParaRPr lang="it-IT" altLang="it-IT" sz="2000" dirty="0" smtClean="0">
              <a:latin typeface="Book Antiqua" pitchFamily="18" charset="0"/>
            </a:endParaRPr>
          </a:p>
          <a:p>
            <a:pPr marL="68263" indent="0" eaLnBrk="1" hangingPunct="1">
              <a:buNone/>
            </a:pPr>
            <a:r>
              <a:rPr lang="it-IT" altLang="it-IT" sz="2000" dirty="0" smtClean="0">
                <a:latin typeface="Book Antiqua" pitchFamily="18" charset="0"/>
              </a:rPr>
              <a:t>alla </a:t>
            </a:r>
            <a:r>
              <a:rPr lang="it-IT" altLang="it-IT" sz="2000" dirty="0">
                <a:latin typeface="Book Antiqua" pitchFamily="18" charset="0"/>
              </a:rPr>
              <a:t>circonferenza.</a:t>
            </a:r>
          </a:p>
          <a:p>
            <a:pPr marL="68263" indent="0" eaLnBrk="1" hangingPunct="1">
              <a:buNone/>
            </a:pPr>
            <a:endParaRPr lang="it-IT" altLang="it-IT" sz="2000" dirty="0">
              <a:latin typeface="Book Antiqua" pitchFamily="18" charset="0"/>
            </a:endParaRPr>
          </a:p>
          <a:p>
            <a:pPr eaLnBrk="1" hangingPunct="1">
              <a:defRPr/>
            </a:pPr>
            <a:endParaRPr lang="it-IT" sz="2400" dirty="0">
              <a:latin typeface="Book Antiqua" pitchFamily="18" charset="0"/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161259"/>
              </p:ext>
            </p:extLst>
          </p:nvPr>
        </p:nvGraphicFramePr>
        <p:xfrm>
          <a:off x="3419872" y="3284984"/>
          <a:ext cx="8572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79" name="Equation" r:id="rId3" imgW="444240" imgH="393480" progId="Equation.3">
                  <p:embed/>
                </p:oleObj>
              </mc:Choice>
              <mc:Fallback>
                <p:oleObj name="Equation" r:id="rId3" imgW="44424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3284984"/>
                        <a:ext cx="8572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373410"/>
              </p:ext>
            </p:extLst>
          </p:nvPr>
        </p:nvGraphicFramePr>
        <p:xfrm>
          <a:off x="4499992" y="3284984"/>
          <a:ext cx="90646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80" name="Equation" r:id="rId5" imgW="469800" imgH="393480" progId="Equation.3">
                  <p:embed/>
                </p:oleObj>
              </mc:Choice>
              <mc:Fallback>
                <p:oleObj name="Equation" r:id="rId5" imgW="46980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3284984"/>
                        <a:ext cx="906462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018117"/>
              </p:ext>
            </p:extLst>
          </p:nvPr>
        </p:nvGraphicFramePr>
        <p:xfrm>
          <a:off x="3491880" y="4581128"/>
          <a:ext cx="1080120" cy="743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81" name="Equation" r:id="rId7" imgW="571320" imgH="393480" progId="Equation.3">
                  <p:embed/>
                </p:oleObj>
              </mc:Choice>
              <mc:Fallback>
                <p:oleObj name="Equation" r:id="rId7" imgW="57132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4581128"/>
                        <a:ext cx="1080120" cy="74364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1742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25144"/>
            <a:ext cx="197485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9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B99327-1DCE-4AD0-BD6E-B0A785548D3C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it-IT" smtClean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64294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Cinematica:  </a:t>
            </a:r>
            <a:r>
              <a:rPr lang="it-IT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moto  circolare uniforme</a:t>
            </a:r>
            <a:endParaRPr lang="it-IT" sz="3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500033" y="1000108"/>
            <a:ext cx="6397815" cy="372503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68263" indent="0">
              <a:buNone/>
            </a:pPr>
            <a:r>
              <a:rPr lang="it-IT" altLang="it-IT" sz="2000" dirty="0">
                <a:latin typeface="Book Antiqua" pitchFamily="18" charset="0"/>
              </a:rPr>
              <a:t>Essendo </a:t>
            </a:r>
            <a:r>
              <a:rPr lang="it-IT" sz="2000" dirty="0">
                <a:latin typeface="Book Antiqua" pitchFamily="18" charset="0"/>
              </a:rPr>
              <a:t>α l’ampiezza di un angolo, espressa in radianti, data dal rapporto tra la lunghezza dell’arco AB e il valore del raggio della circonferenza: </a:t>
            </a:r>
          </a:p>
          <a:p>
            <a:pPr marL="68263" indent="0">
              <a:buNone/>
            </a:pPr>
            <a:endParaRPr lang="it-IT" altLang="it-IT" sz="2000" dirty="0" smtClean="0"/>
          </a:p>
          <a:p>
            <a:pPr marL="68263" indent="0">
              <a:buNone/>
            </a:pPr>
            <a:endParaRPr lang="it-IT" altLang="it-IT" sz="2000" dirty="0" smtClean="0"/>
          </a:p>
          <a:p>
            <a:pPr marL="68263" indent="0" eaLnBrk="1" hangingPunct="1">
              <a:buNone/>
            </a:pPr>
            <a:endParaRPr lang="it-IT" altLang="it-IT" sz="2000" dirty="0"/>
          </a:p>
          <a:p>
            <a:pPr marL="68263" indent="0" eaLnBrk="1" hangingPunct="1">
              <a:buNone/>
            </a:pPr>
            <a:endParaRPr lang="it-IT" altLang="it-IT" sz="2000" dirty="0" smtClean="0"/>
          </a:p>
          <a:p>
            <a:pPr marL="68263" indent="0" eaLnBrk="1" hangingPunct="1">
              <a:buNone/>
            </a:pPr>
            <a:endParaRPr lang="it-IT" altLang="it-IT" sz="2000" dirty="0" smtClean="0"/>
          </a:p>
          <a:p>
            <a:pPr marL="68263" indent="0" eaLnBrk="1" hangingPunct="1">
              <a:buNone/>
            </a:pPr>
            <a:endParaRPr lang="it-IT" altLang="it-IT" sz="2000" dirty="0"/>
          </a:p>
          <a:p>
            <a:pPr marL="68263" indent="0" eaLnBrk="1" hangingPunct="1">
              <a:buNone/>
            </a:pPr>
            <a:endParaRPr lang="it-IT" altLang="it-IT" sz="2000" dirty="0" smtClean="0"/>
          </a:p>
          <a:p>
            <a:pPr marL="68263" indent="0" eaLnBrk="1" hangingPunct="1">
              <a:buNone/>
            </a:pPr>
            <a:endParaRPr lang="it-IT" altLang="it-IT" sz="2000" dirty="0"/>
          </a:p>
        </p:txBody>
      </p:sp>
      <p:sp>
        <p:nvSpPr>
          <p:cNvPr id="9" name="Segnaposto contenuto 2"/>
          <p:cNvSpPr>
            <a:spLocks noGrp="1"/>
          </p:cNvSpPr>
          <p:nvPr/>
        </p:nvSpPr>
        <p:spPr bwMode="auto">
          <a:xfrm>
            <a:off x="539552" y="2796610"/>
            <a:ext cx="8424936" cy="243259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altLang="it-IT" sz="2000" dirty="0">
                <a:solidFill>
                  <a:schemeClr val="dk1"/>
                </a:solidFill>
                <a:latin typeface="Book Antiqua" pitchFamily="18" charset="0"/>
              </a:rPr>
              <a:t>Si definisce </a:t>
            </a:r>
            <a:r>
              <a:rPr lang="it-IT" altLang="it-IT" sz="2000" dirty="0" smtClean="0">
                <a:solidFill>
                  <a:schemeClr val="dk1"/>
                </a:solidFill>
                <a:latin typeface="Book Antiqua" pitchFamily="18" charset="0"/>
              </a:rPr>
              <a:t>come </a:t>
            </a:r>
            <a:r>
              <a:rPr lang="it-IT" altLang="it-IT" sz="2000" b="1" dirty="0" smtClean="0">
                <a:solidFill>
                  <a:schemeClr val="dk1"/>
                </a:solidFill>
                <a:latin typeface="Book Antiqua" pitchFamily="18" charset="0"/>
              </a:rPr>
              <a:t>velocità </a:t>
            </a:r>
            <a:r>
              <a:rPr lang="it-IT" altLang="it-IT" sz="2000" b="1" dirty="0">
                <a:solidFill>
                  <a:schemeClr val="dk1"/>
                </a:solidFill>
                <a:latin typeface="Book Antiqua" pitchFamily="18" charset="0"/>
              </a:rPr>
              <a:t>angolare  </a:t>
            </a:r>
            <a:r>
              <a:rPr lang="it-IT" altLang="it-IT" sz="2000" dirty="0">
                <a:solidFill>
                  <a:schemeClr val="dk1"/>
                </a:solidFill>
                <a:latin typeface="Book Antiqua" pitchFamily="18" charset="0"/>
              </a:rPr>
              <a:t>la </a:t>
            </a:r>
            <a:r>
              <a:rPr lang="it-IT" altLang="it-IT" sz="2000" dirty="0" smtClean="0">
                <a:solidFill>
                  <a:schemeClr val="dk1"/>
                </a:solidFill>
                <a:latin typeface="Book Antiqua" pitchFamily="18" charset="0"/>
              </a:rPr>
              <a:t>quantità </a:t>
            </a:r>
          </a:p>
          <a:p>
            <a:pPr marL="0" indent="0" algn="just">
              <a:buNone/>
            </a:pPr>
            <a:endParaRPr lang="it-IT" altLang="it-IT" sz="2000" dirty="0">
              <a:solidFill>
                <a:schemeClr val="dk1"/>
              </a:solidFill>
              <a:latin typeface="Book Antiqua" pitchFamily="18" charset="0"/>
            </a:endParaRPr>
          </a:p>
          <a:p>
            <a:pPr marL="0" indent="0" algn="just">
              <a:buNone/>
            </a:pPr>
            <a:r>
              <a:rPr lang="it-IT" altLang="it-IT" sz="2000" dirty="0">
                <a:solidFill>
                  <a:schemeClr val="dk1"/>
                </a:solidFill>
                <a:latin typeface="Book Antiqua" pitchFamily="18" charset="0"/>
              </a:rPr>
              <a:t>                  </a:t>
            </a:r>
            <a:endParaRPr lang="it-IT" altLang="it-IT" sz="2000" dirty="0" smtClean="0">
              <a:solidFill>
                <a:schemeClr val="dk1"/>
              </a:solidFill>
              <a:latin typeface="Book Antiqua" pitchFamily="18" charset="0"/>
            </a:endParaRPr>
          </a:p>
          <a:p>
            <a:pPr marL="0" indent="0" algn="just">
              <a:buNone/>
            </a:pPr>
            <a:endParaRPr lang="it-IT" altLang="it-IT" sz="2000" dirty="0" smtClean="0">
              <a:solidFill>
                <a:schemeClr val="dk1"/>
              </a:solidFill>
              <a:latin typeface="Book Antiqua" pitchFamily="18" charset="0"/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514578"/>
              </p:ext>
            </p:extLst>
          </p:nvPr>
        </p:nvGraphicFramePr>
        <p:xfrm>
          <a:off x="1619672" y="3318438"/>
          <a:ext cx="1001713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91" name="Equation" r:id="rId3" imgW="469800" imgH="393480" progId="Equation.3">
                  <p:embed/>
                </p:oleObj>
              </mc:Choice>
              <mc:Fallback>
                <p:oleObj name="Equation" r:id="rId3" imgW="4698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318438"/>
                        <a:ext cx="1001713" cy="8397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532656" y="4925486"/>
            <a:ext cx="8431832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indent="0" algn="just" eaLnBrk="1" hangingPunct="1">
              <a:buNone/>
            </a:pPr>
            <a:r>
              <a:rPr lang="it-IT" altLang="it-IT" sz="2000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</a:rPr>
              <a:t>Poiché il punto compie un giro completo, o angolo giro</a:t>
            </a:r>
            <a:r>
              <a:rPr lang="it-IT" altLang="it-IT" sz="2000" dirty="0" smtClean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</a:rPr>
              <a:t>, l’angolo </a:t>
            </a:r>
            <a:r>
              <a:rPr lang="it-IT" altLang="it-IT" sz="2000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</a:rPr>
              <a:t>in radianti è di 2</a:t>
            </a:r>
            <a:r>
              <a:rPr lang="el-GR" altLang="it-IT" sz="2000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</a:rPr>
              <a:t>π</a:t>
            </a:r>
            <a:r>
              <a:rPr lang="it-IT" altLang="it-IT" sz="2000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</a:rPr>
              <a:t>r nel tempo detto periodo (T), </a:t>
            </a:r>
            <a:r>
              <a:rPr lang="it-IT" altLang="it-IT" sz="2000" dirty="0" smtClean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</a:rPr>
              <a:t>allora </a:t>
            </a:r>
            <a:r>
              <a:rPr lang="it-IT" altLang="it-IT" sz="2000" b="1" dirty="0">
                <a:solidFill>
                  <a:schemeClr val="tx2">
                    <a:lumMod val="25000"/>
                  </a:schemeClr>
                </a:solidFill>
                <a:latin typeface="Symbol" panose="05050102010706020507" pitchFamily="18" charset="2"/>
              </a:rPr>
              <a:t>w </a:t>
            </a:r>
            <a:r>
              <a:rPr lang="it-IT" altLang="it-IT" sz="2000" b="1" dirty="0" smtClean="0">
                <a:solidFill>
                  <a:schemeClr val="tx2">
                    <a:lumMod val="25000"/>
                  </a:schemeClr>
                </a:solidFill>
                <a:latin typeface="Symbol" panose="05050102010706020507" pitchFamily="18" charset="2"/>
              </a:rPr>
              <a:t>:</a:t>
            </a:r>
          </a:p>
          <a:p>
            <a:pPr algn="just"/>
            <a:r>
              <a:rPr lang="it-IT" altLang="it-IT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</a:rPr>
              <a:t>L’unità di misura della velocità angolare  è il </a:t>
            </a:r>
            <a:r>
              <a:rPr lang="it-IT" altLang="it-IT" b="1" dirty="0" err="1" smtClean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</a:rPr>
              <a:t>rad</a:t>
            </a:r>
            <a:r>
              <a:rPr lang="it-IT" altLang="it-IT" b="1" dirty="0" smtClean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</a:rPr>
              <a:t>/s</a:t>
            </a:r>
          </a:p>
          <a:p>
            <a:pPr algn="just"/>
            <a:endParaRPr lang="it-IT" altLang="it-IT" b="1" dirty="0" smtClean="0">
              <a:solidFill>
                <a:schemeClr val="tx2">
                  <a:lumMod val="25000"/>
                </a:schemeClr>
              </a:solidFill>
              <a:latin typeface="Book Antiqua" pitchFamily="18" charset="0"/>
            </a:endParaRPr>
          </a:p>
          <a:p>
            <a:pPr algn="just"/>
            <a:endParaRPr lang="it-IT" altLang="it-IT" b="1" dirty="0" smtClean="0">
              <a:solidFill>
                <a:schemeClr val="tx2">
                  <a:lumMod val="25000"/>
                </a:schemeClr>
              </a:solidFill>
              <a:latin typeface="Book Antiqua" pitchFamily="18" charset="0"/>
            </a:endParaRPr>
          </a:p>
          <a:p>
            <a:pPr algn="just"/>
            <a:r>
              <a:rPr lang="it-IT" altLang="it-IT" b="1" dirty="0" smtClean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</a:rPr>
              <a:t>Tra velocità lineare e angolare esiste la seguente relazione:    v = </a:t>
            </a:r>
            <a:r>
              <a:rPr lang="it-IT" altLang="it-IT" b="1" dirty="0" err="1" smtClean="0">
                <a:solidFill>
                  <a:schemeClr val="tx2">
                    <a:lumMod val="25000"/>
                  </a:schemeClr>
                </a:solidFill>
                <a:latin typeface="Symbol" panose="05050102010706020507" pitchFamily="18" charset="2"/>
              </a:rPr>
              <a:t>w</a:t>
            </a:r>
            <a:r>
              <a:rPr lang="it-IT" altLang="it-IT" b="1" dirty="0" err="1" smtClean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</a:rPr>
              <a:t>r</a:t>
            </a:r>
            <a:endParaRPr lang="it-IT" altLang="it-IT" b="1" dirty="0">
              <a:solidFill>
                <a:schemeClr val="tx2">
                  <a:lumMod val="25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65909"/>
              </p:ext>
            </p:extLst>
          </p:nvPr>
        </p:nvGraphicFramePr>
        <p:xfrm>
          <a:off x="6940298" y="5521545"/>
          <a:ext cx="805351" cy="623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92" name="Equation" r:id="rId5" imgW="507960" imgH="393480" progId="Equation.3">
                  <p:embed/>
                </p:oleObj>
              </mc:Choice>
              <mc:Fallback>
                <p:oleObj name="Equation" r:id="rId5" imgW="50796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0298" y="5521545"/>
                        <a:ext cx="805351" cy="62376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27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623" y="3336630"/>
            <a:ext cx="27336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76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869" y="1631456"/>
            <a:ext cx="2931790" cy="86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6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718" y="1015986"/>
            <a:ext cx="2108770" cy="229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25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B99327-1DCE-4AD0-BD6E-B0A785548D3C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it-IT" smtClean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64294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Cinematica:  </a:t>
            </a:r>
            <a:r>
              <a:rPr lang="it-IT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moto  circolare uniforme</a:t>
            </a:r>
            <a:endParaRPr lang="it-IT" sz="3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500033" y="1484784"/>
            <a:ext cx="8464456" cy="504056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68263" indent="0" algn="just" eaLnBrk="1" hangingPunct="1">
              <a:buNone/>
            </a:pPr>
            <a:r>
              <a:rPr lang="it-IT" altLang="it-IT" sz="2000" dirty="0" smtClean="0">
                <a:latin typeface="Book Antiqua" pitchFamily="18" charset="0"/>
              </a:rPr>
              <a:t>Nel moto circolare uniforme, la velocità è in modulo e verso costante ma non come direzione, quindi esiste un vettore accelerazione di direzione perpendicolare alla direzione della velocità, con verso puntante verso il centro e modulo</a:t>
            </a:r>
            <a:endParaRPr lang="it-IT" altLang="it-IT" sz="2000" dirty="0">
              <a:latin typeface="Book Antiqua" pitchFamily="18" charset="0"/>
            </a:endParaRPr>
          </a:p>
          <a:p>
            <a:pPr marL="68263" indent="0" eaLnBrk="1" hangingPunct="1">
              <a:buNone/>
            </a:pPr>
            <a:endParaRPr lang="it-IT" altLang="it-IT" sz="2000" dirty="0" smtClean="0"/>
          </a:p>
          <a:p>
            <a:pPr marL="68263" indent="0" eaLnBrk="1" hangingPunct="1">
              <a:buNone/>
            </a:pPr>
            <a:endParaRPr lang="it-IT" altLang="it-IT" sz="2000" dirty="0"/>
          </a:p>
          <a:p>
            <a:pPr marL="68263" indent="0" eaLnBrk="1" hangingPunct="1">
              <a:buNone/>
            </a:pPr>
            <a:endParaRPr lang="it-IT" altLang="it-IT" sz="2000" dirty="0" smtClean="0"/>
          </a:p>
          <a:p>
            <a:pPr marL="68263" indent="0" eaLnBrk="1" hangingPunct="1">
              <a:buNone/>
            </a:pPr>
            <a:endParaRPr lang="it-IT" altLang="it-IT" sz="2000" dirty="0" smtClean="0"/>
          </a:p>
          <a:p>
            <a:pPr marL="68263" indent="0" eaLnBrk="1" hangingPunct="1">
              <a:buNone/>
            </a:pPr>
            <a:endParaRPr lang="it-IT" altLang="it-IT" sz="2000" dirty="0"/>
          </a:p>
          <a:p>
            <a:pPr marL="68263" indent="0" eaLnBrk="1" hangingPunct="1">
              <a:buNone/>
            </a:pPr>
            <a:endParaRPr lang="it-IT" altLang="it-IT" sz="2000" dirty="0" smtClean="0"/>
          </a:p>
          <a:p>
            <a:pPr marL="68263" indent="0" eaLnBrk="1" hangingPunct="1">
              <a:buNone/>
            </a:pPr>
            <a:endParaRPr lang="it-IT" altLang="it-IT" sz="2000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64921"/>
            <a:ext cx="2045255" cy="214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3693388" y="2852936"/>
                <a:ext cx="2189271" cy="653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𝒂</m:t>
                      </m:r>
                      <m:r>
                        <a:rPr lang="it-IT" b="1" i="1" baseline="-25000" smtClean="0">
                          <a:solidFill>
                            <a:schemeClr val="bg1"/>
                          </a:solidFill>
                          <a:latin typeface="Cambria Math"/>
                        </a:rPr>
                        <m:t>𝒄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𝒓</m:t>
                          </m:r>
                        </m:den>
                      </m:f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l-GR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𝝎</m:t>
                      </m:r>
                      <m:r>
                        <a:rPr lang="it-IT" b="1" i="1" baseline="30000" smtClean="0">
                          <a:solidFill>
                            <a:schemeClr val="bg1"/>
                          </a:solidFill>
                          <a:latin typeface="Cambria Math"/>
                        </a:rPr>
                        <m:t>𝟐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𝒓</m:t>
                      </m:r>
                    </m:oMath>
                  </m:oMathPara>
                </a14:m>
                <a:endParaRPr lang="it-IT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388" y="2852936"/>
                <a:ext cx="2189271" cy="6533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37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64921"/>
            <a:ext cx="2251596" cy="220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70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CC985B-33C6-4217-B718-770A9545DE4E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it-IT" smtClean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57150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Cinematica: moto rettilineo uniforme</a:t>
            </a:r>
            <a:endParaRPr lang="it-IT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71500" y="1071563"/>
            <a:ext cx="8358188" cy="2586037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b="1" u="sng" dirty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  <a:cs typeface="Arial" charset="0"/>
              </a:rPr>
              <a:t>Esempio 1</a:t>
            </a:r>
          </a:p>
          <a:p>
            <a:pPr>
              <a:defRPr/>
            </a:pPr>
            <a:endParaRPr lang="it-IT" b="1" u="sng" dirty="0">
              <a:solidFill>
                <a:schemeClr val="tx2">
                  <a:lumMod val="10000"/>
                </a:schemeClr>
              </a:solidFill>
              <a:latin typeface="Book Antiqua" pitchFamily="18" charset="0"/>
              <a:cs typeface="Arial" charset="0"/>
            </a:endParaRPr>
          </a:p>
          <a:p>
            <a:pPr>
              <a:defRPr/>
            </a:pPr>
            <a:r>
              <a:rPr lang="it-IT" b="1" dirty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  <a:cs typeface="Arial" charset="0"/>
              </a:rPr>
              <a:t>Dati: 		</a:t>
            </a:r>
            <a:r>
              <a:rPr lang="it-IT" dirty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  <a:cs typeface="Arial" charset="0"/>
              </a:rPr>
              <a:t>spazio percorso	</a:t>
            </a:r>
            <a:r>
              <a:rPr lang="it-IT" b="1" dirty="0">
                <a:solidFill>
                  <a:schemeClr val="tx2">
                    <a:lumMod val="25000"/>
                  </a:schemeClr>
                </a:solidFill>
                <a:latin typeface="Symbol" pitchFamily="18" charset="2"/>
                <a:cs typeface="Arial" charset="0"/>
              </a:rPr>
              <a:t> D</a:t>
            </a:r>
            <a:r>
              <a:rPr lang="it-IT" b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Arial" charset="0"/>
              </a:rPr>
              <a:t>s </a:t>
            </a:r>
            <a:r>
              <a:rPr lang="it-IT" dirty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  <a:cs typeface="Arial" charset="0"/>
              </a:rPr>
              <a:t>	</a:t>
            </a:r>
          </a:p>
          <a:p>
            <a:pPr>
              <a:defRPr/>
            </a:pPr>
            <a:r>
              <a:rPr lang="it-IT" dirty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  <a:cs typeface="Arial" charset="0"/>
              </a:rPr>
              <a:t>		tempo  impiegato   </a:t>
            </a:r>
            <a:r>
              <a:rPr lang="it-IT" b="1" dirty="0" err="1">
                <a:solidFill>
                  <a:schemeClr val="tx2">
                    <a:lumMod val="25000"/>
                  </a:schemeClr>
                </a:solidFill>
                <a:latin typeface="Symbol" pitchFamily="18" charset="2"/>
                <a:cs typeface="Arial" charset="0"/>
              </a:rPr>
              <a:t>D</a:t>
            </a:r>
            <a:r>
              <a:rPr lang="it-IT" b="1" dirty="0" err="1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Arial" charset="0"/>
              </a:rPr>
              <a:t>t</a:t>
            </a:r>
            <a:endParaRPr lang="it-IT" b="1" dirty="0">
              <a:solidFill>
                <a:schemeClr val="tx2">
                  <a:lumMod val="25000"/>
                </a:schemeClr>
              </a:solidFill>
              <a:latin typeface="Book Antiqua" pitchFamily="18" charset="0"/>
              <a:cs typeface="Arial" charset="0"/>
            </a:endParaRPr>
          </a:p>
          <a:p>
            <a:pPr>
              <a:defRPr/>
            </a:pPr>
            <a:endParaRPr lang="it-IT" dirty="0">
              <a:solidFill>
                <a:schemeClr val="tx2">
                  <a:lumMod val="10000"/>
                </a:schemeClr>
              </a:solidFill>
              <a:latin typeface="Book Antiqua" pitchFamily="18" charset="0"/>
              <a:cs typeface="Arial" charset="0"/>
            </a:endParaRPr>
          </a:p>
          <a:p>
            <a:pPr>
              <a:defRPr/>
            </a:pPr>
            <a:r>
              <a:rPr lang="it-IT" b="1" dirty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  <a:cs typeface="Arial" charset="0"/>
              </a:rPr>
              <a:t>Quesito:</a:t>
            </a:r>
            <a:r>
              <a:rPr lang="it-IT" dirty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  <a:cs typeface="Arial" charset="0"/>
              </a:rPr>
              <a:t>		calcolare la velocità  </a:t>
            </a:r>
            <a:r>
              <a:rPr lang="it-IT" b="1" dirty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  <a:cs typeface="Arial" charset="0"/>
              </a:rPr>
              <a:t>v</a:t>
            </a:r>
          </a:p>
          <a:p>
            <a:pPr>
              <a:defRPr/>
            </a:pPr>
            <a:endParaRPr lang="it-IT" b="1" dirty="0">
              <a:solidFill>
                <a:schemeClr val="tx2">
                  <a:lumMod val="10000"/>
                </a:schemeClr>
              </a:solidFill>
              <a:latin typeface="Book Antiqua" pitchFamily="18" charset="0"/>
              <a:cs typeface="Arial" charset="0"/>
            </a:endParaRPr>
          </a:p>
          <a:p>
            <a:pPr>
              <a:defRPr/>
            </a:pPr>
            <a:r>
              <a:rPr lang="it-IT" b="1" dirty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  <a:cs typeface="Arial" charset="0"/>
              </a:rPr>
              <a:t>Formula: </a:t>
            </a:r>
          </a:p>
          <a:p>
            <a:pPr>
              <a:defRPr/>
            </a:pPr>
            <a:endParaRPr lang="it-IT" b="1" dirty="0">
              <a:solidFill>
                <a:schemeClr val="tx2">
                  <a:lumMod val="10000"/>
                </a:schemeClr>
              </a:solidFill>
              <a:latin typeface="Book Antiqua" pitchFamily="18" charset="0"/>
              <a:cs typeface="Arial" charset="0"/>
            </a:endParaRPr>
          </a:p>
        </p:txBody>
      </p:sp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2428875" y="2857500"/>
          <a:ext cx="17145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zione" r:id="rId3" imgW="990360" imgH="431640" progId="Equation.3">
                  <p:embed/>
                </p:oleObj>
              </mc:Choice>
              <mc:Fallback>
                <p:oleObj name="Equazione" r:id="rId3" imgW="99036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2857500"/>
                        <a:ext cx="1714500" cy="7143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CasellaDiTesto 8"/>
          <p:cNvSpPr txBox="1">
            <a:spLocks noChangeArrowheads="1"/>
          </p:cNvSpPr>
          <p:nvPr/>
        </p:nvSpPr>
        <p:spPr bwMode="auto">
          <a:xfrm>
            <a:off x="571500" y="3786188"/>
            <a:ext cx="8429625" cy="3140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it-IT" dirty="0">
                <a:latin typeface="Book Antiqua" pitchFamily="18" charset="0"/>
              </a:rPr>
              <a:t>Un’automobile alle ore 8 32’ 15’’ si trova a 30 m oltre il semaforo e procedendo a velocità costante alle ore 8 35’ 05’’ si trova a 120 m dal semaforo. Calcolare la velocità dell’automobile in m/s e in km/h.</a:t>
            </a:r>
          </a:p>
          <a:p>
            <a:pPr algn="just"/>
            <a:endParaRPr lang="it-IT" dirty="0">
              <a:latin typeface="Book Antiqua" pitchFamily="18" charset="0"/>
            </a:endParaRPr>
          </a:p>
          <a:p>
            <a:pPr algn="just"/>
            <a:r>
              <a:rPr lang="it-IT" b="1" dirty="0">
                <a:solidFill>
                  <a:schemeClr val="accent4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s = 120m – 30m=90m   e 	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  <a:latin typeface="Symbol" pitchFamily="18" charset="2"/>
              </a:rPr>
              <a:t> </a:t>
            </a:r>
            <a:r>
              <a:rPr lang="it-IT" b="1" dirty="0" err="1">
                <a:solidFill>
                  <a:schemeClr val="accent4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it-IT" b="1" dirty="0" err="1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t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 = 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8 35’ 05’’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 – 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8 32’ 15’’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=9’ 50’’= (2x60+50)s =170 s</a:t>
            </a:r>
          </a:p>
          <a:p>
            <a:pPr algn="just"/>
            <a:endParaRPr lang="it-IT" b="1" dirty="0">
              <a:solidFill>
                <a:srgbClr val="FFFF00"/>
              </a:solidFill>
              <a:latin typeface="Book Antiqua" pitchFamily="18" charset="0"/>
            </a:endParaRPr>
          </a:p>
          <a:p>
            <a:pPr algn="just"/>
            <a:endParaRPr lang="it-IT" b="1" dirty="0">
              <a:solidFill>
                <a:srgbClr val="FFFF00"/>
              </a:solidFill>
              <a:latin typeface="Book Antiqua" pitchFamily="18" charset="0"/>
            </a:endParaRPr>
          </a:p>
          <a:p>
            <a:pPr algn="just"/>
            <a:r>
              <a:rPr lang="it-IT" b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La velocità media quindi vale:</a:t>
            </a:r>
          </a:p>
          <a:p>
            <a:pPr algn="just"/>
            <a:endParaRPr lang="it-IT" b="1" dirty="0">
              <a:solidFill>
                <a:srgbClr val="FFFF00"/>
              </a:solidFill>
              <a:latin typeface="Book Antiqua" pitchFamily="18" charset="0"/>
            </a:endParaRPr>
          </a:p>
          <a:p>
            <a:pPr algn="just"/>
            <a:endParaRPr lang="it-IT" dirty="0">
              <a:latin typeface="Book Antiqua" pitchFamily="18" charset="0"/>
            </a:endParaRPr>
          </a:p>
          <a:p>
            <a:endParaRPr lang="it-IT" dirty="0">
              <a:latin typeface="Book Antiqua" pitchFamily="18" charset="0"/>
            </a:endParaRP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4129115" y="5500688"/>
          <a:ext cx="43719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zione" r:id="rId5" imgW="2527200" imgH="431640" progId="Equation.3">
                  <p:embed/>
                </p:oleObj>
              </mc:Choice>
              <mc:Fallback>
                <p:oleObj name="Equazione" r:id="rId5" imgW="252720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115" y="5500688"/>
                        <a:ext cx="4371975" cy="7143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63092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 grandezze fisiche e la loro misura</a:t>
            </a:r>
            <a:endParaRPr lang="it-IT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2227" name="Segnaposto contenuto 2"/>
          <p:cNvSpPr>
            <a:spLocks noGrp="1"/>
          </p:cNvSpPr>
          <p:nvPr>
            <p:ph idx="1"/>
          </p:nvPr>
        </p:nvSpPr>
        <p:spPr>
          <a:xfrm>
            <a:off x="428596" y="1500189"/>
            <a:ext cx="8572560" cy="414338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it-IT" sz="2000" dirty="0" smtClean="0">
                <a:latin typeface="Book Antiqua" pitchFamily="18" charset="0"/>
              </a:rPr>
              <a:t>Nel 1960 sono state selezionate </a:t>
            </a:r>
            <a:r>
              <a:rPr lang="it-IT" sz="2000" i="1" dirty="0" smtClean="0">
                <a:latin typeface="Book Antiqua" pitchFamily="18" charset="0"/>
              </a:rPr>
              <a:t>sette grandezze fisiche </a:t>
            </a:r>
            <a:r>
              <a:rPr lang="it-IT" sz="2000" dirty="0" smtClean="0">
                <a:latin typeface="Book Antiqua" pitchFamily="18" charset="0"/>
              </a:rPr>
              <a:t>come fondamentali che costituiscono la base del </a:t>
            </a:r>
            <a:r>
              <a:rPr lang="it-IT" sz="2000" b="1" dirty="0" smtClean="0">
                <a:latin typeface="Book Antiqua" pitchFamily="18" charset="0"/>
              </a:rPr>
              <a:t>Sistema Internazionale di Unità (SI):</a:t>
            </a:r>
            <a:endParaRPr lang="it-IT" dirty="0" smtClean="0">
              <a:latin typeface="Book Antiqua" pitchFamily="18" charset="0"/>
            </a:endParaRPr>
          </a:p>
        </p:txBody>
      </p:sp>
      <p:sp>
        <p:nvSpPr>
          <p:cNvPr id="13316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5B8741-1969-4DE3-9C79-9B2A0283CE69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t-IT" smtClean="0"/>
          </a:p>
        </p:txBody>
      </p:sp>
      <p:sp>
        <p:nvSpPr>
          <p:cNvPr id="52229" name="AutoShape 2" descr="http://podcast.federica.unina.it/mini/img.php?src=/files/_docenti/grossi-gianfranco/img/grossi-125-01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orbel" pitchFamily="34" charset="0"/>
            </a:endParaRPr>
          </a:p>
        </p:txBody>
      </p:sp>
      <p:sp>
        <p:nvSpPr>
          <p:cNvPr id="52230" name="AutoShape 4" descr="http://podcast.federica.unina.it/mini/img.php?src=/files/_docenti/grossi-gianfranco/img/grossi-125-01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orbel" pitchFamily="34" charset="0"/>
            </a:endParaRPr>
          </a:p>
        </p:txBody>
      </p:sp>
      <p:pic>
        <p:nvPicPr>
          <p:cNvPr id="522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11425"/>
            <a:ext cx="8358246" cy="27035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5A5003-2871-4764-839C-5698512E273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it-IT" smtClean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64294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Cinematica: moto rettilineo uniforme</a:t>
            </a:r>
            <a:endParaRPr lang="it-IT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71500" y="1071563"/>
            <a:ext cx="8358188" cy="2586037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b="1" u="sng" dirty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  <a:cs typeface="Arial" charset="0"/>
              </a:rPr>
              <a:t>Esempio 2</a:t>
            </a:r>
          </a:p>
          <a:p>
            <a:pPr>
              <a:defRPr/>
            </a:pPr>
            <a:endParaRPr lang="it-IT" b="1" u="sng" dirty="0">
              <a:solidFill>
                <a:schemeClr val="tx2">
                  <a:lumMod val="10000"/>
                </a:schemeClr>
              </a:solidFill>
              <a:latin typeface="Book Antiqua" pitchFamily="18" charset="0"/>
              <a:cs typeface="Arial" charset="0"/>
            </a:endParaRPr>
          </a:p>
          <a:p>
            <a:pPr>
              <a:defRPr/>
            </a:pPr>
            <a:r>
              <a:rPr lang="it-IT" b="1" dirty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  <a:cs typeface="Arial" charset="0"/>
              </a:rPr>
              <a:t>Dati: 		</a:t>
            </a:r>
            <a:r>
              <a:rPr lang="it-IT" dirty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  <a:cs typeface="Arial" charset="0"/>
              </a:rPr>
              <a:t>velocità </a:t>
            </a:r>
            <a:r>
              <a:rPr lang="it-IT" b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Arial" charset="0"/>
              </a:rPr>
              <a:t>v</a:t>
            </a:r>
          </a:p>
          <a:p>
            <a:pPr>
              <a:defRPr/>
            </a:pPr>
            <a:r>
              <a:rPr lang="it-IT" b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Arial" charset="0"/>
              </a:rPr>
              <a:t>		</a:t>
            </a:r>
            <a:r>
              <a:rPr lang="it-IT" dirty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  <a:cs typeface="Arial" charset="0"/>
              </a:rPr>
              <a:t>spazio percorso	</a:t>
            </a:r>
            <a:r>
              <a:rPr lang="it-IT" b="1" dirty="0">
                <a:solidFill>
                  <a:schemeClr val="tx2">
                    <a:lumMod val="25000"/>
                  </a:schemeClr>
                </a:solidFill>
                <a:latin typeface="Symbol" pitchFamily="18" charset="2"/>
                <a:cs typeface="Arial" charset="0"/>
              </a:rPr>
              <a:t> D</a:t>
            </a:r>
            <a:r>
              <a:rPr lang="it-IT" b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Arial" charset="0"/>
              </a:rPr>
              <a:t>s </a:t>
            </a:r>
            <a:r>
              <a:rPr lang="it-IT" dirty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  <a:cs typeface="Arial" charset="0"/>
              </a:rPr>
              <a:t>	</a:t>
            </a:r>
          </a:p>
          <a:p>
            <a:pPr>
              <a:defRPr/>
            </a:pPr>
            <a:r>
              <a:rPr lang="it-IT" dirty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  <a:cs typeface="Arial" charset="0"/>
              </a:rPr>
              <a:t>		</a:t>
            </a:r>
          </a:p>
          <a:p>
            <a:pPr>
              <a:defRPr/>
            </a:pPr>
            <a:r>
              <a:rPr lang="it-IT" b="1" dirty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  <a:cs typeface="Arial" charset="0"/>
              </a:rPr>
              <a:t>Quesito:</a:t>
            </a:r>
            <a:r>
              <a:rPr lang="it-IT" dirty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  <a:cs typeface="Arial" charset="0"/>
              </a:rPr>
              <a:t>		calcolare il tempo di percorrenza </a:t>
            </a:r>
            <a:r>
              <a:rPr lang="it-IT" b="1" dirty="0" err="1">
                <a:solidFill>
                  <a:schemeClr val="tx2">
                    <a:lumMod val="25000"/>
                  </a:schemeClr>
                </a:solidFill>
                <a:latin typeface="Symbol" pitchFamily="18" charset="2"/>
                <a:cs typeface="Arial" charset="0"/>
              </a:rPr>
              <a:t>D</a:t>
            </a:r>
            <a:r>
              <a:rPr lang="it-IT" b="1" dirty="0" err="1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Arial" charset="0"/>
              </a:rPr>
              <a:t>t</a:t>
            </a:r>
            <a:r>
              <a:rPr lang="it-IT" dirty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  <a:cs typeface="Arial" charset="0"/>
              </a:rPr>
              <a:t> </a:t>
            </a:r>
            <a:endParaRPr lang="it-IT" b="1" dirty="0">
              <a:solidFill>
                <a:schemeClr val="tx2">
                  <a:lumMod val="10000"/>
                </a:schemeClr>
              </a:solidFill>
              <a:latin typeface="Book Antiqua" pitchFamily="18" charset="0"/>
              <a:cs typeface="Arial" charset="0"/>
            </a:endParaRPr>
          </a:p>
          <a:p>
            <a:pPr>
              <a:defRPr/>
            </a:pPr>
            <a:endParaRPr lang="it-IT" b="1" dirty="0">
              <a:solidFill>
                <a:schemeClr val="tx2">
                  <a:lumMod val="10000"/>
                </a:schemeClr>
              </a:solidFill>
              <a:latin typeface="Book Antiqua" pitchFamily="18" charset="0"/>
              <a:cs typeface="Arial" charset="0"/>
            </a:endParaRPr>
          </a:p>
          <a:p>
            <a:pPr>
              <a:defRPr/>
            </a:pPr>
            <a:r>
              <a:rPr lang="it-IT" b="1" dirty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  <a:cs typeface="Arial" charset="0"/>
              </a:rPr>
              <a:t>Formula: </a:t>
            </a:r>
          </a:p>
          <a:p>
            <a:pPr>
              <a:defRPr/>
            </a:pPr>
            <a:endParaRPr lang="it-IT" b="1" dirty="0">
              <a:solidFill>
                <a:schemeClr val="tx2">
                  <a:lumMod val="10000"/>
                </a:schemeClr>
              </a:solidFill>
              <a:latin typeface="Book Antiqua" pitchFamily="18" charset="0"/>
              <a:cs typeface="Arial" charset="0"/>
            </a:endParaRPr>
          </a:p>
        </p:txBody>
      </p:sp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2454274" y="2889250"/>
          <a:ext cx="204628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zione" r:id="rId3" imgW="1180800" imgH="393480" progId="Equation.3">
                  <p:embed/>
                </p:oleObj>
              </mc:Choice>
              <mc:Fallback>
                <p:oleObj name="Equazione" r:id="rId3" imgW="118080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4" y="2889250"/>
                        <a:ext cx="2046288" cy="6508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CasellaDiTesto 8"/>
          <p:cNvSpPr txBox="1">
            <a:spLocks noChangeArrowheads="1"/>
          </p:cNvSpPr>
          <p:nvPr/>
        </p:nvSpPr>
        <p:spPr bwMode="auto">
          <a:xfrm>
            <a:off x="500063" y="3786188"/>
            <a:ext cx="8501062" cy="2893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it-IT" dirty="0">
                <a:latin typeface="Book Antiqua" pitchFamily="18" charset="0"/>
              </a:rPr>
              <a:t>La distanza tra la Terra e il Sole è circa 150.000.000 km e la velocità della luce è di 300.000 km/s, calcolare il tempo impiegato dalla luce emessa dal Sole per raggiungere la Terra.</a:t>
            </a:r>
          </a:p>
          <a:p>
            <a:pPr algn="just"/>
            <a:r>
              <a:rPr lang="it-IT" dirty="0">
                <a:latin typeface="Book Antiqua" pitchFamily="18" charset="0"/>
              </a:rPr>
              <a:t>Calcolare il tempo in s e h.</a:t>
            </a:r>
          </a:p>
          <a:p>
            <a:pPr algn="just"/>
            <a:endParaRPr lang="it-IT" dirty="0">
              <a:latin typeface="Book Antiqua" pitchFamily="18" charset="0"/>
            </a:endParaRPr>
          </a:p>
          <a:p>
            <a:pPr algn="just"/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s = 150000000km=1.5 10</a:t>
            </a:r>
            <a:r>
              <a:rPr lang="it-IT" sz="2000" b="1" baseline="30000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11</a:t>
            </a:r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m   e 	</a:t>
            </a:r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Symbol" pitchFamily="18" charset="2"/>
              </a:rPr>
              <a:t> </a:t>
            </a:r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v = </a:t>
            </a:r>
            <a:r>
              <a:rPr lang="it-IT" sz="2000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300000 km/</a:t>
            </a:r>
            <a:r>
              <a:rPr lang="it-IT" sz="2000" dirty="0" err="1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s=</a:t>
            </a:r>
            <a:r>
              <a:rPr lang="it-IT" sz="2000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 3 </a:t>
            </a:r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10</a:t>
            </a:r>
            <a:r>
              <a:rPr lang="it-IT" sz="2000" b="1" baseline="30000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8</a:t>
            </a:r>
            <a:r>
              <a:rPr lang="it-IT" sz="2000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 m/</a:t>
            </a:r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s</a:t>
            </a:r>
          </a:p>
          <a:p>
            <a:pPr algn="just"/>
            <a:endParaRPr lang="it-IT" b="1" dirty="0">
              <a:solidFill>
                <a:srgbClr val="FFFF00"/>
              </a:solidFill>
              <a:latin typeface="Book Antiqua" pitchFamily="18" charset="0"/>
            </a:endParaRPr>
          </a:p>
          <a:p>
            <a:pPr algn="just"/>
            <a:endParaRPr lang="it-IT" b="1" dirty="0">
              <a:solidFill>
                <a:schemeClr val="accent4">
                  <a:lumMod val="75000"/>
                </a:schemeClr>
              </a:solidFill>
              <a:latin typeface="Book Antiqua" pitchFamily="18" charset="0"/>
            </a:endParaRPr>
          </a:p>
          <a:p>
            <a:pPr algn="just"/>
            <a:r>
              <a:rPr lang="it-IT" b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Il tempo percorso dalla luce vale</a:t>
            </a:r>
            <a:r>
              <a:rPr lang="it-IT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:</a:t>
            </a:r>
          </a:p>
          <a:p>
            <a:pPr algn="just"/>
            <a:endParaRPr lang="it-IT" b="1" dirty="0">
              <a:solidFill>
                <a:schemeClr val="accent4">
                  <a:lumMod val="75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4143372" y="5857892"/>
          <a:ext cx="4786346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zione" r:id="rId5" imgW="3060360" imgH="393480" progId="Equation.3">
                  <p:embed/>
                </p:oleObj>
              </mc:Choice>
              <mc:Fallback>
                <p:oleObj name="Equazione" r:id="rId5" imgW="306036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5857892"/>
                        <a:ext cx="4786346" cy="6508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85CE70-4FE2-480F-8AA3-61D29059C2E1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it-IT" smtClean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64294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Cinematica: moto rettilineo uniforme</a:t>
            </a:r>
            <a:endParaRPr lang="it-IT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71500" y="1071563"/>
            <a:ext cx="8358188" cy="2308225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b="1" u="sng" dirty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  <a:cs typeface="Arial" charset="0"/>
              </a:rPr>
              <a:t>Esempio 3</a:t>
            </a:r>
          </a:p>
          <a:p>
            <a:pPr>
              <a:defRPr/>
            </a:pPr>
            <a:endParaRPr lang="it-IT" b="1" u="sng" dirty="0">
              <a:solidFill>
                <a:schemeClr val="tx2">
                  <a:lumMod val="10000"/>
                </a:schemeClr>
              </a:solidFill>
              <a:latin typeface="Book Antiqua" pitchFamily="18" charset="0"/>
              <a:cs typeface="Arial" charset="0"/>
            </a:endParaRPr>
          </a:p>
          <a:p>
            <a:pPr>
              <a:defRPr/>
            </a:pPr>
            <a:r>
              <a:rPr lang="it-IT" b="1" dirty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  <a:cs typeface="Arial" charset="0"/>
              </a:rPr>
              <a:t>Dati: 		</a:t>
            </a:r>
            <a:r>
              <a:rPr lang="it-IT" dirty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  <a:cs typeface="Arial" charset="0"/>
              </a:rPr>
              <a:t>velocità </a:t>
            </a:r>
            <a:r>
              <a:rPr lang="it-IT" b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Arial" charset="0"/>
              </a:rPr>
              <a:t>v</a:t>
            </a:r>
          </a:p>
          <a:p>
            <a:pPr>
              <a:defRPr/>
            </a:pPr>
            <a:r>
              <a:rPr lang="it-IT" b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Arial" charset="0"/>
              </a:rPr>
              <a:t>		</a:t>
            </a:r>
            <a:r>
              <a:rPr lang="it-IT" dirty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  <a:cs typeface="Arial" charset="0"/>
              </a:rPr>
              <a:t>tempo impiegato 	</a:t>
            </a:r>
            <a:r>
              <a:rPr lang="it-IT" b="1" dirty="0">
                <a:solidFill>
                  <a:schemeClr val="tx2">
                    <a:lumMod val="25000"/>
                  </a:schemeClr>
                </a:solidFill>
                <a:latin typeface="Symbol" pitchFamily="18" charset="2"/>
                <a:cs typeface="Arial" charset="0"/>
              </a:rPr>
              <a:t> </a:t>
            </a:r>
            <a:r>
              <a:rPr lang="it-IT" b="1" dirty="0" err="1">
                <a:solidFill>
                  <a:schemeClr val="tx2">
                    <a:lumMod val="25000"/>
                  </a:schemeClr>
                </a:solidFill>
                <a:latin typeface="Symbol" pitchFamily="18" charset="2"/>
                <a:cs typeface="Arial" charset="0"/>
              </a:rPr>
              <a:t>D</a:t>
            </a:r>
            <a:r>
              <a:rPr lang="it-IT" b="1" dirty="0" err="1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Arial" charset="0"/>
              </a:rPr>
              <a:t>t</a:t>
            </a:r>
            <a:r>
              <a:rPr lang="it-IT" b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Arial" charset="0"/>
              </a:rPr>
              <a:t> </a:t>
            </a:r>
            <a:endParaRPr lang="it-IT" dirty="0">
              <a:solidFill>
                <a:schemeClr val="tx2">
                  <a:lumMod val="10000"/>
                </a:schemeClr>
              </a:solidFill>
              <a:latin typeface="Book Antiqua" pitchFamily="18" charset="0"/>
              <a:cs typeface="Arial" charset="0"/>
            </a:endParaRPr>
          </a:p>
          <a:p>
            <a:pPr>
              <a:defRPr/>
            </a:pPr>
            <a:r>
              <a:rPr lang="it-IT" b="1" dirty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  <a:cs typeface="Arial" charset="0"/>
              </a:rPr>
              <a:t>Quesito:</a:t>
            </a:r>
            <a:r>
              <a:rPr lang="it-IT" dirty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  <a:cs typeface="Arial" charset="0"/>
              </a:rPr>
              <a:t>		calcolare lo spazio percorso </a:t>
            </a:r>
            <a:r>
              <a:rPr lang="it-IT" b="1" dirty="0">
                <a:solidFill>
                  <a:schemeClr val="tx2">
                    <a:lumMod val="25000"/>
                  </a:schemeClr>
                </a:solidFill>
                <a:latin typeface="Symbol" pitchFamily="18" charset="2"/>
                <a:cs typeface="Arial" charset="0"/>
              </a:rPr>
              <a:t> D</a:t>
            </a:r>
            <a:r>
              <a:rPr lang="it-IT" b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Arial" charset="0"/>
              </a:rPr>
              <a:t>s </a:t>
            </a:r>
            <a:endParaRPr lang="it-IT" b="1" dirty="0">
              <a:solidFill>
                <a:schemeClr val="tx2">
                  <a:lumMod val="10000"/>
                </a:schemeClr>
              </a:solidFill>
              <a:latin typeface="Book Antiqua" pitchFamily="18" charset="0"/>
              <a:cs typeface="Arial" charset="0"/>
            </a:endParaRPr>
          </a:p>
          <a:p>
            <a:pPr>
              <a:defRPr/>
            </a:pPr>
            <a:endParaRPr lang="it-IT" b="1" dirty="0">
              <a:solidFill>
                <a:schemeClr val="tx2">
                  <a:lumMod val="10000"/>
                </a:schemeClr>
              </a:solidFill>
              <a:latin typeface="Book Antiqua" pitchFamily="18" charset="0"/>
              <a:cs typeface="Arial" charset="0"/>
            </a:endParaRPr>
          </a:p>
          <a:p>
            <a:pPr>
              <a:defRPr/>
            </a:pPr>
            <a:r>
              <a:rPr lang="it-IT" b="1" dirty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  <a:cs typeface="Arial" charset="0"/>
              </a:rPr>
              <a:t>Formula: </a:t>
            </a:r>
          </a:p>
          <a:p>
            <a:pPr>
              <a:defRPr/>
            </a:pPr>
            <a:endParaRPr lang="it-IT" b="1" dirty="0">
              <a:solidFill>
                <a:schemeClr val="tx2">
                  <a:lumMod val="10000"/>
                </a:schemeClr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6151" name="CasellaDiTesto 8"/>
          <p:cNvSpPr txBox="1">
            <a:spLocks noChangeArrowheads="1"/>
          </p:cNvSpPr>
          <p:nvPr/>
        </p:nvSpPr>
        <p:spPr bwMode="auto">
          <a:xfrm>
            <a:off x="500063" y="3687763"/>
            <a:ext cx="8429625" cy="31702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it-IT" dirty="0">
                <a:latin typeface="Book Antiqua" pitchFamily="18" charset="0"/>
              </a:rPr>
              <a:t>Un ciclista in bicicletta pedala ad una velocità costante di 15 km/h. Dopo 30 minuti quanti metri avrà percorso?</a:t>
            </a:r>
          </a:p>
          <a:p>
            <a:pPr algn="just"/>
            <a:endParaRPr lang="it-IT" dirty="0">
              <a:latin typeface="Book Antiqua" pitchFamily="18" charset="0"/>
            </a:endParaRPr>
          </a:p>
          <a:p>
            <a:pPr algn="just"/>
            <a:endParaRPr lang="it-IT" dirty="0">
              <a:solidFill>
                <a:schemeClr val="accent4">
                  <a:lumMod val="75000"/>
                </a:schemeClr>
              </a:solidFill>
              <a:latin typeface="Book Antiqua" pitchFamily="18" charset="0"/>
            </a:endParaRPr>
          </a:p>
          <a:p>
            <a:pPr algn="just"/>
            <a:r>
              <a:rPr lang="it-IT" sz="2000" b="1" dirty="0" err="1">
                <a:solidFill>
                  <a:schemeClr val="accent4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it-IT" sz="2000" b="1" dirty="0" err="1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t</a:t>
            </a:r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 = 30m=1800s   </a:t>
            </a:r>
            <a:r>
              <a:rPr lang="it-IT" sz="2000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    e </a:t>
            </a:r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	</a:t>
            </a:r>
            <a:r>
              <a:rPr lang="it-IT" sz="2000" b="1" i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 v </a:t>
            </a:r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= </a:t>
            </a:r>
            <a:r>
              <a:rPr lang="it-IT" sz="2000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15 km/</a:t>
            </a:r>
            <a:r>
              <a:rPr lang="it-IT" sz="2000" dirty="0" err="1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h=</a:t>
            </a:r>
            <a:r>
              <a:rPr lang="it-IT" sz="2000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 4.2 m/</a:t>
            </a:r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s</a:t>
            </a:r>
          </a:p>
          <a:p>
            <a:pPr algn="just"/>
            <a:endParaRPr lang="it-IT" b="1" dirty="0">
              <a:solidFill>
                <a:srgbClr val="FFFF00"/>
              </a:solidFill>
              <a:latin typeface="Book Antiqua" pitchFamily="18" charset="0"/>
            </a:endParaRPr>
          </a:p>
          <a:p>
            <a:pPr algn="just"/>
            <a:endParaRPr lang="it-IT" b="1" dirty="0">
              <a:solidFill>
                <a:srgbClr val="FFFF00"/>
              </a:solidFill>
              <a:latin typeface="Book Antiqua" pitchFamily="18" charset="0"/>
            </a:endParaRPr>
          </a:p>
          <a:p>
            <a:pPr algn="just"/>
            <a:r>
              <a:rPr lang="it-IT" b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Lo spazio percorso vale: </a:t>
            </a:r>
          </a:p>
          <a:p>
            <a:pPr algn="just"/>
            <a:endParaRPr lang="it-IT" b="1" dirty="0">
              <a:solidFill>
                <a:srgbClr val="FFFF00"/>
              </a:solidFill>
              <a:latin typeface="Book Antiqua" pitchFamily="18" charset="0"/>
            </a:endParaRPr>
          </a:p>
          <a:p>
            <a:pPr algn="just"/>
            <a:endParaRPr lang="it-IT" dirty="0">
              <a:latin typeface="Book Antiqua" pitchFamily="18" charset="0"/>
            </a:endParaRPr>
          </a:p>
          <a:p>
            <a:endParaRPr lang="it-IT" dirty="0">
              <a:latin typeface="Book Antiqua" pitchFamily="18" charset="0"/>
            </a:endParaRP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2165350" y="2789238"/>
          <a:ext cx="257333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zione" r:id="rId3" imgW="1485720" imgH="215640" progId="Equation.3">
                  <p:embed/>
                </p:oleObj>
              </mc:Choice>
              <mc:Fallback>
                <p:oleObj name="Equazione" r:id="rId3" imgW="1485720" imgH="215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0" y="2789238"/>
                        <a:ext cx="2573338" cy="357187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3429000" y="5643578"/>
          <a:ext cx="4208463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zione" r:id="rId5" imgW="2197080" imgH="406080" progId="Equation.3">
                  <p:embed/>
                </p:oleObj>
              </mc:Choice>
              <mc:Fallback>
                <p:oleObj name="Equazione" r:id="rId5" imgW="2197080" imgH="4060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643578"/>
                        <a:ext cx="4208463" cy="744537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37217C-7167-49F2-BF69-7AABC4E8268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it-IT" smtClean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64294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Cinematica: accelerazione</a:t>
            </a:r>
            <a:endParaRPr lang="it-IT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71500" y="1214438"/>
            <a:ext cx="8429625" cy="544764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endParaRPr lang="it-IT" sz="2000" dirty="0">
              <a:latin typeface="Book Antiqua" pitchFamily="18" charset="0"/>
              <a:cs typeface="Arial" charset="0"/>
            </a:endParaRPr>
          </a:p>
          <a:p>
            <a:pPr algn="just">
              <a:defRPr/>
            </a:pPr>
            <a:r>
              <a:rPr lang="it-IT" sz="2000" dirty="0">
                <a:latin typeface="Book Antiqua" pitchFamily="18" charset="0"/>
                <a:cs typeface="Arial" charset="0"/>
              </a:rPr>
              <a:t>Ogni volta che la velocità di un corpo varia, si dice che esso ha subito una accelerazione:</a:t>
            </a:r>
          </a:p>
          <a:p>
            <a:pPr algn="just">
              <a:defRPr/>
            </a:pPr>
            <a:endParaRPr lang="it-IT" sz="2000" dirty="0">
              <a:latin typeface="Book Antiqua" pitchFamily="18" charset="0"/>
              <a:cs typeface="Arial" charset="0"/>
            </a:endParaRPr>
          </a:p>
          <a:p>
            <a:pPr algn="just">
              <a:defRPr/>
            </a:pPr>
            <a:r>
              <a:rPr lang="it-IT" sz="2000" dirty="0">
                <a:latin typeface="Book Antiqua" pitchFamily="18" charset="0"/>
                <a:cs typeface="Arial" charset="0"/>
              </a:rPr>
              <a:t>La velocità varia come modulo ma la direzione rimane la stessa</a:t>
            </a:r>
          </a:p>
          <a:p>
            <a:pPr algn="just">
              <a:defRPr/>
            </a:pPr>
            <a:endParaRPr lang="it-IT" sz="2000" dirty="0">
              <a:latin typeface="Book Antiqua" pitchFamily="18" charset="0"/>
              <a:cs typeface="Arial" charset="0"/>
            </a:endParaRPr>
          </a:p>
          <a:p>
            <a:pPr algn="just">
              <a:defRPr/>
            </a:pPr>
            <a:r>
              <a:rPr lang="it-IT" sz="2000" dirty="0">
                <a:latin typeface="Book Antiqua" pitchFamily="18" charset="0"/>
                <a:cs typeface="Arial" charset="0"/>
              </a:rPr>
              <a:t>		</a:t>
            </a:r>
            <a:r>
              <a:rPr lang="it-IT" sz="2200" b="1" u="sng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charset="0"/>
              </a:rPr>
              <a:t>Moto rettilineo uniformemente accelerato</a:t>
            </a:r>
          </a:p>
          <a:p>
            <a:pPr algn="just">
              <a:defRPr/>
            </a:pPr>
            <a:endParaRPr lang="it-IT" sz="2000" dirty="0">
              <a:latin typeface="Book Antiqua" pitchFamily="18" charset="0"/>
              <a:cs typeface="Arial" charset="0"/>
            </a:endParaRPr>
          </a:p>
          <a:p>
            <a:pPr algn="just">
              <a:defRPr/>
            </a:pPr>
            <a:endParaRPr lang="it-IT" sz="2000" dirty="0">
              <a:latin typeface="Book Antiqua" pitchFamily="18" charset="0"/>
              <a:cs typeface="Arial" charset="0"/>
            </a:endParaRPr>
          </a:p>
          <a:p>
            <a:pPr algn="just">
              <a:defRPr/>
            </a:pPr>
            <a:r>
              <a:rPr lang="it-IT" sz="2000" dirty="0">
                <a:latin typeface="Book Antiqua" pitchFamily="18" charset="0"/>
                <a:cs typeface="Arial" charset="0"/>
              </a:rPr>
              <a:t>La velocità rimane costante come modulo ma la direzione cambia continuamente ad esempio se la traiettoria è una circonferenza </a:t>
            </a:r>
            <a:r>
              <a:rPr lang="it-IT" sz="2000" dirty="0" smtClean="0">
                <a:latin typeface="Book Antiqua" pitchFamily="18" charset="0"/>
                <a:cs typeface="Arial" charset="0"/>
              </a:rPr>
              <a:t>o una curva qualsiasi si </a:t>
            </a:r>
            <a:r>
              <a:rPr lang="it-IT" sz="2000" dirty="0">
                <a:latin typeface="Book Antiqua" pitchFamily="18" charset="0"/>
                <a:cs typeface="Arial" charset="0"/>
              </a:rPr>
              <a:t>parla di</a:t>
            </a:r>
          </a:p>
          <a:p>
            <a:pPr algn="just">
              <a:defRPr/>
            </a:pPr>
            <a:endParaRPr lang="it-IT" sz="2000" dirty="0">
              <a:latin typeface="Book Antiqua" pitchFamily="18" charset="0"/>
              <a:cs typeface="Arial" charset="0"/>
            </a:endParaRPr>
          </a:p>
          <a:p>
            <a:pPr algn="just">
              <a:defRPr/>
            </a:pPr>
            <a:r>
              <a:rPr lang="it-IT" sz="2000" dirty="0">
                <a:latin typeface="Book Antiqua" pitchFamily="18" charset="0"/>
                <a:cs typeface="Arial" charset="0"/>
              </a:rPr>
              <a:t>		</a:t>
            </a:r>
            <a:r>
              <a:rPr lang="it-IT" sz="2200" b="1" u="sng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charset="0"/>
              </a:rPr>
              <a:t>Moto circolare </a:t>
            </a:r>
            <a:r>
              <a:rPr lang="it-IT" sz="22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charset="0"/>
              </a:rPr>
              <a:t>uniforme</a:t>
            </a:r>
          </a:p>
          <a:p>
            <a:pPr algn="just">
              <a:defRPr/>
            </a:pPr>
            <a:r>
              <a:rPr lang="it-IT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charset="0"/>
              </a:rPr>
              <a:t>		</a:t>
            </a:r>
            <a:r>
              <a:rPr lang="it-IT" sz="22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charset="0"/>
              </a:rPr>
              <a:t>Moto vario</a:t>
            </a:r>
          </a:p>
          <a:p>
            <a:pPr algn="just">
              <a:defRPr/>
            </a:pPr>
            <a:endParaRPr lang="it-IT" sz="2200" b="1" u="sng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charset="0"/>
            </a:endParaRPr>
          </a:p>
          <a:p>
            <a:pPr algn="just">
              <a:defRPr/>
            </a:pPr>
            <a:endParaRPr lang="it-IT" sz="2000" dirty="0">
              <a:latin typeface="Book Antiqua" pitchFamily="18" charset="0"/>
              <a:cs typeface="Arial" charset="0"/>
            </a:endParaRPr>
          </a:p>
        </p:txBody>
      </p:sp>
      <p:sp>
        <p:nvSpPr>
          <p:cNvPr id="5" name="Freccia a destra 4"/>
          <p:cNvSpPr/>
          <p:nvPr/>
        </p:nvSpPr>
        <p:spPr>
          <a:xfrm>
            <a:off x="1285875" y="3143250"/>
            <a:ext cx="785813" cy="285750"/>
          </a:xfrm>
          <a:prstGeom prst="rightArrow">
            <a:avLst/>
          </a:prstGeom>
          <a:solidFill>
            <a:schemeClr val="tx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1285852" y="5429264"/>
            <a:ext cx="785813" cy="285750"/>
          </a:xfrm>
          <a:prstGeom prst="rightArrow">
            <a:avLst/>
          </a:prstGeom>
          <a:solidFill>
            <a:schemeClr val="tx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5353162"/>
            <a:ext cx="3071834" cy="123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23EE0-7D6D-4251-A10C-23A99B1C94C9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it-IT" smtClean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64294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Cinematica:  accelerazione</a:t>
            </a:r>
            <a:endParaRPr lang="it-IT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21493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it-IT" sz="2000" dirty="0" smtClean="0">
                <a:latin typeface="Book Antiqua" pitchFamily="18" charset="0"/>
              </a:rPr>
              <a:t>Dato un punto materiale che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sz="2000" dirty="0" smtClean="0">
                <a:latin typeface="Book Antiqua" pitchFamily="18" charset="0"/>
              </a:rPr>
              <a:t>-  all’istante  t</a:t>
            </a:r>
            <a:r>
              <a:rPr lang="it-IT" sz="2000" baseline="-25000" dirty="0" smtClean="0">
                <a:latin typeface="Book Antiqua" pitchFamily="18" charset="0"/>
              </a:rPr>
              <a:t>1   </a:t>
            </a:r>
            <a:r>
              <a:rPr lang="it-IT" sz="2000" dirty="0" smtClean="0">
                <a:latin typeface="Book Antiqua" pitchFamily="18" charset="0"/>
              </a:rPr>
              <a:t>possiede una velocità  v</a:t>
            </a:r>
            <a:r>
              <a:rPr lang="it-IT" sz="2000" baseline="-25000" dirty="0" smtClean="0">
                <a:latin typeface="Book Antiqua" pitchFamily="18" charset="0"/>
              </a:rPr>
              <a:t>1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sz="2000" dirty="0" smtClean="0">
                <a:latin typeface="Book Antiqua" pitchFamily="18" charset="0"/>
              </a:rPr>
              <a:t>-  all’istante  t</a:t>
            </a:r>
            <a:r>
              <a:rPr lang="it-IT" sz="2000" baseline="-25000" dirty="0" smtClean="0">
                <a:latin typeface="Book Antiqua" pitchFamily="18" charset="0"/>
              </a:rPr>
              <a:t>2   </a:t>
            </a:r>
            <a:r>
              <a:rPr lang="it-IT" sz="2000" dirty="0" smtClean="0">
                <a:latin typeface="Book Antiqua" pitchFamily="18" charset="0"/>
              </a:rPr>
              <a:t>possiede una velocità  v</a:t>
            </a:r>
            <a:r>
              <a:rPr lang="it-IT" sz="2000" baseline="-25000" dirty="0" smtClean="0">
                <a:latin typeface="Book Antiqua" pitchFamily="18" charset="0"/>
              </a:rPr>
              <a:t>2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it-IT" sz="2000" dirty="0" smtClean="0">
                <a:latin typeface="Book Antiqua" pitchFamily="18" charset="0"/>
              </a:rPr>
              <a:t>Si dice allora che il punto, nell’intervallo di tempo    </a:t>
            </a:r>
            <a:r>
              <a:rPr lang="el-GR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GreekS" pitchFamily="2" charset="0"/>
                <a:cs typeface="GreekS" pitchFamily="2" charset="0"/>
              </a:rPr>
              <a:t>Δ</a:t>
            </a:r>
            <a:r>
              <a:rPr lang="it-IT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  = t</a:t>
            </a:r>
            <a:r>
              <a:rPr lang="it-IT" sz="2000" baseline="-25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 </a:t>
            </a:r>
            <a:r>
              <a:rPr lang="it-IT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– t</a:t>
            </a:r>
            <a:r>
              <a:rPr lang="it-IT" sz="2000" baseline="-25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   </a:t>
            </a:r>
            <a:r>
              <a:rPr lang="it-IT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it-IT" sz="2000" dirty="0" smtClean="0">
                <a:latin typeface="Book Antiqua" pitchFamily="18" charset="0"/>
              </a:rPr>
              <a:t>ha subito una accelerazione media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it-IT" sz="20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it-IT" sz="20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it-IT" sz="20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it-IT" sz="20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it-IT" sz="2000" dirty="0" smtClean="0">
                <a:latin typeface="Book Antiqua" pitchFamily="18" charset="0"/>
              </a:rPr>
              <a:t>Si definisce </a:t>
            </a:r>
            <a:r>
              <a:rPr lang="it-IT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accelerazione media </a:t>
            </a:r>
            <a:r>
              <a:rPr lang="it-IT" sz="2000" dirty="0" smtClean="0">
                <a:latin typeface="Book Antiqua" pitchFamily="18" charset="0"/>
              </a:rPr>
              <a:t>il rapporto tra la variazione di velocità </a:t>
            </a:r>
            <a:r>
              <a:rPr lang="el-GR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GreekS" pitchFamily="2" charset="0"/>
                <a:cs typeface="GreekS" pitchFamily="2" charset="0"/>
              </a:rPr>
              <a:t>Δ</a:t>
            </a:r>
            <a:r>
              <a:rPr lang="it-IT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 = (v</a:t>
            </a:r>
            <a:r>
              <a:rPr lang="it-IT" sz="2000" b="1" baseline="-25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 </a:t>
            </a:r>
            <a:r>
              <a:rPr lang="it-IT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– v</a:t>
            </a:r>
            <a:r>
              <a:rPr lang="it-IT" sz="2000" b="1" baseline="-25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</a:t>
            </a:r>
            <a:r>
              <a:rPr lang="it-IT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) </a:t>
            </a:r>
            <a:r>
              <a:rPr lang="it-IT" sz="2000" dirty="0" smtClean="0">
                <a:latin typeface="Book Antiqua" pitchFamily="18" charset="0"/>
              </a:rPr>
              <a:t>subita dal punto nell’intervallo di tempo </a:t>
            </a:r>
            <a:r>
              <a:rPr lang="el-GR" sz="2000" dirty="0" smtClean="0">
                <a:latin typeface="Book Antiqua" pitchFamily="18" charset="0"/>
                <a:ea typeface="GreekS" pitchFamily="2" charset="0"/>
                <a:cs typeface="GreekS" pitchFamily="2" charset="0"/>
              </a:rPr>
              <a:t>Δ</a:t>
            </a:r>
            <a:r>
              <a:rPr lang="it-IT" sz="2000" dirty="0" smtClean="0">
                <a:latin typeface="Book Antiqua" pitchFamily="18" charset="0"/>
              </a:rPr>
              <a:t>t  e l’intervallo di tempo stesso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it-IT" sz="2000" dirty="0" smtClean="0">
                <a:latin typeface="Book Antiqua" pitchFamily="18" charset="0"/>
              </a:rPr>
              <a:t>L’unità di misura dell’accelerazione nel Sistema Internazionale  è   il             m/s</a:t>
            </a:r>
            <a:r>
              <a:rPr lang="it-IT" sz="2000" baseline="30000" dirty="0" smtClean="0">
                <a:latin typeface="Book Antiqua" pitchFamily="18" charset="0"/>
              </a:rPr>
              <a:t>2  </a:t>
            </a:r>
            <a:r>
              <a:rPr lang="it-IT" sz="2000" dirty="0" smtClean="0">
                <a:latin typeface="Book Antiqua" pitchFamily="18" charset="0"/>
              </a:rPr>
              <a:t>(metro al secondo quadrato)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it-IT" sz="2000" dirty="0" smtClean="0">
              <a:latin typeface="Book Antiqua" pitchFamily="18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2500313" y="3357563"/>
          <a:ext cx="13287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Equation" r:id="rId3" imgW="558720" imgH="393480" progId="Equation.3">
                  <p:embed/>
                </p:oleObj>
              </mc:Choice>
              <mc:Fallback>
                <p:oleObj name="Equation" r:id="rId3" imgW="55872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3357563"/>
                        <a:ext cx="1328737" cy="93662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3857625" y="3357563"/>
          <a:ext cx="13255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Equation" r:id="rId5" imgW="609480" imgH="431640" progId="Equation.3">
                  <p:embed/>
                </p:oleObj>
              </mc:Choice>
              <mc:Fallback>
                <p:oleObj name="Equation" r:id="rId5" imgW="60948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3357563"/>
                        <a:ext cx="1325563" cy="9398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83B298-8C83-4C08-BD23-60D058F21782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it-IT" smtClean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64294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Cinematica:  decelerazione</a:t>
            </a:r>
            <a:endParaRPr lang="it-IT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21493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it-IT" sz="2000" dirty="0" smtClean="0">
                <a:latin typeface="Book Antiqua" pitchFamily="18" charset="0"/>
              </a:rPr>
              <a:t>Dato un punto materiale che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sz="2000" dirty="0" smtClean="0">
                <a:latin typeface="Book Antiqua" pitchFamily="18" charset="0"/>
              </a:rPr>
              <a:t>-  all’istante  t</a:t>
            </a:r>
            <a:r>
              <a:rPr lang="it-IT" sz="2000" baseline="-25000" dirty="0" smtClean="0">
                <a:latin typeface="Book Antiqua" pitchFamily="18" charset="0"/>
              </a:rPr>
              <a:t>1   </a:t>
            </a:r>
            <a:r>
              <a:rPr lang="it-IT" sz="2000" dirty="0" smtClean="0">
                <a:latin typeface="Book Antiqua" pitchFamily="18" charset="0"/>
              </a:rPr>
              <a:t>possiede una velocità  v</a:t>
            </a:r>
            <a:r>
              <a:rPr lang="it-IT" sz="2000" baseline="-25000" dirty="0" smtClean="0">
                <a:latin typeface="Book Antiqua" pitchFamily="18" charset="0"/>
              </a:rPr>
              <a:t>1</a:t>
            </a:r>
          </a:p>
          <a:p>
            <a:pPr eaLnBrk="1" hangingPunct="1">
              <a:buFontTx/>
              <a:buChar char="-"/>
              <a:defRPr/>
            </a:pPr>
            <a:r>
              <a:rPr lang="it-IT" sz="2000" dirty="0" smtClean="0">
                <a:latin typeface="Book Antiqua" pitchFamily="18" charset="0"/>
              </a:rPr>
              <a:t>all’istante  t</a:t>
            </a:r>
            <a:r>
              <a:rPr lang="it-IT" sz="2000" baseline="-25000" dirty="0" smtClean="0">
                <a:latin typeface="Book Antiqua" pitchFamily="18" charset="0"/>
              </a:rPr>
              <a:t>2   </a:t>
            </a:r>
            <a:r>
              <a:rPr lang="it-IT" sz="2000" dirty="0" smtClean="0">
                <a:latin typeface="Book Antiqua" pitchFamily="18" charset="0"/>
              </a:rPr>
              <a:t>possiede una velocità  v</a:t>
            </a:r>
            <a:r>
              <a:rPr lang="it-IT" sz="2000" baseline="-25000" dirty="0" smtClean="0">
                <a:latin typeface="Book Antiqua" pitchFamily="18" charset="0"/>
              </a:rPr>
              <a:t>2 </a:t>
            </a:r>
            <a:r>
              <a:rPr lang="it-IT" sz="2000" dirty="0" smtClean="0">
                <a:latin typeface="Book Antiqua" pitchFamily="18" charset="0"/>
              </a:rPr>
              <a:t>&lt;v</a:t>
            </a:r>
            <a:r>
              <a:rPr lang="it-IT" sz="2000" baseline="-25000" dirty="0" smtClean="0">
                <a:latin typeface="Book Antiqua" pitchFamily="18" charset="0"/>
              </a:rPr>
              <a:t>1</a:t>
            </a:r>
          </a:p>
          <a:p>
            <a:pPr eaLnBrk="1" hangingPunct="1">
              <a:buFontTx/>
              <a:buChar char="-"/>
              <a:defRPr/>
            </a:pPr>
            <a:endParaRPr lang="it-IT" sz="2000" baseline="-25000" dirty="0" smtClean="0">
              <a:latin typeface="Book Antiqua" pitchFamily="18" charset="0"/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it-IT" sz="2000" dirty="0" smtClean="0">
                <a:latin typeface="Book Antiqua" pitchFamily="18" charset="0"/>
              </a:rPr>
              <a:t>Quando la velocità finale è minore della velocità iniziale, si dice che il punto, nell’intervallo di tempo    </a:t>
            </a:r>
            <a:r>
              <a:rPr lang="el-GR" sz="2000" b="1" dirty="0" smtClean="0">
                <a:latin typeface="Book Antiqua" pitchFamily="18" charset="0"/>
                <a:ea typeface="GreekS" pitchFamily="2" charset="0"/>
                <a:cs typeface="GreekS" pitchFamily="2" charset="0"/>
              </a:rPr>
              <a:t>Δ</a:t>
            </a:r>
            <a:r>
              <a:rPr lang="it-IT" sz="2000" dirty="0" smtClean="0">
                <a:latin typeface="Book Antiqua" pitchFamily="18" charset="0"/>
              </a:rPr>
              <a:t>t  = t</a:t>
            </a:r>
            <a:r>
              <a:rPr lang="it-IT" sz="2000" baseline="-25000" dirty="0" smtClean="0">
                <a:latin typeface="Book Antiqua" pitchFamily="18" charset="0"/>
              </a:rPr>
              <a:t>2 </a:t>
            </a:r>
            <a:r>
              <a:rPr lang="it-IT" sz="2000" dirty="0" smtClean="0">
                <a:latin typeface="Book Antiqua" pitchFamily="18" charset="0"/>
              </a:rPr>
              <a:t>– t</a:t>
            </a:r>
            <a:r>
              <a:rPr lang="it-IT" sz="2000" baseline="-25000" dirty="0" smtClean="0">
                <a:latin typeface="Book Antiqua" pitchFamily="18" charset="0"/>
              </a:rPr>
              <a:t>1   </a:t>
            </a:r>
            <a:r>
              <a:rPr lang="it-IT" sz="2000" dirty="0" smtClean="0">
                <a:latin typeface="Book Antiqua" pitchFamily="18" charset="0"/>
              </a:rPr>
              <a:t> ha subito una decelerazione media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it-IT" sz="20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it-IT" sz="20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it-IT" sz="20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it-IT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000" dirty="0" smtClean="0">
                <a:latin typeface="Book Antiqua" pitchFamily="18" charset="0"/>
              </a:rPr>
              <a:t>Significa che il punto materiale sta rallentando, cioè sta frenando.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it-IT" sz="2000" dirty="0" smtClean="0">
              <a:solidFill>
                <a:srgbClr val="FF0000"/>
              </a:solidFill>
              <a:latin typeface="Book Antiqua" pitchFamily="18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2500313" y="3989388"/>
          <a:ext cx="13287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Equation" r:id="rId3" imgW="558720" imgH="393480" progId="Equation.3">
                  <p:embed/>
                </p:oleObj>
              </mc:Choice>
              <mc:Fallback>
                <p:oleObj name="Equation" r:id="rId3" imgW="55872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3989388"/>
                        <a:ext cx="1328737" cy="93662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3857625" y="3989388"/>
          <a:ext cx="17938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Equazione" r:id="rId5" imgW="825480" imgH="431640" progId="Equation.3">
                  <p:embed/>
                </p:oleObj>
              </mc:Choice>
              <mc:Fallback>
                <p:oleObj name="Equazione" r:id="rId5" imgW="82548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3989388"/>
                        <a:ext cx="1793875" cy="9398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D38937-0C85-486D-9063-03A059F7BA7E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it-IT" smtClean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64294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Cinematica: </a:t>
            </a:r>
            <a:r>
              <a:rPr lang="it-IT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moto rettilineo uniformemente accelerato</a:t>
            </a:r>
            <a:endParaRPr lang="it-I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428625" y="1071563"/>
            <a:ext cx="8572500" cy="5643562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700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800" dirty="0" smtClean="0">
                <a:latin typeface="Book Antiqua" pitchFamily="18" charset="0"/>
              </a:rPr>
              <a:t>In natura generalmente la velocità di un corpo varia continuamente nel tempo.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800" dirty="0" smtClean="0">
                <a:latin typeface="Book Antiqua" pitchFamily="18" charset="0"/>
              </a:rPr>
              <a:t>Un caso particolare di moto a velocità variabile è </a:t>
            </a:r>
            <a:r>
              <a:rPr lang="it-IT" sz="2800" b="1" u="sng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il moto rettilineo uniformemente accelerato: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800" dirty="0" smtClean="0">
              <a:solidFill>
                <a:schemeClr val="accent4">
                  <a:lumMod val="20000"/>
                  <a:lumOff val="80000"/>
                </a:schemeClr>
              </a:solidFill>
              <a:latin typeface="Book Antiqua" pitchFamily="18" charset="0"/>
            </a:endParaRPr>
          </a:p>
          <a:p>
            <a:pPr marL="35560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Moto	= </a:t>
            </a:r>
            <a:r>
              <a:rPr lang="it-IT" sz="2800" b="1" dirty="0" smtClean="0">
                <a:latin typeface="Book Antiqua" pitchFamily="18" charset="0"/>
              </a:rPr>
              <a:t>			</a:t>
            </a:r>
            <a:r>
              <a:rPr lang="it-IT" sz="2800" b="1" i="1" dirty="0" smtClean="0">
                <a:latin typeface="Book Antiqua" pitchFamily="18" charset="0"/>
              </a:rPr>
              <a:t>movimento</a:t>
            </a:r>
          </a:p>
          <a:p>
            <a:pPr marL="35560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Rettilineo	= </a:t>
            </a:r>
            <a:r>
              <a:rPr lang="it-IT" sz="2800" b="1" dirty="0" smtClean="0">
                <a:latin typeface="Book Antiqua" pitchFamily="18" charset="0"/>
              </a:rPr>
              <a:t>			</a:t>
            </a:r>
            <a:r>
              <a:rPr lang="it-IT" sz="2800" b="1" i="1" dirty="0" smtClean="0">
                <a:latin typeface="Book Antiqua" pitchFamily="18" charset="0"/>
              </a:rPr>
              <a:t>traiettoria rettilinea</a:t>
            </a:r>
          </a:p>
          <a:p>
            <a:pPr marL="35560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Uniformemente accelerato   = </a:t>
            </a:r>
            <a:r>
              <a:rPr lang="it-IT" sz="2800" b="1" dirty="0" smtClean="0">
                <a:latin typeface="Book Antiqua" pitchFamily="18" charset="0"/>
              </a:rPr>
              <a:t>	</a:t>
            </a:r>
            <a:r>
              <a:rPr lang="it-IT" sz="2800" b="1" i="1" dirty="0" smtClean="0">
                <a:latin typeface="Book Antiqua" pitchFamily="18" charset="0"/>
              </a:rPr>
              <a:t>accelerazione costante</a:t>
            </a:r>
          </a:p>
          <a:p>
            <a:pPr marL="35560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800" b="1" i="1" dirty="0" smtClean="0">
              <a:latin typeface="Book Antiqua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31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Il moto rettilineo uniformemente accelerato è il movimento di un punto materiale lungo una traiettoria rettilinea che avviene con accelerazione costante.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800" b="1" i="1" dirty="0" smtClean="0">
              <a:solidFill>
                <a:schemeClr val="accent4">
                  <a:lumMod val="20000"/>
                  <a:lumOff val="80000"/>
                </a:schemeClr>
              </a:solidFill>
              <a:latin typeface="Book Antiqua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800" dirty="0" smtClean="0">
                <a:latin typeface="Book Antiqua" pitchFamily="18" charset="0"/>
              </a:rPr>
              <a:t>Poiché  la </a:t>
            </a:r>
            <a:r>
              <a:rPr lang="it-IT" sz="2800" b="1" u="sng" dirty="0" smtClean="0">
                <a:latin typeface="Book Antiqua" pitchFamily="18" charset="0"/>
              </a:rPr>
              <a:t>accelerazione media</a:t>
            </a:r>
            <a:r>
              <a:rPr lang="it-IT" sz="2800" b="1" dirty="0" smtClean="0">
                <a:latin typeface="Book Antiqua" pitchFamily="18" charset="0"/>
              </a:rPr>
              <a:t> </a:t>
            </a:r>
            <a:r>
              <a:rPr lang="it-IT" sz="2800" dirty="0" smtClean="0">
                <a:latin typeface="Book Antiqua" pitchFamily="18" charset="0"/>
              </a:rPr>
              <a:t>è definita come 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800" dirty="0" smtClean="0">
              <a:latin typeface="Book Antiqua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800" dirty="0" smtClean="0">
              <a:latin typeface="Book Antiqua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800" dirty="0" smtClean="0">
                <a:latin typeface="Book Antiqua" pitchFamily="18" charset="0"/>
              </a:rPr>
              <a:t>significa che nel moto uniformemente accelerato le </a:t>
            </a:r>
            <a:r>
              <a:rPr lang="it-IT" sz="2800" u="sng" dirty="0" smtClean="0">
                <a:latin typeface="Book Antiqua" pitchFamily="18" charset="0"/>
              </a:rPr>
              <a:t>variazioni di velocità </a:t>
            </a:r>
            <a:r>
              <a:rPr lang="it-IT" sz="2800" dirty="0" smtClean="0">
                <a:latin typeface="Book Antiqua" pitchFamily="18" charset="0"/>
              </a:rPr>
              <a:t>sono </a:t>
            </a:r>
            <a:r>
              <a:rPr lang="it-IT" sz="2800" b="1" u="sng" dirty="0" smtClean="0">
                <a:latin typeface="Book Antiqua" pitchFamily="18" charset="0"/>
              </a:rPr>
              <a:t>direttamente proporzionali</a:t>
            </a:r>
            <a:r>
              <a:rPr lang="it-IT" sz="2800" u="sng" dirty="0" smtClean="0">
                <a:latin typeface="Book Antiqua" pitchFamily="18" charset="0"/>
              </a:rPr>
              <a:t> </a:t>
            </a:r>
            <a:r>
              <a:rPr lang="it-IT" sz="2800" dirty="0" smtClean="0">
                <a:latin typeface="Book Antiqua" pitchFamily="18" charset="0"/>
              </a:rPr>
              <a:t>agli intervalli di tempo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8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8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8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800" dirty="0" smtClean="0">
              <a:latin typeface="Book Antiqua" pitchFamily="18" charset="0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6429375" y="4929188"/>
          <a:ext cx="12160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3" imgW="558720" imgH="393480" progId="Equation.3">
                  <p:embed/>
                </p:oleObj>
              </mc:Choice>
              <mc:Fallback>
                <p:oleObj name="Equation" r:id="rId3" imgW="55872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4929188"/>
                        <a:ext cx="1216025" cy="8572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00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2714625" y="3929063"/>
            <a:ext cx="3286125" cy="114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2928938" y="1571625"/>
            <a:ext cx="3071812" cy="114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6866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24AC44-2215-4DE6-BD84-0DF2E496997B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it-IT" smtClean="0"/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428625" y="1000125"/>
            <a:ext cx="8501063" cy="5715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200" dirty="0" smtClean="0">
                <a:latin typeface="Book Antiqua" pitchFamily="18" charset="0"/>
              </a:rPr>
              <a:t>Dalla definizione di accelerazione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200" dirty="0" smtClean="0">
              <a:solidFill>
                <a:schemeClr val="accent4">
                  <a:lumMod val="20000"/>
                  <a:lumOff val="80000"/>
                </a:schemeClr>
              </a:solidFill>
              <a:latin typeface="Book Antiqua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200" baseline="-25000" dirty="0" smtClean="0">
              <a:solidFill>
                <a:schemeClr val="accent4">
                  <a:lumMod val="20000"/>
                  <a:lumOff val="80000"/>
                </a:schemeClr>
              </a:solidFill>
              <a:latin typeface="Book Antiqua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200" baseline="-25000" dirty="0" smtClean="0">
              <a:solidFill>
                <a:schemeClr val="accent4">
                  <a:lumMod val="20000"/>
                  <a:lumOff val="80000"/>
                </a:schemeClr>
              </a:solidFill>
              <a:latin typeface="Book Antiqua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200" baseline="-25000" dirty="0" smtClean="0">
              <a:latin typeface="Book Antiqua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200" dirty="0" smtClean="0">
                <a:latin typeface="Book Antiqua" pitchFamily="18" charset="0"/>
              </a:rPr>
              <a:t>Posto il tempo iniziale  t</a:t>
            </a:r>
            <a:r>
              <a:rPr lang="it-IT" sz="2200" baseline="-25000" dirty="0" smtClean="0">
                <a:latin typeface="Book Antiqua" pitchFamily="18" charset="0"/>
              </a:rPr>
              <a:t>1</a:t>
            </a:r>
            <a:r>
              <a:rPr lang="it-IT" sz="2200" dirty="0" smtClean="0">
                <a:latin typeface="Book Antiqua" pitchFamily="18" charset="0"/>
              </a:rPr>
              <a:t>=0   e per semplicità indicato con v</a:t>
            </a:r>
            <a:r>
              <a:rPr lang="it-IT" sz="2200" baseline="-25000" dirty="0" smtClean="0">
                <a:latin typeface="Book Antiqua" pitchFamily="18" charset="0"/>
              </a:rPr>
              <a:t>0 </a:t>
            </a:r>
            <a:r>
              <a:rPr lang="it-IT" sz="2200" dirty="0" smtClean="0">
                <a:latin typeface="Book Antiqua" pitchFamily="18" charset="0"/>
              </a:rPr>
              <a:t> la velocità iniziale al tempo iniziale t</a:t>
            </a:r>
            <a:r>
              <a:rPr lang="it-IT" sz="2200" baseline="-25000" dirty="0" smtClean="0">
                <a:latin typeface="Book Antiqua" pitchFamily="18" charset="0"/>
              </a:rPr>
              <a:t>1</a:t>
            </a:r>
            <a:r>
              <a:rPr lang="it-IT" sz="2200" dirty="0" smtClean="0">
                <a:latin typeface="Book Antiqua" pitchFamily="18" charset="0"/>
              </a:rPr>
              <a:t>=0  e con v</a:t>
            </a:r>
            <a:r>
              <a:rPr lang="it-IT" sz="2200" baseline="-25000" dirty="0" smtClean="0">
                <a:latin typeface="Book Antiqua" pitchFamily="18" charset="0"/>
              </a:rPr>
              <a:t> </a:t>
            </a:r>
            <a:r>
              <a:rPr lang="it-IT" sz="2200" dirty="0" smtClean="0">
                <a:latin typeface="Book Antiqua" pitchFamily="18" charset="0"/>
              </a:rPr>
              <a:t> la velocità finale v</a:t>
            </a:r>
            <a:r>
              <a:rPr lang="it-IT" sz="2200" baseline="-25000" dirty="0" smtClean="0">
                <a:latin typeface="Book Antiqua" pitchFamily="18" charset="0"/>
              </a:rPr>
              <a:t>2</a:t>
            </a:r>
            <a:r>
              <a:rPr lang="it-IT" sz="2200" dirty="0" smtClean="0">
                <a:latin typeface="Book Antiqua" pitchFamily="18" charset="0"/>
              </a:rPr>
              <a:t>  al tempo  t</a:t>
            </a:r>
            <a:r>
              <a:rPr lang="it-IT" sz="2200" baseline="-25000" dirty="0" smtClean="0">
                <a:latin typeface="Book Antiqua" pitchFamily="18" charset="0"/>
              </a:rPr>
              <a:t>2    </a:t>
            </a:r>
            <a:r>
              <a:rPr lang="it-IT" sz="2200" dirty="0" smtClean="0">
                <a:latin typeface="Book Antiqua" pitchFamily="18" charset="0"/>
              </a:rPr>
              <a:t> allora la formula diventa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200" baseline="-25000" dirty="0" smtClean="0">
              <a:latin typeface="Book Antiqua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200" dirty="0" smtClean="0">
              <a:latin typeface="Book Antiqua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200" dirty="0" smtClean="0">
              <a:latin typeface="Book Antiqua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200" dirty="0" smtClean="0">
              <a:latin typeface="Book Antiqua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200" dirty="0" smtClean="0">
                <a:latin typeface="Book Antiqua" pitchFamily="18" charset="0"/>
              </a:rPr>
              <a:t>Moltiplicando per  </a:t>
            </a:r>
            <a:r>
              <a:rPr lang="it-IT" sz="2200" b="1" i="1" dirty="0" smtClean="0">
                <a:latin typeface="Book Antiqua" pitchFamily="18" charset="0"/>
              </a:rPr>
              <a:t>t </a:t>
            </a:r>
            <a:r>
              <a:rPr lang="it-IT" sz="2200" dirty="0" smtClean="0">
                <a:latin typeface="Book Antiqua" pitchFamily="18" charset="0"/>
              </a:rPr>
              <a:t>a sinistra e a destra dell’uguaglianza  si ricava      </a:t>
            </a:r>
            <a:endParaRPr lang="it-IT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800" dirty="0" smtClean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64294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Cinematica: </a:t>
            </a:r>
            <a:r>
              <a:rPr lang="it-IT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moto rettilineo uniformemente accelerato</a:t>
            </a:r>
            <a:endParaRPr lang="it-I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3238507" y="1673225"/>
          <a:ext cx="24050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Equazione" r:id="rId3" imgW="1104840" imgH="431640" progId="Equation.3">
                  <p:embed/>
                </p:oleObj>
              </mc:Choice>
              <mc:Fallback>
                <p:oleObj name="Equazione" r:id="rId3" imgW="110484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7" y="1673225"/>
                        <a:ext cx="2405063" cy="939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66669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3009909" y="4000500"/>
          <a:ext cx="28479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Equazione" r:id="rId5" imgW="1307880" imgH="431640" progId="Equation.3">
                  <p:embed/>
                </p:oleObj>
              </mc:Choice>
              <mc:Fallback>
                <p:oleObj name="Equazione" r:id="rId5" imgW="130788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9" y="4000500"/>
                        <a:ext cx="2847975" cy="939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33339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2" name="Object 18"/>
          <p:cNvGraphicFramePr>
            <a:graphicFrameLocks noChangeAspect="1"/>
          </p:cNvGraphicFramePr>
          <p:nvPr/>
        </p:nvGraphicFramePr>
        <p:xfrm>
          <a:off x="3071813" y="6000750"/>
          <a:ext cx="26765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" name="Equation" r:id="rId7" imgW="761760" imgH="228600" progId="Equation.3">
                  <p:embed/>
                </p:oleObj>
              </mc:Choice>
              <mc:Fallback>
                <p:oleObj name="Equation" r:id="rId7" imgW="761760" imgH="2286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6000750"/>
                        <a:ext cx="2676525" cy="6429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017C78-4E8E-460F-8531-D280252A1A10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it-IT" smtClean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64294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Cinematica:  esempio</a:t>
            </a:r>
            <a:endParaRPr lang="it-IT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71500" y="1000125"/>
            <a:ext cx="8429625" cy="5816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u="sng" dirty="0">
                <a:latin typeface="Book Antiqua" pitchFamily="18" charset="0"/>
                <a:cs typeface="Arial" charset="0"/>
              </a:rPr>
              <a:t>Esercizio 1</a:t>
            </a:r>
          </a:p>
          <a:p>
            <a:pPr fontAlgn="auto">
              <a:spcAft>
                <a:spcPts val="0"/>
              </a:spcAft>
              <a:defRPr/>
            </a:pPr>
            <a:endParaRPr lang="it-IT" u="sng" dirty="0">
              <a:latin typeface="Book Antiqua" pitchFamily="18" charset="0"/>
              <a:cs typeface="Arial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it-IT" dirty="0">
                <a:latin typeface="Book Antiqua" pitchFamily="18" charset="0"/>
                <a:cs typeface="Arial" charset="0"/>
              </a:rPr>
              <a:t>Un’automobile è ferma allo stop. Quando è libero il passaggio parte e dopo 8 secondi ha raggiunto la velocità di 50 km/h. Quanto vale l’accelerazione media?</a:t>
            </a:r>
          </a:p>
          <a:p>
            <a:pPr algn="just" fontAlgn="auto">
              <a:spcAft>
                <a:spcPts val="0"/>
              </a:spcAft>
              <a:defRPr/>
            </a:pPr>
            <a:endParaRPr lang="it-IT" b="1" dirty="0">
              <a:latin typeface="Book Antiqua" pitchFamily="18" charset="0"/>
              <a:cs typeface="Arial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it-IT" b="1" i="1" dirty="0">
                <a:latin typeface="Book Antiqua" pitchFamily="18" charset="0"/>
                <a:cs typeface="Arial" charset="0"/>
              </a:rPr>
              <a:t>Soluzione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dirty="0" err="1">
                <a:latin typeface="Book Antiqua" pitchFamily="18" charset="0"/>
                <a:cs typeface="Arial" charset="0"/>
              </a:rPr>
              <a:t>v=</a:t>
            </a:r>
            <a:r>
              <a:rPr lang="it-IT" dirty="0">
                <a:latin typeface="Book Antiqua" pitchFamily="18" charset="0"/>
                <a:cs typeface="Arial" charset="0"/>
              </a:rPr>
              <a:t> 50 km/h = (50 : 3.6) m/s = 13.9 m/s</a:t>
            </a:r>
          </a:p>
          <a:p>
            <a:pPr fontAlgn="auto">
              <a:spcAft>
                <a:spcPts val="0"/>
              </a:spcAft>
              <a:defRPr/>
            </a:pPr>
            <a:endParaRPr lang="it-IT" dirty="0">
              <a:latin typeface="Book Antiqua" pitchFamily="18" charset="0"/>
              <a:cs typeface="Arial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dirty="0">
                <a:latin typeface="Book Antiqua" pitchFamily="18" charset="0"/>
                <a:cs typeface="Arial" charset="0"/>
              </a:rPr>
              <a:t>La  velocità all’istante iniziale  t</a:t>
            </a:r>
            <a:r>
              <a:rPr lang="it-IT" baseline="-25000" dirty="0">
                <a:latin typeface="Book Antiqua" pitchFamily="18" charset="0"/>
                <a:cs typeface="Arial" charset="0"/>
              </a:rPr>
              <a:t>1</a:t>
            </a:r>
            <a:r>
              <a:rPr lang="it-IT" dirty="0">
                <a:latin typeface="Book Antiqua" pitchFamily="18" charset="0"/>
                <a:cs typeface="Arial" charset="0"/>
              </a:rPr>
              <a:t>  = 0 s  è uguale a zero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it-IT" dirty="0">
                <a:latin typeface="Book Antiqua" pitchFamily="18" charset="0"/>
                <a:cs typeface="Arial" charset="0"/>
              </a:rPr>
              <a:t>All’istante t</a:t>
            </a:r>
            <a:r>
              <a:rPr lang="it-IT" baseline="-25000" dirty="0">
                <a:latin typeface="Book Antiqua" pitchFamily="18" charset="0"/>
                <a:cs typeface="Arial" charset="0"/>
              </a:rPr>
              <a:t>2</a:t>
            </a:r>
            <a:r>
              <a:rPr lang="it-IT" dirty="0">
                <a:latin typeface="Book Antiqua" pitchFamily="18" charset="0"/>
                <a:cs typeface="Arial" charset="0"/>
              </a:rPr>
              <a:t> = 8 s  la velocità diventa  13.9 m/s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dirty="0">
                <a:latin typeface="Book Antiqua" pitchFamily="18" charset="0"/>
                <a:cs typeface="Arial" charset="0"/>
              </a:rPr>
              <a:t>Applicando la formula:</a:t>
            </a:r>
          </a:p>
          <a:p>
            <a:pPr fontAlgn="auto">
              <a:spcAft>
                <a:spcPts val="0"/>
              </a:spcAft>
              <a:defRPr/>
            </a:pPr>
            <a:endParaRPr lang="it-IT" dirty="0">
              <a:latin typeface="Book Antiqua" pitchFamily="18" charset="0"/>
              <a:cs typeface="Arial" charset="0"/>
            </a:endParaRPr>
          </a:p>
          <a:p>
            <a:pPr fontAlgn="auto">
              <a:spcAft>
                <a:spcPts val="0"/>
              </a:spcAft>
              <a:defRPr/>
            </a:pPr>
            <a:endParaRPr lang="it-IT" dirty="0">
              <a:latin typeface="Book Antiqua" pitchFamily="18" charset="0"/>
              <a:cs typeface="Arial" charset="0"/>
            </a:endParaRPr>
          </a:p>
          <a:p>
            <a:pPr fontAlgn="auto">
              <a:spcAft>
                <a:spcPts val="0"/>
              </a:spcAft>
              <a:defRPr/>
            </a:pPr>
            <a:endParaRPr lang="it-IT" dirty="0">
              <a:latin typeface="Book Antiqua" pitchFamily="18" charset="0"/>
              <a:cs typeface="Arial" charset="0"/>
            </a:endParaRPr>
          </a:p>
          <a:p>
            <a:pPr fontAlgn="auto">
              <a:spcAft>
                <a:spcPts val="0"/>
              </a:spcAft>
              <a:defRPr/>
            </a:pPr>
            <a:endParaRPr lang="it-IT" dirty="0">
              <a:latin typeface="Book Antiqua" pitchFamily="18" charset="0"/>
              <a:cs typeface="Arial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it-IT" baseline="-25000" dirty="0">
              <a:latin typeface="Book Antiqua" pitchFamily="18" charset="0"/>
              <a:cs typeface="Arial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it-IT" baseline="-25000" dirty="0">
              <a:latin typeface="Book Antiqua" pitchFamily="18" charset="0"/>
              <a:cs typeface="Arial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it-IT" baseline="-25000" dirty="0">
              <a:latin typeface="Book Antiqua" pitchFamily="18" charset="0"/>
              <a:cs typeface="Arial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it-IT" dirty="0">
              <a:latin typeface="Arial" charset="0"/>
              <a:cs typeface="Arial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it-IT" dirty="0">
                <a:latin typeface="Book Antiqua" pitchFamily="18" charset="0"/>
                <a:cs typeface="Arial" charset="0"/>
              </a:rPr>
              <a:t>Significa che mediamente al trascorrere di ogni secondo la velocità è  aumentata di 1,7 m/s</a:t>
            </a:r>
          </a:p>
        </p:txBody>
      </p:sp>
      <p:grpSp>
        <p:nvGrpSpPr>
          <p:cNvPr id="11271" name="Gruppo 8"/>
          <p:cNvGrpSpPr>
            <a:grpSpLocks/>
          </p:cNvGrpSpPr>
          <p:nvPr/>
        </p:nvGrpSpPr>
        <p:grpSpPr bwMode="auto">
          <a:xfrm>
            <a:off x="1357313" y="4500563"/>
            <a:ext cx="6072187" cy="1143000"/>
            <a:chOff x="1071538" y="4071942"/>
            <a:chExt cx="6429420" cy="1285884"/>
          </a:xfrm>
        </p:grpSpPr>
        <p:sp>
          <p:nvSpPr>
            <p:cNvPr id="8" name="Rettangolo 7"/>
            <p:cNvSpPr/>
            <p:nvPr/>
          </p:nvSpPr>
          <p:spPr>
            <a:xfrm>
              <a:off x="1071538" y="4071942"/>
              <a:ext cx="6429420" cy="128588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graphicFrame>
          <p:nvGraphicFramePr>
            <p:cNvPr id="2053" name="Object 5"/>
            <p:cNvGraphicFramePr>
              <a:graphicFrameLocks noChangeAspect="1"/>
            </p:cNvGraphicFramePr>
            <p:nvPr/>
          </p:nvGraphicFramePr>
          <p:xfrm>
            <a:off x="1142976" y="4428651"/>
            <a:ext cx="2152794" cy="858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8" name="Equazione" r:id="rId3" imgW="1155600" imgH="431640" progId="Equation.3">
                    <p:embed/>
                  </p:oleObj>
                </mc:Choice>
                <mc:Fallback>
                  <p:oleObj name="Equazione" r:id="rId3" imgW="1155600" imgH="43164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2976" y="4428651"/>
                          <a:ext cx="2152794" cy="858218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5" name="Object 7"/>
            <p:cNvGraphicFramePr>
              <a:graphicFrameLocks noChangeAspect="1"/>
            </p:cNvGraphicFramePr>
            <p:nvPr/>
          </p:nvGraphicFramePr>
          <p:xfrm>
            <a:off x="3428992" y="4091104"/>
            <a:ext cx="4071966" cy="11238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9" name="Equazione" r:id="rId5" imgW="2070000" imgH="571320" progId="Equation.3">
                    <p:embed/>
                  </p:oleObj>
                </mc:Choice>
                <mc:Fallback>
                  <p:oleObj name="Equazione" r:id="rId5" imgW="2070000" imgH="57132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8992" y="4091104"/>
                          <a:ext cx="4071966" cy="1123846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37081C-FFAD-4E7F-A92A-C4698CA93F3D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it-IT" smtClean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64294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Cinematica:  esempio</a:t>
            </a:r>
            <a:endParaRPr lang="it-IT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71500" y="1000125"/>
            <a:ext cx="8429625" cy="563231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u="sng" dirty="0">
                <a:latin typeface="Book Antiqua" pitchFamily="18" charset="0"/>
                <a:cs typeface="Arial" charset="0"/>
              </a:rPr>
              <a:t>Esercizio 2</a:t>
            </a:r>
          </a:p>
          <a:p>
            <a:pPr fontAlgn="auto">
              <a:spcAft>
                <a:spcPts val="0"/>
              </a:spcAft>
              <a:defRPr/>
            </a:pPr>
            <a:endParaRPr lang="it-IT" u="sng" dirty="0">
              <a:latin typeface="Book Antiqua" pitchFamily="18" charset="0"/>
              <a:cs typeface="Arial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it-IT" dirty="0">
                <a:latin typeface="Book Antiqua" pitchFamily="18" charset="0"/>
                <a:cs typeface="Arial" charset="0"/>
              </a:rPr>
              <a:t>Un’automobile sta viaggiando ad una velocità costante pari a 80 km/h, quando compare un ostacolo e si deve fermare. Il tempo di frenata è pari a 3 secondi , quanto vale l’accelerazione media?</a:t>
            </a:r>
          </a:p>
          <a:p>
            <a:pPr algn="just" fontAlgn="auto">
              <a:spcAft>
                <a:spcPts val="0"/>
              </a:spcAft>
              <a:defRPr/>
            </a:pPr>
            <a:endParaRPr lang="it-IT" dirty="0">
              <a:latin typeface="Book Antiqua" pitchFamily="18" charset="0"/>
              <a:cs typeface="Arial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it-IT" b="1" i="1" dirty="0">
                <a:latin typeface="Book Antiqua" pitchFamily="18" charset="0"/>
                <a:cs typeface="Arial" charset="0"/>
              </a:rPr>
              <a:t>Soluzione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dirty="0" err="1">
                <a:latin typeface="Book Antiqua" pitchFamily="18" charset="0"/>
                <a:cs typeface="Arial" charset="0"/>
              </a:rPr>
              <a:t>v</a:t>
            </a:r>
            <a:r>
              <a:rPr lang="it-IT" baseline="-25000" dirty="0" err="1">
                <a:latin typeface="Book Antiqua" pitchFamily="18" charset="0"/>
                <a:cs typeface="Arial" charset="0"/>
              </a:rPr>
              <a:t>i</a:t>
            </a:r>
            <a:r>
              <a:rPr lang="it-IT" dirty="0" err="1">
                <a:latin typeface="Book Antiqua" pitchFamily="18" charset="0"/>
                <a:cs typeface="Arial" charset="0"/>
              </a:rPr>
              <a:t>=</a:t>
            </a:r>
            <a:r>
              <a:rPr lang="it-IT" dirty="0">
                <a:latin typeface="Book Antiqua" pitchFamily="18" charset="0"/>
                <a:cs typeface="Arial" charset="0"/>
              </a:rPr>
              <a:t> 80 km/h = (80 : 3.6) m/s = 22.2 m/s</a:t>
            </a:r>
          </a:p>
          <a:p>
            <a:pPr fontAlgn="auto">
              <a:spcAft>
                <a:spcPts val="0"/>
              </a:spcAft>
              <a:defRPr/>
            </a:pPr>
            <a:endParaRPr lang="it-IT" dirty="0">
              <a:latin typeface="Book Antiqua" pitchFamily="18" charset="0"/>
              <a:cs typeface="Arial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dirty="0">
                <a:latin typeface="Book Antiqua" pitchFamily="18" charset="0"/>
                <a:cs typeface="Arial" charset="0"/>
              </a:rPr>
              <a:t>La  velocità all’istante iniziale  t</a:t>
            </a:r>
            <a:r>
              <a:rPr lang="it-IT" baseline="-25000" dirty="0">
                <a:latin typeface="Book Antiqua" pitchFamily="18" charset="0"/>
                <a:cs typeface="Arial" charset="0"/>
              </a:rPr>
              <a:t>1</a:t>
            </a:r>
            <a:r>
              <a:rPr lang="it-IT" dirty="0">
                <a:latin typeface="Book Antiqua" pitchFamily="18" charset="0"/>
                <a:cs typeface="Arial" charset="0"/>
              </a:rPr>
              <a:t>  = 0 s  è uguale a v</a:t>
            </a:r>
            <a:r>
              <a:rPr lang="it-IT" baseline="-25000" dirty="0">
                <a:latin typeface="Book Antiqua" pitchFamily="18" charset="0"/>
                <a:cs typeface="Arial" charset="0"/>
              </a:rPr>
              <a:t>1</a:t>
            </a:r>
            <a:r>
              <a:rPr lang="it-IT" dirty="0">
                <a:latin typeface="Book Antiqua" pitchFamily="18" charset="0"/>
                <a:cs typeface="Arial" charset="0"/>
              </a:rPr>
              <a:t>= 22.2 m/s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it-IT" dirty="0">
                <a:latin typeface="Book Antiqua" pitchFamily="18" charset="0"/>
                <a:cs typeface="Arial" charset="0"/>
              </a:rPr>
              <a:t>All’istante t</a:t>
            </a:r>
            <a:r>
              <a:rPr lang="it-IT" baseline="-25000" dirty="0">
                <a:latin typeface="Book Antiqua" pitchFamily="18" charset="0"/>
                <a:cs typeface="Arial" charset="0"/>
              </a:rPr>
              <a:t>2</a:t>
            </a:r>
            <a:r>
              <a:rPr lang="it-IT" dirty="0">
                <a:latin typeface="Book Antiqua" pitchFamily="18" charset="0"/>
                <a:cs typeface="Arial" charset="0"/>
              </a:rPr>
              <a:t> = 3 s  la auto si ferma quindi la velocità diventa v</a:t>
            </a:r>
            <a:r>
              <a:rPr lang="it-IT" baseline="-25000" dirty="0">
                <a:latin typeface="Book Antiqua" pitchFamily="18" charset="0"/>
                <a:cs typeface="Arial" charset="0"/>
              </a:rPr>
              <a:t>2</a:t>
            </a:r>
            <a:r>
              <a:rPr lang="it-IT" dirty="0">
                <a:latin typeface="Book Antiqua" pitchFamily="18" charset="0"/>
                <a:cs typeface="Arial" charset="0"/>
              </a:rPr>
              <a:t>= 0 m/s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dirty="0">
                <a:latin typeface="Book Antiqua" pitchFamily="18" charset="0"/>
                <a:cs typeface="Arial" charset="0"/>
              </a:rPr>
              <a:t>Applicando la formula:</a:t>
            </a:r>
          </a:p>
          <a:p>
            <a:pPr fontAlgn="auto">
              <a:spcAft>
                <a:spcPts val="0"/>
              </a:spcAft>
              <a:defRPr/>
            </a:pPr>
            <a:endParaRPr lang="it-IT" dirty="0">
              <a:latin typeface="Book Antiqua" pitchFamily="18" charset="0"/>
              <a:cs typeface="Arial" charset="0"/>
            </a:endParaRPr>
          </a:p>
          <a:p>
            <a:pPr fontAlgn="auto">
              <a:spcAft>
                <a:spcPts val="0"/>
              </a:spcAft>
              <a:defRPr/>
            </a:pPr>
            <a:endParaRPr lang="it-IT" dirty="0">
              <a:latin typeface="Book Antiqua" pitchFamily="18" charset="0"/>
              <a:cs typeface="Arial" charset="0"/>
            </a:endParaRPr>
          </a:p>
          <a:p>
            <a:pPr fontAlgn="auto">
              <a:spcAft>
                <a:spcPts val="0"/>
              </a:spcAft>
              <a:defRPr/>
            </a:pPr>
            <a:endParaRPr lang="it-IT" dirty="0">
              <a:latin typeface="Book Antiqua" pitchFamily="18" charset="0"/>
              <a:cs typeface="Arial" charset="0"/>
            </a:endParaRPr>
          </a:p>
          <a:p>
            <a:pPr fontAlgn="auto">
              <a:spcAft>
                <a:spcPts val="0"/>
              </a:spcAft>
              <a:defRPr/>
            </a:pPr>
            <a:endParaRPr lang="it-IT" dirty="0">
              <a:latin typeface="Book Antiqua" pitchFamily="18" charset="0"/>
              <a:cs typeface="Arial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it-IT" baseline="-25000" dirty="0">
              <a:latin typeface="Book Antiqua" pitchFamily="18" charset="0"/>
              <a:cs typeface="Arial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it-IT" baseline="-25000" dirty="0">
              <a:latin typeface="Book Antiqua" pitchFamily="18" charset="0"/>
              <a:cs typeface="Arial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it-IT" baseline="-25000" dirty="0">
              <a:latin typeface="Book Antiqua" pitchFamily="18" charset="0"/>
              <a:cs typeface="Arial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it-IT" dirty="0" smtClean="0">
                <a:latin typeface="Book Antiqua" pitchFamily="18" charset="0"/>
                <a:cs typeface="Arial" charset="0"/>
              </a:rPr>
              <a:t>Significa </a:t>
            </a:r>
            <a:r>
              <a:rPr lang="it-IT" dirty="0">
                <a:latin typeface="Book Antiqua" pitchFamily="18" charset="0"/>
                <a:cs typeface="Arial" charset="0"/>
              </a:rPr>
              <a:t>che mediamente al trascorrere di ogni secondo la velocità è  diminuita di  7.4 m/s</a:t>
            </a:r>
          </a:p>
        </p:txBody>
      </p:sp>
      <p:grpSp>
        <p:nvGrpSpPr>
          <p:cNvPr id="12295" name="Gruppo 8"/>
          <p:cNvGrpSpPr>
            <a:grpSpLocks/>
          </p:cNvGrpSpPr>
          <p:nvPr/>
        </p:nvGrpSpPr>
        <p:grpSpPr bwMode="auto">
          <a:xfrm>
            <a:off x="1357313" y="4500563"/>
            <a:ext cx="6286500" cy="1143000"/>
            <a:chOff x="1071538" y="4071942"/>
            <a:chExt cx="6656340" cy="1285884"/>
          </a:xfrm>
        </p:grpSpPr>
        <p:sp>
          <p:nvSpPr>
            <p:cNvPr id="8" name="Rettangolo 7"/>
            <p:cNvSpPr/>
            <p:nvPr/>
          </p:nvSpPr>
          <p:spPr>
            <a:xfrm>
              <a:off x="1071538" y="4071942"/>
              <a:ext cx="6656340" cy="128588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graphicFrame>
          <p:nvGraphicFramePr>
            <p:cNvPr id="2053" name="Object 5"/>
            <p:cNvGraphicFramePr>
              <a:graphicFrameLocks noChangeAspect="1"/>
            </p:cNvGraphicFramePr>
            <p:nvPr/>
          </p:nvGraphicFramePr>
          <p:xfrm>
            <a:off x="1142976" y="4428651"/>
            <a:ext cx="2152794" cy="858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2" name="Equazione" r:id="rId3" imgW="1155600" imgH="431640" progId="Equation.3">
                    <p:embed/>
                  </p:oleObj>
                </mc:Choice>
                <mc:Fallback>
                  <p:oleObj name="Equazione" r:id="rId3" imgW="1155600" imgH="43164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2976" y="4428651"/>
                          <a:ext cx="2152794" cy="858218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5" name="Object 7"/>
            <p:cNvGraphicFramePr>
              <a:graphicFrameLocks noChangeAspect="1"/>
            </p:cNvGraphicFramePr>
            <p:nvPr/>
          </p:nvGraphicFramePr>
          <p:xfrm>
            <a:off x="3216368" y="4091579"/>
            <a:ext cx="4498041" cy="1123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3" name="Equazione" r:id="rId5" imgW="2286000" imgH="571320" progId="Equation.3">
                    <p:embed/>
                  </p:oleObj>
                </mc:Choice>
                <mc:Fallback>
                  <p:oleObj name="Equazione" r:id="rId5" imgW="2286000" imgH="57132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368" y="4091579"/>
                          <a:ext cx="4498041" cy="1123355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487BCA-0AFD-441D-AB85-C6F877938402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it-IT" smtClean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64294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Cinematica: </a:t>
            </a:r>
            <a:r>
              <a:rPr lang="it-IT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moto rettilineo uniformemente accelerato</a:t>
            </a:r>
            <a:endParaRPr lang="it-I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13318" name="Gruppo 8"/>
          <p:cNvGrpSpPr>
            <a:grpSpLocks/>
          </p:cNvGrpSpPr>
          <p:nvPr/>
        </p:nvGrpSpPr>
        <p:grpSpPr bwMode="auto">
          <a:xfrm>
            <a:off x="5000628" y="1571612"/>
            <a:ext cx="3929060" cy="3786214"/>
            <a:chOff x="2714612" y="1299570"/>
            <a:chExt cx="3708400" cy="3263900"/>
          </a:xfrm>
        </p:grpSpPr>
        <p:pic>
          <p:nvPicPr>
            <p:cNvPr id="1332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14612" y="1299570"/>
              <a:ext cx="3708400" cy="326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ttangolo 7"/>
            <p:cNvSpPr/>
            <p:nvPr/>
          </p:nvSpPr>
          <p:spPr>
            <a:xfrm>
              <a:off x="2714612" y="3429207"/>
              <a:ext cx="214606" cy="64197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13319" name="Rettangolo 11"/>
          <p:cNvSpPr>
            <a:spLocks noChangeArrowheads="1"/>
          </p:cNvSpPr>
          <p:nvPr/>
        </p:nvSpPr>
        <p:spPr bwMode="auto">
          <a:xfrm>
            <a:off x="571501" y="1571625"/>
            <a:ext cx="4429127" cy="37856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Book Antiqua" pitchFamily="18" charset="0"/>
              </a:rPr>
              <a:t>Graficamente un moto rettilineo uniformemente accelerato è rappresentato  nel</a:t>
            </a:r>
            <a:r>
              <a:rPr lang="it-IT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diagramma (v,t) </a:t>
            </a:r>
            <a:r>
              <a:rPr lang="it-IT" sz="2000" dirty="0">
                <a:latin typeface="Book Antiqua" pitchFamily="18" charset="0"/>
              </a:rPr>
              <a:t>da una retta </a:t>
            </a:r>
          </a:p>
          <a:p>
            <a:pPr algn="just"/>
            <a:endParaRPr lang="it-IT" sz="2000" dirty="0">
              <a:latin typeface="Book Antiqua" pitchFamily="18" charset="0"/>
            </a:endParaRPr>
          </a:p>
          <a:p>
            <a:pPr algn="just"/>
            <a:endParaRPr lang="it-IT" sz="2000" dirty="0">
              <a:latin typeface="Book Antiqua" pitchFamily="18" charset="0"/>
            </a:endParaRPr>
          </a:p>
          <a:p>
            <a:pPr algn="just"/>
            <a:endParaRPr lang="it-IT" sz="2000" dirty="0">
              <a:latin typeface="Book Antiqua" pitchFamily="18" charset="0"/>
            </a:endParaRPr>
          </a:p>
          <a:p>
            <a:pPr algn="just"/>
            <a:r>
              <a:rPr lang="it-IT" sz="2000" dirty="0">
                <a:latin typeface="Book Antiqua" pitchFamily="18" charset="0"/>
              </a:rPr>
              <a:t>la cui pendenza  è </a:t>
            </a:r>
            <a:endParaRPr lang="it-IT" sz="2000" dirty="0" smtClean="0">
              <a:latin typeface="Book Antiqua" pitchFamily="18" charset="0"/>
            </a:endParaRPr>
          </a:p>
          <a:p>
            <a:pPr algn="just"/>
            <a:endParaRPr lang="it-IT" sz="2000" dirty="0" smtClean="0">
              <a:latin typeface="Book Antiqua" pitchFamily="18" charset="0"/>
            </a:endParaRPr>
          </a:p>
          <a:p>
            <a:pPr algn="just"/>
            <a:endParaRPr lang="it-IT" sz="2000" dirty="0" smtClean="0">
              <a:latin typeface="Book Antiqua" pitchFamily="18" charset="0"/>
            </a:endParaRPr>
          </a:p>
          <a:p>
            <a:pPr algn="just"/>
            <a:endParaRPr lang="it-IT" sz="2000" dirty="0" smtClean="0">
              <a:latin typeface="Book Antiqua" pitchFamily="18" charset="0"/>
            </a:endParaRPr>
          </a:p>
          <a:p>
            <a:pPr algn="just"/>
            <a:endParaRPr lang="it-IT" sz="2000" dirty="0">
              <a:latin typeface="Book Antiqua" pitchFamily="18" charset="0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2500313" y="4214813"/>
          <a:ext cx="20415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Equazione" r:id="rId4" imgW="939600" imgH="393480" progId="Equation.3">
                  <p:embed/>
                </p:oleObj>
              </mc:Choice>
              <mc:Fallback>
                <p:oleObj name="Equazione" r:id="rId4" imgW="9396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4214813"/>
                        <a:ext cx="2041525" cy="8572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00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2" name="Object 18"/>
          <p:cNvGraphicFramePr>
            <a:graphicFrameLocks noChangeAspect="1"/>
          </p:cNvGraphicFramePr>
          <p:nvPr/>
        </p:nvGraphicFramePr>
        <p:xfrm>
          <a:off x="2286000" y="2928938"/>
          <a:ext cx="246221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Equation" r:id="rId6" imgW="761760" imgH="228600" progId="Equation.3">
                  <p:embed/>
                </p:oleObj>
              </mc:Choice>
              <mc:Fallback>
                <p:oleObj name="Equation" r:id="rId6" imgW="761760" imgH="2286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928938"/>
                        <a:ext cx="2462213" cy="5921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00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63092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 grandezze fisiche derivate</a:t>
            </a:r>
            <a:endParaRPr lang="it-IT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4DDAD0-B588-470F-BF49-47AD7C641E18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 smtClean="0"/>
          </a:p>
        </p:txBody>
      </p:sp>
      <p:sp>
        <p:nvSpPr>
          <p:cNvPr id="53253" name="AutoShape 2" descr="http://podcast.federica.unina.it/mini/img.php?src=/files/_docenti/grossi-gianfranco/img/grossi-125-01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orbel" pitchFamily="34" charset="0"/>
            </a:endParaRPr>
          </a:p>
        </p:txBody>
      </p:sp>
      <p:sp>
        <p:nvSpPr>
          <p:cNvPr id="53254" name="AutoShape 4" descr="http://podcast.federica.unina.it/mini/img.php?src=/files/_docenti/grossi-gianfranco/img/grossi-125-01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orbel" pitchFamily="34" charset="0"/>
            </a:endParaRPr>
          </a:p>
        </p:txBody>
      </p:sp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938507"/>
            <a:ext cx="5643584" cy="591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6BAE0B-CA80-41E2-B6E5-6E5138DF5A94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it-IT" smtClean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92869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Cinematica: </a:t>
            </a:r>
            <a:r>
              <a:rPr lang="it-IT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legge oraria del moto rettilineo uniformemente  accelerato</a:t>
            </a:r>
            <a:endParaRPr lang="it-I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514352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000" dirty="0" smtClean="0">
                <a:latin typeface="Book Antiqua" pitchFamily="18" charset="0"/>
              </a:rPr>
              <a:t>La legge oraria di un moto fornisce in ogni istante t la posizione s del punto materiale rispetto all’origine del sistema di riferimento.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000" dirty="0" smtClean="0">
                <a:latin typeface="Book Antiqua" pitchFamily="18" charset="0"/>
              </a:rPr>
              <a:t>Nel moto rettilineo uniformemente accelerato risulta: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0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0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0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0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000" dirty="0" smtClean="0">
                <a:latin typeface="Book Antiqua" pitchFamily="18" charset="0"/>
              </a:rPr>
              <a:t>Essendo: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</a:t>
            </a:r>
            <a:r>
              <a:rPr lang="it-IT" sz="2000" dirty="0" smtClean="0">
                <a:latin typeface="Book Antiqua" pitchFamily="18" charset="0"/>
              </a:rPr>
              <a:t>  è la posizione del punto all’istante  t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</a:t>
            </a:r>
            <a:r>
              <a:rPr lang="it-IT" sz="2000" b="1" baseline="-25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0</a:t>
            </a:r>
            <a:r>
              <a:rPr lang="it-IT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it-IT" sz="2000" dirty="0" smtClean="0">
                <a:latin typeface="Book Antiqua" pitchFamily="18" charset="0"/>
              </a:rPr>
              <a:t> è la posizione del punto all’istante iniziale  t</a:t>
            </a:r>
            <a:r>
              <a:rPr lang="it-IT" sz="2000" baseline="-25000" dirty="0" smtClean="0">
                <a:latin typeface="Book Antiqua" pitchFamily="18" charset="0"/>
              </a:rPr>
              <a:t>0</a:t>
            </a:r>
            <a:r>
              <a:rPr lang="it-IT" sz="2000" dirty="0" smtClean="0">
                <a:latin typeface="Book Antiqua" pitchFamily="18" charset="0"/>
              </a:rPr>
              <a:t> = 0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</a:t>
            </a:r>
            <a:r>
              <a:rPr lang="it-IT" sz="2000" b="1" baseline="-25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0 </a:t>
            </a:r>
            <a:r>
              <a:rPr lang="it-IT" sz="2000" baseline="-25000" dirty="0" smtClean="0">
                <a:latin typeface="Book Antiqua" pitchFamily="18" charset="0"/>
              </a:rPr>
              <a:t> </a:t>
            </a:r>
            <a:r>
              <a:rPr lang="it-IT" sz="2000" dirty="0" smtClean="0">
                <a:latin typeface="Book Antiqua" pitchFamily="18" charset="0"/>
              </a:rPr>
              <a:t>è la velocità del punto all’istante iniziale  t</a:t>
            </a:r>
            <a:r>
              <a:rPr lang="it-IT" sz="2000" baseline="-25000" dirty="0" smtClean="0">
                <a:latin typeface="Book Antiqua" pitchFamily="18" charset="0"/>
              </a:rPr>
              <a:t>0</a:t>
            </a:r>
            <a:r>
              <a:rPr lang="it-IT" sz="2000" dirty="0" smtClean="0">
                <a:latin typeface="Book Antiqua" pitchFamily="18" charset="0"/>
              </a:rPr>
              <a:t> = 0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</a:t>
            </a:r>
            <a:r>
              <a:rPr lang="it-IT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r>
              <a:rPr lang="it-IT" sz="2000" dirty="0" smtClean="0">
                <a:latin typeface="Book Antiqua" pitchFamily="18" charset="0"/>
              </a:rPr>
              <a:t> è l’accelerazione subita dal punto materiale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</a:t>
            </a:r>
            <a:r>
              <a:rPr lang="it-IT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it-IT" sz="2000" dirty="0" smtClean="0">
                <a:latin typeface="Book Antiqua" pitchFamily="18" charset="0"/>
              </a:rPr>
              <a:t> è l’istante di tempo generico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000" baseline="-250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000" baseline="-250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000" baseline="-250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000" dirty="0" smtClean="0">
              <a:latin typeface="Book Antiqua" pitchFamily="18" charset="0"/>
            </a:endParaRPr>
          </a:p>
        </p:txBody>
      </p:sp>
      <p:graphicFrame>
        <p:nvGraphicFramePr>
          <p:cNvPr id="5" name="Object 18"/>
          <p:cNvGraphicFramePr>
            <a:graphicFrameLocks noChangeAspect="1"/>
          </p:cNvGraphicFramePr>
          <p:nvPr/>
        </p:nvGraphicFramePr>
        <p:xfrm>
          <a:off x="2928938" y="2857500"/>
          <a:ext cx="3538537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3" imgW="1295280" imgH="393480" progId="Equation.3">
                  <p:embed/>
                </p:oleObj>
              </mc:Choice>
              <mc:Fallback>
                <p:oleObj name="Equation" r:id="rId3" imgW="1295280" imgH="393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2857500"/>
                        <a:ext cx="3538537" cy="8604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CBB828-0B4E-4A51-80D8-D03120061BCC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it-IT" smtClean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929618" cy="57150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Cinematica: </a:t>
            </a:r>
            <a:r>
              <a:rPr lang="it-IT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grafico</a:t>
            </a:r>
            <a:endParaRPr lang="it-I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5780" name="Rettangolo 6"/>
          <p:cNvSpPr>
            <a:spLocks noChangeArrowheads="1"/>
          </p:cNvSpPr>
          <p:nvPr/>
        </p:nvSpPr>
        <p:spPr bwMode="auto">
          <a:xfrm>
            <a:off x="857224" y="1176867"/>
            <a:ext cx="4429156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Book Antiqua" pitchFamily="18" charset="0"/>
              </a:rPr>
              <a:t>Nel diagramma spazio-tempo, il grafico della legge oraria del moto uniformemente accelerato è un </a:t>
            </a:r>
            <a:r>
              <a:rPr lang="it-IT" sz="2000" b="1" dirty="0">
                <a:solidFill>
                  <a:srgbClr val="FF0000"/>
                </a:solidFill>
                <a:latin typeface="Book Antiqua" pitchFamily="18" charset="0"/>
              </a:rPr>
              <a:t>arco di parabola.</a:t>
            </a:r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1" y="285744"/>
            <a:ext cx="3429024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782" name="Gruppo 14"/>
          <p:cNvGrpSpPr>
            <a:grpSpLocks/>
          </p:cNvGrpSpPr>
          <p:nvPr/>
        </p:nvGrpSpPr>
        <p:grpSpPr bwMode="auto">
          <a:xfrm>
            <a:off x="857250" y="2500313"/>
            <a:ext cx="7858154" cy="4357687"/>
            <a:chOff x="500034" y="2500306"/>
            <a:chExt cx="7643866" cy="4357718"/>
          </a:xfrm>
        </p:grpSpPr>
        <p:sp>
          <p:nvSpPr>
            <p:cNvPr id="14" name="Rettangolo 13"/>
            <p:cNvSpPr/>
            <p:nvPr/>
          </p:nvSpPr>
          <p:spPr>
            <a:xfrm>
              <a:off x="500034" y="2500306"/>
              <a:ext cx="7643866" cy="435771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7578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348" y="2558344"/>
              <a:ext cx="7358114" cy="4299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CasellaDiTesto 9"/>
            <p:cNvSpPr txBox="1"/>
            <p:nvPr/>
          </p:nvSpPr>
          <p:spPr>
            <a:xfrm>
              <a:off x="500034" y="2611432"/>
              <a:ext cx="571504" cy="24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it-IT" sz="1000" b="1" dirty="0">
                  <a:solidFill>
                    <a:schemeClr val="accent2">
                      <a:lumMod val="75000"/>
                    </a:schemeClr>
                  </a:solidFill>
                  <a:latin typeface="Book Antiqua" pitchFamily="18" charset="0"/>
                </a:rPr>
                <a:t>Es. 1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3000364" y="2611432"/>
              <a:ext cx="500065" cy="24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it-IT" sz="1000" b="1" dirty="0">
                  <a:solidFill>
                    <a:schemeClr val="accent2">
                      <a:lumMod val="75000"/>
                    </a:schemeClr>
                  </a:solidFill>
                  <a:latin typeface="Book Antiqua" pitchFamily="18" charset="0"/>
                </a:rPr>
                <a:t>Es. 2</a:t>
              </a: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5286380" y="2611432"/>
              <a:ext cx="500065" cy="24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it-IT" sz="1000" b="1" dirty="0">
                  <a:solidFill>
                    <a:schemeClr val="accent2">
                      <a:lumMod val="75000"/>
                    </a:schemeClr>
                  </a:solidFill>
                  <a:latin typeface="Book Antiqua" pitchFamily="18" charset="0"/>
                </a:rPr>
                <a:t>Es. 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910D23-F03B-43AD-A52B-5120FCCF72A1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it-IT" smtClean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92869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Cinematica: </a:t>
            </a:r>
            <a:r>
              <a:rPr lang="it-IT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formule del moto rettilineo uniformemente  accelerato</a:t>
            </a:r>
            <a:endParaRPr lang="it-I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428625" y="1428750"/>
            <a:ext cx="8572500" cy="528639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000" dirty="0" smtClean="0">
                <a:latin typeface="Book Antiqua" pitchFamily="18" charset="0"/>
              </a:rPr>
              <a:t>Mettendo a sistema la legge oraria di un moto rettilineo uniformemente accelerato e la velocità risulta: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0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0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0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0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0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000" dirty="0" smtClean="0">
                <a:latin typeface="Book Antiqua" pitchFamily="18" charset="0"/>
              </a:rPr>
              <a:t>Essendo: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</a:t>
            </a:r>
            <a:r>
              <a:rPr lang="it-IT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it-IT" sz="2000" dirty="0" smtClean="0">
                <a:latin typeface="Book Antiqua" pitchFamily="18" charset="0"/>
              </a:rPr>
              <a:t> è la posizione del punto all’istante  t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</a:t>
            </a:r>
            <a:r>
              <a:rPr lang="it-IT" sz="2000" b="1" baseline="-25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0</a:t>
            </a:r>
            <a:r>
              <a:rPr lang="it-IT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</a:t>
            </a:r>
            <a:r>
              <a:rPr lang="it-IT" sz="2000" dirty="0" smtClean="0">
                <a:latin typeface="Book Antiqua" pitchFamily="18" charset="0"/>
              </a:rPr>
              <a:t> è la posizione del punto all’istante iniziale  t</a:t>
            </a:r>
            <a:r>
              <a:rPr lang="it-IT" sz="2000" baseline="-25000" dirty="0" smtClean="0">
                <a:latin typeface="Book Antiqua" pitchFamily="18" charset="0"/>
              </a:rPr>
              <a:t>0</a:t>
            </a:r>
            <a:r>
              <a:rPr lang="it-IT" sz="2000" dirty="0" smtClean="0">
                <a:latin typeface="Book Antiqua" pitchFamily="18" charset="0"/>
              </a:rPr>
              <a:t> = 0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</a:t>
            </a:r>
            <a:r>
              <a:rPr lang="it-IT" sz="2000" b="1" baseline="-25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0 </a:t>
            </a:r>
            <a:r>
              <a:rPr lang="it-IT" sz="2000" baseline="-25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it-IT" sz="2000" dirty="0" smtClean="0">
                <a:latin typeface="Book Antiqua" pitchFamily="18" charset="0"/>
              </a:rPr>
              <a:t>è la velocità del punto all’istante iniziale  t</a:t>
            </a:r>
            <a:r>
              <a:rPr lang="it-IT" sz="2000" baseline="-25000" dirty="0" smtClean="0">
                <a:latin typeface="Book Antiqua" pitchFamily="18" charset="0"/>
              </a:rPr>
              <a:t>0</a:t>
            </a:r>
            <a:r>
              <a:rPr lang="it-IT" sz="2000" dirty="0" smtClean="0">
                <a:latin typeface="Book Antiqua" pitchFamily="18" charset="0"/>
              </a:rPr>
              <a:t> = 0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</a:t>
            </a:r>
            <a:r>
              <a:rPr lang="it-IT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it-IT" sz="2000" dirty="0" smtClean="0">
                <a:latin typeface="Book Antiqua" pitchFamily="18" charset="0"/>
              </a:rPr>
              <a:t>  è l’accelerazione subita dal punto materiale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</a:t>
            </a:r>
            <a:r>
              <a:rPr lang="it-IT" sz="2000" dirty="0" smtClean="0">
                <a:latin typeface="Book Antiqua" pitchFamily="18" charset="0"/>
              </a:rPr>
              <a:t>  è l’istante di tempo generico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000" baseline="-250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000" baseline="-250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000" baseline="-250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000" dirty="0" smtClean="0">
              <a:latin typeface="Book Antiqua" pitchFamily="18" charset="0"/>
            </a:endParaRPr>
          </a:p>
        </p:txBody>
      </p:sp>
      <p:graphicFrame>
        <p:nvGraphicFramePr>
          <p:cNvPr id="5" name="Object 18"/>
          <p:cNvGraphicFramePr>
            <a:graphicFrameLocks noChangeAspect="1"/>
          </p:cNvGraphicFramePr>
          <p:nvPr/>
        </p:nvGraphicFramePr>
        <p:xfrm>
          <a:off x="1643063" y="2214563"/>
          <a:ext cx="300037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Equation" r:id="rId3" imgW="1295280" imgH="393480" progId="Equation.3">
                  <p:embed/>
                </p:oleObj>
              </mc:Choice>
              <mc:Fallback>
                <p:oleObj name="Equation" r:id="rId3" imgW="1295280" imgH="393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2214563"/>
                        <a:ext cx="3000375" cy="8016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2571750"/>
            <a:ext cx="2628900" cy="774700"/>
          </a:xfrm>
          <a:prstGeom prst="rect">
            <a:avLst/>
          </a:prstGeom>
          <a:noFill/>
          <a:ln w="25400">
            <a:solidFill>
              <a:schemeClr val="tx2">
                <a:lumMod val="25000"/>
              </a:schemeClr>
            </a:solidFill>
            <a:miter lim="800000"/>
            <a:headEnd/>
            <a:tailEnd/>
          </a:ln>
          <a:effectLst/>
        </p:spPr>
      </p:pic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1643063" y="3160713"/>
          <a:ext cx="22860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" name="Equation" r:id="rId6" imgW="761760" imgH="228600" progId="Equation.3">
                  <p:embed/>
                </p:oleObj>
              </mc:Choice>
              <mc:Fallback>
                <p:oleObj name="Equation" r:id="rId6" imgW="76176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3160713"/>
                        <a:ext cx="2286000" cy="5492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entesi graffa aperta 9"/>
          <p:cNvSpPr/>
          <p:nvPr/>
        </p:nvSpPr>
        <p:spPr>
          <a:xfrm>
            <a:off x="1214438" y="2143125"/>
            <a:ext cx="357187" cy="1571625"/>
          </a:xfrm>
          <a:prstGeom prst="leftBrace">
            <a:avLst/>
          </a:prstGeom>
          <a:ln w="28575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5072063" y="2928938"/>
            <a:ext cx="1000125" cy="357187"/>
          </a:xfrm>
          <a:prstGeom prst="rightArrow">
            <a:avLst/>
          </a:prstGeom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55D933-B848-4044-806F-9B0C1C7E5CC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it-IT" smtClean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57150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Cinematica: </a:t>
            </a:r>
            <a:r>
              <a:rPr lang="it-IT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esercizi</a:t>
            </a:r>
            <a:endParaRPr lang="it-I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428625" y="857250"/>
            <a:ext cx="8501063" cy="600075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000" b="1" u="sng" dirty="0" smtClean="0">
                <a:latin typeface="Book Antiqua" pitchFamily="18" charset="0"/>
              </a:rPr>
              <a:t>Esercizio 1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1800" dirty="0" smtClean="0">
                <a:latin typeface="Book Antiqua" pitchFamily="18" charset="0"/>
              </a:rPr>
              <a:t>Dopo 1km dal casello un’auto viaggia ad una velocità di 80 km/h, quando l’autista inizia ad accelerare imprimendo all’auto una accelerazione di 2,0 m/s</a:t>
            </a:r>
            <a:r>
              <a:rPr lang="it-IT" sz="1800" baseline="30000" dirty="0" smtClean="0">
                <a:latin typeface="Book Antiqua" pitchFamily="18" charset="0"/>
              </a:rPr>
              <a:t>2</a:t>
            </a:r>
            <a:r>
              <a:rPr lang="it-IT" sz="1800" dirty="0" smtClean="0">
                <a:latin typeface="Book Antiqua" pitchFamily="18" charset="0"/>
              </a:rPr>
              <a:t>.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1800" dirty="0" smtClean="0">
                <a:latin typeface="Book Antiqua" pitchFamily="18" charset="0"/>
              </a:rPr>
              <a:t>Quale sarà la velocità dopo 5 secondi? Quanto dista l’auto dal casello autostradale e quanto spazio ha percorso?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000" b="1" i="1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000" b="1" i="1" dirty="0" smtClean="0">
                <a:latin typeface="Book Antiqua" pitchFamily="18" charset="0"/>
              </a:rPr>
              <a:t>Soluzione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1800" dirty="0" smtClean="0">
                <a:latin typeface="Book Antiqua" pitchFamily="18" charset="0"/>
              </a:rPr>
              <a:t>Essendo</a:t>
            </a:r>
            <a:r>
              <a:rPr lang="it-IT" sz="2000" dirty="0" smtClean="0">
                <a:latin typeface="Book Antiqua" pitchFamily="18" charset="0"/>
              </a:rPr>
              <a:t>  	</a:t>
            </a:r>
            <a:r>
              <a:rPr lang="it-IT" sz="2000" b="1" dirty="0" smtClean="0">
                <a:latin typeface="Book Antiqua" pitchFamily="18" charset="0"/>
              </a:rPr>
              <a:t>v</a:t>
            </a:r>
            <a:r>
              <a:rPr lang="it-IT" sz="2000" b="1" baseline="-25000" dirty="0" smtClean="0">
                <a:latin typeface="Book Antiqua" pitchFamily="18" charset="0"/>
              </a:rPr>
              <a:t>0  </a:t>
            </a:r>
            <a:r>
              <a:rPr lang="it-IT" sz="2000" b="1" dirty="0" smtClean="0">
                <a:latin typeface="Book Antiqua" pitchFamily="18" charset="0"/>
              </a:rPr>
              <a:t>= 75 km/h, 	a = 2,3 m/s</a:t>
            </a:r>
            <a:r>
              <a:rPr lang="it-IT" sz="2000" b="1" baseline="30000" dirty="0" smtClean="0">
                <a:latin typeface="Book Antiqua" pitchFamily="18" charset="0"/>
              </a:rPr>
              <a:t>2 </a:t>
            </a:r>
            <a:r>
              <a:rPr lang="it-IT" sz="2000" b="1" dirty="0" smtClean="0">
                <a:latin typeface="Book Antiqua" pitchFamily="18" charset="0"/>
              </a:rPr>
              <a:t>, 	t = 4 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000" dirty="0" smtClean="0">
                <a:latin typeface="Book Antiqua" pitchFamily="18" charset="0"/>
              </a:rPr>
              <a:t>			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0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1800" dirty="0" smtClean="0">
                <a:latin typeface="Book Antiqua" pitchFamily="18" charset="0"/>
              </a:rPr>
              <a:t>Essendo </a:t>
            </a:r>
            <a:r>
              <a:rPr lang="it-IT" sz="2000" dirty="0" smtClean="0">
                <a:latin typeface="Book Antiqua" pitchFamily="18" charset="0"/>
              </a:rPr>
              <a:t>	</a:t>
            </a:r>
            <a:r>
              <a:rPr lang="it-IT" sz="2000" b="1" dirty="0" smtClean="0">
                <a:latin typeface="Book Antiqua" pitchFamily="18" charset="0"/>
              </a:rPr>
              <a:t>s</a:t>
            </a:r>
            <a:r>
              <a:rPr lang="it-IT" sz="2000" b="1" baseline="-25000" dirty="0" smtClean="0">
                <a:latin typeface="Book Antiqua" pitchFamily="18" charset="0"/>
              </a:rPr>
              <a:t>0</a:t>
            </a:r>
            <a:r>
              <a:rPr lang="it-IT" sz="2000" b="1" dirty="0" smtClean="0">
                <a:latin typeface="Book Antiqua" pitchFamily="18" charset="0"/>
              </a:rPr>
              <a:t>=3,250 km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0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000" dirty="0" smtClean="0">
              <a:latin typeface="Book Antiqua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1800" dirty="0" smtClean="0">
              <a:latin typeface="Book Antiqua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1800" dirty="0" smtClean="0">
                <a:latin typeface="Book Antiqua" pitchFamily="18" charset="0"/>
              </a:rPr>
              <a:t>Lo spazio percorso vale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18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8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8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8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8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800" baseline="-250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800" baseline="-250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800" baseline="-250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800" dirty="0" smtClean="0">
              <a:latin typeface="Book Antiqua" pitchFamily="18" charset="0"/>
            </a:endParaRPr>
          </a:p>
        </p:txBody>
      </p:sp>
      <p:graphicFrame>
        <p:nvGraphicFramePr>
          <p:cNvPr id="21522" name="Object 18"/>
          <p:cNvGraphicFramePr>
            <a:graphicFrameLocks noChangeAspect="1"/>
          </p:cNvGraphicFramePr>
          <p:nvPr/>
        </p:nvGraphicFramePr>
        <p:xfrm>
          <a:off x="2357438" y="4857750"/>
          <a:ext cx="65722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4" name="Equazione" r:id="rId3" imgW="3860640" imgH="583920" progId="Equation.3">
                  <p:embed/>
                </p:oleObj>
              </mc:Choice>
              <mc:Fallback>
                <p:oleObj name="Equazione" r:id="rId3" imgW="3860640" imgH="58392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4857750"/>
                        <a:ext cx="6572250" cy="7874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2357438" y="3929063"/>
          <a:ext cx="5214937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5" name="Equazione" r:id="rId5" imgW="2793960" imgH="241200" progId="Equation.3">
                  <p:embed/>
                </p:oleObj>
              </mc:Choice>
              <mc:Fallback>
                <p:oleObj name="Equazione" r:id="rId5" imgW="279396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3929063"/>
                        <a:ext cx="5214937" cy="4778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3071813" y="5857875"/>
          <a:ext cx="58261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6" name="Equazione" r:id="rId7" imgW="3314520" imgH="583920" progId="Equation.3">
                  <p:embed/>
                </p:oleObj>
              </mc:Choice>
              <mc:Fallback>
                <p:oleObj name="Equazione" r:id="rId7" imgW="3314520" imgH="5839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5857875"/>
                        <a:ext cx="5826125" cy="7874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ABCFD8-A475-46FD-8E9C-4B1A1B938C0A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it-IT" smtClean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57150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Cinematica: </a:t>
            </a:r>
            <a:r>
              <a:rPr lang="it-IT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rappresentazione grafica di un moto vario </a:t>
            </a:r>
            <a:endParaRPr lang="it-I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76804" name="Gruppo 8"/>
          <p:cNvGrpSpPr>
            <a:grpSpLocks/>
          </p:cNvGrpSpPr>
          <p:nvPr/>
        </p:nvGrpSpPr>
        <p:grpSpPr bwMode="auto">
          <a:xfrm>
            <a:off x="2214563" y="1000125"/>
            <a:ext cx="4572000" cy="5715000"/>
            <a:chOff x="2214546" y="1142984"/>
            <a:chExt cx="4572032" cy="5715016"/>
          </a:xfrm>
        </p:grpSpPr>
        <p:sp>
          <p:nvSpPr>
            <p:cNvPr id="8" name="Rettangolo 7"/>
            <p:cNvSpPr/>
            <p:nvPr/>
          </p:nvSpPr>
          <p:spPr>
            <a:xfrm>
              <a:off x="2214546" y="1142984"/>
              <a:ext cx="4572032" cy="571501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grpSp>
          <p:nvGrpSpPr>
            <p:cNvPr id="76806" name="Gruppo 6"/>
            <p:cNvGrpSpPr>
              <a:grpSpLocks/>
            </p:cNvGrpSpPr>
            <p:nvPr/>
          </p:nvGrpSpPr>
          <p:grpSpPr bwMode="auto">
            <a:xfrm>
              <a:off x="2428860" y="1329696"/>
              <a:ext cx="4143404" cy="5528304"/>
              <a:chOff x="428596" y="1329696"/>
              <a:chExt cx="4143404" cy="5528304"/>
            </a:xfrm>
          </p:grpSpPr>
          <p:pic>
            <p:nvPicPr>
              <p:cNvPr id="7680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71472" y="1329696"/>
                <a:ext cx="4000528" cy="2920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80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8596" y="4037570"/>
                <a:ext cx="4071966" cy="2820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3E1AD2-8B4C-406A-A50E-EC1553AA918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it-IT" smtClean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57150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Cinematica:  </a:t>
            </a:r>
            <a:r>
              <a:rPr lang="it-IT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moto  in  caduta  libera</a:t>
            </a:r>
            <a:endParaRPr lang="it-I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7828" name="AutoShape 2" descr="r1f_07.jpg">
            <a:hlinkClick r:id="rId2" tooltip="open r1f_07.jpg"/>
          </p:cNvPr>
          <p:cNvSpPr>
            <a:spLocks noChangeAspect="1" noChangeArrowheads="1"/>
          </p:cNvSpPr>
          <p:nvPr/>
        </p:nvSpPr>
        <p:spPr bwMode="auto">
          <a:xfrm>
            <a:off x="63500" y="6779117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71500" y="1000125"/>
            <a:ext cx="8286779" cy="56938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t-IT" sz="2000" b="1" i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charset="0"/>
              </a:rPr>
              <a:t>L’accelerazione di gravità</a:t>
            </a:r>
          </a:p>
          <a:p>
            <a:pPr>
              <a:defRPr/>
            </a:pPr>
            <a:endParaRPr lang="it-IT" b="1" i="1" u="sng" dirty="0">
              <a:latin typeface="Book Antiqua" pitchFamily="18" charset="0"/>
              <a:cs typeface="Arial" charset="0"/>
            </a:endParaRPr>
          </a:p>
          <a:p>
            <a:pPr algn="just">
              <a:defRPr/>
            </a:pPr>
            <a:r>
              <a:rPr lang="it-IT" dirty="0">
                <a:latin typeface="Book Antiqua" pitchFamily="18" charset="0"/>
                <a:cs typeface="Arial" charset="0"/>
              </a:rPr>
              <a:t>Il moto di un oggetto lasciato cadere verso il basso è influenzato dalla presenza dell’aria. </a:t>
            </a:r>
          </a:p>
          <a:p>
            <a:pPr algn="just">
              <a:defRPr/>
            </a:pPr>
            <a:r>
              <a:rPr lang="it-IT" dirty="0">
                <a:latin typeface="Book Antiqua" pitchFamily="18" charset="0"/>
                <a:cs typeface="Arial" charset="0"/>
              </a:rPr>
              <a:t>L’aria si oppone al moto con una resistenza che dipende dalla forma dell’oggetto</a:t>
            </a:r>
            <a:r>
              <a:rPr lang="it-IT" dirty="0" smtClean="0">
                <a:latin typeface="Book Antiqua" pitchFamily="18" charset="0"/>
                <a:cs typeface="Arial" charset="0"/>
              </a:rPr>
              <a:t>.</a:t>
            </a:r>
            <a:endParaRPr lang="it-IT" dirty="0">
              <a:latin typeface="Book Antiqua" pitchFamily="18" charset="0"/>
              <a:cs typeface="Arial" charset="0"/>
            </a:endParaRPr>
          </a:p>
          <a:p>
            <a:pPr algn="just">
              <a:defRPr/>
            </a:pPr>
            <a:r>
              <a:rPr lang="it-IT" dirty="0">
                <a:latin typeface="Book Antiqua" pitchFamily="18" charset="0"/>
                <a:cs typeface="Arial" charset="0"/>
              </a:rPr>
              <a:t>Galileo Galilei (1564-1642) dimostrò che le differenze fra i moti di caduta dipendono solo dalla resistenza dell’aria. </a:t>
            </a:r>
          </a:p>
          <a:p>
            <a:pPr algn="just">
              <a:defRPr/>
            </a:pPr>
            <a:r>
              <a:rPr lang="it-IT" dirty="0">
                <a:latin typeface="Book Antiqua" pitchFamily="18" charset="0"/>
                <a:cs typeface="Arial" charset="0"/>
              </a:rPr>
              <a:t>Infatti quando la resistenza dell’aria è trascurabile, tutti i corpi cadono con la stessa accelerazione </a:t>
            </a:r>
            <a:r>
              <a:rPr lang="it-IT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g</a:t>
            </a:r>
            <a:r>
              <a:rPr lang="it-IT" dirty="0">
                <a:latin typeface="Book Antiqua" pitchFamily="18" charset="0"/>
                <a:cs typeface="Arial" charset="0"/>
              </a:rPr>
              <a:t>, detta </a:t>
            </a:r>
            <a:r>
              <a:rPr lang="it-IT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accelerazione di gravità</a:t>
            </a:r>
            <a:r>
              <a:rPr lang="it-IT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  <a:cs typeface="Arial" charset="0"/>
              </a:rPr>
              <a:t>.</a:t>
            </a:r>
          </a:p>
          <a:p>
            <a:pPr algn="just">
              <a:defRPr/>
            </a:pPr>
            <a:endParaRPr lang="it-IT" b="1" i="1" dirty="0">
              <a:solidFill>
                <a:schemeClr val="accent6">
                  <a:lumMod val="60000"/>
                  <a:lumOff val="40000"/>
                </a:schemeClr>
              </a:solidFill>
              <a:latin typeface="Book Antiqua" pitchFamily="18" charset="0"/>
              <a:cs typeface="Arial" charset="0"/>
            </a:endParaRPr>
          </a:p>
          <a:p>
            <a:pPr algn="just">
              <a:defRPr/>
            </a:pPr>
            <a:r>
              <a:rPr lang="it-IT" dirty="0">
                <a:latin typeface="Book Antiqua" pitchFamily="18" charset="0"/>
                <a:cs typeface="Arial" charset="0"/>
              </a:rPr>
              <a:t>Sulla superficie terrestre l’accelerazione di gravità </a:t>
            </a:r>
            <a:r>
              <a:rPr lang="it-IT" dirty="0" smtClean="0">
                <a:latin typeface="Book Antiqua" pitchFamily="18" charset="0"/>
                <a:cs typeface="Arial" charset="0"/>
              </a:rPr>
              <a:t>vale</a:t>
            </a:r>
          </a:p>
          <a:p>
            <a:pPr algn="just">
              <a:defRPr/>
            </a:pPr>
            <a:endParaRPr lang="it-IT" dirty="0" smtClean="0">
              <a:latin typeface="Book Antiqua" pitchFamily="18" charset="0"/>
              <a:cs typeface="Arial" charset="0"/>
            </a:endParaRPr>
          </a:p>
          <a:p>
            <a:pPr algn="just">
              <a:defRPr/>
            </a:pPr>
            <a:endParaRPr lang="it-IT" dirty="0" smtClean="0">
              <a:latin typeface="Book Antiqua" pitchFamily="18" charset="0"/>
              <a:cs typeface="Arial" charset="0"/>
            </a:endParaRPr>
          </a:p>
          <a:p>
            <a:pPr algn="just">
              <a:defRPr/>
            </a:pP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charset="0"/>
              </a:rPr>
              <a:t>			g = 9,8 m/s</a:t>
            </a:r>
            <a:r>
              <a:rPr lang="it-IT" b="1" baseline="30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charset="0"/>
              </a:rPr>
              <a:t>2</a:t>
            </a:r>
            <a:endParaRPr lang="it-IT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charset="0"/>
            </a:endParaRPr>
          </a:p>
          <a:p>
            <a:pPr algn="just">
              <a:defRPr/>
            </a:pPr>
            <a:endParaRPr lang="it-IT" dirty="0">
              <a:latin typeface="Book Antiqua" pitchFamily="18" charset="0"/>
              <a:cs typeface="Arial" charset="0"/>
            </a:endParaRPr>
          </a:p>
          <a:p>
            <a:pPr>
              <a:defRPr/>
            </a:pPr>
            <a:endParaRPr lang="it-IT" dirty="0">
              <a:latin typeface="Book Antiqua" pitchFamily="18" charset="0"/>
              <a:cs typeface="Arial" charset="0"/>
            </a:endParaRPr>
          </a:p>
          <a:p>
            <a:pPr>
              <a:defRPr/>
            </a:pPr>
            <a:r>
              <a:rPr lang="it-IT" dirty="0">
                <a:latin typeface="Book Antiqua" pitchFamily="18" charset="0"/>
                <a:cs typeface="Arial" charset="0"/>
              </a:rPr>
              <a:t> </a:t>
            </a:r>
          </a:p>
          <a:p>
            <a:pPr algn="just">
              <a:defRPr/>
            </a:pPr>
            <a:r>
              <a:rPr lang="it-IT" dirty="0">
                <a:latin typeface="Book Antiqua" pitchFamily="18" charset="0"/>
                <a:cs typeface="Arial" charset="0"/>
              </a:rPr>
              <a:t>In realtà il valore di </a:t>
            </a:r>
            <a:r>
              <a:rPr lang="it-IT" b="1" i="1" dirty="0">
                <a:latin typeface="Book Antiqua" pitchFamily="18" charset="0"/>
                <a:cs typeface="Arial" charset="0"/>
              </a:rPr>
              <a:t>g</a:t>
            </a:r>
            <a:r>
              <a:rPr lang="it-IT" dirty="0">
                <a:latin typeface="Book Antiqua" pitchFamily="18" charset="0"/>
                <a:cs typeface="Arial" charset="0"/>
              </a:rPr>
              <a:t> cambia da punto a punto, perché dipende fra l’altro dall’altezza del punto sul livello del mare e dalla sua latitudine. </a:t>
            </a:r>
          </a:p>
        </p:txBody>
      </p:sp>
      <p:pic>
        <p:nvPicPr>
          <p:cNvPr id="2007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929066"/>
            <a:ext cx="179303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DBCED4-BEF8-48A1-BC77-45CE5C60A181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it-IT" smtClean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29684" cy="57150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Cinematica: </a:t>
            </a:r>
            <a:r>
              <a:rPr lang="it-IT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esercizi</a:t>
            </a:r>
            <a:endParaRPr lang="it-I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28596" y="785794"/>
            <a:ext cx="8501122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600" dirty="0" smtClean="0">
                <a:latin typeface="Book Antiqua" pitchFamily="18" charset="0"/>
              </a:rPr>
              <a:t>Un bambino lancia una pietra verticalmente verso l’alto e questa ricade a terra esattamente dopo 4 secondi.</a:t>
            </a:r>
          </a:p>
          <a:p>
            <a:r>
              <a:rPr lang="it-IT" sz="1600" dirty="0" smtClean="0">
                <a:latin typeface="Book Antiqua" pitchFamily="18" charset="0"/>
              </a:rPr>
              <a:t>Calcolare: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>
                <a:latin typeface="Book Antiqua" pitchFamily="18" charset="0"/>
              </a:rPr>
              <a:t> quanto tempo ha impiegato la pietra a salire nel punto di massima altezza;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>
                <a:latin typeface="Book Antiqua" pitchFamily="18" charset="0"/>
              </a:rPr>
              <a:t> la quota massima raggiunta;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>
                <a:latin typeface="Book Antiqua" pitchFamily="18" charset="0"/>
              </a:rPr>
              <a:t> la velocità raggiunta quando la pietra torna a terra.</a:t>
            </a:r>
            <a:endParaRPr lang="it-IT" sz="1600" dirty="0">
              <a:latin typeface="Book Antiqua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28596" y="2428868"/>
            <a:ext cx="8501122" cy="42165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it-IT" sz="1600" dirty="0" smtClean="0">
                <a:latin typeface="Book Antiqua" pitchFamily="18" charset="0"/>
              </a:rPr>
              <a:t>Per il moto di caduta, sia per il moto di salita che quello di discesa, la legge è:</a:t>
            </a:r>
          </a:p>
          <a:p>
            <a:pPr marL="342900" indent="-342900"/>
            <a:r>
              <a:rPr lang="it-IT" sz="1600" dirty="0" smtClean="0">
                <a:latin typeface="Book Antiqua" pitchFamily="18" charset="0"/>
              </a:rPr>
              <a:t>		</a:t>
            </a:r>
            <a:r>
              <a:rPr lang="it-IT" dirty="0" smtClean="0">
                <a:latin typeface="Book Antiqua" pitchFamily="18" charset="0"/>
              </a:rPr>
              <a:t> </a:t>
            </a:r>
            <a:r>
              <a:rPr lang="it-IT" b="1" dirty="0" smtClean="0">
                <a:latin typeface="Book Antiqua" pitchFamily="18" charset="0"/>
              </a:rPr>
              <a:t>h = (½)gt</a:t>
            </a:r>
            <a:r>
              <a:rPr lang="it-IT" b="1" baseline="30000" dirty="0" smtClean="0">
                <a:latin typeface="Book Antiqua" pitchFamily="18" charset="0"/>
              </a:rPr>
              <a:t>2 </a:t>
            </a:r>
            <a:endParaRPr lang="it-IT" b="1" dirty="0" smtClean="0">
              <a:latin typeface="Book Antiqua" pitchFamily="18" charset="0"/>
            </a:endParaRPr>
          </a:p>
          <a:p>
            <a:r>
              <a:rPr lang="it-IT" sz="1600" dirty="0" smtClean="0">
                <a:latin typeface="Book Antiqua" pitchFamily="18" charset="0"/>
              </a:rPr>
              <a:t>Quindi  la quota </a:t>
            </a:r>
            <a:r>
              <a:rPr lang="it-IT" sz="1600" b="1" dirty="0" smtClean="0">
                <a:latin typeface="Book Antiqua" pitchFamily="18" charset="0"/>
              </a:rPr>
              <a:t>h</a:t>
            </a:r>
            <a:r>
              <a:rPr lang="it-IT" sz="1600" dirty="0" smtClean="0">
                <a:latin typeface="Book Antiqua" pitchFamily="18" charset="0"/>
              </a:rPr>
              <a:t> deve essere la stessa sia nel calcolo della salita che nella discesa, se ne deduce che il tempo </a:t>
            </a:r>
            <a:r>
              <a:rPr lang="it-IT" sz="1600" b="1" dirty="0" err="1" smtClean="0">
                <a:latin typeface="Book Antiqua" pitchFamily="18" charset="0"/>
              </a:rPr>
              <a:t>t</a:t>
            </a:r>
            <a:r>
              <a:rPr lang="it-IT" sz="1600" b="1" baseline="-25000" dirty="0" err="1" smtClean="0">
                <a:latin typeface="Book Antiqua" pitchFamily="18" charset="0"/>
              </a:rPr>
              <a:t>salita</a:t>
            </a:r>
            <a:r>
              <a:rPr lang="it-IT" sz="1600" dirty="0" smtClean="0">
                <a:latin typeface="Book Antiqua" pitchFamily="18" charset="0"/>
              </a:rPr>
              <a:t> impiegato nella salita deve essere pari a quello </a:t>
            </a:r>
            <a:r>
              <a:rPr lang="it-IT" sz="1600" b="1" dirty="0" err="1" smtClean="0">
                <a:latin typeface="Book Antiqua" pitchFamily="18" charset="0"/>
              </a:rPr>
              <a:t>t</a:t>
            </a:r>
            <a:r>
              <a:rPr lang="it-IT" sz="1600" b="1" baseline="-25000" dirty="0" err="1" smtClean="0">
                <a:latin typeface="Book Antiqua" pitchFamily="18" charset="0"/>
              </a:rPr>
              <a:t>discesa</a:t>
            </a:r>
            <a:r>
              <a:rPr lang="it-IT" sz="1600" b="1" baseline="-25000" dirty="0" smtClean="0">
                <a:latin typeface="Book Antiqua" pitchFamily="18" charset="0"/>
              </a:rPr>
              <a:t> </a:t>
            </a:r>
            <a:r>
              <a:rPr lang="it-IT" sz="1600" dirty="0" smtClean="0">
                <a:latin typeface="Book Antiqua" pitchFamily="18" charset="0"/>
              </a:rPr>
              <a:t>per la discesa Il tempo totale uguale a 4 secondi, quindi:</a:t>
            </a:r>
          </a:p>
          <a:p>
            <a:r>
              <a:rPr lang="it-IT" sz="1600" dirty="0" smtClean="0">
                <a:latin typeface="Book Antiqua" pitchFamily="18" charset="0"/>
              </a:rPr>
              <a:t>	 </a:t>
            </a:r>
            <a:r>
              <a:rPr lang="it-IT" b="1" dirty="0" err="1" smtClean="0">
                <a:latin typeface="Book Antiqua" pitchFamily="18" charset="0"/>
              </a:rPr>
              <a:t>t</a:t>
            </a:r>
            <a:r>
              <a:rPr lang="it-IT" b="1" baseline="-25000" dirty="0" err="1" smtClean="0">
                <a:latin typeface="Book Antiqua" pitchFamily="18" charset="0"/>
              </a:rPr>
              <a:t>salita</a:t>
            </a:r>
            <a:r>
              <a:rPr lang="it-IT" dirty="0" smtClean="0">
                <a:latin typeface="Book Antiqua" pitchFamily="18" charset="0"/>
              </a:rPr>
              <a:t> + </a:t>
            </a:r>
            <a:r>
              <a:rPr lang="it-IT" b="1" dirty="0" err="1" smtClean="0">
                <a:latin typeface="Book Antiqua" pitchFamily="18" charset="0"/>
              </a:rPr>
              <a:t>t</a:t>
            </a:r>
            <a:r>
              <a:rPr lang="it-IT" b="1" baseline="-25000" dirty="0" err="1" smtClean="0">
                <a:latin typeface="Book Antiqua" pitchFamily="18" charset="0"/>
              </a:rPr>
              <a:t>discesa</a:t>
            </a:r>
            <a:r>
              <a:rPr lang="it-IT" dirty="0" smtClean="0">
                <a:latin typeface="Book Antiqua" pitchFamily="18" charset="0"/>
              </a:rPr>
              <a:t> =4s </a:t>
            </a:r>
            <a:r>
              <a:rPr lang="it-IT" b="1" dirty="0" err="1" smtClean="0">
                <a:latin typeface="Book Antiqua" pitchFamily="18" charset="0"/>
              </a:rPr>
              <a:t>t</a:t>
            </a:r>
            <a:r>
              <a:rPr lang="it-IT" b="1" baseline="-25000" dirty="0" err="1" smtClean="0">
                <a:latin typeface="Book Antiqua" pitchFamily="18" charset="0"/>
              </a:rPr>
              <a:t>salita</a:t>
            </a:r>
            <a:r>
              <a:rPr lang="it-IT" b="1" baseline="-25000" dirty="0" smtClean="0">
                <a:latin typeface="Book Antiqua" pitchFamily="18" charset="0"/>
              </a:rPr>
              <a:t> </a:t>
            </a:r>
            <a:r>
              <a:rPr lang="it-IT" dirty="0" smtClean="0">
                <a:latin typeface="Book Antiqua" pitchFamily="18" charset="0"/>
              </a:rPr>
              <a:t>= </a:t>
            </a:r>
            <a:r>
              <a:rPr lang="it-IT" b="1" dirty="0" err="1" smtClean="0">
                <a:latin typeface="Book Antiqua" pitchFamily="18" charset="0"/>
              </a:rPr>
              <a:t>t</a:t>
            </a:r>
            <a:r>
              <a:rPr lang="it-IT" b="1" baseline="-25000" dirty="0" err="1" smtClean="0">
                <a:latin typeface="Book Antiqua" pitchFamily="18" charset="0"/>
              </a:rPr>
              <a:t>discesa</a:t>
            </a:r>
            <a:r>
              <a:rPr lang="it-IT" dirty="0" smtClean="0">
                <a:latin typeface="Book Antiqua" pitchFamily="18" charset="0"/>
              </a:rPr>
              <a:t> =</a:t>
            </a:r>
            <a:r>
              <a:rPr lang="it-IT" b="1" dirty="0" smtClean="0">
                <a:latin typeface="Book Antiqua" pitchFamily="18" charset="0"/>
              </a:rPr>
              <a:t>2</a:t>
            </a:r>
            <a:r>
              <a:rPr lang="it-IT" dirty="0" smtClean="0">
                <a:latin typeface="Book Antiqua" pitchFamily="18" charset="0"/>
              </a:rPr>
              <a:t> s</a:t>
            </a:r>
          </a:p>
          <a:p>
            <a:endParaRPr lang="it-IT" sz="1600" dirty="0" smtClean="0">
              <a:latin typeface="Book Antiqua" pitchFamily="18" charset="0"/>
            </a:endParaRPr>
          </a:p>
          <a:p>
            <a:r>
              <a:rPr lang="it-IT" sz="1600" dirty="0" smtClean="0">
                <a:latin typeface="Book Antiqua" pitchFamily="18" charset="0"/>
              </a:rPr>
              <a:t>2) La quota massima raggiunta vale:</a:t>
            </a:r>
          </a:p>
          <a:p>
            <a:r>
              <a:rPr lang="it-IT" sz="1600" dirty="0" smtClean="0">
                <a:latin typeface="Book Antiqua" pitchFamily="18" charset="0"/>
              </a:rPr>
              <a:t>	</a:t>
            </a:r>
            <a:r>
              <a:rPr lang="it-IT" b="1" dirty="0" smtClean="0">
                <a:latin typeface="Book Antiqua" pitchFamily="18" charset="0"/>
              </a:rPr>
              <a:t>h = (½) ∙ 9,8 ∙ 2</a:t>
            </a:r>
            <a:r>
              <a:rPr lang="it-IT" b="1" baseline="30000" dirty="0" smtClean="0">
                <a:latin typeface="Book Antiqua" pitchFamily="18" charset="0"/>
              </a:rPr>
              <a:t>2</a:t>
            </a:r>
            <a:r>
              <a:rPr lang="it-IT" b="1" dirty="0" smtClean="0">
                <a:latin typeface="Book Antiqua" pitchFamily="18" charset="0"/>
              </a:rPr>
              <a:t> = 19,6 m</a:t>
            </a:r>
          </a:p>
          <a:p>
            <a:endParaRPr lang="it-IT" b="1" dirty="0" smtClean="0">
              <a:latin typeface="Book Antiqua" pitchFamily="18" charset="0"/>
            </a:endParaRPr>
          </a:p>
          <a:p>
            <a:r>
              <a:rPr lang="it-IT" sz="1600" dirty="0" smtClean="0">
                <a:latin typeface="Book Antiqua" pitchFamily="18" charset="0"/>
              </a:rPr>
              <a:t>3) Per il principio di conservazione dell’energia, l’energia cinetica posseduta dalla pietra quando tocca terra deve coincidere con l’energia potenziale posseduta alla quota massima, quindi:</a:t>
            </a:r>
          </a:p>
          <a:p>
            <a:r>
              <a:rPr lang="it-IT" b="1" dirty="0" err="1" smtClean="0">
                <a:latin typeface="Book Antiqua" pitchFamily="18" charset="0"/>
              </a:rPr>
              <a:t>m∙g∙h</a:t>
            </a:r>
            <a:r>
              <a:rPr lang="it-IT" b="1" dirty="0" smtClean="0">
                <a:latin typeface="Book Antiqua" pitchFamily="18" charset="0"/>
              </a:rPr>
              <a:t> =  (½)∙m∙v</a:t>
            </a:r>
            <a:r>
              <a:rPr lang="it-IT" b="1" baseline="30000" dirty="0" smtClean="0">
                <a:latin typeface="Book Antiqua" pitchFamily="18" charset="0"/>
              </a:rPr>
              <a:t>2  </a:t>
            </a:r>
            <a:r>
              <a:rPr lang="it-IT" baseline="30000" dirty="0" smtClean="0">
                <a:latin typeface="Book Antiqua" pitchFamily="18" charset="0"/>
              </a:rPr>
              <a:t>		</a:t>
            </a:r>
            <a:r>
              <a:rPr lang="it-IT" b="1" dirty="0" err="1" smtClean="0">
                <a:latin typeface="Book Antiqua" pitchFamily="18" charset="0"/>
              </a:rPr>
              <a:t>g∙h</a:t>
            </a:r>
            <a:r>
              <a:rPr lang="it-IT" b="1" dirty="0" smtClean="0">
                <a:latin typeface="Book Antiqua" pitchFamily="18" charset="0"/>
              </a:rPr>
              <a:t> =  (½)∙v</a:t>
            </a:r>
            <a:r>
              <a:rPr lang="it-IT" b="1" baseline="30000" dirty="0" smtClean="0">
                <a:latin typeface="Book Antiqua" pitchFamily="18" charset="0"/>
              </a:rPr>
              <a:t>2</a:t>
            </a:r>
            <a:endParaRPr lang="it-IT" b="1" dirty="0" smtClean="0">
              <a:latin typeface="Book Antiqua" pitchFamily="18" charset="0"/>
            </a:endParaRPr>
          </a:p>
          <a:p>
            <a:endParaRPr lang="it-IT" sz="1600" dirty="0" smtClean="0">
              <a:latin typeface="Book Antiqua" pitchFamily="18" charset="0"/>
            </a:endParaRPr>
          </a:p>
          <a:p>
            <a:r>
              <a:rPr lang="it-IT" sz="1600" dirty="0" smtClean="0">
                <a:latin typeface="Book Antiqua" pitchFamily="18" charset="0"/>
              </a:rPr>
              <a:t>Facendo la formula inversa:		</a:t>
            </a:r>
            <a:r>
              <a:rPr lang="it-IT" sz="1600" b="1" dirty="0" smtClean="0">
                <a:latin typeface="Book Antiqua" pitchFamily="18" charset="0"/>
              </a:rPr>
              <a:t>v</a:t>
            </a:r>
            <a:r>
              <a:rPr lang="it-IT" sz="1600" b="1" baseline="30000" dirty="0" smtClean="0">
                <a:latin typeface="Book Antiqua" pitchFamily="18" charset="0"/>
              </a:rPr>
              <a:t>2</a:t>
            </a:r>
            <a:r>
              <a:rPr lang="it-IT" sz="1600" b="1" dirty="0" smtClean="0">
                <a:latin typeface="Book Antiqua" pitchFamily="18" charset="0"/>
              </a:rPr>
              <a:t> =2∙g∙h	</a:t>
            </a:r>
            <a:r>
              <a:rPr lang="it-IT" b="1" dirty="0" smtClean="0">
                <a:latin typeface="Book Antiqua" pitchFamily="18" charset="0"/>
              </a:rPr>
              <a:t>		</a:t>
            </a:r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6000760" y="6215082"/>
          <a:ext cx="1614493" cy="332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3" name="Equazione" r:id="rId3" imgW="1307880" imgH="253800" progId="Equation.3">
                  <p:embed/>
                </p:oleObj>
              </mc:Choice>
              <mc:Fallback>
                <p:oleObj name="Equazione" r:id="rId3" imgW="1307880" imgH="253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60" y="6215082"/>
                        <a:ext cx="1614493" cy="33276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ccia a destra 10"/>
          <p:cNvSpPr/>
          <p:nvPr/>
        </p:nvSpPr>
        <p:spPr>
          <a:xfrm>
            <a:off x="5429256" y="6357958"/>
            <a:ext cx="285752" cy="7143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63092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Multipli e sottomultipli</a:t>
            </a:r>
            <a:endParaRPr lang="it-IT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3251" name="Segnaposto contenuto 2"/>
          <p:cNvSpPr>
            <a:spLocks noGrp="1"/>
          </p:cNvSpPr>
          <p:nvPr>
            <p:ph idx="1"/>
          </p:nvPr>
        </p:nvSpPr>
        <p:spPr>
          <a:xfrm>
            <a:off x="428596" y="1143000"/>
            <a:ext cx="8501122" cy="557214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just" eaLnBrk="1" hangingPunct="1">
              <a:buNone/>
            </a:pPr>
            <a:r>
              <a:rPr lang="it-IT" sz="1600" dirty="0" smtClean="0">
                <a:latin typeface="Book Antiqua" pitchFamily="18" charset="0"/>
              </a:rPr>
              <a:t>Per esprimere numeri molto grandi o molto piccoli si usa la notazione scientifica che utilizza le potenze del 10. Si utilizzano prefissi per le unità di misura per moltiplicare per il relativo fattore.</a:t>
            </a:r>
          </a:p>
          <a:p>
            <a:pPr marL="0" indent="0" algn="just" eaLnBrk="1" hangingPunct="1">
              <a:buNone/>
            </a:pPr>
            <a:endParaRPr lang="it-IT" sz="1600" dirty="0" smtClean="0">
              <a:latin typeface="Book Antiqua" pitchFamily="18" charset="0"/>
            </a:endParaRPr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4DDAD0-B588-470F-BF49-47AD7C641E18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t-IT" smtClean="0"/>
          </a:p>
        </p:txBody>
      </p:sp>
      <p:sp>
        <p:nvSpPr>
          <p:cNvPr id="53253" name="AutoShape 2" descr="http://podcast.federica.unina.it/mini/img.php?src=/files/_docenti/grossi-gianfranco/img/grossi-125-01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orbel" pitchFamily="34" charset="0"/>
            </a:endParaRPr>
          </a:p>
        </p:txBody>
      </p:sp>
      <p:sp>
        <p:nvSpPr>
          <p:cNvPr id="53254" name="AutoShape 4" descr="http://podcast.federica.unina.it/mini/img.php?src=/files/_docenti/grossi-gianfranco/img/grossi-125-01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orbel" pitchFamily="34" charset="0"/>
            </a:endParaRPr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41424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4172" y="3857628"/>
            <a:ext cx="4154108" cy="27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sellaDiTesto 12"/>
          <p:cNvSpPr txBox="1"/>
          <p:nvPr/>
        </p:nvSpPr>
        <p:spPr>
          <a:xfrm>
            <a:off x="3428992" y="1857364"/>
            <a:ext cx="114300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i="1" dirty="0" smtClean="0">
                <a:latin typeface="Book Antiqua" pitchFamily="18" charset="0"/>
              </a:rPr>
              <a:t>Multipli</a:t>
            </a:r>
            <a:endParaRPr lang="it-IT" i="1" dirty="0">
              <a:latin typeface="Book Antiqua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215206" y="3500438"/>
            <a:ext cx="156211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i="1" dirty="0" smtClean="0">
                <a:latin typeface="Book Antiqua" pitchFamily="18" charset="0"/>
              </a:rPr>
              <a:t>Sottomultipli</a:t>
            </a:r>
            <a:endParaRPr lang="it-IT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15328" cy="63092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Notazione scientifica</a:t>
            </a:r>
            <a:endParaRPr lang="it-IT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3251" name="Segnaposto contenuto 2"/>
          <p:cNvSpPr>
            <a:spLocks noGrp="1"/>
          </p:cNvSpPr>
          <p:nvPr>
            <p:ph idx="1"/>
          </p:nvPr>
        </p:nvSpPr>
        <p:spPr>
          <a:xfrm>
            <a:off x="571472" y="1214438"/>
            <a:ext cx="8143932" cy="564356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just" eaLnBrk="1" hangingPunct="1">
              <a:buNone/>
            </a:pPr>
            <a:r>
              <a:rPr lang="it-IT" sz="2000" b="1" i="1" dirty="0" smtClean="0">
                <a:latin typeface="Book Antiqua" pitchFamily="18" charset="0"/>
              </a:rPr>
              <a:t>Un numero scritto in notazione scientifica è formato da un numero compreso tra 1 e 10 moltiplicato per una potenza di 10.</a:t>
            </a:r>
          </a:p>
          <a:p>
            <a:pPr marL="0" indent="0" algn="just" eaLnBrk="1" hangingPunct="1">
              <a:buNone/>
            </a:pPr>
            <a:r>
              <a:rPr lang="it-IT" sz="2000" b="1" i="1" dirty="0" smtClean="0">
                <a:latin typeface="Book Antiqua" pitchFamily="18" charset="0"/>
              </a:rPr>
              <a:t>Esempi:</a:t>
            </a:r>
          </a:p>
          <a:p>
            <a:r>
              <a:rPr lang="it-IT" sz="2000" i="1" dirty="0" smtClean="0">
                <a:latin typeface="Book Antiqua" pitchFamily="18" charset="0"/>
              </a:rPr>
              <a:t>8103000 = 8.103 × 10</a:t>
            </a:r>
            <a:r>
              <a:rPr lang="it-IT" sz="2000" i="1" baseline="30000" dirty="0" smtClean="0">
                <a:latin typeface="Book Antiqua" pitchFamily="18" charset="0"/>
              </a:rPr>
              <a:t>6</a:t>
            </a:r>
            <a:endParaRPr lang="it-IT" sz="2000" i="1" dirty="0" smtClean="0">
              <a:latin typeface="Book Antiqua" pitchFamily="18" charset="0"/>
            </a:endParaRPr>
          </a:p>
          <a:p>
            <a:r>
              <a:rPr lang="it-IT" sz="2000" i="1" dirty="0" smtClean="0">
                <a:latin typeface="Book Antiqua" pitchFamily="18" charset="0"/>
              </a:rPr>
              <a:t>21 000 </a:t>
            </a:r>
            <a:r>
              <a:rPr lang="it-IT" sz="2000" i="1" dirty="0" err="1" smtClean="0">
                <a:latin typeface="Book Antiqua" pitchFamily="18" charset="0"/>
              </a:rPr>
              <a:t>000</a:t>
            </a:r>
            <a:r>
              <a:rPr lang="it-IT" sz="2000" i="1" dirty="0" smtClean="0">
                <a:latin typeface="Book Antiqua" pitchFamily="18" charset="0"/>
              </a:rPr>
              <a:t> = 2.1 × 10</a:t>
            </a:r>
            <a:r>
              <a:rPr lang="it-IT" sz="2000" i="1" baseline="30000" dirty="0" smtClean="0">
                <a:latin typeface="Book Antiqua" pitchFamily="18" charset="0"/>
              </a:rPr>
              <a:t>7</a:t>
            </a:r>
            <a:endParaRPr lang="it-IT" sz="2000" i="1" dirty="0" smtClean="0">
              <a:latin typeface="Book Antiqua" pitchFamily="18" charset="0"/>
            </a:endParaRPr>
          </a:p>
          <a:p>
            <a:r>
              <a:rPr lang="it-IT" sz="2000" i="1" dirty="0" smtClean="0">
                <a:latin typeface="Book Antiqua" pitchFamily="18" charset="0"/>
              </a:rPr>
              <a:t>1 234 000 </a:t>
            </a:r>
            <a:r>
              <a:rPr lang="it-IT" sz="2000" i="1" dirty="0" err="1" smtClean="0">
                <a:latin typeface="Book Antiqua" pitchFamily="18" charset="0"/>
              </a:rPr>
              <a:t>000</a:t>
            </a:r>
            <a:r>
              <a:rPr lang="it-IT" sz="2000" i="1" dirty="0" smtClean="0">
                <a:latin typeface="Book Antiqua" pitchFamily="18" charset="0"/>
              </a:rPr>
              <a:t> 000= 1,234 × 10</a:t>
            </a:r>
            <a:r>
              <a:rPr lang="it-IT" sz="2000" i="1" baseline="30000" dirty="0" smtClean="0">
                <a:latin typeface="Book Antiqua" pitchFamily="18" charset="0"/>
              </a:rPr>
              <a:t>12</a:t>
            </a:r>
            <a:endParaRPr lang="it-IT" sz="2000" i="1" dirty="0" smtClean="0">
              <a:latin typeface="Book Antiqua" pitchFamily="18" charset="0"/>
            </a:endParaRPr>
          </a:p>
          <a:p>
            <a:r>
              <a:rPr lang="it-IT" sz="2000" i="1" dirty="0" smtClean="0">
                <a:latin typeface="Book Antiqua" pitchFamily="18" charset="0"/>
              </a:rPr>
              <a:t>658 000 = 6.58 × 10</a:t>
            </a:r>
            <a:r>
              <a:rPr lang="it-IT" sz="2000" i="1" baseline="30000" dirty="0" smtClean="0">
                <a:latin typeface="Book Antiqua" pitchFamily="18" charset="0"/>
              </a:rPr>
              <a:t>5</a:t>
            </a:r>
          </a:p>
          <a:p>
            <a:endParaRPr lang="it-IT" sz="2000" i="1" baseline="30000" dirty="0" smtClean="0">
              <a:latin typeface="Book Antiqua" pitchFamily="18" charset="0"/>
            </a:endParaRPr>
          </a:p>
          <a:p>
            <a:r>
              <a:rPr lang="it-IT" sz="2000" dirty="0" smtClean="0">
                <a:latin typeface="Book Antiqua" pitchFamily="18" charset="0"/>
              </a:rPr>
              <a:t>0.012 = 1.2 × 10</a:t>
            </a:r>
            <a:r>
              <a:rPr lang="it-IT" sz="2000" baseline="30000" dirty="0" smtClean="0">
                <a:latin typeface="Book Antiqua" pitchFamily="18" charset="0"/>
              </a:rPr>
              <a:t>−2</a:t>
            </a:r>
            <a:endParaRPr lang="it-IT" sz="2000" dirty="0" smtClean="0">
              <a:latin typeface="Book Antiqua" pitchFamily="18" charset="0"/>
            </a:endParaRPr>
          </a:p>
          <a:p>
            <a:r>
              <a:rPr lang="it-IT" sz="2000" dirty="0" smtClean="0">
                <a:latin typeface="Book Antiqua" pitchFamily="18" charset="0"/>
              </a:rPr>
              <a:t>0.00 000 123 = 1.23 × 10</a:t>
            </a:r>
            <a:r>
              <a:rPr lang="it-IT" sz="2000" baseline="30000" dirty="0" smtClean="0">
                <a:latin typeface="Book Antiqua" pitchFamily="18" charset="0"/>
              </a:rPr>
              <a:t>−6</a:t>
            </a:r>
            <a:endParaRPr lang="it-IT" sz="2000" dirty="0" smtClean="0">
              <a:latin typeface="Book Antiqua" pitchFamily="18" charset="0"/>
            </a:endParaRPr>
          </a:p>
          <a:p>
            <a:r>
              <a:rPr lang="it-IT" sz="2000" dirty="0" smtClean="0">
                <a:latin typeface="Book Antiqua" pitchFamily="18" charset="0"/>
              </a:rPr>
              <a:t>0.000 832 = 8.32 × 10</a:t>
            </a:r>
            <a:r>
              <a:rPr lang="it-IT" sz="2000" baseline="30000" dirty="0" smtClean="0">
                <a:latin typeface="Book Antiqua" pitchFamily="18" charset="0"/>
              </a:rPr>
              <a:t>−4</a:t>
            </a:r>
            <a:endParaRPr lang="it-IT" sz="2000" dirty="0" smtClean="0">
              <a:latin typeface="Book Antiqua" pitchFamily="18" charset="0"/>
            </a:endParaRPr>
          </a:p>
          <a:p>
            <a:r>
              <a:rPr lang="it-IT" sz="2000" dirty="0" smtClean="0">
                <a:latin typeface="Book Antiqua" pitchFamily="18" charset="0"/>
              </a:rPr>
              <a:t>0.000 006 345 = 6.345 × 10</a:t>
            </a:r>
            <a:r>
              <a:rPr lang="it-IT" sz="2000" baseline="30000" dirty="0" smtClean="0">
                <a:latin typeface="Book Antiqua" pitchFamily="18" charset="0"/>
              </a:rPr>
              <a:t>−6</a:t>
            </a:r>
          </a:p>
          <a:p>
            <a:endParaRPr lang="it-IT" sz="2000" baseline="30000" dirty="0" smtClean="0">
              <a:latin typeface="Book Antiqua" pitchFamily="18" charset="0"/>
            </a:endParaRPr>
          </a:p>
          <a:p>
            <a:pPr marL="0" indent="39688">
              <a:buNone/>
            </a:pPr>
            <a:r>
              <a:rPr lang="it-IT" sz="2000" i="1" dirty="0" smtClean="0">
                <a:latin typeface="Book Antiqua" pitchFamily="18" charset="0"/>
              </a:rPr>
              <a:t>Si definisce </a:t>
            </a:r>
            <a:r>
              <a:rPr lang="it-IT" sz="2000" b="1" i="1" dirty="0" smtClean="0">
                <a:latin typeface="Book Antiqua" pitchFamily="18" charset="0"/>
              </a:rPr>
              <a:t>ordine di grandezza </a:t>
            </a:r>
            <a:r>
              <a:rPr lang="it-IT" sz="2000" i="1" dirty="0" smtClean="0">
                <a:latin typeface="Book Antiqua" pitchFamily="18" charset="0"/>
              </a:rPr>
              <a:t>di un numero, il valore della potenza del 10 del numero espresso in notazione scientifica. </a:t>
            </a:r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4DDAD0-B588-470F-BF49-47AD7C641E18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it-IT" smtClean="0"/>
          </a:p>
        </p:txBody>
      </p:sp>
      <p:sp>
        <p:nvSpPr>
          <p:cNvPr id="53253" name="AutoShape 2" descr="http://podcast.federica.unina.it/mini/img.php?src=/files/_docenti/grossi-gianfranco/img/grossi-125-01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orbel" pitchFamily="34" charset="0"/>
            </a:endParaRPr>
          </a:p>
        </p:txBody>
      </p:sp>
      <p:sp>
        <p:nvSpPr>
          <p:cNvPr id="53254" name="AutoShape 4" descr="http://podcast.federica.unina.it/mini/img.php?src=/files/_docenti/grossi-gianfranco/img/grossi-125-01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15328" cy="63092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Notazione scientifica: esercizi</a:t>
            </a:r>
            <a:endParaRPr lang="it-IT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3251" name="Segnaposto contenuto 2"/>
          <p:cNvSpPr>
            <a:spLocks noGrp="1"/>
          </p:cNvSpPr>
          <p:nvPr>
            <p:ph idx="1"/>
          </p:nvPr>
        </p:nvSpPr>
        <p:spPr>
          <a:xfrm>
            <a:off x="571472" y="1214438"/>
            <a:ext cx="8143932" cy="400051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just" eaLnBrk="1" hangingPunct="1">
              <a:buNone/>
            </a:pPr>
            <a:r>
              <a:rPr lang="it-IT" sz="2000" b="1" i="1" dirty="0" smtClean="0">
                <a:latin typeface="Book Antiqua" pitchFamily="18" charset="0"/>
              </a:rPr>
              <a:t>Esercizio</a:t>
            </a:r>
          </a:p>
          <a:p>
            <a:pPr marL="173038" indent="39688" algn="just">
              <a:buNone/>
            </a:pPr>
            <a:r>
              <a:rPr lang="it-IT" sz="2000" dirty="0" smtClean="0">
                <a:latin typeface="Book Antiqua" pitchFamily="18" charset="0"/>
              </a:rPr>
              <a:t>Considerando una media di 80 anni, qual è, in secondi, l’ordine di grandezza della durata di una vita umana?</a:t>
            </a:r>
          </a:p>
          <a:p>
            <a:pPr marL="0" indent="39688">
              <a:buNone/>
            </a:pPr>
            <a:r>
              <a:rPr lang="it-IT" sz="2000" b="1" i="1" dirty="0" smtClean="0">
                <a:latin typeface="Book Antiqua" pitchFamily="18" charset="0"/>
              </a:rPr>
              <a:t>Soluzione</a:t>
            </a:r>
          </a:p>
          <a:p>
            <a:pPr marL="173038" indent="39688">
              <a:buNone/>
            </a:pPr>
            <a:r>
              <a:rPr lang="it-IT" sz="2000" dirty="0" smtClean="0">
                <a:latin typeface="Book Antiqua" pitchFamily="18" charset="0"/>
              </a:rPr>
              <a:t>80 anni = 80 × 365 giorni = 29 200 × 24 h =</a:t>
            </a:r>
          </a:p>
          <a:p>
            <a:pPr marL="173038" indent="39688">
              <a:buNone/>
            </a:pPr>
            <a:r>
              <a:rPr lang="it-IT" sz="2000" dirty="0" smtClean="0">
                <a:latin typeface="Book Antiqua" pitchFamily="18" charset="0"/>
              </a:rPr>
              <a:t>= 700 800 × 3600 s = 2 522 880 000 s</a:t>
            </a:r>
          </a:p>
          <a:p>
            <a:pPr marL="173038" indent="39688">
              <a:buNone/>
            </a:pPr>
            <a:r>
              <a:rPr lang="it-IT" sz="2000" dirty="0" smtClean="0">
                <a:latin typeface="Book Antiqua" pitchFamily="18" charset="0"/>
              </a:rPr>
              <a:t>Per la valutazione dell’ordine di grandezza interessa solo la potenza di 10 contenuta nel numero, per cui</a:t>
            </a:r>
          </a:p>
          <a:p>
            <a:pPr marL="173038" indent="39688">
              <a:buNone/>
            </a:pPr>
            <a:r>
              <a:rPr lang="it-IT" sz="2000" dirty="0" smtClean="0">
                <a:latin typeface="Book Antiqua" pitchFamily="18" charset="0"/>
              </a:rPr>
              <a:t>80 anni = 2,5 × 10</a:t>
            </a:r>
            <a:r>
              <a:rPr lang="it-IT" sz="2000" baseline="30000" dirty="0" smtClean="0">
                <a:latin typeface="Book Antiqua" pitchFamily="18" charset="0"/>
              </a:rPr>
              <a:t>9</a:t>
            </a:r>
            <a:r>
              <a:rPr lang="it-IT" sz="2000" dirty="0" smtClean="0">
                <a:latin typeface="Book Antiqua" pitchFamily="18" charset="0"/>
              </a:rPr>
              <a:t> s</a:t>
            </a:r>
          </a:p>
          <a:p>
            <a:pPr marL="173038" indent="39688">
              <a:buNone/>
            </a:pPr>
            <a:r>
              <a:rPr lang="it-IT" sz="2000" dirty="0" smtClean="0">
                <a:latin typeface="Book Antiqua" pitchFamily="18" charset="0"/>
              </a:rPr>
              <a:t>Cioè l’ordine di grandezza della durata di una vita umana è 10</a:t>
            </a:r>
            <a:r>
              <a:rPr lang="it-IT" sz="2000" baseline="30000" dirty="0" smtClean="0">
                <a:latin typeface="Book Antiqua" pitchFamily="18" charset="0"/>
              </a:rPr>
              <a:t>9</a:t>
            </a:r>
            <a:r>
              <a:rPr lang="it-IT" sz="2000" dirty="0" smtClean="0">
                <a:latin typeface="Book Antiqua" pitchFamily="18" charset="0"/>
              </a:rPr>
              <a:t> s.</a:t>
            </a:r>
          </a:p>
          <a:p>
            <a:pPr marL="0" indent="0" algn="just" eaLnBrk="1" hangingPunct="1">
              <a:buNone/>
            </a:pPr>
            <a:endParaRPr lang="it-IT" sz="2000" b="1" i="1" dirty="0" smtClean="0">
              <a:latin typeface="Book Antiqua" pitchFamily="18" charset="0"/>
            </a:endParaRPr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4DDAD0-B588-470F-BF49-47AD7C641E18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t-IT" smtClean="0"/>
          </a:p>
        </p:txBody>
      </p:sp>
      <p:sp>
        <p:nvSpPr>
          <p:cNvPr id="53253" name="AutoShape 2" descr="http://podcast.federica.unina.it/mini/img.php?src=/files/_docenti/grossi-gianfranco/img/grossi-125-01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orbel" pitchFamily="34" charset="0"/>
            </a:endParaRPr>
          </a:p>
        </p:txBody>
      </p:sp>
      <p:sp>
        <p:nvSpPr>
          <p:cNvPr id="53254" name="AutoShape 4" descr="http://podcast.federica.unina.it/mini/img.php?src=/files/_docenti/grossi-gianfranco/img/grossi-125-01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15328" cy="63092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Notazione scientifica: esercizi</a:t>
            </a:r>
            <a:endParaRPr lang="it-IT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3251" name="Segnaposto contenuto 2"/>
          <p:cNvSpPr>
            <a:spLocks noGrp="1"/>
          </p:cNvSpPr>
          <p:nvPr>
            <p:ph idx="1"/>
          </p:nvPr>
        </p:nvSpPr>
        <p:spPr>
          <a:xfrm>
            <a:off x="571472" y="1214438"/>
            <a:ext cx="8143932" cy="550071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just" eaLnBrk="1" hangingPunct="1">
              <a:buNone/>
            </a:pPr>
            <a:r>
              <a:rPr lang="it-IT" sz="2000" b="1" i="1" dirty="0" smtClean="0">
                <a:latin typeface="Book Antiqua" pitchFamily="18" charset="0"/>
              </a:rPr>
              <a:t>Esercizio</a:t>
            </a:r>
          </a:p>
          <a:p>
            <a:pPr marL="0" indent="0" algn="just" eaLnBrk="1" hangingPunct="1">
              <a:buNone/>
            </a:pPr>
            <a:r>
              <a:rPr lang="it-IT" sz="2000" b="1" i="1" dirty="0" smtClean="0">
                <a:latin typeface="Book Antiqua" pitchFamily="18" charset="0"/>
              </a:rPr>
              <a:t>Scrivere in notazione scientifica i seguenti numeri:</a:t>
            </a:r>
          </a:p>
          <a:p>
            <a:pPr marL="173038" indent="39688" algn="just">
              <a:buNone/>
            </a:pPr>
            <a:r>
              <a:rPr lang="pt-BR" sz="2000" dirty="0" smtClean="0">
                <a:latin typeface="Book Antiqua" pitchFamily="18" charset="0"/>
              </a:rPr>
              <a:t>A= 1234000000		E= 0.0000652</a:t>
            </a:r>
          </a:p>
          <a:p>
            <a:pPr marL="173038" indent="39688" algn="just">
              <a:buNone/>
            </a:pPr>
            <a:r>
              <a:rPr lang="pt-BR" sz="2000" dirty="0" smtClean="0">
                <a:latin typeface="Book Antiqua" pitchFamily="18" charset="0"/>
              </a:rPr>
              <a:t>B= 34620000			F= 0.0000000000011</a:t>
            </a:r>
          </a:p>
          <a:p>
            <a:pPr marL="173038" indent="39688" algn="just">
              <a:buNone/>
            </a:pPr>
            <a:r>
              <a:rPr lang="pt-BR" sz="2000" dirty="0" smtClean="0">
                <a:latin typeface="Book Antiqua" pitchFamily="18" charset="0"/>
              </a:rPr>
              <a:t>C= 78000000000000		G= 0.0032</a:t>
            </a:r>
          </a:p>
          <a:p>
            <a:pPr marL="173038" indent="39688" algn="just">
              <a:buNone/>
            </a:pPr>
            <a:r>
              <a:rPr lang="pt-BR" sz="2000" dirty="0" smtClean="0">
                <a:latin typeface="Book Antiqua" pitchFamily="18" charset="0"/>
              </a:rPr>
              <a:t>D= 237 			H= 0.133</a:t>
            </a:r>
          </a:p>
          <a:p>
            <a:pPr marL="173038" indent="39688" algn="just">
              <a:buNone/>
            </a:pPr>
            <a:endParaRPr lang="pt-BR" sz="2000" b="1" i="1" dirty="0" smtClean="0">
              <a:latin typeface="Book Antiqua" pitchFamily="18" charset="0"/>
            </a:endParaRPr>
          </a:p>
          <a:p>
            <a:pPr marL="0" indent="39688" algn="just">
              <a:buNone/>
            </a:pPr>
            <a:r>
              <a:rPr lang="it-IT" sz="2000" b="1" i="1" dirty="0" smtClean="0">
                <a:latin typeface="Book Antiqua" pitchFamily="18" charset="0"/>
              </a:rPr>
              <a:t>Scrivere per esteso i numeri dati in notazione scientifica:</a:t>
            </a:r>
          </a:p>
          <a:p>
            <a:pPr marL="177800" indent="39688" algn="just">
              <a:buNone/>
            </a:pPr>
            <a:r>
              <a:rPr lang="it-IT" sz="2000" i="1" dirty="0" err="1" smtClean="0">
                <a:latin typeface="Book Antiqua" pitchFamily="18" charset="0"/>
              </a:rPr>
              <a:t>A=</a:t>
            </a:r>
            <a:r>
              <a:rPr lang="it-IT" sz="2000" i="1" dirty="0" smtClean="0">
                <a:latin typeface="Book Antiqua" pitchFamily="18" charset="0"/>
              </a:rPr>
              <a:t> 1.32 10</a:t>
            </a:r>
            <a:r>
              <a:rPr lang="it-IT" sz="2000" i="1" baseline="30000" dirty="0" smtClean="0">
                <a:latin typeface="Book Antiqua" pitchFamily="18" charset="0"/>
              </a:rPr>
              <a:t>3</a:t>
            </a:r>
            <a:r>
              <a:rPr lang="it-IT" sz="2000" i="1" dirty="0" smtClean="0">
                <a:latin typeface="Book Antiqua" pitchFamily="18" charset="0"/>
              </a:rPr>
              <a:t>			</a:t>
            </a:r>
            <a:r>
              <a:rPr lang="it-IT" sz="2000" i="1" dirty="0" err="1" smtClean="0">
                <a:latin typeface="Book Antiqua" pitchFamily="18" charset="0"/>
              </a:rPr>
              <a:t>E=</a:t>
            </a:r>
            <a:r>
              <a:rPr lang="it-IT" sz="2000" i="1" dirty="0" smtClean="0">
                <a:latin typeface="Book Antiqua" pitchFamily="18" charset="0"/>
              </a:rPr>
              <a:t> 1.657 10</a:t>
            </a:r>
            <a:r>
              <a:rPr lang="it-IT" sz="2000" i="1" baseline="30000" dirty="0" smtClean="0">
                <a:latin typeface="Book Antiqua" pitchFamily="18" charset="0"/>
              </a:rPr>
              <a:t>-5</a:t>
            </a:r>
          </a:p>
          <a:p>
            <a:pPr marL="177800" indent="39688" algn="just">
              <a:buNone/>
            </a:pPr>
            <a:r>
              <a:rPr lang="it-IT" sz="2000" i="1" dirty="0" err="1" smtClean="0">
                <a:latin typeface="Book Antiqua" pitchFamily="18" charset="0"/>
              </a:rPr>
              <a:t>B=</a:t>
            </a:r>
            <a:r>
              <a:rPr lang="it-IT" sz="2000" i="1" dirty="0" smtClean="0">
                <a:latin typeface="Book Antiqua" pitchFamily="18" charset="0"/>
              </a:rPr>
              <a:t> 2.6 10</a:t>
            </a:r>
            <a:r>
              <a:rPr lang="it-IT" sz="2000" i="1" baseline="30000" dirty="0" smtClean="0">
                <a:latin typeface="Book Antiqua" pitchFamily="18" charset="0"/>
              </a:rPr>
              <a:t>6</a:t>
            </a:r>
            <a:r>
              <a:rPr lang="it-IT" sz="2000" i="1" dirty="0" smtClean="0">
                <a:latin typeface="Book Antiqua" pitchFamily="18" charset="0"/>
              </a:rPr>
              <a:t>			</a:t>
            </a:r>
            <a:r>
              <a:rPr lang="it-IT" sz="2000" i="1" dirty="0" err="1" smtClean="0">
                <a:latin typeface="Book Antiqua" pitchFamily="18" charset="0"/>
              </a:rPr>
              <a:t>F=</a:t>
            </a:r>
            <a:r>
              <a:rPr lang="it-IT" sz="2000" i="1" dirty="0" smtClean="0">
                <a:latin typeface="Book Antiqua" pitchFamily="18" charset="0"/>
              </a:rPr>
              <a:t> 3.54 10</a:t>
            </a:r>
            <a:r>
              <a:rPr lang="it-IT" sz="2000" i="1" baseline="30000" dirty="0" smtClean="0">
                <a:latin typeface="Book Antiqua" pitchFamily="18" charset="0"/>
              </a:rPr>
              <a:t>-8</a:t>
            </a:r>
          </a:p>
          <a:p>
            <a:pPr marL="177800" indent="39688" algn="just">
              <a:buNone/>
            </a:pPr>
            <a:r>
              <a:rPr lang="it-IT" sz="2000" i="1" dirty="0" err="1" smtClean="0">
                <a:latin typeface="Book Antiqua" pitchFamily="18" charset="0"/>
              </a:rPr>
              <a:t>C=</a:t>
            </a:r>
            <a:r>
              <a:rPr lang="it-IT" sz="2000" i="1" dirty="0" smtClean="0">
                <a:latin typeface="Book Antiqua" pitchFamily="18" charset="0"/>
              </a:rPr>
              <a:t> 3.666 10</a:t>
            </a:r>
            <a:r>
              <a:rPr lang="it-IT" sz="2000" i="1" baseline="30000" dirty="0" smtClean="0">
                <a:latin typeface="Book Antiqua" pitchFamily="18" charset="0"/>
              </a:rPr>
              <a:t>9</a:t>
            </a:r>
            <a:r>
              <a:rPr lang="it-IT" sz="2000" i="1" dirty="0" smtClean="0">
                <a:latin typeface="Book Antiqua" pitchFamily="18" charset="0"/>
              </a:rPr>
              <a:t>			</a:t>
            </a:r>
            <a:r>
              <a:rPr lang="it-IT" sz="2000" i="1" dirty="0" err="1" smtClean="0">
                <a:latin typeface="Book Antiqua" pitchFamily="18" charset="0"/>
              </a:rPr>
              <a:t>G=</a:t>
            </a:r>
            <a:r>
              <a:rPr lang="it-IT" sz="2000" i="1" dirty="0" smtClean="0">
                <a:latin typeface="Book Antiqua" pitchFamily="18" charset="0"/>
              </a:rPr>
              <a:t> 6.213 10</a:t>
            </a:r>
            <a:r>
              <a:rPr lang="it-IT" sz="2000" i="1" baseline="30000" dirty="0" smtClean="0">
                <a:latin typeface="Book Antiqua" pitchFamily="18" charset="0"/>
              </a:rPr>
              <a:t>-2</a:t>
            </a:r>
          </a:p>
          <a:p>
            <a:pPr marL="177800" indent="39688" algn="just">
              <a:buNone/>
            </a:pPr>
            <a:r>
              <a:rPr lang="it-IT" sz="2000" i="1" dirty="0" err="1" smtClean="0">
                <a:latin typeface="Book Antiqua" pitchFamily="18" charset="0"/>
              </a:rPr>
              <a:t>D=</a:t>
            </a:r>
            <a:r>
              <a:rPr lang="it-IT" sz="2000" i="1" dirty="0" smtClean="0">
                <a:latin typeface="Book Antiqua" pitchFamily="18" charset="0"/>
              </a:rPr>
              <a:t> 6.3695432 10</a:t>
            </a:r>
            <a:r>
              <a:rPr lang="it-IT" sz="2000" i="1" baseline="30000" dirty="0" smtClean="0">
                <a:latin typeface="Book Antiqua" pitchFamily="18" charset="0"/>
              </a:rPr>
              <a:t>5		</a:t>
            </a:r>
            <a:r>
              <a:rPr lang="it-IT" sz="2000" i="1" dirty="0" smtClean="0">
                <a:latin typeface="Book Antiqua" pitchFamily="18" charset="0"/>
              </a:rPr>
              <a:t> </a:t>
            </a:r>
            <a:r>
              <a:rPr lang="it-IT" sz="2000" i="1" dirty="0" err="1" smtClean="0">
                <a:latin typeface="Book Antiqua" pitchFamily="18" charset="0"/>
              </a:rPr>
              <a:t>H=</a:t>
            </a:r>
            <a:r>
              <a:rPr lang="it-IT" sz="2000" i="1" dirty="0" smtClean="0">
                <a:latin typeface="Book Antiqua" pitchFamily="18" charset="0"/>
              </a:rPr>
              <a:t> 6.213 10</a:t>
            </a:r>
            <a:r>
              <a:rPr lang="it-IT" sz="2000" i="1" baseline="30000" dirty="0" smtClean="0">
                <a:latin typeface="Book Antiqua" pitchFamily="18" charset="0"/>
              </a:rPr>
              <a:t>-9</a:t>
            </a:r>
          </a:p>
          <a:p>
            <a:pPr marL="177800" indent="39688" algn="just">
              <a:buNone/>
            </a:pPr>
            <a:endParaRPr lang="it-IT" sz="2000" i="1" baseline="30000" dirty="0" smtClean="0">
              <a:latin typeface="Book Antiqua" pitchFamily="18" charset="0"/>
            </a:endParaRPr>
          </a:p>
          <a:p>
            <a:pPr marL="0" indent="39688" algn="just">
              <a:buNone/>
            </a:pPr>
            <a:r>
              <a:rPr lang="it-IT" sz="2000" i="1" dirty="0" smtClean="0">
                <a:latin typeface="Book Antiqua" pitchFamily="18" charset="0"/>
              </a:rPr>
              <a:t>Di questi numeri dire l’ordine di grandezza</a:t>
            </a:r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4DDAD0-B588-470F-BF49-47AD7C641E18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it-IT" smtClean="0"/>
          </a:p>
        </p:txBody>
      </p:sp>
      <p:sp>
        <p:nvSpPr>
          <p:cNvPr id="53253" name="AutoShape 2" descr="http://podcast.federica.unina.it/mini/img.php?src=/files/_docenti/grossi-gianfranco/img/grossi-125-01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orbel" pitchFamily="34" charset="0"/>
            </a:endParaRPr>
          </a:p>
        </p:txBody>
      </p:sp>
      <p:sp>
        <p:nvSpPr>
          <p:cNvPr id="53254" name="AutoShape 4" descr="http://podcast.federica.unina.it/mini/img.php?src=/files/_docenti/grossi-gianfranco/img/grossi-125-01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4428</TotalTime>
  <Words>2986</Words>
  <Application>Microsoft Office PowerPoint</Application>
  <PresentationFormat>Presentazione su schermo (4:3)</PresentationFormat>
  <Paragraphs>640</Paragraphs>
  <Slides>56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56</vt:i4>
      </vt:variant>
    </vt:vector>
  </HeadingPairs>
  <TitlesOfParts>
    <vt:vector size="59" baseType="lpstr">
      <vt:lpstr>Metro</vt:lpstr>
      <vt:lpstr>Equazione</vt:lpstr>
      <vt:lpstr>Equation</vt:lpstr>
      <vt:lpstr> Fisica Medica prima parte: la meccanica  C.I. scienze propedeutiche e basi della metodologia della ricerca   Laurea di Fisioterapia   </vt:lpstr>
      <vt:lpstr>Le grandezze fisiche e la loro misura</vt:lpstr>
      <vt:lpstr>Le grandezze fisiche e la loro misura</vt:lpstr>
      <vt:lpstr>Le grandezze fisiche e la loro misura</vt:lpstr>
      <vt:lpstr>Le grandezze fisiche derivate</vt:lpstr>
      <vt:lpstr>Multipli e sottomultipli</vt:lpstr>
      <vt:lpstr>Notazione scientifica</vt:lpstr>
      <vt:lpstr>Notazione scientifica: esercizi</vt:lpstr>
      <vt:lpstr>Notazione scientifica: esercizi</vt:lpstr>
      <vt:lpstr>Grandezze vettoriali e scalari</vt:lpstr>
      <vt:lpstr>Rappresentazione grafica dei vettori</vt:lpstr>
      <vt:lpstr>Operazioni con i vettori:  moltiplicazione di vettori con uno scalare</vt:lpstr>
      <vt:lpstr>Operazioni con i vettori:  somma di vettori </vt:lpstr>
      <vt:lpstr>somma di vettori paralleli</vt:lpstr>
      <vt:lpstr>differenza di vettori </vt:lpstr>
      <vt:lpstr>Presentazione standard di PowerPoint</vt:lpstr>
      <vt:lpstr>Prodotto scalare di vettori</vt:lpstr>
      <vt:lpstr>Prodotto scalare di vettori (casi possibili)</vt:lpstr>
      <vt:lpstr>Prodotto vettoriale di vettori</vt:lpstr>
      <vt:lpstr>Tabella Valori di Seno e Coseno</vt:lpstr>
      <vt:lpstr>Cinematica</vt:lpstr>
      <vt:lpstr>Cinematica: esempi di traiettoria</vt:lpstr>
      <vt:lpstr>Presentazione standard di PowerPoint</vt:lpstr>
      <vt:lpstr>Cinematica:  velocità istantanea</vt:lpstr>
      <vt:lpstr>Cinematica:  unità di misura di velocità</vt:lpstr>
      <vt:lpstr>Cinematica:  esempio</vt:lpstr>
      <vt:lpstr>Cinematica:  moto  rettilineo  uniforme</vt:lpstr>
      <vt:lpstr>Cinematica:   grafico  velocità-tempo</vt:lpstr>
      <vt:lpstr>Cinematica:  legge oraria del moto rettilineo uniforme</vt:lpstr>
      <vt:lpstr>Cinematica:  grafico spazio-tempo del moto             rettilineo uniforme</vt:lpstr>
      <vt:lpstr>Cinematica:  grafico spazio-tempo del moto             rettilineo uniforme</vt:lpstr>
      <vt:lpstr>Presentazione standard di PowerPoint</vt:lpstr>
      <vt:lpstr>Cinematica:  moto  circolare uniforme</vt:lpstr>
      <vt:lpstr>Cinematica:  moto  circolare uniforme</vt:lpstr>
      <vt:lpstr>Cinematica:  moto  circolare uniforme</vt:lpstr>
      <vt:lpstr>Cinematica:  moto  circolare uniforme</vt:lpstr>
      <vt:lpstr>Cinematica:  moto  circolare uniforme</vt:lpstr>
      <vt:lpstr>Cinematica:  moto  circolare uniforme</vt:lpstr>
      <vt:lpstr>Cinematica: moto rettilineo uniforme</vt:lpstr>
      <vt:lpstr>Cinematica: moto rettilineo uniforme</vt:lpstr>
      <vt:lpstr>Cinematica: moto rettilineo uniforme</vt:lpstr>
      <vt:lpstr>Cinematica: accelerazione</vt:lpstr>
      <vt:lpstr>Cinematica:  accelerazione</vt:lpstr>
      <vt:lpstr>Cinematica:  decelerazione</vt:lpstr>
      <vt:lpstr>Cinematica: moto rettilineo uniformemente accelerato</vt:lpstr>
      <vt:lpstr>Cinematica: moto rettilineo uniformemente accelerato</vt:lpstr>
      <vt:lpstr>Cinematica:  esempio</vt:lpstr>
      <vt:lpstr>Cinematica:  esempio</vt:lpstr>
      <vt:lpstr>Cinematica: moto rettilineo uniformemente accelerato</vt:lpstr>
      <vt:lpstr>Cinematica: legge oraria del moto rettilineo uniformemente  accelerato</vt:lpstr>
      <vt:lpstr>Cinematica: grafico</vt:lpstr>
      <vt:lpstr>Cinematica: formule del moto rettilineo uniformemente  accelerato</vt:lpstr>
      <vt:lpstr>Cinematica: esercizi</vt:lpstr>
      <vt:lpstr>Cinematica: rappresentazione grafica di un moto vario </vt:lpstr>
      <vt:lpstr>Cinematica:  moto  in  caduta  libera</vt:lpstr>
      <vt:lpstr>Cinematica: esercizi</vt:lpstr>
    </vt:vector>
  </TitlesOfParts>
  <Company>AOUTS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Fisica Medica  Laurea di Fisioterapia</dc:title>
  <dc:creator>Luca</dc:creator>
  <cp:lastModifiedBy>Rossella Vidimari</cp:lastModifiedBy>
  <cp:revision>312</cp:revision>
  <dcterms:created xsi:type="dcterms:W3CDTF">2017-09-27T09:46:16Z</dcterms:created>
  <dcterms:modified xsi:type="dcterms:W3CDTF">2020-10-16T13:29:44Z</dcterms:modified>
</cp:coreProperties>
</file>