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1"/>
  </p:notesMasterIdLst>
  <p:handoutMasterIdLst>
    <p:handoutMasterId r:id="rId62"/>
  </p:handoutMasterIdLst>
  <p:sldIdLst>
    <p:sldId id="256" r:id="rId2"/>
    <p:sldId id="305" r:id="rId3"/>
    <p:sldId id="312" r:id="rId4"/>
    <p:sldId id="313" r:id="rId5"/>
    <p:sldId id="332" r:id="rId6"/>
    <p:sldId id="314" r:id="rId7"/>
    <p:sldId id="309" r:id="rId8"/>
    <p:sldId id="310" r:id="rId9"/>
    <p:sldId id="311" r:id="rId10"/>
    <p:sldId id="315" r:id="rId11"/>
    <p:sldId id="306" r:id="rId12"/>
    <p:sldId id="307" r:id="rId13"/>
    <p:sldId id="316" r:id="rId14"/>
    <p:sldId id="280" r:id="rId15"/>
    <p:sldId id="317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33" r:id="rId24"/>
    <p:sldId id="318" r:id="rId25"/>
    <p:sldId id="334" r:id="rId26"/>
    <p:sldId id="335" r:id="rId27"/>
    <p:sldId id="336" r:id="rId28"/>
    <p:sldId id="319" r:id="rId29"/>
    <p:sldId id="349" r:id="rId30"/>
    <p:sldId id="411" r:id="rId31"/>
    <p:sldId id="410" r:id="rId32"/>
    <p:sldId id="412" r:id="rId33"/>
    <p:sldId id="413" r:id="rId34"/>
    <p:sldId id="337" r:id="rId35"/>
    <p:sldId id="353" r:id="rId36"/>
    <p:sldId id="348" r:id="rId37"/>
    <p:sldId id="351" r:id="rId38"/>
    <p:sldId id="338" r:id="rId39"/>
    <p:sldId id="352" r:id="rId40"/>
    <p:sldId id="356" r:id="rId41"/>
    <p:sldId id="339" r:id="rId42"/>
    <p:sldId id="354" r:id="rId43"/>
    <p:sldId id="355" r:id="rId44"/>
    <p:sldId id="342" r:id="rId45"/>
    <p:sldId id="340" r:id="rId46"/>
    <p:sldId id="357" r:id="rId47"/>
    <p:sldId id="361" r:id="rId48"/>
    <p:sldId id="362" r:id="rId49"/>
    <p:sldId id="363" r:id="rId50"/>
    <p:sldId id="364" r:id="rId51"/>
    <p:sldId id="365" r:id="rId52"/>
    <p:sldId id="359" r:id="rId53"/>
    <p:sldId id="341" r:id="rId54"/>
    <p:sldId id="343" r:id="rId55"/>
    <p:sldId id="366" r:id="rId56"/>
    <p:sldId id="374" r:id="rId57"/>
    <p:sldId id="375" r:id="rId58"/>
    <p:sldId id="346" r:id="rId59"/>
    <p:sldId id="347" r:id="rId60"/>
  </p:sldIdLst>
  <p:sldSz cx="9144000" cy="6858000" type="screen4x3"/>
  <p:notesSz cx="10234613" cy="70993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5" autoAdjust="0"/>
    <p:restoredTop sz="99877" autoAdjust="0"/>
  </p:normalViewPr>
  <p:slideViewPr>
    <p:cSldViewPr>
      <p:cViewPr>
        <p:scale>
          <a:sx n="50" d="100"/>
          <a:sy n="50" d="100"/>
        </p:scale>
        <p:origin x="-72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82" y="1852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1.png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33.png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C4552BA-5FAB-4822-9263-0B20C9647758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3053E25-F077-4DCE-B8EC-FA884C2006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606018B-2938-4347-95AC-13DC14999DF7}" type="datetimeFigureOut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496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54BD1B8-43CC-4AB0-A661-E1E560273E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766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337BA0-F1A6-42CE-9AF5-4CBDADE56D2C}" type="slidenum">
              <a:rPr lang="it-IT" smtClean="0"/>
              <a:pPr>
                <a:defRPr/>
              </a:pPr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84477-B4C7-4A65-A112-E0043626BF8A}" type="slidenum">
              <a:rPr lang="it-IT">
                <a:ea typeface="MS Gothic" pitchFamily="49" charset="-128"/>
              </a:rPr>
              <a:pPr>
                <a:defRPr/>
              </a:pPr>
              <a:t>49</a:t>
            </a:fld>
            <a:endParaRPr lang="it-IT">
              <a:ea typeface="MS Gothic" pitchFamily="49" charset="-128"/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1703401" y="532447"/>
            <a:ext cx="6825444" cy="2662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835" tIns="43418" rIns="86835" bIns="43418" anchor="ctr"/>
          <a:lstStyle/>
          <a:p>
            <a:endParaRPr lang="it-IT"/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23462" y="3372167"/>
            <a:ext cx="8123725" cy="316264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24EE46-DDE2-4349-A5E2-1CC685F4EAD4}" type="slidenum">
              <a:rPr lang="it-IT">
                <a:ea typeface="MS Gothic" pitchFamily="49" charset="-128"/>
              </a:rPr>
              <a:pPr>
                <a:defRPr/>
              </a:pPr>
              <a:t>50</a:t>
            </a:fld>
            <a:endParaRPr lang="it-IT">
              <a:ea typeface="MS Gothic" pitchFamily="49" charset="-128"/>
            </a:endParaRPr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1703401" y="532447"/>
            <a:ext cx="6825444" cy="2662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835" tIns="43418" rIns="86835" bIns="43418" anchor="ctr"/>
          <a:lstStyle/>
          <a:p>
            <a:endParaRPr lang="it-IT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23462" y="3372167"/>
            <a:ext cx="8123725" cy="316264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81A41C-42F7-47B2-BDB1-40A1E459574C}" type="slidenum">
              <a:rPr lang="it-IT">
                <a:ea typeface="MS Gothic" pitchFamily="49" charset="-128"/>
              </a:rPr>
              <a:pPr>
                <a:defRPr/>
              </a:pPr>
              <a:t>51</a:t>
            </a:fld>
            <a:endParaRPr lang="it-IT">
              <a:ea typeface="MS Gothic" pitchFamily="49" charset="-128"/>
            </a:endParaRPr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1703401" y="532447"/>
            <a:ext cx="6825444" cy="2662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835" tIns="43418" rIns="86835" bIns="43418" anchor="ctr"/>
          <a:lstStyle/>
          <a:p>
            <a:endParaRPr lang="it-IT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23462" y="3372167"/>
            <a:ext cx="8123725" cy="316264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7DC70B-82AF-4414-9B7C-3686438A4028}" type="slidenum">
              <a:rPr lang="it-IT" smtClean="0"/>
              <a:pPr>
                <a:defRPr/>
              </a:pPr>
              <a:t>13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AC4F47-D169-4966-997A-91CD84400E5D}" type="slidenum">
              <a:rPr lang="it-IT" smtClean="0"/>
              <a:pPr>
                <a:defRPr/>
              </a:pPr>
              <a:t>16</a:t>
            </a:fld>
            <a:endParaRPr lang="it-IT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DB6D35-5F8E-4B65-99DC-83365C3E05AB}" type="slidenum">
              <a:rPr lang="it-IT" smtClean="0"/>
              <a:pPr>
                <a:defRPr/>
              </a:pPr>
              <a:t>17</a:t>
            </a:fld>
            <a:endParaRPr lang="it-IT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E14DC-7AE2-48B1-A7BF-18EC612660E8}" type="slidenum">
              <a:rPr lang="it-IT" smtClean="0"/>
              <a:pPr>
                <a:defRPr/>
              </a:pPr>
              <a:t>18</a:t>
            </a:fld>
            <a:endParaRPr lang="it-IT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08205-2F17-43C4-88B1-2AE526177CA6}" type="slidenum">
              <a:rPr lang="it-IT" smtClean="0"/>
              <a:pPr>
                <a:defRPr/>
              </a:pPr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92E48-2234-42CC-A80D-716B2B473DC3}" type="slidenum">
              <a:rPr lang="it-IT" smtClean="0"/>
              <a:pPr>
                <a:defRPr/>
              </a:pPr>
              <a:t>21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864E6-CABB-4B1C-826A-C51243284CB8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98380-2656-40DA-BAEF-52ADA6FCF54B}" type="slidenum">
              <a:rPr lang="it-IT">
                <a:ea typeface="MS Gothic" pitchFamily="49" charset="-128"/>
              </a:rPr>
              <a:pPr>
                <a:defRPr/>
              </a:pPr>
              <a:t>48</a:t>
            </a:fld>
            <a:endParaRPr lang="it-IT">
              <a:ea typeface="MS Gothic" pitchFamily="49" charset="-128"/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703401" y="532447"/>
            <a:ext cx="6825444" cy="2662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835" tIns="43418" rIns="86835" bIns="43418" anchor="ctr"/>
          <a:lstStyle/>
          <a:p>
            <a:endParaRPr lang="it-IT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23462" y="3372167"/>
            <a:ext cx="8123725" cy="316264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15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788073-B0B9-499B-8A38-88608FCD82C7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7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B4A99C-F3F9-4D60-B1E5-AB47A83863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71D7-828F-4E93-BB58-BA59C9EB1029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F575-FFCA-491D-800B-BD32B0A832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1121-CFA5-4B51-A0B5-496C1C31F1B7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57C7-5250-4BC8-B755-66BD50C8EC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4996-C763-4C66-AAE9-D63738D1F621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8F69-6F3A-4E07-9477-513BF011CF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igura a mano libera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igura a mano libera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ttangolo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ttangolo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ttangolo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71FDA8-C7ED-419E-AA2D-83B58309FEAC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2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6C043-67E2-4C89-B1F6-91088631EE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7F12D-6599-4CDA-8351-FB03944E487D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09599A-A55B-48E4-975E-981BF280F3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ttangolo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ttangolo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1943B3-BADC-431F-A17E-8828B37F3377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1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A11553-3D2A-4183-A9F8-E61623FF06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571B9-4C80-4A60-BC15-730391ED8260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D649-9D68-4F6B-B1A1-39C64341C3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0615BA-7CCC-48DB-9CB1-77DA286D457C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743D93-D8CE-4AFB-99A2-6257595AFF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C5EF-DA17-450B-A2DD-49E2C2173105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52E5-5A87-4FA3-8458-BCBD17F57A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uppo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Connettore 1 7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o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Connettore 1 11"/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o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Connettore 1 15"/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E2502D-3FE5-4713-ABCE-9AB6EF161C02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20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315DFA-53A7-4B7A-9798-215F9DFF55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1996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F13AF7-B329-4734-8721-49386524358A}" type="datetime1">
              <a:rPr lang="it-IT"/>
              <a:pPr>
                <a:defRPr/>
              </a:pPr>
              <a:t>16/10/2020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9348F46-EC36-48D9-B9D7-6A628656AD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799" r:id="rId2"/>
    <p:sldLayoutId id="2147483805" r:id="rId3"/>
    <p:sldLayoutId id="2147483806" r:id="rId4"/>
    <p:sldLayoutId id="2147483807" r:id="rId5"/>
    <p:sldLayoutId id="2147483800" r:id="rId6"/>
    <p:sldLayoutId id="2147483808" r:id="rId7"/>
    <p:sldLayoutId id="2147483801" r:id="rId8"/>
    <p:sldLayoutId id="2147483809" r:id="rId9"/>
    <p:sldLayoutId id="2147483802" r:id="rId10"/>
    <p:sldLayoutId id="21474838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png"/><Relationship Id="rId4" Type="http://schemas.openxmlformats.org/officeDocument/2006/relationships/image" Target="../media/image14.wmf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3.png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2.wmf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3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0.png"/><Relationship Id="rId12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png"/><Relationship Id="rId11" Type="http://schemas.openxmlformats.org/officeDocument/2006/relationships/image" Target="../media/image55.wmf"/><Relationship Id="rId5" Type="http://schemas.openxmlformats.org/officeDocument/2006/relationships/image" Target="../media/image58.png"/><Relationship Id="rId15" Type="http://schemas.openxmlformats.org/officeDocument/2006/relationships/image" Target="../media/image62.png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57.png"/><Relationship Id="rId9" Type="http://schemas.openxmlformats.org/officeDocument/2006/relationships/image" Target="../media/image54.wmf"/><Relationship Id="rId1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4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wmf"/><Relationship Id="rId11" Type="http://schemas.openxmlformats.org/officeDocument/2006/relationships/image" Target="../media/image71.png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4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75.png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80.wmf"/><Relationship Id="rId4" Type="http://schemas.openxmlformats.org/officeDocument/2006/relationships/image" Target="../media/image82.png"/><Relationship Id="rId9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95.png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2.wmf"/><Relationship Id="rId11" Type="http://schemas.openxmlformats.org/officeDocument/2006/relationships/image" Target="../media/image97.png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94.wmf"/><Relationship Id="rId4" Type="http://schemas.openxmlformats.org/officeDocument/2006/relationships/image" Target="../media/image96.png"/><Relationship Id="rId9" Type="http://schemas.openxmlformats.org/officeDocument/2006/relationships/oleObject" Target="../embeddings/oleObject5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5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5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0.png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5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image" Target="../media/image1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13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6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44.png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5.png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64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47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929618" cy="521497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Fisica </a:t>
            </a: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Medica</a:t>
            </a:r>
            <a:b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5000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la meccanica (2)</a:t>
            </a:r>
            <a:r>
              <a:rPr lang="it-IT" sz="5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5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C.I. scienze propedeutiche e basi della metodologia della ricerca </a:t>
            </a:r>
            <a:r>
              <a:rPr lang="it-IT" sz="2700" dirty="0" smtClean="0">
                <a:latin typeface="Book Antiqua" pitchFamily="18" charset="0"/>
              </a:rPr>
              <a:t/>
            </a:r>
            <a:br>
              <a:rPr lang="it-IT" sz="2700" dirty="0" smtClean="0">
                <a:latin typeface="Book Antiqua" pitchFamily="18" charset="0"/>
              </a:rPr>
            </a:br>
            <a:r>
              <a:rPr lang="it-IT" sz="2700" dirty="0" smtClean="0">
                <a:latin typeface="Book Antiqua" pitchFamily="18" charset="0"/>
              </a:rPr>
              <a:t/>
            </a:r>
            <a:br>
              <a:rPr lang="it-IT" sz="2700" dirty="0" smtClean="0">
                <a:latin typeface="Book Antiqua" pitchFamily="18" charset="0"/>
              </a:rPr>
            </a:br>
            <a:r>
              <a:rPr lang="it-IT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L</a:t>
            </a:r>
            <a: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>aurea di Fisioterapia</a:t>
            </a:r>
            <a:b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  <a:t/>
            </a:r>
            <a:br>
              <a:rPr lang="it-IT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  <a:latin typeface="Book Antiqua" pitchFamily="18" charset="0"/>
              </a:rPr>
            </a:br>
            <a:endParaRPr lang="it-IT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34000" endA="740" endPos="53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71534" y="5857892"/>
            <a:ext cx="7843870" cy="90012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Dott. Rossella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Vidimari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s.c. di Fisica Sanitaria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ASUITS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2EF8AA-9C0B-46B4-B25D-D62B95FE985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pPr>
              <a:defRPr/>
            </a:pPr>
            <a:fld id="{8B172D9F-84D0-4EEB-85AB-42633011C58F}" type="slidenum">
              <a:rPr lang="it-IT" sz="1100" smtClean="0"/>
              <a:pPr>
                <a:defRPr/>
              </a:pPr>
              <a:t>10</a:t>
            </a:fld>
            <a:endParaRPr lang="it-IT" sz="1100" smtClean="0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489450" y="3257550"/>
          <a:ext cx="165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4" imgW="164880" imgH="342720" progId="Equation.3">
                  <p:embed/>
                </p:oleObj>
              </mc:Choice>
              <mc:Fallback>
                <p:oleObj name="Equation" r:id="rId4" imgW="164880" imgH="342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3257550"/>
                        <a:ext cx="1651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23850" y="836613"/>
            <a:ext cx="84248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42875" y="857250"/>
          <a:ext cx="3171825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Immagine bitmap" r:id="rId6" imgW="5161905" imgH="3572374" progId="PBrush">
                  <p:embed/>
                </p:oleObj>
              </mc:Choice>
              <mc:Fallback>
                <p:oleObj name="Immagine bitmap" r:id="rId6" imgW="5161905" imgH="3572374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461" r="5971"/>
                      <a:stretch>
                        <a:fillRect/>
                      </a:stretch>
                    </p:blipFill>
                    <p:spPr bwMode="auto">
                      <a:xfrm>
                        <a:off x="142875" y="857250"/>
                        <a:ext cx="3171825" cy="295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1571625" y="2071688"/>
            <a:ext cx="504825" cy="396875"/>
            <a:chOff x="1111" y="1434"/>
            <a:chExt cx="318" cy="250"/>
          </a:xfrm>
        </p:grpSpPr>
        <p:sp>
          <p:nvSpPr>
            <p:cNvPr id="19475" name="Text Box 15"/>
            <p:cNvSpPr txBox="1">
              <a:spLocks noChangeArrowheads="1"/>
            </p:cNvSpPr>
            <p:nvPr/>
          </p:nvSpPr>
          <p:spPr bwMode="auto">
            <a:xfrm>
              <a:off x="1111" y="1434"/>
              <a:ext cx="3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b="1" i="1">
                  <a:solidFill>
                    <a:srgbClr val="FF0000"/>
                  </a:solidFill>
                </a:rPr>
                <a:t>Vt</a:t>
              </a:r>
            </a:p>
          </p:txBody>
        </p:sp>
        <p:sp>
          <p:nvSpPr>
            <p:cNvPr id="19476" name="Line 16"/>
            <p:cNvSpPr>
              <a:spLocks noChangeShapeType="1"/>
            </p:cNvSpPr>
            <p:nvPr/>
          </p:nvSpPr>
          <p:spPr bwMode="auto">
            <a:xfrm>
              <a:off x="1156" y="1480"/>
              <a:ext cx="18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57" name="CasellaDiTesto 16"/>
          <p:cNvSpPr txBox="1">
            <a:spLocks noChangeArrowheads="1"/>
          </p:cNvSpPr>
          <p:nvPr/>
        </p:nvSpPr>
        <p:spPr bwMode="auto">
          <a:xfrm>
            <a:off x="3643313" y="1000125"/>
            <a:ext cx="5214937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n-US" sz="2000" i="1" dirty="0">
                <a:latin typeface="Book Antiqua" pitchFamily="18" charset="0"/>
              </a:rPr>
              <a:t>Il </a:t>
            </a:r>
            <a:r>
              <a:rPr lang="en-US" sz="2000" i="1" dirty="0" err="1">
                <a:latin typeface="Book Antiqua" pitchFamily="18" charset="0"/>
              </a:rPr>
              <a:t>moto</a:t>
            </a:r>
            <a:r>
              <a:rPr lang="en-US" sz="2000" i="1" dirty="0">
                <a:latin typeface="Book Antiqua" pitchFamily="18" charset="0"/>
              </a:rPr>
              <a:t> è </a:t>
            </a:r>
            <a:r>
              <a:rPr lang="en-US" sz="2000" i="1" dirty="0" err="1">
                <a:latin typeface="Book Antiqua" pitchFamily="18" charset="0"/>
              </a:rPr>
              <a:t>relativo</a:t>
            </a:r>
            <a:r>
              <a:rPr lang="en-US" sz="2000" i="1" dirty="0">
                <a:latin typeface="Book Antiqua" pitchFamily="18" charset="0"/>
              </a:rPr>
              <a:t>: </a:t>
            </a:r>
            <a:r>
              <a:rPr lang="en-US" sz="2000" i="1" dirty="0" err="1">
                <a:latin typeface="Book Antiqua" pitchFamily="18" charset="0"/>
              </a:rPr>
              <a:t>i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vettori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posizione</a:t>
            </a:r>
            <a:r>
              <a:rPr lang="en-US" sz="2000" i="1" dirty="0">
                <a:latin typeface="Book Antiqua" pitchFamily="18" charset="0"/>
              </a:rPr>
              <a:t>, </a:t>
            </a:r>
            <a:r>
              <a:rPr lang="en-US" sz="2000" i="1" dirty="0" err="1">
                <a:latin typeface="Book Antiqua" pitchFamily="18" charset="0"/>
              </a:rPr>
              <a:t>velocità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ed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accelerazione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dipendono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dal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sistema</a:t>
            </a:r>
            <a:r>
              <a:rPr lang="en-US" sz="2000" i="1" dirty="0">
                <a:latin typeface="Book Antiqua" pitchFamily="18" charset="0"/>
              </a:rPr>
              <a:t> al </a:t>
            </a:r>
            <a:r>
              <a:rPr lang="en-US" sz="2000" i="1" dirty="0" err="1">
                <a:latin typeface="Book Antiqua" pitchFamily="18" charset="0"/>
              </a:rPr>
              <a:t>quale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viene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riferito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il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moto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della</a:t>
            </a:r>
            <a:r>
              <a:rPr lang="en-US" sz="2000" i="1" dirty="0">
                <a:latin typeface="Book Antiqua" pitchFamily="18" charset="0"/>
              </a:rPr>
              <a:t> </a:t>
            </a:r>
            <a:r>
              <a:rPr lang="en-US" sz="2000" i="1" dirty="0" err="1">
                <a:latin typeface="Book Antiqua" pitchFamily="18" charset="0"/>
              </a:rPr>
              <a:t>particella</a:t>
            </a:r>
            <a:r>
              <a:rPr lang="en-US" sz="2000" i="1" dirty="0">
                <a:latin typeface="Book Antiqua" pitchFamily="18" charset="0"/>
              </a:rPr>
              <a:t>.</a:t>
            </a:r>
          </a:p>
        </p:txBody>
      </p:sp>
      <p:sp>
        <p:nvSpPr>
          <p:cNvPr id="2058" name="Text Box 8"/>
          <p:cNvSpPr txBox="1">
            <a:spLocks noChangeArrowheads="1"/>
          </p:cNvSpPr>
          <p:nvPr/>
        </p:nvSpPr>
        <p:spPr bwMode="auto">
          <a:xfrm>
            <a:off x="285750" y="4357688"/>
            <a:ext cx="8572530" cy="76944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200" dirty="0">
                <a:latin typeface="Book Antiqua" pitchFamily="18" charset="0"/>
              </a:rPr>
              <a:t>Nel sistema in moto relativo uniforme la legge del moto è la stessa che nel sistema fisso</a:t>
            </a:r>
          </a:p>
        </p:txBody>
      </p:sp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4103713" y="4916415"/>
            <a:ext cx="4111625" cy="36997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200" dirty="0">
                <a:solidFill>
                  <a:srgbClr val="FFFF00"/>
                </a:solidFill>
                <a:latin typeface="Book Antiqua" pitchFamily="18" charset="0"/>
              </a:rPr>
              <a:t>Il tipo di moto è lo stesso!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285750" y="5715000"/>
            <a:ext cx="2447925" cy="427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200" b="1" u="sng" dirty="0">
                <a:latin typeface="Book Antiqua" pitchFamily="18" charset="0"/>
              </a:rPr>
              <a:t>Sistemi inerziali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4111625" y="5500688"/>
            <a:ext cx="4818063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bg1"/>
                </a:solidFill>
                <a:latin typeface="Book Antiqua" pitchFamily="18" charset="0"/>
              </a:rPr>
              <a:t>In tutti i sistemi inerziali le proprietà dello spazio e del tempo sono identiche, come pure le leggi della meccanica. </a:t>
            </a:r>
            <a:endParaRPr lang="it-IT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062" name="Text Box 12"/>
          <p:cNvSpPr txBox="1">
            <a:spLocks noChangeArrowheads="1"/>
          </p:cNvSpPr>
          <p:nvPr/>
        </p:nvSpPr>
        <p:spPr bwMode="auto">
          <a:xfrm>
            <a:off x="3643313" y="2286000"/>
            <a:ext cx="5214937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000" i="1" dirty="0">
                <a:solidFill>
                  <a:schemeClr val="bg2"/>
                </a:solidFill>
                <a:latin typeface="Book Antiqua" pitchFamily="18" charset="0"/>
              </a:rPr>
              <a:t>Quando un corpo è soggetto a una forza risultante nulla i sistemi di riferimento rispetto ai quali la sua accelerazione è zero sono </a:t>
            </a:r>
            <a:r>
              <a:rPr lang="it-IT" sz="2000" b="1" i="1" dirty="0">
                <a:solidFill>
                  <a:schemeClr val="bg2"/>
                </a:solidFill>
                <a:latin typeface="Book Antiqua" pitchFamily="18" charset="0"/>
              </a:rPr>
              <a:t>inerziali</a:t>
            </a:r>
            <a:r>
              <a:rPr lang="it-IT" sz="2000" i="1" dirty="0">
                <a:solidFill>
                  <a:schemeClr val="bg2"/>
                </a:solidFill>
                <a:latin typeface="Book Antiqua" pitchFamily="18" charset="0"/>
              </a:rPr>
              <a:t>. 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142844" y="0"/>
            <a:ext cx="8715436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sistemi di riferimento inerziali</a:t>
            </a:r>
          </a:p>
        </p:txBody>
      </p:sp>
      <p:sp>
        <p:nvSpPr>
          <p:cNvPr id="18" name="Freccia a destra 17"/>
          <p:cNvSpPr/>
          <p:nvPr/>
        </p:nvSpPr>
        <p:spPr>
          <a:xfrm>
            <a:off x="3000375" y="5786438"/>
            <a:ext cx="785813" cy="28575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49CB9-B837-4FDC-BFCE-F52C18779ED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Cinematica: 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concetto di massa inerziale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0063" y="1071563"/>
            <a:ext cx="8501062" cy="22463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Per descrivere il comportamento dinamico di un punto materiale </a:t>
            </a:r>
            <a:r>
              <a:rPr lang="it-IT" sz="2000" i="1" dirty="0">
                <a:latin typeface="Book Antiqua" pitchFamily="18" charset="0"/>
              </a:rPr>
              <a:t>occorre conoscere la sua massa</a:t>
            </a:r>
          </a:p>
          <a:p>
            <a:pPr>
              <a:defRPr/>
            </a:pPr>
            <a:r>
              <a:rPr lang="it-IT" sz="2000" dirty="0">
                <a:latin typeface="Book Antiqua" pitchFamily="18" charset="0"/>
              </a:rPr>
              <a:t>Sperimentalmente si verifica che per imprimere la stessa accelerazione a oggetti diversi, bisogna applicare intensità della forza diversa.</a:t>
            </a: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Al corpo si associa una quantità di </a:t>
            </a:r>
            <a:r>
              <a:rPr lang="it-IT" sz="2000" b="1" dirty="0">
                <a:latin typeface="Book Antiqua" pitchFamily="18" charset="0"/>
              </a:rPr>
              <a:t>“massa”, </a:t>
            </a:r>
            <a:r>
              <a:rPr lang="it-IT" sz="2000" dirty="0">
                <a:latin typeface="Book Antiqua" pitchFamily="18" charset="0"/>
              </a:rPr>
              <a:t>anche definita </a:t>
            </a:r>
            <a:r>
              <a:rPr lang="it-IT" sz="20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massa inerziale</a:t>
            </a:r>
            <a:r>
              <a:rPr lang="it-IT" sz="2000" dirty="0">
                <a:latin typeface="Book Antiqua" pitchFamily="18" charset="0"/>
              </a:rPr>
              <a:t>, in quanto esprime </a:t>
            </a:r>
            <a:r>
              <a:rPr lang="it-IT" sz="2000" b="1" i="1" dirty="0">
                <a:latin typeface="Book Antiqua" pitchFamily="18" charset="0"/>
              </a:rPr>
              <a:t>l’inerzia del corpo</a:t>
            </a:r>
            <a:r>
              <a:rPr lang="it-IT" sz="2000" dirty="0">
                <a:latin typeface="Book Antiqua" pitchFamily="18" charset="0"/>
              </a:rPr>
              <a:t>, ovvero la sua resistenza a variare il proprio stato di moto, cioè a modificare la velocità.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42976" y="5357826"/>
            <a:ext cx="7215238" cy="43088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/>
            <a:contourClr>
              <a:schemeClr val="accent4">
                <a:tint val="70000"/>
              </a:schemeClr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L’unità di misura SI della massa è il kilogrammo (kg)</a:t>
            </a: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14348" y="3429000"/>
            <a:ext cx="8072494" cy="178510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 massa è una caratteristica intrinseca del corpo che mette</a:t>
            </a:r>
          </a:p>
          <a:p>
            <a:pPr algn="ctr">
              <a:defRPr/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in relazione forza applicata e accelerazione che ne risulta.</a:t>
            </a:r>
          </a:p>
          <a:p>
            <a:pPr algn="ctr">
              <a:defRPr/>
            </a:pPr>
            <a:r>
              <a:rPr lang="it-IT" sz="2200" b="1" i="1" dirty="0">
                <a:latin typeface="Book Antiqua" pitchFamily="18" charset="0"/>
              </a:rPr>
              <a:t>E’ una proprietà intrinseca di un corpo.</a:t>
            </a:r>
          </a:p>
          <a:p>
            <a:pPr algn="ctr">
              <a:defRPr/>
            </a:pPr>
            <a:r>
              <a:rPr lang="it-IT" sz="2200" b="1" i="1" dirty="0">
                <a:latin typeface="Book Antiqua" pitchFamily="18" charset="0"/>
              </a:rPr>
              <a:t>E’ indipendente da ciò che lo circonda.</a:t>
            </a:r>
          </a:p>
          <a:p>
            <a:pPr algn="ctr">
              <a:defRPr/>
            </a:pPr>
            <a:r>
              <a:rPr lang="it-IT" sz="2200" b="1" i="1" dirty="0">
                <a:latin typeface="Book Antiqua" pitchFamily="18" charset="0"/>
              </a:rPr>
              <a:t>E’ una grandezza scalare fondamentale.</a:t>
            </a:r>
            <a:endParaRPr lang="it-IT" sz="2200" i="1" dirty="0">
              <a:latin typeface="Book Antiqua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286116" y="6143644"/>
            <a:ext cx="292895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Massa ≠ Peso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1998A-602C-4DA6-A624-BF31D445971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2° principio della dinamica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643438" y="1643063"/>
          <a:ext cx="14398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Equation" r:id="rId3" imgW="507960" imgH="215640" progId="Equation.3">
                  <p:embed/>
                </p:oleObj>
              </mc:Choice>
              <mc:Fallback>
                <p:oleObj name="Equation" r:id="rId3" imgW="5079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643063"/>
                        <a:ext cx="1439862" cy="612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9"/>
          <p:cNvSpPr txBox="1">
            <a:spLocks noChangeArrowheads="1"/>
          </p:cNvSpPr>
          <p:nvPr/>
        </p:nvSpPr>
        <p:spPr bwMode="auto">
          <a:xfrm>
            <a:off x="500063" y="857250"/>
            <a:ext cx="8424862" cy="39862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200" dirty="0">
                <a:latin typeface="Book Antiqua" pitchFamily="18" charset="0"/>
              </a:rPr>
              <a:t>La accelerazione di un corpo è proporzionale alla risultante delle forze che agiscono su di esso ed inversamente proporzionale alla sua massa inerziale. </a:t>
            </a:r>
          </a:p>
          <a:p>
            <a:pPr algn="just">
              <a:spcBef>
                <a:spcPct val="50000"/>
              </a:spcBef>
              <a:defRPr/>
            </a:pPr>
            <a:endParaRPr lang="it-IT" sz="2200" dirty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it-IT" sz="2000" b="1" i="1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La stessa forza esercitata su una massa molto più grande produce una corrispondente accelerazione molto più piccola:</a:t>
            </a:r>
          </a:p>
          <a:p>
            <a:pPr algn="just">
              <a:buFont typeface="Wingdings" pitchFamily="2" charset="2"/>
              <a:buChar char="Ø"/>
              <a:defRPr/>
            </a:pPr>
            <a:endParaRPr lang="it-IT" sz="2200" dirty="0">
              <a:latin typeface="Book Antiqua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it-IT" sz="2200" baseline="30000" dirty="0">
              <a:latin typeface="Book Antiqua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it-IT" sz="2200" baseline="30000" dirty="0">
              <a:latin typeface="Book Antiqua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it-IT" sz="2200" baseline="30000" dirty="0">
              <a:latin typeface="Book Antiqua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it-IT" sz="2200" baseline="30000" dirty="0">
              <a:latin typeface="Book Antiqua" pitchFamily="18" charset="0"/>
            </a:endParaRPr>
          </a:p>
        </p:txBody>
      </p:sp>
      <p:sp>
        <p:nvSpPr>
          <p:cNvPr id="20488" name="CasellaDiTesto 6"/>
          <p:cNvSpPr txBox="1">
            <a:spLocks noChangeArrowheads="1"/>
          </p:cNvSpPr>
          <p:nvPr/>
        </p:nvSpPr>
        <p:spPr bwMode="auto">
          <a:xfrm>
            <a:off x="500063" y="5000636"/>
            <a:ext cx="8358187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endParaRPr lang="en-US" sz="1000" dirty="0" smtClean="0">
              <a:latin typeface="Book Antiqua" pitchFamily="18" charset="0"/>
            </a:endParaRPr>
          </a:p>
          <a:p>
            <a:pPr algn="just"/>
            <a:r>
              <a:rPr lang="en-US" sz="2200" dirty="0" err="1" smtClean="0">
                <a:latin typeface="Book Antiqua" pitchFamily="18" charset="0"/>
              </a:rPr>
              <a:t>L’unità</a:t>
            </a:r>
            <a:r>
              <a:rPr lang="en-US" sz="2200" dirty="0" smtClean="0">
                <a:latin typeface="Book Antiqua" pitchFamily="18" charset="0"/>
              </a:rPr>
              <a:t> </a:t>
            </a:r>
            <a:r>
              <a:rPr lang="en-US" sz="2200" dirty="0" err="1">
                <a:latin typeface="Book Antiqua" pitchFamily="18" charset="0"/>
              </a:rPr>
              <a:t>di</a:t>
            </a:r>
            <a:r>
              <a:rPr lang="en-US" sz="2200" dirty="0">
                <a:latin typeface="Book Antiqua" pitchFamily="18" charset="0"/>
              </a:rPr>
              <a:t> </a:t>
            </a:r>
            <a:r>
              <a:rPr lang="en-US" sz="2200" dirty="0" err="1">
                <a:latin typeface="Book Antiqua" pitchFamily="18" charset="0"/>
              </a:rPr>
              <a:t>misura</a:t>
            </a:r>
            <a:r>
              <a:rPr lang="en-US" sz="2200" dirty="0">
                <a:latin typeface="Book Antiqua" pitchFamily="18" charset="0"/>
              </a:rPr>
              <a:t> </a:t>
            </a:r>
            <a:r>
              <a:rPr lang="en-US" sz="2200" dirty="0" err="1">
                <a:latin typeface="Book Antiqua" pitchFamily="18" charset="0"/>
              </a:rPr>
              <a:t>della</a:t>
            </a:r>
            <a:r>
              <a:rPr lang="en-US" sz="2200" dirty="0">
                <a:latin typeface="Book Antiqua" pitchFamily="18" charset="0"/>
              </a:rPr>
              <a:t> </a:t>
            </a:r>
            <a:r>
              <a:rPr lang="en-US" sz="2200" dirty="0" err="1">
                <a:latin typeface="Book Antiqua" pitchFamily="18" charset="0"/>
              </a:rPr>
              <a:t>forza</a:t>
            </a:r>
            <a:r>
              <a:rPr lang="en-US" sz="2200" dirty="0">
                <a:latin typeface="Book Antiqua" pitchFamily="18" charset="0"/>
              </a:rPr>
              <a:t> è </a:t>
            </a:r>
            <a:r>
              <a:rPr lang="en-US" sz="2200" dirty="0" err="1">
                <a:latin typeface="Book Antiqua" pitchFamily="18" charset="0"/>
              </a:rPr>
              <a:t>il</a:t>
            </a:r>
            <a:r>
              <a:rPr lang="en-US" sz="2200" dirty="0">
                <a:latin typeface="Book Antiqua" pitchFamily="18" charset="0"/>
              </a:rPr>
              <a:t> </a:t>
            </a:r>
            <a:r>
              <a:rPr lang="en-US" sz="2200" b="1" i="1" dirty="0" smtClean="0">
                <a:latin typeface="Book Antiqua" pitchFamily="18" charset="0"/>
              </a:rPr>
              <a:t>Newton (N)</a:t>
            </a:r>
            <a:r>
              <a:rPr lang="en-US" sz="2200" dirty="0" smtClean="0">
                <a:latin typeface="Book Antiqua" pitchFamily="18" charset="0"/>
              </a:rPr>
              <a:t>:</a:t>
            </a:r>
          </a:p>
          <a:p>
            <a:pPr algn="just"/>
            <a:r>
              <a:rPr lang="en-US" sz="2200" dirty="0" smtClean="0">
                <a:latin typeface="Book Antiqua" pitchFamily="18" charset="0"/>
              </a:rPr>
              <a:t> </a:t>
            </a:r>
            <a:endParaRPr lang="en-US" sz="2200" dirty="0">
              <a:latin typeface="Book Antiqua" pitchFamily="18" charset="0"/>
            </a:endParaRPr>
          </a:p>
        </p:txBody>
      </p:sp>
      <p:graphicFrame>
        <p:nvGraphicFramePr>
          <p:cNvPr id="20483" name="Object 8"/>
          <p:cNvGraphicFramePr>
            <a:graphicFrameLocks noChangeAspect="1"/>
          </p:cNvGraphicFramePr>
          <p:nvPr/>
        </p:nvGraphicFramePr>
        <p:xfrm>
          <a:off x="6361140" y="5065730"/>
          <a:ext cx="21399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Equazione" r:id="rId5" imgW="1307880" imgH="482400" progId="Equation.3">
                  <p:embed/>
                </p:oleObj>
              </mc:Choice>
              <mc:Fallback>
                <p:oleObj name="Equazione" r:id="rId5" imgW="130788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40" y="5065730"/>
                        <a:ext cx="2139950" cy="7921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5929313" y="3429000"/>
          <a:ext cx="1295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Equazione" r:id="rId7" imgW="558720" imgH="431640" progId="Equation.3">
                  <p:embed/>
                </p:oleObj>
              </mc:Choice>
              <mc:Fallback>
                <p:oleObj name="Equazione" r:id="rId7" imgW="55872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3429000"/>
                        <a:ext cx="1295400" cy="8763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9" name="Gruppo 12"/>
          <p:cNvGrpSpPr>
            <a:grpSpLocks/>
          </p:cNvGrpSpPr>
          <p:nvPr/>
        </p:nvGrpSpPr>
        <p:grpSpPr bwMode="auto">
          <a:xfrm>
            <a:off x="1428750" y="3071810"/>
            <a:ext cx="3071813" cy="1714500"/>
            <a:chOff x="5000628" y="4000504"/>
            <a:chExt cx="3929090" cy="2500330"/>
          </a:xfrm>
        </p:grpSpPr>
        <p:sp>
          <p:nvSpPr>
            <p:cNvPr id="12" name="Rettangolo 11"/>
            <p:cNvSpPr/>
            <p:nvPr/>
          </p:nvSpPr>
          <p:spPr>
            <a:xfrm>
              <a:off x="5000628" y="4000504"/>
              <a:ext cx="3929090" cy="25003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pSp>
          <p:nvGrpSpPr>
            <p:cNvPr id="20492" name="Gruppo 10"/>
            <p:cNvGrpSpPr>
              <a:grpSpLocks/>
            </p:cNvGrpSpPr>
            <p:nvPr/>
          </p:nvGrpSpPr>
          <p:grpSpPr bwMode="auto">
            <a:xfrm>
              <a:off x="5143504" y="4214818"/>
              <a:ext cx="3571900" cy="2062141"/>
              <a:chOff x="5143504" y="4224379"/>
              <a:chExt cx="3571900" cy="2062141"/>
            </a:xfrm>
          </p:grpSpPr>
          <p:pic>
            <p:nvPicPr>
              <p:cNvPr id="20493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43504" y="4224379"/>
                <a:ext cx="3546484" cy="206214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6285959" y="5785763"/>
                <a:ext cx="2428523" cy="50006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pic>
        <p:nvPicPr>
          <p:cNvPr id="2049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50" y="5905500"/>
            <a:ext cx="550068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pPr>
              <a:defRPr/>
            </a:pPr>
            <a:fld id="{FCF62A88-3576-4449-8FDF-3110BD103901}" type="slidenum">
              <a:rPr lang="it-IT" sz="1100" smtClean="0"/>
              <a:pPr>
                <a:defRPr/>
              </a:pPr>
              <a:t>13</a:t>
            </a:fld>
            <a:endParaRPr lang="it-IT" sz="1100" smtClean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928688"/>
            <a:ext cx="8856663" cy="3751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20638" lvl="1" indent="-20638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r>
              <a:rPr lang="it-IT" altLang="it-IT" sz="2000" dirty="0">
                <a:latin typeface="Book Antiqua" pitchFamily="18" charset="0"/>
              </a:rPr>
              <a:t>La relazione vettoriale si può scomporre nelle tre equazioni scalari, dato un  opportuno sistema di riferimento (x,y,z):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r>
              <a:rPr lang="it-IT" altLang="it-IT" sz="2000" dirty="0">
                <a:solidFill>
                  <a:srgbClr val="FF0000"/>
                </a:solidFill>
                <a:latin typeface="Book Antiqua" pitchFamily="18" charset="0"/>
              </a:rPr>
              <a:t>					</a:t>
            </a:r>
            <a:endParaRPr lang="it-IT" altLang="it-IT" sz="2000" u="sng" dirty="0">
              <a:solidFill>
                <a:srgbClr val="FF0000"/>
              </a:solidFill>
              <a:latin typeface="Book Antiqua" pitchFamily="18" charset="0"/>
            </a:endParaRPr>
          </a:p>
          <a:p>
            <a:pPr marL="20638" lvl="1" indent="-20638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r>
              <a:rPr lang="it-IT" altLang="it-IT" sz="2000" dirty="0">
                <a:solidFill>
                  <a:srgbClr val="FF0000"/>
                </a:solidFill>
                <a:latin typeface="Book Antiqua" pitchFamily="18" charset="0"/>
              </a:rPr>
              <a:t>					  </a:t>
            </a:r>
            <a:r>
              <a:rPr lang="it-IT" altLang="it-IT" sz="2000" b="1" i="1" u="sng" dirty="0">
                <a:solidFill>
                  <a:schemeClr val="bg1"/>
                </a:solidFill>
                <a:latin typeface="Book Antiqua" pitchFamily="18" charset="0"/>
              </a:rPr>
              <a:t>tre equazioni scalari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endParaRPr lang="it-IT" altLang="it-IT" sz="2000" dirty="0">
              <a:latin typeface="Book Antiqua" pitchFamily="18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endParaRPr lang="it-IT" altLang="it-IT" sz="2000" dirty="0">
              <a:latin typeface="Book Antiqua" pitchFamily="18" charset="0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endParaRPr lang="it-IT" altLang="it-IT" sz="2000" dirty="0">
              <a:latin typeface="Book Antiqua" pitchFamily="18" charset="0"/>
            </a:endParaRPr>
          </a:p>
          <a:p>
            <a:pPr marL="20638" lvl="1" indent="-20638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r>
              <a:rPr lang="it-IT" altLang="it-IT" sz="2000" dirty="0">
                <a:latin typeface="Book Antiqua" pitchFamily="18" charset="0"/>
              </a:rPr>
              <a:t>Note le </a:t>
            </a:r>
            <a:r>
              <a:rPr lang="it-IT" altLang="it-IT" sz="2000" b="1" dirty="0">
                <a:solidFill>
                  <a:schemeClr val="hlink"/>
                </a:solidFill>
                <a:latin typeface="Book Antiqua" pitchFamily="18" charset="0"/>
              </a:rPr>
              <a:t>forze</a:t>
            </a:r>
            <a:r>
              <a:rPr lang="it-IT" altLang="it-IT" sz="2000" dirty="0">
                <a:latin typeface="Book Antiqua" pitchFamily="18" charset="0"/>
              </a:rPr>
              <a:t> in funzione del tempo, della posizione, delle proprietà dei corpi interagenti (massa, carica, etc.), è possibile determinare l’accelerazione </a:t>
            </a:r>
            <a:r>
              <a:rPr lang="it-IT" altLang="it-IT" sz="2000" dirty="0">
                <a:latin typeface="Book Antiqua" pitchFamily="18" charset="0"/>
                <a:sym typeface="Wingdings" pitchFamily="2" charset="2"/>
              </a:rPr>
              <a:t> </a:t>
            </a:r>
            <a:r>
              <a:rPr lang="it-IT" altLang="it-IT" sz="2000" dirty="0">
                <a:latin typeface="Book Antiqua" pitchFamily="18" charset="0"/>
              </a:rPr>
              <a:t>la velocità </a:t>
            </a:r>
            <a:r>
              <a:rPr lang="it-IT" altLang="it-IT" sz="2000" dirty="0">
                <a:latin typeface="Book Antiqua" pitchFamily="18" charset="0"/>
                <a:sym typeface="Wingdings" pitchFamily="2" charset="2"/>
              </a:rPr>
              <a:t> </a:t>
            </a:r>
            <a:r>
              <a:rPr lang="it-IT" altLang="it-IT" sz="2000" dirty="0">
                <a:latin typeface="Book Antiqua" pitchFamily="18" charset="0"/>
              </a:rPr>
              <a:t>la legge oraria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endParaRPr lang="it-IT" altLang="it-IT" sz="2000" dirty="0"/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6500813" y="1428750"/>
          <a:ext cx="150495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7" name="Equation" r:id="rId4" imgW="838200" imgH="1016000" progId="Equation.3">
                  <p:embed/>
                </p:oleObj>
              </mc:Choice>
              <mc:Fallback>
                <p:oleObj name="Equation" r:id="rId4" imgW="838200" imgH="1016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1428750"/>
                        <a:ext cx="1504950" cy="18272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9"/>
          <p:cNvGraphicFramePr>
            <a:graphicFrameLocks noChangeAspect="1"/>
          </p:cNvGraphicFramePr>
          <p:nvPr/>
        </p:nvGraphicFramePr>
        <p:xfrm>
          <a:off x="785813" y="1785938"/>
          <a:ext cx="19431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zione" r:id="rId6" imgW="685800" imgH="266400" progId="Equation.3">
                  <p:embed/>
                </p:oleObj>
              </mc:Choice>
              <mc:Fallback>
                <p:oleObj name="Equazione" r:id="rId6" imgW="685800" imgH="266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785938"/>
                        <a:ext cx="1943100" cy="7572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 cmpd="dbl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11" name="Group 10"/>
          <p:cNvGrpSpPr>
            <a:grpSpLocks/>
          </p:cNvGrpSpPr>
          <p:nvPr/>
        </p:nvGrpSpPr>
        <p:grpSpPr bwMode="auto">
          <a:xfrm>
            <a:off x="5857875" y="4286250"/>
            <a:ext cx="3500438" cy="2286000"/>
            <a:chOff x="385" y="2115"/>
            <a:chExt cx="1918" cy="1470"/>
          </a:xfrm>
        </p:grpSpPr>
        <p:pic>
          <p:nvPicPr>
            <p:cNvPr id="21515" name="Picture 11" descr="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5" y="2115"/>
              <a:ext cx="1633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1162" y="2976"/>
              <a:ext cx="992" cy="13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21508" name="Object 13"/>
            <p:cNvGraphicFramePr>
              <a:graphicFrameLocks noChangeAspect="1"/>
            </p:cNvGraphicFramePr>
            <p:nvPr/>
          </p:nvGraphicFramePr>
          <p:xfrm>
            <a:off x="2109" y="3158"/>
            <a:ext cx="19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9" name="Equation" r:id="rId9" imgW="126720" imgH="177480" progId="Equation.3">
                    <p:embed/>
                  </p:oleObj>
                </mc:Choice>
                <mc:Fallback>
                  <p:oleObj name="Equation" r:id="rId9" imgW="126720" imgH="1774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3158"/>
                          <a:ext cx="194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0" y="4643438"/>
            <a:ext cx="5929313" cy="1928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marL="20638" lvl="1" indent="-20638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endParaRPr lang="it-IT" altLang="it-IT" sz="2000" dirty="0">
              <a:latin typeface="Book Antiqua" pitchFamily="18" charset="0"/>
            </a:endParaRPr>
          </a:p>
          <a:p>
            <a:pPr marL="20638" lvl="1" indent="-20638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r>
              <a:rPr lang="it-IT" altLang="it-IT" sz="2000" dirty="0">
                <a:latin typeface="Book Antiqua" pitchFamily="18" charset="0"/>
              </a:rPr>
              <a:t>Devono essere prese in considerazione </a:t>
            </a:r>
            <a:r>
              <a:rPr lang="it-IT" altLang="it-IT" sz="2000" b="1" u="sng" dirty="0">
                <a:latin typeface="Book Antiqua" pitchFamily="18" charset="0"/>
              </a:rPr>
              <a:t>tutte</a:t>
            </a:r>
            <a:r>
              <a:rPr lang="it-IT" altLang="it-IT" sz="2000" b="1" dirty="0">
                <a:latin typeface="Book Antiqua" pitchFamily="18" charset="0"/>
              </a:rPr>
              <a:t> </a:t>
            </a:r>
            <a:r>
              <a:rPr lang="it-IT" altLang="it-IT" sz="2000" dirty="0">
                <a:latin typeface="Book Antiqua" pitchFamily="18" charset="0"/>
              </a:rPr>
              <a:t>le forze agenti sul corpo. </a:t>
            </a:r>
          </a:p>
          <a:p>
            <a:pPr marL="20638" lvl="1" indent="-20638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r>
              <a:rPr lang="it-IT" altLang="it-IT" sz="2000" dirty="0">
                <a:latin typeface="Book Antiqua" pitchFamily="18" charset="0"/>
              </a:rPr>
              <a:t>Alcune forse agiscono a distanza mentre altre richiedono che ci sia contatto tra i corpi interagenti </a:t>
            </a: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endParaRPr lang="it-IT" altLang="it-IT" sz="2000" dirty="0">
              <a:latin typeface="Book Antiqua" pitchFamily="18" charset="0"/>
            </a:endParaRPr>
          </a:p>
        </p:txBody>
      </p:sp>
      <p:sp>
        <p:nvSpPr>
          <p:cNvPr id="4106" name="AutoShape 15"/>
          <p:cNvSpPr>
            <a:spLocks noChangeArrowheads="1"/>
          </p:cNvSpPr>
          <p:nvPr/>
        </p:nvSpPr>
        <p:spPr bwMode="auto">
          <a:xfrm>
            <a:off x="2928938" y="1928813"/>
            <a:ext cx="720725" cy="431800"/>
          </a:xfrm>
          <a:prstGeom prst="leftRightArrow">
            <a:avLst>
              <a:gd name="adj1" fmla="val 50000"/>
              <a:gd name="adj2" fmla="val 33382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14282" y="142852"/>
            <a:ext cx="878687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2° principio della dinamica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431397-E06E-4F90-9263-7D96EFAC44C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3° principio della dinamica</a:t>
            </a: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4000500" y="6072188"/>
          <a:ext cx="1439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3" imgW="647640" imgH="241200" progId="Equation.3">
                  <p:embed/>
                </p:oleObj>
              </mc:Choice>
              <mc:Fallback>
                <p:oleObj name="Equation" r:id="rId3" imgW="64764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6072188"/>
                        <a:ext cx="1439863" cy="5365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857250" y="4643438"/>
            <a:ext cx="8143875" cy="1108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200" u="sng" dirty="0">
                <a:solidFill>
                  <a:srgbClr val="FF0000"/>
                </a:solidFill>
                <a:latin typeface="Book Antiqua" pitchFamily="18" charset="0"/>
              </a:rPr>
              <a:t>Principio di azione e reazione:</a:t>
            </a:r>
            <a:r>
              <a:rPr lang="it-IT" sz="2200" dirty="0">
                <a:latin typeface="Book Antiqua" pitchFamily="18" charset="0"/>
              </a:rPr>
              <a:t> ogni qualvolta un corpo esercita una forza su di un secondo corpo, il secondo eserciterà una forza sul primo uguale e contraria.</a:t>
            </a:r>
            <a:endParaRPr lang="it-IT" sz="2200" u="sng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22531" name="Object 5"/>
          <p:cNvGraphicFramePr>
            <a:graphicFrameLocks noChangeAspect="1"/>
          </p:cNvGraphicFramePr>
          <p:nvPr/>
        </p:nvGraphicFramePr>
        <p:xfrm>
          <a:off x="928688" y="1143000"/>
          <a:ext cx="3240087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Immagine bitmap" r:id="rId5" imgW="11076190" imgH="10469436" progId="PBrush">
                  <p:embed/>
                </p:oleObj>
              </mc:Choice>
              <mc:Fallback>
                <p:oleObj name="Immagine bitmap" r:id="rId5" imgW="11076190" imgH="1046943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143000"/>
                        <a:ext cx="3240087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33"/>
          <p:cNvSpPr txBox="1">
            <a:spLocks noChangeArrowheads="1"/>
          </p:cNvSpPr>
          <p:nvPr/>
        </p:nvSpPr>
        <p:spPr bwMode="auto">
          <a:xfrm>
            <a:off x="4643438" y="3857625"/>
            <a:ext cx="4357687" cy="323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1500" dirty="0">
                <a:latin typeface="Book Antiqua" pitchFamily="18" charset="0"/>
              </a:rPr>
              <a:t>Il tavolo esercita una forza di reazione sul corpo</a:t>
            </a:r>
          </a:p>
        </p:txBody>
      </p:sp>
      <p:sp>
        <p:nvSpPr>
          <p:cNvPr id="11" name="CasellaDiTesto 34"/>
          <p:cNvSpPr txBox="1">
            <a:spLocks noChangeArrowheads="1"/>
          </p:cNvSpPr>
          <p:nvPr/>
        </p:nvSpPr>
        <p:spPr bwMode="auto">
          <a:xfrm>
            <a:off x="4643438" y="1143000"/>
            <a:ext cx="4286250" cy="323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1500" dirty="0">
                <a:latin typeface="Book Antiqua" pitchFamily="18" charset="0"/>
              </a:rPr>
              <a:t>Il corpo esercita una forza sul tavolo  </a:t>
            </a:r>
          </a:p>
        </p:txBody>
      </p:sp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2650" y="1571625"/>
            <a:ext cx="168116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D7803-1D0F-4951-A831-8A71BE563E7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esempi del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3° principio della dinamica</a:t>
            </a: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71563"/>
            <a:ext cx="8245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500438"/>
            <a:ext cx="8239125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pPr>
              <a:defRPr/>
            </a:pPr>
            <a:fld id="{3EC3E6F2-8C39-4C06-A86D-0F71CB6F985C}" type="slidenum">
              <a:rPr lang="it-IT" sz="1100" smtClean="0"/>
              <a:pPr>
                <a:defRPr/>
              </a:pPr>
              <a:t>16</a:t>
            </a:fld>
            <a:endParaRPr lang="it-IT" sz="1100" smtClean="0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214688" y="317500"/>
            <a:ext cx="353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chemeClr val="folHlink"/>
                </a:solidFill>
              </a:rPr>
              <a:t>La reazione Vincolare</a:t>
            </a:r>
          </a:p>
        </p:txBody>
      </p:sp>
      <p:sp>
        <p:nvSpPr>
          <p:cNvPr id="9224" name="Text Box 57"/>
          <p:cNvSpPr txBox="1">
            <a:spLocks noChangeArrowheads="1"/>
          </p:cNvSpPr>
          <p:nvPr/>
        </p:nvSpPr>
        <p:spPr bwMode="auto">
          <a:xfrm>
            <a:off x="428625" y="785813"/>
            <a:ext cx="8501063" cy="51704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200" dirty="0">
                <a:latin typeface="Book Antiqua" pitchFamily="18" charset="0"/>
              </a:rPr>
              <a:t>Il corpo è </a:t>
            </a:r>
            <a:r>
              <a:rPr lang="it-IT" sz="22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fermo</a:t>
            </a:r>
            <a:r>
              <a:rPr lang="it-IT" sz="2200" dirty="0">
                <a:latin typeface="Book Antiqua" pitchFamily="18" charset="0"/>
              </a:rPr>
              <a:t> su di un tavolo </a:t>
            </a:r>
            <a:r>
              <a:rPr lang="it-IT" sz="2200" dirty="0">
                <a:latin typeface="Book Antiqua" pitchFamily="18" charset="0"/>
                <a:sym typeface="Wingdings" pitchFamily="2" charset="2"/>
              </a:rPr>
              <a:t>cioè </a:t>
            </a:r>
            <a:r>
              <a:rPr lang="it-IT" sz="2200" dirty="0">
                <a:latin typeface="Book Antiqua" pitchFamily="18" charset="0"/>
              </a:rPr>
              <a:t>in equilibrio:</a:t>
            </a:r>
          </a:p>
          <a:p>
            <a:pPr>
              <a:spcBef>
                <a:spcPct val="50000"/>
              </a:spcBef>
              <a:defRPr/>
            </a:pPr>
            <a:endParaRPr lang="it-IT" sz="2200" dirty="0">
              <a:latin typeface="Book Antiqua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it-IT" sz="2200" dirty="0">
              <a:latin typeface="Book Antiqua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it-IT" sz="2200" dirty="0">
              <a:latin typeface="Book Antiqua" pitchFamily="18" charset="0"/>
            </a:endParaRPr>
          </a:p>
          <a:p>
            <a:pPr marL="452438" indent="-452438"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2200" dirty="0">
                <a:latin typeface="Book Antiqua" pitchFamily="18" charset="0"/>
              </a:rPr>
              <a:t> </a:t>
            </a:r>
            <a:r>
              <a:rPr lang="it-IT" sz="2200" b="1" u="sng" dirty="0">
                <a:latin typeface="Book Antiqua" pitchFamily="18" charset="0"/>
              </a:rPr>
              <a:t>II legge di Newton: </a:t>
            </a:r>
            <a:r>
              <a:rPr lang="it-IT" sz="2200" dirty="0">
                <a:latin typeface="Book Antiqua" pitchFamily="18" charset="0"/>
              </a:rPr>
              <a:t>la forza complessiva agente sul corpo deve essere nulla.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it-IT" sz="2200" dirty="0">
              <a:latin typeface="Book Antiqua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it-IT" sz="2200" dirty="0">
              <a:latin typeface="Book Antiqua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t-IT" sz="2200" dirty="0">
                <a:latin typeface="Book Antiqua" pitchFamily="18" charset="0"/>
              </a:rPr>
              <a:t>  Il tavolo esercita una forza uguale e contraria alla forza peso, in modo tale che la forza risultante che agisce sul corpo sia nulla. </a:t>
            </a:r>
          </a:p>
          <a:p>
            <a:pPr>
              <a:spcBef>
                <a:spcPct val="50000"/>
              </a:spcBef>
              <a:defRPr/>
            </a:pPr>
            <a:endParaRPr lang="it-IT" sz="2200" dirty="0">
              <a:latin typeface="Book Antiqua" pitchFamily="18" charset="0"/>
            </a:endParaRPr>
          </a:p>
        </p:txBody>
      </p:sp>
      <p:sp>
        <p:nvSpPr>
          <p:cNvPr id="23559" name="Line 85"/>
          <p:cNvSpPr>
            <a:spLocks noChangeShapeType="1"/>
          </p:cNvSpPr>
          <p:nvPr/>
        </p:nvSpPr>
        <p:spPr bwMode="auto">
          <a:xfrm>
            <a:off x="6937375" y="20415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0" name="Line 86"/>
          <p:cNvSpPr>
            <a:spLocks noChangeShapeType="1"/>
          </p:cNvSpPr>
          <p:nvPr/>
        </p:nvSpPr>
        <p:spPr bwMode="auto">
          <a:xfrm>
            <a:off x="8169275" y="20415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3561" name="Gruppo 20"/>
          <p:cNvGrpSpPr>
            <a:grpSpLocks/>
          </p:cNvGrpSpPr>
          <p:nvPr/>
        </p:nvGrpSpPr>
        <p:grpSpPr bwMode="auto">
          <a:xfrm>
            <a:off x="4786313" y="1214438"/>
            <a:ext cx="1714500" cy="1760537"/>
            <a:chOff x="6784975" y="981075"/>
            <a:chExt cx="1819275" cy="1993900"/>
          </a:xfrm>
        </p:grpSpPr>
        <p:sp>
          <p:nvSpPr>
            <p:cNvPr id="23568" name="Rectangle 81"/>
            <p:cNvSpPr>
              <a:spLocks noChangeArrowheads="1"/>
            </p:cNvSpPr>
            <p:nvPr/>
          </p:nvSpPr>
          <p:spPr bwMode="auto">
            <a:xfrm>
              <a:off x="7175500" y="1863725"/>
              <a:ext cx="708025" cy="16192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folHlink"/>
                </a:gs>
              </a:gsLst>
              <a:path path="shape">
                <a:fillToRect l="50000" t="50000" r="50000" b="50000"/>
              </a:path>
            </a:gradFill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3569" name="Group 82"/>
            <p:cNvGrpSpPr>
              <a:grpSpLocks/>
            </p:cNvGrpSpPr>
            <p:nvPr/>
          </p:nvGrpSpPr>
          <p:grpSpPr bwMode="auto">
            <a:xfrm>
              <a:off x="6975475" y="981075"/>
              <a:ext cx="561975" cy="1049338"/>
              <a:chOff x="3728" y="1668"/>
              <a:chExt cx="354" cy="661"/>
            </a:xfrm>
          </p:grpSpPr>
          <p:sp>
            <p:nvSpPr>
              <p:cNvPr id="23574" name="Text Box 83"/>
              <p:cNvSpPr txBox="1">
                <a:spLocks noChangeArrowheads="1"/>
              </p:cNvSpPr>
              <p:nvPr/>
            </p:nvSpPr>
            <p:spPr bwMode="auto">
              <a:xfrm>
                <a:off x="3728" y="1668"/>
                <a:ext cx="35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3600" b="1">
                    <a:solidFill>
                      <a:srgbClr val="0000FF"/>
                    </a:solidFill>
                  </a:rPr>
                  <a:t>N</a:t>
                </a:r>
                <a:endParaRPr lang="it-IT" sz="3600"/>
              </a:p>
            </p:txBody>
          </p:sp>
          <p:sp>
            <p:nvSpPr>
              <p:cNvPr id="23575" name="Line 84"/>
              <p:cNvSpPr>
                <a:spLocks noChangeShapeType="1"/>
              </p:cNvSpPr>
              <p:nvPr/>
            </p:nvSpPr>
            <p:spPr bwMode="auto">
              <a:xfrm>
                <a:off x="4072" y="1849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3570" name="Rectangle 87"/>
            <p:cNvSpPr>
              <a:spLocks noChangeArrowheads="1"/>
            </p:cNvSpPr>
            <p:nvPr/>
          </p:nvSpPr>
          <p:spPr bwMode="auto">
            <a:xfrm>
              <a:off x="6784975" y="1978025"/>
              <a:ext cx="1511300" cy="88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3571" name="Group 88"/>
            <p:cNvGrpSpPr>
              <a:grpSpLocks/>
            </p:cNvGrpSpPr>
            <p:nvPr/>
          </p:nvGrpSpPr>
          <p:grpSpPr bwMode="auto">
            <a:xfrm>
              <a:off x="7559675" y="1903413"/>
              <a:ext cx="1044575" cy="1071562"/>
              <a:chOff x="4152" y="2185"/>
              <a:chExt cx="658" cy="675"/>
            </a:xfrm>
          </p:grpSpPr>
          <p:sp>
            <p:nvSpPr>
              <p:cNvPr id="23572" name="Line 89"/>
              <p:cNvSpPr>
                <a:spLocks noChangeShapeType="1"/>
              </p:cNvSpPr>
              <p:nvPr/>
            </p:nvSpPr>
            <p:spPr bwMode="auto">
              <a:xfrm>
                <a:off x="4152" y="2185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573" name="Text Box 90"/>
              <p:cNvSpPr txBox="1">
                <a:spLocks noChangeArrowheads="1"/>
              </p:cNvSpPr>
              <p:nvPr/>
            </p:nvSpPr>
            <p:spPr bwMode="auto">
              <a:xfrm>
                <a:off x="4162" y="2350"/>
                <a:ext cx="648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3600">
                    <a:solidFill>
                      <a:srgbClr val="FF0066"/>
                    </a:solidFill>
                  </a:rPr>
                  <a:t>m</a:t>
                </a:r>
                <a:r>
                  <a:rPr lang="it-IT" sz="3600" b="1">
                    <a:solidFill>
                      <a:srgbClr val="FF0066"/>
                    </a:solidFill>
                  </a:rPr>
                  <a:t>g</a:t>
                </a:r>
                <a:endParaRPr lang="it-IT" sz="1200">
                  <a:solidFill>
                    <a:srgbClr val="FF0066"/>
                  </a:solidFill>
                </a:endParaRPr>
              </a:p>
            </p:txBody>
          </p:sp>
        </p:grpSp>
      </p:grpSp>
      <p:sp>
        <p:nvSpPr>
          <p:cNvPr id="9232" name="AutoShape 92"/>
          <p:cNvSpPr>
            <a:spLocks noChangeArrowheads="1"/>
          </p:cNvSpPr>
          <p:nvPr/>
        </p:nvSpPr>
        <p:spPr bwMode="auto">
          <a:xfrm>
            <a:off x="1071563" y="1785938"/>
            <a:ext cx="719137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3563" name="Line 93"/>
          <p:cNvSpPr>
            <a:spLocks noChangeShapeType="1"/>
          </p:cNvSpPr>
          <p:nvPr/>
        </p:nvSpPr>
        <p:spPr bwMode="auto">
          <a:xfrm flipH="1">
            <a:off x="5940425" y="1557338"/>
            <a:ext cx="9366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42" name="Text Box 95"/>
          <p:cNvSpPr txBox="1">
            <a:spLocks noChangeArrowheads="1"/>
          </p:cNvSpPr>
          <p:nvPr/>
        </p:nvSpPr>
        <p:spPr bwMode="auto">
          <a:xfrm>
            <a:off x="428625" y="5500688"/>
            <a:ext cx="8501063" cy="12772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200" i="1" dirty="0"/>
              <a:t>Le reazioni vincolari si manifestano ogni qual volta c’è un vincolo ossia un impedimento al moto del corpo. </a:t>
            </a:r>
            <a:endParaRPr lang="it-IT" sz="2200" i="1" dirty="0" smtClean="0"/>
          </a:p>
          <a:p>
            <a:pPr algn="ctr">
              <a:spcBef>
                <a:spcPct val="50000"/>
              </a:spcBef>
              <a:defRPr/>
            </a:pPr>
            <a:r>
              <a:rPr lang="it-IT" sz="2200" i="1" dirty="0" smtClean="0"/>
              <a:t>Può </a:t>
            </a:r>
            <a:r>
              <a:rPr lang="it-IT" sz="2200" i="1" dirty="0"/>
              <a:t>avere una componente normale o parallela al vincolo</a:t>
            </a:r>
          </a:p>
        </p:txBody>
      </p:sp>
      <p:graphicFrame>
        <p:nvGraphicFramePr>
          <p:cNvPr id="23554" name="Object 95"/>
          <p:cNvGraphicFramePr>
            <a:graphicFrameLocks noChangeAspect="1"/>
          </p:cNvGraphicFramePr>
          <p:nvPr/>
        </p:nvGraphicFramePr>
        <p:xfrm>
          <a:off x="2112963" y="3616325"/>
          <a:ext cx="33067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Equazione" r:id="rId4" imgW="1511280" imgH="241200" progId="Equation.3">
                  <p:embed/>
                </p:oleObj>
              </mc:Choice>
              <mc:Fallback>
                <p:oleObj name="Equazione" r:id="rId4" imgW="1511280" imgH="24120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616325"/>
                        <a:ext cx="330676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olo 1"/>
          <p:cNvSpPr txBox="1">
            <a:spLocks/>
          </p:cNvSpPr>
          <p:nvPr/>
        </p:nvSpPr>
        <p:spPr>
          <a:xfrm>
            <a:off x="428596" y="142852"/>
            <a:ext cx="8572560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 reazione vincolare</a:t>
            </a:r>
          </a:p>
        </p:txBody>
      </p:sp>
      <p:graphicFrame>
        <p:nvGraphicFramePr>
          <p:cNvPr id="23555" name="Object 53"/>
          <p:cNvGraphicFramePr>
            <a:graphicFrameLocks noChangeAspect="1"/>
          </p:cNvGraphicFramePr>
          <p:nvPr/>
        </p:nvGraphicFramePr>
        <p:xfrm>
          <a:off x="2427288" y="1714500"/>
          <a:ext cx="8556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zione" r:id="rId6" imgW="355320" imgH="177480" progId="Equation.3">
                  <p:embed/>
                </p:oleObj>
              </mc:Choice>
              <mc:Fallback>
                <p:oleObj name="Equazione" r:id="rId6" imgW="355320" imgH="1774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8" y="1714500"/>
                        <a:ext cx="855662" cy="427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pPr>
              <a:defRPr/>
            </a:pPr>
            <a:fld id="{42E76623-4FE4-4E2C-A4E6-04CD3D0289A0}" type="slidenum">
              <a:rPr lang="it-IT" sz="1100" smtClean="0"/>
              <a:pPr>
                <a:defRPr/>
              </a:pPr>
              <a:t>17</a:t>
            </a:fld>
            <a:endParaRPr lang="it-IT" sz="1100" smtClean="0"/>
          </a:p>
        </p:txBody>
      </p:sp>
      <p:sp>
        <p:nvSpPr>
          <p:cNvPr id="10254" name="Text Box 41"/>
          <p:cNvSpPr txBox="1">
            <a:spLocks noChangeArrowheads="1"/>
          </p:cNvSpPr>
          <p:nvPr/>
        </p:nvSpPr>
        <p:spPr bwMode="auto">
          <a:xfrm>
            <a:off x="2928938" y="3357563"/>
            <a:ext cx="5786437" cy="15541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000" dirty="0">
                <a:latin typeface="Book Antiqua" pitchFamily="18" charset="0"/>
              </a:rPr>
              <a:t>Per mettere in moto un corpo  di massa </a:t>
            </a:r>
            <a:r>
              <a:rPr lang="it-IT" sz="2000" b="1" i="1" dirty="0">
                <a:latin typeface="Book Antiqua" pitchFamily="18" charset="0"/>
              </a:rPr>
              <a:t>m, inizialmente fermo,  </a:t>
            </a:r>
            <a:r>
              <a:rPr lang="it-IT" sz="2000" dirty="0">
                <a:latin typeface="Book Antiqua" pitchFamily="18" charset="0"/>
              </a:rPr>
              <a:t>bisogna esercitare una forza F</a:t>
            </a:r>
            <a:r>
              <a:rPr lang="it-IT" sz="2000" baseline="-25000" dirty="0">
                <a:latin typeface="Book Antiqua" pitchFamily="18" charset="0"/>
              </a:rPr>
              <a:t>a</a:t>
            </a:r>
            <a:r>
              <a:rPr lang="it-IT" sz="2000" dirty="0">
                <a:latin typeface="Book Antiqua" pitchFamily="18" charset="0"/>
              </a:rPr>
              <a:t> di intensità pari o maggiore della forza di attrito </a:t>
            </a:r>
            <a:r>
              <a:rPr lang="it-IT" sz="2000" dirty="0" err="1">
                <a:latin typeface="Book Antiqua" pitchFamily="18" charset="0"/>
              </a:rPr>
              <a:t>F</a:t>
            </a:r>
            <a:r>
              <a:rPr lang="it-IT" sz="2000" baseline="-25000" dirty="0" err="1">
                <a:latin typeface="Book Antiqua" pitchFamily="18" charset="0"/>
              </a:rPr>
              <a:t>att</a:t>
            </a:r>
            <a:r>
              <a:rPr lang="it-IT" sz="2000" dirty="0">
                <a:latin typeface="Book Antiqua" pitchFamily="18" charset="0"/>
              </a:rPr>
              <a:t>:</a:t>
            </a:r>
          </a:p>
          <a:p>
            <a:pPr algn="just">
              <a:spcBef>
                <a:spcPct val="50000"/>
              </a:spcBef>
              <a:defRPr/>
            </a:pPr>
            <a:endParaRPr lang="it-IT" sz="1000" dirty="0">
              <a:latin typeface="Book Antiqua" pitchFamily="18" charset="0"/>
            </a:endParaRPr>
          </a:p>
        </p:txBody>
      </p:sp>
      <p:graphicFrame>
        <p:nvGraphicFramePr>
          <p:cNvPr id="24578" name="Object 43"/>
          <p:cNvGraphicFramePr>
            <a:graphicFrameLocks noChangeAspect="1"/>
          </p:cNvGraphicFramePr>
          <p:nvPr/>
        </p:nvGraphicFramePr>
        <p:xfrm>
          <a:off x="4500563" y="4318000"/>
          <a:ext cx="20796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Equazione" r:id="rId4" imgW="1079280" imgH="253800" progId="Equation.3">
                  <p:embed/>
                </p:oleObj>
              </mc:Choice>
              <mc:Fallback>
                <p:oleObj name="Equazione" r:id="rId4" imgW="1079280" imgH="2538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318000"/>
                        <a:ext cx="2079625" cy="5064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chemeClr val="folHlink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46"/>
          <p:cNvGraphicFramePr>
            <a:graphicFrameLocks noChangeAspect="1"/>
          </p:cNvGraphicFramePr>
          <p:nvPr/>
        </p:nvGraphicFramePr>
        <p:xfrm>
          <a:off x="714375" y="4500563"/>
          <a:ext cx="482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Equation" r:id="rId6" imgW="482400" imgH="253800" progId="Equation.3">
                  <p:embed/>
                </p:oleObj>
              </mc:Choice>
              <mc:Fallback>
                <p:oleObj name="Equation" r:id="rId6" imgW="482400" imgH="2538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4500563"/>
                        <a:ext cx="4826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Text Box 49"/>
          <p:cNvSpPr txBox="1">
            <a:spLocks noChangeArrowheads="1"/>
          </p:cNvSpPr>
          <p:nvPr/>
        </p:nvSpPr>
        <p:spPr bwMode="auto">
          <a:xfrm>
            <a:off x="142875" y="5221288"/>
            <a:ext cx="8501063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it-IT" sz="2000" dirty="0">
                <a:latin typeface="Book Antiqua" pitchFamily="18" charset="0"/>
              </a:rPr>
              <a:t>Essendo   </a:t>
            </a:r>
            <a:r>
              <a:rPr lang="it-IT" sz="2000" b="1" i="1" dirty="0">
                <a:latin typeface="Symbol" pitchFamily="18" charset="2"/>
              </a:rPr>
              <a:t>m</a:t>
            </a:r>
            <a:r>
              <a:rPr lang="it-IT" sz="2000" b="1" baseline="-25000" dirty="0">
                <a:latin typeface="Book Antiqua" pitchFamily="18" charset="0"/>
              </a:rPr>
              <a:t>s</a:t>
            </a:r>
            <a:r>
              <a:rPr lang="it-IT" sz="2000" dirty="0">
                <a:latin typeface="Book Antiqua" pitchFamily="18" charset="0"/>
              </a:rPr>
              <a:t>   il coefficiente d’attrito statico, il cui valore dipende dalla natura della superficie</a:t>
            </a:r>
          </a:p>
        </p:txBody>
      </p:sp>
      <p:sp>
        <p:nvSpPr>
          <p:cNvPr id="10257" name="Text Box 50"/>
          <p:cNvSpPr txBox="1">
            <a:spLocks noChangeArrowheads="1"/>
          </p:cNvSpPr>
          <p:nvPr/>
        </p:nvSpPr>
        <p:spPr bwMode="auto">
          <a:xfrm>
            <a:off x="142875" y="5924550"/>
            <a:ext cx="4143375" cy="862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dirty="0">
                <a:latin typeface="Book Antiqua" pitchFamily="18" charset="0"/>
              </a:rPr>
              <a:t>Se                                        a = 0</a:t>
            </a:r>
          </a:p>
          <a:p>
            <a:pPr>
              <a:spcBef>
                <a:spcPct val="50000"/>
              </a:spcBef>
              <a:defRPr/>
            </a:pPr>
            <a:r>
              <a:rPr lang="it-IT" sz="2000" dirty="0">
                <a:latin typeface="Book Antiqua" pitchFamily="18" charset="0"/>
              </a:rPr>
              <a:t>Se                                        a ≠ 0</a:t>
            </a:r>
          </a:p>
        </p:txBody>
      </p:sp>
      <p:graphicFrame>
        <p:nvGraphicFramePr>
          <p:cNvPr id="24580" name="Object 51"/>
          <p:cNvGraphicFramePr>
            <a:graphicFrameLocks noChangeAspect="1"/>
          </p:cNvGraphicFramePr>
          <p:nvPr/>
        </p:nvGraphicFramePr>
        <p:xfrm>
          <a:off x="857250" y="5929313"/>
          <a:ext cx="12954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5" name="Equation" r:id="rId8" imgW="634680" imgH="228600" progId="Equation.3">
                  <p:embed/>
                </p:oleObj>
              </mc:Choice>
              <mc:Fallback>
                <p:oleObj name="Equation" r:id="rId8" imgW="634680" imgH="2286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5929313"/>
                        <a:ext cx="1295400" cy="4667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4"/>
          <p:cNvGraphicFramePr>
            <a:graphicFrameLocks noChangeAspect="1"/>
          </p:cNvGraphicFramePr>
          <p:nvPr/>
        </p:nvGraphicFramePr>
        <p:xfrm>
          <a:off x="142875" y="3055938"/>
          <a:ext cx="2714625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6" name="Immagine bitmap" r:id="rId10" imgW="10657143" imgH="8419048" progId="PBrush">
                  <p:embed/>
                </p:oleObj>
              </mc:Choice>
              <mc:Fallback>
                <p:oleObj name="Immagine bitmap" r:id="rId10" imgW="10657143" imgH="8419048" progId="PBrush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3055938"/>
                        <a:ext cx="2714625" cy="214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55"/>
          <p:cNvGraphicFramePr>
            <a:graphicFrameLocks noChangeAspect="1"/>
          </p:cNvGraphicFramePr>
          <p:nvPr/>
        </p:nvGraphicFramePr>
        <p:xfrm>
          <a:off x="857250" y="6319838"/>
          <a:ext cx="12954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7" name="Equation" r:id="rId12" imgW="634680" imgH="228600" progId="Equation.3">
                  <p:embed/>
                </p:oleObj>
              </mc:Choice>
              <mc:Fallback>
                <p:oleObj name="Equation" r:id="rId12" imgW="634680" imgH="2286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6319838"/>
                        <a:ext cx="12954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42875" y="928688"/>
            <a:ext cx="8572500" cy="21431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2563" algn="just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it-IT" altLang="it-IT" kern="0" dirty="0">
                <a:latin typeface="Book Antiqua" pitchFamily="18" charset="0"/>
              </a:rPr>
              <a:t>La </a:t>
            </a:r>
            <a:r>
              <a:rPr lang="it-IT" altLang="it-IT" b="1" kern="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FORZA </a:t>
            </a:r>
            <a:r>
              <a:rPr lang="it-IT" altLang="it-IT" b="1" kern="0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DI</a:t>
            </a:r>
            <a:r>
              <a:rPr lang="it-IT" altLang="it-IT" b="1" kern="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 ATTRITO </a:t>
            </a:r>
            <a:r>
              <a:rPr lang="it-IT" altLang="it-IT" kern="0" dirty="0">
                <a:latin typeface="Book Antiqua" pitchFamily="18" charset="0"/>
              </a:rPr>
              <a:t>è la componente parallela al vincolo della </a:t>
            </a:r>
            <a:r>
              <a:rPr lang="it-IT" altLang="it-IT" kern="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Reazione Vincolare</a:t>
            </a:r>
            <a:r>
              <a:rPr lang="it-IT" altLang="it-IT" kern="0" dirty="0">
                <a:latin typeface="Book Antiqua" pitchFamily="18" charset="0"/>
              </a:rPr>
              <a:t>. </a:t>
            </a:r>
          </a:p>
          <a:p>
            <a:pPr marL="182563" algn="just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it-IT" altLang="it-IT" kern="0" dirty="0">
                <a:latin typeface="Book Antiqua" pitchFamily="18" charset="0"/>
              </a:rPr>
              <a:t>Da un punto di vista microscopico l’attrito </a:t>
            </a:r>
            <a:r>
              <a:rPr lang="it-IT" altLang="it-IT" kern="0" dirty="0" err="1">
                <a:latin typeface="Book Antiqua" pitchFamily="18" charset="0"/>
              </a:rPr>
              <a:t>èdovuto</a:t>
            </a:r>
            <a:r>
              <a:rPr lang="it-IT" altLang="it-IT" kern="0" dirty="0">
                <a:latin typeface="Book Antiqua" pitchFamily="18" charset="0"/>
              </a:rPr>
              <a:t> alle microfusioni che si formano in corrispondenza delle asperità delle due </a:t>
            </a:r>
          </a:p>
          <a:p>
            <a:pPr marL="182563" algn="just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it-IT" altLang="it-IT" kern="0" dirty="0">
                <a:latin typeface="Book Antiqua" pitchFamily="18" charset="0"/>
              </a:rPr>
              <a:t>superfici a contatto</a:t>
            </a:r>
          </a:p>
          <a:p>
            <a:pPr marL="182563" algn="just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it-IT" altLang="it-IT" kern="0" dirty="0">
                <a:latin typeface="Book Antiqua" pitchFamily="18" charset="0"/>
              </a:rPr>
              <a:t>Si parla di </a:t>
            </a:r>
            <a:r>
              <a:rPr lang="it-IT" altLang="it-IT" b="1" kern="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ATTRITO STATICO </a:t>
            </a:r>
            <a:r>
              <a:rPr lang="it-IT" altLang="it-IT" kern="0" dirty="0">
                <a:latin typeface="Book Antiqua" pitchFamily="18" charset="0"/>
              </a:rPr>
              <a:t>se non c’è scorrimento tra il corpo e la superficie su cui il corpo è poggiato.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142844" y="142852"/>
            <a:ext cx="8572560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forza di attrito statico</a:t>
            </a:r>
          </a:p>
        </p:txBody>
      </p:sp>
      <p:pic>
        <p:nvPicPr>
          <p:cNvPr id="24589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72188" y="1857375"/>
            <a:ext cx="188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pPr>
              <a:defRPr/>
            </a:pPr>
            <a:fld id="{BCD1E81E-CEA8-470A-8B13-EADA1590141F}" type="slidenum">
              <a:rPr lang="it-IT" sz="1100" smtClean="0"/>
              <a:pPr>
                <a:defRPr/>
              </a:pPr>
              <a:t>18</a:t>
            </a:fld>
            <a:endParaRPr lang="it-IT" sz="1100" smtClean="0"/>
          </a:p>
        </p:txBody>
      </p:sp>
      <p:sp>
        <p:nvSpPr>
          <p:cNvPr id="11276" name="Text Box 19"/>
          <p:cNvSpPr txBox="1">
            <a:spLocks noChangeArrowheads="1"/>
          </p:cNvSpPr>
          <p:nvPr/>
        </p:nvSpPr>
        <p:spPr bwMode="auto">
          <a:xfrm>
            <a:off x="2928938" y="1285875"/>
            <a:ext cx="5857875" cy="2246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000" dirty="0">
                <a:latin typeface="Book Antiqua" pitchFamily="18" charset="0"/>
              </a:rPr>
              <a:t>Se il corpo è già in moto, la forza di attrito agente sul corpo dipende sempre dalla reazione del vincolo ma il coefficiente di attrito dinamico è diverso da quello statico</a:t>
            </a:r>
          </a:p>
          <a:p>
            <a:pPr algn="just">
              <a:spcBef>
                <a:spcPct val="50000"/>
              </a:spcBef>
              <a:defRPr/>
            </a:pPr>
            <a:endParaRPr lang="it-IT" sz="2000" dirty="0">
              <a:latin typeface="Book Antiqua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it-IT" sz="2000" dirty="0">
                <a:latin typeface="Book Antiqua" pitchFamily="18" charset="0"/>
              </a:rPr>
              <a:t>Essendo </a:t>
            </a:r>
            <a:r>
              <a:rPr lang="it-IT" sz="2000" b="1" i="1" dirty="0" err="1">
                <a:latin typeface="Symbol" pitchFamily="18" charset="2"/>
              </a:rPr>
              <a:t>m</a:t>
            </a:r>
            <a:r>
              <a:rPr lang="it-IT" sz="2000" b="1" i="1" baseline="-25000" dirty="0" err="1">
                <a:latin typeface="Book Antiqua" pitchFamily="18" charset="0"/>
              </a:rPr>
              <a:t>d</a:t>
            </a:r>
            <a:r>
              <a:rPr lang="it-IT" sz="2000" b="1" i="1" baseline="-25000" dirty="0">
                <a:latin typeface="Book Antiqua" pitchFamily="18" charset="0"/>
              </a:rPr>
              <a:t> </a:t>
            </a:r>
            <a:r>
              <a:rPr lang="it-IT" sz="2000" dirty="0">
                <a:latin typeface="Book Antiqua" pitchFamily="18" charset="0"/>
              </a:rPr>
              <a:t>il coefficiente di attrito dinamico </a:t>
            </a:r>
            <a:endParaRPr lang="it-IT" sz="2000" b="1" i="1" baseline="-25000" dirty="0">
              <a:latin typeface="Book Antiqua" pitchFamily="18" charset="0"/>
            </a:endParaRPr>
          </a:p>
        </p:txBody>
      </p:sp>
      <p:graphicFrame>
        <p:nvGraphicFramePr>
          <p:cNvPr id="25602" name="Object 21"/>
          <p:cNvGraphicFramePr>
            <a:graphicFrameLocks noChangeAspect="1"/>
          </p:cNvGraphicFramePr>
          <p:nvPr/>
        </p:nvGraphicFramePr>
        <p:xfrm>
          <a:off x="6215063" y="2286000"/>
          <a:ext cx="14255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1" name="Equation" r:id="rId4" imgW="685800" imgH="228600" progId="Equation.3">
                  <p:embed/>
                </p:oleObj>
              </mc:Choice>
              <mc:Fallback>
                <p:oleObj name="Equation" r:id="rId4" imgW="6858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2286000"/>
                        <a:ext cx="1425575" cy="4746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tx2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22"/>
          <p:cNvGraphicFramePr>
            <a:graphicFrameLocks noChangeAspect="1"/>
          </p:cNvGraphicFramePr>
          <p:nvPr/>
        </p:nvGraphicFramePr>
        <p:xfrm>
          <a:off x="214313" y="3857625"/>
          <a:ext cx="20288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2" name="Equation" r:id="rId6" imgW="888840" imgH="228600" progId="Equation.3">
                  <p:embed/>
                </p:oleObj>
              </mc:Choice>
              <mc:Fallback>
                <p:oleObj name="Equation" r:id="rId6" imgW="88884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57625"/>
                        <a:ext cx="2028825" cy="522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23"/>
          <p:cNvGraphicFramePr>
            <a:graphicFrameLocks noChangeAspect="1"/>
          </p:cNvGraphicFramePr>
          <p:nvPr/>
        </p:nvGraphicFramePr>
        <p:xfrm>
          <a:off x="2857500" y="3857625"/>
          <a:ext cx="20669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3" name="Equation" r:id="rId8" imgW="977760" imgH="228600" progId="Equation.3">
                  <p:embed/>
                </p:oleObj>
              </mc:Choice>
              <mc:Fallback>
                <p:oleObj name="Equation" r:id="rId8" imgW="97776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857625"/>
                        <a:ext cx="2066925" cy="481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25"/>
          <p:cNvGraphicFramePr>
            <a:graphicFrameLocks noChangeAspect="1"/>
          </p:cNvGraphicFramePr>
          <p:nvPr/>
        </p:nvGraphicFramePr>
        <p:xfrm>
          <a:off x="2714625" y="5414963"/>
          <a:ext cx="1143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4" name="Equazione" r:id="rId10" imgW="507960" imgH="228600" progId="Equation.3">
                  <p:embed/>
                </p:oleObj>
              </mc:Choice>
              <mc:Fallback>
                <p:oleObj name="Equazione" r:id="rId10" imgW="50796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5414963"/>
                        <a:ext cx="1143000" cy="5143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26"/>
          <p:cNvGraphicFramePr>
            <a:graphicFrameLocks noChangeAspect="1"/>
          </p:cNvGraphicFramePr>
          <p:nvPr/>
        </p:nvGraphicFramePr>
        <p:xfrm>
          <a:off x="2714625" y="6072188"/>
          <a:ext cx="15573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" name="Equazione" r:id="rId12" imgW="711000" imgH="228600" progId="Equation.3">
                  <p:embed/>
                </p:oleObj>
              </mc:Choice>
              <mc:Fallback>
                <p:oleObj name="Equazione" r:id="rId12" imgW="7110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6072188"/>
                        <a:ext cx="1557338" cy="500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31"/>
          <p:cNvGraphicFramePr>
            <a:graphicFrameLocks noChangeAspect="1"/>
          </p:cNvGraphicFramePr>
          <p:nvPr/>
        </p:nvGraphicFramePr>
        <p:xfrm>
          <a:off x="231775" y="1279525"/>
          <a:ext cx="2625725" cy="222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" name="Immagine bitmap" r:id="rId14" imgW="10657143" imgH="8419048" progId="PBrush">
                  <p:embed/>
                </p:oleObj>
              </mc:Choice>
              <mc:Fallback>
                <p:oleObj name="Immagine bitmap" r:id="rId14" imgW="10657143" imgH="8419048" progId="PBrush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279525"/>
                        <a:ext cx="2625725" cy="222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33"/>
          <p:cNvGraphicFramePr>
            <a:graphicFrameLocks noChangeAspect="1"/>
          </p:cNvGraphicFramePr>
          <p:nvPr/>
        </p:nvGraphicFramePr>
        <p:xfrm>
          <a:off x="5286375" y="3714750"/>
          <a:ext cx="34544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7" name="Immagine bitmap" r:id="rId16" imgW="10840963" imgH="9866667" progId="PBrush">
                  <p:embed/>
                </p:oleObj>
              </mc:Choice>
              <mc:Fallback>
                <p:oleObj name="Immagine bitmap" r:id="rId16" imgW="10840963" imgH="9866667" progId="PBrush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3714750"/>
                        <a:ext cx="34544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AutoShape 35"/>
          <p:cNvSpPr>
            <a:spLocks/>
          </p:cNvSpPr>
          <p:nvPr/>
        </p:nvSpPr>
        <p:spPr bwMode="auto">
          <a:xfrm>
            <a:off x="2284413" y="5429250"/>
            <a:ext cx="287337" cy="1008063"/>
          </a:xfrm>
          <a:prstGeom prst="leftBrace">
            <a:avLst>
              <a:gd name="adj1" fmla="val 29236"/>
              <a:gd name="adj2" fmla="val 50000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5613" name="AutoShape 38"/>
          <p:cNvSpPr>
            <a:spLocks noChangeArrowheads="1"/>
          </p:cNvSpPr>
          <p:nvPr/>
        </p:nvSpPr>
        <p:spPr bwMode="auto">
          <a:xfrm>
            <a:off x="2357438" y="4000500"/>
            <a:ext cx="431800" cy="2159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214282" y="142852"/>
            <a:ext cx="8572560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forza di attrito dinamico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285720" y="4572008"/>
            <a:ext cx="4572032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200" b="1" dirty="0">
                <a:latin typeface="Book Antiqua" pitchFamily="18" charset="0"/>
              </a:rPr>
              <a:t>Il moto risulta decelerato!!!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285852" y="5715016"/>
            <a:ext cx="847732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200" b="1" dirty="0">
                <a:latin typeface="Book Antiqua" pitchFamily="18" charset="0"/>
              </a:rPr>
              <a:t>NB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pPr>
              <a:defRPr/>
            </a:pPr>
            <a:fld id="{8B56E250-4057-41F8-B312-0F58316DC2EA}" type="slidenum">
              <a:rPr lang="it-IT" sz="1100" smtClean="0"/>
              <a:pPr>
                <a:defRPr/>
              </a:pPr>
              <a:t>19</a:t>
            </a:fld>
            <a:endParaRPr lang="it-IT" sz="1100" smtClean="0"/>
          </a:p>
        </p:txBody>
      </p:sp>
      <p:sp>
        <p:nvSpPr>
          <p:cNvPr id="12295" name="Text Box 25"/>
          <p:cNvSpPr txBox="1">
            <a:spLocks noChangeArrowheads="1"/>
          </p:cNvSpPr>
          <p:nvPr/>
        </p:nvSpPr>
        <p:spPr bwMode="auto">
          <a:xfrm>
            <a:off x="142875" y="1071563"/>
            <a:ext cx="8643938" cy="2462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2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Una corda inestensibile di massa trascurabile legata ad un corpo può esercitare su di questo una forza di trazione diretta lungo la direzione della corda stessa.</a:t>
            </a:r>
          </a:p>
          <a:p>
            <a:pPr>
              <a:spcBef>
                <a:spcPct val="50000"/>
              </a:spcBef>
              <a:defRPr/>
            </a:pPr>
            <a:r>
              <a:rPr lang="it-IT" sz="22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Il modulo di questa forza è la </a:t>
            </a:r>
            <a:r>
              <a:rPr lang="it-IT" sz="22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TENSIONE T</a:t>
            </a:r>
            <a:r>
              <a:rPr lang="it-IT" sz="22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it-IT" sz="22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In una corda ideale, la tensione viene trasmessa inalterata da punto a punto della corda stessa</a:t>
            </a: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214282" y="142852"/>
            <a:ext cx="8572560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tensione di un filo</a:t>
            </a:r>
          </a:p>
        </p:txBody>
      </p:sp>
      <p:pic>
        <p:nvPicPr>
          <p:cNvPr id="890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3786188"/>
            <a:ext cx="72120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DCB3B-26A8-4F78-93B2-42E51087754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 definizione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3732" name="CasellaDiTesto 3"/>
          <p:cNvSpPr txBox="1">
            <a:spLocks noChangeArrowheads="1"/>
          </p:cNvSpPr>
          <p:nvPr/>
        </p:nvSpPr>
        <p:spPr bwMode="auto">
          <a:xfrm>
            <a:off x="642938" y="1071563"/>
            <a:ext cx="8215312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algn="just">
              <a:defRPr/>
            </a:pPr>
            <a:r>
              <a:rPr lang="it-IT" sz="2000" dirty="0" smtClean="0">
                <a:latin typeface="Book Antiqua" pitchFamily="18" charset="0"/>
              </a:rPr>
              <a:t>L’evidenza </a:t>
            </a:r>
            <a:r>
              <a:rPr lang="it-IT" sz="2000" dirty="0">
                <a:latin typeface="Book Antiqua" pitchFamily="18" charset="0"/>
              </a:rPr>
              <a:t>sperimentale dimostra come la variazione di stato di quiete o di moto di un corpo dipende dalle </a:t>
            </a:r>
            <a:r>
              <a:rPr lang="it-IT" sz="2000" b="1" dirty="0">
                <a:latin typeface="Book Antiqua" pitchFamily="18" charset="0"/>
              </a:rPr>
              <a:t>interazioni che esso ha con altri oggetti o con l’ambiente esterno.</a:t>
            </a:r>
          </a:p>
          <a:p>
            <a:pPr algn="just">
              <a:defRPr/>
            </a:pPr>
            <a:endParaRPr lang="it-IT" sz="2000" b="1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Nel linguaggio comune ci si riferisce quasi sempre a queste interazioni come a </a:t>
            </a:r>
            <a:r>
              <a:rPr lang="it-IT" sz="2000" b="1" dirty="0">
                <a:latin typeface="Book Antiqua" pitchFamily="18" charset="0"/>
              </a:rPr>
              <a:t>forze che agiscono sul corpo.</a:t>
            </a:r>
            <a:r>
              <a:rPr lang="it-IT" sz="2000" dirty="0">
                <a:latin typeface="Book Antiqua" pitchFamily="18" charset="0"/>
              </a:rPr>
              <a:t> 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La </a:t>
            </a:r>
            <a:r>
              <a:rPr lang="it-IT" sz="2000" b="1" dirty="0">
                <a:latin typeface="Book Antiqua" pitchFamily="18" charset="0"/>
              </a:rPr>
              <a:t>dinamica del punto materiale si occupa di studiare gli effetti che </a:t>
            </a:r>
            <a:r>
              <a:rPr lang="it-IT" sz="2000" dirty="0">
                <a:latin typeface="Book Antiqua" pitchFamily="18" charset="0"/>
              </a:rPr>
              <a:t>l’applicazione di una </a:t>
            </a:r>
            <a:r>
              <a:rPr lang="it-IT" sz="2000" b="1" dirty="0">
                <a:latin typeface="Book Antiqua" pitchFamily="18" charset="0"/>
              </a:rPr>
              <a:t>forza produce sul moto di un oggetto le cui </a:t>
            </a:r>
            <a:r>
              <a:rPr lang="it-IT" sz="2000" dirty="0">
                <a:latin typeface="Book Antiqua" pitchFamily="18" charset="0"/>
              </a:rPr>
              <a:t>dimensioni siano trascurabili.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tangolo 37"/>
          <p:cNvSpPr/>
          <p:nvPr/>
        </p:nvSpPr>
        <p:spPr>
          <a:xfrm>
            <a:off x="4643438" y="1071563"/>
            <a:ext cx="4143375" cy="12858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43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pPr>
              <a:defRPr/>
            </a:pPr>
            <a:fld id="{E2FED694-94E0-42BF-AC0F-222A41F9278D}" type="slidenum">
              <a:rPr lang="it-IT" sz="1100" smtClean="0"/>
              <a:pPr>
                <a:defRPr/>
              </a:pPr>
              <a:t>20</a:t>
            </a:fld>
            <a:endParaRPr lang="it-IT" sz="1100" smtClean="0"/>
          </a:p>
        </p:txBody>
      </p:sp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571500" y="1071563"/>
            <a:ext cx="3959225" cy="1108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it-IT" sz="2200" b="1" dirty="0">
                <a:latin typeface="Book Antiqua" pitchFamily="18" charset="0"/>
                <a:cs typeface="Times New Roman" pitchFamily="18" charset="0"/>
                <a:sym typeface="Symbol" pitchFamily="18" charset="2"/>
              </a:rPr>
              <a:t>Se F</a:t>
            </a:r>
            <a:r>
              <a:rPr lang="it-IT" sz="2200" baseline="-30000" dirty="0">
                <a:latin typeface="Book Antiqua" pitchFamily="18" charset="0"/>
                <a:cs typeface="Times New Roman" pitchFamily="18" charset="0"/>
                <a:sym typeface="Symbol" pitchFamily="18" charset="2"/>
              </a:rPr>
              <a:t>A   </a:t>
            </a:r>
            <a:r>
              <a:rPr lang="it-IT" sz="2200" dirty="0">
                <a:latin typeface="Book Antiqua" pitchFamily="18" charset="0"/>
                <a:cs typeface="Times New Roman" pitchFamily="18" charset="0"/>
                <a:sym typeface="Symbol" pitchFamily="18" charset="2"/>
              </a:rPr>
              <a:t>ed </a:t>
            </a:r>
            <a:r>
              <a:rPr lang="it-IT" sz="2200" b="1" dirty="0">
                <a:latin typeface="Book Antiqua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it-IT" sz="2200" baseline="-30000" dirty="0">
                <a:latin typeface="Book Antiqua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it-IT" sz="2200" dirty="0">
                <a:latin typeface="Book Antiqua" pitchFamily="18" charset="0"/>
                <a:cs typeface="Times New Roman" pitchFamily="18" charset="0"/>
                <a:sym typeface="Symbol" pitchFamily="18" charset="2"/>
              </a:rPr>
              <a:t>  sono le forze applicate ai due estremi del filo  per tenderlo</a:t>
            </a:r>
            <a:endParaRPr lang="it-IT" sz="2200" dirty="0">
              <a:latin typeface="Book Antiqua" pitchFamily="18" charset="0"/>
            </a:endParaRPr>
          </a:p>
        </p:txBody>
      </p:sp>
      <p:sp>
        <p:nvSpPr>
          <p:cNvPr id="26633" name="Rectangle 4" descr="Diagonali larghe verso il basso"/>
          <p:cNvSpPr>
            <a:spLocks noChangeArrowheads="1"/>
          </p:cNvSpPr>
          <p:nvPr/>
        </p:nvSpPr>
        <p:spPr bwMode="auto">
          <a:xfrm>
            <a:off x="5432425" y="1428750"/>
            <a:ext cx="2640013" cy="285750"/>
          </a:xfrm>
          <a:prstGeom prst="rect">
            <a:avLst/>
          </a:prstGeom>
          <a:pattFill prst="wdDnDiag">
            <a:fgClr>
              <a:srgbClr val="C8C8C8"/>
            </a:fgClr>
            <a:bgClr>
              <a:srgbClr val="FFFFFF"/>
            </a:bgClr>
          </a:patt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17457" name="Rectangle 17"/>
          <p:cNvSpPr>
            <a:spLocks noChangeArrowheads="1"/>
          </p:cNvSpPr>
          <p:nvPr/>
        </p:nvSpPr>
        <p:spPr bwMode="auto">
          <a:xfrm>
            <a:off x="571472" y="2500306"/>
            <a:ext cx="8216900" cy="12144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it-IT" sz="2400" b="1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|F</a:t>
            </a:r>
            <a:r>
              <a:rPr lang="it-IT" sz="2400" b="1" baseline="-30000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B</a:t>
            </a:r>
            <a:r>
              <a:rPr lang="it-IT" sz="24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| = |</a:t>
            </a:r>
            <a:r>
              <a:rPr lang="de-DE" sz="24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it-IT" sz="24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it-IT" sz="2400" b="1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T|</a:t>
            </a:r>
            <a:r>
              <a:rPr lang="it-IT" sz="24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    </a:t>
            </a:r>
            <a:r>
              <a:rPr lang="it-IT" sz="2400" b="1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|F</a:t>
            </a:r>
            <a:r>
              <a:rPr lang="it-IT" sz="2400" b="1" baseline="-30000" dirty="0" err="1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it-IT" sz="24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|= |T|      |F</a:t>
            </a:r>
            <a:r>
              <a:rPr lang="it-IT" sz="2400" b="1" baseline="-300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B</a:t>
            </a:r>
            <a:r>
              <a:rPr lang="it-IT" sz="24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|= |</a:t>
            </a:r>
            <a:r>
              <a:rPr lang="de-DE" sz="24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 </a:t>
            </a:r>
            <a:r>
              <a:rPr lang="it-IT" sz="24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F </a:t>
            </a:r>
            <a:r>
              <a:rPr lang="it-IT" sz="2400" b="1" baseline="-300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it-IT" sz="24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|= |T|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it-IT" sz="9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it-IT" sz="2400" b="1" u="sng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T   forza esercitata agli estremi dal filo teso </a:t>
            </a:r>
          </a:p>
        </p:txBody>
      </p:sp>
      <p:sp>
        <p:nvSpPr>
          <p:cNvPr id="317459" name="Text Box 19"/>
          <p:cNvSpPr txBox="1">
            <a:spLocks noChangeArrowheads="1"/>
          </p:cNvSpPr>
          <p:nvPr/>
        </p:nvSpPr>
        <p:spPr bwMode="auto">
          <a:xfrm>
            <a:off x="500063" y="4071938"/>
            <a:ext cx="8215312" cy="1163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b="1" u="sng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Caso  filo teso in moto: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it-IT" sz="24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 INESTENSIBILE </a:t>
            </a:r>
            <a:r>
              <a:rPr lang="it-IT" sz="24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it-IT" sz="24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Times New Roman" pitchFamily="18" charset="0"/>
              </a:rPr>
              <a:t>tutti i punti si muovono con la stessa accelerazione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500063" y="5429250"/>
            <a:ext cx="8215312" cy="12747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it-IT" sz="2400" b="1" u="sng" dirty="0">
                <a:solidFill>
                  <a:srgbClr val="7030A0"/>
                </a:solidFill>
                <a:latin typeface="Book Antiqua" pitchFamily="18" charset="0"/>
                <a:cs typeface="Times New Roman" pitchFamily="18" charset="0"/>
              </a:rPr>
              <a:t>Filo privo di massa 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 sz="2400" dirty="0">
                <a:solidFill>
                  <a:srgbClr val="7030A0"/>
                </a:solidFill>
                <a:latin typeface="Book Antiqua" pitchFamily="18" charset="0"/>
                <a:cs typeface="Times New Roman" pitchFamily="18" charset="0"/>
              </a:rPr>
              <a:t> m =0 </a:t>
            </a:r>
            <a:r>
              <a:rPr lang="it-IT" sz="2400" dirty="0">
                <a:solidFill>
                  <a:srgbClr val="7030A0"/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it-IT" sz="2400" dirty="0">
                <a:solidFill>
                  <a:srgbClr val="7030A0"/>
                </a:solidFill>
                <a:latin typeface="Book Antiqua" pitchFamily="18" charset="0"/>
                <a:cs typeface="Times New Roman" pitchFamily="18" charset="0"/>
              </a:rPr>
              <a:t> m</a:t>
            </a:r>
            <a:r>
              <a:rPr lang="it-IT" sz="2400" b="1" dirty="0">
                <a:solidFill>
                  <a:srgbClr val="7030A0"/>
                </a:solidFill>
                <a:latin typeface="Book Antiqua" pitchFamily="18" charset="0"/>
                <a:cs typeface="Times New Roman" pitchFamily="18" charset="0"/>
              </a:rPr>
              <a:t>a</a:t>
            </a:r>
            <a:r>
              <a:rPr lang="it-IT" sz="2400" dirty="0">
                <a:solidFill>
                  <a:srgbClr val="7030A0"/>
                </a:solidFill>
                <a:latin typeface="Book Antiqua" pitchFamily="18" charset="0"/>
                <a:cs typeface="Times New Roman" pitchFamily="18" charset="0"/>
              </a:rPr>
              <a:t> = 0 </a:t>
            </a:r>
            <a:r>
              <a:rPr lang="it-IT" sz="2400" dirty="0">
                <a:solidFill>
                  <a:srgbClr val="7030A0"/>
                </a:solidFill>
                <a:latin typeface="Book Antiqua" pitchFamily="18" charset="0"/>
                <a:cs typeface="Times New Roman" pitchFamily="18" charset="0"/>
                <a:sym typeface="Symbol" pitchFamily="18" charset="2"/>
              </a:rPr>
              <a:t>  </a:t>
            </a:r>
            <a:r>
              <a:rPr lang="it-IT" sz="2400" b="1" dirty="0">
                <a:solidFill>
                  <a:srgbClr val="7030A0"/>
                </a:solidFill>
                <a:latin typeface="Book Antiqua" pitchFamily="18" charset="0"/>
                <a:cs typeface="Times New Roman" pitchFamily="18" charset="0"/>
              </a:rPr>
              <a:t>T</a:t>
            </a:r>
            <a:r>
              <a:rPr lang="it-IT" sz="2400" dirty="0">
                <a:solidFill>
                  <a:srgbClr val="7030A0"/>
                </a:solidFill>
                <a:latin typeface="Book Antiqua" pitchFamily="18" charset="0"/>
                <a:cs typeface="Times New Roman" pitchFamily="18" charset="0"/>
              </a:rPr>
              <a:t> è la stessa  in ogni punto, come nel caso statico!</a:t>
            </a: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500034" y="142852"/>
            <a:ext cx="8572560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tensione di un filo</a:t>
            </a:r>
          </a:p>
        </p:txBody>
      </p:sp>
      <p:graphicFrame>
        <p:nvGraphicFramePr>
          <p:cNvPr id="26626" name="Object 21"/>
          <p:cNvGraphicFramePr>
            <a:graphicFrameLocks noChangeAspect="1"/>
          </p:cNvGraphicFramePr>
          <p:nvPr/>
        </p:nvGraphicFramePr>
        <p:xfrm>
          <a:off x="4929188" y="1714500"/>
          <a:ext cx="4937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Equazione" r:id="rId3" imgW="203040" imgH="241200" progId="Equation.3">
                  <p:embed/>
                </p:oleObj>
              </mc:Choice>
              <mc:Fallback>
                <p:oleObj name="Equazione" r:id="rId3" imgW="203040" imgH="241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1714500"/>
                        <a:ext cx="493712" cy="5857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tx2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8150225" y="1785938"/>
          <a:ext cx="4222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Equazione" r:id="rId5" imgW="203040" imgH="241200" progId="Equation.3">
                  <p:embed/>
                </p:oleObj>
              </mc:Choice>
              <mc:Fallback>
                <p:oleObj name="Equazione" r:id="rId5" imgW="20304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1785938"/>
                        <a:ext cx="422275" cy="5016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tx2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643563" y="1714500"/>
          <a:ext cx="3635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6" name="Equazione" r:id="rId7" imgW="139680" imgH="203040" progId="Equation.3">
                  <p:embed/>
                </p:oleObj>
              </mc:Choice>
              <mc:Fallback>
                <p:oleObj name="Equazione" r:id="rId7" imgW="1396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1714500"/>
                        <a:ext cx="363537" cy="571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tx2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7402513" y="1792288"/>
          <a:ext cx="5270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7" name="Equazione" r:id="rId9" imgW="253800" imgH="203040" progId="Equation.3">
                  <p:embed/>
                </p:oleObj>
              </mc:Choice>
              <mc:Fallback>
                <p:oleObj name="Equazione" r:id="rId9" imgW="2538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1792288"/>
                        <a:ext cx="527050" cy="49371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tx2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nettore 2 31"/>
          <p:cNvCxnSpPr/>
          <p:nvPr/>
        </p:nvCxnSpPr>
        <p:spPr>
          <a:xfrm>
            <a:off x="5429250" y="1571625"/>
            <a:ext cx="642938" cy="158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rot="10800000">
            <a:off x="4786313" y="1571625"/>
            <a:ext cx="64293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rot="10800000">
            <a:off x="7429500" y="1571625"/>
            <a:ext cx="642938" cy="158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8072438" y="1571625"/>
            <a:ext cx="642937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pPr>
              <a:defRPr/>
            </a:pPr>
            <a:fld id="{0E9D35C9-B058-4EB9-8F89-5CB66ECEFAF7}" type="slidenum">
              <a:rPr lang="it-IT" sz="1100" smtClean="0"/>
              <a:pPr>
                <a:defRPr/>
              </a:pPr>
              <a:t>21</a:t>
            </a:fld>
            <a:endParaRPr lang="it-IT" sz="1100" smtClean="0"/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1285875" y="3700463"/>
          <a:ext cx="30638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" name="Equazione" r:id="rId4" imgW="139680" imgH="203040" progId="Equation.3">
                  <p:embed/>
                </p:oleObj>
              </mc:Choice>
              <mc:Fallback>
                <p:oleObj name="Equazione" r:id="rId4" imgW="1396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3700463"/>
                        <a:ext cx="306388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4"/>
          <p:cNvGraphicFramePr>
            <a:graphicFrameLocks noChangeAspect="1"/>
          </p:cNvGraphicFramePr>
          <p:nvPr/>
        </p:nvGraphicFramePr>
        <p:xfrm>
          <a:off x="3071813" y="3643313"/>
          <a:ext cx="3063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Equazione" r:id="rId6" imgW="139680" imgH="203040" progId="Equation.3">
                  <p:embed/>
                </p:oleObj>
              </mc:Choice>
              <mc:Fallback>
                <p:oleObj name="Equazione" r:id="rId6" imgW="1396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3643313"/>
                        <a:ext cx="30638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5"/>
          <p:cNvGraphicFramePr>
            <a:graphicFrameLocks noChangeAspect="1"/>
          </p:cNvGraphicFramePr>
          <p:nvPr/>
        </p:nvGraphicFramePr>
        <p:xfrm>
          <a:off x="3830638" y="3643313"/>
          <a:ext cx="3619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Equazione" r:id="rId8" imgW="164880" imgH="203040" progId="Equation.3">
                  <p:embed/>
                </p:oleObj>
              </mc:Choice>
              <mc:Fallback>
                <p:oleObj name="Equazione" r:id="rId8" imgW="1648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3643313"/>
                        <a:ext cx="36195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CasellaDiTesto 24"/>
          <p:cNvSpPr txBox="1">
            <a:spLocks noChangeArrowheads="1"/>
          </p:cNvSpPr>
          <p:nvPr/>
        </p:nvSpPr>
        <p:spPr bwMode="auto">
          <a:xfrm>
            <a:off x="4071938" y="1484313"/>
            <a:ext cx="4714875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Per la III legge di Newton il </a:t>
            </a:r>
            <a:r>
              <a:rPr lang="it-IT" sz="20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corpo m</a:t>
            </a:r>
            <a:r>
              <a:rPr lang="it-IT" sz="2000" dirty="0">
                <a:latin typeface="Book Antiqua" pitchFamily="18" charset="0"/>
              </a:rPr>
              <a:t> tira la </a:t>
            </a:r>
            <a:r>
              <a:rPr lang="it-IT" sz="20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fune</a:t>
            </a:r>
            <a:r>
              <a:rPr lang="it-IT" sz="2000" b="1" dirty="0">
                <a:solidFill>
                  <a:srgbClr val="00B050"/>
                </a:solidFill>
                <a:latin typeface="Book Antiqua" pitchFamily="18" charset="0"/>
              </a:rPr>
              <a:t> </a:t>
            </a:r>
            <a:r>
              <a:rPr lang="it-IT" sz="2000" dirty="0">
                <a:latin typeface="Book Antiqua" pitchFamily="18" charset="0"/>
              </a:rPr>
              <a:t>con una forza uguale ed opposta alla tensione T</a:t>
            </a:r>
          </a:p>
        </p:txBody>
      </p:sp>
      <p:graphicFrame>
        <p:nvGraphicFramePr>
          <p:cNvPr id="27653" name="Object 6"/>
          <p:cNvGraphicFramePr>
            <a:graphicFrameLocks noChangeAspect="1"/>
          </p:cNvGraphicFramePr>
          <p:nvPr/>
        </p:nvGraphicFramePr>
        <p:xfrm>
          <a:off x="4357688" y="3286125"/>
          <a:ext cx="43243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5" name="Equazione" r:id="rId10" imgW="1815840" imgH="241200" progId="Equation.3">
                  <p:embed/>
                </p:oleObj>
              </mc:Choice>
              <mc:Fallback>
                <p:oleObj name="Equazione" r:id="rId10" imgW="181584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286125"/>
                        <a:ext cx="4324350" cy="525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7"/>
          <p:cNvGraphicFramePr>
            <a:graphicFrameLocks noChangeAspect="1"/>
          </p:cNvGraphicFramePr>
          <p:nvPr/>
        </p:nvGraphicFramePr>
        <p:xfrm>
          <a:off x="4357688" y="4000500"/>
          <a:ext cx="39846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6" name="Equazione" r:id="rId12" imgW="1815840" imgH="228600" progId="Equation.3">
                  <p:embed/>
                </p:oleObj>
              </mc:Choice>
              <mc:Fallback>
                <p:oleObj name="Equazione" r:id="rId12" imgW="18158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4000500"/>
                        <a:ext cx="3984625" cy="4968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sellaDiTesto 35"/>
          <p:cNvSpPr txBox="1"/>
          <p:nvPr/>
        </p:nvSpPr>
        <p:spPr>
          <a:xfrm>
            <a:off x="214282" y="5000636"/>
            <a:ext cx="8358192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200" b="1" i="1" dirty="0">
                <a:latin typeface="Book Antiqua" pitchFamily="18" charset="0"/>
              </a:rPr>
              <a:t>La fune ideale trasmette la forza da una estremità all’altra: la forza applicata alla fune è uguale a quella che la fune applica al corpo m  </a:t>
            </a:r>
          </a:p>
        </p:txBody>
      </p:sp>
      <p:sp>
        <p:nvSpPr>
          <p:cNvPr id="27" name="Titolo 1"/>
          <p:cNvSpPr txBox="1">
            <a:spLocks/>
          </p:cNvSpPr>
          <p:nvPr/>
        </p:nvSpPr>
        <p:spPr>
          <a:xfrm>
            <a:off x="214282" y="142852"/>
            <a:ext cx="8572560" cy="10001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tensione di un filo inestensibile di massa trascurabile</a:t>
            </a:r>
          </a:p>
        </p:txBody>
      </p:sp>
      <p:sp>
        <p:nvSpPr>
          <p:cNvPr id="13326" name="CasellaDiTesto 8"/>
          <p:cNvSpPr txBox="1">
            <a:spLocks noChangeArrowheads="1"/>
          </p:cNvSpPr>
          <p:nvPr/>
        </p:nvSpPr>
        <p:spPr bwMode="auto">
          <a:xfrm>
            <a:off x="285750" y="1214438"/>
            <a:ext cx="1000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500" b="1" i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Corpo m </a:t>
            </a:r>
          </a:p>
        </p:txBody>
      </p:sp>
      <p:sp>
        <p:nvSpPr>
          <p:cNvPr id="13328" name="CasellaDiTesto 15"/>
          <p:cNvSpPr txBox="1">
            <a:spLocks noChangeArrowheads="1"/>
          </p:cNvSpPr>
          <p:nvPr/>
        </p:nvSpPr>
        <p:spPr bwMode="auto">
          <a:xfrm>
            <a:off x="2214563" y="1247775"/>
            <a:ext cx="714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500" b="1" i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Fune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214313" y="3357563"/>
            <a:ext cx="3571875" cy="4000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Punto di vista della fune: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14313" y="4071938"/>
            <a:ext cx="3571875" cy="40005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Punto di vista del corpo:</a:t>
            </a:r>
          </a:p>
        </p:txBody>
      </p:sp>
      <p:grpSp>
        <p:nvGrpSpPr>
          <p:cNvPr id="27666" name="Gruppo 31"/>
          <p:cNvGrpSpPr>
            <a:grpSpLocks/>
          </p:cNvGrpSpPr>
          <p:nvPr/>
        </p:nvGrpSpPr>
        <p:grpSpPr bwMode="auto">
          <a:xfrm>
            <a:off x="214313" y="1428750"/>
            <a:ext cx="3357562" cy="1071563"/>
            <a:chOff x="214282" y="1214422"/>
            <a:chExt cx="3357586" cy="1071570"/>
          </a:xfrm>
        </p:grpSpPr>
        <p:sp>
          <p:nvSpPr>
            <p:cNvPr id="31" name="Rettangolo 30"/>
            <p:cNvSpPr/>
            <p:nvPr/>
          </p:nvSpPr>
          <p:spPr>
            <a:xfrm>
              <a:off x="214282" y="1214422"/>
              <a:ext cx="3357586" cy="107157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aphicFrame>
          <p:nvGraphicFramePr>
            <p:cNvPr id="27655" name="Object 8"/>
            <p:cNvGraphicFramePr>
              <a:graphicFrameLocks noChangeAspect="1"/>
            </p:cNvGraphicFramePr>
            <p:nvPr/>
          </p:nvGraphicFramePr>
          <p:xfrm>
            <a:off x="3286116" y="1357298"/>
            <a:ext cx="245191" cy="3000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57" name="Equazione" r:id="rId14" imgW="164880" imgH="203040" progId="Equation.3">
                    <p:embed/>
                  </p:oleObj>
                </mc:Choice>
                <mc:Fallback>
                  <p:oleObj name="Equazione" r:id="rId14" imgW="164880" imgH="2030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6116" y="1357298"/>
                          <a:ext cx="245191" cy="30003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668" name="Picture 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14282" y="1214423"/>
              <a:ext cx="2928958" cy="102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Connettore 2 36"/>
            <p:cNvCxnSpPr/>
            <p:nvPr/>
          </p:nvCxnSpPr>
          <p:spPr>
            <a:xfrm>
              <a:off x="2786050" y="1714488"/>
              <a:ext cx="714380" cy="1587"/>
            </a:xfrm>
            <a:prstGeom prst="straightConnector1">
              <a:avLst/>
            </a:prstGeom>
            <a:ln w="28575">
              <a:headEnd type="oval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477000" y="6416675"/>
            <a:ext cx="2133600" cy="365125"/>
          </a:xfrm>
        </p:spPr>
        <p:txBody>
          <a:bodyPr/>
          <a:lstStyle/>
          <a:p>
            <a:pPr>
              <a:defRPr/>
            </a:pPr>
            <a:fld id="{7B8874AF-8042-47FE-8B54-37B8B7A5987F}" type="slidenum">
              <a:rPr lang="it-IT" sz="1100" smtClean="0"/>
              <a:pPr>
                <a:defRPr/>
              </a:pPr>
              <a:t>22</a:t>
            </a:fld>
            <a:endParaRPr lang="it-IT" sz="1100"/>
          </a:p>
        </p:txBody>
      </p:sp>
      <p:sp>
        <p:nvSpPr>
          <p:cNvPr id="4" name="Rettangolo 3"/>
          <p:cNvSpPr/>
          <p:nvPr/>
        </p:nvSpPr>
        <p:spPr>
          <a:xfrm>
            <a:off x="4286250" y="1271588"/>
            <a:ext cx="4286250" cy="2085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4150" lvl="1" indent="-11113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r>
              <a:rPr lang="it-IT" altLang="it-IT" sz="2000" kern="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Si definiscono  come </a:t>
            </a:r>
            <a:r>
              <a:rPr lang="it-IT" altLang="it-IT" sz="2000" b="1" u="sng" kern="0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  <a:cs typeface="Arial" charset="0"/>
              </a:rPr>
              <a:t>carrucole ideali </a:t>
            </a:r>
            <a:r>
              <a:rPr lang="it-IT" altLang="it-IT" sz="2000" kern="0" dirty="0">
                <a:latin typeface="Book Antiqua" pitchFamily="18" charset="0"/>
                <a:cs typeface="Arial" charset="0"/>
              </a:rPr>
              <a:t>carrucole di piccolo raggio e piccola massa, senza attriti,   che permettono di cambiare la direzione della tensione ma non l’intensità.</a:t>
            </a:r>
          </a:p>
          <a:p>
            <a:pPr marL="184150" lvl="1" indent="-11113" algn="just">
              <a:spcBef>
                <a:spcPct val="20000"/>
              </a:spcBef>
              <a:buClr>
                <a:schemeClr val="hlink"/>
              </a:buClr>
              <a:buSzPct val="55000"/>
              <a:defRPr/>
            </a:pPr>
            <a:endParaRPr lang="it-IT" altLang="it-IT" sz="800" kern="0" dirty="0">
              <a:latin typeface="Book Antiqua" pitchFamily="18" charset="0"/>
              <a:cs typeface="Arial" charset="0"/>
            </a:endParaRPr>
          </a:p>
        </p:txBody>
      </p:sp>
      <p:pic>
        <p:nvPicPr>
          <p:cNvPr id="2867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3" y="1287463"/>
            <a:ext cx="2424112" cy="2070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868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1271588"/>
            <a:ext cx="1241425" cy="2085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71440" y="142852"/>
            <a:ext cx="8215402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carrucole ideali</a:t>
            </a:r>
          </a:p>
        </p:txBody>
      </p:sp>
      <p:pic>
        <p:nvPicPr>
          <p:cNvPr id="286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" y="3857625"/>
            <a:ext cx="2947988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500438" y="3857625"/>
            <a:ext cx="5072062" cy="12001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Se x è la direzione parallela al tavolo e y quella perpendicolare si può verificare che le componenti delle forze agenti sul corpo M ed m sono:</a:t>
            </a:r>
          </a:p>
        </p:txBody>
      </p:sp>
      <p:pic>
        <p:nvPicPr>
          <p:cNvPr id="2868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8" y="5072063"/>
            <a:ext cx="2286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ttore 2 11"/>
          <p:cNvCxnSpPr/>
          <p:nvPr/>
        </p:nvCxnSpPr>
        <p:spPr>
          <a:xfrm rot="16200000">
            <a:off x="2072482" y="4285456"/>
            <a:ext cx="85725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500313" y="4713288"/>
            <a:ext cx="85725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8674" name="Object 21"/>
          <p:cNvGraphicFramePr>
            <a:graphicFrameLocks noChangeAspect="1"/>
          </p:cNvGraphicFramePr>
          <p:nvPr/>
        </p:nvGraphicFramePr>
        <p:xfrm>
          <a:off x="1500188" y="4214813"/>
          <a:ext cx="4127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Equazione" r:id="rId8" imgW="266400" imgH="228600" progId="Equation.3">
                  <p:embed/>
                </p:oleObj>
              </mc:Choice>
              <mc:Fallback>
                <p:oleObj name="Equazione" r:id="rId8" imgW="26640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4214813"/>
                        <a:ext cx="412750" cy="355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tx2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714625" y="5143500"/>
          <a:ext cx="3937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" name="Equazione" r:id="rId10" imgW="253800" imgH="241200" progId="Equation.3">
                  <p:embed/>
                </p:oleObj>
              </mc:Choice>
              <mc:Fallback>
                <p:oleObj name="Equazione" r:id="rId10" imgW="25380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5143500"/>
                        <a:ext cx="393700" cy="3746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tx2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786063" y="6143625"/>
          <a:ext cx="3730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7" name="Equazione" r:id="rId12" imgW="241200" imgH="164880" progId="Equation.3">
                  <p:embed/>
                </p:oleObj>
              </mc:Choice>
              <mc:Fallback>
                <p:oleObj name="Equazione" r:id="rId12" imgW="24120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6143625"/>
                        <a:ext cx="373062" cy="2571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chemeClr val="tx2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86438" y="5207000"/>
            <a:ext cx="2143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94588" y="5572125"/>
            <a:ext cx="16494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31A1C1-96C1-4AFF-AAFF-A2F9ACBA5FC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forza elastica e la legge di </a:t>
            </a:r>
            <a:r>
              <a:rPr lang="it-IT" sz="2800" b="1" u="sng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Hooke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90116" name="Picture 8" descr="https://s3-eu-west-1.amazonaws.com/oilproject.static/content/14834/simple_harmonic_oscillato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25" y="836712"/>
            <a:ext cx="9461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571500" y="908149"/>
            <a:ext cx="6715125" cy="28622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Per corpi elastici intendiamo quei corpi che sottoposti ad una sollecitazione tramite una forza, una volta deformatosi, finita l’azione della forza, ritornano nelle condizioni iniziali.</a:t>
            </a:r>
          </a:p>
          <a:p>
            <a:pPr algn="just">
              <a:defRPr/>
            </a:pPr>
            <a:endParaRPr lang="it-IT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La </a:t>
            </a:r>
            <a:r>
              <a:rPr lang="it-IT" b="1" dirty="0">
                <a:latin typeface="Book Antiqua" pitchFamily="18" charset="0"/>
              </a:rPr>
              <a:t>FORZA ELASTICA</a:t>
            </a:r>
            <a:r>
              <a:rPr lang="it-IT" dirty="0">
                <a:latin typeface="Book Antiqua" pitchFamily="18" charset="0"/>
              </a:rPr>
              <a:t> è quella forza che si evidenzia ogni volta che noi proviamo a sollecitare un corpo elastico tentando ti allungarlo, comprimerlo a deformarlo. </a:t>
            </a:r>
          </a:p>
          <a:p>
            <a:pPr algn="just">
              <a:defRPr/>
            </a:pPr>
            <a:endParaRPr lang="it-IT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In tal caso il corpo reagisce con una forza interna che si oppone alla nostra sollecitazione.</a:t>
            </a:r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638"/>
            <a:ext cx="8208912" cy="25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5CF94-E6D0-48B7-829C-5D00E68C1CB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forza elastica e la legge di </a:t>
            </a:r>
            <a:r>
              <a:rPr lang="it-IT" sz="2800" b="1" u="sng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Hooke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000125"/>
            <a:ext cx="3929063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0" y="1000125"/>
            <a:ext cx="4032250" cy="5632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dirty="0">
                <a:latin typeface="Book Antiqua" pitchFamily="18" charset="0"/>
              </a:rPr>
              <a:t>La </a:t>
            </a:r>
            <a:r>
              <a:rPr lang="it-IT" b="1" u="sng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forza elastica</a:t>
            </a: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it-IT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è</a:t>
            </a:r>
            <a:r>
              <a:rPr lang="it-IT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 </a:t>
            </a:r>
            <a:r>
              <a:rPr lang="it-IT" dirty="0">
                <a:latin typeface="Book Antiqua" pitchFamily="18" charset="0"/>
              </a:rPr>
              <a:t>una forza di direzione costante con verso rivolto sempre ad un punto O, chiamato </a:t>
            </a:r>
            <a:r>
              <a:rPr lang="it-IT" b="1" u="sng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centro</a:t>
            </a:r>
            <a:r>
              <a:rPr lang="it-IT" dirty="0">
                <a:latin typeface="Book Antiqua" pitchFamily="18" charset="0"/>
              </a:rPr>
              <a:t> e con modulo proporzionale alla distanza x da O:</a:t>
            </a:r>
          </a:p>
          <a:p>
            <a:pPr algn="just">
              <a:spcBef>
                <a:spcPct val="50000"/>
              </a:spcBef>
              <a:defRPr/>
            </a:pPr>
            <a:endParaRPr lang="it-IT" dirty="0">
              <a:latin typeface="Book Antiqua" pitchFamily="18" charset="0"/>
            </a:endParaRPr>
          </a:p>
          <a:p>
            <a:pPr algn="just">
              <a:spcBef>
                <a:spcPct val="50000"/>
              </a:spcBef>
              <a:defRPr/>
            </a:pPr>
            <a:endParaRPr lang="it-IT" dirty="0">
              <a:latin typeface="Book Antiqua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latin typeface="Book Antiqua" pitchFamily="18" charset="0"/>
              </a:rPr>
              <a:t>Se </a:t>
            </a:r>
            <a:r>
              <a:rPr lang="it-IT" b="1" u="sng" dirty="0">
                <a:latin typeface="Book Antiqua" pitchFamily="18" charset="0"/>
              </a:rPr>
              <a:t>tiriamo</a:t>
            </a:r>
            <a:r>
              <a:rPr lang="it-IT" dirty="0">
                <a:latin typeface="Book Antiqua" pitchFamily="18" charset="0"/>
              </a:rPr>
              <a:t> la molla l’</a:t>
            </a:r>
            <a:r>
              <a:rPr lang="it-IT" b="1" i="1" dirty="0">
                <a:latin typeface="Book Antiqua" pitchFamily="18" charset="0"/>
              </a:rPr>
              <a:t>allungamento</a:t>
            </a:r>
            <a:r>
              <a:rPr lang="it-IT" dirty="0">
                <a:latin typeface="Book Antiqua" pitchFamily="18" charset="0"/>
              </a:rPr>
              <a:t> </a:t>
            </a:r>
            <a:r>
              <a:rPr lang="it-IT" b="1" dirty="0">
                <a:latin typeface="Book Antiqua" pitchFamily="18" charset="0"/>
              </a:rPr>
              <a:t>x</a:t>
            </a:r>
            <a:r>
              <a:rPr lang="it-IT" dirty="0">
                <a:latin typeface="Book Antiqua" pitchFamily="18" charset="0"/>
              </a:rPr>
              <a:t> è </a:t>
            </a:r>
            <a:r>
              <a:rPr lang="it-IT" b="1" dirty="0">
                <a:latin typeface="Book Antiqua" pitchFamily="18" charset="0"/>
              </a:rPr>
              <a:t>positivo</a:t>
            </a:r>
            <a:r>
              <a:rPr lang="it-IT" dirty="0">
                <a:latin typeface="Book Antiqua" pitchFamily="18" charset="0"/>
              </a:rPr>
              <a:t> e la </a:t>
            </a:r>
            <a:r>
              <a:rPr lang="it-IT" b="1" i="1" dirty="0">
                <a:latin typeface="Book Antiqua" pitchFamily="18" charset="0"/>
              </a:rPr>
              <a:t>forza di richiamo </a:t>
            </a:r>
            <a:r>
              <a:rPr lang="it-IT" dirty="0">
                <a:latin typeface="Book Antiqua" pitchFamily="18" charset="0"/>
              </a:rPr>
              <a:t>è </a:t>
            </a:r>
            <a:r>
              <a:rPr lang="it-IT" b="1" dirty="0">
                <a:latin typeface="Book Antiqua" pitchFamily="18" charset="0"/>
              </a:rPr>
              <a:t>negativa.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latin typeface="Book Antiqua" pitchFamily="18" charset="0"/>
              </a:rPr>
              <a:t>Se </a:t>
            </a:r>
            <a:r>
              <a:rPr lang="it-IT" b="1" u="sng" dirty="0">
                <a:latin typeface="Book Antiqua" pitchFamily="18" charset="0"/>
              </a:rPr>
              <a:t>comprimiamo</a:t>
            </a:r>
            <a:r>
              <a:rPr lang="it-IT" dirty="0">
                <a:latin typeface="Book Antiqua" pitchFamily="18" charset="0"/>
              </a:rPr>
              <a:t> la molla </a:t>
            </a:r>
            <a:r>
              <a:rPr lang="it-IT" b="1" dirty="0">
                <a:latin typeface="Book Antiqua" pitchFamily="18" charset="0"/>
              </a:rPr>
              <a:t>l’allungamento x</a:t>
            </a:r>
            <a:r>
              <a:rPr lang="it-IT" dirty="0">
                <a:latin typeface="Book Antiqua" pitchFamily="18" charset="0"/>
              </a:rPr>
              <a:t> è </a:t>
            </a:r>
            <a:r>
              <a:rPr lang="it-IT" b="1" dirty="0">
                <a:latin typeface="Book Antiqua" pitchFamily="18" charset="0"/>
              </a:rPr>
              <a:t>negativo</a:t>
            </a:r>
            <a:r>
              <a:rPr lang="it-IT" dirty="0">
                <a:latin typeface="Book Antiqua" pitchFamily="18" charset="0"/>
              </a:rPr>
              <a:t> e la </a:t>
            </a:r>
            <a:r>
              <a:rPr lang="it-IT" b="1" dirty="0">
                <a:latin typeface="Book Antiqua" pitchFamily="18" charset="0"/>
              </a:rPr>
              <a:t>forza di richiamo </a:t>
            </a:r>
            <a:r>
              <a:rPr lang="it-IT" dirty="0">
                <a:latin typeface="Book Antiqua" pitchFamily="18" charset="0"/>
              </a:rPr>
              <a:t>è </a:t>
            </a:r>
            <a:r>
              <a:rPr lang="it-IT" b="1" dirty="0">
                <a:latin typeface="Book Antiqua" pitchFamily="18" charset="0"/>
              </a:rPr>
              <a:t>positiva.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latin typeface="Book Antiqua" pitchFamily="18" charset="0"/>
              </a:rPr>
              <a:t>Il moto oscillatorio della massa è un </a:t>
            </a:r>
            <a:r>
              <a:rPr lang="it-IT" b="1" i="1" dirty="0">
                <a:latin typeface="Book Antiqua" pitchFamily="18" charset="0"/>
              </a:rPr>
              <a:t>moto armonico</a:t>
            </a:r>
            <a:r>
              <a:rPr lang="it-IT" dirty="0">
                <a:latin typeface="Book Antiqua" pitchFamily="18" charset="0"/>
              </a:rPr>
              <a:t>. 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dirty="0">
                <a:latin typeface="Book Antiqua" pitchFamily="18" charset="0"/>
              </a:rPr>
              <a:t>Il </a:t>
            </a:r>
            <a:r>
              <a:rPr lang="it-IT" b="1" i="1" dirty="0">
                <a:latin typeface="Book Antiqua" pitchFamily="18" charset="0"/>
              </a:rPr>
              <a:t>sistema massa-molla </a:t>
            </a:r>
            <a:r>
              <a:rPr lang="it-IT" dirty="0">
                <a:latin typeface="Book Antiqua" pitchFamily="18" charset="0"/>
              </a:rPr>
              <a:t>è detto </a:t>
            </a:r>
            <a:r>
              <a:rPr lang="it-IT" b="1" u="sng" dirty="0">
                <a:latin typeface="Book Antiqua" pitchFamily="18" charset="0"/>
              </a:rPr>
              <a:t>oscillatore armonico</a:t>
            </a:r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5786438" y="2500313"/>
          <a:ext cx="15001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Equazione" r:id="rId4" imgW="596880" imgH="253800" progId="Equation.3">
                  <p:embed/>
                </p:oleObj>
              </mc:Choice>
              <mc:Fallback>
                <p:oleObj name="Equazione" r:id="rId4" imgW="5968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2500313"/>
                        <a:ext cx="1500187" cy="6350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8575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CasellaDiTesto 6"/>
          <p:cNvSpPr txBox="1">
            <a:spLocks noChangeArrowheads="1"/>
          </p:cNvSpPr>
          <p:nvPr/>
        </p:nvSpPr>
        <p:spPr bwMode="auto">
          <a:xfrm>
            <a:off x="1643063" y="2357438"/>
            <a:ext cx="1643062" cy="2460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000" b="1">
                <a:solidFill>
                  <a:schemeClr val="bg1"/>
                </a:solidFill>
                <a:latin typeface="Book Antiqua" pitchFamily="18" charset="0"/>
              </a:rPr>
              <a:t>Posizione di equilibrio</a:t>
            </a:r>
          </a:p>
        </p:txBody>
      </p:sp>
      <p:sp>
        <p:nvSpPr>
          <p:cNvPr id="31752" name="CasellaDiTesto 7"/>
          <p:cNvSpPr txBox="1">
            <a:spLocks noChangeArrowheads="1"/>
          </p:cNvSpPr>
          <p:nvPr/>
        </p:nvSpPr>
        <p:spPr bwMode="auto">
          <a:xfrm>
            <a:off x="1714500" y="6143625"/>
            <a:ext cx="1714500" cy="246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000" b="1">
                <a:solidFill>
                  <a:schemeClr val="bg1"/>
                </a:solidFill>
                <a:latin typeface="Book Antiqua" pitchFamily="18" charset="0"/>
              </a:rPr>
              <a:t>Compressione della molla</a:t>
            </a:r>
          </a:p>
        </p:txBody>
      </p:sp>
      <p:sp>
        <p:nvSpPr>
          <p:cNvPr id="31753" name="CasellaDiTesto 8"/>
          <p:cNvSpPr txBox="1">
            <a:spLocks noChangeArrowheads="1"/>
          </p:cNvSpPr>
          <p:nvPr/>
        </p:nvSpPr>
        <p:spPr bwMode="auto">
          <a:xfrm>
            <a:off x="1714500" y="4286250"/>
            <a:ext cx="1714500" cy="2460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000" b="1">
                <a:solidFill>
                  <a:schemeClr val="bg1"/>
                </a:solidFill>
                <a:latin typeface="Book Antiqua" pitchFamily="18" charset="0"/>
              </a:rPr>
              <a:t>Allungamento della molla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642938" y="1643063"/>
            <a:ext cx="8253412" cy="857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0DE48-F116-419F-B8A2-3F6A388F418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forza elastica e moto armonico</a:t>
            </a:r>
          </a:p>
        </p:txBody>
      </p:sp>
      <p:graphicFrame>
        <p:nvGraphicFramePr>
          <p:cNvPr id="32770" name="Object 6"/>
          <p:cNvGraphicFramePr>
            <a:graphicFrameLocks noChangeAspect="1"/>
          </p:cNvGraphicFramePr>
          <p:nvPr/>
        </p:nvGraphicFramePr>
        <p:xfrm>
          <a:off x="714375" y="1643063"/>
          <a:ext cx="2608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8" name="Equazione" r:id="rId3" imgW="965160" imgH="393480" progId="Equation.3">
                  <p:embed/>
                </p:oleObj>
              </mc:Choice>
              <mc:Fallback>
                <p:oleObj name="Equazione" r:id="rId3" imgW="9651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643063"/>
                        <a:ext cx="2608263" cy="8572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7"/>
          <p:cNvGraphicFramePr>
            <a:graphicFrameLocks noChangeAspect="1"/>
          </p:cNvGraphicFramePr>
          <p:nvPr/>
        </p:nvGraphicFramePr>
        <p:xfrm>
          <a:off x="4411663" y="1643063"/>
          <a:ext cx="9461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9" name="Equazione" r:id="rId5" imgW="507960" imgH="393480" progId="Equation.3">
                  <p:embed/>
                </p:oleObj>
              </mc:Choice>
              <mc:Fallback>
                <p:oleObj name="Equazione" r:id="rId5" imgW="5079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1643063"/>
                        <a:ext cx="946150" cy="7334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42938" y="914400"/>
            <a:ext cx="8272462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Book Antiqua" pitchFamily="18" charset="0"/>
              </a:rPr>
              <a:t>Si determina ora </a:t>
            </a:r>
            <a:r>
              <a:rPr lang="it-IT" b="1" dirty="0">
                <a:latin typeface="Book Antiqua" pitchFamily="18" charset="0"/>
              </a:rPr>
              <a:t>la legge oraria </a:t>
            </a:r>
            <a:r>
              <a:rPr lang="it-IT" dirty="0">
                <a:latin typeface="Book Antiqua" pitchFamily="18" charset="0"/>
              </a:rPr>
              <a:t>di una massa attaccata a una molla vincolata in un estremo, partendo dalla seconda legge della dinamica, note le forze in gioco: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71500" y="2714625"/>
            <a:ext cx="8324850" cy="20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dirty="0">
                <a:latin typeface="Book Antiqua" pitchFamily="18" charset="0"/>
              </a:rPr>
              <a:t>Questa è una equazione differenziale che ha come soluzione la funzione sinusoidale:</a:t>
            </a:r>
          </a:p>
          <a:p>
            <a:pPr algn="just">
              <a:spcBef>
                <a:spcPct val="50000"/>
              </a:spcBef>
              <a:defRPr/>
            </a:pPr>
            <a:endParaRPr lang="it-IT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i="1" dirty="0">
                <a:latin typeface="Book Antiqua" pitchFamily="18" charset="0"/>
              </a:rPr>
              <a:t>Il moto di un punto materiale attaccato ad una molla è un </a:t>
            </a:r>
            <a:r>
              <a:rPr lang="it-IT" b="1" i="1" dirty="0">
                <a:latin typeface="Book Antiqua" pitchFamily="18" charset="0"/>
              </a:rPr>
              <a:t>moto di oscillazione </a:t>
            </a:r>
            <a:r>
              <a:rPr lang="it-IT" i="1" dirty="0">
                <a:latin typeface="Book Antiqua" pitchFamily="18" charset="0"/>
              </a:rPr>
              <a:t>intorno alla posizione di equilibrio caratterizzato da una </a:t>
            </a:r>
            <a:r>
              <a:rPr lang="it-IT" b="1" i="1" dirty="0">
                <a:latin typeface="Book Antiqua" pitchFamily="18" charset="0"/>
              </a:rPr>
              <a:t>pulsazione</a:t>
            </a:r>
            <a:r>
              <a:rPr lang="it-IT" i="1" dirty="0">
                <a:latin typeface="Book Antiqua" pitchFamily="18" charset="0"/>
              </a:rPr>
              <a:t> pari a </a:t>
            </a:r>
            <a:r>
              <a:rPr lang="it-IT" b="1" i="1" dirty="0">
                <a:latin typeface="Symbol" pitchFamily="18" charset="2"/>
              </a:rPr>
              <a:t>w</a:t>
            </a:r>
            <a:r>
              <a:rPr lang="it-IT" i="1" dirty="0">
                <a:latin typeface="Book Antiqua" pitchFamily="18" charset="0"/>
              </a:rPr>
              <a:t>, un </a:t>
            </a:r>
            <a:r>
              <a:rPr lang="it-IT" b="1" i="1" dirty="0">
                <a:latin typeface="Book Antiqua" pitchFamily="18" charset="0"/>
              </a:rPr>
              <a:t>periodo di oscillazione T</a:t>
            </a:r>
            <a:r>
              <a:rPr lang="it-IT" i="1" dirty="0">
                <a:latin typeface="Book Antiqua" pitchFamily="18" charset="0"/>
              </a:rPr>
              <a:t> e una </a:t>
            </a:r>
            <a:r>
              <a:rPr lang="it-IT" b="1" i="1" dirty="0">
                <a:latin typeface="Book Antiqua" pitchFamily="18" charset="0"/>
              </a:rPr>
              <a:t>massima elongazione </a:t>
            </a:r>
            <a:r>
              <a:rPr lang="it-IT" i="1" dirty="0">
                <a:latin typeface="Book Antiqua" pitchFamily="18" charset="0"/>
              </a:rPr>
              <a:t>pari ad </a:t>
            </a:r>
            <a:r>
              <a:rPr lang="it-IT" b="1" i="1" dirty="0">
                <a:latin typeface="Book Antiqua" pitchFamily="18" charset="0"/>
              </a:rPr>
              <a:t>A</a:t>
            </a:r>
          </a:p>
        </p:txBody>
      </p:sp>
      <p:sp>
        <p:nvSpPr>
          <p:cNvPr id="32779" name="CasellaDiTesto 10"/>
          <p:cNvSpPr txBox="1">
            <a:spLocks noChangeArrowheads="1"/>
          </p:cNvSpPr>
          <p:nvPr/>
        </p:nvSpPr>
        <p:spPr bwMode="auto">
          <a:xfrm>
            <a:off x="3357563" y="1928813"/>
            <a:ext cx="1000125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i="1">
                <a:solidFill>
                  <a:schemeClr val="bg1"/>
                </a:solidFill>
                <a:latin typeface="Book Antiqua" pitchFamily="18" charset="0"/>
              </a:rPr>
              <a:t>Posto: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659063" y="3143250"/>
          <a:ext cx="297021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0" name="Equazione" r:id="rId7" imgW="1206360" imgH="203040" progId="Equation.3">
                  <p:embed/>
                </p:oleObj>
              </mc:Choice>
              <mc:Fallback>
                <p:oleObj name="Equazione" r:id="rId7" imgW="12063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3143250"/>
                        <a:ext cx="2970212" cy="5000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19050">
                        <a:solidFill>
                          <a:srgbClr val="FF3399"/>
                        </a:solidFill>
                        <a:prstDash val="sysDot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6"/>
          <p:cNvGraphicFramePr>
            <a:graphicFrameLocks noChangeAspect="1"/>
          </p:cNvGraphicFramePr>
          <p:nvPr/>
        </p:nvGraphicFramePr>
        <p:xfrm>
          <a:off x="6875463" y="1785938"/>
          <a:ext cx="16256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1" name="Equazione" r:id="rId9" imgW="736560" imgH="203040" progId="Equation.3">
                  <p:embed/>
                </p:oleObj>
              </mc:Choice>
              <mc:Fallback>
                <p:oleObj name="Equazione" r:id="rId9" imgW="7365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1785938"/>
                        <a:ext cx="1625600" cy="500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CasellaDiTesto 13"/>
          <p:cNvSpPr txBox="1">
            <a:spLocks noChangeArrowheads="1"/>
          </p:cNvSpPr>
          <p:nvPr/>
        </p:nvSpPr>
        <p:spPr bwMode="auto">
          <a:xfrm>
            <a:off x="5357813" y="1928813"/>
            <a:ext cx="142875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i="1">
                <a:solidFill>
                  <a:schemeClr val="bg1"/>
                </a:solidFill>
                <a:latin typeface="Book Antiqua" pitchFamily="18" charset="0"/>
              </a:rPr>
              <a:t>Si ottiene:</a:t>
            </a:r>
          </a:p>
        </p:txBody>
      </p:sp>
      <p:pic>
        <p:nvPicPr>
          <p:cNvPr id="3278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125" y="4960938"/>
            <a:ext cx="3071813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5214938" y="5857875"/>
            <a:ext cx="2500312" cy="10302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1500" i="1" u="sng" dirty="0">
                <a:latin typeface="Book Antiqua" pitchFamily="18" charset="0"/>
              </a:rPr>
              <a:t>Minima elongazione  -A</a:t>
            </a:r>
          </a:p>
          <a:p>
            <a:pPr>
              <a:defRPr/>
            </a:pPr>
            <a:endParaRPr lang="it-IT" sz="800" i="1" u="sng" dirty="0">
              <a:latin typeface="Book Antiqua" pitchFamily="18" charset="0"/>
            </a:endParaRPr>
          </a:p>
          <a:p>
            <a:pPr>
              <a:defRPr/>
            </a:pPr>
            <a:r>
              <a:rPr lang="it-IT" sz="1500" i="1" u="sng" dirty="0">
                <a:latin typeface="Book Antiqua" pitchFamily="18" charset="0"/>
              </a:rPr>
              <a:t>Posizione di equilibrio  O</a:t>
            </a:r>
          </a:p>
          <a:p>
            <a:pPr>
              <a:defRPr/>
            </a:pPr>
            <a:endParaRPr lang="it-IT" sz="800" i="1" u="sng" dirty="0">
              <a:latin typeface="Book Antiqua" pitchFamily="18" charset="0"/>
            </a:endParaRPr>
          </a:p>
          <a:p>
            <a:pPr>
              <a:defRPr/>
            </a:pPr>
            <a:r>
              <a:rPr lang="it-IT" sz="1500" i="1" u="sng" dirty="0">
                <a:latin typeface="Book Antiqua" pitchFamily="18" charset="0"/>
              </a:rPr>
              <a:t>Massima elongazione </a:t>
            </a:r>
            <a:r>
              <a:rPr lang="it-IT" sz="1500" i="1" u="sng" dirty="0" err="1">
                <a:latin typeface="Book Antiqua" pitchFamily="18" charset="0"/>
              </a:rPr>
              <a:t>+A</a:t>
            </a:r>
            <a:endParaRPr lang="it-IT" sz="1500" i="1" u="sng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0ABBB9-2002-4476-B7AD-1D925753843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forza elastica e moto armonico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000250" y="3143250"/>
          <a:ext cx="27162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3" imgW="1892160" imgH="698400" progId="Equation.3">
                  <p:embed/>
                </p:oleObj>
              </mc:Choice>
              <mc:Fallback>
                <p:oleObj name="Equation" r:id="rId3" imgW="1892160" imgH="698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143250"/>
                        <a:ext cx="2716213" cy="1000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500" y="1143000"/>
            <a:ext cx="8301038" cy="16430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lnSpc>
                <a:spcPct val="13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it-IT" dirty="0">
                <a:solidFill>
                  <a:srgbClr val="181512"/>
                </a:solidFill>
                <a:latin typeface="Book Antiqua" pitchFamily="18" charset="0"/>
              </a:rPr>
              <a:t>Si definisce </a:t>
            </a:r>
            <a:r>
              <a:rPr lang="it-IT" b="1" dirty="0">
                <a:solidFill>
                  <a:srgbClr val="181512"/>
                </a:solidFill>
                <a:latin typeface="Book Antiqua" pitchFamily="18" charset="0"/>
              </a:rPr>
              <a:t>periodo</a:t>
            </a:r>
            <a:r>
              <a:rPr lang="it-IT" dirty="0">
                <a:solidFill>
                  <a:srgbClr val="181512"/>
                </a:solidFill>
                <a:latin typeface="Book Antiqua" pitchFamily="18" charset="0"/>
              </a:rPr>
              <a:t> il tempo necessario per un’</a:t>
            </a:r>
            <a:r>
              <a:rPr lang="it-IT" b="1" dirty="0">
                <a:solidFill>
                  <a:srgbClr val="181512"/>
                </a:solidFill>
                <a:latin typeface="Book Antiqua" pitchFamily="18" charset="0"/>
              </a:rPr>
              <a:t>oscillazione completa</a:t>
            </a:r>
            <a:r>
              <a:rPr lang="it-IT" dirty="0">
                <a:solidFill>
                  <a:srgbClr val="181512"/>
                </a:solidFill>
                <a:latin typeface="Book Antiqua" pitchFamily="18" charset="0"/>
              </a:rPr>
              <a:t>, dall’estremo </a:t>
            </a:r>
            <a:r>
              <a:rPr lang="it-IT" i="1" dirty="0">
                <a:solidFill>
                  <a:srgbClr val="181512"/>
                </a:solidFill>
                <a:latin typeface="Book Antiqua" pitchFamily="18" charset="0"/>
              </a:rPr>
              <a:t>A</a:t>
            </a:r>
            <a:r>
              <a:rPr lang="it-IT" dirty="0">
                <a:solidFill>
                  <a:srgbClr val="181512"/>
                </a:solidFill>
                <a:latin typeface="Book Antiqua" pitchFamily="18" charset="0"/>
              </a:rPr>
              <a:t> all’estremo </a:t>
            </a:r>
            <a:r>
              <a:rPr lang="it-IT" i="1" dirty="0">
                <a:solidFill>
                  <a:srgbClr val="181512"/>
                </a:solidFill>
                <a:latin typeface="Book Antiqua" pitchFamily="18" charset="0"/>
              </a:rPr>
              <a:t>B</a:t>
            </a:r>
            <a:r>
              <a:rPr lang="it-IT" dirty="0">
                <a:solidFill>
                  <a:srgbClr val="181512"/>
                </a:solidFill>
                <a:latin typeface="Book Antiqua" pitchFamily="18" charset="0"/>
              </a:rPr>
              <a:t> e ritorno.</a:t>
            </a:r>
          </a:p>
          <a:p>
            <a:pPr eaLnBrk="0" hangingPunct="0">
              <a:lnSpc>
                <a:spcPct val="13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it-IT" dirty="0">
                <a:solidFill>
                  <a:srgbClr val="181512"/>
                </a:solidFill>
                <a:latin typeface="Book Antiqua" pitchFamily="18" charset="0"/>
              </a:rPr>
              <a:t>Il </a:t>
            </a:r>
            <a:r>
              <a:rPr lang="it-IT" b="1" dirty="0">
                <a:solidFill>
                  <a:srgbClr val="181512"/>
                </a:solidFill>
                <a:latin typeface="Book Antiqua" pitchFamily="18" charset="0"/>
              </a:rPr>
              <a:t>periodo dell’oscillatore  armonico</a:t>
            </a:r>
            <a:r>
              <a:rPr lang="it-IT" dirty="0">
                <a:solidFill>
                  <a:srgbClr val="181512"/>
                </a:solidFill>
                <a:latin typeface="Book Antiqua" pitchFamily="18" charset="0"/>
              </a:rPr>
              <a:t> dipende dalla </a:t>
            </a:r>
            <a:r>
              <a:rPr lang="it-IT" u="sng" dirty="0">
                <a:solidFill>
                  <a:srgbClr val="181512"/>
                </a:solidFill>
                <a:latin typeface="Book Antiqua" pitchFamily="18" charset="0"/>
              </a:rPr>
              <a:t>massa oscillante </a:t>
            </a:r>
            <a:r>
              <a:rPr lang="it-IT" dirty="0">
                <a:solidFill>
                  <a:srgbClr val="181512"/>
                </a:solidFill>
                <a:latin typeface="Book Antiqua" pitchFamily="18" charset="0"/>
              </a:rPr>
              <a:t>e dalla </a:t>
            </a:r>
            <a:r>
              <a:rPr lang="it-IT" b="1" dirty="0">
                <a:solidFill>
                  <a:srgbClr val="181512"/>
                </a:solidFill>
                <a:latin typeface="Book Antiqua" pitchFamily="18" charset="0"/>
              </a:rPr>
              <a:t>costante elastica </a:t>
            </a:r>
            <a:r>
              <a:rPr lang="it-IT" dirty="0">
                <a:solidFill>
                  <a:srgbClr val="181512"/>
                </a:solidFill>
                <a:latin typeface="Book Antiqua" pitchFamily="18" charset="0"/>
              </a:rPr>
              <a:t>della molla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95000"/>
              <a:defRPr/>
            </a:pPr>
            <a:endParaRPr lang="it-IT" sz="2000" b="1" dirty="0">
              <a:solidFill>
                <a:srgbClr val="181512"/>
              </a:solidFill>
              <a:latin typeface="Book Antiqua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95000"/>
              <a:defRPr/>
            </a:pPr>
            <a:endParaRPr lang="it-IT" sz="2000" dirty="0">
              <a:solidFill>
                <a:srgbClr val="181512"/>
              </a:solidFill>
              <a:latin typeface="Book Antiqua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it-IT" sz="2000" dirty="0">
              <a:solidFill>
                <a:srgbClr val="181512"/>
              </a:solidFill>
              <a:latin typeface="Book Antiqua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214938" y="2928938"/>
            <a:ext cx="2422525" cy="369887"/>
          </a:xfrm>
          <a:prstGeom prst="rect">
            <a:avLst/>
          </a:prstGeom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b="1" u="sng" dirty="0">
                <a:solidFill>
                  <a:srgbClr val="181512"/>
                </a:solidFill>
                <a:latin typeface="Book Antiqua" pitchFamily="18" charset="0"/>
              </a:rPr>
              <a:t>massa oscillante </a:t>
            </a:r>
            <a:r>
              <a:rPr lang="it-IT" u="sng" dirty="0">
                <a:solidFill>
                  <a:srgbClr val="181512"/>
                </a:solidFill>
                <a:latin typeface="Book Antiqua" pitchFamily="18" charset="0"/>
              </a:rPr>
              <a:t>(kg)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214938" y="4071938"/>
            <a:ext cx="2689225" cy="369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181512"/>
                </a:solidFill>
                <a:latin typeface="Book Antiqua" pitchFamily="18" charset="0"/>
              </a:rPr>
              <a:t>costante elastica</a:t>
            </a:r>
            <a:r>
              <a:rPr lang="it-IT" dirty="0">
                <a:solidFill>
                  <a:srgbClr val="181512"/>
                </a:solidFill>
                <a:latin typeface="Book Antiqua" pitchFamily="18" charset="0"/>
              </a:rPr>
              <a:t> (N/m)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rot="10800000" flipV="1">
            <a:off x="4786313" y="3286125"/>
            <a:ext cx="428625" cy="142875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0800000">
            <a:off x="4786313" y="4000500"/>
            <a:ext cx="428625" cy="7143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571500" y="3429000"/>
            <a:ext cx="1319213" cy="369888"/>
          </a:xfrm>
          <a:prstGeom prst="rect">
            <a:avLst/>
          </a:prstGeom>
          <a:ln w="254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b="1" u="sng" dirty="0">
                <a:solidFill>
                  <a:srgbClr val="181512"/>
                </a:solidFill>
                <a:latin typeface="Book Antiqua" pitchFamily="18" charset="0"/>
              </a:rPr>
              <a:t>Periodo (s)</a:t>
            </a:r>
            <a:endParaRPr lang="it-IT" b="1" dirty="0"/>
          </a:p>
        </p:txBody>
      </p:sp>
      <p:pic>
        <p:nvPicPr>
          <p:cNvPr id="338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500563"/>
            <a:ext cx="4357714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960E2-F2BB-4017-AB66-D7E6D41FA4E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forza elastica e moto armonico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71500" y="857250"/>
            <a:ext cx="8358188" cy="20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i="1" dirty="0">
                <a:latin typeface="Book Antiqua" pitchFamily="18" charset="0"/>
              </a:rPr>
              <a:t>Il moto di un punto materiale attaccato ad una molla è un moto di oscillazione intorno alla posizione di equilibrio caratterizzato da una pulsazione pari a </a:t>
            </a:r>
            <a:r>
              <a:rPr lang="it-IT" b="1" i="1" dirty="0">
                <a:latin typeface="Symbol" pitchFamily="18" charset="2"/>
              </a:rPr>
              <a:t>w</a:t>
            </a:r>
            <a:r>
              <a:rPr lang="it-IT" i="1" dirty="0">
                <a:latin typeface="Book Antiqua" pitchFamily="18" charset="0"/>
              </a:rPr>
              <a:t>, un periodo di oscillazione </a:t>
            </a:r>
            <a:r>
              <a:rPr lang="it-IT" b="1" i="1" dirty="0">
                <a:latin typeface="Book Antiqua" pitchFamily="18" charset="0"/>
              </a:rPr>
              <a:t>T</a:t>
            </a:r>
            <a:r>
              <a:rPr lang="it-IT" i="1" dirty="0">
                <a:latin typeface="Book Antiqua" pitchFamily="18" charset="0"/>
              </a:rPr>
              <a:t> e una massima elongazione pari ad </a:t>
            </a:r>
            <a:r>
              <a:rPr lang="it-IT" b="1" i="1" dirty="0">
                <a:latin typeface="Book Antiqua" pitchFamily="18" charset="0"/>
              </a:rPr>
              <a:t>A.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i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La velocità è massima alla posizione O ed è nulla alla massima elongazione.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i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La accelerazione è nulla alla posizione di equilibrio e risulta massima alla massima elongazione.</a:t>
            </a:r>
          </a:p>
        </p:txBody>
      </p:sp>
      <p:pic>
        <p:nvPicPr>
          <p:cNvPr id="9114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071813"/>
            <a:ext cx="83581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9A82B4-4A19-4B52-B3B9-2A7E538904B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il moto armonico del pendolo semplice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500" y="928688"/>
            <a:ext cx="4500563" cy="571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Il pendolo è un altro esempio di moto approssimativamente armonico.</a:t>
            </a:r>
          </a:p>
          <a:p>
            <a:pPr algn="just" eaLnBrk="0" hangingPunct="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Il pendolo 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oscilla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 per effetto della forza peso 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P.</a:t>
            </a:r>
          </a:p>
          <a:p>
            <a:pPr algn="just" eaLnBrk="0" hangingPunct="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Lungo la </a:t>
            </a:r>
            <a:r>
              <a:rPr lang="it-IT" sz="2000" b="1" i="1" dirty="0">
                <a:solidFill>
                  <a:srgbClr val="181512"/>
                </a:solidFill>
                <a:latin typeface="Book Antiqua" pitchFamily="18" charset="0"/>
              </a:rPr>
              <a:t>direzione radiale 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c’è equilibrio: la reazione del filo T </a:t>
            </a:r>
            <a:r>
              <a:rPr lang="it-IT" sz="2000" dirty="0" err="1">
                <a:solidFill>
                  <a:srgbClr val="181512"/>
                </a:solidFill>
                <a:latin typeface="Book Antiqua" pitchFamily="18" charset="0"/>
              </a:rPr>
              <a:t>equilbra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 la componente del peso </a:t>
            </a:r>
            <a:r>
              <a:rPr lang="it-IT" sz="2000" b="1" i="1" dirty="0" err="1">
                <a:solidFill>
                  <a:srgbClr val="181512"/>
                </a:solidFill>
                <a:latin typeface="Book Antiqua" pitchFamily="18" charset="0"/>
              </a:rPr>
              <a:t>P</a:t>
            </a:r>
            <a:r>
              <a:rPr lang="it-IT" sz="2000" b="1" i="1" baseline="-25000" dirty="0" err="1">
                <a:solidFill>
                  <a:srgbClr val="181512"/>
                </a:solidFill>
                <a:latin typeface="Book Antiqua" pitchFamily="18" charset="0"/>
              </a:rPr>
              <a:t>f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.</a:t>
            </a:r>
            <a:endParaRPr lang="it-IT" sz="2000" baseline="-25000" dirty="0">
              <a:solidFill>
                <a:srgbClr val="181512"/>
              </a:solidFill>
              <a:latin typeface="Book Antiqua" pitchFamily="18" charset="0"/>
            </a:endParaRPr>
          </a:p>
          <a:p>
            <a:pPr algn="just" eaLnBrk="0" hangingPunct="0">
              <a:spcBef>
                <a:spcPts val="900"/>
              </a:spcBef>
              <a:buClr>
                <a:schemeClr val="tx2"/>
              </a:buClr>
              <a:buSzPct val="95000"/>
              <a:defRPr/>
            </a:pP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Lungo la </a:t>
            </a:r>
            <a:r>
              <a:rPr lang="it-IT" sz="2000" b="1" i="1" dirty="0">
                <a:solidFill>
                  <a:srgbClr val="181512"/>
                </a:solidFill>
                <a:latin typeface="Book Antiqua" pitchFamily="18" charset="0"/>
              </a:rPr>
              <a:t>direzione tangenziale 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agisce solo la componente del peso </a:t>
            </a:r>
            <a:r>
              <a:rPr lang="it-IT" sz="2000" b="1" i="1" dirty="0" err="1">
                <a:solidFill>
                  <a:srgbClr val="181512"/>
                </a:solidFill>
                <a:latin typeface="Book Antiqua" pitchFamily="18" charset="0"/>
              </a:rPr>
              <a:t>P</a:t>
            </a:r>
            <a:r>
              <a:rPr lang="it-IT" sz="2000" b="1" i="1" baseline="-25000" dirty="0" err="1">
                <a:solidFill>
                  <a:srgbClr val="181512"/>
                </a:solidFill>
                <a:latin typeface="Book Antiqua" pitchFamily="18" charset="0"/>
              </a:rPr>
              <a:t>t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; </a:t>
            </a:r>
            <a:r>
              <a:rPr lang="it-IT" sz="2000" b="1" i="1" dirty="0" err="1">
                <a:solidFill>
                  <a:srgbClr val="181512"/>
                </a:solidFill>
                <a:latin typeface="Book Antiqua" pitchFamily="18" charset="0"/>
              </a:rPr>
              <a:t>P</a:t>
            </a:r>
            <a:r>
              <a:rPr lang="it-IT" sz="2000" b="1" i="1" baseline="-25000" dirty="0" err="1">
                <a:solidFill>
                  <a:srgbClr val="181512"/>
                </a:solidFill>
                <a:latin typeface="Book Antiqua" pitchFamily="18" charset="0"/>
              </a:rPr>
              <a:t>t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 tende sempre a riallineare il pendolo lungo la verticale, quindi agisce da </a:t>
            </a:r>
            <a:r>
              <a:rPr lang="it-IT" sz="2000" b="1" u="sng" dirty="0">
                <a:solidFill>
                  <a:srgbClr val="181512"/>
                </a:solidFill>
                <a:latin typeface="Book Antiqua" pitchFamily="18" charset="0"/>
              </a:rPr>
              <a:t>forza di richiamo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.</a:t>
            </a:r>
          </a:p>
          <a:p>
            <a:pPr algn="just" eaLnBrk="0" hangingPunct="0">
              <a:spcBef>
                <a:spcPts val="900"/>
              </a:spcBef>
              <a:buClr>
                <a:schemeClr val="tx2"/>
              </a:buClr>
              <a:buSzPct val="95000"/>
              <a:defRPr/>
            </a:pP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Per piccoli angoli di oscillazione: </a:t>
            </a:r>
            <a:r>
              <a:rPr lang="it-IT" sz="2000" b="1" i="1" dirty="0">
                <a:solidFill>
                  <a:srgbClr val="181512"/>
                </a:solidFill>
                <a:latin typeface="Symbol" pitchFamily="18" charset="2"/>
              </a:rPr>
              <a:t>a</a:t>
            </a:r>
            <a:r>
              <a:rPr lang="it-IT" sz="2000" b="1" i="1" dirty="0">
                <a:solidFill>
                  <a:srgbClr val="181512"/>
                </a:solidFill>
                <a:latin typeface="Book Antiqua" pitchFamily="18" charset="0"/>
              </a:rPr>
              <a:t> &lt;&lt;1 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la componente tangenziale è parallela ma contraria allo spostamento </a:t>
            </a:r>
            <a:r>
              <a:rPr lang="it-IT" sz="2000" b="1" i="1" dirty="0">
                <a:solidFill>
                  <a:srgbClr val="181512"/>
                </a:solidFill>
                <a:latin typeface="Book Antiqua" pitchFamily="18" charset="0"/>
              </a:rPr>
              <a:t>s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:</a:t>
            </a:r>
          </a:p>
          <a:p>
            <a:pPr algn="just" eaLnBrk="0" hangingPunct="0">
              <a:spcBef>
                <a:spcPts val="900"/>
              </a:spcBef>
              <a:buClr>
                <a:schemeClr val="tx2"/>
              </a:buClr>
              <a:buSzPct val="95000"/>
              <a:defRPr/>
            </a:pPr>
            <a:endParaRPr lang="it-IT" sz="2000" dirty="0">
              <a:solidFill>
                <a:srgbClr val="181512"/>
              </a:solidFill>
              <a:latin typeface="Book Antiqua" pitchFamily="18" charset="0"/>
            </a:endParaRPr>
          </a:p>
          <a:p>
            <a:pPr algn="just" eaLnBrk="0" hangingPunct="0">
              <a:spcBef>
                <a:spcPts val="900"/>
              </a:spcBef>
              <a:buClr>
                <a:schemeClr val="tx2"/>
              </a:buClr>
              <a:buSzPct val="95000"/>
              <a:defRPr/>
            </a:pPr>
            <a:endParaRPr lang="it-IT" sz="2000" dirty="0">
              <a:solidFill>
                <a:srgbClr val="181512"/>
              </a:solidFill>
              <a:latin typeface="Book Antiqua" pitchFamily="18" charset="0"/>
            </a:endParaRPr>
          </a:p>
          <a:p>
            <a:pPr algn="just" eaLnBrk="0" hangingPunct="0">
              <a:spcBef>
                <a:spcPts val="900"/>
              </a:spcBef>
              <a:buClr>
                <a:schemeClr val="tx2"/>
              </a:buClr>
              <a:buSzPct val="95000"/>
              <a:defRPr/>
            </a:pPr>
            <a:endParaRPr lang="it-IT" sz="2000" dirty="0">
              <a:solidFill>
                <a:srgbClr val="181512"/>
              </a:solidFill>
              <a:latin typeface="Book Antiqua" pitchFamily="18" charset="0"/>
            </a:endParaRPr>
          </a:p>
          <a:p>
            <a:pPr algn="just" eaLnBrk="0" hangingPunct="0">
              <a:spcBef>
                <a:spcPts val="900"/>
              </a:spcBef>
              <a:buClr>
                <a:schemeClr val="tx2"/>
              </a:buClr>
              <a:buSzPct val="95000"/>
              <a:defRPr/>
            </a:pPr>
            <a:endParaRPr lang="it-IT" sz="2000" dirty="0">
              <a:solidFill>
                <a:srgbClr val="181512"/>
              </a:solidFill>
              <a:latin typeface="Book Antiqua" pitchFamily="18" charset="0"/>
            </a:endParaRPr>
          </a:p>
        </p:txBody>
      </p:sp>
      <p:pic>
        <p:nvPicPr>
          <p:cNvPr id="8" name="Immagin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5643563"/>
            <a:ext cx="1919288" cy="97472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21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788" y="2066925"/>
            <a:ext cx="3843337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785813"/>
            <a:ext cx="1749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43871D-FD51-403D-B031-902886D2FDB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il moto armonico del pendolo semplice</a:t>
            </a:r>
          </a:p>
        </p:txBody>
      </p:sp>
      <p:pic>
        <p:nvPicPr>
          <p:cNvPr id="34824" name="Immagin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5214938"/>
            <a:ext cx="135731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4375" y="1000125"/>
            <a:ext cx="8229600" cy="2857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lnSpc>
                <a:spcPct val="13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Per piccoli angoli di oscillazione, le piccole oscillazioni del pendolo sono armoniche.</a:t>
            </a:r>
          </a:p>
          <a:p>
            <a:pPr eaLnBrk="0" hangingPunct="0">
              <a:lnSpc>
                <a:spcPct val="13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Il 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periodo delle piccole oscillazioni del pendolo 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dipende solo dalla 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lunghezza </a:t>
            </a:r>
            <a:r>
              <a:rPr lang="it-IT" sz="2000" b="1" i="1" dirty="0">
                <a:solidFill>
                  <a:srgbClr val="181512"/>
                </a:solidFill>
                <a:latin typeface="Book Antiqua" pitchFamily="18" charset="0"/>
              </a:rPr>
              <a:t>l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 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del pendolo e dall’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accelerazione di gravità </a:t>
            </a:r>
            <a:r>
              <a:rPr lang="it-IT" sz="2000" b="1" i="1" dirty="0">
                <a:solidFill>
                  <a:srgbClr val="181512"/>
                </a:solidFill>
                <a:latin typeface="Book Antiqua" pitchFamily="18" charset="0"/>
              </a:rPr>
              <a:t>g:</a:t>
            </a:r>
          </a:p>
          <a:p>
            <a:pPr eaLnBrk="0" hangingPunct="0">
              <a:lnSpc>
                <a:spcPct val="13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it-IT" sz="2000" b="1" i="1" dirty="0">
              <a:solidFill>
                <a:srgbClr val="181512"/>
              </a:solidFill>
              <a:latin typeface="Book Antiqua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857750"/>
            <a:ext cx="7188200" cy="171291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4348" y="4143380"/>
            <a:ext cx="8229600" cy="5730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lnSpc>
                <a:spcPct val="130000"/>
              </a:lnSpc>
              <a:buClr>
                <a:srgbClr val="FF0000"/>
              </a:buClr>
              <a:defRPr/>
            </a:pPr>
            <a:r>
              <a:rPr lang="it-IT" sz="2000" b="1" kern="0" dirty="0">
                <a:solidFill>
                  <a:srgbClr val="181512"/>
                </a:solidFill>
                <a:latin typeface="Book Antiqua" pitchFamily="18" charset="0"/>
              </a:rPr>
              <a:t>Misurando il periodo </a:t>
            </a:r>
            <a:r>
              <a:rPr lang="it-IT" sz="2000" b="1" i="1" kern="0" dirty="0" err="1">
                <a:solidFill>
                  <a:schemeClr val="tx1"/>
                </a:solidFill>
                <a:latin typeface="Book Antiqua" pitchFamily="18" charset="0"/>
              </a:rPr>
              <a:t>T</a:t>
            </a:r>
            <a:r>
              <a:rPr lang="it-IT" sz="2000" b="1" kern="0" dirty="0">
                <a:solidFill>
                  <a:srgbClr val="181512"/>
                </a:solidFill>
                <a:latin typeface="Book Antiqua" pitchFamily="18" charset="0"/>
              </a:rPr>
              <a:t> si può, nota la lunghezza </a:t>
            </a:r>
            <a:r>
              <a:rPr lang="it-IT" sz="2000" b="1" i="1" kern="0" dirty="0" err="1">
                <a:solidFill>
                  <a:schemeClr val="tx1"/>
                </a:solidFill>
                <a:latin typeface="Book Antiqua" pitchFamily="18" charset="0"/>
              </a:rPr>
              <a:t>l</a:t>
            </a:r>
            <a:r>
              <a:rPr lang="it-IT" sz="2000" b="1" kern="0" dirty="0">
                <a:solidFill>
                  <a:srgbClr val="181512"/>
                </a:solidFill>
                <a:latin typeface="Book Antiqua" pitchFamily="18" charset="0"/>
              </a:rPr>
              <a:t>, determinare </a:t>
            </a:r>
            <a:r>
              <a:rPr lang="it-IT" sz="2000" b="1" i="1" kern="0" dirty="0" err="1">
                <a:solidFill>
                  <a:schemeClr val="tx1"/>
                </a:solidFill>
                <a:latin typeface="Book Antiqua" pitchFamily="18" charset="0"/>
              </a:rPr>
              <a:t>g</a:t>
            </a:r>
            <a:r>
              <a:rPr lang="it-IT" sz="2000" b="1" i="1" kern="0" dirty="0">
                <a:solidFill>
                  <a:srgbClr val="181512"/>
                </a:solidFill>
                <a:latin typeface="Book Antiqua" pitchFamily="18" charset="0"/>
              </a:rPr>
              <a:t>.</a:t>
            </a:r>
          </a:p>
          <a:p>
            <a:pPr algn="ctr" eaLnBrk="0" hangingPunct="0">
              <a:lnSpc>
                <a:spcPct val="130000"/>
              </a:lnSpc>
              <a:buClr>
                <a:srgbClr val="FF0000"/>
              </a:buClr>
              <a:defRPr/>
            </a:pPr>
            <a:r>
              <a:rPr lang="it-IT" sz="2000" b="1" kern="0" dirty="0">
                <a:solidFill>
                  <a:srgbClr val="181512"/>
                </a:solidFill>
                <a:latin typeface="Book Antiqua" pitchFamily="18" charset="0"/>
              </a:rPr>
              <a:t> 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7143750" y="2857500"/>
          <a:ext cx="15319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Equazione" r:id="rId5" imgW="1066680" imgH="469800" progId="Equation.3">
                  <p:embed/>
                </p:oleObj>
              </mc:Choice>
              <mc:Fallback>
                <p:oleObj name="Equazione" r:id="rId5" imgW="106668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2857500"/>
                        <a:ext cx="1531938" cy="6715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857250" y="2857500"/>
          <a:ext cx="28908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name="Equazione" r:id="rId7" imgW="1765080" imgH="393480" progId="Equation.3">
                  <p:embed/>
                </p:oleObj>
              </mc:Choice>
              <mc:Fallback>
                <p:oleObj name="Equazione" r:id="rId7" imgW="17650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857500"/>
                        <a:ext cx="2890838" cy="642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095750" y="2857500"/>
          <a:ext cx="14763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zione" r:id="rId9" imgW="901440" imgH="393480" progId="Equation.3">
                  <p:embed/>
                </p:oleObj>
              </mc:Choice>
              <mc:Fallback>
                <p:oleObj name="Equazione" r:id="rId9" imgW="9014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2857500"/>
                        <a:ext cx="1476375" cy="642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/>
          <p:cNvGraphicFramePr>
            <a:graphicFrameLocks noChangeAspect="1"/>
          </p:cNvGraphicFramePr>
          <p:nvPr/>
        </p:nvGraphicFramePr>
        <p:xfrm>
          <a:off x="5935663" y="2857500"/>
          <a:ext cx="9223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Equazione" r:id="rId11" imgW="495000" imgH="393480" progId="Equation.3">
                  <p:embed/>
                </p:oleObj>
              </mc:Choice>
              <mc:Fallback>
                <p:oleObj name="Equazione" r:id="rId11" imgW="49500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2857500"/>
                        <a:ext cx="922337" cy="642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CC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98E31E-1A13-4900-86B4-5E1802969BA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le forze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2938" y="785794"/>
            <a:ext cx="8215312" cy="37861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Si definisce </a:t>
            </a:r>
            <a:r>
              <a:rPr lang="it-IT" sz="2000" b="1" dirty="0">
                <a:latin typeface="Book Antiqua" pitchFamily="18" charset="0"/>
              </a:rPr>
              <a:t>Forza</a:t>
            </a:r>
            <a:r>
              <a:rPr lang="it-IT" sz="2000" dirty="0">
                <a:latin typeface="Book Antiqua" pitchFamily="18" charset="0"/>
              </a:rPr>
              <a:t> una azione in grado di causare o modificare il moto di un corpo o di provocarne una deformazione.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Le forze agiscono in 2 modi: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  <a:defRPr/>
            </a:pPr>
            <a:r>
              <a:rPr lang="it-IT" sz="2000" b="1" u="sng" dirty="0">
                <a:latin typeface="Book Antiqua" pitchFamily="18" charset="0"/>
              </a:rPr>
              <a:t>  a contatto</a:t>
            </a:r>
            <a:r>
              <a:rPr lang="it-IT" sz="2000" dirty="0">
                <a:latin typeface="Book Antiqua" pitchFamily="18" charset="0"/>
              </a:rPr>
              <a:t>: reazione vincolare, attrito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  <a:defRPr/>
            </a:pPr>
            <a:r>
              <a:rPr lang="it-IT" sz="2000" dirty="0">
                <a:latin typeface="Book Antiqua" pitchFamily="18" charset="0"/>
              </a:rPr>
              <a:t> </a:t>
            </a:r>
            <a:r>
              <a:rPr lang="it-IT" sz="2000" b="1" u="sng" dirty="0">
                <a:latin typeface="Book Antiqua" pitchFamily="18" charset="0"/>
              </a:rPr>
              <a:t>a distanza</a:t>
            </a:r>
            <a:r>
              <a:rPr lang="it-IT" sz="2000" dirty="0">
                <a:latin typeface="Book Antiqua" pitchFamily="18" charset="0"/>
              </a:rPr>
              <a:t>: forze gravitazionali, forze magnetiche ed elettriche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Le forze producono 2 tipi di effetto: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  <a:defRPr/>
            </a:pPr>
            <a:r>
              <a:rPr lang="it-IT" sz="2000" dirty="0">
                <a:latin typeface="Book Antiqua" pitchFamily="18" charset="0"/>
              </a:rPr>
              <a:t>  </a:t>
            </a:r>
            <a:r>
              <a:rPr lang="it-IT" sz="2000" b="1" u="sng" dirty="0">
                <a:latin typeface="Book Antiqua" pitchFamily="18" charset="0"/>
              </a:rPr>
              <a:t>statico: </a:t>
            </a:r>
            <a:r>
              <a:rPr lang="it-IT" sz="2000" dirty="0">
                <a:latin typeface="Book Antiqua" pitchFamily="18" charset="0"/>
              </a:rPr>
              <a:t>possono provocare deformazioni  o rotture al corpo su cui agiscono</a:t>
            </a:r>
          </a:p>
          <a:p>
            <a:pPr lvl="1" algn="just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  <a:defRPr/>
            </a:pPr>
            <a:r>
              <a:rPr lang="it-IT" sz="2000" dirty="0">
                <a:latin typeface="Book Antiqua" pitchFamily="18" charset="0"/>
              </a:rPr>
              <a:t>  </a:t>
            </a:r>
            <a:r>
              <a:rPr lang="it-IT" sz="2000" b="1" u="sng" dirty="0">
                <a:latin typeface="Book Antiqua" pitchFamily="18" charset="0"/>
              </a:rPr>
              <a:t>dinamico:  </a:t>
            </a:r>
            <a:r>
              <a:rPr lang="it-IT" sz="2000" dirty="0">
                <a:latin typeface="Book Antiqua" pitchFamily="18" charset="0"/>
              </a:rPr>
              <a:t>possono provocare variazioni nello stato di quiete o di moto del corpo su cui agiscono.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681152"/>
            <a:ext cx="4160400" cy="203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663088"/>
            <a:ext cx="3714776" cy="205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43871D-FD51-403D-B031-902886D2FDB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Elasticità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4824" name="Immagin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14938"/>
            <a:ext cx="135731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71472" y="714356"/>
            <a:ext cx="8429684" cy="60270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it-IT" b="1" dirty="0" smtClean="0"/>
          </a:p>
          <a:p>
            <a:endParaRPr lang="it-IT" b="1" dirty="0" smtClean="0"/>
          </a:p>
          <a:p>
            <a:r>
              <a:rPr lang="it-IT" b="1" i="1" u="sng" dirty="0" smtClean="0"/>
              <a:t>Elasticità di trazione e compressione</a:t>
            </a:r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/>
          </a:p>
          <a:p>
            <a:r>
              <a:rPr lang="it-IT" b="1" i="1" u="sng" dirty="0" smtClean="0"/>
              <a:t>Elasticità di flessione</a:t>
            </a:r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/>
          </a:p>
          <a:p>
            <a:endParaRPr lang="it-IT" b="1" i="1" u="sng" dirty="0" smtClean="0"/>
          </a:p>
          <a:p>
            <a:r>
              <a:rPr lang="it-IT" b="1" i="1" u="sng" dirty="0" smtClean="0"/>
              <a:t>Elasticità di taglio</a:t>
            </a:r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r>
              <a:rPr lang="it-IT" b="1" i="1" u="sng" dirty="0" smtClean="0"/>
              <a:t>Elasticità di torsione</a:t>
            </a:r>
            <a:endParaRPr lang="it-IT" sz="1600" i="1" u="sng" dirty="0"/>
          </a:p>
        </p:txBody>
      </p:sp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554074"/>
            <a:ext cx="2655837" cy="130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50318"/>
            <a:ext cx="2016224" cy="132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59762"/>
            <a:ext cx="3060433" cy="118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65" y="714356"/>
            <a:ext cx="3317066" cy="131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18999"/>
            <a:ext cx="1457052" cy="4751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37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81" y="5916028"/>
            <a:ext cx="1141414" cy="4690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378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5882"/>
            <a:ext cx="2394692" cy="47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588224" y="5232459"/>
            <a:ext cx="216024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modulo di scorrimento</a:t>
            </a:r>
            <a:endParaRPr lang="it-IT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43871D-FD51-403D-B031-902886D2FDB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Elasticità dei tessuti: ossa, muscoli e tessuti biologici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4824" name="Immagin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14938"/>
            <a:ext cx="135731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4375" y="1000125"/>
            <a:ext cx="8229600" cy="56692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t-IT" sz="2000" b="1" i="1" u="sng" dirty="0" smtClean="0"/>
              <a:t>Trazione </a:t>
            </a:r>
            <a:r>
              <a:rPr lang="it-IT" sz="2000" b="1" i="1" u="sng" dirty="0"/>
              <a:t>di ossa, muscoli e altri </a:t>
            </a:r>
            <a:r>
              <a:rPr lang="it-IT" sz="2000" b="1" i="1" u="sng" dirty="0" smtClean="0"/>
              <a:t>tessuti</a:t>
            </a:r>
          </a:p>
          <a:p>
            <a:endParaRPr lang="it-IT" sz="2000" b="1" i="1" u="sng" dirty="0"/>
          </a:p>
          <a:p>
            <a:pPr algn="just"/>
            <a:r>
              <a:rPr lang="it-IT" dirty="0"/>
              <a:t>Comprimendo o tirando ossa e muscoli, questi si accorciano o si allungano secondo la legge di </a:t>
            </a:r>
            <a:r>
              <a:rPr lang="it-IT" dirty="0" err="1"/>
              <a:t>Hooke</a:t>
            </a:r>
            <a:r>
              <a:rPr lang="it-IT" dirty="0"/>
              <a:t>, purché la </a:t>
            </a:r>
            <a:r>
              <a:rPr lang="it-IT" dirty="0" smtClean="0"/>
              <a:t>forza sollecitante </a:t>
            </a:r>
            <a:r>
              <a:rPr lang="it-IT" dirty="0"/>
              <a:t>non sia eccessiva. </a:t>
            </a:r>
            <a:endParaRPr lang="it-IT" dirty="0" smtClean="0"/>
          </a:p>
          <a:p>
            <a:pPr algn="just"/>
            <a:r>
              <a:rPr lang="it-IT" dirty="0" smtClean="0"/>
              <a:t>Oltre </a:t>
            </a:r>
            <a:r>
              <a:rPr lang="it-IT" dirty="0"/>
              <a:t>un certo limite si può avere la rottura. </a:t>
            </a:r>
            <a:endParaRPr lang="it-IT" dirty="0" smtClean="0"/>
          </a:p>
          <a:p>
            <a:pPr algn="just"/>
            <a:r>
              <a:rPr lang="it-IT" dirty="0" smtClean="0"/>
              <a:t>Per piccole </a:t>
            </a:r>
            <a:r>
              <a:rPr lang="it-IT" dirty="0"/>
              <a:t>F si segue la legge di </a:t>
            </a:r>
            <a:r>
              <a:rPr lang="it-IT" dirty="0" err="1"/>
              <a:t>Hooke</a:t>
            </a:r>
            <a:r>
              <a:rPr lang="it-IT" dirty="0"/>
              <a:t>, </a:t>
            </a:r>
            <a:r>
              <a:rPr lang="it-IT" dirty="0" smtClean="0"/>
              <a:t>poi </a:t>
            </a:r>
          </a:p>
          <a:p>
            <a:pPr algn="just"/>
            <a:r>
              <a:rPr lang="it-IT" dirty="0" smtClean="0"/>
              <a:t>aumentando </a:t>
            </a:r>
            <a:r>
              <a:rPr lang="it-IT" dirty="0"/>
              <a:t>F oltre </a:t>
            </a:r>
            <a:r>
              <a:rPr lang="it-IT" dirty="0" smtClean="0"/>
              <a:t>un certo </a:t>
            </a:r>
            <a:r>
              <a:rPr lang="it-IT" dirty="0"/>
              <a:t>valore critico </a:t>
            </a:r>
            <a:r>
              <a:rPr lang="it-IT" b="1" dirty="0" err="1"/>
              <a:t>F</a:t>
            </a:r>
            <a:r>
              <a:rPr lang="it-IT" b="1" baseline="-25000" dirty="0" err="1"/>
              <a:t>r</a:t>
            </a:r>
            <a:r>
              <a:rPr lang="it-IT" dirty="0"/>
              <a:t> </a:t>
            </a:r>
            <a:endParaRPr lang="it-IT" dirty="0" smtClean="0"/>
          </a:p>
          <a:p>
            <a:pPr algn="just"/>
            <a:r>
              <a:rPr lang="it-IT" dirty="0" smtClean="0"/>
              <a:t>si </a:t>
            </a:r>
            <a:r>
              <a:rPr lang="it-IT" dirty="0"/>
              <a:t>ha un brusco allungamento e la conseguente </a:t>
            </a:r>
            <a:endParaRPr lang="it-IT" dirty="0" smtClean="0"/>
          </a:p>
          <a:p>
            <a:pPr algn="just"/>
            <a:r>
              <a:rPr lang="it-IT" dirty="0" smtClean="0"/>
              <a:t>rottura </a:t>
            </a:r>
            <a:r>
              <a:rPr lang="it-IT" dirty="0"/>
              <a:t>del tessuto. </a:t>
            </a:r>
            <a:endParaRPr lang="it-IT" dirty="0" smtClean="0"/>
          </a:p>
          <a:p>
            <a:pPr algn="just"/>
            <a:r>
              <a:rPr lang="it-IT" dirty="0" smtClean="0"/>
              <a:t>Questo è generalmente </a:t>
            </a:r>
            <a:r>
              <a:rPr lang="it-IT" dirty="0"/>
              <a:t>vero anche per le </a:t>
            </a:r>
            <a:endParaRPr lang="it-IT" dirty="0" smtClean="0"/>
          </a:p>
          <a:p>
            <a:pPr algn="just"/>
            <a:r>
              <a:rPr lang="it-IT" dirty="0" smtClean="0"/>
              <a:t>ossa</a:t>
            </a:r>
            <a:r>
              <a:rPr lang="it-IT" dirty="0"/>
              <a:t>, i vasi sanguigni e un po’ tutti gli organi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Il </a:t>
            </a:r>
            <a:r>
              <a:rPr lang="it-IT" dirty="0"/>
              <a:t>carico di rottura </a:t>
            </a:r>
            <a:r>
              <a:rPr lang="it-IT" dirty="0" smtClean="0"/>
              <a:t>per le </a:t>
            </a:r>
            <a:r>
              <a:rPr lang="it-IT" dirty="0"/>
              <a:t>ossa (lunghe) umane è di circa 10 </a:t>
            </a:r>
            <a:r>
              <a:rPr lang="it-IT" dirty="0" smtClean="0"/>
              <a:t>N/mm</a:t>
            </a:r>
            <a:r>
              <a:rPr lang="it-IT" baseline="30000" dirty="0" smtClean="0"/>
              <a:t>2</a:t>
            </a:r>
            <a:r>
              <a:rPr lang="it-IT" dirty="0" smtClean="0"/>
              <a:t> </a:t>
            </a:r>
            <a:r>
              <a:rPr lang="it-IT" dirty="0"/>
              <a:t>per gli adulti, poco più della metà per i bambini</a:t>
            </a:r>
            <a:r>
              <a:rPr lang="it-IT" dirty="0" smtClean="0"/>
              <a:t>.</a:t>
            </a:r>
          </a:p>
          <a:p>
            <a:pPr algn="just"/>
            <a:endParaRPr lang="it-IT" sz="2000" dirty="0"/>
          </a:p>
          <a:p>
            <a:r>
              <a:rPr lang="it-IT" sz="2000" b="1" i="1" u="sng" dirty="0"/>
              <a:t>Valori dei moduli di </a:t>
            </a:r>
            <a:r>
              <a:rPr lang="it-IT" sz="2000" b="1" i="1" u="sng" dirty="0" smtClean="0"/>
              <a:t>elasticità</a:t>
            </a:r>
          </a:p>
          <a:p>
            <a:endParaRPr lang="it-IT" sz="2000" b="1" i="1" u="sng" dirty="0"/>
          </a:p>
          <a:p>
            <a:r>
              <a:rPr lang="it-IT" dirty="0"/>
              <a:t>Per i moduli di elasticità </a:t>
            </a:r>
            <a:r>
              <a:rPr lang="it-IT" dirty="0" smtClean="0"/>
              <a:t> </a:t>
            </a:r>
            <a:r>
              <a:rPr lang="it-IT" b="1" dirty="0" smtClean="0"/>
              <a:t>Y</a:t>
            </a:r>
            <a:r>
              <a:rPr lang="it-IT" dirty="0" smtClean="0"/>
              <a:t> </a:t>
            </a:r>
            <a:r>
              <a:rPr lang="it-IT" dirty="0"/>
              <a:t>e </a:t>
            </a:r>
            <a:r>
              <a:rPr lang="it-IT" b="1" dirty="0"/>
              <a:t>G</a:t>
            </a:r>
            <a:r>
              <a:rPr lang="it-IT" dirty="0"/>
              <a:t> vale la stessa </a:t>
            </a:r>
            <a:endParaRPr lang="it-IT" dirty="0" smtClean="0"/>
          </a:p>
          <a:p>
            <a:r>
              <a:rPr lang="it-IT" dirty="0" smtClean="0"/>
              <a:t>interpretazione </a:t>
            </a:r>
            <a:r>
              <a:rPr lang="it-IT" dirty="0"/>
              <a:t>della costante elastica di una</a:t>
            </a:r>
          </a:p>
          <a:p>
            <a:r>
              <a:rPr lang="it-IT" dirty="0"/>
              <a:t>molla: se sono “piccoli” è più facile deformare</a:t>
            </a:r>
            <a:r>
              <a:rPr lang="it-IT" dirty="0" smtClean="0"/>
              <a:t>.</a:t>
            </a:r>
          </a:p>
          <a:p>
            <a:r>
              <a:rPr lang="it-IT" dirty="0"/>
              <a:t>Si osservi i valori di </a:t>
            </a:r>
            <a:r>
              <a:rPr lang="it-IT" b="1" dirty="0"/>
              <a:t>Y</a:t>
            </a:r>
            <a:r>
              <a:rPr lang="it-IT" dirty="0"/>
              <a:t> per i tessuti</a:t>
            </a:r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789760"/>
            <a:ext cx="3200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21" y="2223692"/>
            <a:ext cx="2989670" cy="17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5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43871D-FD51-403D-B031-902886D2FDB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Elasticità dei tessuti: ossa, muscoli e tessuti biologici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4824" name="Immagin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14938"/>
            <a:ext cx="135731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4375" y="1000124"/>
            <a:ext cx="8229600" cy="54532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it-IT" b="1" u="sng" dirty="0" smtClean="0"/>
          </a:p>
          <a:p>
            <a:r>
              <a:rPr lang="it-IT" b="1" u="sng" dirty="0" smtClean="0"/>
              <a:t>Comportamento dei tessuti molli</a:t>
            </a:r>
          </a:p>
          <a:p>
            <a:endParaRPr lang="it-IT" b="1" u="sng" dirty="0" smtClean="0"/>
          </a:p>
          <a:p>
            <a:pPr algn="just"/>
            <a:r>
              <a:rPr lang="it-IT" dirty="0" smtClean="0"/>
              <a:t>Le proprietà </a:t>
            </a:r>
            <a:r>
              <a:rPr lang="it-IT" dirty="0"/>
              <a:t>elastiche delle parti molli nel corpo umano </a:t>
            </a:r>
            <a:r>
              <a:rPr lang="it-IT" dirty="0" smtClean="0"/>
              <a:t>sono molto </a:t>
            </a:r>
            <a:r>
              <a:rPr lang="it-IT" dirty="0"/>
              <a:t>pronunciate: il modulo di Young ha valore comparabile con quello della gomma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Ciò è importante per una funzionale mobilità di muscoli e tendini, mentre l’alta </a:t>
            </a:r>
            <a:r>
              <a:rPr lang="it-IT" dirty="0" smtClean="0"/>
              <a:t>elasticità dei </a:t>
            </a:r>
            <a:r>
              <a:rPr lang="it-IT" dirty="0"/>
              <a:t>vasi sanguigni evita bruschi sbalzi di pressione ad ogni battito </a:t>
            </a:r>
            <a:r>
              <a:rPr lang="it-IT" dirty="0" smtClean="0"/>
              <a:t>del cuore.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La </a:t>
            </a:r>
            <a:r>
              <a:rPr lang="it-IT" dirty="0"/>
              <a:t>differenza rispetto </a:t>
            </a:r>
            <a:r>
              <a:rPr lang="it-IT" dirty="0" smtClean="0"/>
              <a:t>a materiali </a:t>
            </a:r>
            <a:r>
              <a:rPr lang="it-IT" dirty="0"/>
              <a:t>elastici comuni è che i tessuti molli hanno un certo ritardo temporale a rispondere alla sollecitazione esterna, e </a:t>
            </a:r>
            <a:r>
              <a:rPr lang="it-IT" dirty="0" smtClean="0"/>
              <a:t>a riacquistare </a:t>
            </a:r>
            <a:r>
              <a:rPr lang="it-IT" dirty="0"/>
              <a:t>le dimensioni originali; in quest’ultimo caso si parla di “rilassamento”, assomigliando a materiali polimerici </a:t>
            </a:r>
            <a:r>
              <a:rPr lang="it-IT" dirty="0" smtClean="0"/>
              <a:t>elastici chiamati elastomeri (oggi </a:t>
            </a:r>
            <a:r>
              <a:rPr lang="it-IT" dirty="0"/>
              <a:t>usati in chirurgia invece delle leghe metalliche per riparare tendini e </a:t>
            </a:r>
            <a:r>
              <a:rPr lang="it-IT" dirty="0" smtClean="0"/>
              <a:t>muscoli).</a:t>
            </a:r>
          </a:p>
          <a:p>
            <a:pPr algn="just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1807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43871D-FD51-403D-B031-902886D2FDB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Elasticità dei tessuti: ossa, muscoli e tessuti biologici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4824" name="Immagin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14938"/>
            <a:ext cx="135731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14375" y="1000124"/>
            <a:ext cx="8229600" cy="54532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it-IT" sz="1600" dirty="0"/>
          </a:p>
          <a:p>
            <a:pPr algn="just"/>
            <a:r>
              <a:rPr lang="it-IT" b="1" u="sng" dirty="0" smtClean="0"/>
              <a:t>Comportamento delle ossa</a:t>
            </a:r>
          </a:p>
          <a:p>
            <a:pPr algn="just"/>
            <a:endParaRPr lang="it-IT" b="1" u="sng" dirty="0" smtClean="0"/>
          </a:p>
          <a:p>
            <a:pPr algn="just"/>
            <a:r>
              <a:rPr lang="it-IT" dirty="0" smtClean="0"/>
              <a:t>Per </a:t>
            </a:r>
            <a:r>
              <a:rPr lang="it-IT" dirty="0"/>
              <a:t>quanto riguarda le ossa, una certa elasticità è importante: se fossero del tutto rigide ogni minimo urto potrebbe romperle. 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È bene </a:t>
            </a:r>
            <a:r>
              <a:rPr lang="it-IT" dirty="0"/>
              <a:t>che esse abbiano una certa elasticità non solo di compressione e trazione, ma anche di torsione e </a:t>
            </a:r>
            <a:r>
              <a:rPr lang="it-IT" dirty="0" smtClean="0"/>
              <a:t>flessione (flessione di ossa spesso </a:t>
            </a:r>
            <a:r>
              <a:rPr lang="it-IT" dirty="0"/>
              <a:t>nel sollevamento dei </a:t>
            </a:r>
            <a:r>
              <a:rPr lang="it-IT" dirty="0" smtClean="0"/>
              <a:t>pesi).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Come i </a:t>
            </a:r>
            <a:r>
              <a:rPr lang="it-IT" dirty="0"/>
              <a:t>tubi </a:t>
            </a:r>
            <a:r>
              <a:rPr lang="it-IT" dirty="0" smtClean="0"/>
              <a:t>che si </a:t>
            </a:r>
            <a:r>
              <a:rPr lang="it-IT" dirty="0"/>
              <a:t>rompono più difficilmente dei cilindri </a:t>
            </a:r>
            <a:r>
              <a:rPr lang="it-IT" dirty="0" smtClean="0"/>
              <a:t>pieni anche le </a:t>
            </a:r>
            <a:r>
              <a:rPr lang="it-IT" dirty="0"/>
              <a:t>ossa </a:t>
            </a:r>
            <a:r>
              <a:rPr lang="it-IT" dirty="0" smtClean="0"/>
              <a:t>essendo cave sono più resistenti. 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Questo è generalmente </a:t>
            </a:r>
            <a:r>
              <a:rPr lang="it-IT" dirty="0"/>
              <a:t>vero anche per le ossa, i vasi sanguigni e un po’ tutti gli organi. </a:t>
            </a:r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Il </a:t>
            </a:r>
            <a:r>
              <a:rPr lang="it-IT" dirty="0"/>
              <a:t>carico di rottura </a:t>
            </a:r>
            <a:r>
              <a:rPr lang="it-IT" dirty="0" smtClean="0"/>
              <a:t>per le </a:t>
            </a:r>
            <a:r>
              <a:rPr lang="it-IT" dirty="0"/>
              <a:t>ossa (lunghe) umane è di circa 10 </a:t>
            </a:r>
            <a:r>
              <a:rPr lang="it-IT" dirty="0" smtClean="0"/>
              <a:t>N/mm</a:t>
            </a:r>
            <a:r>
              <a:rPr lang="it-IT" baseline="30000" dirty="0" smtClean="0"/>
              <a:t>2</a:t>
            </a:r>
            <a:r>
              <a:rPr lang="it-IT" dirty="0" smtClean="0"/>
              <a:t> </a:t>
            </a:r>
            <a:r>
              <a:rPr lang="it-IT" dirty="0"/>
              <a:t>per gli adulti, poco più della metà per i bambini.</a:t>
            </a:r>
            <a:endParaRPr lang="it-IT" dirty="0">
              <a:solidFill>
                <a:srgbClr val="18151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3A13F7-6CA0-470D-9F4E-79DD73BA524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 forza gravitazionale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1472" y="1000108"/>
            <a:ext cx="828680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tabLst>
                <a:tab pos="5808663" algn="r"/>
              </a:tabLst>
              <a:defRPr/>
            </a:pP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Due corpi dotati di massa interagiscono esercitando l’uno sull’altro una forza di tipo attrattivo detta </a:t>
            </a:r>
            <a:r>
              <a:rPr lang="it-IT" sz="2000" b="1" u="sng" dirty="0">
                <a:solidFill>
                  <a:srgbClr val="181512"/>
                </a:solidFill>
                <a:latin typeface="Book Antiqua" pitchFamily="18" charset="0"/>
              </a:rPr>
              <a:t>forza gravitazionale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. </a:t>
            </a:r>
            <a:endParaRPr lang="it-IT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58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898650"/>
            <a:ext cx="3286125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3929058" y="1857364"/>
            <a:ext cx="5072098" cy="42780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hangingPunct="0">
              <a:tabLst>
                <a:tab pos="5808663" algn="r"/>
              </a:tabLst>
              <a:defRPr/>
            </a:pP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La forza è di tipo</a:t>
            </a:r>
            <a:r>
              <a:rPr lang="it-IT" i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it-IT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attrattivo</a:t>
            </a:r>
            <a:r>
              <a:rPr lang="it-IT" i="1" dirty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  <a:p>
            <a:pPr algn="just" eaLnBrk="0" hangingPunct="0">
              <a:tabLst>
                <a:tab pos="5808663" algn="r"/>
              </a:tabLst>
              <a:defRPr/>
            </a:pP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La forza ha come </a:t>
            </a:r>
            <a:r>
              <a:rPr lang="it-IT" b="1" i="1" dirty="0">
                <a:solidFill>
                  <a:schemeClr val="bg1"/>
                </a:solidFill>
                <a:latin typeface="Book Antiqua" pitchFamily="18" charset="0"/>
              </a:rPr>
              <a:t>direzione</a:t>
            </a: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 la retta congiungente i baricentri dei corpi.</a:t>
            </a:r>
          </a:p>
          <a:p>
            <a:pPr algn="just" eaLnBrk="0" hangingPunct="0">
              <a:tabLst>
                <a:tab pos="5808663" algn="r"/>
              </a:tabLst>
              <a:defRPr/>
            </a:pPr>
            <a:r>
              <a:rPr lang="it-IT" u="sng" dirty="0">
                <a:solidFill>
                  <a:schemeClr val="bg1"/>
                </a:solidFill>
                <a:latin typeface="Book Antiqua" pitchFamily="18" charset="0"/>
              </a:rPr>
              <a:t>L’attrazione dipende dal valore delle masse e dalla loro distanza</a:t>
            </a: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  <a:p>
            <a:pPr algn="just" eaLnBrk="0" hangingPunct="0">
              <a:tabLst>
                <a:tab pos="5808663" algn="r"/>
              </a:tabLst>
              <a:defRPr/>
            </a:pP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Per il III principio della dinamica la massa </a:t>
            </a:r>
            <a:r>
              <a:rPr lang="it-IT" b="1" i="1" dirty="0">
                <a:solidFill>
                  <a:schemeClr val="bg1"/>
                </a:solidFill>
                <a:latin typeface="Book Antiqua" pitchFamily="18" charset="0"/>
              </a:rPr>
              <a:t>m</a:t>
            </a:r>
            <a:r>
              <a:rPr lang="it-IT" b="1" i="1" baseline="-25000" dirty="0">
                <a:solidFill>
                  <a:schemeClr val="bg1"/>
                </a:solidFill>
                <a:latin typeface="Book Antiqua" pitchFamily="18" charset="0"/>
              </a:rPr>
              <a:t>1</a:t>
            </a: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 esercita sulla massa </a:t>
            </a:r>
            <a:r>
              <a:rPr lang="it-IT" b="1" i="1" dirty="0">
                <a:solidFill>
                  <a:schemeClr val="bg1"/>
                </a:solidFill>
                <a:latin typeface="Book Antiqua" pitchFamily="18" charset="0"/>
              </a:rPr>
              <a:t>m</a:t>
            </a:r>
            <a:r>
              <a:rPr lang="it-IT" b="1" i="1" baseline="-25000" dirty="0">
                <a:solidFill>
                  <a:schemeClr val="bg1"/>
                </a:solidFill>
                <a:latin typeface="Book Antiqua" pitchFamily="18" charset="0"/>
              </a:rPr>
              <a:t>2</a:t>
            </a: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 una forza </a:t>
            </a:r>
            <a:r>
              <a:rPr lang="it-IT" b="1" dirty="0">
                <a:solidFill>
                  <a:schemeClr val="bg1"/>
                </a:solidFill>
                <a:latin typeface="Book Antiqua" pitchFamily="18" charset="0"/>
              </a:rPr>
              <a:t>F</a:t>
            </a:r>
            <a:r>
              <a:rPr lang="it-IT" b="1" baseline="-25000" dirty="0">
                <a:solidFill>
                  <a:schemeClr val="bg1"/>
                </a:solidFill>
                <a:latin typeface="Book Antiqua" pitchFamily="18" charset="0"/>
              </a:rPr>
              <a:t>12</a:t>
            </a: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 pari e contraria alla forza </a:t>
            </a:r>
            <a:r>
              <a:rPr lang="it-IT" b="1" dirty="0">
                <a:solidFill>
                  <a:schemeClr val="bg1"/>
                </a:solidFill>
                <a:latin typeface="Book Antiqua" pitchFamily="18" charset="0"/>
              </a:rPr>
              <a:t>F</a:t>
            </a:r>
            <a:r>
              <a:rPr lang="it-IT" b="1" baseline="-25000" dirty="0">
                <a:solidFill>
                  <a:schemeClr val="bg1"/>
                </a:solidFill>
                <a:latin typeface="Book Antiqua" pitchFamily="18" charset="0"/>
              </a:rPr>
              <a:t>21</a:t>
            </a: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 che la massa </a:t>
            </a:r>
            <a:r>
              <a:rPr lang="it-IT" b="1" i="1" dirty="0">
                <a:solidFill>
                  <a:schemeClr val="bg1"/>
                </a:solidFill>
                <a:latin typeface="Book Antiqua" pitchFamily="18" charset="0"/>
              </a:rPr>
              <a:t>m</a:t>
            </a:r>
            <a:r>
              <a:rPr lang="it-IT" b="1" i="1" baseline="-25000" dirty="0">
                <a:solidFill>
                  <a:schemeClr val="bg1"/>
                </a:solidFill>
                <a:latin typeface="Book Antiqua" pitchFamily="18" charset="0"/>
              </a:rPr>
              <a:t>2</a:t>
            </a:r>
            <a:r>
              <a:rPr lang="it-IT" dirty="0">
                <a:solidFill>
                  <a:schemeClr val="bg1"/>
                </a:solidFill>
                <a:latin typeface="Book Antiqua" pitchFamily="18" charset="0"/>
              </a:rPr>
              <a:t> esercita sulla massa </a:t>
            </a:r>
            <a:r>
              <a:rPr lang="it-IT" b="1" i="1" dirty="0">
                <a:solidFill>
                  <a:schemeClr val="bg1"/>
                </a:solidFill>
                <a:latin typeface="Book Antiqua" pitchFamily="18" charset="0"/>
              </a:rPr>
              <a:t>m</a:t>
            </a:r>
            <a:r>
              <a:rPr lang="it-IT" b="1" i="1" baseline="-25000" dirty="0">
                <a:solidFill>
                  <a:schemeClr val="bg1"/>
                </a:solidFill>
                <a:latin typeface="Book Antiqua" pitchFamily="18" charset="0"/>
              </a:rPr>
              <a:t>1</a:t>
            </a:r>
          </a:p>
          <a:p>
            <a:pPr algn="just" eaLnBrk="0" hangingPunct="0">
              <a:tabLst>
                <a:tab pos="5808663" algn="r"/>
              </a:tabLst>
              <a:defRPr/>
            </a:pPr>
            <a:r>
              <a:rPr lang="it-IT" b="1" i="1" dirty="0">
                <a:solidFill>
                  <a:schemeClr val="bg1"/>
                </a:solidFill>
                <a:latin typeface="Book Antiqua" pitchFamily="18" charset="0"/>
              </a:rPr>
              <a:t>Come conseguenza le forze reciproche sono uguali ma non le accelerazioni.</a:t>
            </a:r>
          </a:p>
          <a:p>
            <a:pPr algn="just" eaLnBrk="0" hangingPunct="0">
              <a:tabLst>
                <a:tab pos="5808663" algn="r"/>
              </a:tabLst>
              <a:defRPr/>
            </a:pPr>
            <a:endParaRPr lang="it-IT" b="1" i="1" dirty="0">
              <a:solidFill>
                <a:schemeClr val="bg1"/>
              </a:solidFill>
              <a:latin typeface="Book Antiqua" pitchFamily="18" charset="0"/>
            </a:endParaRPr>
          </a:p>
          <a:p>
            <a:pPr marL="1971675" algn="just" eaLnBrk="0" hangingPunct="0">
              <a:tabLst>
                <a:tab pos="5808663" algn="r"/>
              </a:tabLst>
              <a:defRPr/>
            </a:pPr>
            <a:endParaRPr lang="it-IT" sz="1000" b="1" i="1" dirty="0">
              <a:solidFill>
                <a:schemeClr val="bg1"/>
              </a:solidFill>
              <a:latin typeface="Book Antiqua" pitchFamily="18" charset="0"/>
            </a:endParaRPr>
          </a:p>
          <a:p>
            <a:pPr marL="1971675" algn="just" eaLnBrk="0" hangingPunct="0">
              <a:tabLst>
                <a:tab pos="5808663" algn="r"/>
              </a:tabLst>
              <a:defRPr/>
            </a:pPr>
            <a:endParaRPr lang="it-IT" sz="1000" b="1" i="1" dirty="0">
              <a:solidFill>
                <a:schemeClr val="bg1"/>
              </a:solidFill>
              <a:latin typeface="Book Antiqua" pitchFamily="18" charset="0"/>
            </a:endParaRPr>
          </a:p>
          <a:p>
            <a:pPr marL="1971675" algn="just" eaLnBrk="0" hangingPunct="0">
              <a:tabLst>
                <a:tab pos="5808663" algn="r"/>
              </a:tabLst>
              <a:defRPr/>
            </a:pPr>
            <a:r>
              <a:rPr lang="it-IT" b="1" i="1" dirty="0">
                <a:solidFill>
                  <a:schemeClr val="bg1"/>
                </a:solidFill>
                <a:latin typeface="Book Antiqua" pitchFamily="18" charset="0"/>
              </a:rPr>
              <a:t>	</a:t>
            </a:r>
          </a:p>
          <a:p>
            <a:pPr algn="just" eaLnBrk="0" hangingPunct="0">
              <a:tabLst>
                <a:tab pos="5808663" algn="r"/>
              </a:tabLst>
              <a:defRPr/>
            </a:pPr>
            <a:endParaRPr lang="it-IT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58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772025"/>
            <a:ext cx="3263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2" name="Object 6"/>
          <p:cNvGraphicFramePr>
            <a:graphicFrameLocks noChangeAspect="1"/>
          </p:cNvGraphicFramePr>
          <p:nvPr/>
        </p:nvGraphicFramePr>
        <p:xfrm>
          <a:off x="1857375" y="3698875"/>
          <a:ext cx="18573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zione" r:id="rId5" imgW="1371600" imgH="393480" progId="Equation.3">
                  <p:embed/>
                </p:oleObj>
              </mc:Choice>
              <mc:Fallback>
                <p:oleObj name="Equazione" r:id="rId5" imgW="1371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698875"/>
                        <a:ext cx="1857375" cy="5873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7"/>
          <p:cNvGraphicFramePr>
            <a:graphicFrameLocks noChangeAspect="1"/>
          </p:cNvGraphicFramePr>
          <p:nvPr/>
        </p:nvGraphicFramePr>
        <p:xfrm>
          <a:off x="4000500" y="5010150"/>
          <a:ext cx="1928813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Equazione" r:id="rId7" imgW="1498320" imgH="812520" progId="Equation.3">
                  <p:embed/>
                </p:oleObj>
              </mc:Choice>
              <mc:Fallback>
                <p:oleObj name="Equazione" r:id="rId7" imgW="1498320" imgH="8125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5010150"/>
                        <a:ext cx="1928813" cy="1033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8"/>
          <p:cNvGraphicFramePr>
            <a:graphicFrameLocks noChangeAspect="1"/>
          </p:cNvGraphicFramePr>
          <p:nvPr/>
        </p:nvGraphicFramePr>
        <p:xfrm>
          <a:off x="6643688" y="5286375"/>
          <a:ext cx="2286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Equazione" r:id="rId9" imgW="1143000" imgH="215640" progId="Equation.3">
                  <p:embed/>
                </p:oleObj>
              </mc:Choice>
              <mc:Fallback>
                <p:oleObj name="Equazione" r:id="rId9" imgW="11430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5286375"/>
                        <a:ext cx="2286000" cy="4889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ccia a destra 14"/>
          <p:cNvSpPr/>
          <p:nvPr/>
        </p:nvSpPr>
        <p:spPr>
          <a:xfrm>
            <a:off x="6000750" y="5429250"/>
            <a:ext cx="571500" cy="2857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71500" y="6215063"/>
            <a:ext cx="8429625" cy="4000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b="1" i="1" dirty="0">
                <a:latin typeface="Book Antiqua" pitchFamily="18" charset="0"/>
              </a:rPr>
              <a:t>G</a:t>
            </a:r>
            <a:r>
              <a:rPr lang="it-IT" sz="2000" i="1" dirty="0">
                <a:latin typeface="Book Antiqua" pitchFamily="18" charset="0"/>
              </a:rPr>
              <a:t> è la </a:t>
            </a:r>
            <a:r>
              <a:rPr lang="it-IT" sz="2000" b="1" i="1" dirty="0">
                <a:latin typeface="Book Antiqua" pitchFamily="18" charset="0"/>
              </a:rPr>
              <a:t>costante di gravitazione universale </a:t>
            </a:r>
            <a:r>
              <a:rPr lang="it-IT" sz="2000" i="1" dirty="0">
                <a:latin typeface="Book Antiqua" pitchFamily="18" charset="0"/>
              </a:rPr>
              <a:t>e vale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43625" y="6215063"/>
            <a:ext cx="2500313" cy="385762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63500" dist="38100" dir="2700000" algn="tl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94C972-83F5-4DDA-A6E8-6F603E67C1D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 forza gravitazionale sulla Terra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214688" y="1500188"/>
            <a:ext cx="5715000" cy="1643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La Forza gravitazionale 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esercitata dalla Terra, di massa M e raggio R,  sulla massa </a:t>
            </a:r>
            <a:r>
              <a:rPr lang="it-IT" sz="2000" i="1" dirty="0">
                <a:solidFill>
                  <a:srgbClr val="181512"/>
                </a:solidFill>
                <a:latin typeface="Book Antiqua" pitchFamily="18" charset="0"/>
              </a:rPr>
              <a:t>m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 a una quota </a:t>
            </a:r>
            <a:r>
              <a:rPr lang="it-IT" sz="2000" i="1" dirty="0">
                <a:solidFill>
                  <a:srgbClr val="181512"/>
                </a:solidFill>
                <a:latin typeface="Book Antiqua" pitchFamily="18" charset="0"/>
              </a:rPr>
              <a:t>h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 vale:</a:t>
            </a:r>
          </a:p>
          <a:p>
            <a:pPr algn="just" eaLnBrk="0" hangingPunct="0">
              <a:lnSpc>
                <a:spcPct val="13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it-IT" sz="2000" dirty="0">
              <a:solidFill>
                <a:srgbClr val="181512"/>
              </a:solidFill>
              <a:latin typeface="Book Antiqua" pitchFamily="18" charset="0"/>
            </a:endParaRPr>
          </a:p>
          <a:p>
            <a:pPr algn="just" eaLnBrk="0" hangingPunct="0">
              <a:lnSpc>
                <a:spcPct val="13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it-IT" sz="2000" dirty="0">
              <a:solidFill>
                <a:srgbClr val="181512"/>
              </a:solidFill>
              <a:latin typeface="Book Antiqua" pitchFamily="18" charset="0"/>
            </a:endParaRPr>
          </a:p>
          <a:p>
            <a:pPr algn="just" eaLnBrk="0" hangingPunct="0">
              <a:lnSpc>
                <a:spcPct val="13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it-IT" sz="3000" b="1" dirty="0">
              <a:solidFill>
                <a:srgbClr val="181512"/>
              </a:solidFill>
              <a:latin typeface="Book Antiqua" pitchFamily="18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3" y="1500188"/>
            <a:ext cx="2663825" cy="407193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286116" y="5000636"/>
            <a:ext cx="5643602" cy="528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lnSpc>
                <a:spcPct val="130000"/>
              </a:lnSpc>
              <a:buClr>
                <a:srgbClr val="FF0000"/>
              </a:buClr>
              <a:defRPr/>
            </a:pP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Forza gravitazionale  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=  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Forza peso = P = mg</a:t>
            </a:r>
            <a:endParaRPr lang="it-IT" sz="2000" dirty="0">
              <a:solidFill>
                <a:srgbClr val="181512"/>
              </a:solidFill>
              <a:latin typeface="Book Antiqua" pitchFamily="18" charset="0"/>
            </a:endParaRPr>
          </a:p>
          <a:p>
            <a:pPr algn="ctr" eaLnBrk="0" hangingPunct="0">
              <a:lnSpc>
                <a:spcPct val="130000"/>
              </a:lnSpc>
              <a:buClr>
                <a:srgbClr val="FF0000"/>
              </a:buClr>
              <a:defRPr/>
            </a:pPr>
            <a:endParaRPr lang="it-IT" b="1" dirty="0">
              <a:solidFill>
                <a:srgbClr val="181512"/>
              </a:solidFill>
              <a:latin typeface="Book Antiqua" pitchFamily="18" charset="0"/>
            </a:endParaRPr>
          </a:p>
        </p:txBody>
      </p:sp>
      <p:pic>
        <p:nvPicPr>
          <p:cNvPr id="21" name="Immagin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225" y="3214688"/>
            <a:ext cx="2247900" cy="720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2" name="Immagin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5963" y="3222625"/>
            <a:ext cx="1792287" cy="7127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429030" y="4071938"/>
            <a:ext cx="5357812" cy="828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lnSpc>
                <a:spcPct val="130000"/>
              </a:lnSpc>
              <a:buClr>
                <a:srgbClr val="FF0000"/>
              </a:buClr>
              <a:defRPr/>
            </a:pPr>
            <a:endParaRPr lang="it-IT" sz="800" dirty="0">
              <a:solidFill>
                <a:srgbClr val="181512"/>
              </a:solidFill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defRPr/>
            </a:pP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Se </a:t>
            </a:r>
            <a:r>
              <a:rPr lang="it-IT" sz="2000" b="1" i="1" dirty="0">
                <a:solidFill>
                  <a:srgbClr val="181512"/>
                </a:solidFill>
                <a:latin typeface="Book Antiqua" pitchFamily="18" charset="0"/>
              </a:rPr>
              <a:t>h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 è 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trascurabile 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rispetto a </a:t>
            </a:r>
            <a:r>
              <a:rPr lang="it-IT" sz="2000" b="1" i="1" dirty="0">
                <a:solidFill>
                  <a:srgbClr val="181512"/>
                </a:solidFill>
                <a:latin typeface="Book Antiqua" pitchFamily="18" charset="0"/>
              </a:rPr>
              <a:t>R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:</a:t>
            </a:r>
            <a:endParaRPr lang="it-IT" sz="2000" dirty="0">
              <a:solidFill>
                <a:srgbClr val="181512"/>
              </a:solidFill>
              <a:latin typeface="Book Antiqua" pitchFamily="18" charset="0"/>
            </a:endParaRPr>
          </a:p>
          <a:p>
            <a:pPr eaLnBrk="0" hangingPunct="0">
              <a:lnSpc>
                <a:spcPct val="130000"/>
              </a:lnSpc>
              <a:buClr>
                <a:srgbClr val="FF0000"/>
              </a:buClr>
              <a:defRPr/>
            </a:pPr>
            <a:endParaRPr lang="it-IT" sz="1000" b="1" dirty="0">
              <a:solidFill>
                <a:srgbClr val="181512"/>
              </a:solidFill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50" y="4114800"/>
            <a:ext cx="1428750" cy="78581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Immagin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2286000"/>
            <a:ext cx="1755775" cy="6778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5" name="Freccia a destra 24"/>
          <p:cNvSpPr/>
          <p:nvPr/>
        </p:nvSpPr>
        <p:spPr>
          <a:xfrm>
            <a:off x="5857875" y="3429000"/>
            <a:ext cx="785813" cy="285750"/>
          </a:xfrm>
          <a:prstGeom prst="rightArrow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571472" y="5857892"/>
            <a:ext cx="828680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it-IT" sz="1000" b="1" dirty="0">
              <a:latin typeface="Book Antiqua" pitchFamily="18" charset="0"/>
            </a:endParaRPr>
          </a:p>
          <a:p>
            <a:pPr algn="ctr">
              <a:defRPr/>
            </a:pPr>
            <a:r>
              <a:rPr lang="it-IT" sz="2000" b="1" dirty="0">
                <a:latin typeface="Book Antiqua" pitchFamily="18" charset="0"/>
              </a:rPr>
              <a:t>g è la accelerazione di gravità a livello del mare  è pari a 9.8 m/s</a:t>
            </a:r>
            <a:r>
              <a:rPr lang="it-IT" sz="2000" b="1" baseline="30000" dirty="0">
                <a:latin typeface="Book Antiqua" pitchFamily="18" charset="0"/>
              </a:rPr>
              <a:t>2</a:t>
            </a:r>
          </a:p>
          <a:p>
            <a:pPr algn="ctr">
              <a:defRPr/>
            </a:pPr>
            <a:endParaRPr lang="it-IT" sz="10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D17BE-77DC-47F1-85FB-6C89915D7BE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it-IT" smtClean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00034" y="142852"/>
            <a:ext cx="8643998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su un piano inclinato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29124" y="834924"/>
            <a:ext cx="4500594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1600" dirty="0">
                <a:latin typeface="Book Antiqua" pitchFamily="18" charset="0"/>
              </a:rPr>
              <a:t>Un corpo che si muove su un piano inclinato di altezza</a:t>
            </a:r>
            <a:r>
              <a:rPr lang="it-IT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h </a:t>
            </a:r>
            <a:r>
              <a:rPr lang="it-IT" sz="1600" dirty="0">
                <a:latin typeface="Book Antiqua" pitchFamily="18" charset="0"/>
              </a:rPr>
              <a:t>e lunghezza </a:t>
            </a:r>
            <a:r>
              <a:rPr lang="it-IT" sz="1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L</a:t>
            </a:r>
            <a:r>
              <a:rPr lang="it-IT" sz="1600" dirty="0">
                <a:latin typeface="Book Antiqua" pitchFamily="18" charset="0"/>
              </a:rPr>
              <a:t> privo di attrito è soggetto alla forza peso </a:t>
            </a:r>
            <a:r>
              <a:rPr lang="it-IT" sz="1600" b="1" dirty="0">
                <a:latin typeface="Book Antiqua" pitchFamily="18" charset="0"/>
              </a:rPr>
              <a:t>mg</a:t>
            </a:r>
            <a:r>
              <a:rPr lang="it-IT" sz="1600" dirty="0">
                <a:latin typeface="Book Antiqua" pitchFamily="18" charset="0"/>
              </a:rPr>
              <a:t>.</a:t>
            </a:r>
          </a:p>
          <a:p>
            <a:pPr algn="just">
              <a:defRPr/>
            </a:pPr>
            <a:endParaRPr lang="it-IT" sz="1600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sz="1600" dirty="0">
                <a:latin typeface="Book Antiqua" pitchFamily="18" charset="0"/>
              </a:rPr>
              <a:t>Per studiare il moto del corpo bisogna determinare le componenti di tutte le forze in gioco rispetto ad un sistema di riferimento solidale con il piano (</a:t>
            </a:r>
            <a:r>
              <a:rPr lang="it-IT" sz="1600" i="1" dirty="0">
                <a:latin typeface="Book Antiqua" pitchFamily="18" charset="0"/>
              </a:rPr>
              <a:t>x,y</a:t>
            </a:r>
            <a:r>
              <a:rPr lang="it-IT" sz="1600" dirty="0">
                <a:latin typeface="Book Antiqua" pitchFamily="18" charset="0"/>
              </a:rPr>
              <a:t>).</a:t>
            </a:r>
          </a:p>
        </p:txBody>
      </p:sp>
      <p:grpSp>
        <p:nvGrpSpPr>
          <p:cNvPr id="36871" name="Gruppo 12"/>
          <p:cNvGrpSpPr>
            <a:grpSpLocks/>
          </p:cNvGrpSpPr>
          <p:nvPr/>
        </p:nvGrpSpPr>
        <p:grpSpPr bwMode="auto">
          <a:xfrm>
            <a:off x="785813" y="347663"/>
            <a:ext cx="3357562" cy="2560637"/>
            <a:chOff x="500034" y="500042"/>
            <a:chExt cx="3929090" cy="3418275"/>
          </a:xfrm>
        </p:grpSpPr>
        <p:pic>
          <p:nvPicPr>
            <p:cNvPr id="3688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071546"/>
              <a:ext cx="3929090" cy="2846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Connettore 2 8"/>
            <p:cNvCxnSpPr/>
            <p:nvPr/>
          </p:nvCxnSpPr>
          <p:spPr>
            <a:xfrm rot="16200000" flipV="1">
              <a:off x="3642904" y="571038"/>
              <a:ext cx="714171" cy="5721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 rot="10800000" flipV="1">
              <a:off x="3572713" y="1214213"/>
              <a:ext cx="713367" cy="5001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CasellaDiTesto 13"/>
          <p:cNvSpPr txBox="1"/>
          <p:nvPr/>
        </p:nvSpPr>
        <p:spPr>
          <a:xfrm>
            <a:off x="785813" y="2928938"/>
            <a:ext cx="8143875" cy="29241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1600" dirty="0">
                <a:latin typeface="Book Antiqua" pitchFamily="18" charset="0"/>
              </a:rPr>
              <a:t>Componenti delle forze in gioco:</a:t>
            </a:r>
          </a:p>
          <a:p>
            <a:pPr>
              <a:defRPr/>
            </a:pPr>
            <a:r>
              <a:rPr lang="it-IT" sz="1600" b="1" u="sng" dirty="0">
                <a:latin typeface="Book Antiqua" pitchFamily="18" charset="0"/>
              </a:rPr>
              <a:t>FORZA PESO   P</a:t>
            </a:r>
            <a:r>
              <a:rPr lang="it-IT" sz="1600" dirty="0">
                <a:latin typeface="Book Antiqua" pitchFamily="18" charset="0"/>
              </a:rPr>
              <a:t>	 	</a:t>
            </a:r>
            <a:r>
              <a:rPr lang="it-IT" sz="1600" b="1" i="1" dirty="0" err="1">
                <a:latin typeface="Book Antiqua" pitchFamily="18" charset="0"/>
              </a:rPr>
              <a:t>P</a:t>
            </a:r>
            <a:r>
              <a:rPr lang="it-IT" sz="1600" b="1" i="1" baseline="-25000" dirty="0" err="1">
                <a:latin typeface="Book Antiqua" pitchFamily="18" charset="0"/>
              </a:rPr>
              <a:t>x</a:t>
            </a:r>
            <a:r>
              <a:rPr lang="it-IT" sz="1600" b="1" i="1" dirty="0">
                <a:latin typeface="Book Antiqua" pitchFamily="18" charset="0"/>
              </a:rPr>
              <a:t> = mg sin </a:t>
            </a:r>
            <a:r>
              <a:rPr lang="it-IT" sz="1600" b="1" dirty="0">
                <a:latin typeface="Symbol" pitchFamily="18" charset="2"/>
              </a:rPr>
              <a:t>q</a:t>
            </a:r>
            <a:r>
              <a:rPr lang="it-IT" sz="1600" b="1" dirty="0">
                <a:latin typeface="Book Antiqua" pitchFamily="18" charset="0"/>
              </a:rPr>
              <a:t> 	</a:t>
            </a:r>
          </a:p>
          <a:p>
            <a:pPr>
              <a:defRPr/>
            </a:pPr>
            <a:r>
              <a:rPr lang="it-IT" sz="1600" b="1" dirty="0">
                <a:latin typeface="Book Antiqua" pitchFamily="18" charset="0"/>
              </a:rPr>
              <a:t>		 	</a:t>
            </a:r>
            <a:r>
              <a:rPr lang="it-IT" sz="1600" b="1" i="1" dirty="0" err="1">
                <a:latin typeface="Book Antiqua" pitchFamily="18" charset="0"/>
              </a:rPr>
              <a:t>P</a:t>
            </a:r>
            <a:r>
              <a:rPr lang="it-IT" sz="1600" b="1" i="1" baseline="-25000" dirty="0" err="1">
                <a:latin typeface="Book Antiqua" pitchFamily="18" charset="0"/>
              </a:rPr>
              <a:t>y</a:t>
            </a:r>
            <a:r>
              <a:rPr lang="it-IT" sz="1600" b="1" i="1" dirty="0">
                <a:latin typeface="Book Antiqua" pitchFamily="18" charset="0"/>
              </a:rPr>
              <a:t> = mg cos </a:t>
            </a:r>
            <a:r>
              <a:rPr lang="it-IT" sz="1600" b="1" dirty="0">
                <a:latin typeface="Symbol" pitchFamily="18" charset="2"/>
              </a:rPr>
              <a:t>q</a:t>
            </a:r>
            <a:r>
              <a:rPr lang="it-IT" sz="1600" b="1" dirty="0">
                <a:latin typeface="Book Antiqua" pitchFamily="18" charset="0"/>
              </a:rPr>
              <a:t> </a:t>
            </a:r>
          </a:p>
          <a:p>
            <a:pPr>
              <a:defRPr/>
            </a:pPr>
            <a:endParaRPr lang="it-IT" sz="1600" b="1" dirty="0">
              <a:latin typeface="Book Antiqua" pitchFamily="18" charset="0"/>
            </a:endParaRPr>
          </a:p>
          <a:p>
            <a:pPr>
              <a:defRPr/>
            </a:pPr>
            <a:r>
              <a:rPr lang="it-IT" sz="1600" b="1" u="sng" dirty="0">
                <a:latin typeface="Book Antiqua" pitchFamily="18" charset="0"/>
              </a:rPr>
              <a:t>FORZA REAZIONE VINCOLARE	N</a:t>
            </a:r>
            <a:r>
              <a:rPr lang="it-IT" sz="1600" dirty="0">
                <a:latin typeface="Book Antiqua" pitchFamily="18" charset="0"/>
              </a:rPr>
              <a:t>	</a:t>
            </a:r>
            <a:r>
              <a:rPr lang="it-IT" sz="1600" b="1" i="1" dirty="0" err="1">
                <a:latin typeface="Book Antiqua" pitchFamily="18" charset="0"/>
              </a:rPr>
              <a:t>N</a:t>
            </a:r>
            <a:r>
              <a:rPr lang="it-IT" sz="1600" b="1" i="1" baseline="-25000" dirty="0" err="1">
                <a:latin typeface="Book Antiqua" pitchFamily="18" charset="0"/>
              </a:rPr>
              <a:t>x</a:t>
            </a:r>
            <a:r>
              <a:rPr lang="it-IT" sz="1600" b="1" i="1" dirty="0">
                <a:latin typeface="Book Antiqua" pitchFamily="18" charset="0"/>
              </a:rPr>
              <a:t> = 0</a:t>
            </a:r>
          </a:p>
          <a:p>
            <a:pPr>
              <a:defRPr/>
            </a:pPr>
            <a:r>
              <a:rPr lang="it-IT" sz="1600" b="1" i="1" dirty="0">
                <a:latin typeface="Book Antiqua" pitchFamily="18" charset="0"/>
              </a:rPr>
              <a:t>					</a:t>
            </a:r>
            <a:r>
              <a:rPr lang="it-IT" sz="1600" b="1" i="1" dirty="0" err="1">
                <a:latin typeface="Book Antiqua" pitchFamily="18" charset="0"/>
              </a:rPr>
              <a:t>N</a:t>
            </a:r>
            <a:r>
              <a:rPr lang="it-IT" sz="1600" b="1" i="1" baseline="-25000" dirty="0" err="1">
                <a:latin typeface="Book Antiqua" pitchFamily="18" charset="0"/>
              </a:rPr>
              <a:t>y</a:t>
            </a:r>
            <a:r>
              <a:rPr lang="it-IT" sz="1600" b="1" i="1" dirty="0">
                <a:latin typeface="Book Antiqua" pitchFamily="18" charset="0"/>
              </a:rPr>
              <a:t> = </a:t>
            </a:r>
            <a:r>
              <a:rPr lang="it-IT" sz="1600" b="1" i="1" dirty="0" err="1">
                <a:latin typeface="Symbol" pitchFamily="18" charset="2"/>
              </a:rPr>
              <a:t>-</a:t>
            </a:r>
            <a:r>
              <a:rPr lang="it-IT" sz="1600" b="1" i="1" dirty="0" err="1">
                <a:latin typeface="Book Antiqua" pitchFamily="18" charset="0"/>
              </a:rPr>
              <a:t>P</a:t>
            </a:r>
            <a:r>
              <a:rPr lang="it-IT" sz="1600" b="1" i="1" baseline="-25000" dirty="0" err="1">
                <a:latin typeface="Book Antiqua" pitchFamily="18" charset="0"/>
              </a:rPr>
              <a:t>y</a:t>
            </a:r>
            <a:r>
              <a:rPr lang="it-IT" sz="1600" b="1" i="1" dirty="0">
                <a:latin typeface="Book Antiqua" pitchFamily="18" charset="0"/>
              </a:rPr>
              <a:t> = </a:t>
            </a:r>
            <a:r>
              <a:rPr lang="it-IT" sz="1600" b="1" i="1" dirty="0">
                <a:latin typeface="Symbol" pitchFamily="18" charset="2"/>
              </a:rPr>
              <a:t>-</a:t>
            </a:r>
            <a:r>
              <a:rPr lang="it-IT" sz="1600" b="1" i="1" dirty="0">
                <a:latin typeface="Book Antiqua" pitchFamily="18" charset="0"/>
              </a:rPr>
              <a:t>mg cos </a:t>
            </a:r>
            <a:r>
              <a:rPr lang="it-IT" sz="1600" b="1" i="1" dirty="0">
                <a:latin typeface="Symbol" pitchFamily="18" charset="2"/>
              </a:rPr>
              <a:t>q</a:t>
            </a:r>
            <a:endParaRPr lang="it-IT" sz="1600" b="1" i="1" dirty="0">
              <a:latin typeface="Book Antiqua" pitchFamily="18" charset="0"/>
            </a:endParaRPr>
          </a:p>
          <a:p>
            <a:pPr>
              <a:defRPr/>
            </a:pPr>
            <a:r>
              <a:rPr lang="it-IT" sz="1600" dirty="0">
                <a:latin typeface="Book Antiqua" pitchFamily="18" charset="0"/>
              </a:rPr>
              <a:t>Per il II principio della dinamica  </a:t>
            </a:r>
          </a:p>
          <a:p>
            <a:pPr>
              <a:defRPr/>
            </a:pPr>
            <a:endParaRPr lang="it-IT" dirty="0">
              <a:latin typeface="Book Antiqua" pitchFamily="18" charset="0"/>
            </a:endParaRPr>
          </a:p>
          <a:p>
            <a:pPr>
              <a:defRPr/>
            </a:pPr>
            <a:endParaRPr lang="it-IT" dirty="0">
              <a:latin typeface="Book Antiqua" pitchFamily="18" charset="0"/>
            </a:endParaRPr>
          </a:p>
          <a:p>
            <a:pPr>
              <a:defRPr/>
            </a:pPr>
            <a:endParaRPr lang="it-IT" dirty="0">
              <a:latin typeface="Book Antiqua" pitchFamily="18" charset="0"/>
            </a:endParaRPr>
          </a:p>
          <a:p>
            <a:pPr>
              <a:defRPr/>
            </a:pPr>
            <a:endParaRPr lang="it-IT" dirty="0">
              <a:latin typeface="Book Antiqua" pitchFamily="18" charset="0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857250" y="4714875"/>
          <a:ext cx="435768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zione" r:id="rId4" imgW="2831760" imgH="736560" progId="Equation.3">
                  <p:embed/>
                </p:oleObj>
              </mc:Choice>
              <mc:Fallback>
                <p:oleObj name="Equazione" r:id="rId4" imgW="2831760" imgH="736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714875"/>
                        <a:ext cx="4357688" cy="1127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/>
          <p:cNvSpPr txBox="1"/>
          <p:nvPr/>
        </p:nvSpPr>
        <p:spPr>
          <a:xfrm>
            <a:off x="3786182" y="1204553"/>
            <a:ext cx="2857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7" name="Parentesi graffa aperta 16"/>
          <p:cNvSpPr/>
          <p:nvPr/>
        </p:nvSpPr>
        <p:spPr>
          <a:xfrm rot="3466541">
            <a:off x="1976438" y="-576263"/>
            <a:ext cx="433388" cy="3865563"/>
          </a:xfrm>
          <a:prstGeom prst="leftBrac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571604" y="1050928"/>
            <a:ext cx="2857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000760" y="4643446"/>
            <a:ext cx="257176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Book Antiqua" pitchFamily="18" charset="0"/>
              </a:rPr>
              <a:t>Essendo </a:t>
            </a:r>
            <a:r>
              <a:rPr lang="it-I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h = L sen </a:t>
            </a:r>
            <a:r>
              <a:rPr lang="it-I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mbol" pitchFamily="18" charset="2"/>
              </a:rPr>
              <a:t>q</a:t>
            </a:r>
          </a:p>
          <a:p>
            <a:pPr>
              <a:defRPr/>
            </a:pPr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ymbol" pitchFamily="18" charset="2"/>
            </a:endParaRPr>
          </a:p>
          <a:p>
            <a:pPr>
              <a:defRPr/>
            </a:pPr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ymbol" pitchFamily="18" charset="2"/>
            </a:endParaRPr>
          </a:p>
          <a:p>
            <a:pPr>
              <a:defRPr/>
            </a:pPr>
            <a:endParaRPr lang="it-IT" dirty="0">
              <a:solidFill>
                <a:schemeClr val="bg2"/>
              </a:solidFill>
              <a:latin typeface="Symbol" pitchFamily="18" charset="2"/>
            </a:endParaRPr>
          </a:p>
        </p:txBody>
      </p:sp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6072188" y="5143500"/>
          <a:ext cx="242093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Equazione" r:id="rId6" imgW="1409400" imgH="393480" progId="Equation.3">
                  <p:embed/>
                </p:oleObj>
              </mc:Choice>
              <mc:Fallback>
                <p:oleObj name="Equazione" r:id="rId6" imgW="14094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5143500"/>
                        <a:ext cx="2420937" cy="649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785786" y="5857892"/>
            <a:ext cx="81439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b="1" i="1" dirty="0">
                <a:latin typeface="Book Antiqua" pitchFamily="18" charset="0"/>
              </a:rPr>
              <a:t>Il moto di un corpo lungo il piano inclinato è un moto uniformemente accelerato con accelerazione minore di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813E4-7DF2-4ED8-A103-C774F066FA5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it-IT" smtClean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00034" y="142852"/>
            <a:ext cx="8643998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su un piano inclinato con attrito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29125" y="1143000"/>
            <a:ext cx="4500563" cy="12414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In presenza di attrito bisogna tener conto anche della forza F</a:t>
            </a:r>
            <a:r>
              <a:rPr lang="it-IT" baseline="-25000" dirty="0">
                <a:latin typeface="Book Antiqua" pitchFamily="18" charset="0"/>
              </a:rPr>
              <a:t>A</a:t>
            </a:r>
            <a:r>
              <a:rPr lang="it-IT" dirty="0">
                <a:latin typeface="Book Antiqua" pitchFamily="18" charset="0"/>
              </a:rPr>
              <a:t> che si oppone al moto </a:t>
            </a:r>
          </a:p>
          <a:p>
            <a:pPr algn="just">
              <a:defRPr/>
            </a:pPr>
            <a:endParaRPr lang="it-IT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Essendo  </a:t>
            </a:r>
          </a:p>
        </p:txBody>
      </p:sp>
      <p:grpSp>
        <p:nvGrpSpPr>
          <p:cNvPr id="37895" name="Gruppo 12"/>
          <p:cNvGrpSpPr>
            <a:grpSpLocks/>
          </p:cNvGrpSpPr>
          <p:nvPr/>
        </p:nvGrpSpPr>
        <p:grpSpPr bwMode="auto">
          <a:xfrm>
            <a:off x="785813" y="654050"/>
            <a:ext cx="3429000" cy="2846388"/>
            <a:chOff x="500034" y="500042"/>
            <a:chExt cx="3929090" cy="3418275"/>
          </a:xfrm>
        </p:grpSpPr>
        <p:pic>
          <p:nvPicPr>
            <p:cNvPr id="3790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071546"/>
              <a:ext cx="3929090" cy="2846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Connettore 2 8"/>
            <p:cNvCxnSpPr/>
            <p:nvPr/>
          </p:nvCxnSpPr>
          <p:spPr>
            <a:xfrm rot="16200000" flipV="1">
              <a:off x="3642373" y="571916"/>
              <a:ext cx="714921" cy="57117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ttore 2 9"/>
            <p:cNvCxnSpPr/>
            <p:nvPr/>
          </p:nvCxnSpPr>
          <p:spPr>
            <a:xfrm rot="10800000" flipV="1">
              <a:off x="3572364" y="1214963"/>
              <a:ext cx="713057" cy="49949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CasellaDiTesto 15"/>
          <p:cNvSpPr txBox="1"/>
          <p:nvPr/>
        </p:nvSpPr>
        <p:spPr>
          <a:xfrm>
            <a:off x="3857620" y="1643050"/>
            <a:ext cx="2857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</a:p>
        </p:txBody>
      </p:sp>
      <p:sp>
        <p:nvSpPr>
          <p:cNvPr id="17" name="Parentesi graffa aperta 16"/>
          <p:cNvSpPr/>
          <p:nvPr/>
        </p:nvSpPr>
        <p:spPr>
          <a:xfrm rot="3407699">
            <a:off x="1976438" y="15875"/>
            <a:ext cx="433387" cy="3865563"/>
          </a:xfrm>
          <a:prstGeom prst="leftBrac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1571604" y="1643050"/>
            <a:ext cx="2857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4429125" y="2357438"/>
          <a:ext cx="4500563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zione" r:id="rId4" imgW="2311200" imgH="736560" progId="Equation.3">
                  <p:embed/>
                </p:oleObj>
              </mc:Choice>
              <mc:Fallback>
                <p:oleObj name="Equazione" r:id="rId4" imgW="231120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357438"/>
                        <a:ext cx="4500563" cy="12144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785813" y="3571875"/>
            <a:ext cx="8143875" cy="2308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it-IT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Risulta un moto accelerato lungo il piano ma frenato dall’attrito, quindi il tempo di scivolamento è maggiore rispetto a quello senza attrito</a:t>
            </a:r>
          </a:p>
          <a:p>
            <a:pPr algn="just">
              <a:defRPr/>
            </a:pPr>
            <a:endParaRPr lang="it-IT" dirty="0">
              <a:latin typeface="Book Antiqua" pitchFamily="18" charset="0"/>
            </a:endParaRPr>
          </a:p>
          <a:p>
            <a:pPr algn="just">
              <a:defRPr/>
            </a:pPr>
            <a:endParaRPr lang="it-IT" dirty="0">
              <a:latin typeface="Book Antiqua" pitchFamily="18" charset="0"/>
            </a:endParaRPr>
          </a:p>
          <a:p>
            <a:pPr algn="just">
              <a:defRPr/>
            </a:pPr>
            <a:endParaRPr lang="it-IT" dirty="0">
              <a:latin typeface="Book Antiqua" pitchFamily="18" charset="0"/>
            </a:endParaRPr>
          </a:p>
          <a:p>
            <a:pPr algn="just">
              <a:defRPr/>
            </a:pPr>
            <a:endParaRPr lang="it-IT" dirty="0">
              <a:latin typeface="Book Antiqua" pitchFamily="18" charset="0"/>
            </a:endParaRPr>
          </a:p>
          <a:p>
            <a:pPr algn="just">
              <a:defRPr/>
            </a:pPr>
            <a:endParaRPr lang="it-IT" dirty="0">
              <a:latin typeface="Book Antiqua" pitchFamily="18" charset="0"/>
            </a:endParaRPr>
          </a:p>
        </p:txBody>
      </p:sp>
      <p:graphicFrame>
        <p:nvGraphicFramePr>
          <p:cNvPr id="37891" name="Object 5"/>
          <p:cNvGraphicFramePr>
            <a:graphicFrameLocks noChangeAspect="1"/>
          </p:cNvGraphicFramePr>
          <p:nvPr/>
        </p:nvGraphicFramePr>
        <p:xfrm>
          <a:off x="785813" y="4786313"/>
          <a:ext cx="81438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zione" r:id="rId6" imgW="4533840" imgH="241200" progId="Equation.3">
                  <p:embed/>
                </p:oleObj>
              </mc:Choice>
              <mc:Fallback>
                <p:oleObj name="Equazione" r:id="rId6" imgW="45338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786313"/>
                        <a:ext cx="8143875" cy="500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785786" y="5857892"/>
            <a:ext cx="81439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b="1" i="1" dirty="0">
                <a:latin typeface="Book Antiqua" pitchFamily="18" charset="0"/>
              </a:rPr>
              <a:t>Il moto di un corpo lungo il piano inclinato in presenza di attrito è un moto uniformemente accelerato con accelerazione minore di g sin </a:t>
            </a:r>
            <a:r>
              <a:rPr lang="it-IT" b="1" dirty="0">
                <a:latin typeface="Symbol" pitchFamily="18" charset="2"/>
              </a:rPr>
              <a:t>q</a:t>
            </a:r>
            <a:r>
              <a:rPr lang="it-IT" b="1" dirty="0">
                <a:latin typeface="Book Antiqua" pitchFamily="18" charset="0"/>
              </a:rPr>
              <a:t> </a:t>
            </a:r>
            <a:endParaRPr lang="it-IT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04A921-C061-413D-A408-F89FE45284E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caduta dei gravi</a:t>
            </a:r>
          </a:p>
        </p:txBody>
      </p:sp>
      <p:sp>
        <p:nvSpPr>
          <p:cNvPr id="4" name="Rettangolo 3"/>
          <p:cNvSpPr/>
          <p:nvPr/>
        </p:nvSpPr>
        <p:spPr>
          <a:xfrm>
            <a:off x="642938" y="2357438"/>
            <a:ext cx="4071937" cy="42465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Per studiare un moto di caduta libera basta quindi applicare le formule del moto rettilineo uniformemente accelerato.</a:t>
            </a:r>
          </a:p>
          <a:p>
            <a:pPr algn="just">
              <a:defRPr/>
            </a:pPr>
            <a:endParaRPr lang="it-IT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Il sistema di riferimento può essere scelto in modo tale che l’asse verticale  </a:t>
            </a:r>
            <a:r>
              <a:rPr lang="it-IT" b="1" i="1" dirty="0">
                <a:latin typeface="Book Antiqua" pitchFamily="18" charset="0"/>
              </a:rPr>
              <a:t>y</a:t>
            </a:r>
            <a:r>
              <a:rPr lang="it-IT" dirty="0">
                <a:latin typeface="Book Antiqua" pitchFamily="18" charset="0"/>
              </a:rPr>
              <a:t> coincida con la direzione di </a:t>
            </a:r>
            <a:r>
              <a:rPr lang="it-IT" b="1" dirty="0">
                <a:latin typeface="Book Antiqua" pitchFamily="18" charset="0"/>
              </a:rPr>
              <a:t>g</a:t>
            </a:r>
            <a:r>
              <a:rPr lang="it-IT" dirty="0">
                <a:latin typeface="Book Antiqua" pitchFamily="18" charset="0"/>
              </a:rPr>
              <a:t> e l’origine </a:t>
            </a:r>
            <a:r>
              <a:rPr lang="it-IT" b="1" dirty="0">
                <a:latin typeface="Book Antiqua" pitchFamily="18" charset="0"/>
              </a:rPr>
              <a:t>O</a:t>
            </a:r>
            <a:r>
              <a:rPr lang="it-IT" dirty="0">
                <a:latin typeface="Book Antiqua" pitchFamily="18" charset="0"/>
              </a:rPr>
              <a:t> sia a livello del terreno. </a:t>
            </a:r>
          </a:p>
          <a:p>
            <a:pPr algn="just">
              <a:defRPr/>
            </a:pPr>
            <a:endParaRPr lang="it-IT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Se il </a:t>
            </a:r>
            <a:r>
              <a:rPr lang="it-IT" b="1" dirty="0">
                <a:latin typeface="Book Antiqua" pitchFamily="18" charset="0"/>
              </a:rPr>
              <a:t>senso positivo dell’asse y </a:t>
            </a:r>
            <a:r>
              <a:rPr lang="it-IT" dirty="0">
                <a:latin typeface="Book Antiqua" pitchFamily="18" charset="0"/>
              </a:rPr>
              <a:t>è diretto verso l’alto l’accelerazione </a:t>
            </a:r>
            <a:r>
              <a:rPr lang="it-IT" b="1" i="1" dirty="0">
                <a:latin typeface="Book Antiqua" pitchFamily="18" charset="0"/>
              </a:rPr>
              <a:t>g</a:t>
            </a:r>
            <a:r>
              <a:rPr lang="it-IT" dirty="0">
                <a:latin typeface="Book Antiqua" pitchFamily="18" charset="0"/>
              </a:rPr>
              <a:t> è sempre negativa e la </a:t>
            </a:r>
            <a:r>
              <a:rPr lang="it-IT" b="1" dirty="0">
                <a:latin typeface="Book Antiqua" pitchFamily="18" charset="0"/>
              </a:rPr>
              <a:t>velocità v </a:t>
            </a:r>
            <a:r>
              <a:rPr lang="it-IT" dirty="0">
                <a:latin typeface="Book Antiqua" pitchFamily="18" charset="0"/>
              </a:rPr>
              <a:t>del corpo è positiva quando il corpo sale e negativa quando scende.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2910" y="1285860"/>
            <a:ext cx="828680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>
                <a:latin typeface="Book Antiqua" pitchFamily="18" charset="0"/>
              </a:rPr>
              <a:t>un corpo è in caduta libera quando durante il moto è sottoposto alla sola accelerazione di gravità g</a:t>
            </a:r>
          </a:p>
        </p:txBody>
      </p:sp>
      <p:pic>
        <p:nvPicPr>
          <p:cNvPr id="942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013" y="2357438"/>
            <a:ext cx="3916362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>
            <a:endCxn id="87044" idx="0"/>
          </p:cNvCxnSpPr>
          <p:nvPr/>
        </p:nvCxnSpPr>
        <p:spPr>
          <a:xfrm rot="16200000" flipV="1">
            <a:off x="5164138" y="3949700"/>
            <a:ext cx="3214687" cy="3016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6786563" y="5572125"/>
            <a:ext cx="1633537" cy="952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429375" y="5214938"/>
            <a:ext cx="357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O</a:t>
            </a:r>
          </a:p>
        </p:txBody>
      </p:sp>
      <p:cxnSp>
        <p:nvCxnSpPr>
          <p:cNvPr id="13" name="Connettore 2 12"/>
          <p:cNvCxnSpPr/>
          <p:nvPr/>
        </p:nvCxnSpPr>
        <p:spPr>
          <a:xfrm>
            <a:off x="6286500" y="4071938"/>
            <a:ext cx="214313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7500938" y="6000750"/>
            <a:ext cx="21431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288D97-403A-49C3-95F6-24B8CABD086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esercizio su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caduta dei gravi</a:t>
            </a: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857250"/>
            <a:ext cx="8532812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B2A27-3319-40F5-BF29-A559EEC7649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le forze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42938" y="1017588"/>
            <a:ext cx="8215312" cy="25542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Le forze sono grandezze vettoriali quindi sono definite da: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</a:endParaRPr>
          </a:p>
          <a:p>
            <a:pPr>
              <a:buClr>
                <a:schemeClr val="tx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it-IT" sz="2000" dirty="0">
                <a:latin typeface="Book Antiqua" pitchFamily="18" charset="0"/>
              </a:rPr>
              <a:t> </a:t>
            </a:r>
            <a:r>
              <a:rPr lang="it-IT" sz="2000" b="1" i="1" dirty="0">
                <a:latin typeface="Book Antiqua" pitchFamily="18" charset="0"/>
              </a:rPr>
              <a:t>intensità o modulo</a:t>
            </a:r>
          </a:p>
          <a:p>
            <a:pPr>
              <a:buClr>
                <a:schemeClr val="tx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it-IT" sz="2000" b="1" i="1" dirty="0">
                <a:latin typeface="Book Antiqua" pitchFamily="18" charset="0"/>
              </a:rPr>
              <a:t> direzione</a:t>
            </a:r>
          </a:p>
          <a:p>
            <a:pPr>
              <a:buClr>
                <a:schemeClr val="tx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it-IT" sz="2000" b="1" i="1" dirty="0">
                <a:latin typeface="Book Antiqua" pitchFamily="18" charset="0"/>
              </a:rPr>
              <a:t> verso</a:t>
            </a:r>
          </a:p>
          <a:p>
            <a:pPr>
              <a:buClr>
                <a:schemeClr val="tx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it-IT" sz="2000" b="1" i="1" dirty="0">
                <a:latin typeface="Book Antiqua" pitchFamily="18" charset="0"/>
              </a:rPr>
              <a:t> punto di applicazione </a:t>
            </a:r>
            <a:r>
              <a:rPr lang="it-IT" sz="2000" dirty="0">
                <a:latin typeface="Book Antiqua" pitchFamily="18" charset="0"/>
              </a:rPr>
              <a:t/>
            </a:r>
            <a:br>
              <a:rPr lang="it-IT" sz="2000" dirty="0">
                <a:latin typeface="Book Antiqua" pitchFamily="18" charset="0"/>
              </a:rPr>
            </a:br>
            <a:endParaRPr lang="it-IT" sz="2000" dirty="0">
              <a:latin typeface="Book Antiqua" pitchFamily="18" charset="0"/>
            </a:endParaRPr>
          </a:p>
          <a:p>
            <a:pPr algn="just">
              <a:buClr>
                <a:schemeClr val="tx2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it-IT" sz="2000" dirty="0">
                <a:latin typeface="Book Antiqua" pitchFamily="18" charset="0"/>
              </a:rPr>
              <a:t>Per cui valgono tutte le considerazioni fatte per i vettori</a:t>
            </a:r>
          </a:p>
        </p:txBody>
      </p:sp>
      <p:pic>
        <p:nvPicPr>
          <p:cNvPr id="829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571625"/>
            <a:ext cx="222885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75"/>
            <a:ext cx="1498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3714750"/>
            <a:ext cx="6286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84193-28EA-4A67-A99A-95A87446C87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esercizio su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caduta dei gravi</a:t>
            </a: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857250"/>
            <a:ext cx="8120062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CFA208-8CC3-44EC-9866-6A322D41CBC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esercizi su tensione  di un filo</a:t>
            </a: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285875"/>
            <a:ext cx="69183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D014BC-3F32-4B2A-BF92-87950798B30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esercizi su tensione  di un filo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927100"/>
            <a:ext cx="7847012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D824BC-D82A-4D0F-ABBC-B792F14A8EF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esercizi</a:t>
            </a:r>
          </a:p>
        </p:txBody>
      </p:sp>
      <p:pic>
        <p:nvPicPr>
          <p:cNvPr id="993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14313"/>
            <a:ext cx="2071688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785938"/>
            <a:ext cx="20002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617538"/>
            <a:ext cx="5786438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1785938"/>
            <a:ext cx="521493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643313"/>
            <a:ext cx="1928813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250" y="4214813"/>
            <a:ext cx="52705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9338" name="Gruppo 20"/>
          <p:cNvGrpSpPr>
            <a:grpSpLocks/>
          </p:cNvGrpSpPr>
          <p:nvPr/>
        </p:nvGrpSpPr>
        <p:grpSpPr bwMode="auto">
          <a:xfrm>
            <a:off x="6072188" y="5929313"/>
            <a:ext cx="2932112" cy="904875"/>
            <a:chOff x="2139950" y="2667000"/>
            <a:chExt cx="4864100" cy="1524000"/>
          </a:xfrm>
        </p:grpSpPr>
        <p:pic>
          <p:nvPicPr>
            <p:cNvPr id="99341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39950" y="2667000"/>
              <a:ext cx="48641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342" name="Picture 1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28950" y="3143249"/>
              <a:ext cx="2479922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CasellaDiTesto 21"/>
          <p:cNvSpPr txBox="1"/>
          <p:nvPr/>
        </p:nvSpPr>
        <p:spPr>
          <a:xfrm>
            <a:off x="2357438" y="1785938"/>
            <a:ext cx="357187" cy="2460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0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a)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57188" y="4214813"/>
            <a:ext cx="357187" cy="24606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000" b="1" dirty="0">
                <a:solidFill>
                  <a:schemeClr val="tx2">
                    <a:lumMod val="25000"/>
                  </a:schemeClr>
                </a:solidFill>
                <a:latin typeface="Book Antiqua" pitchFamily="18" charset="0"/>
              </a:rPr>
              <a:t>b)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CB005-88C4-41A2-9CE0-B67727B4E30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esercizio sul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piano inclinato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1472" y="928670"/>
            <a:ext cx="8429684" cy="59093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 smtClean="0">
                <a:latin typeface="Book Antiqua" pitchFamily="18" charset="0"/>
              </a:rPr>
              <a:t>Dato il piano inclinato (</a:t>
            </a:r>
            <a:r>
              <a:rPr lang="nn-NO" b="1" dirty="0" smtClean="0">
                <a:latin typeface="Book Antiqua" pitchFamily="18" charset="0"/>
              </a:rPr>
              <a:t>α = 30° </a:t>
            </a:r>
            <a:r>
              <a:rPr lang="it-IT" dirty="0" smtClean="0">
                <a:latin typeface="Book Antiqua" pitchFamily="18" charset="0"/>
              </a:rPr>
              <a:t>) con attrito statico  </a:t>
            </a:r>
            <a:r>
              <a:rPr lang="it-IT" b="1" dirty="0" smtClean="0">
                <a:latin typeface="Book Antiqua" pitchFamily="18" charset="0"/>
              </a:rPr>
              <a:t>m</a:t>
            </a:r>
            <a:r>
              <a:rPr lang="it-IT" dirty="0" smtClean="0">
                <a:latin typeface="Book Antiqua" pitchFamily="18" charset="0"/>
              </a:rPr>
              <a:t> pari a 0.15, determinare se il corpo di massa </a:t>
            </a:r>
            <a:r>
              <a:rPr lang="nn-NO" b="1" dirty="0" smtClean="0">
                <a:latin typeface="Book Antiqua" pitchFamily="18" charset="0"/>
              </a:rPr>
              <a:t>m pari a  930 Kg, </a:t>
            </a:r>
            <a:r>
              <a:rPr lang="it-IT" dirty="0" smtClean="0">
                <a:latin typeface="Book Antiqua" pitchFamily="18" charset="0"/>
              </a:rPr>
              <a:t>scende o resta fermo.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pPr algn="just"/>
            <a:r>
              <a:rPr lang="it-IT" b="1" i="1" u="sng" dirty="0" smtClean="0">
                <a:latin typeface="Book Antiqua" pitchFamily="18" charset="0"/>
              </a:rPr>
              <a:t>Soluzione</a:t>
            </a:r>
          </a:p>
          <a:p>
            <a:pPr algn="just"/>
            <a:endParaRPr lang="it-IT" dirty="0" smtClean="0">
              <a:latin typeface="Book Antiqua" pitchFamily="18" charset="0"/>
            </a:endParaRPr>
          </a:p>
          <a:p>
            <a:r>
              <a:rPr lang="it-IT" dirty="0" smtClean="0">
                <a:latin typeface="Book Antiqua" pitchFamily="18" charset="0"/>
              </a:rPr>
              <a:t>Essendo la forza </a:t>
            </a:r>
            <a:r>
              <a:rPr lang="it-IT" b="1" dirty="0" smtClean="0">
                <a:latin typeface="Book Antiqua" pitchFamily="18" charset="0"/>
              </a:rPr>
              <a:t>P</a:t>
            </a:r>
            <a:r>
              <a:rPr lang="it-IT" dirty="0" smtClean="0">
                <a:latin typeface="Book Antiqua" pitchFamily="18" charset="0"/>
              </a:rPr>
              <a:t> in Newton pari a:</a:t>
            </a:r>
          </a:p>
          <a:p>
            <a:endParaRPr lang="it-IT" dirty="0" smtClean="0">
              <a:latin typeface="Book Antiqua" pitchFamily="18" charset="0"/>
            </a:endParaRPr>
          </a:p>
          <a:p>
            <a:r>
              <a:rPr lang="it-IT" b="1" dirty="0" smtClean="0">
                <a:latin typeface="Book Antiqua" pitchFamily="18" charset="0"/>
              </a:rPr>
              <a:t>P = </a:t>
            </a:r>
            <a:r>
              <a:rPr lang="it-IT" b="1" dirty="0" err="1" smtClean="0">
                <a:latin typeface="Book Antiqua" pitchFamily="18" charset="0"/>
              </a:rPr>
              <a:t>m·g</a:t>
            </a:r>
            <a:r>
              <a:rPr lang="it-IT" b="1" dirty="0" smtClean="0">
                <a:latin typeface="Book Antiqua" pitchFamily="18" charset="0"/>
              </a:rPr>
              <a:t> = 930 · 9,81 = 9.123 N</a:t>
            </a:r>
          </a:p>
          <a:p>
            <a:endParaRPr lang="it-IT" dirty="0" smtClean="0"/>
          </a:p>
          <a:p>
            <a:r>
              <a:rPr lang="it-IT" dirty="0" smtClean="0">
                <a:latin typeface="Book Antiqua" pitchFamily="18" charset="0"/>
              </a:rPr>
              <a:t>Si determinano la componente normale </a:t>
            </a:r>
            <a:r>
              <a:rPr lang="it-IT" b="1" dirty="0" smtClean="0">
                <a:latin typeface="Book Antiqua" pitchFamily="18" charset="0"/>
              </a:rPr>
              <a:t>P</a:t>
            </a:r>
            <a:r>
              <a:rPr lang="it-IT" b="1" baseline="-25000" dirty="0" smtClean="0">
                <a:latin typeface="Book Antiqua" pitchFamily="18" charset="0"/>
              </a:rPr>
              <a:t>N</a:t>
            </a:r>
            <a:r>
              <a:rPr lang="it-IT" dirty="0" smtClean="0">
                <a:latin typeface="Book Antiqua" pitchFamily="18" charset="0"/>
              </a:rPr>
              <a:t> e quella tangenziale </a:t>
            </a:r>
            <a:r>
              <a:rPr lang="it-IT" b="1" dirty="0" smtClean="0">
                <a:latin typeface="Book Antiqua" pitchFamily="18" charset="0"/>
              </a:rPr>
              <a:t>P</a:t>
            </a:r>
            <a:r>
              <a:rPr lang="it-IT" b="1" baseline="-25000" dirty="0" smtClean="0">
                <a:latin typeface="Book Antiqua" pitchFamily="18" charset="0"/>
              </a:rPr>
              <a:t>T</a:t>
            </a:r>
            <a:r>
              <a:rPr lang="it-IT" b="1" dirty="0" smtClean="0">
                <a:latin typeface="Book Antiqua" pitchFamily="18" charset="0"/>
              </a:rPr>
              <a:t>.</a:t>
            </a:r>
            <a:endParaRPr lang="it-IT" dirty="0" smtClean="0">
              <a:latin typeface="Book Antiqua" pitchFamily="18" charset="0"/>
            </a:endParaRPr>
          </a:p>
          <a:p>
            <a:r>
              <a:rPr lang="it-IT" dirty="0" smtClean="0">
                <a:latin typeface="Book Antiqua" pitchFamily="18" charset="0"/>
              </a:rPr>
              <a:t>Sia </a:t>
            </a:r>
            <a:r>
              <a:rPr lang="it-IT" b="1" dirty="0" smtClean="0">
                <a:latin typeface="Book Antiqua" pitchFamily="18" charset="0"/>
              </a:rPr>
              <a:t>F</a:t>
            </a:r>
            <a:r>
              <a:rPr lang="it-IT" b="1" baseline="-25000" dirty="0" smtClean="0">
                <a:latin typeface="Book Antiqua" pitchFamily="18" charset="0"/>
              </a:rPr>
              <a:t>s </a:t>
            </a:r>
            <a:r>
              <a:rPr lang="it-IT" dirty="0" smtClean="0">
                <a:latin typeface="Book Antiqua" pitchFamily="18" charset="0"/>
              </a:rPr>
              <a:t>la forza d'attrito statico</a:t>
            </a:r>
            <a:r>
              <a:rPr lang="it-IT" b="1" dirty="0" smtClean="0">
                <a:latin typeface="Book Antiqua" pitchFamily="18" charset="0"/>
              </a:rPr>
              <a:t> </a:t>
            </a:r>
            <a:r>
              <a:rPr lang="it-IT" dirty="0" smtClean="0">
                <a:latin typeface="Book Antiqua" pitchFamily="18" charset="0"/>
              </a:rPr>
              <a:t> in direzione opposta a </a:t>
            </a:r>
            <a:r>
              <a:rPr lang="it-IT" b="1" dirty="0" smtClean="0">
                <a:latin typeface="Book Antiqua" pitchFamily="18" charset="0"/>
              </a:rPr>
              <a:t>P</a:t>
            </a:r>
            <a:r>
              <a:rPr lang="it-IT" b="1" baseline="-25000" dirty="0" smtClean="0">
                <a:latin typeface="Book Antiqua" pitchFamily="18" charset="0"/>
              </a:rPr>
              <a:t>T.</a:t>
            </a:r>
          </a:p>
          <a:p>
            <a:endParaRPr lang="it-IT" b="1" dirty="0" smtClean="0">
              <a:latin typeface="Book Antiqua" pitchFamily="18" charset="0"/>
            </a:endParaRPr>
          </a:p>
          <a:p>
            <a:r>
              <a:rPr lang="it-IT" b="1" dirty="0" smtClean="0">
                <a:latin typeface="Book Antiqua" pitchFamily="18" charset="0"/>
              </a:rPr>
              <a:t>P</a:t>
            </a:r>
            <a:r>
              <a:rPr lang="it-IT" b="1" baseline="-25000" dirty="0" smtClean="0">
                <a:latin typeface="Book Antiqua" pitchFamily="18" charset="0"/>
              </a:rPr>
              <a:t>T</a:t>
            </a:r>
            <a:r>
              <a:rPr lang="it-IT" b="1" dirty="0" smtClean="0">
                <a:latin typeface="Book Antiqua" pitchFamily="18" charset="0"/>
              </a:rPr>
              <a:t> = P sen α = 9.123 sen 30° = 9.123 · 0,5 = 4.562 N</a:t>
            </a:r>
            <a:endParaRPr lang="it-IT" dirty="0" smtClean="0">
              <a:latin typeface="Book Antiqua" pitchFamily="18" charset="0"/>
            </a:endParaRPr>
          </a:p>
          <a:p>
            <a:r>
              <a:rPr lang="it-IT" b="1" dirty="0" smtClean="0">
                <a:latin typeface="Book Antiqua" pitchFamily="18" charset="0"/>
              </a:rPr>
              <a:t>P</a:t>
            </a:r>
            <a:r>
              <a:rPr lang="it-IT" b="1" baseline="-25000" dirty="0" smtClean="0">
                <a:latin typeface="Book Antiqua" pitchFamily="18" charset="0"/>
              </a:rPr>
              <a:t>N</a:t>
            </a:r>
            <a:r>
              <a:rPr lang="it-IT" b="1" dirty="0" smtClean="0">
                <a:latin typeface="Book Antiqua" pitchFamily="18" charset="0"/>
              </a:rPr>
              <a:t> = P cos α = 9.123 · 0,866 = 7.901 N</a:t>
            </a:r>
            <a:endParaRPr lang="it-IT" dirty="0" smtClean="0">
              <a:latin typeface="Book Antiqua" pitchFamily="18" charset="0"/>
            </a:endParaRPr>
          </a:p>
          <a:p>
            <a:r>
              <a:rPr lang="it-IT" dirty="0" smtClean="0">
                <a:latin typeface="Book Antiqua" pitchFamily="18" charset="0"/>
              </a:rPr>
              <a:t>e</a:t>
            </a:r>
          </a:p>
          <a:p>
            <a:r>
              <a:rPr lang="it-IT" b="1" dirty="0" smtClean="0">
                <a:latin typeface="Book Antiqua" pitchFamily="18" charset="0"/>
              </a:rPr>
              <a:t>F</a:t>
            </a:r>
            <a:r>
              <a:rPr lang="it-IT" b="1" baseline="-25000" dirty="0" smtClean="0">
                <a:latin typeface="Book Antiqua" pitchFamily="18" charset="0"/>
              </a:rPr>
              <a:t>s</a:t>
            </a:r>
            <a:r>
              <a:rPr lang="it-IT" b="1" dirty="0" smtClean="0">
                <a:latin typeface="Book Antiqua" pitchFamily="18" charset="0"/>
              </a:rPr>
              <a:t> = </a:t>
            </a:r>
            <a:r>
              <a:rPr lang="it-IT" b="1" dirty="0" err="1" smtClean="0">
                <a:latin typeface="Book Antiqua" pitchFamily="18" charset="0"/>
              </a:rPr>
              <a:t>μ</a:t>
            </a:r>
            <a:r>
              <a:rPr lang="it-IT" b="1" baseline="-25000" dirty="0" err="1" smtClean="0">
                <a:latin typeface="Book Antiqua" pitchFamily="18" charset="0"/>
              </a:rPr>
              <a:t>s</a:t>
            </a:r>
            <a:r>
              <a:rPr lang="it-IT" b="1" dirty="0" err="1" smtClean="0">
                <a:latin typeface="Book Antiqua" pitchFamily="18" charset="0"/>
              </a:rPr>
              <a:t>·P</a:t>
            </a:r>
            <a:r>
              <a:rPr lang="it-IT" b="1" baseline="-25000" dirty="0" err="1" smtClean="0">
                <a:latin typeface="Book Antiqua" pitchFamily="18" charset="0"/>
              </a:rPr>
              <a:t>N</a:t>
            </a:r>
            <a:r>
              <a:rPr lang="it-IT" b="1" dirty="0" smtClean="0">
                <a:latin typeface="Book Antiqua" pitchFamily="18" charset="0"/>
              </a:rPr>
              <a:t> = 0,15 · 7.901 = 1.185 N</a:t>
            </a:r>
          </a:p>
          <a:p>
            <a:endParaRPr lang="it-IT" dirty="0" smtClean="0">
              <a:latin typeface="Book Antiqua" pitchFamily="18" charset="0"/>
            </a:endParaRPr>
          </a:p>
          <a:p>
            <a:r>
              <a:rPr lang="it-IT" dirty="0" smtClean="0">
                <a:latin typeface="Book Antiqua" pitchFamily="18" charset="0"/>
              </a:rPr>
              <a:t>Per l’equilibrio la componente tangenziale della forza peso </a:t>
            </a:r>
            <a:r>
              <a:rPr lang="it-IT" b="1" dirty="0" smtClean="0">
                <a:latin typeface="Book Antiqua" pitchFamily="18" charset="0"/>
              </a:rPr>
              <a:t>P</a:t>
            </a:r>
            <a:r>
              <a:rPr lang="it-IT" b="1" baseline="-25000" dirty="0" smtClean="0">
                <a:latin typeface="Book Antiqua" pitchFamily="18" charset="0"/>
              </a:rPr>
              <a:t>T</a:t>
            </a:r>
            <a:r>
              <a:rPr lang="it-IT" b="1" dirty="0" smtClean="0">
                <a:latin typeface="Book Antiqua" pitchFamily="18" charset="0"/>
              </a:rPr>
              <a:t> </a:t>
            </a:r>
            <a:r>
              <a:rPr lang="it-IT" dirty="0" smtClean="0">
                <a:latin typeface="Book Antiqua" pitchFamily="18" charset="0"/>
              </a:rPr>
              <a:t>deve essere uguale alla forza di attrito statico </a:t>
            </a:r>
            <a:r>
              <a:rPr lang="it-IT" b="1" dirty="0" smtClean="0">
                <a:latin typeface="Book Antiqua" pitchFamily="18" charset="0"/>
              </a:rPr>
              <a:t>F</a:t>
            </a:r>
            <a:r>
              <a:rPr lang="it-IT" b="1" baseline="-25000" dirty="0" smtClean="0">
                <a:latin typeface="Book Antiqua" pitchFamily="18" charset="0"/>
              </a:rPr>
              <a:t>s</a:t>
            </a:r>
            <a:r>
              <a:rPr lang="it-IT" b="1" dirty="0" smtClean="0">
                <a:latin typeface="Book Antiqua" pitchFamily="18" charset="0"/>
              </a:rPr>
              <a:t> .</a:t>
            </a:r>
          </a:p>
          <a:p>
            <a:r>
              <a:rPr lang="it-IT" b="1" dirty="0" smtClean="0">
                <a:latin typeface="Book Antiqua" pitchFamily="18" charset="0"/>
              </a:rPr>
              <a:t>Quindi se  P</a:t>
            </a:r>
            <a:r>
              <a:rPr lang="it-IT" b="1" baseline="-25000" dirty="0" smtClean="0">
                <a:latin typeface="Book Antiqua" pitchFamily="18" charset="0"/>
              </a:rPr>
              <a:t>T</a:t>
            </a:r>
            <a:r>
              <a:rPr lang="it-IT" b="1" dirty="0" smtClean="0">
                <a:latin typeface="Book Antiqua" pitchFamily="18" charset="0"/>
              </a:rPr>
              <a:t> &gt; F</a:t>
            </a:r>
            <a:r>
              <a:rPr lang="it-IT" b="1" baseline="-25000" dirty="0" smtClean="0">
                <a:latin typeface="Book Antiqua" pitchFamily="18" charset="0"/>
              </a:rPr>
              <a:t>s</a:t>
            </a:r>
            <a:r>
              <a:rPr lang="it-IT" b="1" dirty="0" smtClean="0">
                <a:latin typeface="Book Antiqua" pitchFamily="18" charset="0"/>
              </a:rPr>
              <a:t> </a:t>
            </a:r>
            <a:r>
              <a:rPr lang="it-IT" dirty="0" smtClean="0">
                <a:latin typeface="Book Antiqua" pitchFamily="18" charset="0"/>
              </a:rPr>
              <a:t>il corpo scende.</a:t>
            </a:r>
            <a:endParaRPr lang="it-IT" dirty="0">
              <a:latin typeface="Book Antiqua" pitchFamily="18" charset="0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37903"/>
            <a:ext cx="3643338" cy="200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97F71E-D469-404E-87BB-C3C334A9397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corpo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rigido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9552" y="795022"/>
            <a:ext cx="8424936" cy="57246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it-IT" sz="2000" b="1" dirty="0" smtClean="0">
              <a:latin typeface="Book Antiqua" pitchFamily="18" charset="0"/>
            </a:endParaRPr>
          </a:p>
          <a:p>
            <a:pPr algn="ctr">
              <a:defRPr/>
            </a:pPr>
            <a:endParaRPr lang="it-IT" sz="2000" b="1" dirty="0" smtClean="0">
              <a:latin typeface="Book Antiqua" pitchFamily="18" charset="0"/>
            </a:endParaRPr>
          </a:p>
          <a:p>
            <a:pPr algn="ctr">
              <a:defRPr/>
            </a:pPr>
            <a:endParaRPr lang="it-IT" sz="2000" b="1" dirty="0">
              <a:latin typeface="Book Antiqua" pitchFamily="18" charset="0"/>
            </a:endParaRPr>
          </a:p>
          <a:p>
            <a:pPr algn="ctr">
              <a:defRPr/>
            </a:pPr>
            <a:r>
              <a:rPr lang="it-IT" sz="2000" b="1" dirty="0" smtClean="0">
                <a:latin typeface="Book Antiqua" pitchFamily="18" charset="0"/>
              </a:rPr>
              <a:t>Un </a:t>
            </a:r>
            <a:r>
              <a:rPr lang="it-IT" sz="2000" b="1" dirty="0">
                <a:latin typeface="Book Antiqua" pitchFamily="18" charset="0"/>
              </a:rPr>
              <a:t>corpo rigido è un sistema di punti materiali in cui le distanze tra tutte le possibili coppie di punti non possono variare</a:t>
            </a:r>
            <a:r>
              <a:rPr lang="it-IT" sz="2000" b="1" dirty="0" smtClean="0">
                <a:latin typeface="Book Antiqua" pitchFamily="18" charset="0"/>
              </a:rPr>
              <a:t>.</a:t>
            </a:r>
          </a:p>
          <a:p>
            <a:pPr algn="ctr">
              <a:defRPr/>
            </a:pPr>
            <a:endParaRPr lang="it-IT" sz="2000" b="1" dirty="0">
              <a:latin typeface="Book Antiqua" pitchFamily="18" charset="0"/>
            </a:endParaRPr>
          </a:p>
          <a:p>
            <a:pPr algn="ctr">
              <a:defRPr/>
            </a:pPr>
            <a:endParaRPr lang="it-IT" sz="2000" b="1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/>
            </a:r>
            <a:br>
              <a:rPr lang="it-IT" dirty="0">
                <a:latin typeface="Book Antiqua" pitchFamily="18" charset="0"/>
              </a:rPr>
            </a:br>
            <a:r>
              <a:rPr lang="it-IT" dirty="0">
                <a:latin typeface="Book Antiqua" pitchFamily="18" charset="0"/>
              </a:rPr>
              <a:t>Si tratta chiaramente di un modello ideale perché nella realtà i corpi subiscono sempre deformazioni ed hanno un certo grado di elasticità</a:t>
            </a:r>
            <a:r>
              <a:rPr lang="it-IT" dirty="0" smtClean="0">
                <a:latin typeface="Book Antiqua" pitchFamily="18" charset="0"/>
              </a:rPr>
              <a:t>.</a:t>
            </a:r>
            <a:endParaRPr lang="it-IT" sz="2000" dirty="0">
              <a:latin typeface="Book Antiqua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it-IT" sz="2000" dirty="0">
                <a:latin typeface="Book Antiqua" pitchFamily="18" charset="0"/>
              </a:rPr>
              <a:t>I moti del corpo rigido possono essere composti a partire </a:t>
            </a:r>
            <a:r>
              <a:rPr lang="it-IT" sz="2000" dirty="0" smtClean="0">
                <a:latin typeface="Book Antiqua" pitchFamily="18" charset="0"/>
              </a:rPr>
              <a:t>da: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latin typeface="Book Antiqua" pitchFamily="18" charset="0"/>
              </a:rPr>
              <a:t>quelli </a:t>
            </a:r>
            <a:r>
              <a:rPr lang="it-IT" sz="2000" dirty="0">
                <a:latin typeface="Book Antiqua" pitchFamily="18" charset="0"/>
              </a:rPr>
              <a:t>elementari del </a:t>
            </a:r>
            <a:r>
              <a:rPr lang="it-IT" sz="2000" b="1" dirty="0">
                <a:latin typeface="Book Antiqua" pitchFamily="18" charset="0"/>
              </a:rPr>
              <a:t>centro di massa </a:t>
            </a:r>
            <a:r>
              <a:rPr lang="it-IT" sz="2000" dirty="0">
                <a:latin typeface="Book Antiqua" pitchFamily="18" charset="0"/>
              </a:rPr>
              <a:t>nel sistema di riferimento del laboratorio (</a:t>
            </a:r>
            <a:r>
              <a:rPr lang="it-IT" sz="2000" b="1" dirty="0">
                <a:latin typeface="Book Antiqua" pitchFamily="18" charset="0"/>
              </a:rPr>
              <a:t>moti di traslazione</a:t>
            </a:r>
            <a:r>
              <a:rPr lang="it-IT" sz="2000" dirty="0">
                <a:latin typeface="Book Antiqua" pitchFamily="18" charset="0"/>
              </a:rPr>
              <a:t>) </a:t>
            </a:r>
            <a:endParaRPr lang="it-IT" sz="2000" dirty="0" smtClean="0">
              <a:latin typeface="Book Antiqua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000" dirty="0" smtClean="0">
                <a:latin typeface="Book Antiqua" pitchFamily="18" charset="0"/>
              </a:rPr>
              <a:t>quelli </a:t>
            </a:r>
            <a:r>
              <a:rPr lang="it-IT" sz="2000" dirty="0">
                <a:latin typeface="Book Antiqua" pitchFamily="18" charset="0"/>
              </a:rPr>
              <a:t>dei </a:t>
            </a:r>
            <a:r>
              <a:rPr lang="it-IT" sz="2000" b="1" dirty="0">
                <a:latin typeface="Book Antiqua" pitchFamily="18" charset="0"/>
              </a:rPr>
              <a:t>punti del corpo </a:t>
            </a:r>
            <a:r>
              <a:rPr lang="it-IT" sz="2000" dirty="0">
                <a:latin typeface="Book Antiqua" pitchFamily="18" charset="0"/>
              </a:rPr>
              <a:t>nel sistema del centro di massa (</a:t>
            </a:r>
            <a:r>
              <a:rPr lang="it-IT" sz="2000" b="1" dirty="0">
                <a:latin typeface="Book Antiqua" pitchFamily="18" charset="0"/>
              </a:rPr>
              <a:t>moti di rotazione</a:t>
            </a:r>
            <a:r>
              <a:rPr lang="it-IT" sz="2000" dirty="0" smtClean="0">
                <a:latin typeface="Book Antiqua" pitchFamily="18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algn="just">
              <a:defRPr/>
            </a:pPr>
            <a:r>
              <a:rPr lang="it-IT" sz="2000" dirty="0" smtClean="0">
                <a:latin typeface="Book Antiqua" pitchFamily="18" charset="0"/>
              </a:rPr>
              <a:t>Il </a:t>
            </a:r>
            <a:r>
              <a:rPr lang="it-IT" sz="2000" dirty="0">
                <a:latin typeface="Book Antiqua" pitchFamily="18" charset="0"/>
              </a:rPr>
              <a:t>moto complessivo </a:t>
            </a:r>
            <a:r>
              <a:rPr lang="it-IT" sz="2000" dirty="0" smtClean="0">
                <a:latin typeface="Book Antiqua" pitchFamily="18" charset="0"/>
              </a:rPr>
              <a:t>del </a:t>
            </a:r>
            <a:r>
              <a:rPr lang="it-IT" sz="2000" dirty="0">
                <a:latin typeface="Book Antiqua" pitchFamily="18" charset="0"/>
              </a:rPr>
              <a:t>corpo è determinato dall’azione delle forze esterne, caratterizzate da una </a:t>
            </a:r>
            <a:r>
              <a:rPr lang="it-IT" sz="2000" b="1" dirty="0">
                <a:latin typeface="Book Antiqua" pitchFamily="18" charset="0"/>
              </a:rPr>
              <a:t>risultante</a:t>
            </a:r>
            <a:r>
              <a:rPr lang="it-IT" sz="2000" dirty="0">
                <a:latin typeface="Book Antiqua" pitchFamily="18" charset="0"/>
              </a:rPr>
              <a:t> </a:t>
            </a:r>
            <a:r>
              <a:rPr lang="it-IT" sz="2000" b="1" dirty="0">
                <a:latin typeface="Book Antiqua" pitchFamily="18" charset="0"/>
              </a:rPr>
              <a:t>F</a:t>
            </a:r>
            <a:r>
              <a:rPr lang="it-IT" sz="2000" dirty="0">
                <a:latin typeface="Book Antiqua" pitchFamily="18" charset="0"/>
              </a:rPr>
              <a:t> e da un </a:t>
            </a:r>
            <a:r>
              <a:rPr lang="it-IT" sz="2000" b="1" dirty="0">
                <a:latin typeface="Book Antiqua" pitchFamily="18" charset="0"/>
              </a:rPr>
              <a:t>momento</a:t>
            </a:r>
            <a:r>
              <a:rPr lang="it-IT" sz="2000" dirty="0">
                <a:latin typeface="Book Antiqua" pitchFamily="18" charset="0"/>
              </a:rPr>
              <a:t> risultante </a:t>
            </a:r>
            <a:r>
              <a:rPr lang="it-IT" sz="2000" b="1" dirty="0">
                <a:latin typeface="Book Antiqua" pitchFamily="18" charset="0"/>
              </a:rPr>
              <a:t>M</a:t>
            </a:r>
            <a:r>
              <a:rPr lang="it-IT" sz="2000" dirty="0">
                <a:latin typeface="Book Antiqua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DB3EA-0C59-4001-831F-CFC023B6651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momento di una forza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2938" y="1214438"/>
            <a:ext cx="8215312" cy="7080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tabLst>
                <a:tab pos="5808663" algn="r"/>
              </a:tabLst>
              <a:defRPr/>
            </a:pPr>
            <a:r>
              <a:rPr lang="it-IT" sz="2000" dirty="0">
                <a:solidFill>
                  <a:schemeClr val="bg1"/>
                </a:solidFill>
                <a:latin typeface="Book Antiqua" pitchFamily="18" charset="0"/>
              </a:rPr>
              <a:t>Responsabili della </a:t>
            </a:r>
            <a:r>
              <a:rPr lang="it-IT" sz="2000" b="1" i="1" dirty="0">
                <a:solidFill>
                  <a:schemeClr val="bg1"/>
                </a:solidFill>
                <a:latin typeface="Book Antiqua" pitchFamily="18" charset="0"/>
              </a:rPr>
              <a:t>rotazione dei corpi </a:t>
            </a:r>
            <a:r>
              <a:rPr lang="it-IT" sz="2000" dirty="0">
                <a:solidFill>
                  <a:schemeClr val="bg1"/>
                </a:solidFill>
                <a:latin typeface="Book Antiqua" pitchFamily="18" charset="0"/>
              </a:rPr>
              <a:t>sono i </a:t>
            </a:r>
            <a:r>
              <a:rPr lang="it-IT" sz="2000" b="1" dirty="0">
                <a:solidFill>
                  <a:schemeClr val="bg1"/>
                </a:solidFill>
                <a:latin typeface="Book Antiqua" pitchFamily="18" charset="0"/>
              </a:rPr>
              <a:t>momenti delle forze</a:t>
            </a:r>
            <a:r>
              <a:rPr lang="it-IT" sz="2000" dirty="0">
                <a:solidFill>
                  <a:schemeClr val="bg1"/>
                </a:solidFill>
                <a:latin typeface="Book Antiqua" pitchFamily="18" charset="0"/>
              </a:rPr>
              <a:t>, che dipendono anche dal punto in cui sono applicate le forze</a:t>
            </a:r>
            <a:endParaRPr lang="it-IT" sz="2000" dirty="0">
              <a:latin typeface="Book Antiqu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42938" y="2000250"/>
            <a:ext cx="8229600" cy="904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eaLnBrk="0" hangingPunct="0">
              <a:lnSpc>
                <a:spcPct val="13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Gli effetti di una 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forza applicata a un corpo rigido 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dipendono dalla sua 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intensità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, dal 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punto di applicazione 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e dalla </a:t>
            </a:r>
            <a:r>
              <a:rPr lang="it-IT" sz="2000" b="1" dirty="0">
                <a:solidFill>
                  <a:srgbClr val="181512"/>
                </a:solidFill>
                <a:latin typeface="Book Antiqua" pitchFamily="18" charset="0"/>
              </a:rPr>
              <a:t>direzione</a:t>
            </a:r>
            <a:r>
              <a:rPr lang="it-IT" sz="2000" dirty="0">
                <a:solidFill>
                  <a:srgbClr val="181512"/>
                </a:solidFill>
                <a:latin typeface="Book Antiqua" pitchFamily="18" charset="0"/>
              </a:rPr>
              <a:t> della forza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136900"/>
            <a:ext cx="7884362" cy="2956396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63500" dist="38100" dir="2700000" algn="tl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BE1B47-8B77-4CB8-9D7E-0FE1798300C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momento di una forza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2938" y="1214438"/>
            <a:ext cx="8215312" cy="1016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tabLst>
                <a:tab pos="5808663" algn="r"/>
              </a:tabLst>
              <a:defRPr/>
            </a:pPr>
            <a:r>
              <a:rPr lang="it-IT" sz="2000" dirty="0">
                <a:solidFill>
                  <a:schemeClr val="bg1"/>
                </a:solidFill>
                <a:latin typeface="Book Antiqua" pitchFamily="18" charset="0"/>
              </a:rPr>
              <a:t>Data una forza F, indicato con r  il vettore posizione del punto di applicazione della forza rispetto ad O, si definisce braccio della forza il vettore componente di r perpendicolare a F </a:t>
            </a:r>
            <a:endParaRPr lang="it-IT" sz="2000" dirty="0">
              <a:latin typeface="Book Antiqua" pitchFamily="18" charset="0"/>
            </a:endParaRPr>
          </a:p>
        </p:txBody>
      </p:sp>
      <p:pic>
        <p:nvPicPr>
          <p:cNvPr id="1034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1928813"/>
            <a:ext cx="275113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42938" y="2357438"/>
            <a:ext cx="5286375" cy="4000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just">
              <a:spcAft>
                <a:spcPts val="1425"/>
              </a:spcAft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Si definisce  </a:t>
            </a:r>
            <a:r>
              <a:rPr lang="it-IT" sz="2000" dirty="0">
                <a:solidFill>
                  <a:srgbClr val="DC2300"/>
                </a:solidFill>
                <a:latin typeface="Book Antiqua" pitchFamily="18" charset="0"/>
              </a:rPr>
              <a:t>momento</a:t>
            </a: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 di una forza   rispetto ad un punto </a:t>
            </a:r>
            <a:r>
              <a:rPr lang="it-IT" sz="2000" i="1" dirty="0">
                <a:solidFill>
                  <a:srgbClr val="000000"/>
                </a:solidFill>
                <a:latin typeface="Book Antiqua" pitchFamily="18" charset="0"/>
              </a:rPr>
              <a:t>O</a:t>
            </a: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 il vettore  M che</a:t>
            </a:r>
          </a:p>
          <a:p>
            <a:pPr algn="just">
              <a:spcBef>
                <a:spcPts val="1875"/>
              </a:spcBef>
              <a:spcAft>
                <a:spcPts val="713"/>
              </a:spcAft>
              <a:buFont typeface="Wingdings" pitchFamily="2" charset="2"/>
              <a:buChar char=""/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 ha </a:t>
            </a:r>
            <a:r>
              <a:rPr lang="it-IT" sz="2000" dirty="0">
                <a:solidFill>
                  <a:schemeClr val="accent2"/>
                </a:solidFill>
                <a:latin typeface="Book Antiqua" pitchFamily="18" charset="0"/>
              </a:rPr>
              <a:t>modulo      </a:t>
            </a:r>
            <a:r>
              <a:rPr lang="it-IT" sz="2000" b="1" dirty="0">
                <a:solidFill>
                  <a:schemeClr val="accent2"/>
                </a:solidFill>
                <a:latin typeface="Book Antiqua" pitchFamily="18" charset="0"/>
              </a:rPr>
              <a:t>M = F b</a:t>
            </a:r>
          </a:p>
          <a:p>
            <a:pPr algn="just">
              <a:spcBef>
                <a:spcPts val="1875"/>
              </a:spcBef>
              <a:spcAft>
                <a:spcPts val="713"/>
              </a:spcAft>
              <a:buFont typeface="Wingdings" pitchFamily="2" charset="2"/>
              <a:buChar char=""/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endParaRPr lang="it-IT" sz="2000" dirty="0">
              <a:solidFill>
                <a:srgbClr val="000000"/>
              </a:solidFill>
              <a:latin typeface="Book Antiqua" pitchFamily="18" charset="0"/>
            </a:endParaRPr>
          </a:p>
          <a:p>
            <a:pPr algn="just">
              <a:spcBef>
                <a:spcPts val="1875"/>
              </a:spcBef>
              <a:spcAft>
                <a:spcPts val="713"/>
              </a:spcAft>
              <a:buFont typeface="Wingdings" pitchFamily="2" charset="2"/>
              <a:buChar char=""/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 ha </a:t>
            </a:r>
            <a:r>
              <a:rPr lang="it-IT" sz="2000" dirty="0">
                <a:solidFill>
                  <a:srgbClr val="DC2300"/>
                </a:solidFill>
                <a:latin typeface="Book Antiqua" pitchFamily="18" charset="0"/>
              </a:rPr>
              <a:t>direzione</a:t>
            </a: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 perpendicolare al piano contenente </a:t>
            </a:r>
            <a:r>
              <a:rPr lang="it-IT" sz="2000" i="1" dirty="0">
                <a:solidFill>
                  <a:srgbClr val="000000"/>
                </a:solidFill>
                <a:latin typeface="Book Antiqua" pitchFamily="18" charset="0"/>
              </a:rPr>
              <a:t>F</a:t>
            </a: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 e </a:t>
            </a:r>
            <a:r>
              <a:rPr lang="it-IT" sz="2000" i="1" dirty="0">
                <a:solidFill>
                  <a:srgbClr val="000000"/>
                </a:solidFill>
                <a:latin typeface="Book Antiqua" pitchFamily="18" charset="0"/>
              </a:rPr>
              <a:t>O</a:t>
            </a: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;</a:t>
            </a:r>
          </a:p>
          <a:p>
            <a:pPr algn="just">
              <a:spcAft>
                <a:spcPts val="1425"/>
              </a:spcAft>
              <a:buFont typeface="Wingdings" pitchFamily="2" charset="2"/>
              <a:buChar char=""/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 ha </a:t>
            </a:r>
            <a:r>
              <a:rPr lang="it-IT" sz="2000" dirty="0">
                <a:solidFill>
                  <a:srgbClr val="DC2300"/>
                </a:solidFill>
                <a:latin typeface="Book Antiqua" pitchFamily="18" charset="0"/>
              </a:rPr>
              <a:t>verso</a:t>
            </a: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 dato dalla regola della mano destra.</a:t>
            </a:r>
          </a:p>
          <a:p>
            <a:pPr algn="just">
              <a:spcAft>
                <a:spcPts val="1425"/>
              </a:spcAft>
              <a:buFont typeface="Wingdings" pitchFamily="2" charset="2"/>
              <a:buChar char=""/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endParaRPr lang="it-IT" dirty="0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10343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013" y="4500563"/>
            <a:ext cx="2747962" cy="1928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04864"/>
            <a:ext cx="2710977" cy="3022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momento di una forza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714750" y="1214438"/>
          <a:ext cx="21955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Equazione" r:id="rId5" imgW="672840" imgH="203040" progId="Equation.3">
                  <p:embed/>
                </p:oleObj>
              </mc:Choice>
              <mc:Fallback>
                <p:oleObj name="Equazione" r:id="rId5" imgW="67284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214438"/>
                        <a:ext cx="2195513" cy="655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6886" y="2204864"/>
            <a:ext cx="2710978" cy="2997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5255" y="2204864"/>
            <a:ext cx="2806597" cy="30474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momento di una forza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914525" y="1152525"/>
          <a:ext cx="57991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zione" r:id="rId4" imgW="1777680" imgH="241200" progId="Equation.3">
                  <p:embed/>
                </p:oleObj>
              </mc:Choice>
              <mc:Fallback>
                <p:oleObj name="Equazione" r:id="rId4" imgW="17776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1152525"/>
                        <a:ext cx="5799138" cy="779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71472" y="2143116"/>
            <a:ext cx="8215370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just">
              <a:spcAft>
                <a:spcPts val="1425"/>
              </a:spcAft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Il </a:t>
            </a:r>
            <a:r>
              <a:rPr lang="it-IT" sz="2000" b="1" dirty="0">
                <a:solidFill>
                  <a:srgbClr val="000000"/>
                </a:solidFill>
                <a:latin typeface="Book Antiqua" pitchFamily="18" charset="0"/>
              </a:rPr>
              <a:t>momento </a:t>
            </a: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di una forza  </a:t>
            </a:r>
            <a:r>
              <a:rPr lang="it-IT" sz="2000" dirty="0" smtClean="0">
                <a:solidFill>
                  <a:srgbClr val="000000"/>
                </a:solidFill>
                <a:latin typeface="Book Antiqua" pitchFamily="18" charset="0"/>
              </a:rPr>
              <a:t>definisce </a:t>
            </a:r>
            <a:r>
              <a:rPr lang="it-IT" sz="2000" dirty="0">
                <a:solidFill>
                  <a:srgbClr val="FF0000"/>
                </a:solidFill>
                <a:latin typeface="Book Antiqua" pitchFamily="18" charset="0"/>
              </a:rPr>
              <a:t>l'effetto di rotazione</a:t>
            </a: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 della forza. </a:t>
            </a:r>
          </a:p>
          <a:p>
            <a:pPr algn="just">
              <a:spcAft>
                <a:spcPts val="1425"/>
              </a:spcAft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endParaRPr lang="it-IT" sz="2000" dirty="0">
              <a:solidFill>
                <a:srgbClr val="000000"/>
              </a:solidFill>
              <a:latin typeface="Book Antiqua" pitchFamily="18" charset="0"/>
            </a:endParaRPr>
          </a:p>
          <a:p>
            <a:pPr algn="just">
              <a:spcAft>
                <a:spcPts val="1425"/>
              </a:spcAft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endParaRPr lang="it-IT" sz="2000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57250" y="2787650"/>
            <a:ext cx="7715250" cy="3324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1425"/>
              </a:spcAft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endParaRPr lang="it-IT" sz="2000" dirty="0">
              <a:solidFill>
                <a:srgbClr val="000000"/>
              </a:solidFill>
              <a:latin typeface="Symbol" pitchFamily="18" charset="2"/>
            </a:endParaRPr>
          </a:p>
          <a:p>
            <a:pPr algn="just">
              <a:spcAft>
                <a:spcPts val="1425"/>
              </a:spcAft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r>
              <a:rPr lang="it-IT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a </a:t>
            </a:r>
            <a:r>
              <a:rPr lang="it-IT" sz="2000" dirty="0" smtClean="0">
                <a:solidFill>
                  <a:srgbClr val="000000"/>
                </a:solidFill>
                <a:latin typeface="Book Antiqua" pitchFamily="18" charset="0"/>
              </a:rPr>
              <a:t>= </a:t>
            </a: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90°: </a:t>
            </a:r>
            <a:r>
              <a:rPr lang="it-IT" sz="2000" dirty="0" smtClean="0">
                <a:solidFill>
                  <a:srgbClr val="000000"/>
                </a:solidFill>
                <a:latin typeface="Book Antiqua" pitchFamily="18" charset="0"/>
              </a:rPr>
              <a:t> l'effetto </a:t>
            </a: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di rotazione è massimo</a:t>
            </a:r>
          </a:p>
          <a:p>
            <a:pPr algn="just">
              <a:spcAft>
                <a:spcPts val="1425"/>
              </a:spcAft>
              <a:buFont typeface="Symbol" pitchFamily="18" charset="2"/>
              <a:buChar char="a"/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endParaRPr lang="it-IT" sz="2000" dirty="0">
              <a:solidFill>
                <a:srgbClr val="000000"/>
              </a:solidFill>
              <a:latin typeface="Book Antiqua" pitchFamily="18" charset="0"/>
            </a:endParaRPr>
          </a:p>
          <a:p>
            <a:pPr algn="just">
              <a:spcAft>
                <a:spcPts val="1425"/>
              </a:spcAft>
              <a:buFont typeface="Symbol" pitchFamily="18" charset="2"/>
              <a:buChar char="a"/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= 0°: </a:t>
            </a:r>
            <a:r>
              <a:rPr lang="it-IT" sz="2000" dirty="0" smtClean="0">
                <a:solidFill>
                  <a:srgbClr val="000000"/>
                </a:solidFill>
                <a:latin typeface="Book Antiqua" pitchFamily="18" charset="0"/>
              </a:rPr>
              <a:t> l'effetto </a:t>
            </a: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è nullo</a:t>
            </a:r>
          </a:p>
          <a:p>
            <a:pPr algn="just">
              <a:spcAft>
                <a:spcPts val="1425"/>
              </a:spcAft>
              <a:buFont typeface="Symbol" pitchFamily="18" charset="2"/>
              <a:buChar char="a"/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endParaRPr lang="it-IT" sz="2000" dirty="0">
              <a:solidFill>
                <a:srgbClr val="000000"/>
              </a:solidFill>
              <a:latin typeface="Book Antiqua" pitchFamily="18" charset="0"/>
            </a:endParaRPr>
          </a:p>
          <a:p>
            <a:pPr algn="just">
              <a:spcAft>
                <a:spcPts val="1425"/>
              </a:spcAft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r>
              <a:rPr lang="it-IT" sz="2000" dirty="0">
                <a:solidFill>
                  <a:srgbClr val="000000"/>
                </a:solidFill>
                <a:latin typeface="Book Antiqua" pitchFamily="18" charset="0"/>
              </a:rPr>
              <a:t>Se sono presenti più forze:</a:t>
            </a:r>
          </a:p>
          <a:p>
            <a:pPr algn="just">
              <a:spcAft>
                <a:spcPts val="1425"/>
              </a:spcAft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endParaRPr lang="it-IT" sz="2000" dirty="0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8" y="5000625"/>
            <a:ext cx="3770312" cy="576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FC63E3-3421-4029-873A-9BFF291A467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le forze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71875"/>
            <a:ext cx="8215312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42938" y="1285875"/>
            <a:ext cx="8215312" cy="19383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Se su un corpo agiscono più forze contemporaneamente bisogna tener conto della </a:t>
            </a:r>
            <a:r>
              <a:rPr lang="it-IT" sz="2000" b="1" i="1" dirty="0">
                <a:latin typeface="Book Antiqua" pitchFamily="18" charset="0"/>
              </a:rPr>
              <a:t>FORZA RISULTANTE </a:t>
            </a:r>
            <a:r>
              <a:rPr lang="it-IT" sz="2000" dirty="0">
                <a:latin typeface="Book Antiqua" pitchFamily="18" charset="0"/>
              </a:rPr>
              <a:t>cioè della somma vettoriale di tutte le forze.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it-IT" sz="2000" dirty="0">
                <a:latin typeface="Book Antiqua" pitchFamily="18" charset="0"/>
              </a:rPr>
              <a:t> Se la </a:t>
            </a:r>
            <a:r>
              <a:rPr lang="it-IT" sz="2000" b="1" i="1" dirty="0">
                <a:latin typeface="Book Antiqua" pitchFamily="18" charset="0"/>
              </a:rPr>
              <a:t>FORZA RISULTANTE è nulla allora si dice che il corpo è in EQUILIBRIO.</a:t>
            </a:r>
            <a:endParaRPr lang="it-IT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578100"/>
            <a:ext cx="3181350" cy="377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2578100"/>
            <a:ext cx="3214687" cy="372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40962" name="Object 7"/>
          <p:cNvGraphicFramePr>
            <a:graphicFrameLocks noChangeAspect="1"/>
          </p:cNvGraphicFramePr>
          <p:nvPr/>
        </p:nvGraphicFramePr>
        <p:xfrm>
          <a:off x="7723188" y="1244600"/>
          <a:ext cx="3635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6" imgW="152400" imgH="228600" progId="">
                  <p:embed/>
                </p:oleObj>
              </mc:Choice>
              <mc:Fallback>
                <p:oleObj name="Equation" r:id="rId6" imgW="152400" imgH="2286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188" y="1244600"/>
                        <a:ext cx="3635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momento di una coppia di forze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9750" y="963613"/>
            <a:ext cx="8389938" cy="1250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47625" indent="-47625" algn="just" hangingPunct="0">
              <a:spcBef>
                <a:spcPts val="700"/>
              </a:spcBef>
              <a:buClr>
                <a:schemeClr val="tx2"/>
              </a:buClr>
              <a:buSzPct val="95000"/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Una coppia di forze è l'insieme di due forze uguali e opposte applicate in due punti di un corpo rigido.</a:t>
            </a:r>
          </a:p>
          <a:p>
            <a:pPr algn="just" hangingPunct="0">
              <a:spcBef>
                <a:spcPts val="738"/>
              </a:spcBef>
              <a:spcAft>
                <a:spcPts val="713"/>
              </a:spcAft>
              <a:buClr>
                <a:schemeClr val="tx2"/>
              </a:buClr>
              <a:buSzPct val="95000"/>
              <a:tabLst>
                <a:tab pos="61913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7600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8686800" algn="l"/>
              </a:tabLst>
              <a:defRPr/>
            </a:pP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L'effetto di rotazione è descritto dal momento della coppia e non dipende dal punto </a:t>
            </a:r>
            <a:r>
              <a:rPr lang="it-IT" i="1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O</a:t>
            </a:r>
            <a:r>
              <a:rPr lang="it-IT" dirty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scelto.</a:t>
            </a:r>
          </a:p>
        </p:txBody>
      </p:sp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38" y="2571750"/>
            <a:ext cx="1447800" cy="1935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438" y="3455988"/>
            <a:ext cx="3590925" cy="255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552450" y="760413"/>
            <a:ext cx="5114925" cy="52657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81639" tIns="42452" rIns="81639" bIns="42452"/>
          <a:lstStyle/>
          <a:p>
            <a:pPr algn="just">
              <a:spcAft>
                <a:spcPts val="1293"/>
              </a:spcAft>
              <a:tabLst>
                <a:tab pos="56161" algn="l"/>
                <a:tab pos="463687" algn="l"/>
                <a:tab pos="871213" algn="l"/>
                <a:tab pos="1278739" algn="l"/>
                <a:tab pos="1686265" algn="l"/>
                <a:tab pos="2093791" algn="l"/>
                <a:tab pos="2501317" algn="l"/>
                <a:tab pos="2908843" algn="l"/>
                <a:tab pos="3317809" algn="l"/>
                <a:tab pos="3723895" algn="l"/>
                <a:tab pos="4131421" algn="l"/>
                <a:tab pos="4538947" algn="l"/>
                <a:tab pos="4946473" algn="l"/>
                <a:tab pos="5353999" algn="l"/>
                <a:tab pos="5761525" algn="l"/>
                <a:tab pos="6169051" algn="l"/>
                <a:tab pos="6576578" algn="l"/>
                <a:tab pos="6984103" algn="l"/>
                <a:tab pos="7391630" algn="l"/>
                <a:tab pos="7799155" algn="l"/>
                <a:tab pos="7879796" algn="l"/>
              </a:tabLst>
              <a:defRPr/>
            </a:pPr>
            <a:r>
              <a:rPr lang="it-IT" sz="2900" dirty="0">
                <a:solidFill>
                  <a:srgbClr val="000000"/>
                </a:solidFill>
              </a:rPr>
              <a:t>Il momento di una coppia ha:</a:t>
            </a:r>
          </a:p>
          <a:p>
            <a:pPr algn="just">
              <a:spcAft>
                <a:spcPts val="1293"/>
              </a:spcAft>
              <a:buFont typeface="Wingdings" pitchFamily="2" charset="2"/>
              <a:buChar char=""/>
              <a:tabLst>
                <a:tab pos="56161" algn="l"/>
                <a:tab pos="463687" algn="l"/>
                <a:tab pos="871213" algn="l"/>
                <a:tab pos="1278739" algn="l"/>
                <a:tab pos="1686265" algn="l"/>
                <a:tab pos="2093791" algn="l"/>
                <a:tab pos="2501317" algn="l"/>
                <a:tab pos="2908843" algn="l"/>
                <a:tab pos="3317809" algn="l"/>
                <a:tab pos="3723895" algn="l"/>
                <a:tab pos="4131421" algn="l"/>
                <a:tab pos="4538947" algn="l"/>
                <a:tab pos="4946473" algn="l"/>
                <a:tab pos="5353999" algn="l"/>
                <a:tab pos="5761525" algn="l"/>
                <a:tab pos="6169051" algn="l"/>
                <a:tab pos="6576578" algn="l"/>
                <a:tab pos="6984103" algn="l"/>
                <a:tab pos="7391630" algn="l"/>
                <a:tab pos="7799155" algn="l"/>
                <a:tab pos="7879796" algn="l"/>
              </a:tabLst>
              <a:defRPr/>
            </a:pPr>
            <a:r>
              <a:rPr lang="it-IT" sz="2900" dirty="0">
                <a:solidFill>
                  <a:srgbClr val="DC2300"/>
                </a:solidFill>
              </a:rPr>
              <a:t> intensità</a:t>
            </a:r>
            <a:r>
              <a:rPr lang="it-IT" sz="2900" dirty="0">
                <a:solidFill>
                  <a:srgbClr val="000000"/>
                </a:solidFill>
              </a:rPr>
              <a:t> </a:t>
            </a:r>
            <a:r>
              <a:rPr lang="it-IT" sz="2900" i="1" dirty="0">
                <a:solidFill>
                  <a:srgbClr val="000000"/>
                </a:solidFill>
              </a:rPr>
              <a:t>M</a:t>
            </a:r>
            <a:r>
              <a:rPr lang="it-IT" sz="2900" dirty="0">
                <a:solidFill>
                  <a:srgbClr val="000000"/>
                </a:solidFill>
              </a:rPr>
              <a:t> data da:</a:t>
            </a:r>
          </a:p>
          <a:p>
            <a:pPr algn="just">
              <a:spcAft>
                <a:spcPts val="1293"/>
              </a:spcAft>
              <a:buFont typeface="Wingdings" pitchFamily="2" charset="2"/>
              <a:buChar char=""/>
              <a:tabLst>
                <a:tab pos="56161" algn="l"/>
                <a:tab pos="463687" algn="l"/>
                <a:tab pos="871213" algn="l"/>
                <a:tab pos="1278739" algn="l"/>
                <a:tab pos="1686265" algn="l"/>
                <a:tab pos="2093791" algn="l"/>
                <a:tab pos="2501317" algn="l"/>
                <a:tab pos="2908843" algn="l"/>
                <a:tab pos="3317809" algn="l"/>
                <a:tab pos="3723895" algn="l"/>
                <a:tab pos="4131421" algn="l"/>
                <a:tab pos="4538947" algn="l"/>
                <a:tab pos="4946473" algn="l"/>
                <a:tab pos="5353999" algn="l"/>
                <a:tab pos="5761525" algn="l"/>
                <a:tab pos="6169051" algn="l"/>
                <a:tab pos="6576578" algn="l"/>
                <a:tab pos="6984103" algn="l"/>
                <a:tab pos="7391630" algn="l"/>
                <a:tab pos="7799155" algn="l"/>
                <a:tab pos="7879796" algn="l"/>
              </a:tabLst>
              <a:defRPr/>
            </a:pPr>
            <a:endParaRPr lang="it-IT" sz="2900" dirty="0">
              <a:solidFill>
                <a:srgbClr val="000000"/>
              </a:solidFill>
            </a:endParaRPr>
          </a:p>
          <a:p>
            <a:pPr algn="just">
              <a:spcAft>
                <a:spcPts val="1293"/>
              </a:spcAft>
              <a:buFont typeface="Wingdings" pitchFamily="2" charset="2"/>
              <a:buChar char=""/>
              <a:tabLst>
                <a:tab pos="56161" algn="l"/>
                <a:tab pos="463687" algn="l"/>
                <a:tab pos="871213" algn="l"/>
                <a:tab pos="1278739" algn="l"/>
                <a:tab pos="1686265" algn="l"/>
                <a:tab pos="2093791" algn="l"/>
                <a:tab pos="2501317" algn="l"/>
                <a:tab pos="2908843" algn="l"/>
                <a:tab pos="3317809" algn="l"/>
                <a:tab pos="3723895" algn="l"/>
                <a:tab pos="4131421" algn="l"/>
                <a:tab pos="4538947" algn="l"/>
                <a:tab pos="4946473" algn="l"/>
                <a:tab pos="5353999" algn="l"/>
                <a:tab pos="5761525" algn="l"/>
                <a:tab pos="6169051" algn="l"/>
                <a:tab pos="6576578" algn="l"/>
                <a:tab pos="6984103" algn="l"/>
                <a:tab pos="7391630" algn="l"/>
                <a:tab pos="7799155" algn="l"/>
                <a:tab pos="7879796" algn="l"/>
              </a:tabLst>
              <a:defRPr/>
            </a:pPr>
            <a:endParaRPr lang="it-IT" sz="2900" dirty="0">
              <a:solidFill>
                <a:srgbClr val="000000"/>
              </a:solidFill>
            </a:endParaRPr>
          </a:p>
          <a:p>
            <a:pPr algn="just">
              <a:spcBef>
                <a:spcPts val="669"/>
              </a:spcBef>
              <a:spcAft>
                <a:spcPts val="647"/>
              </a:spcAft>
              <a:buFont typeface="Wingdings" pitchFamily="2" charset="2"/>
              <a:buChar char=""/>
              <a:tabLst>
                <a:tab pos="56161" algn="l"/>
                <a:tab pos="463687" algn="l"/>
                <a:tab pos="871213" algn="l"/>
                <a:tab pos="1278739" algn="l"/>
                <a:tab pos="1686265" algn="l"/>
                <a:tab pos="2093791" algn="l"/>
                <a:tab pos="2501317" algn="l"/>
                <a:tab pos="2908843" algn="l"/>
                <a:tab pos="3317809" algn="l"/>
                <a:tab pos="3723895" algn="l"/>
                <a:tab pos="4131421" algn="l"/>
                <a:tab pos="4538947" algn="l"/>
                <a:tab pos="4946473" algn="l"/>
                <a:tab pos="5353999" algn="l"/>
                <a:tab pos="5761525" algn="l"/>
                <a:tab pos="6169051" algn="l"/>
                <a:tab pos="6576578" algn="l"/>
                <a:tab pos="6984103" algn="l"/>
                <a:tab pos="7391630" algn="l"/>
                <a:tab pos="7799155" algn="l"/>
                <a:tab pos="7879796" algn="l"/>
              </a:tabLst>
              <a:defRPr/>
            </a:pPr>
            <a:r>
              <a:rPr lang="it-IT" sz="2900" dirty="0">
                <a:solidFill>
                  <a:srgbClr val="DC2300"/>
                </a:solidFill>
              </a:rPr>
              <a:t> direzione</a:t>
            </a:r>
            <a:r>
              <a:rPr lang="it-IT" sz="2900" dirty="0">
                <a:solidFill>
                  <a:srgbClr val="000000"/>
                </a:solidFill>
              </a:rPr>
              <a:t> perpendicolare al piano della coppia;</a:t>
            </a:r>
          </a:p>
          <a:p>
            <a:pPr algn="just">
              <a:spcBef>
                <a:spcPts val="669"/>
              </a:spcBef>
              <a:spcAft>
                <a:spcPts val="647"/>
              </a:spcAft>
              <a:buFont typeface="Wingdings" pitchFamily="2" charset="2"/>
              <a:buChar char=""/>
              <a:tabLst>
                <a:tab pos="56161" algn="l"/>
                <a:tab pos="463687" algn="l"/>
                <a:tab pos="871213" algn="l"/>
                <a:tab pos="1278739" algn="l"/>
                <a:tab pos="1686265" algn="l"/>
                <a:tab pos="2093791" algn="l"/>
                <a:tab pos="2501317" algn="l"/>
                <a:tab pos="2908843" algn="l"/>
                <a:tab pos="3317809" algn="l"/>
                <a:tab pos="3723895" algn="l"/>
                <a:tab pos="4131421" algn="l"/>
                <a:tab pos="4538947" algn="l"/>
                <a:tab pos="4946473" algn="l"/>
                <a:tab pos="5353999" algn="l"/>
                <a:tab pos="5761525" algn="l"/>
                <a:tab pos="6169051" algn="l"/>
                <a:tab pos="6576578" algn="l"/>
                <a:tab pos="6984103" algn="l"/>
                <a:tab pos="7391630" algn="l"/>
                <a:tab pos="7799155" algn="l"/>
                <a:tab pos="7879796" algn="l"/>
              </a:tabLst>
              <a:defRPr/>
            </a:pPr>
            <a:r>
              <a:rPr lang="it-IT" sz="2900" dirty="0">
                <a:solidFill>
                  <a:srgbClr val="DC2300"/>
                </a:solidFill>
              </a:rPr>
              <a:t> verso</a:t>
            </a:r>
            <a:r>
              <a:rPr lang="it-IT" sz="2900" dirty="0">
                <a:solidFill>
                  <a:srgbClr val="000000"/>
                </a:solidFill>
              </a:rPr>
              <a:t> dato dalla regola della mano destra.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momento di una coppia di forze</a:t>
            </a:r>
          </a:p>
        </p:txBody>
      </p:sp>
      <p:pic>
        <p:nvPicPr>
          <p:cNvPr id="10445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6513" y="1935163"/>
            <a:ext cx="6677025" cy="140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FD6E7-E892-48FE-8ECB-CED7052AEAC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corpo rigido e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centro di massa </a:t>
            </a:r>
            <a:r>
              <a:rPr lang="it-IT" sz="2800" b="1" u="sng" spc="-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CM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836712"/>
            <a:ext cx="8352928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Book Antiqua" pitchFamily="18" charset="0"/>
              </a:rPr>
              <a:t>Un corpo rigido è per definizione un corpo che non si deforma durante il </a:t>
            </a:r>
            <a:r>
              <a:rPr lang="it-IT" dirty="0" smtClean="0">
                <a:latin typeface="Book Antiqua" pitchFamily="18" charset="0"/>
              </a:rPr>
              <a:t>movimento, ovvero la distanza    </a:t>
            </a:r>
            <a:r>
              <a:rPr lang="it-IT" i="1" dirty="0" smtClean="0">
                <a:latin typeface="Book Antiqua" pitchFamily="18" charset="0"/>
              </a:rPr>
              <a:t>fra </a:t>
            </a:r>
            <a:r>
              <a:rPr lang="it-IT" i="1" dirty="0">
                <a:latin typeface="Book Antiqua" pitchFamily="18" charset="0"/>
              </a:rPr>
              <a:t>due punti qualsiasi i e j del </a:t>
            </a:r>
            <a:r>
              <a:rPr lang="it-IT" i="1" dirty="0" smtClean="0">
                <a:latin typeface="Book Antiqua" pitchFamily="18" charset="0"/>
              </a:rPr>
              <a:t>corpo </a:t>
            </a:r>
            <a:r>
              <a:rPr lang="it-IT" dirty="0" smtClean="0">
                <a:latin typeface="Book Antiqua" pitchFamily="18" charset="0"/>
              </a:rPr>
              <a:t>resta </a:t>
            </a:r>
            <a:r>
              <a:rPr lang="it-IT" dirty="0">
                <a:latin typeface="Book Antiqua" pitchFamily="18" charset="0"/>
              </a:rPr>
              <a:t>costante: </a:t>
            </a:r>
            <a:r>
              <a:rPr lang="it-IT" i="1" dirty="0" smtClean="0">
                <a:latin typeface="Book Antiqua" pitchFamily="18" charset="0"/>
              </a:rPr>
              <a:t>     = </a:t>
            </a:r>
            <a:r>
              <a:rPr lang="it-IT" i="1" dirty="0" err="1">
                <a:latin typeface="Book Antiqua" pitchFamily="18" charset="0"/>
              </a:rPr>
              <a:t>cost</a:t>
            </a:r>
            <a:r>
              <a:rPr lang="it-IT" i="1" dirty="0">
                <a:latin typeface="Book Antiqua" pitchFamily="18" charset="0"/>
              </a:rPr>
              <a:t> per ogni i e j.</a:t>
            </a:r>
          </a:p>
          <a:p>
            <a:pPr algn="just"/>
            <a:r>
              <a:rPr lang="it-IT" dirty="0">
                <a:latin typeface="Book Antiqua" pitchFamily="18" charset="0"/>
              </a:rPr>
              <a:t>Il moto di un corpo rigido non vincolato può essere o di pura traslazione o di </a:t>
            </a:r>
            <a:r>
              <a:rPr lang="it-IT" dirty="0" smtClean="0">
                <a:latin typeface="Book Antiqua" pitchFamily="18" charset="0"/>
              </a:rPr>
              <a:t>pura rotazione </a:t>
            </a:r>
            <a:r>
              <a:rPr lang="it-IT" dirty="0">
                <a:latin typeface="Book Antiqua" pitchFamily="18" charset="0"/>
              </a:rPr>
              <a:t>intorno ad un </a:t>
            </a:r>
            <a:r>
              <a:rPr lang="it-IT" dirty="0" smtClean="0">
                <a:latin typeface="Book Antiqua" pitchFamily="18" charset="0"/>
              </a:rPr>
              <a:t>punto, </a:t>
            </a:r>
            <a:r>
              <a:rPr lang="it-IT" dirty="0">
                <a:latin typeface="Book Antiqua" pitchFamily="18" charset="0"/>
              </a:rPr>
              <a:t>oppure </a:t>
            </a:r>
            <a:r>
              <a:rPr lang="it-IT" dirty="0" smtClean="0">
                <a:latin typeface="Book Antiqua" pitchFamily="18" charset="0"/>
              </a:rPr>
              <a:t>un moto generico interpretato come una </a:t>
            </a:r>
            <a:r>
              <a:rPr lang="it-IT" dirty="0">
                <a:latin typeface="Book Antiqua" pitchFamily="18" charset="0"/>
              </a:rPr>
              <a:t>combinazione del moto di traslazione e del moto di rotazione intorno al centro </a:t>
            </a:r>
            <a:r>
              <a:rPr lang="it-IT" dirty="0" smtClean="0">
                <a:latin typeface="Book Antiqua" pitchFamily="18" charset="0"/>
              </a:rPr>
              <a:t>di massa </a:t>
            </a:r>
            <a:r>
              <a:rPr lang="it-IT" dirty="0">
                <a:latin typeface="Book Antiqua" pitchFamily="18" charset="0"/>
              </a:rPr>
              <a:t>(</a:t>
            </a:r>
            <a:r>
              <a:rPr lang="it-IT" i="1" dirty="0" err="1">
                <a:latin typeface="Book Antiqua" pitchFamily="18" charset="0"/>
              </a:rPr>
              <a:t>CM</a:t>
            </a:r>
            <a:r>
              <a:rPr lang="it-IT" i="1" dirty="0">
                <a:latin typeface="Book Antiqua" pitchFamily="18" charset="0"/>
              </a:rPr>
              <a:t>).</a:t>
            </a:r>
            <a:endParaRPr lang="it-IT" dirty="0">
              <a:latin typeface="Book Antiqua" pitchFamily="18" charset="0"/>
            </a:endParaRPr>
          </a:p>
        </p:txBody>
      </p:sp>
      <p:graphicFrame>
        <p:nvGraphicFramePr>
          <p:cNvPr id="106500" name="Object 2"/>
          <p:cNvGraphicFramePr>
            <a:graphicFrameLocks noChangeAspect="1"/>
          </p:cNvGraphicFramePr>
          <p:nvPr/>
        </p:nvGraphicFramePr>
        <p:xfrm>
          <a:off x="4139952" y="1124744"/>
          <a:ext cx="22998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4" name="Equazione" r:id="rId3" imgW="152280" imgH="241200" progId="Equation.3">
                  <p:embed/>
                </p:oleObj>
              </mc:Choice>
              <mc:Fallback>
                <p:oleObj name="Equazione" r:id="rId3" imgW="15228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124744"/>
                        <a:ext cx="229985" cy="36004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2"/>
          <p:cNvGraphicFramePr>
            <a:graphicFrameLocks noChangeAspect="1"/>
          </p:cNvGraphicFramePr>
          <p:nvPr/>
        </p:nvGraphicFramePr>
        <p:xfrm>
          <a:off x="1691680" y="1412776"/>
          <a:ext cx="2301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5" name="Equazione" r:id="rId5" imgW="152280" imgH="241200" progId="Equation.3">
                  <p:embed/>
                </p:oleObj>
              </mc:Choice>
              <mc:Fallback>
                <p:oleObj name="Equazione" r:id="rId5" imgW="1522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412776"/>
                        <a:ext cx="230188" cy="358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59" y="3284984"/>
            <a:ext cx="8280921" cy="31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2FD4CD-A77B-49D6-B39D-96F850E6E61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traslatorio di un corpo rigido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9552" y="1124744"/>
            <a:ext cx="8352928" cy="54938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Book Antiqua" pitchFamily="18" charset="0"/>
              </a:rPr>
              <a:t>Quando il corpo rigido compie un moto di sola traslazione </a:t>
            </a:r>
            <a:r>
              <a:rPr lang="it-IT" b="1" dirty="0">
                <a:latin typeface="Book Antiqua" pitchFamily="18" charset="0"/>
              </a:rPr>
              <a:t>tutti i punti </a:t>
            </a:r>
            <a:r>
              <a:rPr lang="it-IT" b="1" dirty="0" smtClean="0">
                <a:latin typeface="Book Antiqua" pitchFamily="18" charset="0"/>
              </a:rPr>
              <a:t>descrivono traiettorie uguali</a:t>
            </a:r>
            <a:r>
              <a:rPr lang="it-IT" b="1" dirty="0">
                <a:latin typeface="Book Antiqua" pitchFamily="18" charset="0"/>
              </a:rPr>
              <a:t>, in generale curvilinee, </a:t>
            </a:r>
            <a:r>
              <a:rPr lang="it-IT" dirty="0">
                <a:latin typeface="Book Antiqua" pitchFamily="18" charset="0"/>
              </a:rPr>
              <a:t>percorse con la stessa </a:t>
            </a:r>
            <a:r>
              <a:rPr lang="it-IT" dirty="0" err="1">
                <a:latin typeface="Book Antiqua" pitchFamily="18" charset="0"/>
              </a:rPr>
              <a:t>velocita</a:t>
            </a:r>
            <a:r>
              <a:rPr lang="it-IT" dirty="0">
                <a:latin typeface="Book Antiqua" pitchFamily="18" charset="0"/>
              </a:rPr>
              <a:t> </a:t>
            </a:r>
            <a:r>
              <a:rPr lang="it-IT" b="1" dirty="0">
                <a:latin typeface="Book Antiqua" pitchFamily="18" charset="0"/>
              </a:rPr>
              <a:t>v, che coincide con </a:t>
            </a:r>
            <a:r>
              <a:rPr lang="it-IT" b="1" dirty="0" err="1" smtClean="0">
                <a:latin typeface="Book Antiqua" pitchFamily="18" charset="0"/>
              </a:rPr>
              <a:t>v</a:t>
            </a:r>
            <a:r>
              <a:rPr lang="it-IT" b="1" baseline="-25000" dirty="0" err="1" smtClean="0">
                <a:latin typeface="Book Antiqua" pitchFamily="18" charset="0"/>
              </a:rPr>
              <a:t>CM</a:t>
            </a:r>
            <a:r>
              <a:rPr lang="it-IT" b="1" dirty="0" smtClean="0">
                <a:latin typeface="Book Antiqua" pitchFamily="18" charset="0"/>
              </a:rPr>
              <a:t>.</a:t>
            </a: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marL="2959100"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r>
              <a:rPr lang="it-IT" b="1" dirty="0" smtClean="0">
                <a:latin typeface="Book Antiqua" pitchFamily="18" charset="0"/>
              </a:rPr>
              <a:t>L’equazione dinamica alla base del moto traslatorio è:</a:t>
            </a: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>
              <a:latin typeface="Book Antiqua" pitchFamily="18" charset="0"/>
            </a:endParaRP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08920"/>
            <a:ext cx="3672408" cy="178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85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211726"/>
              </p:ext>
            </p:extLst>
          </p:nvPr>
        </p:nvGraphicFramePr>
        <p:xfrm>
          <a:off x="3059832" y="5661248"/>
          <a:ext cx="1306760" cy="516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0" name="Equazione" r:id="rId4" imgW="634680" imgH="253800" progId="Equation.3">
                  <p:embed/>
                </p:oleObj>
              </mc:Choice>
              <mc:Fallback>
                <p:oleObj name="Equazione" r:id="rId4" imgW="63468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661248"/>
                        <a:ext cx="1306760" cy="51669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05405-4CEC-43C9-BA92-D944A8580E5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rotatorio di un corpo rigido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14382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539552" y="1124744"/>
            <a:ext cx="8208912" cy="5632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latin typeface="Book Antiqua" pitchFamily="18" charset="0"/>
              </a:rPr>
              <a:t>Quando il corpo rigido compie un moto compie un </a:t>
            </a:r>
            <a:r>
              <a:rPr lang="it-IT" i="1" dirty="0">
                <a:latin typeface="Book Antiqua" pitchFamily="18" charset="0"/>
              </a:rPr>
              <a:t>moto di rotazione </a:t>
            </a:r>
            <a:r>
              <a:rPr lang="it-IT" dirty="0">
                <a:latin typeface="Book Antiqua" pitchFamily="18" charset="0"/>
              </a:rPr>
              <a:t>tutti i </a:t>
            </a:r>
            <a:r>
              <a:rPr lang="it-IT" dirty="0" smtClean="0">
                <a:latin typeface="Book Antiqua" pitchFamily="18" charset="0"/>
              </a:rPr>
              <a:t>punti descrivono </a:t>
            </a:r>
            <a:r>
              <a:rPr lang="it-IT" dirty="0">
                <a:latin typeface="Book Antiqua" pitchFamily="18" charset="0"/>
              </a:rPr>
              <a:t>un moto circolare, le traiettorie sono archi </a:t>
            </a:r>
            <a:r>
              <a:rPr lang="it-IT" dirty="0" smtClean="0">
                <a:latin typeface="Book Antiqua" pitchFamily="18" charset="0"/>
              </a:rPr>
              <a:t>di circonferenze </a:t>
            </a:r>
            <a:r>
              <a:rPr lang="it-IT" dirty="0">
                <a:latin typeface="Book Antiqua" pitchFamily="18" charset="0"/>
              </a:rPr>
              <a:t>diverse che stanno su piani tra loro paralleli </a:t>
            </a:r>
            <a:r>
              <a:rPr lang="it-IT" dirty="0" smtClean="0">
                <a:latin typeface="Book Antiqua" pitchFamily="18" charset="0"/>
              </a:rPr>
              <a:t>e hanno </a:t>
            </a:r>
            <a:r>
              <a:rPr lang="it-IT" dirty="0">
                <a:latin typeface="Book Antiqua" pitchFamily="18" charset="0"/>
              </a:rPr>
              <a:t>il centro su uno stesso asse, l’asse di rotazione</a:t>
            </a:r>
          </a:p>
          <a:p>
            <a:pPr marL="2870200"/>
            <a:r>
              <a:rPr lang="it-IT" dirty="0">
                <a:latin typeface="Book Antiqua" pitchFamily="18" charset="0"/>
              </a:rPr>
              <a:t>Tutti i punti ruotano con la stessa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velocità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angolare ω</a:t>
            </a:r>
            <a:r>
              <a:rPr lang="it-IT" dirty="0">
                <a:latin typeface="Book Antiqua" pitchFamily="18" charset="0"/>
              </a:rPr>
              <a:t>. </a:t>
            </a:r>
          </a:p>
          <a:p>
            <a:pPr marL="2870200"/>
            <a:r>
              <a:rPr lang="it-IT" dirty="0">
                <a:latin typeface="Book Antiqua" pitchFamily="18" charset="0"/>
              </a:rPr>
              <a:t>Le </a:t>
            </a:r>
            <a:r>
              <a:rPr lang="it-IT" dirty="0" err="1">
                <a:latin typeface="Book Antiqua" pitchFamily="18" charset="0"/>
              </a:rPr>
              <a:t>velocita</a:t>
            </a:r>
            <a:r>
              <a:rPr lang="it-IT" dirty="0">
                <a:latin typeface="Book Antiqua" pitchFamily="18" charset="0"/>
              </a:rPr>
              <a:t>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</a:t>
            </a:r>
            <a:r>
              <a:rPr lang="it-IT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</a:t>
            </a:r>
            <a:r>
              <a:rPr lang="it-IT" dirty="0">
                <a:latin typeface="Book Antiqua" pitchFamily="18" charset="0"/>
              </a:rPr>
              <a:t> dei singoli punti sono diverse a seconda della distanza </a:t>
            </a:r>
            <a:r>
              <a:rPr lang="it-IT" dirty="0" err="1" smtClean="0">
                <a:latin typeface="Book Antiqua" pitchFamily="18" charset="0"/>
              </a:rPr>
              <a:t>r</a:t>
            </a:r>
            <a:r>
              <a:rPr lang="it-IT" baseline="-25000" dirty="0" err="1" smtClean="0">
                <a:latin typeface="Book Antiqua" pitchFamily="18" charset="0"/>
              </a:rPr>
              <a:t>i</a:t>
            </a:r>
            <a:r>
              <a:rPr lang="it-IT" dirty="0" smtClean="0">
                <a:latin typeface="Book Antiqua" pitchFamily="18" charset="0"/>
              </a:rPr>
              <a:t> </a:t>
            </a:r>
            <a:r>
              <a:rPr lang="it-IT" dirty="0">
                <a:latin typeface="Book Antiqua" pitchFamily="18" charset="0"/>
              </a:rPr>
              <a:t>dall’asse di </a:t>
            </a:r>
            <a:r>
              <a:rPr lang="it-IT" dirty="0" smtClean="0">
                <a:latin typeface="Book Antiqua" pitchFamily="18" charset="0"/>
              </a:rPr>
              <a:t>rotazione e vale: </a:t>
            </a:r>
            <a:endParaRPr lang="it-IT" dirty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>
              <a:latin typeface="Book Antiqua" pitchFamily="18" charset="0"/>
            </a:endParaRPr>
          </a:p>
          <a:p>
            <a:pPr algn="just"/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L’equazione dinamica alla base del moto rotatorio </a:t>
            </a:r>
            <a:r>
              <a:rPr lang="it-IT" b="1" dirty="0" smtClean="0">
                <a:solidFill>
                  <a:srgbClr val="FF0000"/>
                </a:solidFill>
                <a:latin typeface="Book Antiqua" pitchFamily="18" charset="0"/>
              </a:rPr>
              <a:t>è:</a:t>
            </a:r>
          </a:p>
          <a:p>
            <a:pPr algn="just"/>
            <a:endParaRPr lang="it-IT" b="1" dirty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>Essendo </a:t>
            </a:r>
            <a:r>
              <a:rPr lang="it-IT" b="1" dirty="0" smtClean="0">
                <a:latin typeface="Book Antiqua" pitchFamily="18" charset="0"/>
              </a:rPr>
              <a:t>M</a:t>
            </a:r>
            <a:r>
              <a:rPr lang="it-IT" dirty="0" smtClean="0">
                <a:latin typeface="Book Antiqua" pitchFamily="18" charset="0"/>
              </a:rPr>
              <a:t> il momento delle forze “esterne” applicate al corpo. </a:t>
            </a:r>
            <a:endParaRPr lang="it-IT" b="1" dirty="0" smtClean="0">
              <a:latin typeface="Book Antiqua" pitchFamily="18" charset="0"/>
            </a:endParaRPr>
          </a:p>
          <a:p>
            <a:pPr algn="just"/>
            <a:endParaRPr lang="it-IT" b="1" dirty="0">
              <a:latin typeface="Book Antiqua" pitchFamily="18" charset="0"/>
            </a:endParaRPr>
          </a:p>
          <a:p>
            <a:pPr algn="just"/>
            <a:endParaRPr lang="it-IT" dirty="0">
              <a:latin typeface="Book Antiqua" pitchFamily="18" charset="0"/>
            </a:endParaRPr>
          </a:p>
        </p:txBody>
      </p:sp>
      <p:graphicFrame>
        <p:nvGraphicFramePr>
          <p:cNvPr id="109573" name="Object 2"/>
          <p:cNvGraphicFramePr>
            <a:graphicFrameLocks noChangeAspect="1"/>
          </p:cNvGraphicFramePr>
          <p:nvPr/>
        </p:nvGraphicFramePr>
        <p:xfrm>
          <a:off x="5004048" y="3645024"/>
          <a:ext cx="1053333" cy="49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8" name="Equazione" r:id="rId4" imgW="482400" imgH="228600" progId="Equation.3">
                  <p:embed/>
                </p:oleObj>
              </mc:Choice>
              <mc:Fallback>
                <p:oleObj name="Equazione" r:id="rId4" imgW="482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645024"/>
                        <a:ext cx="1053333" cy="49339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348880"/>
            <a:ext cx="1944216" cy="18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575" name="Object 2"/>
          <p:cNvGraphicFramePr>
            <a:graphicFrameLocks noChangeAspect="1"/>
          </p:cNvGraphicFramePr>
          <p:nvPr/>
        </p:nvGraphicFramePr>
        <p:xfrm>
          <a:off x="6572264" y="4572008"/>
          <a:ext cx="11938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9" name="Equazione" r:id="rId7" imgW="545760" imgH="419040" progId="Equation.3">
                  <p:embed/>
                </p:oleObj>
              </mc:Choice>
              <mc:Fallback>
                <p:oleObj name="Equazione" r:id="rId7" imgW="54576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572008"/>
                        <a:ext cx="1193800" cy="9048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E05405-4CEC-43C9-BA92-D944A8580E5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moto vario di un corpo rigido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184576" cy="309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907704" y="4293096"/>
            <a:ext cx="5184576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Book Antiqua" pitchFamily="18" charset="0"/>
              </a:rPr>
              <a:t>Il moto vario di un corpo rigido può essere studiato come la combinazione del moto traslatorio del centro di massa </a:t>
            </a:r>
            <a:r>
              <a:rPr lang="it-IT" sz="2000" dirty="0" err="1" smtClean="0">
                <a:latin typeface="Book Antiqua" pitchFamily="18" charset="0"/>
              </a:rPr>
              <a:t>CM</a:t>
            </a:r>
            <a:r>
              <a:rPr lang="it-IT" sz="2000" dirty="0" smtClean="0">
                <a:latin typeface="Book Antiqua" pitchFamily="18" charset="0"/>
              </a:rPr>
              <a:t> e il moto rotatorio dei punti materiali del corpo attorno il </a:t>
            </a:r>
            <a:r>
              <a:rPr lang="it-IT" sz="2000" dirty="0" err="1" smtClean="0">
                <a:latin typeface="Book Antiqua" pitchFamily="18" charset="0"/>
              </a:rPr>
              <a:t>CM</a:t>
            </a:r>
            <a:endParaRPr lang="it-IT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AE736-AA1D-4930-B3BE-B02D854DEF8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equilibrio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per traslazioni e rotazioni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1560" y="1556792"/>
            <a:ext cx="8352928" cy="43088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latin typeface="Book Antiqua" pitchFamily="18" charset="0"/>
              </a:rPr>
              <a:t>Per </a:t>
            </a:r>
            <a:r>
              <a:rPr lang="it-IT" b="1" dirty="0" smtClean="0">
                <a:latin typeface="Book Antiqua" pitchFamily="18" charset="0"/>
              </a:rPr>
              <a:t>un punto materiale si ha una condizione di equilibrio statico, (cioè se e in quiete </a:t>
            </a:r>
            <a:r>
              <a:rPr lang="it-IT" dirty="0" smtClean="0">
                <a:latin typeface="Book Antiqua" pitchFamily="18" charset="0"/>
              </a:rPr>
              <a:t>rimane in quiete) se la forza risultante </a:t>
            </a:r>
            <a:r>
              <a:rPr lang="it-IT" b="1" dirty="0" smtClean="0">
                <a:latin typeface="Book Antiqua" pitchFamily="18" charset="0"/>
              </a:rPr>
              <a:t>R </a:t>
            </a:r>
            <a:r>
              <a:rPr lang="it-IT" dirty="0" smtClean="0">
                <a:latin typeface="Book Antiqua" pitchFamily="18" charset="0"/>
              </a:rPr>
              <a:t>che agisce su di esso e nulla.</a:t>
            </a:r>
          </a:p>
          <a:p>
            <a:r>
              <a:rPr lang="it-IT" dirty="0" smtClean="0">
                <a:latin typeface="Book Antiqua" pitchFamily="18" charset="0"/>
              </a:rPr>
              <a:t> </a:t>
            </a:r>
          </a:p>
          <a:p>
            <a:pPr algn="just"/>
            <a:r>
              <a:rPr lang="it-IT" dirty="0" smtClean="0">
                <a:latin typeface="Book Antiqua" pitchFamily="18" charset="0"/>
              </a:rPr>
              <a:t>Nel caso di </a:t>
            </a:r>
            <a:r>
              <a:rPr lang="it-IT" b="1" dirty="0" smtClean="0">
                <a:latin typeface="Book Antiqua" pitchFamily="18" charset="0"/>
              </a:rPr>
              <a:t>un corpo rigido </a:t>
            </a:r>
            <a:r>
              <a:rPr lang="it-IT" dirty="0" smtClean="0">
                <a:latin typeface="Book Antiqua" pitchFamily="18" charset="0"/>
              </a:rPr>
              <a:t>, oltre al modulo e alla direzione della forza, è naturalmente importante anche il </a:t>
            </a:r>
            <a:r>
              <a:rPr lang="it-IT" b="1" dirty="0" smtClean="0">
                <a:latin typeface="Book Antiqua" pitchFamily="18" charset="0"/>
              </a:rPr>
              <a:t>punto di applicazione,</a:t>
            </a:r>
            <a:r>
              <a:rPr lang="it-IT" dirty="0" smtClean="0">
                <a:latin typeface="Book Antiqua" pitchFamily="18" charset="0"/>
              </a:rPr>
              <a:t> cioè per il corpo rigido è importante </a:t>
            </a:r>
            <a:r>
              <a:rPr lang="it-IT" b="1" i="1" dirty="0" smtClean="0">
                <a:latin typeface="Book Antiqua" pitchFamily="18" charset="0"/>
              </a:rPr>
              <a:t>il momento esercitato dalla forza M.</a:t>
            </a:r>
          </a:p>
          <a:p>
            <a:pPr algn="ctr"/>
            <a:endParaRPr lang="it-IT" b="1" i="1" dirty="0" smtClean="0">
              <a:latin typeface="Book Antiqua" pitchFamily="18" charset="0"/>
            </a:endParaRPr>
          </a:p>
          <a:p>
            <a:pPr algn="ctr"/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CONDIZIONE  </a:t>
            </a:r>
            <a:r>
              <a:rPr lang="it-IT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EQUILIBRIO  STATICO</a:t>
            </a:r>
          </a:p>
          <a:p>
            <a:pPr algn="ctr"/>
            <a:endParaRPr lang="it-IT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endParaRPr lang="it-IT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endParaRPr lang="it-IT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endParaRPr lang="it-IT" b="1" i="1" dirty="0" smtClean="0">
              <a:latin typeface="Book Antiqua" pitchFamily="18" charset="0"/>
            </a:endParaRPr>
          </a:p>
          <a:p>
            <a:pPr algn="just"/>
            <a:endParaRPr lang="it-IT" b="1" i="1" dirty="0" smtClean="0">
              <a:latin typeface="Book Antiqua" pitchFamily="18" charset="0"/>
            </a:endParaRPr>
          </a:p>
          <a:p>
            <a:pPr algn="just"/>
            <a:endParaRPr lang="it-IT" b="1" i="1" dirty="0" smtClean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3563888" y="4293096"/>
          <a:ext cx="2513999" cy="109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1" name="Equazione" r:id="rId3" imgW="1041120" imgH="457200" progId="Equation.3">
                  <p:embed/>
                </p:oleObj>
              </mc:Choice>
              <mc:Fallback>
                <p:oleObj name="Equazione" r:id="rId3" imgW="10411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293096"/>
                        <a:ext cx="2513999" cy="109102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AE736-AA1D-4930-B3BE-B02D854DEF8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condizioni di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equilibrio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9552" y="908721"/>
            <a:ext cx="8390166" cy="56323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>
                <a:latin typeface="Book Antiqua" pitchFamily="18" charset="0"/>
              </a:rPr>
              <a:t>La condizione di equilibrio di un corpo può essere di tre tipi:</a:t>
            </a:r>
          </a:p>
          <a:p>
            <a:endParaRPr lang="it-IT" dirty="0" smtClean="0">
              <a:latin typeface="Book Antiqua" pitchFamily="18" charset="0"/>
            </a:endParaRPr>
          </a:p>
          <a:p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stabile, instabile o indifferente</a:t>
            </a:r>
          </a:p>
          <a:p>
            <a:endParaRPr lang="it-IT" dirty="0" smtClean="0"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Equilibrio stabile: </a:t>
            </a:r>
            <a:r>
              <a:rPr lang="it-IT" dirty="0" smtClean="0">
                <a:latin typeface="Book Antiqua" pitchFamily="18" charset="0"/>
              </a:rPr>
              <a:t>se le forze o i momenti di forza che insorgono per un piccolo spostamento del corpo spingono il corpo a tornare alla posizione di equilibrio.</a:t>
            </a:r>
          </a:p>
          <a:p>
            <a:pPr algn="just">
              <a:buFont typeface="Arial" pitchFamily="34" charset="0"/>
              <a:buChar char="•"/>
            </a:pPr>
            <a:endParaRPr lang="it-IT" dirty="0" smtClean="0"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Equilibrio instabile: </a:t>
            </a:r>
            <a:r>
              <a:rPr lang="it-IT" dirty="0" smtClean="0">
                <a:latin typeface="Book Antiqua" pitchFamily="18" charset="0"/>
              </a:rPr>
              <a:t>se le forze o i momenti di forza che insorgono a causa di un piccolo spostamento del corpo lo spingono lontano dalla sua posizione iniziale.</a:t>
            </a:r>
          </a:p>
          <a:p>
            <a:pPr algn="just">
              <a:buFont typeface="Arial" pitchFamily="34" charset="0"/>
              <a:buChar char="•"/>
            </a:pPr>
            <a:endParaRPr lang="it-IT" dirty="0" smtClean="0"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Equilibrio indifferente: </a:t>
            </a:r>
            <a:r>
              <a:rPr lang="it-IT" dirty="0" smtClean="0">
                <a:latin typeface="Book Antiqua" pitchFamily="18" charset="0"/>
              </a:rPr>
              <a:t>ad un piccolo spostamento del corpo, non vi sono forze o momenti di forza risultanti che tendano a riportarlo verso la sua posizione iniziale o ad allontanarlo da essa.</a:t>
            </a:r>
          </a:p>
          <a:p>
            <a:pPr algn="just">
              <a:buFont typeface="Arial" pitchFamily="34" charset="0"/>
              <a:buChar char="•"/>
            </a:pPr>
            <a:endParaRPr lang="it-IT" b="1" i="1" dirty="0" smtClean="0"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it-IT" b="1" i="1" dirty="0" smtClean="0"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it-IT" b="1" i="1" dirty="0" smtClean="0"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it-IT" b="1" i="1" dirty="0" smtClean="0"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it-IT" b="1" i="1" dirty="0" smtClean="0">
              <a:latin typeface="Book Antiqua" pitchFamily="18" charset="0"/>
            </a:endParaRPr>
          </a:p>
          <a:p>
            <a:pPr algn="just"/>
            <a:endParaRPr lang="it-IT" b="1" dirty="0" smtClean="0">
              <a:latin typeface="Book Antiqua" pitchFamily="18" charset="0"/>
            </a:endParaRPr>
          </a:p>
        </p:txBody>
      </p:sp>
      <p:pic>
        <p:nvPicPr>
          <p:cNvPr id="147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929198"/>
            <a:ext cx="3505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13ECD-6328-4DE8-A5F0-6ABA59E8D8D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00034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 macchine semplici e le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leve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7544" y="836712"/>
            <a:ext cx="8424936" cy="2520280"/>
          </a:xfrm>
          <a:prstGeom prst="rect">
            <a:avLst/>
          </a:prstGeom>
          <a:ln w="19050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Macchina semplice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: dispositivo che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equilibra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o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vince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una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forza resistente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applicando una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forza motrice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di intensità o direzione diversa.</a:t>
            </a: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lang="it-IT" dirty="0" smtClean="0">
                <a:solidFill>
                  <a:srgbClr val="181512"/>
                </a:solidFill>
                <a:latin typeface="Book Antiqua" pitchFamily="18" charset="0"/>
              </a:rPr>
              <a:t>Si definisce </a:t>
            </a:r>
            <a:r>
              <a:rPr lang="it-IT" b="1" i="1" dirty="0" smtClean="0">
                <a:solidFill>
                  <a:srgbClr val="181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guadagno</a:t>
            </a:r>
            <a:r>
              <a:rPr lang="it-IT" dirty="0" smtClean="0">
                <a:solidFill>
                  <a:srgbClr val="181512"/>
                </a:solidFill>
                <a:latin typeface="Book Antiqua" pitchFamily="18" charset="0"/>
              </a:rPr>
              <a:t>:</a:t>
            </a:r>
            <a:r>
              <a:rPr lang="it-IT" sz="2000" dirty="0" smtClean="0">
                <a:solidFill>
                  <a:srgbClr val="181512"/>
                </a:solidFill>
                <a:latin typeface="Book Antiqua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18151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lang="it-IT" sz="2000" dirty="0" smtClean="0">
              <a:solidFill>
                <a:srgbClr val="181512"/>
              </a:solidFill>
              <a:latin typeface="Book Antiqu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18151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18151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5" name="Rettangolo 8"/>
          <p:cNvSpPr>
            <a:spLocks noChangeArrowheads="1"/>
          </p:cNvSpPr>
          <p:nvPr/>
        </p:nvSpPr>
        <p:spPr bwMode="auto">
          <a:xfrm>
            <a:off x="3419872" y="2492896"/>
            <a:ext cx="4914900" cy="7864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it-IT" dirty="0" smtClean="0">
                <a:solidFill>
                  <a:srgbClr val="181512"/>
                </a:solidFill>
                <a:latin typeface="Book Antiqua" pitchFamily="18" charset="0"/>
              </a:rPr>
              <a:t>Se</a:t>
            </a:r>
            <a:r>
              <a:rPr lang="it-IT" b="1" i="1" dirty="0" smtClean="0">
                <a:solidFill>
                  <a:srgbClr val="181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guadagno </a:t>
            </a:r>
            <a:r>
              <a:rPr lang="it-IT" b="1" dirty="0">
                <a:solidFill>
                  <a:srgbClr val="181512"/>
                </a:solidFill>
                <a:latin typeface="Book Antiqua" pitchFamily="18" charset="0"/>
              </a:rPr>
              <a:t>&gt; 1 </a:t>
            </a:r>
            <a:r>
              <a:rPr lang="it-IT" dirty="0">
                <a:solidFill>
                  <a:srgbClr val="181512"/>
                </a:solidFill>
                <a:latin typeface="Book Antiqua" pitchFamily="18" charset="0"/>
              </a:rPr>
              <a:t>: macchina </a:t>
            </a:r>
            <a:r>
              <a:rPr lang="it-IT" b="1" dirty="0">
                <a:solidFill>
                  <a:srgbClr val="181512"/>
                </a:solidFill>
                <a:latin typeface="Book Antiqua" pitchFamily="18" charset="0"/>
              </a:rPr>
              <a:t>vantaggiosa</a:t>
            </a:r>
          </a:p>
          <a:p>
            <a:pPr>
              <a:lnSpc>
                <a:spcPct val="130000"/>
              </a:lnSpc>
            </a:pPr>
            <a:r>
              <a:rPr lang="it-IT" dirty="0" smtClean="0">
                <a:solidFill>
                  <a:srgbClr val="181512"/>
                </a:solidFill>
                <a:latin typeface="Book Antiqua" pitchFamily="18" charset="0"/>
              </a:rPr>
              <a:t>Se</a:t>
            </a:r>
            <a:r>
              <a:rPr lang="it-IT" b="1" i="1" dirty="0" smtClean="0">
                <a:solidFill>
                  <a:srgbClr val="1815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guadagno </a:t>
            </a:r>
            <a:r>
              <a:rPr lang="it-IT" b="1" dirty="0" smtClean="0">
                <a:solidFill>
                  <a:srgbClr val="181512"/>
                </a:solidFill>
                <a:latin typeface="Book Antiqua" pitchFamily="18" charset="0"/>
              </a:rPr>
              <a:t>&lt; </a:t>
            </a:r>
            <a:r>
              <a:rPr lang="it-IT" b="1" dirty="0">
                <a:solidFill>
                  <a:srgbClr val="181512"/>
                </a:solidFill>
                <a:latin typeface="Book Antiqua" pitchFamily="18" charset="0"/>
              </a:rPr>
              <a:t>1 </a:t>
            </a:r>
            <a:r>
              <a:rPr lang="it-IT" dirty="0">
                <a:solidFill>
                  <a:srgbClr val="181512"/>
                </a:solidFill>
                <a:latin typeface="Book Antiqua" pitchFamily="18" charset="0"/>
              </a:rPr>
              <a:t>: macchina </a:t>
            </a:r>
            <a:r>
              <a:rPr lang="it-IT" b="1" dirty="0">
                <a:solidFill>
                  <a:srgbClr val="181512"/>
                </a:solidFill>
                <a:latin typeface="Book Antiqua" pitchFamily="18" charset="0"/>
              </a:rPr>
              <a:t>svantaggiosa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1"/>
            <a:ext cx="2952328" cy="74315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8100" dir="2700000" algn="tl" rotWithShape="0">
              <a:schemeClr val="bg2">
                <a:alpha val="42999"/>
              </a:scheme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4005064"/>
            <a:ext cx="4799565" cy="2592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Leva: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corpo rigido che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può ruotare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attorno a un punto, detto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fulcro.</a:t>
            </a:r>
          </a:p>
          <a:p>
            <a:pPr marL="6350" marR="0" lvl="0" indent="-6350" algn="just" defTabSz="914400" rtl="0" eaLnBrk="0" fontAlgn="base" latinLnBrk="0" hangingPunct="0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Tx/>
              <a:buSzPct val="95000"/>
              <a:tabLst/>
              <a:defRPr/>
            </a:pP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La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 forza motrice </a:t>
            </a:r>
            <a:r>
              <a:rPr kumimoji="0" lang="it-IT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F</a:t>
            </a:r>
            <a:r>
              <a:rPr kumimoji="0" lang="it-IT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m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e la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forza</a:t>
            </a:r>
            <a:r>
              <a:rPr kumimoji="0" lang="it-IT" b="1" i="0" u="none" strike="noStrike" kern="1200" cap="none" spc="0" normalizeH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resistente </a:t>
            </a:r>
            <a:r>
              <a:rPr kumimoji="0" lang="it-IT" b="1" i="1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F</a:t>
            </a:r>
            <a:r>
              <a:rPr kumimoji="0" lang="it-IT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r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 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sono applicate a 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distanza </a:t>
            </a:r>
            <a:r>
              <a:rPr kumimoji="0" lang="it-IT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b</a:t>
            </a:r>
            <a:r>
              <a:rPr kumimoji="0" lang="it-IT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m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 e </a:t>
            </a:r>
            <a:r>
              <a:rPr kumimoji="0" lang="it-IT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b</a:t>
            </a:r>
            <a:r>
              <a:rPr kumimoji="0" lang="it-IT" b="1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r</a:t>
            </a:r>
            <a:r>
              <a:rPr kumimoji="0" lang="it-IT" b="1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 </a:t>
            </a:r>
            <a:r>
              <a:rPr kumimoji="0" lang="it-IT" b="0" i="0" u="none" strike="noStrike" kern="1200" cap="none" spc="0" normalizeH="0" baseline="0" noProof="0" dirty="0" smtClean="0">
                <a:ln>
                  <a:noFill/>
                </a:ln>
                <a:solidFill>
                  <a:srgbClr val="181512"/>
                </a:solidFill>
                <a:effectLst/>
                <a:uLnTx/>
                <a:uFillTx/>
                <a:latin typeface="Book Antiqua" pitchFamily="18" charset="0"/>
              </a:rPr>
              <a:t>dal fulcro.</a:t>
            </a:r>
          </a:p>
          <a:p>
            <a:pPr marL="6350" marR="0" lvl="0" indent="-6350" algn="l" defTabSz="914400" rtl="0" eaLnBrk="0" fontAlgn="base" latinLnBrk="0" hangingPunct="0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Tx/>
              <a:buSzPct val="95000"/>
              <a:tabLst/>
              <a:defRPr/>
            </a:pPr>
            <a:r>
              <a:rPr lang="it-IT" sz="2000" b="1" i="1" u="sng" dirty="0" smtClean="0">
                <a:solidFill>
                  <a:srgbClr val="181512"/>
                </a:solidFill>
                <a:latin typeface="Book Antiqua" pitchFamily="18" charset="0"/>
              </a:rPr>
              <a:t>Condizione di equilibrio</a:t>
            </a:r>
            <a:r>
              <a:rPr lang="it-IT" sz="2000" dirty="0" smtClean="0">
                <a:solidFill>
                  <a:srgbClr val="181512"/>
                </a:solidFill>
                <a:latin typeface="Book Antiqua" pitchFamily="18" charset="0"/>
              </a:rPr>
              <a:t>:</a:t>
            </a:r>
          </a:p>
          <a:p>
            <a:pPr marL="6350" marR="0" lvl="0" indent="-6350" algn="l" defTabSz="914400" rtl="0" eaLnBrk="0" fontAlgn="base" latinLnBrk="0" hangingPunct="0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Tx/>
              <a:buSzPct val="95000"/>
              <a:tabLst/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181512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109" y="4005064"/>
            <a:ext cx="384139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4839" y="5771787"/>
            <a:ext cx="16906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612197-C32B-488C-A316-DE1859C60B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it-IT" smtClean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71472" y="142852"/>
            <a:ext cx="842968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it-IT" sz="2800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u="sng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tipi di leve</a:t>
            </a:r>
            <a:endParaRPr lang="it-IT" sz="2800" b="1" u="sng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196752"/>
            <a:ext cx="832190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90425-D441-4A9F-98BF-D02C76B02BA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unità di misura delle forze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063" y="928688"/>
            <a:ext cx="8643937" cy="23391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endParaRPr lang="it-IT" sz="2000" b="1" i="1" dirty="0">
              <a:latin typeface="Book Antiqua" pitchFamily="18" charset="0"/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it-IT" sz="2200" b="1" i="1" dirty="0">
                <a:latin typeface="Book Antiqua" pitchFamily="18" charset="0"/>
              </a:rPr>
              <a:t>La Forza è una grandezza derivata e la sua unità di misura nel S.I. è il Newton (N) definito seguendo il 2° principio della dinamica come:</a:t>
            </a: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it-IT" sz="2000" dirty="0">
              <a:latin typeface="Book Antiqua" pitchFamily="18" charset="0"/>
            </a:endParaRPr>
          </a:p>
          <a:p>
            <a:pPr algn="just">
              <a:defRPr/>
            </a:pPr>
            <a:endParaRPr lang="it-IT" sz="2000" dirty="0" smtClean="0">
              <a:latin typeface="Book Antiqua" pitchFamily="18" charset="0"/>
            </a:endParaRPr>
          </a:p>
          <a:p>
            <a:pPr algn="just">
              <a:defRPr/>
            </a:pPr>
            <a:endParaRPr lang="it-IT" sz="2000" dirty="0">
              <a:latin typeface="Book Antiqua" pitchFamily="18" charset="0"/>
            </a:endParaRP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2857500" y="2143125"/>
          <a:ext cx="33242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zione" r:id="rId3" imgW="1434960" imgH="393480" progId="Equation.3">
                  <p:embed/>
                </p:oleObj>
              </mc:Choice>
              <mc:Fallback>
                <p:oleObj name="Equazione" r:id="rId3" imgW="143496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143125"/>
                        <a:ext cx="3324225" cy="8016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0825" y="2214563"/>
            <a:ext cx="7016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00063" y="3357563"/>
            <a:ext cx="6592217" cy="31393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Il </a:t>
            </a:r>
            <a:r>
              <a:rPr lang="it-IT" b="1" dirty="0">
                <a:latin typeface="Book Antiqua" pitchFamily="18" charset="0"/>
              </a:rPr>
              <a:t>dinamometro</a:t>
            </a:r>
            <a:r>
              <a:rPr lang="it-IT" dirty="0">
                <a:latin typeface="Book Antiqua" pitchFamily="18" charset="0"/>
              </a:rPr>
              <a:t> è uno strumento che si usa per misurare l'intensità di una forza ad esso applicata. </a:t>
            </a:r>
          </a:p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E’ costituito da una molla contenuta all'interno di un tubo di plastica o di metallo. </a:t>
            </a:r>
          </a:p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Applicando una forza ad esso, la molla si allungherà fino a che, l'indice indicherà l'intensità della forza applicata al dinamometro. </a:t>
            </a:r>
          </a:p>
          <a:p>
            <a:pPr algn="just">
              <a:defRPr/>
            </a:pPr>
            <a:r>
              <a:rPr lang="it-IT" dirty="0">
                <a:latin typeface="Book Antiqua" pitchFamily="18" charset="0"/>
              </a:rPr>
              <a:t>Il meccanismo di misurazione sfrutta il principio della </a:t>
            </a:r>
            <a:r>
              <a:rPr lang="it-IT" b="1" u="sng" dirty="0">
                <a:solidFill>
                  <a:schemeClr val="bg1"/>
                </a:solidFill>
                <a:latin typeface="Book Antiqua" pitchFamily="18" charset="0"/>
              </a:rPr>
              <a:t>legge di </a:t>
            </a:r>
            <a:r>
              <a:rPr lang="it-IT" b="1" u="sng" dirty="0" err="1">
                <a:solidFill>
                  <a:schemeClr val="bg1"/>
                </a:solidFill>
                <a:latin typeface="Book Antiqua" pitchFamily="18" charset="0"/>
              </a:rPr>
              <a:t>Hooke</a:t>
            </a:r>
            <a:r>
              <a:rPr lang="it-IT" dirty="0">
                <a:latin typeface="Book Antiqua" pitchFamily="18" charset="0"/>
              </a:rPr>
              <a:t>, per cui la </a:t>
            </a:r>
            <a:r>
              <a:rPr lang="it-IT" b="1" u="sng" dirty="0">
                <a:latin typeface="Book Antiqua" pitchFamily="18" charset="0"/>
              </a:rPr>
              <a:t>deformazione</a:t>
            </a:r>
            <a:r>
              <a:rPr lang="it-IT" dirty="0">
                <a:latin typeface="Book Antiqua" pitchFamily="18" charset="0"/>
              </a:rPr>
              <a:t> di un </a:t>
            </a:r>
            <a:r>
              <a:rPr lang="it-IT" b="1" u="sng" dirty="0">
                <a:latin typeface="Book Antiqua" pitchFamily="18" charset="0"/>
              </a:rPr>
              <a:t>materiale elastico</a:t>
            </a:r>
            <a:r>
              <a:rPr lang="it-IT" dirty="0">
                <a:latin typeface="Book Antiqua" pitchFamily="18" charset="0"/>
              </a:rPr>
              <a:t> è </a:t>
            </a:r>
            <a:r>
              <a:rPr lang="it-IT" u="sng" dirty="0">
                <a:latin typeface="Book Antiqua" pitchFamily="18" charset="0"/>
              </a:rPr>
              <a:t>direttamente proporzionale </a:t>
            </a:r>
            <a:r>
              <a:rPr lang="it-IT" dirty="0">
                <a:latin typeface="Book Antiqua" pitchFamily="18" charset="0"/>
              </a:rPr>
              <a:t>alla forza applicata al materiale stesso. </a:t>
            </a:r>
          </a:p>
        </p:txBody>
      </p:sp>
      <p:cxnSp>
        <p:nvCxnSpPr>
          <p:cNvPr id="9" name="Connettore 2 8"/>
          <p:cNvCxnSpPr>
            <a:stCxn id="76803" idx="2"/>
          </p:cNvCxnSpPr>
          <p:nvPr/>
        </p:nvCxnSpPr>
        <p:spPr>
          <a:xfrm rot="5400000">
            <a:off x="7696200" y="5975351"/>
            <a:ext cx="1044575" cy="63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8358188" y="5867400"/>
          <a:ext cx="5715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zione" r:id="rId6" imgW="164880" imgH="203040" progId="Equation.3">
                  <p:embed/>
                </p:oleObj>
              </mc:Choice>
              <mc:Fallback>
                <p:oleObj name="Equazione" r:id="rId6" imgW="1648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8188" y="5867400"/>
                        <a:ext cx="571500" cy="619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527D9-33F0-4511-B0C3-2B5F94DC12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</a:t>
            </a:r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la dinamica newtoniana</a:t>
            </a:r>
            <a:endParaRPr lang="it-IT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2938" y="1143000"/>
            <a:ext cx="8143875" cy="53245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000" dirty="0">
                <a:latin typeface="Book Antiqua" pitchFamily="18" charset="0"/>
              </a:rPr>
              <a:t>A cavallo fra i secoli XVII e XVIII, Isaac Newton stabilì una relazione che lega l’accelerazione subita da un oggetto alle forze che agiscono su di esso.</a:t>
            </a: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Questa relazione è alla base di tutta la meccanica newtoniana, che risulta essere un caso limite di teorie più generali (la meccanica relativistica e la meccanica quantistica), ma che è utile per descrivere gran parte dei fenomeni meccanici che avvengono in condizioni “</a:t>
            </a:r>
            <a:r>
              <a:rPr lang="it-IT" sz="2000" i="1" dirty="0">
                <a:latin typeface="Book Antiqua" pitchFamily="18" charset="0"/>
              </a:rPr>
              <a:t>standard” </a:t>
            </a:r>
            <a:r>
              <a:rPr lang="it-IT" sz="2000" dirty="0">
                <a:latin typeface="Book Antiqua" pitchFamily="18" charset="0"/>
              </a:rPr>
              <a:t>ovvero quando</a:t>
            </a:r>
            <a:r>
              <a:rPr lang="it-IT" sz="2000" i="1" dirty="0">
                <a:latin typeface="Book Antiqua" pitchFamily="18" charset="0"/>
              </a:rPr>
              <a:t>:</a:t>
            </a:r>
          </a:p>
          <a:p>
            <a:pPr algn="just">
              <a:defRPr/>
            </a:pPr>
            <a:endParaRPr lang="it-IT" sz="2000" b="1" i="1" dirty="0">
              <a:latin typeface="Book Antiqua" pitchFamily="18" charset="0"/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  <a:defRPr/>
            </a:pP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non siano implicate velocità prossime a quella della </a:t>
            </a:r>
            <a:r>
              <a:rPr lang="it-IT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luce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  <a:defRPr/>
            </a:pPr>
            <a:endParaRPr lang="it-IT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274638" indent="-274638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non siano implicati oggetti di massa comparabile o inferiore a quella degli atomi.</a:t>
            </a:r>
          </a:p>
          <a:p>
            <a:pPr marL="274638" indent="-274638"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q"/>
              <a:defRPr/>
            </a:pPr>
            <a:endParaRPr lang="it-IT" sz="2000" b="1" i="1" dirty="0">
              <a:latin typeface="Book Antiqua" pitchFamily="18" charset="0"/>
            </a:endParaRPr>
          </a:p>
          <a:p>
            <a:pPr algn="just"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it-IT" sz="2000" dirty="0">
                <a:latin typeface="Book Antiqua" pitchFamily="18" charset="0"/>
              </a:rPr>
              <a:t>La dinamica newtoniana si fonda su 3 principi noti come 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leggi di Newton</a:t>
            </a:r>
            <a:r>
              <a:rPr lang="it-IT" sz="2000" dirty="0">
                <a:latin typeface="Book Antiqua" pitchFamily="18" charset="0"/>
              </a:rPr>
              <a:t>, giustificati da evidenze sperimentali e utilizzate per descrivere correttamente un gran numero di fenomeni.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ACC72-CEE7-4107-87B8-9DAF6D7D62C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3 principi di Newton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1538" y="1340638"/>
            <a:ext cx="7429552" cy="123110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b="1" u="sng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1° principio o principio di inerzia</a:t>
            </a:r>
          </a:p>
          <a:p>
            <a:pPr algn="ctr">
              <a:defRPr/>
            </a:pPr>
            <a:endParaRPr lang="it-IT" sz="1000" b="1" u="sng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Ogni corpo sottoposto a forze con risultante nulla permane nel suo stato di quiete o di moto rettilineo uniforme.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42976" y="3071810"/>
            <a:ext cx="7358114" cy="184665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b="1" u="sng" dirty="0">
                <a:solidFill>
                  <a:schemeClr val="accent2"/>
                </a:solidFill>
                <a:latin typeface="Book Antiqua" pitchFamily="18" charset="0"/>
              </a:rPr>
              <a:t>2° principio o legge fondamentale della dinamica</a:t>
            </a:r>
          </a:p>
          <a:p>
            <a:pPr algn="ctr">
              <a:defRPr/>
            </a:pPr>
            <a:endParaRPr lang="it-IT" sz="1000" b="1" u="sng" dirty="0">
              <a:solidFill>
                <a:schemeClr val="accent2"/>
              </a:solidFill>
              <a:latin typeface="Book Antiqua" pitchFamily="18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La forza risultante applicata ad un corpo produce una accelerazione secondo la </a:t>
            </a:r>
            <a:r>
              <a:rPr lang="it-IT" sz="2000" dirty="0" smtClean="0">
                <a:latin typeface="Book Antiqua" pitchFamily="18" charset="0"/>
              </a:rPr>
              <a:t>relazione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</a:endParaRPr>
          </a:p>
          <a:p>
            <a:pPr algn="just">
              <a:defRPr/>
            </a:pPr>
            <a:endParaRPr lang="it-IT" sz="2000" dirty="0">
              <a:latin typeface="Book Antiqua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42976" y="5506066"/>
            <a:ext cx="7358114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b="1" u="sng" dirty="0">
                <a:latin typeface="Book Antiqua" pitchFamily="18" charset="0"/>
              </a:rPr>
              <a:t>3° principio o principio di azione e reazione</a:t>
            </a:r>
          </a:p>
          <a:p>
            <a:pPr algn="ctr">
              <a:defRPr/>
            </a:pPr>
            <a:endParaRPr lang="it-IT" sz="1000" b="1" u="sng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Ad ogni azione corrisponde una reazione uguale e contraria</a:t>
            </a:r>
          </a:p>
        </p:txBody>
      </p:sp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4071934" y="4336750"/>
          <a:ext cx="1357322" cy="45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zione" r:id="rId3" imgW="558720" imgH="215640" progId="Equation.3">
                  <p:embed/>
                </p:oleObj>
              </mc:Choice>
              <mc:Fallback>
                <p:oleObj name="Equazione" r:id="rId3" imgW="55872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4336750"/>
                        <a:ext cx="1357322" cy="45909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25400">
                        <a:solidFill>
                          <a:srgbClr val="00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10849C-D342-4BF8-A3C9-C84C11882C5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smtClean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429684" cy="57150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Dinamica: 1° principio della dinamica</a:t>
            </a:r>
            <a:endParaRPr lang="it-I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2968" y="3495696"/>
            <a:ext cx="8286750" cy="28622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Questo principio, noto come </a:t>
            </a:r>
            <a:r>
              <a:rPr lang="it-IT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principio di inerzia</a:t>
            </a:r>
            <a:r>
              <a:rPr lang="it-IT" sz="2000" dirty="0">
                <a:latin typeface="Book Antiqua" pitchFamily="18" charset="0"/>
              </a:rPr>
              <a:t>, ci dice che lo stato di quiete o di moto rettilineo uniforme sono </a:t>
            </a:r>
            <a:r>
              <a:rPr lang="it-IT" sz="2000" b="1" i="1" dirty="0">
                <a:latin typeface="Book Antiqua" pitchFamily="18" charset="0"/>
              </a:rPr>
              <a:t>dinamicamente equivalenti</a:t>
            </a:r>
            <a:r>
              <a:rPr lang="it-IT" sz="2000" dirty="0">
                <a:latin typeface="Book Antiqua" pitchFamily="18" charset="0"/>
              </a:rPr>
              <a:t>.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Se su un corpo non agisce nessuna forza, la sua velocità non può cambiare, ossia il corpo non può accelerare.</a:t>
            </a:r>
          </a:p>
          <a:p>
            <a:pPr algn="just">
              <a:defRPr/>
            </a:pPr>
            <a:endParaRPr lang="it-IT" sz="2000" dirty="0">
              <a:latin typeface="Book Antiqua" pitchFamily="18" charset="0"/>
            </a:endParaRPr>
          </a:p>
          <a:p>
            <a:pPr algn="just">
              <a:defRPr/>
            </a:pPr>
            <a:r>
              <a:rPr lang="it-IT" sz="2000" dirty="0">
                <a:latin typeface="Book Antiqua" pitchFamily="18" charset="0"/>
              </a:rPr>
              <a:t>La prima legge vale non solo quando il corpo non è sottoposto ad alcuna forza, ma anche quando la somma di tutte le forze agenti su di esso (la forza risultante) è nulla.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1472" y="1423987"/>
            <a:ext cx="835824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it-IT" sz="2000" b="1" dirty="0">
                <a:latin typeface="Book Antiqua" pitchFamily="18" charset="0"/>
              </a:rPr>
              <a:t>Un corpo non soggetto a forze, non subisce cambiamenti di velocità, ovvero mantiene</a:t>
            </a:r>
            <a:r>
              <a:rPr lang="it-IT" sz="2000" b="1" dirty="0" smtClean="0">
                <a:latin typeface="Book Antiqua" pitchFamily="18" charset="0"/>
              </a:rPr>
              <a:t>:</a:t>
            </a:r>
          </a:p>
          <a:p>
            <a:pPr algn="just">
              <a:defRPr/>
            </a:pPr>
            <a:endParaRPr lang="it-IT" sz="2000" b="1" dirty="0">
              <a:latin typeface="Book Antiqua" pitchFamily="18" charset="0"/>
            </a:endParaRPr>
          </a:p>
          <a:p>
            <a:pPr algn="just">
              <a:buFont typeface="Wingdings" pitchFamily="2" charset="2"/>
              <a:buChar char="§"/>
              <a:defRPr/>
            </a:pPr>
            <a:r>
              <a:rPr lang="it-IT" sz="2000" b="1" dirty="0">
                <a:latin typeface="Book Antiqua" pitchFamily="18" charset="0"/>
              </a:rPr>
              <a:t> il suo stato di quiete se era in quiete (v=0)</a:t>
            </a:r>
          </a:p>
          <a:p>
            <a:pPr algn="just">
              <a:buFont typeface="Wingdings" pitchFamily="2" charset="2"/>
              <a:buChar char="§"/>
              <a:defRPr/>
            </a:pPr>
            <a:r>
              <a:rPr lang="it-IT" sz="2000" b="1" dirty="0">
                <a:latin typeface="Book Antiqua" pitchFamily="18" charset="0"/>
              </a:rPr>
              <a:t> di moto rettilineo uniforme se </a:t>
            </a:r>
            <a:r>
              <a:rPr lang="it-IT" sz="2000" b="1" dirty="0" err="1">
                <a:latin typeface="Book Antiqua" pitchFamily="18" charset="0"/>
              </a:rPr>
              <a:t>v=costante</a:t>
            </a:r>
            <a:r>
              <a:rPr lang="it-IT" sz="2000" b="1" dirty="0">
                <a:latin typeface="Book Antiqua" pitchFamily="18" charset="0"/>
              </a:rPr>
              <a:t>≠</a:t>
            </a:r>
            <a:r>
              <a:rPr lang="it-IT" sz="2000" b="1" dirty="0" smtClean="0">
                <a:latin typeface="Book Antiqua" pitchFamily="18" charset="0"/>
              </a:rPr>
              <a:t>0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it-IT" sz="2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4427</TotalTime>
  <Words>4047</Words>
  <Application>Microsoft Office PowerPoint</Application>
  <PresentationFormat>Presentazione su schermo (4:3)</PresentationFormat>
  <Paragraphs>548</Paragraphs>
  <Slides>59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59</vt:i4>
      </vt:variant>
    </vt:vector>
  </HeadingPairs>
  <TitlesOfParts>
    <vt:vector size="63" baseType="lpstr">
      <vt:lpstr>Metro</vt:lpstr>
      <vt:lpstr>Equazione</vt:lpstr>
      <vt:lpstr>Equation</vt:lpstr>
      <vt:lpstr>Immagine bitmap</vt:lpstr>
      <vt:lpstr> Fisica Medica la meccanica (2)  C.I. scienze propedeutiche e basi della metodologia della ricerca   Laurea di Fisioterapia   </vt:lpstr>
      <vt:lpstr>Dinamica:  definizione</vt:lpstr>
      <vt:lpstr>Dinamica: le forze</vt:lpstr>
      <vt:lpstr>Dinamica: le forze</vt:lpstr>
      <vt:lpstr>Dinamica: le forze</vt:lpstr>
      <vt:lpstr>Dinamica: unità di misura delle forze</vt:lpstr>
      <vt:lpstr>Dinamica: la dinamica newtoniana</vt:lpstr>
      <vt:lpstr>Dinamica: 3 principi di Newton</vt:lpstr>
      <vt:lpstr>Dinamica: 1° principio della dinamica</vt:lpstr>
      <vt:lpstr>Presentazione standard di PowerPoint</vt:lpstr>
      <vt:lpstr>Cinematica: concetto di massa inerziale</vt:lpstr>
      <vt:lpstr>Dinamica: 2° principio della dinamica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AOUTS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Fisica Medica  Laurea di Fisioterapia</dc:title>
  <dc:creator>Luca</dc:creator>
  <cp:lastModifiedBy>Rossella Vidimari</cp:lastModifiedBy>
  <cp:revision>312</cp:revision>
  <dcterms:created xsi:type="dcterms:W3CDTF">2017-09-27T09:46:16Z</dcterms:created>
  <dcterms:modified xsi:type="dcterms:W3CDTF">2020-10-16T13:35:47Z</dcterms:modified>
</cp:coreProperties>
</file>