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handoutMasterIdLst>
    <p:handoutMasterId r:id="rId28"/>
  </p:handoutMasterIdLst>
  <p:sldIdLst>
    <p:sldId id="256" r:id="rId2"/>
    <p:sldId id="344" r:id="rId3"/>
    <p:sldId id="376" r:id="rId4"/>
    <p:sldId id="371" r:id="rId5"/>
    <p:sldId id="368" r:id="rId6"/>
    <p:sldId id="369" r:id="rId7"/>
    <p:sldId id="370" r:id="rId8"/>
    <p:sldId id="358" r:id="rId9"/>
    <p:sldId id="372" r:id="rId10"/>
    <p:sldId id="377" r:id="rId11"/>
    <p:sldId id="378" r:id="rId12"/>
    <p:sldId id="380" r:id="rId13"/>
    <p:sldId id="392" r:id="rId14"/>
    <p:sldId id="393" r:id="rId15"/>
    <p:sldId id="391" r:id="rId16"/>
    <p:sldId id="381" r:id="rId17"/>
    <p:sldId id="389" r:id="rId18"/>
    <p:sldId id="390" r:id="rId19"/>
    <p:sldId id="385" r:id="rId20"/>
    <p:sldId id="386" r:id="rId21"/>
    <p:sldId id="394" r:id="rId22"/>
    <p:sldId id="395" r:id="rId23"/>
    <p:sldId id="397" r:id="rId24"/>
    <p:sldId id="398" r:id="rId25"/>
    <p:sldId id="396" r:id="rId26"/>
  </p:sldIdLst>
  <p:sldSz cx="9144000" cy="6858000" type="screen4x3"/>
  <p:notesSz cx="10234613" cy="70993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F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9877" autoAdjust="0"/>
  </p:normalViewPr>
  <p:slideViewPr>
    <p:cSldViewPr>
      <p:cViewPr>
        <p:scale>
          <a:sx n="50" d="100"/>
          <a:sy n="50" d="100"/>
        </p:scale>
        <p:origin x="12" y="-12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82" y="18522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797246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C4552BA-5FAB-4822-9263-0B20C9647758}" type="datetimeFigureOut">
              <a:rPr lang="it-IT" smtClean="0"/>
              <a:t>16/10/2020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743103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797246" y="6743103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3053E25-F077-4DCE-B8EC-FA884C2006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797246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7606018B-2938-4347-95AC-13DC14999DF7}" type="datetimeFigureOut">
              <a:rPr lang="it-IT"/>
              <a:pPr>
                <a:defRPr/>
              </a:pPr>
              <a:t>16/10/2020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1813"/>
            <a:ext cx="3551237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023462" y="3372168"/>
            <a:ext cx="8187690" cy="3194685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743103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797246" y="6743103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454BD1B8-43CC-4AB0-A661-E1E560273E9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97664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ttangolo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ttangolo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ttangolo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ttangolo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ttangolo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ttangolo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ttangolo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15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788073-B0B9-499B-8A38-88608FCD82C7}" type="datetime1">
              <a:rPr lang="it-IT"/>
              <a:pPr>
                <a:defRPr/>
              </a:pPr>
              <a:t>16/10/2020</a:t>
            </a:fld>
            <a:endParaRPr lang="it-IT"/>
          </a:p>
        </p:txBody>
      </p:sp>
      <p:sp>
        <p:nvSpPr>
          <p:cNvPr id="16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7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B4A99C-F3F9-4D60-B1E5-AB47A83863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E71D7-828F-4E93-BB58-BA59C9EB1029}" type="datetime1">
              <a:rPr lang="it-IT"/>
              <a:pPr>
                <a:defRPr/>
              </a:pPr>
              <a:t>16/10/2020</a:t>
            </a:fld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8F575-FFCA-491D-800B-BD32B0A832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31121-CFA5-4B51-A0B5-496C1C31F1B7}" type="datetime1">
              <a:rPr lang="it-IT"/>
              <a:pPr>
                <a:defRPr/>
              </a:pPr>
              <a:t>16/10/2020</a:t>
            </a:fld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A57C7-5250-4BC8-B755-66BD50C8EC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54996-C763-4C66-AAE9-D63738D1F621}" type="datetime1">
              <a:rPr lang="it-IT"/>
              <a:pPr>
                <a:defRPr/>
              </a:pPr>
              <a:t>16/10/2020</a:t>
            </a:fld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88F69-6F3A-4E07-9477-513BF011CF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igura a mano libera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igura a mano libera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igura a mano libera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igura a mano libera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Figura a mano libera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Figura a mano libera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Figura a mano libera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Figura a mano libera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Figura a mano libera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ttangolo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ttangolo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ettangolo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ttangolo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ettangolo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2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71FDA8-C7ED-419E-AA2D-83B58309FEAC}" type="datetime1">
              <a:rPr lang="it-IT"/>
              <a:pPr>
                <a:defRPr/>
              </a:pPr>
              <a:t>16/10/2020</a:t>
            </a:fld>
            <a:endParaRPr lang="it-IT"/>
          </a:p>
        </p:txBody>
      </p:sp>
      <p:sp>
        <p:nvSpPr>
          <p:cNvPr id="2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2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A6C043-67E2-4C89-B1F6-91088631EEE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27F12D-6599-4CDA-8351-FB03944E487D}" type="datetime1">
              <a:rPr lang="it-IT"/>
              <a:pPr>
                <a:defRPr/>
              </a:pPr>
              <a:t>16/10/2020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09599A-A55B-48E4-975E-981BF280F3F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ttangolo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ttangolo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ttangolo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ttangolo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ttangolo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ttangolo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ttangolo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ttangolo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ttangolo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1943B3-BADC-431F-A17E-8828B37F3377}" type="datetime1">
              <a:rPr lang="it-IT"/>
              <a:pPr>
                <a:defRPr/>
              </a:pPr>
              <a:t>16/10/2020</a:t>
            </a:fld>
            <a:endParaRPr lang="it-IT"/>
          </a:p>
        </p:txBody>
      </p:sp>
      <p:sp>
        <p:nvSpPr>
          <p:cNvPr id="1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A11553-3D2A-4183-A9F8-E61623FF06B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571B9-4C80-4A60-BC15-730391ED8260}" type="datetime1">
              <a:rPr lang="it-IT"/>
              <a:pPr>
                <a:defRPr/>
              </a:pPr>
              <a:t>16/10/2020</a:t>
            </a:fld>
            <a:endParaRPr lang="it-IT"/>
          </a:p>
        </p:txBody>
      </p:sp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BD649-9D68-4F6B-B1A1-39C64341C30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0615BA-7CCC-48DB-9CB1-77DA286D457C}" type="datetime1">
              <a:rPr lang="it-IT"/>
              <a:pPr>
                <a:defRPr/>
              </a:pPr>
              <a:t>16/10/2020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743D93-D8CE-4AFB-99A2-6257595AFF0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FC5EF-DA17-450B-A2DD-49E2C2173105}" type="datetime1">
              <a:rPr lang="it-IT"/>
              <a:pPr>
                <a:defRPr/>
              </a:pPr>
              <a:t>16/10/2020</a:t>
            </a:fld>
            <a:endParaRPr lang="it-IT"/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752E5-5A87-4FA3-8458-BCBD17F57A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Connettore 1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uppo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Connettore 1 7"/>
            <p:cNvCxnSpPr/>
            <p:nvPr/>
          </p:nvCxnSpPr>
          <p:spPr>
            <a:xfrm rot="16200000">
              <a:off x="6663593" y="12906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1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/>
            <p:nvPr/>
          </p:nvCxnSpPr>
          <p:spPr>
            <a:xfrm rot="5400000" flipH="1">
              <a:off x="6744513" y="12896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o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Connettore 1 11"/>
            <p:cNvCxnSpPr/>
            <p:nvPr/>
          </p:nvCxnSpPr>
          <p:spPr>
            <a:xfrm rot="16200000">
              <a:off x="6663593" y="12906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3"/>
            <p:cNvCxnSpPr/>
            <p:nvPr/>
          </p:nvCxnSpPr>
          <p:spPr>
            <a:xfrm rot="5400000" flipH="1">
              <a:off x="6744513" y="12896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po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Connettore 1 15"/>
            <p:cNvCxnSpPr/>
            <p:nvPr/>
          </p:nvCxnSpPr>
          <p:spPr>
            <a:xfrm rot="16200000">
              <a:off x="6663592" y="12906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/>
          </p:nvCxnSpPr>
          <p:spPr>
            <a:xfrm rot="5400000" flipH="1">
              <a:off x="6744512" y="1289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9" name="Segnaposto data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E2502D-3FE5-4713-ABCE-9AB6EF161C02}" type="datetime1">
              <a:rPr lang="it-IT"/>
              <a:pPr>
                <a:defRPr/>
              </a:pPr>
              <a:t>16/10/2020</a:t>
            </a:fld>
            <a:endParaRPr lang="it-IT"/>
          </a:p>
        </p:txBody>
      </p:sp>
      <p:sp>
        <p:nvSpPr>
          <p:cNvPr id="20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21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315DFA-53A7-4B7A-9798-215F9DFF55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ttangolo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ttangolo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ttangolo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ttangolo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ttangolo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ttangolo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ttangolo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1996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6F13AF7-B329-4734-8721-49386524358A}" type="datetime1">
              <a:rPr lang="it-IT"/>
              <a:pPr>
                <a:defRPr/>
              </a:pPr>
              <a:t>16/10/2020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9348F46-EC36-48D9-B9D7-6A628656AD7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4" r:id="rId1"/>
    <p:sldLayoutId id="2147483799" r:id="rId2"/>
    <p:sldLayoutId id="2147483805" r:id="rId3"/>
    <p:sldLayoutId id="2147483806" r:id="rId4"/>
    <p:sldLayoutId id="2147483807" r:id="rId5"/>
    <p:sldLayoutId id="2147483800" r:id="rId6"/>
    <p:sldLayoutId id="2147483808" r:id="rId7"/>
    <p:sldLayoutId id="2147483801" r:id="rId8"/>
    <p:sldLayoutId id="2147483809" r:id="rId9"/>
    <p:sldLayoutId id="2147483802" r:id="rId10"/>
    <p:sldLayoutId id="214748380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11.bin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2.png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6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png"/><Relationship Id="rId4" Type="http://schemas.openxmlformats.org/officeDocument/2006/relationships/image" Target="../media/image2.wmf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2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3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929618" cy="5214974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Book Antiqua" pitchFamily="18" charset="0"/>
              </a:rPr>
              <a:t/>
            </a:r>
            <a:br>
              <a:rPr lang="it-IT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Book Antiqua" pitchFamily="18" charset="0"/>
              </a:rPr>
            </a:br>
            <a:r>
              <a:rPr lang="it-IT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Book Antiqua" pitchFamily="18" charset="0"/>
              </a:rPr>
              <a:t>Fisica </a:t>
            </a:r>
            <a:r>
              <a:rPr lang="it-IT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Book Antiqua" pitchFamily="18" charset="0"/>
              </a:rPr>
              <a:t>Medica</a:t>
            </a:r>
            <a:br>
              <a:rPr lang="it-IT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Book Antiqua" pitchFamily="18" charset="0"/>
              </a:rPr>
            </a:br>
            <a:r>
              <a:rPr lang="it-IT" sz="5000" u="sng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Book Antiqua" pitchFamily="18" charset="0"/>
              </a:rPr>
              <a:t>la meccanica (3)</a:t>
            </a:r>
            <a:r>
              <a:rPr lang="it-IT" sz="50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Book Antiqua" pitchFamily="18" charset="0"/>
              </a:rPr>
              <a:t/>
            </a:r>
            <a:br>
              <a:rPr lang="it-IT" sz="50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Book Antiqua" pitchFamily="18" charset="0"/>
              </a:rPr>
            </a:br>
            <a:r>
              <a:rPr lang="it-IT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Book Antiqua" pitchFamily="18" charset="0"/>
              </a:rPr>
              <a:t/>
            </a:r>
            <a:br>
              <a:rPr lang="it-IT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Book Antiqua" pitchFamily="18" charset="0"/>
              </a:rPr>
            </a:br>
            <a:r>
              <a:rPr lang="it-IT" sz="27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Book Antiqua" pitchFamily="18" charset="0"/>
              </a:rPr>
              <a:t>C.I. scienze propedeutiche e basi della metodologia della ricerca </a:t>
            </a:r>
            <a:r>
              <a:rPr lang="it-IT" sz="2700" dirty="0" smtClean="0">
                <a:latin typeface="Book Antiqua" pitchFamily="18" charset="0"/>
              </a:rPr>
              <a:t/>
            </a:r>
            <a:br>
              <a:rPr lang="it-IT" sz="2700" dirty="0" smtClean="0">
                <a:latin typeface="Book Antiqua" pitchFamily="18" charset="0"/>
              </a:rPr>
            </a:br>
            <a:r>
              <a:rPr lang="it-IT" sz="2700" dirty="0" smtClean="0">
                <a:latin typeface="Book Antiqua" pitchFamily="18" charset="0"/>
              </a:rPr>
              <a:t/>
            </a:r>
            <a:br>
              <a:rPr lang="it-IT" sz="2700" dirty="0" smtClean="0">
                <a:latin typeface="Book Antiqua" pitchFamily="18" charset="0"/>
              </a:rPr>
            </a:br>
            <a:r>
              <a:rPr lang="it-IT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Book Antiqua" pitchFamily="18" charset="0"/>
              </a:rPr>
              <a:t>L</a:t>
            </a:r>
            <a:r>
              <a:rPr lang="it-IT" sz="27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Book Antiqua" pitchFamily="18" charset="0"/>
              </a:rPr>
              <a:t>aurea di Fisioterapia</a:t>
            </a:r>
            <a:br>
              <a:rPr lang="it-IT" sz="27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Book Antiqua" pitchFamily="18" charset="0"/>
              </a:rPr>
            </a:br>
            <a:r>
              <a:rPr lang="it-IT" sz="27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Book Antiqua" pitchFamily="18" charset="0"/>
              </a:rPr>
              <a:t/>
            </a:r>
            <a:br>
              <a:rPr lang="it-IT" sz="27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Book Antiqua" pitchFamily="18" charset="0"/>
              </a:rPr>
            </a:br>
            <a:endParaRPr lang="it-IT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34000" endA="740" endPos="53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71534" y="5857892"/>
            <a:ext cx="7843870" cy="90012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Dott. Rossella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Vidimari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s.c. di Fisica Sanitaria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ASUITS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0244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2EF8AA-9C0B-46B4-B25D-D62B95FE9851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612197-C32B-488C-A316-DE1859C60B8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it-IT" smtClean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142852"/>
            <a:ext cx="842968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</a:t>
            </a:r>
            <a:r>
              <a:rPr lang="it-IT" sz="2800" b="1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: lavoro della forza elastica di una molla (3)</a:t>
            </a:r>
            <a:endParaRPr lang="it-IT" sz="2800" b="1" u="sng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71472" y="857232"/>
            <a:ext cx="8429684" cy="59400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latin typeface="Book Antiqua" pitchFamily="18" charset="0"/>
              </a:rPr>
              <a:t>Si consideri la rappresentazione grafica del lavoro della forza di richiamo della molla per un o spostamento dalla massima estensione </a:t>
            </a:r>
            <a:r>
              <a:rPr lang="it-IT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x</a:t>
            </a:r>
            <a:r>
              <a:rPr lang="it-IT" sz="2000" b="1" i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max</a:t>
            </a:r>
            <a:r>
              <a:rPr lang="it-IT" sz="20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it-IT" sz="2000" dirty="0" smtClean="0">
                <a:latin typeface="Book Antiqua" pitchFamily="18" charset="0"/>
              </a:rPr>
              <a:t>alla massima compressione </a:t>
            </a:r>
            <a:r>
              <a:rPr lang="it-IT" sz="2000" dirty="0" err="1" smtClean="0">
                <a:latin typeface="Book Antiqua" pitchFamily="18" charset="0"/>
              </a:rPr>
              <a:t>-</a:t>
            </a:r>
            <a:r>
              <a:rPr lang="it-IT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x</a:t>
            </a:r>
            <a:r>
              <a:rPr lang="it-IT" sz="2000" b="1" i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max</a:t>
            </a:r>
            <a:r>
              <a:rPr lang="it-IT" sz="20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it-IT" sz="2000" dirty="0" smtClean="0">
                <a:latin typeface="Book Antiqua" pitchFamily="18" charset="0"/>
              </a:rPr>
              <a:t>.</a:t>
            </a:r>
          </a:p>
          <a:p>
            <a:endParaRPr lang="it-IT" sz="2000" dirty="0" smtClean="0">
              <a:latin typeface="Book Antiqua" pitchFamily="18" charset="0"/>
            </a:endParaRPr>
          </a:p>
          <a:p>
            <a:r>
              <a:rPr lang="it-IT" sz="2000" dirty="0" smtClean="0">
                <a:latin typeface="Book Antiqua" pitchFamily="18" charset="0"/>
              </a:rPr>
              <a:t>La funzione che rappresenta la forza elastica </a:t>
            </a:r>
          </a:p>
          <a:p>
            <a:r>
              <a:rPr lang="it-IT" sz="2000" dirty="0" smtClean="0">
                <a:latin typeface="Book Antiqua" pitchFamily="18" charset="0"/>
              </a:rPr>
              <a:t>è una retta con coefficiente angolare negativo </a:t>
            </a:r>
            <a:r>
              <a:rPr lang="it-IT" sz="2000" dirty="0" err="1" smtClean="0">
                <a:latin typeface="Book Antiqua" pitchFamily="18" charset="0"/>
              </a:rPr>
              <a:t>–k</a:t>
            </a:r>
            <a:r>
              <a:rPr lang="it-IT" sz="2000" dirty="0" smtClean="0">
                <a:latin typeface="Book Antiqua" pitchFamily="18" charset="0"/>
              </a:rPr>
              <a:t>.</a:t>
            </a:r>
          </a:p>
          <a:p>
            <a:endParaRPr lang="it-IT" sz="2000" dirty="0" smtClean="0">
              <a:latin typeface="Book Antiqua" pitchFamily="18" charset="0"/>
            </a:endParaRPr>
          </a:p>
          <a:p>
            <a:r>
              <a:rPr lang="it-IT" sz="2000" dirty="0" smtClean="0">
                <a:latin typeface="Book Antiqua" pitchFamily="18" charset="0"/>
              </a:rPr>
              <a:t>Il lavoro totale è rappresentato dall’area </a:t>
            </a:r>
          </a:p>
          <a:p>
            <a:r>
              <a:rPr lang="it-IT" sz="2000" dirty="0" smtClean="0">
                <a:latin typeface="Book Antiqua" pitchFamily="18" charset="0"/>
              </a:rPr>
              <a:t>che sottende la retta e come si nota dal </a:t>
            </a:r>
          </a:p>
          <a:p>
            <a:r>
              <a:rPr lang="it-IT" sz="2000" dirty="0" smtClean="0">
                <a:latin typeface="Book Antiqua" pitchFamily="18" charset="0"/>
              </a:rPr>
              <a:t>grafico le due aree triangolari  si </a:t>
            </a:r>
          </a:p>
          <a:p>
            <a:r>
              <a:rPr lang="it-IT" sz="2000" dirty="0" smtClean="0">
                <a:latin typeface="Book Antiqua" pitchFamily="18" charset="0"/>
              </a:rPr>
              <a:t>annullano a vicenda.</a:t>
            </a:r>
          </a:p>
          <a:p>
            <a:endParaRPr lang="it-IT" sz="2000" dirty="0" smtClean="0">
              <a:latin typeface="Book Antiqua" pitchFamily="18" charset="0"/>
            </a:endParaRPr>
          </a:p>
          <a:p>
            <a:r>
              <a:rPr lang="it-IT" sz="2000" dirty="0" smtClean="0">
                <a:latin typeface="Book Antiqua" pitchFamily="18" charset="0"/>
              </a:rPr>
              <a:t>Quindi il lavoro totale è nullo!</a:t>
            </a:r>
          </a:p>
          <a:p>
            <a:endParaRPr lang="it-IT" sz="2000" dirty="0" smtClean="0">
              <a:latin typeface="Book Antiqua" pitchFamily="18" charset="0"/>
            </a:endParaRPr>
          </a:p>
          <a:p>
            <a:r>
              <a:rPr lang="it-IT" sz="2000" dirty="0" smtClean="0">
                <a:latin typeface="Book Antiqua" pitchFamily="18" charset="0"/>
              </a:rPr>
              <a:t>Matematicamente:</a:t>
            </a:r>
          </a:p>
          <a:p>
            <a:endParaRPr lang="it-IT" sz="2000" dirty="0" smtClean="0">
              <a:latin typeface="Book Antiqua" pitchFamily="18" charset="0"/>
            </a:endParaRPr>
          </a:p>
          <a:p>
            <a:endParaRPr lang="it-IT" sz="2000" dirty="0" smtClean="0">
              <a:latin typeface="Book Antiqua" pitchFamily="18" charset="0"/>
            </a:endParaRPr>
          </a:p>
          <a:p>
            <a:endParaRPr lang="it-IT" sz="2000" dirty="0" smtClean="0">
              <a:latin typeface="Book Antiqua" pitchFamily="18" charset="0"/>
            </a:endParaRPr>
          </a:p>
          <a:p>
            <a:endParaRPr lang="it-IT" sz="2000" dirty="0">
              <a:latin typeface="Book Antiqua" pitchFamily="18" charset="0"/>
            </a:endParaRP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6715140" y="2071678"/>
          <a:ext cx="1684069" cy="604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72" name="Equazione" r:id="rId3" imgW="698400" imgH="253800" progId="Equation.3">
                  <p:embed/>
                </p:oleObj>
              </mc:Choice>
              <mc:Fallback>
                <p:oleObj name="Equazione" r:id="rId3" imgW="69840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40" y="2071678"/>
                        <a:ext cx="1684069" cy="604274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3000372"/>
            <a:ext cx="3573472" cy="249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5623782"/>
            <a:ext cx="7715304" cy="996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612197-C32B-488C-A316-DE1859C60B8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it-IT" smtClean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142852"/>
            <a:ext cx="842968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</a:t>
            </a:r>
            <a:r>
              <a:rPr lang="it-IT" sz="2800" b="1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: lavoro della forza applicata ad una molla (4)</a:t>
            </a:r>
            <a:endParaRPr lang="it-IT" sz="2800" b="1" u="sng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1285860"/>
            <a:ext cx="8272643" cy="509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612197-C32B-488C-A316-DE1859C60B8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it-IT" smtClean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142852"/>
            <a:ext cx="842968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</a:t>
            </a:r>
            <a:r>
              <a:rPr lang="it-IT" sz="2800" b="1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:  esercizi sul lavoro</a:t>
            </a:r>
            <a:endParaRPr lang="it-IT" sz="2800" b="1" u="sng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57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71546"/>
            <a:ext cx="7780625" cy="520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612197-C32B-488C-A316-DE1859C60B8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it-IT" smtClean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142852"/>
            <a:ext cx="842968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</a:t>
            </a:r>
            <a:r>
              <a:rPr lang="it-IT" sz="2800" b="1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:  esercizi sul lavoro</a:t>
            </a:r>
            <a:endParaRPr lang="it-IT" sz="2800" b="1" u="sng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47750"/>
            <a:ext cx="7961185" cy="523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612197-C32B-488C-A316-DE1859C60B8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it-IT" smtClean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142852"/>
            <a:ext cx="842968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</a:t>
            </a:r>
            <a:r>
              <a:rPr lang="it-IT" sz="2800" b="1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:  esercizi sul lavoro</a:t>
            </a:r>
            <a:endParaRPr lang="it-IT" sz="2800" b="1" u="sng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8050" y="1047750"/>
            <a:ext cx="7839184" cy="5095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612197-C32B-488C-A316-DE1859C60B8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it-IT" smtClean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142852"/>
            <a:ext cx="842968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</a:t>
            </a:r>
            <a:r>
              <a:rPr lang="it-IT" sz="2800" b="1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: potenza</a:t>
            </a:r>
            <a:endParaRPr lang="it-IT" sz="2800" b="1" u="sng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00034" y="1000108"/>
            <a:ext cx="8501122" cy="563231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 smtClean="0">
                <a:latin typeface="Book Antiqua" pitchFamily="18" charset="0"/>
              </a:rPr>
              <a:t>La rapidità con cui viene sviluppata una certa quantità di lavoro è una grandezza chiamata potenza. </a:t>
            </a:r>
          </a:p>
          <a:p>
            <a:pPr algn="just"/>
            <a:r>
              <a:rPr lang="it-IT" dirty="0" smtClean="0">
                <a:latin typeface="Book Antiqua" pitchFamily="18" charset="0"/>
              </a:rPr>
              <a:t>Se un lavoro L è svolto da una forza in un intervallo di tempo Δt, la 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potenza media </a:t>
            </a:r>
            <a:r>
              <a:rPr lang="it-IT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</a:t>
            </a:r>
            <a:r>
              <a:rPr lang="it-IT" b="1" i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media</a:t>
            </a:r>
            <a:r>
              <a:rPr lang="it-IT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it-IT" dirty="0" smtClean="0">
                <a:latin typeface="Book Antiqua" pitchFamily="18" charset="0"/>
              </a:rPr>
              <a:t>riferita a quell'intervallo di tempo si definisce come:  </a:t>
            </a:r>
          </a:p>
          <a:p>
            <a:endParaRPr lang="it-IT" dirty="0" smtClean="0">
              <a:latin typeface="Book Antiqua" pitchFamily="18" charset="0"/>
            </a:endParaRPr>
          </a:p>
          <a:p>
            <a:endParaRPr lang="it-IT" dirty="0" smtClean="0">
              <a:latin typeface="Book Antiqua" pitchFamily="18" charset="0"/>
            </a:endParaRPr>
          </a:p>
          <a:p>
            <a:pPr algn="just"/>
            <a:r>
              <a:rPr lang="it-IT" dirty="0" smtClean="0">
                <a:latin typeface="Book Antiqua" pitchFamily="18" charset="0"/>
              </a:rPr>
              <a:t/>
            </a:r>
            <a:br>
              <a:rPr lang="it-IT" dirty="0" smtClean="0">
                <a:latin typeface="Book Antiqua" pitchFamily="18" charset="0"/>
              </a:rPr>
            </a:br>
            <a:r>
              <a:rPr lang="it-IT" dirty="0" smtClean="0">
                <a:latin typeface="Book Antiqua" pitchFamily="18" charset="0"/>
              </a:rPr>
              <a:t>La 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potenza istantanea P</a:t>
            </a:r>
            <a:r>
              <a:rPr lang="it-IT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it-IT" dirty="0" smtClean="0">
                <a:latin typeface="Book Antiqua" pitchFamily="18" charset="0"/>
              </a:rPr>
              <a:t>è la rapidità istantanea con la quale viene svolto un lavoro, che si può scrivere come: </a:t>
            </a:r>
          </a:p>
          <a:p>
            <a:pPr algn="just"/>
            <a:endParaRPr lang="it-IT" dirty="0" smtClean="0">
              <a:latin typeface="Book Antiqua" pitchFamily="18" charset="0"/>
            </a:endParaRPr>
          </a:p>
          <a:p>
            <a:pPr algn="just"/>
            <a:endParaRPr lang="it-IT" dirty="0" smtClean="0">
              <a:latin typeface="Book Antiqua" pitchFamily="18" charset="0"/>
            </a:endParaRPr>
          </a:p>
          <a:p>
            <a:pPr algn="just"/>
            <a:endParaRPr lang="it-IT" dirty="0" smtClean="0">
              <a:latin typeface="Book Antiqua" pitchFamily="18" charset="0"/>
            </a:endParaRPr>
          </a:p>
          <a:p>
            <a:pPr algn="just"/>
            <a:r>
              <a:rPr lang="it-IT" dirty="0" smtClean="0">
                <a:latin typeface="Book Antiqua" pitchFamily="18" charset="0"/>
              </a:rPr>
              <a:t>L'unità di misura SI della potenza è il 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joule al secondo</a:t>
            </a:r>
            <a:r>
              <a:rPr lang="it-IT" dirty="0" smtClean="0">
                <a:latin typeface="Book Antiqua" pitchFamily="18" charset="0"/>
              </a:rPr>
              <a:t>, definita anche 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watt (W)</a:t>
            </a:r>
            <a:r>
              <a:rPr lang="it-IT" dirty="0" smtClean="0">
                <a:latin typeface="Book Antiqua" pitchFamily="18" charset="0"/>
              </a:rPr>
              <a:t>: </a:t>
            </a:r>
          </a:p>
          <a:p>
            <a:pPr algn="just"/>
            <a:r>
              <a:rPr lang="it-IT" dirty="0" smtClean="0">
                <a:latin typeface="Book Antiqua" pitchFamily="18" charset="0"/>
              </a:rPr>
              <a:t>1 wattora = 1Wh = (1W)(3600s) = 3,6x103J = 3,6KJ. </a:t>
            </a:r>
          </a:p>
          <a:p>
            <a:pPr algn="just"/>
            <a:endParaRPr lang="it-IT" dirty="0" smtClean="0">
              <a:latin typeface="Book Antiqua" pitchFamily="18" charset="0"/>
            </a:endParaRPr>
          </a:p>
          <a:p>
            <a:pPr algn="just"/>
            <a:r>
              <a:rPr lang="it-IT" dirty="0" smtClean="0">
                <a:latin typeface="Book Antiqua" pitchFamily="18" charset="0"/>
              </a:rPr>
              <a:t>P è in relazione anche con la forza e la velocità del corpo secondo la relazione: </a:t>
            </a:r>
          </a:p>
          <a:p>
            <a:pPr algn="just"/>
            <a:endParaRPr lang="it-IT" dirty="0" smtClean="0">
              <a:latin typeface="Book Antiqua" pitchFamily="18" charset="0"/>
            </a:endParaRPr>
          </a:p>
          <a:p>
            <a:pPr algn="just"/>
            <a:endParaRPr lang="it-IT" dirty="0" smtClean="0">
              <a:latin typeface="Book Antiqua" pitchFamily="18" charset="0"/>
            </a:endParaRPr>
          </a:p>
          <a:p>
            <a:pPr algn="just"/>
            <a:r>
              <a:rPr lang="it-IT" dirty="0" smtClean="0">
                <a:latin typeface="Book Antiqua" pitchFamily="18" charset="0"/>
              </a:rPr>
              <a:t/>
            </a:r>
            <a:br>
              <a:rPr lang="it-IT" dirty="0" smtClean="0">
                <a:latin typeface="Book Antiqua" pitchFamily="18" charset="0"/>
              </a:rPr>
            </a:br>
            <a:endParaRPr lang="it-IT" dirty="0">
              <a:latin typeface="Book Antiqua" pitchFamily="18" charset="0"/>
            </a:endParaRPr>
          </a:p>
        </p:txBody>
      </p:sp>
      <p:graphicFrame>
        <p:nvGraphicFramePr>
          <p:cNvPr id="157697" name="Object 1"/>
          <p:cNvGraphicFramePr>
            <a:graphicFrameLocks noChangeAspect="1"/>
          </p:cNvGraphicFramePr>
          <p:nvPr/>
        </p:nvGraphicFramePr>
        <p:xfrm>
          <a:off x="3714744" y="2285992"/>
          <a:ext cx="1142988" cy="614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6" name="Equazione" r:id="rId3" imgW="723600" imgH="393480" progId="Equation.3">
                  <p:embed/>
                </p:oleObj>
              </mc:Choice>
              <mc:Fallback>
                <p:oleObj name="Equazione" r:id="rId3" imgW="723600" imgH="3934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44" y="2285992"/>
                        <a:ext cx="1142988" cy="61465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698" name="Object 2"/>
          <p:cNvGraphicFramePr>
            <a:graphicFrameLocks noChangeAspect="1"/>
          </p:cNvGraphicFramePr>
          <p:nvPr/>
        </p:nvGraphicFramePr>
        <p:xfrm>
          <a:off x="2308225" y="5643563"/>
          <a:ext cx="448945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7" name="Equazione" r:id="rId5" imgW="2844720" imgH="431640" progId="Equation.3">
                  <p:embed/>
                </p:oleObj>
              </mc:Choice>
              <mc:Fallback>
                <p:oleObj name="Equazione" r:id="rId5" imgW="284472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8225" y="5643563"/>
                        <a:ext cx="4489450" cy="6746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699" name="Object 3"/>
          <p:cNvGraphicFramePr>
            <a:graphicFrameLocks noChangeAspect="1"/>
          </p:cNvGraphicFramePr>
          <p:nvPr/>
        </p:nvGraphicFramePr>
        <p:xfrm>
          <a:off x="4286248" y="3429000"/>
          <a:ext cx="801688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8" name="Equazione" r:id="rId7" imgW="507960" imgH="393480" progId="Equation.3">
                  <p:embed/>
                </p:oleObj>
              </mc:Choice>
              <mc:Fallback>
                <p:oleObj name="Equazione" r:id="rId7" imgW="50796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48" y="3429000"/>
                        <a:ext cx="801688" cy="6159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612197-C32B-488C-A316-DE1859C60B8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it-IT" smtClean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142852"/>
            <a:ext cx="842968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</a:t>
            </a:r>
            <a:r>
              <a:rPr lang="it-IT" sz="2800" b="1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:  forze conservative</a:t>
            </a:r>
            <a:endParaRPr lang="it-IT" sz="2800" b="1" u="sng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42910" y="1000108"/>
            <a:ext cx="8286808" cy="53553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dirty="0" smtClean="0">
                <a:latin typeface="Book Antiqua" pitchFamily="18" charset="0"/>
              </a:rPr>
              <a:t>In generale il lavoro fatto da una forza è dato da:</a:t>
            </a:r>
          </a:p>
          <a:p>
            <a:pPr algn="just"/>
            <a:endParaRPr lang="it-IT" dirty="0" smtClean="0">
              <a:latin typeface="Book Antiqua" pitchFamily="18" charset="0"/>
            </a:endParaRPr>
          </a:p>
          <a:p>
            <a:pPr algn="just"/>
            <a:endParaRPr lang="it-IT" dirty="0" smtClean="0">
              <a:latin typeface="Book Antiqua" pitchFamily="18" charset="0"/>
            </a:endParaRPr>
          </a:p>
          <a:p>
            <a:pPr algn="just"/>
            <a:endParaRPr lang="it-IT" dirty="0" smtClean="0">
              <a:latin typeface="Book Antiqua" pitchFamily="18" charset="0"/>
            </a:endParaRPr>
          </a:p>
          <a:p>
            <a:pPr algn="just"/>
            <a:endParaRPr lang="it-IT" dirty="0" smtClean="0">
              <a:latin typeface="Book Antiqua" pitchFamily="18" charset="0"/>
            </a:endParaRPr>
          </a:p>
          <a:p>
            <a:pPr algn="just"/>
            <a:endParaRPr lang="it-IT" dirty="0" smtClean="0">
              <a:latin typeface="Book Antiqua" pitchFamily="18" charset="0"/>
            </a:endParaRPr>
          </a:p>
          <a:p>
            <a:pPr algn="just"/>
            <a:r>
              <a:rPr lang="it-IT" dirty="0" smtClean="0">
                <a:latin typeface="Book Antiqua" pitchFamily="18" charset="0"/>
              </a:rPr>
              <a:t>E dipende essenzialmente dal percorso seguito dalla particella.</a:t>
            </a:r>
          </a:p>
          <a:p>
            <a:pPr algn="just"/>
            <a:endParaRPr lang="it-IT" dirty="0" smtClean="0">
              <a:latin typeface="Book Antiqua" pitchFamily="18" charset="0"/>
            </a:endParaRPr>
          </a:p>
          <a:p>
            <a:pPr algn="just"/>
            <a:r>
              <a:rPr lang="it-IT" dirty="0" smtClean="0">
                <a:latin typeface="Book Antiqua" pitchFamily="18" charset="0"/>
              </a:rPr>
              <a:t>Se il lavoro fatto da una forza durante uno spostamento qualsiasi dipende solo dalla posizione iniziale e finale, ovvero è indipendente dal percorso scelto, si dice che la 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forza è conservativa</a:t>
            </a:r>
            <a:r>
              <a:rPr lang="it-IT" dirty="0" smtClean="0">
                <a:latin typeface="Book Antiqua" pitchFamily="18" charset="0"/>
              </a:rPr>
              <a:t>.</a:t>
            </a:r>
          </a:p>
          <a:p>
            <a:pPr algn="just"/>
            <a:endParaRPr lang="it-IT" dirty="0" smtClean="0">
              <a:latin typeface="Book Antiqua" pitchFamily="18" charset="0"/>
            </a:endParaRPr>
          </a:p>
          <a:p>
            <a:pPr algn="just"/>
            <a:endParaRPr lang="it-IT" dirty="0" smtClean="0">
              <a:latin typeface="Book Antiqua" pitchFamily="18" charset="0"/>
            </a:endParaRPr>
          </a:p>
          <a:p>
            <a:endParaRPr lang="it-IT" dirty="0" smtClean="0">
              <a:latin typeface="Book Antiqua" pitchFamily="18" charset="0"/>
            </a:endParaRPr>
          </a:p>
          <a:p>
            <a:pPr algn="just"/>
            <a:r>
              <a:rPr lang="it-IT" dirty="0" smtClean="0">
                <a:latin typeface="Book Antiqua" pitchFamily="18" charset="0"/>
              </a:rPr>
              <a:t>Da ciò segue che il lavoro fatto  forze conservative su di un percorso chiuso è nullo: </a:t>
            </a:r>
          </a:p>
          <a:p>
            <a:endParaRPr lang="it-IT" dirty="0" smtClean="0">
              <a:latin typeface="Book Antiqua" pitchFamily="18" charset="0"/>
            </a:endParaRPr>
          </a:p>
          <a:p>
            <a:endParaRPr lang="it-IT" dirty="0" smtClean="0">
              <a:latin typeface="Book Antiqua" pitchFamily="18" charset="0"/>
            </a:endParaRPr>
          </a:p>
          <a:p>
            <a:pPr algn="just"/>
            <a:endParaRPr lang="it-IT" dirty="0">
              <a:latin typeface="Book Antiqua" pitchFamily="18" charset="0"/>
            </a:endParaRPr>
          </a:p>
        </p:txBody>
      </p:sp>
      <p:graphicFrame>
        <p:nvGraphicFramePr>
          <p:cNvPr id="156673" name="Object 1"/>
          <p:cNvGraphicFramePr>
            <a:graphicFrameLocks noChangeAspect="1"/>
          </p:cNvGraphicFramePr>
          <p:nvPr/>
        </p:nvGraphicFramePr>
        <p:xfrm>
          <a:off x="1214414" y="1571612"/>
          <a:ext cx="162877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11" name="Equazione" r:id="rId3" imgW="787320" imgH="330120" progId="Equation.3">
                  <p:embed/>
                </p:oleObj>
              </mc:Choice>
              <mc:Fallback>
                <p:oleObj name="Equazione" r:id="rId3" imgW="787320" imgH="33012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1571612"/>
                        <a:ext cx="1628775" cy="6762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1000108"/>
            <a:ext cx="3020273" cy="1681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66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2" y="3929066"/>
            <a:ext cx="4672020" cy="69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56676" name="Object 4"/>
          <p:cNvGraphicFramePr>
            <a:graphicFrameLocks noChangeAspect="1"/>
          </p:cNvGraphicFramePr>
          <p:nvPr/>
        </p:nvGraphicFramePr>
        <p:xfrm>
          <a:off x="2428860" y="5429264"/>
          <a:ext cx="4946652" cy="591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12" name="Equazione" r:id="rId7" imgW="2946240" imgH="355320" progId="Equation.3">
                  <p:embed/>
                </p:oleObj>
              </mc:Choice>
              <mc:Fallback>
                <p:oleObj name="Equazione" r:id="rId7" imgW="2946240" imgH="3553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60" y="5429264"/>
                        <a:ext cx="4946652" cy="591434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612197-C32B-488C-A316-DE1859C60B8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it-IT" smtClean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142852"/>
            <a:ext cx="842968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</a:t>
            </a:r>
            <a:r>
              <a:rPr lang="it-IT" sz="2800" b="1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:  forze non conservative</a:t>
            </a:r>
            <a:endParaRPr lang="it-IT" sz="2800" b="1" u="sng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42910" y="1000108"/>
            <a:ext cx="8286808" cy="53553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dirty="0" smtClean="0">
                <a:latin typeface="Book Antiqua" pitchFamily="18" charset="0"/>
              </a:rPr>
              <a:t>In generale il lavoro fatto da una forza è dato da:</a:t>
            </a:r>
          </a:p>
          <a:p>
            <a:pPr algn="just"/>
            <a:endParaRPr lang="it-IT" dirty="0" smtClean="0">
              <a:latin typeface="Book Antiqua" pitchFamily="18" charset="0"/>
            </a:endParaRPr>
          </a:p>
          <a:p>
            <a:pPr algn="just"/>
            <a:endParaRPr lang="it-IT" dirty="0" smtClean="0">
              <a:latin typeface="Book Antiqua" pitchFamily="18" charset="0"/>
            </a:endParaRPr>
          </a:p>
          <a:p>
            <a:pPr algn="just"/>
            <a:endParaRPr lang="it-IT" dirty="0" smtClean="0">
              <a:latin typeface="Book Antiqua" pitchFamily="18" charset="0"/>
            </a:endParaRPr>
          </a:p>
          <a:p>
            <a:pPr algn="just"/>
            <a:endParaRPr lang="it-IT" dirty="0" smtClean="0">
              <a:latin typeface="Book Antiqua" pitchFamily="18" charset="0"/>
            </a:endParaRPr>
          </a:p>
          <a:p>
            <a:pPr algn="just"/>
            <a:endParaRPr lang="it-IT" dirty="0" smtClean="0">
              <a:latin typeface="Book Antiqua" pitchFamily="18" charset="0"/>
            </a:endParaRPr>
          </a:p>
          <a:p>
            <a:pPr algn="just"/>
            <a:r>
              <a:rPr lang="it-IT" dirty="0" smtClean="0">
                <a:latin typeface="Book Antiqua" pitchFamily="18" charset="0"/>
              </a:rPr>
              <a:t>E dipende essenzialmente dal percorso seguito dalla particella.</a:t>
            </a:r>
          </a:p>
          <a:p>
            <a:pPr algn="just"/>
            <a:endParaRPr lang="it-IT" dirty="0" smtClean="0">
              <a:latin typeface="Book Antiqua" pitchFamily="18" charset="0"/>
            </a:endParaRPr>
          </a:p>
          <a:p>
            <a:pPr algn="just"/>
            <a:r>
              <a:rPr lang="it-IT" dirty="0" smtClean="0">
                <a:latin typeface="Book Antiqua" pitchFamily="18" charset="0"/>
              </a:rPr>
              <a:t>Se il lavoro fatto da una forza durante uno spostamento qualsiasi dipende dal percorso scelto, si dice che la 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forza non è conservativa</a:t>
            </a:r>
            <a:r>
              <a:rPr lang="it-IT" dirty="0" smtClean="0">
                <a:latin typeface="Book Antiqua" pitchFamily="18" charset="0"/>
              </a:rPr>
              <a:t>.</a:t>
            </a:r>
          </a:p>
          <a:p>
            <a:pPr algn="just"/>
            <a:endParaRPr lang="it-IT" dirty="0" smtClean="0">
              <a:latin typeface="Book Antiqua" pitchFamily="18" charset="0"/>
            </a:endParaRPr>
          </a:p>
          <a:p>
            <a:pPr algn="just"/>
            <a:endParaRPr lang="it-IT" dirty="0" smtClean="0">
              <a:latin typeface="Book Antiqua" pitchFamily="18" charset="0"/>
            </a:endParaRPr>
          </a:p>
          <a:p>
            <a:pPr algn="just"/>
            <a:endParaRPr lang="it-IT" dirty="0" smtClean="0">
              <a:latin typeface="Book Antiqua" pitchFamily="18" charset="0"/>
            </a:endParaRPr>
          </a:p>
          <a:p>
            <a:endParaRPr lang="it-IT" dirty="0" smtClean="0">
              <a:latin typeface="Book Antiqua" pitchFamily="18" charset="0"/>
            </a:endParaRPr>
          </a:p>
          <a:p>
            <a:pPr algn="just"/>
            <a:r>
              <a:rPr lang="it-IT" dirty="0" smtClean="0">
                <a:latin typeface="Book Antiqua" pitchFamily="18" charset="0"/>
              </a:rPr>
              <a:t>Da ciò segue che il lavoro fatto  forze non conservative su di un percorso chiuso non è nullo: </a:t>
            </a:r>
          </a:p>
          <a:p>
            <a:endParaRPr lang="it-IT" dirty="0" smtClean="0">
              <a:latin typeface="Book Antiqua" pitchFamily="18" charset="0"/>
            </a:endParaRPr>
          </a:p>
          <a:p>
            <a:endParaRPr lang="it-IT" dirty="0" smtClean="0">
              <a:latin typeface="Book Antiqua" pitchFamily="18" charset="0"/>
            </a:endParaRPr>
          </a:p>
          <a:p>
            <a:pPr algn="just"/>
            <a:endParaRPr lang="it-IT" dirty="0">
              <a:latin typeface="Book Antiqua" pitchFamily="18" charset="0"/>
            </a:endParaRPr>
          </a:p>
        </p:txBody>
      </p:sp>
      <p:graphicFrame>
        <p:nvGraphicFramePr>
          <p:cNvPr id="156673" name="Object 1"/>
          <p:cNvGraphicFramePr>
            <a:graphicFrameLocks noChangeAspect="1"/>
          </p:cNvGraphicFramePr>
          <p:nvPr/>
        </p:nvGraphicFramePr>
        <p:xfrm>
          <a:off x="1214414" y="1571612"/>
          <a:ext cx="162877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68" name="Equazione" r:id="rId3" imgW="787320" imgH="330120" progId="Equation.3">
                  <p:embed/>
                </p:oleObj>
              </mc:Choice>
              <mc:Fallback>
                <p:oleObj name="Equazione" r:id="rId3" imgW="787320" imgH="33012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1571612"/>
                        <a:ext cx="1628775" cy="6762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1000108"/>
            <a:ext cx="3020273" cy="1681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56676" name="Object 4"/>
          <p:cNvGraphicFramePr>
            <a:graphicFrameLocks noChangeAspect="1"/>
          </p:cNvGraphicFramePr>
          <p:nvPr/>
        </p:nvGraphicFramePr>
        <p:xfrm>
          <a:off x="2428860" y="5429264"/>
          <a:ext cx="4946652" cy="591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69" name="Equazione" r:id="rId6" imgW="2946240" imgH="355320" progId="Equation.3">
                  <p:embed/>
                </p:oleObj>
              </mc:Choice>
              <mc:Fallback>
                <p:oleObj name="Equazione" r:id="rId6" imgW="2946240" imgH="3553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60" y="5429264"/>
                        <a:ext cx="4946652" cy="591434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516" name="Object 4"/>
          <p:cNvGraphicFramePr>
            <a:graphicFrameLocks noChangeAspect="1"/>
          </p:cNvGraphicFramePr>
          <p:nvPr/>
        </p:nvGraphicFramePr>
        <p:xfrm>
          <a:off x="2428860" y="3929066"/>
          <a:ext cx="494665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70" name="Equazione" r:id="rId8" imgW="2946240" imgH="533160" progId="Equation.3">
                  <p:embed/>
                </p:oleObj>
              </mc:Choice>
              <mc:Fallback>
                <p:oleObj name="Equazione" r:id="rId8" imgW="2946240" imgH="5331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60" y="3929066"/>
                        <a:ext cx="4946650" cy="889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612197-C32B-488C-A316-DE1859C60B8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it-IT" smtClean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142852"/>
            <a:ext cx="842968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</a:t>
            </a:r>
            <a:r>
              <a:rPr lang="it-IT" sz="2800" b="1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:  esempi di forze conservative e non</a:t>
            </a:r>
            <a:endParaRPr lang="it-IT" sz="2800" b="1" u="sng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642910" y="1285860"/>
            <a:ext cx="8072494" cy="5201424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it-IT" sz="2200" dirty="0" smtClean="0">
              <a:latin typeface="Book Antiqua" pitchFamily="18" charset="0"/>
            </a:endParaRPr>
          </a:p>
          <a:p>
            <a:r>
              <a:rPr lang="it-IT" sz="2200" dirty="0" smtClean="0">
                <a:latin typeface="Book Antiqua" pitchFamily="18" charset="0"/>
              </a:rPr>
              <a:t>Sono  </a:t>
            </a:r>
            <a:r>
              <a:rPr lang="it-IT" sz="2200" b="1" u="sng" dirty="0" smtClean="0">
                <a:latin typeface="Book Antiqua" pitchFamily="18" charset="0"/>
              </a:rPr>
              <a:t>FORZE conservative: </a:t>
            </a:r>
          </a:p>
          <a:p>
            <a:endParaRPr lang="it-IT" sz="2200" dirty="0" smtClean="0">
              <a:latin typeface="Book Antiqua" pitchFamily="18" charset="0"/>
            </a:endParaRPr>
          </a:p>
          <a:p>
            <a:r>
              <a:rPr lang="it-IT" sz="2200" dirty="0" smtClean="0">
                <a:latin typeface="Book Antiqua" pitchFamily="18" charset="0"/>
              </a:rPr>
              <a:t>• La </a:t>
            </a:r>
            <a:r>
              <a:rPr lang="it-IT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forza gravitazionale </a:t>
            </a:r>
            <a:r>
              <a:rPr lang="it-IT" sz="2200" dirty="0" smtClean="0">
                <a:latin typeface="Book Antiqua" pitchFamily="18" charset="0"/>
              </a:rPr>
              <a:t>(forza peso) </a:t>
            </a:r>
          </a:p>
          <a:p>
            <a:r>
              <a:rPr lang="it-IT" sz="2200" dirty="0" smtClean="0">
                <a:latin typeface="Book Antiqua" pitchFamily="18" charset="0"/>
              </a:rPr>
              <a:t>• La </a:t>
            </a:r>
            <a:r>
              <a:rPr lang="it-IT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forza elastica </a:t>
            </a:r>
            <a:r>
              <a:rPr lang="it-IT" sz="2200" dirty="0" smtClean="0">
                <a:latin typeface="Book Antiqua" pitchFamily="18" charset="0"/>
              </a:rPr>
              <a:t>(forza di una molla) </a:t>
            </a:r>
          </a:p>
          <a:p>
            <a:r>
              <a:rPr lang="it-IT" sz="2200" dirty="0" smtClean="0">
                <a:latin typeface="Book Antiqua" pitchFamily="18" charset="0"/>
              </a:rPr>
              <a:t>• La </a:t>
            </a:r>
            <a:r>
              <a:rPr lang="it-IT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forza elettrostatica </a:t>
            </a:r>
            <a:r>
              <a:rPr lang="it-IT" sz="2200" dirty="0" smtClean="0">
                <a:latin typeface="Book Antiqua" pitchFamily="18" charset="0"/>
              </a:rPr>
              <a:t>(attrazione fra cariche)</a:t>
            </a:r>
          </a:p>
          <a:p>
            <a:pPr algn="just"/>
            <a:r>
              <a:rPr lang="it-IT" sz="2200" dirty="0" err="1" smtClean="0">
                <a:latin typeface="Book Antiqua" pitchFamily="18" charset="0"/>
              </a:rPr>
              <a:t>•</a:t>
            </a:r>
            <a:r>
              <a:rPr lang="it-IT" sz="2200" b="1" dirty="0" err="1" smtClean="0">
                <a:latin typeface="Book Antiqua" pitchFamily="18" charset="0"/>
              </a:rPr>
              <a:t>Le</a:t>
            </a:r>
            <a:r>
              <a:rPr lang="it-IT" sz="2200" b="1" dirty="0" smtClean="0">
                <a:latin typeface="Book Antiqua" pitchFamily="18" charset="0"/>
              </a:rPr>
              <a:t> </a:t>
            </a:r>
            <a:r>
              <a:rPr lang="it-IT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forze di tipo centrali</a:t>
            </a:r>
            <a:r>
              <a:rPr lang="it-IT" sz="2200" dirty="0" smtClean="0">
                <a:latin typeface="Book Antiqua" pitchFamily="18" charset="0"/>
              </a:rPr>
              <a:t>, cioè forze dipendenti solo dalla distanza dal centro e dirette verso il centro </a:t>
            </a:r>
          </a:p>
          <a:p>
            <a:endParaRPr lang="it-IT" sz="2200" dirty="0" smtClean="0">
              <a:latin typeface="Book Antiqua" pitchFamily="18" charset="0"/>
            </a:endParaRPr>
          </a:p>
          <a:p>
            <a:endParaRPr lang="it-IT" sz="2200" dirty="0" smtClean="0">
              <a:latin typeface="Book Antiqua" pitchFamily="18" charset="0"/>
            </a:endParaRPr>
          </a:p>
          <a:p>
            <a:r>
              <a:rPr lang="it-IT" sz="2200" dirty="0" smtClean="0">
                <a:latin typeface="Book Antiqua" pitchFamily="18" charset="0"/>
              </a:rPr>
              <a:t>Sono </a:t>
            </a:r>
            <a:r>
              <a:rPr lang="it-IT" sz="2200" b="1" u="sng" dirty="0" smtClean="0">
                <a:latin typeface="Book Antiqua" pitchFamily="18" charset="0"/>
              </a:rPr>
              <a:t>FORZE non conservative</a:t>
            </a:r>
            <a:r>
              <a:rPr lang="it-IT" sz="2200" b="1" dirty="0" smtClean="0">
                <a:latin typeface="Book Antiqua" pitchFamily="18" charset="0"/>
              </a:rPr>
              <a:t>: </a:t>
            </a:r>
          </a:p>
          <a:p>
            <a:endParaRPr lang="it-IT" sz="2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r>
              <a:rPr lang="it-IT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• Le forze di attrito </a:t>
            </a:r>
          </a:p>
          <a:p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• Le forze </a:t>
            </a:r>
            <a:r>
              <a:rPr lang="it-IT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 resistenza</a:t>
            </a:r>
          </a:p>
          <a:p>
            <a:endParaRPr lang="it-IT" sz="2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612197-C32B-488C-A316-DE1859C60B8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it-IT" smtClean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142852"/>
            <a:ext cx="842968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</a:t>
            </a:r>
            <a:r>
              <a:rPr lang="it-IT" sz="2800" b="1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: energia potenziale</a:t>
            </a:r>
            <a:endParaRPr lang="it-IT" sz="2800" b="1" u="sng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00034" y="1500174"/>
            <a:ext cx="8501122" cy="470898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latin typeface="Book Antiqua" pitchFamily="18" charset="0"/>
              </a:rPr>
              <a:t>Per una particella sottoposta ad una forza conservativa e sempre possibile introdurre una funzione della posizione della particella, detta</a:t>
            </a:r>
          </a:p>
          <a:p>
            <a:r>
              <a:rPr lang="it-IT" sz="2000" dirty="0" smtClean="0">
                <a:latin typeface="Book Antiqua" pitchFamily="18" charset="0"/>
              </a:rPr>
              <a:t>energia potenziale, U, tale per cui:</a:t>
            </a:r>
          </a:p>
          <a:p>
            <a:endParaRPr lang="it-IT" sz="2000" dirty="0" smtClean="0">
              <a:latin typeface="Book Antiqua" pitchFamily="18" charset="0"/>
            </a:endParaRPr>
          </a:p>
          <a:p>
            <a:endParaRPr lang="it-IT" sz="2000" dirty="0" smtClean="0">
              <a:latin typeface="Book Antiqua" pitchFamily="18" charset="0"/>
            </a:endParaRPr>
          </a:p>
          <a:p>
            <a:r>
              <a:rPr lang="it-IT" sz="2000" dirty="0" smtClean="0">
                <a:latin typeface="Book Antiqua" pitchFamily="18" charset="0"/>
              </a:rPr>
              <a:t> </a:t>
            </a:r>
          </a:p>
          <a:p>
            <a:pPr algn="just"/>
            <a:r>
              <a:rPr lang="it-IT" sz="2000" dirty="0" smtClean="0">
                <a:latin typeface="Book Antiqua" pitchFamily="18" charset="0"/>
              </a:rPr>
              <a:t>dove </a:t>
            </a:r>
            <a:r>
              <a:rPr lang="it-IT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</a:t>
            </a:r>
            <a:r>
              <a:rPr lang="it-IT" sz="2000" b="1" i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if</a:t>
            </a:r>
            <a:r>
              <a:rPr lang="it-IT" sz="20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it-IT" sz="2000" dirty="0" smtClean="0">
                <a:latin typeface="Book Antiqua" pitchFamily="18" charset="0"/>
              </a:rPr>
              <a:t> è il lavoro fatto dalle forze conservative fra lo stato iniziale</a:t>
            </a:r>
            <a:r>
              <a:rPr lang="it-IT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i</a:t>
            </a:r>
          </a:p>
          <a:p>
            <a:r>
              <a:rPr lang="it-IT" sz="2000" dirty="0" smtClean="0">
                <a:latin typeface="Book Antiqua" pitchFamily="18" charset="0"/>
              </a:rPr>
              <a:t>e lo stato finale</a:t>
            </a:r>
            <a:r>
              <a:rPr lang="it-IT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f </a:t>
            </a:r>
            <a:r>
              <a:rPr lang="it-IT" sz="2000" dirty="0" smtClean="0">
                <a:latin typeface="Book Antiqua" pitchFamily="18" charset="0"/>
              </a:rPr>
              <a:t>, che non dipende dal percorso seguito.</a:t>
            </a:r>
          </a:p>
          <a:p>
            <a:endParaRPr lang="it-IT" sz="2000" dirty="0" smtClean="0">
              <a:latin typeface="Book Antiqua" pitchFamily="18" charset="0"/>
            </a:endParaRPr>
          </a:p>
          <a:p>
            <a:r>
              <a:rPr lang="it-IT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Per un corpo soggetto alla gravità terrestre:  </a:t>
            </a:r>
          </a:p>
          <a:p>
            <a:endParaRPr lang="it-IT" sz="2000" dirty="0" smtClean="0">
              <a:latin typeface="Book Antiqua" pitchFamily="18" charset="0"/>
            </a:endParaRPr>
          </a:p>
          <a:p>
            <a:r>
              <a:rPr lang="it-IT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Per un corpo sottoposto a forze elastiche:</a:t>
            </a:r>
          </a:p>
          <a:p>
            <a:endParaRPr lang="it-IT" sz="2000" dirty="0" smtClean="0">
              <a:latin typeface="Book Antiqua" pitchFamily="18" charset="0"/>
            </a:endParaRPr>
          </a:p>
          <a:p>
            <a:r>
              <a:rPr lang="it-IT" sz="2000" i="1" dirty="0" smtClean="0">
                <a:latin typeface="Book Antiqua" pitchFamily="18" charset="0"/>
              </a:rPr>
              <a:t>Da notare che l'energia potenziale è definita a meno di una costante.</a:t>
            </a:r>
          </a:p>
          <a:p>
            <a:r>
              <a:rPr lang="it-IT" sz="2000" i="1" dirty="0" smtClean="0">
                <a:latin typeface="Book Antiqua" pitchFamily="18" charset="0"/>
              </a:rPr>
              <a:t>Solo differenze di energia potenziale sono significative.</a:t>
            </a:r>
            <a:endParaRPr lang="it-IT" sz="2000" i="1" dirty="0">
              <a:latin typeface="Book Antiqua" pitchFamily="18" charset="0"/>
            </a:endParaRPr>
          </a:p>
        </p:txBody>
      </p:sp>
      <p:graphicFrame>
        <p:nvGraphicFramePr>
          <p:cNvPr id="197634" name="Object 1"/>
          <p:cNvGraphicFramePr>
            <a:graphicFrameLocks noChangeAspect="1"/>
          </p:cNvGraphicFramePr>
          <p:nvPr/>
        </p:nvGraphicFramePr>
        <p:xfrm>
          <a:off x="3500430" y="2571744"/>
          <a:ext cx="17081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88" name="Equazione" r:id="rId3" imgW="825480" imgH="241200" progId="Equation.3">
                  <p:embed/>
                </p:oleObj>
              </mc:Choice>
              <mc:Fallback>
                <p:oleObj name="Equazione" r:id="rId3" imgW="825480" imgH="241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0" y="2571744"/>
                        <a:ext cx="1708150" cy="4953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635" name="Object 1"/>
          <p:cNvGraphicFramePr>
            <a:graphicFrameLocks noChangeAspect="1"/>
          </p:cNvGraphicFramePr>
          <p:nvPr/>
        </p:nvGraphicFramePr>
        <p:xfrm>
          <a:off x="5715008" y="4214818"/>
          <a:ext cx="1576388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89" name="Equazione" r:id="rId5" imgW="761760" imgH="203040" progId="Equation.3">
                  <p:embed/>
                </p:oleObj>
              </mc:Choice>
              <mc:Fallback>
                <p:oleObj name="Equazione" r:id="rId5" imgW="76176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8" y="4214818"/>
                        <a:ext cx="1576388" cy="4175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636" name="Object 1"/>
          <p:cNvGraphicFramePr>
            <a:graphicFrameLocks noChangeAspect="1"/>
          </p:cNvGraphicFramePr>
          <p:nvPr/>
        </p:nvGraphicFramePr>
        <p:xfrm>
          <a:off x="5715008" y="4643446"/>
          <a:ext cx="1681162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90" name="Equazione" r:id="rId7" imgW="812520" imgH="393480" progId="Equation.3">
                  <p:embed/>
                </p:oleObj>
              </mc:Choice>
              <mc:Fallback>
                <p:oleObj name="Equazione" r:id="rId7" imgW="81252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8" y="4643446"/>
                        <a:ext cx="1681162" cy="8080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453497-85B1-4530-8AFE-CF2F23F8FC84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it-IT" smtClean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142852"/>
            <a:ext cx="842968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Dinamica: </a:t>
            </a:r>
            <a:r>
              <a:rPr lang="it-IT" sz="2800" b="1" u="sng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lavoro di una forza costante</a:t>
            </a:r>
            <a:endParaRPr lang="it-IT" sz="2800" b="1" u="sng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39552" y="1166843"/>
            <a:ext cx="5976664" cy="563231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 smtClean="0">
                <a:latin typeface="Book Antiqua" pitchFamily="18" charset="0"/>
              </a:rPr>
              <a:t>Il lavoro di una forza costante è definito come</a:t>
            </a:r>
          </a:p>
          <a:p>
            <a:endParaRPr lang="it-IT" dirty="0" smtClean="0">
              <a:latin typeface="Book Antiqua" pitchFamily="18" charset="0"/>
            </a:endParaRPr>
          </a:p>
          <a:p>
            <a:endParaRPr lang="it-IT" dirty="0" smtClean="0">
              <a:latin typeface="Book Antiqua" pitchFamily="18" charset="0"/>
            </a:endParaRPr>
          </a:p>
          <a:p>
            <a:endParaRPr lang="it-IT" dirty="0" smtClean="0">
              <a:latin typeface="Book Antiqua" pitchFamily="18" charset="0"/>
            </a:endParaRPr>
          </a:p>
          <a:p>
            <a:endParaRPr lang="it-IT" dirty="0" smtClean="0">
              <a:latin typeface="Book Antiqua" pitchFamily="18" charset="0"/>
            </a:endParaRPr>
          </a:p>
          <a:p>
            <a:r>
              <a:rPr lang="it-IT" dirty="0" smtClean="0">
                <a:latin typeface="Book Antiqua" pitchFamily="18" charset="0"/>
              </a:rPr>
              <a:t>Dove           è il vettore spostamento </a:t>
            </a:r>
          </a:p>
          <a:p>
            <a:r>
              <a:rPr lang="it-IT" dirty="0" smtClean="0">
                <a:latin typeface="Book Antiqua" pitchFamily="18" charset="0"/>
              </a:rPr>
              <a:t>dalla posizione iniziale a quella finale.</a:t>
            </a:r>
          </a:p>
          <a:p>
            <a:endParaRPr lang="it-IT" dirty="0" smtClean="0">
              <a:latin typeface="Book Antiqua" pitchFamily="18" charset="0"/>
            </a:endParaRPr>
          </a:p>
          <a:p>
            <a:r>
              <a:rPr lang="it-IT" dirty="0" smtClean="0">
                <a:latin typeface="Book Antiqua" pitchFamily="18" charset="0"/>
              </a:rPr>
              <a:t>Il prodotto scalare si può risolvere come:</a:t>
            </a:r>
          </a:p>
          <a:p>
            <a:endParaRPr lang="it-IT" dirty="0" smtClean="0">
              <a:latin typeface="Book Antiqua" pitchFamily="18" charset="0"/>
            </a:endParaRPr>
          </a:p>
          <a:p>
            <a:endParaRPr lang="it-IT" dirty="0" smtClean="0">
              <a:latin typeface="Book Antiqua" pitchFamily="18" charset="0"/>
            </a:endParaRPr>
          </a:p>
          <a:p>
            <a:endParaRPr lang="it-IT" dirty="0" smtClean="0">
              <a:latin typeface="Book Antiqua" pitchFamily="18" charset="0"/>
            </a:endParaRPr>
          </a:p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</a:t>
            </a:r>
            <a:r>
              <a:rPr lang="it-IT" dirty="0" smtClean="0">
                <a:latin typeface="Book Antiqua" pitchFamily="18" charset="0"/>
              </a:rPr>
              <a:t> è positivo se lo spostamento avviene nella direzione della forza (cos  </a:t>
            </a:r>
            <a:r>
              <a:rPr lang="it-IT" dirty="0" smtClean="0">
                <a:latin typeface="Symbol" pitchFamily="18" charset="2"/>
              </a:rPr>
              <a:t>q</a:t>
            </a:r>
            <a:r>
              <a:rPr lang="it-IT" dirty="0" smtClean="0">
                <a:latin typeface="Book Antiqua" pitchFamily="18" charset="0"/>
              </a:rPr>
              <a:t>&gt; 0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)               lavoro motore</a:t>
            </a:r>
          </a:p>
          <a:p>
            <a:endParaRPr lang="it-IT" dirty="0" smtClean="0">
              <a:latin typeface="Book Antiqua" pitchFamily="18" charset="0"/>
            </a:endParaRPr>
          </a:p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</a:t>
            </a:r>
            <a:r>
              <a:rPr lang="it-IT" dirty="0" smtClean="0">
                <a:latin typeface="Book Antiqua" pitchFamily="18" charset="0"/>
              </a:rPr>
              <a:t> è nullo se lo spostamento e perpendicolare alla forza (cos  </a:t>
            </a:r>
            <a:r>
              <a:rPr lang="it-IT" dirty="0" smtClean="0">
                <a:latin typeface="Symbol" pitchFamily="18" charset="2"/>
              </a:rPr>
              <a:t>q</a:t>
            </a:r>
            <a:r>
              <a:rPr lang="it-IT" dirty="0" smtClean="0">
                <a:latin typeface="Book Antiqua" pitchFamily="18" charset="0"/>
              </a:rPr>
              <a:t> = 0)</a:t>
            </a:r>
          </a:p>
          <a:p>
            <a:endParaRPr lang="it-IT" dirty="0" smtClean="0">
              <a:latin typeface="Book Antiqua" pitchFamily="18" charset="0"/>
            </a:endParaRPr>
          </a:p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</a:t>
            </a:r>
            <a:r>
              <a:rPr lang="it-IT" dirty="0" smtClean="0">
                <a:latin typeface="Book Antiqua" pitchFamily="18" charset="0"/>
              </a:rPr>
              <a:t> è negativo se lo spostamento avviene in direzione contraria alla forza (cos   </a:t>
            </a:r>
            <a:r>
              <a:rPr lang="it-IT" dirty="0" smtClean="0">
                <a:latin typeface="Symbol" pitchFamily="18" charset="2"/>
              </a:rPr>
              <a:t>q</a:t>
            </a:r>
            <a:r>
              <a:rPr lang="it-IT" dirty="0" smtClean="0">
                <a:latin typeface="Book Antiqua" pitchFamily="18" charset="0"/>
              </a:rPr>
              <a:t>&lt; 0)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lavoro resistente</a:t>
            </a:r>
            <a:endParaRPr lang="it-IT" dirty="0">
              <a:latin typeface="Book Antiqua" pitchFamily="18" charset="0"/>
            </a:endParaRPr>
          </a:p>
        </p:txBody>
      </p:sp>
      <p:graphicFrame>
        <p:nvGraphicFramePr>
          <p:cNvPr id="144388" name="Object 4"/>
          <p:cNvGraphicFramePr>
            <a:graphicFrameLocks noChangeAspect="1"/>
          </p:cNvGraphicFramePr>
          <p:nvPr/>
        </p:nvGraphicFramePr>
        <p:xfrm>
          <a:off x="2123728" y="3933056"/>
          <a:ext cx="1944216" cy="363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43" name="Equazione" r:id="rId3" imgW="939600" imgH="177480" progId="Equation.3">
                  <p:embed/>
                </p:oleObj>
              </mc:Choice>
              <mc:Fallback>
                <p:oleObj name="Equazione" r:id="rId3" imgW="93960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3933056"/>
                        <a:ext cx="1944216" cy="36380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0" name="Object 6"/>
          <p:cNvGraphicFramePr>
            <a:graphicFrameLocks noChangeAspect="1"/>
          </p:cNvGraphicFramePr>
          <p:nvPr/>
        </p:nvGraphicFramePr>
        <p:xfrm>
          <a:off x="2195736" y="1628800"/>
          <a:ext cx="1557337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44" name="Equazione" r:id="rId5" imgW="698400" imgH="203040" progId="Equation.3">
                  <p:embed/>
                </p:oleObj>
              </mc:Choice>
              <mc:Fallback>
                <p:oleObj name="Equazione" r:id="rId5" imgW="69840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1628800"/>
                        <a:ext cx="1557337" cy="4476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1" name="Object 7"/>
          <p:cNvGraphicFramePr>
            <a:graphicFrameLocks noChangeAspect="1"/>
          </p:cNvGraphicFramePr>
          <p:nvPr/>
        </p:nvGraphicFramePr>
        <p:xfrm>
          <a:off x="1259632" y="2492896"/>
          <a:ext cx="432048" cy="336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45" name="Equazione" r:id="rId7" imgW="215640" imgH="164880" progId="Equation.3">
                  <p:embed/>
                </p:oleObj>
              </mc:Choice>
              <mc:Fallback>
                <p:oleObj name="Equazione" r:id="rId7" imgW="215640" imgH="1648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492896"/>
                        <a:ext cx="432048" cy="33652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438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8104" y="1187751"/>
            <a:ext cx="3384376" cy="296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ccia a destra 10"/>
          <p:cNvSpPr/>
          <p:nvPr/>
        </p:nvSpPr>
        <p:spPr>
          <a:xfrm>
            <a:off x="2987824" y="4859662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/>
          <p:cNvSpPr/>
          <p:nvPr/>
        </p:nvSpPr>
        <p:spPr>
          <a:xfrm>
            <a:off x="3907283" y="6482187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439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248" y="4313659"/>
            <a:ext cx="172819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93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04248" y="5969843"/>
            <a:ext cx="1728192" cy="84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94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04248" y="5170884"/>
            <a:ext cx="1728192" cy="79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612197-C32B-488C-A316-DE1859C60B8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it-IT" smtClean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142852"/>
            <a:ext cx="842968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</a:t>
            </a:r>
            <a:r>
              <a:rPr lang="it-IT" sz="2800" b="1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: energia meccanica (sistemi conservativi)</a:t>
            </a:r>
            <a:endParaRPr lang="it-IT" sz="2800" b="1" u="sng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42910" y="1142984"/>
            <a:ext cx="8286808" cy="12772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endParaRPr lang="it-IT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it-IT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La </a:t>
            </a:r>
            <a:r>
              <a:rPr lang="it-IT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energia meccanica E </a:t>
            </a:r>
            <a:r>
              <a:rPr lang="it-IT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è definita come la quantità: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it-IT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endParaRPr lang="it-IT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198658" name="Object 1"/>
          <p:cNvGraphicFramePr>
            <a:graphicFrameLocks noChangeAspect="1"/>
          </p:cNvGraphicFramePr>
          <p:nvPr/>
        </p:nvGraphicFramePr>
        <p:xfrm>
          <a:off x="6977908" y="1500174"/>
          <a:ext cx="1666058" cy="428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31" name="Equazione" r:id="rId3" imgW="685800" imgH="177480" progId="Equation.3">
                  <p:embed/>
                </p:oleObj>
              </mc:Choice>
              <mc:Fallback>
                <p:oleObj name="Equazione" r:id="rId3" imgW="685800" imgH="1774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7908" y="1500174"/>
                        <a:ext cx="1666058" cy="42862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tangolo 6"/>
          <p:cNvSpPr/>
          <p:nvPr/>
        </p:nvSpPr>
        <p:spPr>
          <a:xfrm>
            <a:off x="642910" y="3071810"/>
            <a:ext cx="8215370" cy="286232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latin typeface="Book Antiqua" pitchFamily="18" charset="0"/>
              </a:rPr>
              <a:t>Dal teorema dell'energia cinetica e dalla definizione di energia potenziale:</a:t>
            </a:r>
          </a:p>
          <a:p>
            <a:pPr algn="just"/>
            <a:endParaRPr lang="it-IT" sz="2000" dirty="0" smtClean="0">
              <a:latin typeface="Book Antiqua" pitchFamily="18" charset="0"/>
            </a:endParaRPr>
          </a:p>
          <a:p>
            <a:pPr algn="just"/>
            <a:endParaRPr lang="it-IT" sz="2000" dirty="0" smtClean="0">
              <a:latin typeface="Book Antiqua" pitchFamily="18" charset="0"/>
            </a:endParaRPr>
          </a:p>
          <a:p>
            <a:pPr algn="just"/>
            <a:endParaRPr lang="it-IT" sz="2000" dirty="0" smtClean="0">
              <a:latin typeface="Book Antiqua" pitchFamily="18" charset="0"/>
            </a:endParaRPr>
          </a:p>
          <a:p>
            <a:pPr algn="just"/>
            <a:r>
              <a:rPr lang="it-IT" sz="2000" dirty="0" smtClean="0">
                <a:latin typeface="Book Antiqua" pitchFamily="18" charset="0"/>
              </a:rPr>
              <a:t>Si ottiene la conservazione della energia meccanica:</a:t>
            </a:r>
          </a:p>
          <a:p>
            <a:pPr algn="just"/>
            <a:endParaRPr lang="it-IT" sz="2000" dirty="0" smtClean="0">
              <a:latin typeface="Book Antiqua" pitchFamily="18" charset="0"/>
            </a:endParaRPr>
          </a:p>
          <a:p>
            <a:pPr algn="just"/>
            <a:endParaRPr lang="it-IT" sz="2000" dirty="0" smtClean="0">
              <a:latin typeface="Book Antiqua" pitchFamily="18" charset="0"/>
            </a:endParaRPr>
          </a:p>
          <a:p>
            <a:pPr algn="just"/>
            <a:endParaRPr lang="it-IT" sz="2000" dirty="0">
              <a:latin typeface="Book Antiqua" pitchFamily="18" charset="0"/>
            </a:endParaRPr>
          </a:p>
        </p:txBody>
      </p:sp>
      <p:graphicFrame>
        <p:nvGraphicFramePr>
          <p:cNvPr id="198660" name="Object 1"/>
          <p:cNvGraphicFramePr>
            <a:graphicFrameLocks noChangeAspect="1"/>
          </p:cNvGraphicFramePr>
          <p:nvPr/>
        </p:nvGraphicFramePr>
        <p:xfrm>
          <a:off x="5214942" y="3786190"/>
          <a:ext cx="17081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32" name="Equazione" r:id="rId5" imgW="825480" imgH="241200" progId="Equation.3">
                  <p:embed/>
                </p:oleObj>
              </mc:Choice>
              <mc:Fallback>
                <p:oleObj name="Equazione" r:id="rId5" imgW="82548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42" y="3786190"/>
                        <a:ext cx="1708150" cy="4953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661" name="Object 1"/>
          <p:cNvGraphicFramePr>
            <a:graphicFrameLocks noChangeAspect="1"/>
          </p:cNvGraphicFramePr>
          <p:nvPr/>
        </p:nvGraphicFramePr>
        <p:xfrm>
          <a:off x="2428860" y="3786190"/>
          <a:ext cx="1760537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33" name="Equazione" r:id="rId7" imgW="850680" imgH="241200" progId="Equation.3">
                  <p:embed/>
                </p:oleObj>
              </mc:Choice>
              <mc:Fallback>
                <p:oleObj name="Equazione" r:id="rId7" imgW="85068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60" y="3786190"/>
                        <a:ext cx="1760537" cy="4953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662" name="Object 1"/>
          <p:cNvGraphicFramePr>
            <a:graphicFrameLocks noChangeAspect="1"/>
          </p:cNvGraphicFramePr>
          <p:nvPr/>
        </p:nvGraphicFramePr>
        <p:xfrm>
          <a:off x="3571868" y="5214950"/>
          <a:ext cx="239236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34" name="Equazione" r:id="rId9" imgW="1155600" imgH="241200" progId="Equation.3">
                  <p:embed/>
                </p:oleObj>
              </mc:Choice>
              <mc:Fallback>
                <p:oleObj name="Equazione" r:id="rId9" imgW="1155600" imgH="241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68" y="5214950"/>
                        <a:ext cx="2392363" cy="4953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612197-C32B-488C-A316-DE1859C60B8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it-IT" smtClean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142852"/>
            <a:ext cx="842968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</a:t>
            </a:r>
            <a:r>
              <a:rPr lang="it-IT" sz="2800" b="1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: energia meccanica in presenza di attrito</a:t>
            </a:r>
            <a:endParaRPr lang="it-IT" sz="2800" b="1" u="sng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42910" y="1142984"/>
            <a:ext cx="8286808" cy="50167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latin typeface="Book Antiqua" pitchFamily="18" charset="0"/>
              </a:rPr>
              <a:t>Per una particella sottoposta ad una forza conservativa e a forze di attrito, l'energia meccanica non si conserva. </a:t>
            </a:r>
          </a:p>
          <a:p>
            <a:pPr algn="just"/>
            <a:endParaRPr lang="it-IT" sz="2000" dirty="0" smtClean="0">
              <a:latin typeface="Book Antiqua" pitchFamily="18" charset="0"/>
            </a:endParaRPr>
          </a:p>
          <a:p>
            <a:pPr algn="just"/>
            <a:r>
              <a:rPr lang="it-IT" sz="2000" dirty="0" smtClean="0">
                <a:latin typeface="Book Antiqua" pitchFamily="18" charset="0"/>
              </a:rPr>
              <a:t>E' però possibile enunciare, a partire dal teorema dell'energia cinetica, una legge più generale:</a:t>
            </a:r>
            <a:r>
              <a:rPr lang="it-IT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</a:p>
          <a:p>
            <a:pPr algn="just"/>
            <a:endParaRPr lang="it-IT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/>
            <a:endParaRPr lang="it-IT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/>
            <a:endParaRPr lang="it-IT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/>
            <a:endParaRPr lang="it-IT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/>
            <a:r>
              <a:rPr lang="it-IT" sz="2000" dirty="0" smtClean="0">
                <a:latin typeface="Book Antiqua" pitchFamily="18" charset="0"/>
              </a:rPr>
              <a:t>Essendo </a:t>
            </a:r>
            <a:r>
              <a:rPr lang="it-IT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</a:t>
            </a:r>
            <a:r>
              <a:rPr lang="it-IT" sz="20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</a:t>
            </a:r>
            <a:r>
              <a:rPr lang="it-IT" sz="2000" dirty="0" smtClean="0">
                <a:latin typeface="Book Antiqua" pitchFamily="18" charset="0"/>
              </a:rPr>
              <a:t> è il lavoro fatto dalle forze di attrito, sempre negativo</a:t>
            </a:r>
          </a:p>
          <a:p>
            <a:pPr algn="just"/>
            <a:endParaRPr lang="it-IT" sz="2000" dirty="0" smtClean="0">
              <a:latin typeface="Book Antiqua" pitchFamily="18" charset="0"/>
            </a:endParaRPr>
          </a:p>
          <a:p>
            <a:pPr algn="just"/>
            <a:endParaRPr lang="it-IT" sz="2000" dirty="0" smtClean="0">
              <a:latin typeface="Book Antiqua" pitchFamily="18" charset="0"/>
            </a:endParaRPr>
          </a:p>
          <a:p>
            <a:pPr algn="just"/>
            <a:r>
              <a:rPr lang="it-IT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NB: l'energia si conserva sempre! L'energia meccanica “persa" riappare sotto forma di energia termica quindi come aumento della temperatura della particella e della superficie con attrito.</a:t>
            </a:r>
            <a:endParaRPr lang="it-IT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/>
            <a:endParaRPr lang="it-IT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198658" name="Object 1"/>
          <p:cNvGraphicFramePr>
            <a:graphicFrameLocks noChangeAspect="1"/>
          </p:cNvGraphicFramePr>
          <p:nvPr/>
        </p:nvGraphicFramePr>
        <p:xfrm>
          <a:off x="1714480" y="3071810"/>
          <a:ext cx="57658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00" name="Equazione" r:id="rId3" imgW="2374560" imgH="241200" progId="Equation.3">
                  <p:embed/>
                </p:oleObj>
              </mc:Choice>
              <mc:Fallback>
                <p:oleObj name="Equazione" r:id="rId3" imgW="2374560" imgH="241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3071810"/>
                        <a:ext cx="5765800" cy="5810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612197-C32B-488C-A316-DE1859C60B8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it-IT" smtClean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142852"/>
            <a:ext cx="842968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</a:t>
            </a:r>
            <a:r>
              <a:rPr lang="it-IT" sz="2800" b="1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: energia potenziale gravitazionale</a:t>
            </a:r>
            <a:endParaRPr lang="it-IT" sz="2800" b="1" u="sng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14348" y="928670"/>
            <a:ext cx="357190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latin typeface="Book Antiqua" pitchFamily="18" charset="0"/>
              </a:rPr>
              <a:t>Esercizio 1 </a:t>
            </a:r>
            <a:endParaRPr lang="it-IT" dirty="0">
              <a:latin typeface="Book Antiqua" pitchFamily="18" charset="0"/>
            </a:endParaRPr>
          </a:p>
        </p:txBody>
      </p:sp>
      <p:pic>
        <p:nvPicPr>
          <p:cNvPr id="286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39232"/>
            <a:ext cx="8072494" cy="402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612197-C32B-488C-A316-DE1859C60B8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it-IT" smtClean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142852"/>
            <a:ext cx="842968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</a:t>
            </a:r>
            <a:r>
              <a:rPr lang="it-IT" sz="2800" b="1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: energia potenziale gravitazionale</a:t>
            </a:r>
            <a:endParaRPr lang="it-IT" sz="2800" b="1" u="sng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14348" y="928670"/>
            <a:ext cx="357190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latin typeface="Book Antiqua" pitchFamily="18" charset="0"/>
              </a:rPr>
              <a:t>Esercizio 2 </a:t>
            </a:r>
            <a:endParaRPr lang="it-IT" dirty="0">
              <a:latin typeface="Book Antiqua" pitchFamily="18" charset="0"/>
            </a:endParaRPr>
          </a:p>
        </p:txBody>
      </p:sp>
      <p:pic>
        <p:nvPicPr>
          <p:cNvPr id="287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7643866" cy="237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7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762426"/>
            <a:ext cx="7643866" cy="309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612197-C32B-488C-A316-DE1859C60B8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it-IT" smtClean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142852"/>
            <a:ext cx="842968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</a:t>
            </a:r>
            <a:r>
              <a:rPr lang="it-IT" sz="2800" b="1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: energia potenziale elastica</a:t>
            </a:r>
            <a:endParaRPr lang="it-IT" sz="2800" b="1" u="sng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14348" y="928670"/>
            <a:ext cx="357190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latin typeface="Book Antiqua" pitchFamily="18" charset="0"/>
              </a:rPr>
              <a:t>Esercizio 3 </a:t>
            </a:r>
            <a:endParaRPr lang="it-IT" dirty="0">
              <a:latin typeface="Book Antiqua" pitchFamily="18" charset="0"/>
            </a:endParaRPr>
          </a:p>
        </p:txBody>
      </p:sp>
      <p:pic>
        <p:nvPicPr>
          <p:cNvPr id="288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7440613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8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837010"/>
            <a:ext cx="7429552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612197-C32B-488C-A316-DE1859C60B8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it-IT" smtClean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142852"/>
            <a:ext cx="842968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</a:t>
            </a:r>
            <a:r>
              <a:rPr lang="it-IT" sz="2800" b="1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: energia potenziale gravitazionale</a:t>
            </a:r>
            <a:endParaRPr lang="it-IT" sz="2800" b="1" u="sng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89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8143932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9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3" y="4572008"/>
            <a:ext cx="814393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453497-85B1-4530-8AFE-CF2F23F8FC84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t-IT" smtClean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142852"/>
            <a:ext cx="842968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Dinamica: </a:t>
            </a:r>
            <a:r>
              <a:rPr lang="it-IT" sz="2800" b="1" u="sng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lavoro di una forza variabile</a:t>
            </a:r>
            <a:endParaRPr lang="it-IT" sz="2800" b="1" u="sng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39552" y="1166843"/>
            <a:ext cx="5760640" cy="52014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dirty="0" smtClean="0">
                <a:latin typeface="Book Antiqua" pitchFamily="18" charset="0"/>
              </a:rPr>
              <a:t>Se la forza agente non è costante ma la traiettoria è lineare allora la traiettoria stessa si può scomporre  in intervalli </a:t>
            </a:r>
            <a:r>
              <a:rPr lang="it-IT" i="1" dirty="0" err="1" smtClean="0">
                <a:latin typeface="Symbol" pitchFamily="18" charset="2"/>
              </a:rPr>
              <a:t>D</a:t>
            </a:r>
            <a:r>
              <a:rPr lang="it-IT" i="1" dirty="0" err="1" smtClean="0">
                <a:latin typeface="Book Antiqua" pitchFamily="18" charset="0"/>
              </a:rPr>
              <a:t>x</a:t>
            </a:r>
            <a:r>
              <a:rPr lang="it-IT" i="1" dirty="0" smtClean="0">
                <a:latin typeface="Book Antiqua" pitchFamily="18" charset="0"/>
              </a:rPr>
              <a:t> sufficientemente piccoli da poter considerare in essi costante  la </a:t>
            </a:r>
            <a:r>
              <a:rPr lang="it-IT" dirty="0" smtClean="0">
                <a:latin typeface="Book Antiqua" pitchFamily="18" charset="0"/>
              </a:rPr>
              <a:t>Forza.</a:t>
            </a:r>
          </a:p>
          <a:p>
            <a:pPr algn="just"/>
            <a:r>
              <a:rPr lang="it-IT" dirty="0" smtClean="0">
                <a:latin typeface="Book Antiqua" pitchFamily="18" charset="0"/>
              </a:rPr>
              <a:t>Il lavoro effettuato dalla forza lungo la traiettoria è pari  alla somma dei lavori eseguiti nei singoli segmenti di traiettoria:</a:t>
            </a:r>
          </a:p>
          <a:p>
            <a:pPr algn="just"/>
            <a:endParaRPr lang="it-IT" dirty="0" smtClean="0">
              <a:latin typeface="Book Antiqua" pitchFamily="18" charset="0"/>
            </a:endParaRPr>
          </a:p>
          <a:p>
            <a:pPr algn="just"/>
            <a:endParaRPr lang="it-IT" dirty="0" smtClean="0">
              <a:latin typeface="Book Antiqua" pitchFamily="18" charset="0"/>
            </a:endParaRPr>
          </a:p>
          <a:p>
            <a:pPr algn="just"/>
            <a:endParaRPr lang="it-IT" dirty="0" smtClean="0">
              <a:latin typeface="Book Antiqua" pitchFamily="18" charset="0"/>
            </a:endParaRPr>
          </a:p>
          <a:p>
            <a:pPr algn="just"/>
            <a:r>
              <a:rPr lang="it-IT" dirty="0" smtClean="0">
                <a:latin typeface="Book Antiqua" pitchFamily="18" charset="0"/>
              </a:rPr>
              <a:t>Al limite per intervalli infinitesimi:</a:t>
            </a:r>
          </a:p>
          <a:p>
            <a:pPr algn="just"/>
            <a:endParaRPr lang="it-IT" dirty="0" smtClean="0">
              <a:latin typeface="Book Antiqua" pitchFamily="18" charset="0"/>
            </a:endParaRPr>
          </a:p>
          <a:p>
            <a:pPr algn="just"/>
            <a:endParaRPr lang="it-IT" dirty="0" smtClean="0">
              <a:latin typeface="Book Antiqua" pitchFamily="18" charset="0"/>
            </a:endParaRPr>
          </a:p>
          <a:p>
            <a:pPr algn="just"/>
            <a:endParaRPr lang="it-IT" dirty="0" smtClean="0">
              <a:latin typeface="Book Antiqua" pitchFamily="18" charset="0"/>
            </a:endParaRPr>
          </a:p>
          <a:p>
            <a:pPr algn="just"/>
            <a:endParaRPr lang="it-IT" sz="2000" dirty="0" smtClean="0">
              <a:latin typeface="Book Antiqua" pitchFamily="18" charset="0"/>
            </a:endParaRPr>
          </a:p>
          <a:p>
            <a:pPr algn="ctr"/>
            <a:r>
              <a:rPr lang="it-IT" sz="2000" b="1" i="1" dirty="0" smtClean="0">
                <a:latin typeface="Book Antiqua" pitchFamily="18" charset="0"/>
              </a:rPr>
              <a:t>Il lavoro è pari all’integrale definito di F(x) calcolato tra x</a:t>
            </a:r>
            <a:r>
              <a:rPr lang="it-IT" sz="2000" b="1" i="1" baseline="-25000" dirty="0" smtClean="0">
                <a:latin typeface="Book Antiqua" pitchFamily="18" charset="0"/>
              </a:rPr>
              <a:t>i</a:t>
            </a:r>
            <a:r>
              <a:rPr lang="it-IT" sz="2000" b="1" i="1" dirty="0" smtClean="0">
                <a:latin typeface="Book Antiqua" pitchFamily="18" charset="0"/>
              </a:rPr>
              <a:t> ed </a:t>
            </a:r>
            <a:r>
              <a:rPr lang="it-IT" sz="2000" b="1" i="1" dirty="0" err="1" smtClean="0">
                <a:latin typeface="Book Antiqua" pitchFamily="18" charset="0"/>
              </a:rPr>
              <a:t>x</a:t>
            </a:r>
            <a:r>
              <a:rPr lang="it-IT" sz="2000" b="1" i="1" baseline="-25000" dirty="0" err="1" smtClean="0">
                <a:latin typeface="Book Antiqua" pitchFamily="18" charset="0"/>
              </a:rPr>
              <a:t>f</a:t>
            </a:r>
            <a:r>
              <a:rPr lang="it-IT" sz="2000" b="1" i="1" dirty="0" smtClean="0">
                <a:latin typeface="Book Antiqua" pitchFamily="18" charset="0"/>
              </a:rPr>
              <a:t> , cioè è pari all’area sottesa</a:t>
            </a:r>
          </a:p>
          <a:p>
            <a:pPr algn="ctr"/>
            <a:r>
              <a:rPr lang="it-IT" sz="2000" b="1" i="1" dirty="0" smtClean="0">
                <a:latin typeface="Book Antiqua" pitchFamily="18" charset="0"/>
              </a:rPr>
              <a:t>dalla curva F(x) nell’intervallo Δx = </a:t>
            </a:r>
            <a:r>
              <a:rPr lang="it-IT" sz="2000" b="1" i="1" dirty="0" err="1" smtClean="0">
                <a:latin typeface="Book Antiqua" pitchFamily="18" charset="0"/>
              </a:rPr>
              <a:t>x</a:t>
            </a:r>
            <a:r>
              <a:rPr lang="it-IT" sz="2000" b="1" i="1" baseline="-25000" dirty="0" err="1" smtClean="0">
                <a:latin typeface="Book Antiqua" pitchFamily="18" charset="0"/>
              </a:rPr>
              <a:t>f</a:t>
            </a:r>
            <a:r>
              <a:rPr lang="it-IT" sz="2000" b="1" i="1" dirty="0" err="1" smtClean="0">
                <a:latin typeface="Book Antiqua" pitchFamily="18" charset="0"/>
              </a:rPr>
              <a:t>-x</a:t>
            </a:r>
            <a:r>
              <a:rPr lang="it-IT" sz="2000" b="1" i="1" baseline="-25000" dirty="0" err="1" smtClean="0">
                <a:latin typeface="Book Antiqua" pitchFamily="18" charset="0"/>
              </a:rPr>
              <a:t>i</a:t>
            </a:r>
            <a:endParaRPr lang="it-IT" dirty="0" smtClean="0">
              <a:latin typeface="Book Antiqua" pitchFamily="18" charset="0"/>
            </a:endParaRPr>
          </a:p>
        </p:txBody>
      </p:sp>
      <p:pic>
        <p:nvPicPr>
          <p:cNvPr id="1454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284984"/>
            <a:ext cx="1866900" cy="619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54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437112"/>
            <a:ext cx="2343150" cy="723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541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6704" y="1161256"/>
            <a:ext cx="2555776" cy="522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5209" y="6438900"/>
            <a:ext cx="25431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sellaDiTesto 17"/>
          <p:cNvSpPr txBox="1"/>
          <p:nvPr/>
        </p:nvSpPr>
        <p:spPr>
          <a:xfrm>
            <a:off x="611560" y="6444044"/>
            <a:ext cx="482453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L’unità di misura del Lavoro è il Joule: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612197-C32B-488C-A316-DE1859C60B8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it-IT" smtClean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142852"/>
            <a:ext cx="842968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Dinamica: </a:t>
            </a:r>
            <a:r>
              <a:rPr lang="it-IT" sz="2800" b="1" u="sng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energia cinetica</a:t>
            </a:r>
            <a:endParaRPr lang="it-IT" sz="2800" b="1" u="sng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971600" y="1412776"/>
            <a:ext cx="727280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latin typeface="Book Antiqua" pitchFamily="18" charset="0"/>
              </a:rPr>
              <a:t>L’energia cinetica di un corpo è l’ </a:t>
            </a:r>
            <a:r>
              <a:rPr lang="it-IT" sz="2400" b="1" i="1" dirty="0" smtClean="0">
                <a:latin typeface="Book Antiqua" pitchFamily="18" charset="0"/>
              </a:rPr>
              <a:t>energia associata allo stato di moto del corpo</a:t>
            </a:r>
          </a:p>
        </p:txBody>
      </p:sp>
      <p:sp>
        <p:nvSpPr>
          <p:cNvPr id="5" name="Rettangolo 4"/>
          <p:cNvSpPr/>
          <p:nvPr/>
        </p:nvSpPr>
        <p:spPr>
          <a:xfrm>
            <a:off x="467544" y="2924944"/>
            <a:ext cx="8352928" cy="34778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latin typeface="Book Antiqua" pitchFamily="18" charset="0"/>
              </a:rPr>
              <a:t>Se ad un certo istante un corpo si muove con una velocità v, l’energia cinetica K del corpo in quell’istante è</a:t>
            </a:r>
          </a:p>
          <a:p>
            <a:pPr algn="just"/>
            <a:endParaRPr lang="it-IT" sz="2000" dirty="0" smtClean="0">
              <a:latin typeface="Book Antiqua" pitchFamily="18" charset="0"/>
            </a:endParaRPr>
          </a:p>
          <a:p>
            <a:pPr algn="just"/>
            <a:endParaRPr lang="it-IT" sz="2000" dirty="0" smtClean="0">
              <a:latin typeface="Book Antiqua" pitchFamily="18" charset="0"/>
            </a:endParaRPr>
          </a:p>
          <a:p>
            <a:pPr algn="just"/>
            <a:r>
              <a:rPr lang="it-IT" sz="2000" dirty="0" smtClean="0">
                <a:latin typeface="Book Antiqua" pitchFamily="18" charset="0"/>
              </a:rPr>
              <a:t>L’energia cinetica si misura in </a:t>
            </a:r>
            <a:r>
              <a:rPr lang="it-IT" sz="2000" b="1" dirty="0" err="1" smtClean="0">
                <a:latin typeface="Book Antiqua" pitchFamily="18" charset="0"/>
              </a:rPr>
              <a:t>N</a:t>
            </a:r>
            <a:r>
              <a:rPr lang="it-IT" sz="2000" b="1" baseline="20000" dirty="0" err="1" smtClean="0">
                <a:latin typeface="Book Antiqua" pitchFamily="18" charset="0"/>
              </a:rPr>
              <a:t>.</a:t>
            </a:r>
            <a:r>
              <a:rPr lang="it-IT" sz="2000" b="1" dirty="0" err="1" smtClean="0">
                <a:latin typeface="Book Antiqua" pitchFamily="18" charset="0"/>
              </a:rPr>
              <a:t>m</a:t>
            </a:r>
            <a:r>
              <a:rPr lang="it-IT" sz="2000" dirty="0" smtClean="0">
                <a:latin typeface="Book Antiqua" pitchFamily="18" charset="0"/>
              </a:rPr>
              <a:t> pari al Joule</a:t>
            </a:r>
          </a:p>
          <a:p>
            <a:pPr algn="just"/>
            <a:endParaRPr lang="it-IT" sz="2000" dirty="0" smtClean="0">
              <a:latin typeface="Book Antiqua" pitchFamily="18" charset="0"/>
            </a:endParaRPr>
          </a:p>
          <a:p>
            <a:pPr marL="177800" indent="-82550" algn="just">
              <a:buFont typeface="Arial" pitchFamily="34" charset="0"/>
              <a:buChar char="•"/>
            </a:pPr>
            <a:r>
              <a:rPr lang="it-IT" sz="2000" i="1" dirty="0" smtClean="0">
                <a:latin typeface="Book Antiqua" pitchFamily="18" charset="0"/>
              </a:rPr>
              <a:t>A parità di velocità il corpo con massa maggiore avrà una energia cinetica maggiore</a:t>
            </a:r>
          </a:p>
          <a:p>
            <a:pPr marL="177800" indent="-82550" algn="just">
              <a:buFont typeface="Arial" pitchFamily="34" charset="0"/>
              <a:buChar char="•"/>
            </a:pPr>
            <a:r>
              <a:rPr lang="it-IT" sz="2000" i="1" dirty="0" smtClean="0">
                <a:latin typeface="Book Antiqua" pitchFamily="18" charset="0"/>
              </a:rPr>
              <a:t>Se il corpo è in quiete non possiede energia cinetica</a:t>
            </a:r>
          </a:p>
          <a:p>
            <a:pPr algn="just"/>
            <a:endParaRPr lang="it-IT" sz="2000" dirty="0" smtClean="0">
              <a:latin typeface="Book Antiqua" pitchFamily="18" charset="0"/>
            </a:endParaRPr>
          </a:p>
          <a:p>
            <a:pPr algn="just"/>
            <a:endParaRPr lang="it-IT" sz="2000" dirty="0">
              <a:latin typeface="Book Antiqua" pitchFamily="18" charset="0"/>
            </a:endParaRPr>
          </a:p>
        </p:txBody>
      </p:sp>
      <p:graphicFrame>
        <p:nvGraphicFramePr>
          <p:cNvPr id="143362" name="Object 2"/>
          <p:cNvGraphicFramePr>
            <a:graphicFrameLocks noChangeAspect="1"/>
          </p:cNvGraphicFramePr>
          <p:nvPr/>
        </p:nvGraphicFramePr>
        <p:xfrm>
          <a:off x="5148064" y="3212976"/>
          <a:ext cx="1500187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0" name="Equazione" r:id="rId3" imgW="672840" imgH="393480" progId="Equation.3">
                  <p:embed/>
                </p:oleObj>
              </mc:Choice>
              <mc:Fallback>
                <p:oleObj name="Equazione" r:id="rId3" imgW="67284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3212976"/>
                        <a:ext cx="1500187" cy="8667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453497-85B1-4530-8AFE-CF2F23F8FC84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it-IT" smtClean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142852"/>
            <a:ext cx="842968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Dinamica: </a:t>
            </a:r>
            <a:r>
              <a:rPr lang="it-IT" sz="2800" b="1" u="sng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teorema della energia cinetica</a:t>
            </a:r>
            <a:endParaRPr lang="it-IT" sz="2800" b="1" u="sng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11560" y="1124744"/>
            <a:ext cx="8388424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it-IT" sz="2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Enunciato</a:t>
            </a:r>
          </a:p>
          <a:p>
            <a:pPr algn="just"/>
            <a:endParaRPr lang="it-IT" sz="22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/>
            <a:r>
              <a:rPr lang="it-IT" sz="2000" b="1" dirty="0" smtClean="0">
                <a:latin typeface="Book Antiqua" pitchFamily="18" charset="0"/>
              </a:rPr>
              <a:t>Quando è svolto lavoro sul sistema e la sola variazione nel sistema è la variazione del modulo della velocità, il lavoro compiuto dalla forza risultante che agisce sul sistema è pari alla variazione dell’energia cinetica della particella che avviene nello spostamento.</a:t>
            </a:r>
          </a:p>
          <a:p>
            <a:pPr algn="just"/>
            <a:endParaRPr lang="it-IT" sz="2000" b="1" dirty="0" smtClean="0">
              <a:latin typeface="Book Antiqua" pitchFamily="18" charset="0"/>
            </a:endParaRPr>
          </a:p>
          <a:p>
            <a:pPr algn="just"/>
            <a:endParaRPr lang="it-IT" sz="2000" b="1" dirty="0" smtClean="0">
              <a:latin typeface="Book Antiqua" pitchFamily="18" charset="0"/>
            </a:endParaRPr>
          </a:p>
          <a:p>
            <a:pPr algn="just"/>
            <a:endParaRPr lang="it-IT" sz="2000" b="1" dirty="0" smtClean="0">
              <a:latin typeface="Book Antiqua" pitchFamily="18" charset="0"/>
            </a:endParaRPr>
          </a:p>
          <a:p>
            <a:pPr algn="just"/>
            <a:endParaRPr lang="it-IT" sz="2000" b="1" dirty="0" smtClean="0">
              <a:latin typeface="Book Antiqua" pitchFamily="18" charset="0"/>
            </a:endParaRPr>
          </a:p>
          <a:p>
            <a:pPr algn="just"/>
            <a:endParaRPr lang="it-IT" sz="2000" dirty="0">
              <a:latin typeface="Book Antiqua" pitchFamily="18" charset="0"/>
            </a:endParaRPr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99" y="3308631"/>
            <a:ext cx="3879905" cy="936104"/>
          </a:xfrm>
          <a:prstGeom prst="rect">
            <a:avLst/>
          </a:prstGeom>
          <a:noFill/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25144"/>
            <a:ext cx="843077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453497-85B1-4530-8AFE-CF2F23F8FC84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it-IT" smtClean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67544" y="260648"/>
            <a:ext cx="842968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Dinamica: </a:t>
            </a:r>
            <a:r>
              <a:rPr lang="it-IT" sz="2800" b="1" u="sng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lavoro della forza di gravità</a:t>
            </a:r>
            <a:endParaRPr lang="it-IT" sz="2800" b="1" u="sng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8291228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453497-85B1-4530-8AFE-CF2F23F8FC84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it-IT" smtClean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142852"/>
            <a:ext cx="842968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Dinamica: </a:t>
            </a:r>
            <a:r>
              <a:rPr lang="it-IT" sz="2800" b="1" u="sng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lavoro della forza peso</a:t>
            </a:r>
            <a:endParaRPr lang="it-IT" sz="2800" b="1" u="sng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323" y="1081087"/>
            <a:ext cx="7943081" cy="564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215102-C1DE-439C-911D-98295C6EE9EF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it-IT" smtClean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142852"/>
            <a:ext cx="842968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Dinamica:  </a:t>
            </a:r>
            <a:r>
              <a:rPr lang="it-IT" sz="2800" b="1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lavoro della forza elastica di una molla (1)</a:t>
            </a:r>
            <a:endParaRPr lang="it-IT" sz="2800" b="1" u="sng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60930"/>
            <a:ext cx="8136904" cy="5432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612197-C32B-488C-A316-DE1859C60B8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it-IT" smtClean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142852"/>
            <a:ext cx="842968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</a:t>
            </a:r>
            <a:r>
              <a:rPr lang="it-IT" sz="2800" b="1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: lavoro della forza elastica di una molla (2)</a:t>
            </a:r>
            <a:endParaRPr lang="it-IT" sz="2800" b="1" u="sng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7299"/>
            <a:ext cx="8143201" cy="590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4424</TotalTime>
  <Words>1030</Words>
  <Application>Microsoft Office PowerPoint</Application>
  <PresentationFormat>Presentazione su schermo (4:3)</PresentationFormat>
  <Paragraphs>206</Paragraphs>
  <Slides>25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7" baseType="lpstr">
      <vt:lpstr>Metro</vt:lpstr>
      <vt:lpstr>Equazione</vt:lpstr>
      <vt:lpstr> Fisica Medica la meccanica (3)  C.I. scienze propedeutiche e basi della metodologia della ricerca   Laurea di Fisioterapia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AOUTS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Fisica Medica  Laurea di Fisioterapia</dc:title>
  <dc:creator>Luca</dc:creator>
  <cp:lastModifiedBy>Rossella Vidimari</cp:lastModifiedBy>
  <cp:revision>312</cp:revision>
  <dcterms:created xsi:type="dcterms:W3CDTF">2017-09-27T09:46:16Z</dcterms:created>
  <dcterms:modified xsi:type="dcterms:W3CDTF">2020-10-16T13:38:39Z</dcterms:modified>
</cp:coreProperties>
</file>