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71" r:id="rId6"/>
    <p:sldId id="263" r:id="rId7"/>
    <p:sldId id="272" r:id="rId8"/>
    <p:sldId id="270" r:id="rId9"/>
    <p:sldId id="273" r:id="rId10"/>
    <p:sldId id="264" r:id="rId11"/>
    <p:sldId id="266" r:id="rId12"/>
    <p:sldId id="260" r:id="rId13"/>
    <p:sldId id="275" r:id="rId14"/>
    <p:sldId id="267" r:id="rId15"/>
    <p:sldId id="268" r:id="rId16"/>
    <p:sldId id="269" r:id="rId17"/>
    <p:sldId id="265" r:id="rId18"/>
    <p:sldId id="261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oul Pupo" initials="RP" lastIdx="1" clrIdx="0">
    <p:extLst>
      <p:ext uri="{19B8F6BF-5375-455C-9EA6-DF929625EA0E}">
        <p15:presenceInfo xmlns:p15="http://schemas.microsoft.com/office/powerpoint/2012/main" userId="75cf9f69bb0f1a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6T10:53:57.435" idx="1">
    <p:pos x="1294" y="67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78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22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27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48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20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82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67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4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51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4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3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BBCC-9F75-468B-B42B-A4393EC178F3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8DBC3-6241-4FF3-8D11-3D965C83D1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4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tor.org/stable/25818149" TargetMode="External"/><Relationship Id="rId2" Type="http://schemas.openxmlformats.org/officeDocument/2006/relationships/hyperlink" Target="https://www.jstor.org/stable/2581695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ml.eu/percorso_tolleranz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comunità a Trieste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Lineamenti storici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4357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Luterani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/>
              <a:t>1717</a:t>
            </a:r>
            <a:r>
              <a:rPr lang="it-IT" dirty="0"/>
              <a:t>: testimoniato l’arrivo di </a:t>
            </a:r>
          </a:p>
          <a:p>
            <a:pPr marL="0" indent="0">
              <a:buNone/>
            </a:pPr>
            <a:r>
              <a:rPr lang="it-IT" dirty="0"/>
              <a:t>cinque famiglie luterane</a:t>
            </a:r>
          </a:p>
          <a:p>
            <a:pPr marL="0" indent="0">
              <a:buNone/>
            </a:pPr>
            <a:r>
              <a:rPr lang="it-IT" b="1" dirty="0"/>
              <a:t>1754</a:t>
            </a:r>
            <a:r>
              <a:rPr lang="it-IT" dirty="0"/>
              <a:t>: cimitero evangelico</a:t>
            </a:r>
          </a:p>
          <a:p>
            <a:pPr marL="0" indent="0">
              <a:buNone/>
            </a:pPr>
            <a:r>
              <a:rPr lang="it-IT" b="1" dirty="0"/>
              <a:t>1778</a:t>
            </a:r>
            <a:r>
              <a:rPr lang="it-IT" dirty="0"/>
              <a:t>: comunità luterana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A.Sossi</a:t>
            </a:r>
            <a:r>
              <a:rPr lang="it-IT" dirty="0"/>
              <a:t>, </a:t>
            </a:r>
            <a:r>
              <a:rPr lang="it-IT" i="1" dirty="0"/>
              <a:t>La Comunità Evangelica Riformata di Confessione Elvetica di Trieste. Fonti e Documenti</a:t>
            </a:r>
            <a:r>
              <a:rPr lang="it-IT" dirty="0"/>
              <a:t>. Trento, 2011.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650C634-38AC-40D2-B4B4-AFBA2B0D0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127" y="755009"/>
            <a:ext cx="5506673" cy="408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9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Svizzeri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4745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7 gennaio </a:t>
            </a:r>
            <a:r>
              <a:rPr lang="it-IT" b="1" dirty="0"/>
              <a:t>1782</a:t>
            </a:r>
            <a:r>
              <a:rPr lang="it-IT" dirty="0"/>
              <a:t>: ufficializzata la Comunità evangelica di confessione elvetica, già presente in città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Giulio A. Cattaneo. </a:t>
            </a:r>
            <a:r>
              <a:rPr lang="it-IT" dirty="0" err="1"/>
              <a:t>Annemarie</a:t>
            </a:r>
            <a:r>
              <a:rPr lang="it-IT" dirty="0"/>
              <a:t> Graf </a:t>
            </a:r>
            <a:r>
              <a:rPr lang="it-IT" dirty="0" err="1"/>
              <a:t>Reina</a:t>
            </a:r>
            <a:r>
              <a:rPr lang="it-IT" dirty="0"/>
              <a:t>, Giuseppe </a:t>
            </a:r>
            <a:r>
              <a:rPr lang="it-IT" dirty="0" err="1"/>
              <a:t>Reina</a:t>
            </a:r>
            <a:r>
              <a:rPr lang="it-IT" dirty="0"/>
              <a:t>,</a:t>
            </a:r>
            <a:r>
              <a:rPr lang="it-IT" i="1" dirty="0"/>
              <a:t>  La Comunità svizzera a Trieste dal '700 al '900,  </a:t>
            </a:r>
            <a:r>
              <a:rPr lang="it-IT" dirty="0"/>
              <a:t>Trieste : Edizioni Italo Svevo, 2012</a:t>
            </a:r>
          </a:p>
          <a:p>
            <a:pPr marL="0" indent="0">
              <a:buNone/>
            </a:pPr>
            <a:r>
              <a:rPr lang="it-IT" dirty="0"/>
              <a:t>Roberto Costa </a:t>
            </a:r>
            <a:r>
              <a:rPr lang="it-IT" dirty="0" err="1"/>
              <a:t>Longeri</a:t>
            </a:r>
            <a:r>
              <a:rPr lang="it-IT" dirty="0"/>
              <a:t>, </a:t>
            </a:r>
            <a:r>
              <a:rPr lang="it-IT" i="1" dirty="0"/>
              <a:t>Squarci svizzeri a Trieste. Pietro Nobile e Matteo </a:t>
            </a:r>
            <a:r>
              <a:rPr lang="it-IT" i="1" dirty="0" err="1"/>
              <a:t>Pertsch</a:t>
            </a:r>
            <a:r>
              <a:rPr lang="it-IT" i="1" dirty="0"/>
              <a:t> protagonisti del neoclassico triestino</a:t>
            </a:r>
            <a:r>
              <a:rPr lang="it-IT" dirty="0"/>
              <a:t>, </a:t>
            </a:r>
            <a:r>
              <a:rPr lang="it-IT" dirty="0" err="1"/>
              <a:t>Medrisio</a:t>
            </a:r>
            <a:r>
              <a:rPr lang="it-IT" dirty="0"/>
              <a:t> (Svizzera), </a:t>
            </a:r>
            <a:r>
              <a:rPr lang="it-IT" dirty="0" err="1"/>
              <a:t>Ericlea</a:t>
            </a:r>
            <a:r>
              <a:rPr lang="it-IT" dirty="0"/>
              <a:t>, 2011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810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it-IT" dirty="0"/>
              <a:t>Armeni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035" y="996950"/>
            <a:ext cx="11820939" cy="5761659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1773:</a:t>
            </a:r>
            <a:r>
              <a:rPr lang="it-IT" dirty="0"/>
              <a:t> un gruppo di padri mechitaristi, che si erano staccati dall’isola di San Lazzaro a Venezia, giunsero a Trieste dando inizio alla comunità</a:t>
            </a:r>
          </a:p>
          <a:p>
            <a:r>
              <a:rPr lang="it-IT" dirty="0"/>
              <a:t>Mercanti armeni:</a:t>
            </a:r>
          </a:p>
          <a:p>
            <a:r>
              <a:rPr lang="it-IT" b="1" dirty="0"/>
              <a:t>1773</a:t>
            </a:r>
            <a:r>
              <a:rPr lang="it-IT" dirty="0"/>
              <a:t>: il direttore della Compagnia di Egitto Giorgio </a:t>
            </a:r>
            <a:r>
              <a:rPr lang="it-IT" dirty="0" err="1"/>
              <a:t>Saraff</a:t>
            </a:r>
            <a:r>
              <a:rPr lang="it-IT" dirty="0"/>
              <a:t>, poliglotta che sapeva la lingua “</a:t>
            </a:r>
            <a:r>
              <a:rPr lang="it-IT" i="1" dirty="0"/>
              <a:t>turchesca, araba, armena e persiana</a:t>
            </a:r>
            <a:r>
              <a:rPr lang="it-IT" dirty="0"/>
              <a:t>” e che lavorava come interprete ufficiale per il Litorale e per il Magistrato di Sanità.</a:t>
            </a:r>
          </a:p>
          <a:p>
            <a:r>
              <a:rPr lang="it-IT" b="1" dirty="0"/>
              <a:t>1774:</a:t>
            </a:r>
            <a:r>
              <a:rPr lang="it-IT" dirty="0"/>
              <a:t> un suddito turco di fede armena, Giovanni Battista di </a:t>
            </a:r>
            <a:r>
              <a:rPr lang="it-IT" dirty="0" err="1"/>
              <a:t>Sarum</a:t>
            </a:r>
            <a:r>
              <a:rPr lang="it-IT" dirty="0"/>
              <a:t>, chiese la cittadinanza per sé e i suoi due figli, motivando di essersi stabilito “</a:t>
            </a:r>
            <a:r>
              <a:rPr lang="it-IT" i="1" dirty="0"/>
              <a:t>in questo porto franco con animo </a:t>
            </a:r>
            <a:r>
              <a:rPr lang="it-IT" i="1" dirty="0" err="1"/>
              <a:t>morandi</a:t>
            </a:r>
            <a:r>
              <a:rPr lang="it-IT" i="1" dirty="0"/>
              <a:t> per intraprendere il solito mio carriere di Commercio</a:t>
            </a:r>
            <a:r>
              <a:rPr lang="it-IT" dirty="0"/>
              <a:t>“. </a:t>
            </a:r>
          </a:p>
          <a:p>
            <a:r>
              <a:rPr lang="it-IT" b="1" dirty="0"/>
              <a:t>30 maggio 1775: </a:t>
            </a:r>
            <a:r>
              <a:rPr lang="it-IT" dirty="0"/>
              <a:t>Statuto per la nazione armena di Trieste</a:t>
            </a:r>
          </a:p>
          <a:p>
            <a:endParaRPr lang="it-IT" dirty="0"/>
          </a:p>
          <a:p>
            <a:r>
              <a:rPr lang="it-IT" dirty="0"/>
              <a:t>Tullia Catalan, </a:t>
            </a:r>
            <a:r>
              <a:rPr lang="it-IT" i="1" dirty="0"/>
              <a:t>Cenni sulla presenza armena a Trieste tra fine Settecento e primo Ottocento</a:t>
            </a:r>
            <a:r>
              <a:rPr lang="it-IT" dirty="0"/>
              <a:t>, in </a:t>
            </a:r>
            <a:r>
              <a:rPr lang="it-IT" i="1" dirty="0"/>
              <a:t>Storia economica e sociale di Trieste, La città dei gruppi l 719-1918</a:t>
            </a:r>
            <a:r>
              <a:rPr lang="it-IT" dirty="0"/>
              <a:t>, a cura</a:t>
            </a:r>
            <a:br>
              <a:rPr lang="it-IT" dirty="0"/>
            </a:br>
            <a:r>
              <a:rPr lang="it-IT" dirty="0"/>
              <a:t>di R. </a:t>
            </a:r>
            <a:r>
              <a:rPr lang="it-IT" dirty="0" err="1"/>
              <a:t>Finzi</a:t>
            </a:r>
            <a:r>
              <a:rPr lang="it-IT" dirty="0"/>
              <a:t> e G. Panjek, Trieste, 2001, vol. l, pp. 603-611.</a:t>
            </a:r>
          </a:p>
          <a:p>
            <a:r>
              <a:rPr lang="it-IT" dirty="0"/>
              <a:t>Anna </a:t>
            </a:r>
            <a:r>
              <a:rPr lang="it-IT" dirty="0" err="1"/>
              <a:t>Kekric</a:t>
            </a:r>
            <a:r>
              <a:rPr lang="it-IT" dirty="0"/>
              <a:t> e Michela Messina</a:t>
            </a:r>
            <a:r>
              <a:rPr lang="it-IT" u="sng" dirty="0"/>
              <a:t>, </a:t>
            </a:r>
            <a:r>
              <a:rPr lang="it-IT" i="1" dirty="0"/>
              <a:t>Armeni a Trieste tra Settecento e Novecento: l'impronta di una nazione</a:t>
            </a:r>
            <a:r>
              <a:rPr lang="it-IT" dirty="0"/>
              <a:t>, Trieste, Civici Musei di Storia e Arte, 2008.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2559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hiesa dei mechitaristi armeni - Wikipedia">
            <a:extLst>
              <a:ext uri="{FF2B5EF4-FFF2-40B4-BE49-F238E27FC236}">
                <a16:creationId xmlns:a16="http://schemas.microsoft.com/office/drawing/2014/main" id="{3F5774E9-831E-4884-B16B-60055B3CE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98" y="1409350"/>
            <a:ext cx="5278946" cy="411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l degrado senza fine della chiesa degli Armeni a Trieste - Il Piccolo  Trieste">
            <a:extLst>
              <a:ext uri="{FF2B5EF4-FFF2-40B4-BE49-F238E27FC236}">
                <a16:creationId xmlns:a16="http://schemas.microsoft.com/office/drawing/2014/main" id="{88CB50F0-0E4C-4B39-A3FB-F3FCC885C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105" y="1409350"/>
            <a:ext cx="5026097" cy="389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668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Turchi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25085"/>
            <a:ext cx="10515600" cy="42364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Vincenza Grassi, </a:t>
            </a:r>
            <a:r>
              <a:rPr lang="it-IT" i="1" dirty="0"/>
              <a:t>Il cimitero «ottomano» di Trieste, </a:t>
            </a:r>
            <a:r>
              <a:rPr lang="it-IT" dirty="0"/>
              <a:t>in “Oriente Moderno”, </a:t>
            </a:r>
            <a:r>
              <a:rPr lang="it-IT" dirty="0" err="1"/>
              <a:t>n.s.</a:t>
            </a:r>
            <a:r>
              <a:rPr lang="it-IT" dirty="0"/>
              <a:t>, a. 4(65), nr. 10/12 (Ottobre- dicembre 1985), pp. 223-238. </a:t>
            </a:r>
            <a:r>
              <a:rPr lang="it-IT" dirty="0" err="1"/>
              <a:t>published</a:t>
            </a:r>
            <a:r>
              <a:rPr lang="it-IT" dirty="0"/>
              <a:t> by: Istituto per l'Oriente C. A. </a:t>
            </a:r>
            <a:r>
              <a:rPr lang="it-IT" dirty="0" err="1"/>
              <a:t>Nallino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2"/>
              </a:rPr>
              <a:t>https://www.jstor.org/stable/25816953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Adonella </a:t>
            </a:r>
            <a:r>
              <a:rPr lang="it-IT" dirty="0" err="1"/>
              <a:t>Cedarmas</a:t>
            </a:r>
            <a:r>
              <a:rPr lang="it-IT" dirty="0"/>
              <a:t>, </a:t>
            </a:r>
            <a:r>
              <a:rPr lang="it-IT" i="1" dirty="0"/>
              <a:t>Due comunità religiose a confronto: la comunità ebraica e il centro culturale islamico di Trieste</a:t>
            </a:r>
            <a:r>
              <a:rPr lang="it-IT" dirty="0"/>
              <a:t>, in “Oriente moderno”, n. s., a. 88, nr. 1 (2008), pp. 75-97,</a:t>
            </a:r>
            <a:r>
              <a:rPr lang="it-IT" b="1" dirty="0"/>
              <a:t> </a:t>
            </a:r>
            <a:r>
              <a:rPr lang="it-IT" dirty="0" err="1"/>
              <a:t>published</a:t>
            </a:r>
            <a:r>
              <a:rPr lang="it-IT" dirty="0"/>
              <a:t> by: Istituto per l'Oriente C. A. </a:t>
            </a:r>
            <a:r>
              <a:rPr lang="it-IT" dirty="0" err="1"/>
              <a:t>Nallino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3"/>
              </a:rPr>
              <a:t>https://www.jstor.org/stable/25818149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D. Abenante – F. </a:t>
            </a:r>
            <a:r>
              <a:rPr lang="it-IT" dirty="0" err="1"/>
              <a:t>Battera</a:t>
            </a:r>
            <a:r>
              <a:rPr lang="it-IT" dirty="0"/>
              <a:t>, </a:t>
            </a:r>
            <a:r>
              <a:rPr lang="it-IT" i="1" dirty="0"/>
              <a:t>La comunità islamica a Trieste: i tentativi di integrazione di una comunità fluida</a:t>
            </a:r>
            <a:r>
              <a:rPr lang="it-IT" dirty="0"/>
              <a:t>, in </a:t>
            </a:r>
            <a:r>
              <a:rPr lang="it-IT" i="1" dirty="0"/>
              <a:t>Trieste Multiculturale. Comunità e linguaggi di integrazione</a:t>
            </a:r>
            <a:r>
              <a:rPr lang="it-IT" dirty="0"/>
              <a:t>, a cura di </a:t>
            </a:r>
            <a:r>
              <a:rPr lang="it-IT" dirty="0" err="1"/>
              <a:t>Scarciglia</a:t>
            </a:r>
            <a:r>
              <a:rPr lang="it-IT" dirty="0"/>
              <a:t> R., Bologna, Il Mulino, 2011, pp. 125-161.</a:t>
            </a:r>
          </a:p>
          <a:p>
            <a:pPr marL="0" indent="0">
              <a:buNone/>
            </a:pPr>
            <a:r>
              <a:rPr lang="it-IT" dirty="0"/>
              <a:t>Affronta le varie comunità, compresa la cinese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146" name="Picture 2" descr="PR-NEWS]: NELLA STRAORDINARIA STORIA DI TRIESTE C'È ANCHE LA MEZZALUNA.">
            <a:extLst>
              <a:ext uri="{FF2B5EF4-FFF2-40B4-BE49-F238E27FC236}">
                <a16:creationId xmlns:a16="http://schemas.microsoft.com/office/drawing/2014/main" id="{28E81491-81B3-40BC-BDBF-F622ACBC7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399" y="96472"/>
            <a:ext cx="3288484" cy="213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408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Valdesi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1918</a:t>
            </a:r>
            <a:r>
              <a:rPr lang="it-IT" dirty="0"/>
              <a:t>: il giorno di Natale primo culto in San Silvestro del pastore </a:t>
            </a:r>
            <a:r>
              <a:rPr lang="it-IT" dirty="0" err="1"/>
              <a:t>Rostan</a:t>
            </a:r>
            <a:endParaRPr lang="it-IT" dirty="0"/>
          </a:p>
        </p:txBody>
      </p:sp>
      <p:pic>
        <p:nvPicPr>
          <p:cNvPr id="5122" name="Picture 2" descr="Chiesa valdese | quitrieste">
            <a:extLst>
              <a:ext uri="{FF2B5EF4-FFF2-40B4-BE49-F238E27FC236}">
                <a16:creationId xmlns:a16="http://schemas.microsoft.com/office/drawing/2014/main" id="{0FF02669-2049-4109-A4B6-1547FB506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91" y="3162650"/>
            <a:ext cx="3850547" cy="278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22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Albanesi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Tracce di presenze albanesi fin dal Medioevo, con un aumento deciso a partire però dall’Ottocento.</a:t>
            </a:r>
          </a:p>
          <a:p>
            <a:pPr marL="0" indent="0">
              <a:buNone/>
            </a:pPr>
            <a:r>
              <a:rPr lang="it-IT" dirty="0"/>
              <a:t>Figure di rilievo furono l’attore </a:t>
            </a:r>
            <a:r>
              <a:rPr lang="it-IT" dirty="0" err="1"/>
              <a:t>Aleksandër</a:t>
            </a:r>
            <a:r>
              <a:rPr lang="it-IT" dirty="0"/>
              <a:t> </a:t>
            </a:r>
            <a:r>
              <a:rPr lang="it-IT" dirty="0" err="1"/>
              <a:t>Moisiu</a:t>
            </a:r>
            <a:r>
              <a:rPr lang="it-IT" dirty="0"/>
              <a:t> (ricordato anche come </a:t>
            </a:r>
            <a:r>
              <a:rPr lang="it-IT" dirty="0" err="1"/>
              <a:t>Moissi</a:t>
            </a:r>
            <a:r>
              <a:rPr lang="it-IT" dirty="0"/>
              <a:t>) e l’ingegnere delle ferrovie Carl </a:t>
            </a:r>
            <a:r>
              <a:rPr lang="it-IT" dirty="0" err="1"/>
              <a:t>Gega</a:t>
            </a:r>
            <a:r>
              <a:rPr lang="it-IT" dirty="0"/>
              <a:t> (Ghega).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Paolo </a:t>
            </a:r>
            <a:r>
              <a:rPr lang="it-IT" dirty="0" err="1"/>
              <a:t>Muner</a:t>
            </a:r>
            <a:r>
              <a:rPr lang="it-IT" dirty="0"/>
              <a:t>, </a:t>
            </a:r>
            <a:r>
              <a:rPr lang="it-IT" i="1" dirty="0" err="1"/>
              <a:t>Shpnésa</a:t>
            </a:r>
            <a:r>
              <a:rPr lang="it-IT" i="1" dirty="0"/>
              <a:t> e </a:t>
            </a:r>
            <a:r>
              <a:rPr lang="it-IT" i="1" dirty="0" err="1"/>
              <a:t>Shcypeniis</a:t>
            </a:r>
            <a:r>
              <a:rPr lang="it-IT" i="1" dirty="0"/>
              <a:t> – La speranza dell’Albania (</a:t>
            </a:r>
            <a:r>
              <a:rPr lang="it-IT" i="1" dirty="0" err="1"/>
              <a:t>Shqiptarë</a:t>
            </a:r>
            <a:r>
              <a:rPr lang="it-IT" i="1" dirty="0"/>
              <a:t> </a:t>
            </a:r>
            <a:r>
              <a:rPr lang="it-IT" i="1" dirty="0" err="1"/>
              <a:t>të</a:t>
            </a:r>
            <a:r>
              <a:rPr lang="it-IT" i="1" dirty="0"/>
              <a:t> </a:t>
            </a:r>
            <a:r>
              <a:rPr lang="it-IT" i="1" dirty="0" err="1"/>
              <a:t>Triestit</a:t>
            </a:r>
            <a:r>
              <a:rPr lang="it-IT" i="1" dirty="0"/>
              <a:t> – Albanesi di Trieste)</a:t>
            </a:r>
            <a:r>
              <a:rPr lang="it-IT" dirty="0"/>
              <a:t>, </a:t>
            </a:r>
            <a:r>
              <a:rPr lang="it-IT" dirty="0" err="1"/>
              <a:t>Botime</a:t>
            </a:r>
            <a:r>
              <a:rPr lang="it-IT" dirty="0"/>
              <a:t> </a:t>
            </a:r>
            <a:r>
              <a:rPr lang="it-IT" dirty="0" err="1"/>
              <a:t>Jozef</a:t>
            </a:r>
            <a:r>
              <a:rPr lang="it-IT" dirty="0"/>
              <a:t>, </a:t>
            </a:r>
            <a:r>
              <a:rPr lang="it-IT" dirty="0" err="1"/>
              <a:t>Durres</a:t>
            </a:r>
            <a:r>
              <a:rPr lang="it-IT" dirty="0"/>
              <a:t>, 2015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69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Inglesi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47E48E5-3A3B-44F1-A052-E11E3AE8D8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3718" y="0"/>
            <a:ext cx="8838274" cy="6858000"/>
          </a:xfrm>
          <a:prstGeom prst="rect">
            <a:avLst/>
          </a:prstGeom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C4743E4C-0F7E-4CF3-9452-004E5B8E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913389" cy="4351338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2233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Cinesi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Alessia Davino, </a:t>
            </a:r>
            <a:r>
              <a:rPr lang="it-IT" i="1" dirty="0"/>
              <a:t>La comunità cinese di Trieste</a:t>
            </a:r>
            <a:r>
              <a:rPr lang="it-IT" dirty="0"/>
              <a:t>, Trieste, EUT, 2013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Tolleranza, un’idea a lungo difficile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Sul concetto di tolleranza posso rimandare ad autori come</a:t>
            </a:r>
          </a:p>
          <a:p>
            <a:r>
              <a:rPr lang="it-IT" dirty="0"/>
              <a:t>Marsilio da Padova (1275 – 1343) autore del </a:t>
            </a:r>
            <a:r>
              <a:rPr lang="it-IT" i="1" dirty="0"/>
              <a:t>Defensor </a:t>
            </a:r>
            <a:r>
              <a:rPr lang="it-IT" i="1" dirty="0" err="1"/>
              <a:t>pacis</a:t>
            </a:r>
            <a:endParaRPr lang="it-IT" dirty="0"/>
          </a:p>
          <a:p>
            <a:r>
              <a:rPr lang="it-IT" dirty="0"/>
              <a:t>Sébastien </a:t>
            </a:r>
            <a:r>
              <a:rPr lang="it-IT" dirty="0" err="1"/>
              <a:t>Castellion</a:t>
            </a:r>
            <a:r>
              <a:rPr lang="it-IT" dirty="0"/>
              <a:t> (1515 – 1563) e il suo </a:t>
            </a:r>
            <a:r>
              <a:rPr lang="it-IT" i="1" dirty="0"/>
              <a:t>De </a:t>
            </a:r>
            <a:r>
              <a:rPr lang="it-IT" i="1" dirty="0" err="1"/>
              <a:t>haereticis</a:t>
            </a:r>
            <a:r>
              <a:rPr lang="it-IT" i="1" dirty="0"/>
              <a:t> an </a:t>
            </a:r>
            <a:r>
              <a:rPr lang="it-IT" i="1" dirty="0" err="1"/>
              <a:t>sint</a:t>
            </a:r>
            <a:r>
              <a:rPr lang="it-IT" i="1" dirty="0"/>
              <a:t> </a:t>
            </a:r>
            <a:r>
              <a:rPr lang="it-IT" i="1" dirty="0" err="1"/>
              <a:t>persequendi</a:t>
            </a:r>
            <a:r>
              <a:rPr lang="it-IT" dirty="0"/>
              <a:t> </a:t>
            </a:r>
          </a:p>
          <a:p>
            <a:r>
              <a:rPr lang="it-IT" dirty="0"/>
              <a:t>Jean </a:t>
            </a:r>
            <a:r>
              <a:rPr lang="it-IT" dirty="0" err="1"/>
              <a:t>Bodin</a:t>
            </a:r>
            <a:r>
              <a:rPr lang="it-IT" dirty="0"/>
              <a:t> (1530 – 1596) e il </a:t>
            </a:r>
            <a:r>
              <a:rPr lang="it-IT" i="1" dirty="0" err="1"/>
              <a:t>Colloquium</a:t>
            </a:r>
            <a:r>
              <a:rPr lang="it-IT" i="1" dirty="0"/>
              <a:t> </a:t>
            </a:r>
            <a:r>
              <a:rPr lang="it-IT" i="1" dirty="0" err="1"/>
              <a:t>heptaplomeres</a:t>
            </a:r>
            <a:endParaRPr lang="it-IT" dirty="0"/>
          </a:p>
          <a:p>
            <a:r>
              <a:rPr lang="it-IT" dirty="0" err="1"/>
              <a:t>Baruch</a:t>
            </a:r>
            <a:r>
              <a:rPr lang="it-IT" dirty="0"/>
              <a:t> Spinoza (1670) e il </a:t>
            </a:r>
            <a:r>
              <a:rPr lang="it-IT" i="1" dirty="0" err="1"/>
              <a:t>Tractatus</a:t>
            </a:r>
            <a:r>
              <a:rPr lang="it-IT" i="1" dirty="0"/>
              <a:t> </a:t>
            </a:r>
            <a:r>
              <a:rPr lang="it-IT" i="1" dirty="0" err="1"/>
              <a:t>theologico-politicus</a:t>
            </a:r>
            <a:endParaRPr lang="it-IT" dirty="0"/>
          </a:p>
          <a:p>
            <a:r>
              <a:rPr lang="it-IT" dirty="0"/>
              <a:t>John Locke e l’</a:t>
            </a:r>
            <a:r>
              <a:rPr lang="it-IT" i="1" dirty="0"/>
              <a:t>Epistola sulla tolleranza </a:t>
            </a:r>
            <a:r>
              <a:rPr lang="it-IT" dirty="0"/>
              <a:t>(1689)</a:t>
            </a:r>
          </a:p>
          <a:p>
            <a:r>
              <a:rPr lang="it-IT" dirty="0"/>
              <a:t>Voltaire, </a:t>
            </a:r>
            <a:r>
              <a:rPr lang="it-IT" dirty="0" err="1"/>
              <a:t>pseud</a:t>
            </a:r>
            <a:r>
              <a:rPr lang="it-IT" dirty="0"/>
              <a:t>., e il </a:t>
            </a:r>
            <a:r>
              <a:rPr lang="it-IT" i="1" dirty="0"/>
              <a:t>Trattato sulla tolleranza </a:t>
            </a:r>
            <a:r>
              <a:rPr lang="it-IT" dirty="0"/>
              <a:t>(1763)</a:t>
            </a:r>
          </a:p>
        </p:txBody>
      </p:sp>
    </p:spTree>
    <p:extLst>
      <p:ext uri="{BB962C8B-B14F-4D97-AF65-F5344CB8AC3E}">
        <p14:creationId xmlns:p14="http://schemas.microsoft.com/office/powerpoint/2010/main" val="337385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85531"/>
            <a:ext cx="10515600" cy="702365"/>
          </a:xfrm>
        </p:spPr>
        <p:txBody>
          <a:bodyPr/>
          <a:lstStyle/>
          <a:p>
            <a:r>
              <a:rPr lang="it-IT" dirty="0"/>
              <a:t>Le comunità e le presenze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1836" y="1099931"/>
            <a:ext cx="10515600" cy="5392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/>
              <a:t>Due studi </a:t>
            </a:r>
            <a:r>
              <a:rPr lang="it-IT" sz="2400" dirty="0"/>
              <a:t>da ricordare: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M. Cattaruzza, </a:t>
            </a:r>
            <a:r>
              <a:rPr lang="it-IT" sz="2400" i="1" dirty="0"/>
              <a:t>Trieste nell’Ottocento: le trasformazioni di una società civile</a:t>
            </a:r>
            <a:r>
              <a:rPr lang="it-IT" sz="2400" dirty="0"/>
              <a:t>, Udine, Del Bianco, 1995</a:t>
            </a:r>
          </a:p>
          <a:p>
            <a:pPr marL="0" indent="0">
              <a:buNone/>
            </a:pPr>
            <a:r>
              <a:rPr lang="it-IT" sz="2400" dirty="0"/>
              <a:t>A. Ara e C. Magris, </a:t>
            </a:r>
            <a:r>
              <a:rPr lang="it-IT" sz="2400" i="1" dirty="0"/>
              <a:t>Trieste. Un’identità di frontiera</a:t>
            </a:r>
            <a:r>
              <a:rPr lang="it-IT" sz="2400" dirty="0"/>
              <a:t>, Torino, Einaudi, 2007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Per una semplice </a:t>
            </a:r>
            <a:r>
              <a:rPr lang="it-IT" sz="2400" b="1" dirty="0"/>
              <a:t>visione complessiva </a:t>
            </a:r>
            <a:r>
              <a:rPr lang="it-IT" sz="2400" dirty="0"/>
              <a:t>e una sommaria bibliografia rimando a: </a:t>
            </a:r>
          </a:p>
          <a:p>
            <a:pPr marL="0" indent="0">
              <a:buNone/>
            </a:pPr>
            <a:r>
              <a:rPr lang="it-IT" sz="2400" i="1" dirty="0"/>
              <a:t>Trieste mosaico di genti (secoli XVIII-XX)</a:t>
            </a:r>
            <a:r>
              <a:rPr lang="it-IT" sz="2400" dirty="0"/>
              <a:t> a cura di L. Manenti e M. </a:t>
            </a:r>
            <a:r>
              <a:rPr lang="it-IT" sz="2400" dirty="0" err="1"/>
              <a:t>Schuster</a:t>
            </a:r>
            <a:r>
              <a:rPr lang="it-IT" sz="2400" dirty="0"/>
              <a:t>, Vol. XVI di Fonti e studi per la storia della Venezia Giulia, 2018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i="1" dirty="0"/>
              <a:t>Un percorso tra i luoghi della tolleranza e dell’inclusione in provincia di Trieste</a:t>
            </a:r>
          </a:p>
          <a:p>
            <a:pPr marL="0" indent="0">
              <a:buNone/>
            </a:pPr>
            <a:r>
              <a:rPr lang="it-IT" sz="2400" dirty="0"/>
              <a:t>http://www.irsml.eu/percorso_tolleranza/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>
              <a:hlinkClick r:id="rId2"/>
            </a:endParaRPr>
          </a:p>
          <a:p>
            <a:pPr marL="0" indent="0">
              <a:buNone/>
            </a:pPr>
            <a:endParaRPr lang="it-IT" sz="2400" dirty="0">
              <a:hlinkClick r:id="rId2"/>
            </a:endParaRPr>
          </a:p>
          <a:p>
            <a:pPr marL="0" indent="0">
              <a:buNone/>
            </a:pPr>
            <a:br>
              <a:rPr lang="it-IT" sz="2400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411712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it-IT" dirty="0"/>
              <a:t>Ebrei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8243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/>
              <a:t>Bibliografia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Livio </a:t>
            </a:r>
            <a:r>
              <a:rPr lang="it-IT" dirty="0" err="1"/>
              <a:t>Vasieri</a:t>
            </a:r>
            <a:r>
              <a:rPr lang="it-IT" dirty="0"/>
              <a:t>, Ariel Camerini, Nathan </a:t>
            </a:r>
            <a:r>
              <a:rPr lang="it-IT" dirty="0" err="1"/>
              <a:t>Neumann</a:t>
            </a:r>
            <a:r>
              <a:rPr lang="it-IT" dirty="0"/>
              <a:t> (a cura di), </a:t>
            </a:r>
            <a:r>
              <a:rPr lang="it-IT" i="1" dirty="0"/>
              <a:t>Il giardino dell'eternità</a:t>
            </a:r>
            <a:r>
              <a:rPr lang="it-IT" dirty="0"/>
              <a:t>, Comunità ebraica di Trieste, Trieste, 2014.</a:t>
            </a:r>
            <a:br>
              <a:rPr lang="it-IT" dirty="0"/>
            </a:br>
            <a:r>
              <a:rPr lang="it-IT" dirty="0"/>
              <a:t>Tullia Catalan, Annalisa Di </a:t>
            </a:r>
            <a:r>
              <a:rPr lang="it-IT" dirty="0" err="1"/>
              <a:t>Fant</a:t>
            </a:r>
            <a:r>
              <a:rPr lang="it-IT" dirty="0"/>
              <a:t>, Fabrizio Lelli e Mauro </a:t>
            </a:r>
            <a:r>
              <a:rPr lang="it-IT" dirty="0" err="1"/>
              <a:t>Tabor</a:t>
            </a:r>
            <a:r>
              <a:rPr lang="it-IT" dirty="0"/>
              <a:t> (a cura di), </a:t>
            </a:r>
            <a:r>
              <a:rPr lang="it-IT" dirty="0" err="1"/>
              <a:t>Evraikì</a:t>
            </a:r>
            <a:r>
              <a:rPr lang="it-IT" dirty="0"/>
              <a:t>. </a:t>
            </a:r>
            <a:r>
              <a:rPr lang="it-IT" i="1" dirty="0"/>
              <a:t>Una diaspora mediterranea da Corfù a Trieste</a:t>
            </a:r>
            <a:r>
              <a:rPr lang="it-IT" dirty="0"/>
              <a:t>, Mongolfiera libri, Trieste, 2013.</a:t>
            </a:r>
            <a:br>
              <a:rPr lang="it-IT" dirty="0"/>
            </a:br>
            <a:r>
              <a:rPr lang="it-IT" dirty="0"/>
              <a:t>Aulo </a:t>
            </a:r>
            <a:r>
              <a:rPr lang="it-IT" dirty="0" err="1"/>
              <a:t>Guagnini</a:t>
            </a:r>
            <a:r>
              <a:rPr lang="it-IT" dirty="0"/>
              <a:t>, La Sinagoga di Trieste. Architettura, cantiere, protagonisti, Rotary Club Trieste, Trieste, 2011.</a:t>
            </a:r>
            <a:br>
              <a:rPr lang="it-IT" dirty="0"/>
            </a:br>
            <a:r>
              <a:rPr lang="it-IT" dirty="0"/>
              <a:t>Diana De Rosa, Claudio </a:t>
            </a:r>
            <a:r>
              <a:rPr lang="it-IT" dirty="0" err="1"/>
              <a:t>Ernè</a:t>
            </a:r>
            <a:r>
              <a:rPr lang="it-IT" dirty="0"/>
              <a:t>, Mauro </a:t>
            </a:r>
            <a:r>
              <a:rPr lang="it-IT" dirty="0" err="1"/>
              <a:t>Tabor</a:t>
            </a:r>
            <a:r>
              <a:rPr lang="it-IT" dirty="0"/>
              <a:t> (a cura di), Memorie di pietra. Il Ghetto Ebraico, la Città vecchia e il piccone risanatore. Trieste 1934-1938, Comunicarte, Trieste, 2011.</a:t>
            </a:r>
            <a:br>
              <a:rPr lang="it-IT" dirty="0"/>
            </a:br>
            <a:r>
              <a:rPr lang="it-IT" dirty="0"/>
              <a:t>Lois C. </a:t>
            </a:r>
            <a:r>
              <a:rPr lang="it-IT" dirty="0" err="1"/>
              <a:t>Dubin</a:t>
            </a:r>
            <a:r>
              <a:rPr lang="it-IT" dirty="0"/>
              <a:t>, Ebrei di porto nella Trieste asburgica: politica assolutista e cultura dell'Illuminismo, LEG, Gorizia, 2010 (ed. or. The </a:t>
            </a:r>
            <a:r>
              <a:rPr lang="it-IT" dirty="0" err="1"/>
              <a:t>port</a:t>
            </a:r>
            <a:r>
              <a:rPr lang="it-IT" dirty="0"/>
              <a:t> </a:t>
            </a:r>
            <a:r>
              <a:rPr lang="it-IT" dirty="0" err="1"/>
              <a:t>Jews</a:t>
            </a:r>
            <a:r>
              <a:rPr lang="it-IT" dirty="0"/>
              <a:t> of </a:t>
            </a:r>
            <a:r>
              <a:rPr lang="it-IT" dirty="0" err="1"/>
              <a:t>Habsburg</a:t>
            </a:r>
            <a:r>
              <a:rPr lang="it-IT" dirty="0"/>
              <a:t> Trieste: </a:t>
            </a:r>
            <a:r>
              <a:rPr lang="it-IT" dirty="0" err="1"/>
              <a:t>Absolutist</a:t>
            </a:r>
            <a:r>
              <a:rPr lang="it-IT" dirty="0"/>
              <a:t> </a:t>
            </a:r>
            <a:r>
              <a:rPr lang="it-IT" dirty="0" err="1"/>
              <a:t>Politics</a:t>
            </a:r>
            <a:r>
              <a:rPr lang="it-IT" dirty="0"/>
              <a:t> and </a:t>
            </a:r>
            <a:r>
              <a:rPr lang="it-IT" dirty="0" err="1"/>
              <a:t>Enlightenment</a:t>
            </a:r>
            <a:r>
              <a:rPr lang="it-IT" dirty="0"/>
              <a:t> Culture, Stanford </a:t>
            </a:r>
            <a:r>
              <a:rPr lang="it-IT" dirty="0" err="1"/>
              <a:t>University</a:t>
            </a:r>
            <a:r>
              <a:rPr lang="it-IT" dirty="0"/>
              <a:t> Press, Stanford CA, 1999).</a:t>
            </a:r>
            <a:br>
              <a:rPr lang="it-IT" dirty="0"/>
            </a:br>
            <a:r>
              <a:rPr lang="it-IT" dirty="0"/>
              <a:t>Tullia Catalan, </a:t>
            </a:r>
            <a:r>
              <a:rPr lang="it-IT" dirty="0" err="1"/>
              <a:t>Sanja</a:t>
            </a:r>
            <a:r>
              <a:rPr lang="it-IT" dirty="0"/>
              <a:t> </a:t>
            </a:r>
            <a:r>
              <a:rPr lang="it-IT" dirty="0" err="1"/>
              <a:t>Dukić</a:t>
            </a:r>
            <a:r>
              <a:rPr lang="it-IT" dirty="0"/>
              <a:t> (a cura di), L'educazione spezzata: scuole ebraiche a Trieste e Fiume durante le leggi razziali, 1938 – 1943, La Mongolfiera, Trieste, 2006.</a:t>
            </a:r>
            <a:br>
              <a:rPr lang="it-IT" dirty="0"/>
            </a:br>
            <a:r>
              <a:rPr lang="it-IT" dirty="0"/>
              <a:t>Annie Sacerdoti, Guida all’Italia ebraica, Marsilio, Venezia, 2003.</a:t>
            </a:r>
            <a:br>
              <a:rPr lang="it-IT" dirty="0"/>
            </a:br>
            <a:r>
              <a:rPr lang="it-IT" dirty="0"/>
              <a:t>Tullia Catalan, La Comunità ebraica di Trieste (1781-1914). Politica, società e cultura, </a:t>
            </a:r>
            <a:r>
              <a:rPr lang="it-IT" dirty="0" err="1"/>
              <a:t>Lint</a:t>
            </a:r>
            <a:r>
              <a:rPr lang="it-IT" dirty="0"/>
              <a:t>, Trieste, 2000.</a:t>
            </a:r>
            <a:br>
              <a:rPr lang="it-IT" dirty="0"/>
            </a:br>
            <a:r>
              <a:rPr lang="it-IT" dirty="0"/>
              <a:t>Silva Bon, Gli ebrei a Trieste. Identità, persecuzione, risposte, Istituto Regionale per la Storia del Movimento di Liberazione del Friuli Venezia Giulia, LEG, Gorizia, 2000.</a:t>
            </a:r>
            <a:br>
              <a:rPr lang="it-IT" dirty="0"/>
            </a:br>
            <a:r>
              <a:rPr lang="it-IT" dirty="0"/>
              <a:t>Mario Stock, Nel segno di Geremia. Storia della Comunità israelitica di Trieste dal 1200, </a:t>
            </a:r>
            <a:r>
              <a:rPr lang="it-IT" dirty="0" err="1"/>
              <a:t>Lint</a:t>
            </a:r>
            <a:r>
              <a:rPr lang="it-IT" dirty="0"/>
              <a:t>, Trieste, 1998.</a:t>
            </a:r>
            <a:br>
              <a:rPr lang="it-IT" dirty="0"/>
            </a:br>
            <a:r>
              <a:rPr lang="it-IT" dirty="0"/>
              <a:t>Shalom Trieste. Gli itinerari dell’ebraismo, a cura del Comune di Trieste, Trieste, 1998.</a:t>
            </a:r>
            <a:br>
              <a:rPr lang="it-IT" dirty="0"/>
            </a:br>
            <a:r>
              <a:rPr lang="it-IT" dirty="0"/>
              <a:t>Le vie del mondo: Berlino, Budapest, Praga, Vienna e Trieste. Intellettuali ebrei e cultura europea dal 1880 al 1930, </a:t>
            </a:r>
            <a:r>
              <a:rPr lang="it-IT" dirty="0" err="1"/>
              <a:t>Electa</a:t>
            </a:r>
            <a:r>
              <a:rPr lang="it-IT" dirty="0"/>
              <a:t>, Milano, 1998.</a:t>
            </a:r>
            <a:br>
              <a:rPr lang="it-IT" dirty="0"/>
            </a:br>
            <a:r>
              <a:rPr lang="it-IT" dirty="0"/>
              <a:t>Silva Bon, Trieste: la porta di Sion : storia dell'emigrazione ebraica verso la terra di Israele, 1921-1940, </a:t>
            </a:r>
            <a:r>
              <a:rPr lang="it-IT" dirty="0" err="1"/>
              <a:t>Alinari</a:t>
            </a:r>
            <a:r>
              <a:rPr lang="it-IT" dirty="0"/>
              <a:t>, Firenze, 1998.</a:t>
            </a:r>
            <a:br>
              <a:rPr lang="it-IT" dirty="0"/>
            </a:br>
            <a:r>
              <a:rPr lang="it-IT" dirty="0"/>
              <a:t>Giacomo Todeschini, Pier Cesare Ioly Zorattini (a cura di), Il mondo ebraico. Gli ebrei tra Italia nord-orientale e Impero asburgico dal Medioevo all'Età contemporanea, Studio Tesi, Pordenone, 1991.</a:t>
            </a:r>
            <a:br>
              <a:rPr lang="it-IT" dirty="0"/>
            </a:br>
            <a:r>
              <a:rPr lang="it-IT" dirty="0"/>
              <a:t>Bruna </a:t>
            </a:r>
            <a:r>
              <a:rPr lang="it-IT" dirty="0" err="1"/>
              <a:t>Schreiber</a:t>
            </a:r>
            <a:r>
              <a:rPr lang="it-IT" dirty="0"/>
              <a:t>, La scuola media ebraica di Trieste durante il periodo razziale, Comunità ebraica di </a:t>
            </a:r>
            <a:r>
              <a:rPr lang="it-IT" dirty="0" err="1"/>
              <a:t>Tr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95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CD1A3F5-8F1E-462E-A908-A70DE9835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7" y="125835"/>
            <a:ext cx="2952924" cy="3397541"/>
          </a:xfrm>
          <a:prstGeom prst="rect">
            <a:avLst/>
          </a:prstGeom>
        </p:spPr>
      </p:pic>
      <p:pic>
        <p:nvPicPr>
          <p:cNvPr id="1026" name="Picture 2" descr="La Trieste ebraica: il ghetto di Cittavecchia">
            <a:extLst>
              <a:ext uri="{FF2B5EF4-FFF2-40B4-BE49-F238E27FC236}">
                <a16:creationId xmlns:a16="http://schemas.microsoft.com/office/drawing/2014/main" id="{C509263F-8AAD-407F-BC03-E19989E1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309" y="330928"/>
            <a:ext cx="3685566" cy="284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oria degli Ebrei triestini-parte seconda -">
            <a:extLst>
              <a:ext uri="{FF2B5EF4-FFF2-40B4-BE49-F238E27FC236}">
                <a16:creationId xmlns:a16="http://schemas.microsoft.com/office/drawing/2014/main" id="{389CEAD9-ADB1-4281-83F6-F804553A1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06" y="4026715"/>
            <a:ext cx="2298583" cy="264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B8ECD0E-15EF-4A6D-95EF-E1CD8765B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318" y="4387442"/>
            <a:ext cx="3541333" cy="239129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C7231DF-5E78-434B-B547-E8FFBC8240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24" y="1602296"/>
            <a:ext cx="4731390" cy="339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8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57810"/>
            <a:ext cx="10515600" cy="1272208"/>
          </a:xfrm>
        </p:spPr>
        <p:txBody>
          <a:bodyPr/>
          <a:lstStyle/>
          <a:p>
            <a:r>
              <a:rPr lang="it-IT" dirty="0"/>
              <a:t>Greci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25216"/>
            <a:ext cx="10515600" cy="5367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Nicolò Mainati da </a:t>
            </a:r>
            <a:r>
              <a:rPr lang="it-IT" dirty="0" err="1"/>
              <a:t>Zante</a:t>
            </a:r>
            <a:r>
              <a:rPr lang="it-IT" dirty="0"/>
              <a:t> con altri era presente nel 1734.</a:t>
            </a:r>
          </a:p>
          <a:p>
            <a:pPr marL="0" indent="0">
              <a:buNone/>
            </a:pPr>
            <a:r>
              <a:rPr lang="it-IT" dirty="0"/>
              <a:t>Inizialmente la comunità era comprensiva di serbi, uniti dalla comune religione ortodossa, e la prima chiesa di San Spiridione è del 1751. Le disparità e l’ingrandirsi delle comunità portarono alla separazione.</a:t>
            </a:r>
          </a:p>
          <a:p>
            <a:pPr marL="0" indent="0">
              <a:buNone/>
            </a:pPr>
            <a:r>
              <a:rPr lang="it-IT" dirty="0"/>
              <a:t>1782: comunità greca separata e autorizzata a costruire una nuova chiesa, terminata nel 1795.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comgrecotrieste.it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Olga </a:t>
            </a:r>
            <a:r>
              <a:rPr lang="it-IT" dirty="0" err="1"/>
              <a:t>Katsiardi-Hering</a:t>
            </a:r>
            <a:r>
              <a:rPr lang="it-IT" dirty="0"/>
              <a:t>, </a:t>
            </a:r>
            <a:r>
              <a:rPr lang="it-IT" i="1" dirty="0"/>
              <a:t>La presenza dei Greci a Trieste. La Comunità e l’attività economica (1751-1830)</a:t>
            </a:r>
            <a:r>
              <a:rPr lang="it-IT" dirty="0"/>
              <a:t>, Trieste, </a:t>
            </a:r>
            <a:r>
              <a:rPr lang="it-IT" dirty="0" err="1"/>
              <a:t>Lint</a:t>
            </a:r>
            <a:r>
              <a:rPr lang="it-IT" dirty="0"/>
              <a:t>, 2018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951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iesa di San Nicolò dei Greci - Wikipedia">
            <a:extLst>
              <a:ext uri="{FF2B5EF4-FFF2-40B4-BE49-F238E27FC236}">
                <a16:creationId xmlns:a16="http://schemas.microsoft.com/office/drawing/2014/main" id="{EC34C563-ADAC-4537-AEE5-202D17BA0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18" y="343948"/>
            <a:ext cx="4202885" cy="308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iesa greco-ortodossa di San Nicolò - Artplace">
            <a:extLst>
              <a:ext uri="{FF2B5EF4-FFF2-40B4-BE49-F238E27FC236}">
                <a16:creationId xmlns:a16="http://schemas.microsoft.com/office/drawing/2014/main" id="{873DE5FB-9D97-40CA-B5A2-55AC208DE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681" y="3808602"/>
            <a:ext cx="3733188" cy="277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alazzo Carciotti - Wikipedia">
            <a:extLst>
              <a:ext uri="{FF2B5EF4-FFF2-40B4-BE49-F238E27FC236}">
                <a16:creationId xmlns:a16="http://schemas.microsoft.com/office/drawing/2014/main" id="{0EE761DA-C514-49AC-B814-8ED693AB3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807" y="2525087"/>
            <a:ext cx="4957894" cy="328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49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44558"/>
            <a:ext cx="10515600" cy="622852"/>
          </a:xfrm>
        </p:spPr>
        <p:txBody>
          <a:bodyPr>
            <a:normAutofit fontScale="90000"/>
          </a:bodyPr>
          <a:lstStyle/>
          <a:p>
            <a:r>
              <a:rPr lang="it-IT" dirty="0"/>
              <a:t>Serbi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67410"/>
            <a:ext cx="10515600" cy="52095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3100" b="1" dirty="0"/>
              <a:t>1756</a:t>
            </a:r>
            <a:r>
              <a:rPr lang="it-IT" sz="3100" dirty="0"/>
              <a:t>: costituita la Comunità greco-serba</a:t>
            </a:r>
          </a:p>
          <a:p>
            <a:pPr marL="0" indent="0">
              <a:buNone/>
            </a:pPr>
            <a:r>
              <a:rPr lang="it-IT" sz="3100" dirty="0"/>
              <a:t>1 marzo </a:t>
            </a:r>
            <a:r>
              <a:rPr lang="it-IT" sz="3100" b="1" dirty="0"/>
              <a:t>1781</a:t>
            </a:r>
            <a:r>
              <a:rPr lang="it-IT" sz="3100" dirty="0"/>
              <a:t>: rescritto imperiale: culti alternativamente greci e serbi</a:t>
            </a:r>
          </a:p>
          <a:p>
            <a:pPr marL="0" indent="0">
              <a:buNone/>
            </a:pPr>
            <a:r>
              <a:rPr lang="it-IT" sz="3100" b="1" dirty="0"/>
              <a:t>1782</a:t>
            </a:r>
            <a:r>
              <a:rPr lang="it-IT" sz="3100" dirty="0"/>
              <a:t>: convalidata la separazione già avvenuta nella Pasqua 1781</a:t>
            </a:r>
          </a:p>
          <a:p>
            <a:pPr marL="0" indent="0">
              <a:buNone/>
            </a:pPr>
            <a:endParaRPr lang="it-IT" sz="3100" dirty="0"/>
          </a:p>
          <a:p>
            <a:pPr marL="0" indent="0">
              <a:buNone/>
            </a:pPr>
            <a:endParaRPr lang="it-IT" sz="3100" dirty="0"/>
          </a:p>
          <a:p>
            <a:pPr marL="0" indent="0">
              <a:buNone/>
            </a:pPr>
            <a:r>
              <a:rPr lang="it-IT" sz="3100" dirty="0"/>
              <a:t>Giorgio Milosevic – Marisa Bianco </a:t>
            </a:r>
            <a:r>
              <a:rPr lang="it-IT" sz="3100" dirty="0" err="1"/>
              <a:t>Fiorin</a:t>
            </a:r>
            <a:r>
              <a:rPr lang="it-IT" sz="3100" dirty="0"/>
              <a:t>, </a:t>
            </a:r>
            <a:r>
              <a:rPr lang="it-IT" sz="3100" i="1" dirty="0"/>
              <a:t>I Serbi a Trieste. Storia, religione, arte</a:t>
            </a:r>
            <a:r>
              <a:rPr lang="it-IT" sz="3100" dirty="0"/>
              <a:t>, Istituto Enciclopedico Friuli-Venezia Giulia, Udine, 1978.</a:t>
            </a:r>
          </a:p>
          <a:p>
            <a:pPr marL="0" indent="0">
              <a:buNone/>
            </a:pPr>
            <a:r>
              <a:rPr lang="it-IT" sz="3100" dirty="0"/>
              <a:t>Marco Dogo, </a:t>
            </a:r>
            <a:r>
              <a:rPr lang="it-IT" sz="3100" i="1" dirty="0"/>
              <a:t>I Serbi di Trieste e del </a:t>
            </a:r>
            <a:r>
              <a:rPr lang="it-IT" sz="3100" i="1" dirty="0" err="1"/>
              <a:t>beogradski</a:t>
            </a:r>
            <a:r>
              <a:rPr lang="it-IT" sz="3100" i="1" dirty="0"/>
              <a:t> </a:t>
            </a:r>
            <a:r>
              <a:rPr lang="it-IT" sz="3100" i="1" dirty="0" err="1"/>
              <a:t>pasaluk</a:t>
            </a:r>
            <a:r>
              <a:rPr lang="it-IT" sz="3100" i="1" dirty="0"/>
              <a:t> al tempo di </a:t>
            </a:r>
            <a:r>
              <a:rPr lang="it-IT" sz="3100" i="1" dirty="0" err="1"/>
              <a:t>Rigas</a:t>
            </a:r>
            <a:r>
              <a:rPr lang="it-IT" sz="3100" dirty="0"/>
              <a:t>, in L. </a:t>
            </a:r>
            <a:r>
              <a:rPr lang="it-IT" sz="3100" dirty="0" err="1"/>
              <a:t>Marcheselli</a:t>
            </a:r>
            <a:r>
              <a:rPr lang="it-IT" sz="3100" dirty="0"/>
              <a:t> </a:t>
            </a:r>
            <a:r>
              <a:rPr lang="it-IT" sz="3100" dirty="0" err="1"/>
              <a:t>Loukas</a:t>
            </a:r>
            <a:r>
              <a:rPr lang="it-IT" sz="3100" dirty="0"/>
              <a:t>, </a:t>
            </a:r>
            <a:r>
              <a:rPr lang="it-IT" sz="3100" i="1" dirty="0" err="1"/>
              <a:t>Rigas</a:t>
            </a:r>
            <a:r>
              <a:rPr lang="it-IT" sz="3100" i="1" dirty="0"/>
              <a:t> </a:t>
            </a:r>
            <a:r>
              <a:rPr lang="it-IT" sz="3100" i="1" dirty="0" err="1"/>
              <a:t>Fereos</a:t>
            </a:r>
            <a:r>
              <a:rPr lang="it-IT" sz="3100" i="1" dirty="0"/>
              <a:t>. La rivoluzione, la Grecia, i Balcani</a:t>
            </a:r>
            <a:r>
              <a:rPr lang="it-IT" sz="3100" dirty="0"/>
              <a:t>, Trieste, </a:t>
            </a:r>
            <a:r>
              <a:rPr lang="it-IT" sz="3100" dirty="0" err="1"/>
              <a:t>Lint</a:t>
            </a:r>
            <a:r>
              <a:rPr lang="it-IT" sz="3100" dirty="0"/>
              <a:t>, 1999 </a:t>
            </a:r>
          </a:p>
          <a:p>
            <a:pPr marL="0" indent="0">
              <a:buNone/>
            </a:pPr>
            <a:r>
              <a:rPr lang="it-IT" sz="3100" dirty="0"/>
              <a:t>Marco Dogo, </a:t>
            </a:r>
            <a:r>
              <a:rPr lang="it-IT" sz="3100" i="1" dirty="0"/>
              <a:t>Una nazione di pii mercanti. La comunità serbo-illirica di Trieste, 1748-1908,</a:t>
            </a:r>
            <a:r>
              <a:rPr lang="it-IT" sz="3100" dirty="0"/>
              <a:t> in </a:t>
            </a:r>
            <a:r>
              <a:rPr lang="it-IT" sz="3100" i="1" dirty="0"/>
              <a:t>Storia economica e sociale di Trieste</a:t>
            </a:r>
            <a:r>
              <a:rPr lang="it-IT" sz="3100" dirty="0"/>
              <a:t>, a cura di Roberto </a:t>
            </a:r>
            <a:r>
              <a:rPr lang="it-IT" sz="3100" dirty="0" err="1"/>
              <a:t>Finzi</a:t>
            </a:r>
            <a:r>
              <a:rPr lang="it-IT" sz="3100" dirty="0"/>
              <a:t> e Giovanni Panjek, vol. I, La città dei gruppi 1719-1918, LINT, Trieste, 2001.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812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rbi di Trieste - Wikipedia">
            <a:extLst>
              <a:ext uri="{FF2B5EF4-FFF2-40B4-BE49-F238E27FC236}">
                <a16:creationId xmlns:a16="http://schemas.microsoft.com/office/drawing/2014/main" id="{21B1C7B1-2B48-42FA-9AEA-7F49FE9E3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14" y="505348"/>
            <a:ext cx="3944529" cy="292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erbi di Trieste - Wikipedia">
            <a:extLst>
              <a:ext uri="{FF2B5EF4-FFF2-40B4-BE49-F238E27FC236}">
                <a16:creationId xmlns:a16="http://schemas.microsoft.com/office/drawing/2014/main" id="{455CCF90-6C95-4C37-BABB-CE7B0FD50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14" y="3926049"/>
            <a:ext cx="3944529" cy="242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ugenio Popovich - Wikipedia">
            <a:extLst>
              <a:ext uri="{FF2B5EF4-FFF2-40B4-BE49-F238E27FC236}">
                <a16:creationId xmlns:a16="http://schemas.microsoft.com/office/drawing/2014/main" id="{43AD9AAC-9E3E-40D0-B7C1-FE1EB29FD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432" y="411061"/>
            <a:ext cx="2471170" cy="339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F65F22A-8F7F-4997-A82E-98ABAABC53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180" y="3998578"/>
            <a:ext cx="3766878" cy="292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81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1493</Words>
  <Application>Microsoft Office PowerPoint</Application>
  <PresentationFormat>Widescreen</PresentationFormat>
  <Paragraphs>91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Le comunità a Trieste</vt:lpstr>
      <vt:lpstr>Tolleranza, un’idea a lungo difficile</vt:lpstr>
      <vt:lpstr>Le comunità e le presenze</vt:lpstr>
      <vt:lpstr>Ebrei</vt:lpstr>
      <vt:lpstr>Presentazione standard di PowerPoint</vt:lpstr>
      <vt:lpstr>Greci</vt:lpstr>
      <vt:lpstr>Presentazione standard di PowerPoint</vt:lpstr>
      <vt:lpstr>Serbi</vt:lpstr>
      <vt:lpstr>Presentazione standard di PowerPoint</vt:lpstr>
      <vt:lpstr>Luterani</vt:lpstr>
      <vt:lpstr>Svizzeri</vt:lpstr>
      <vt:lpstr>Armeni</vt:lpstr>
      <vt:lpstr>Presentazione standard di PowerPoint</vt:lpstr>
      <vt:lpstr>Turchi</vt:lpstr>
      <vt:lpstr>Valdesi</vt:lpstr>
      <vt:lpstr>Albanesi</vt:lpstr>
      <vt:lpstr>Inglesi</vt:lpstr>
      <vt:lpstr>Cinesi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comunità a Trieste</dc:title>
  <dc:creator>Giovanna Paolin</dc:creator>
  <cp:lastModifiedBy>Raoul Pupo</cp:lastModifiedBy>
  <cp:revision>39</cp:revision>
  <dcterms:created xsi:type="dcterms:W3CDTF">2020-10-07T19:45:06Z</dcterms:created>
  <dcterms:modified xsi:type="dcterms:W3CDTF">2020-10-20T20:28:53Z</dcterms:modified>
</cp:coreProperties>
</file>