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01" r:id="rId2"/>
    <p:sldId id="414" r:id="rId3"/>
    <p:sldId id="416" r:id="rId4"/>
    <p:sldId id="561" r:id="rId5"/>
    <p:sldId id="417" r:id="rId6"/>
    <p:sldId id="591" r:id="rId7"/>
    <p:sldId id="513" r:id="rId8"/>
    <p:sldId id="418" r:id="rId9"/>
    <p:sldId id="625" r:id="rId10"/>
    <p:sldId id="562" r:id="rId11"/>
    <p:sldId id="546" r:id="rId12"/>
    <p:sldId id="302" r:id="rId13"/>
    <p:sldId id="545" r:id="rId14"/>
    <p:sldId id="304" r:id="rId15"/>
    <p:sldId id="405" r:id="rId16"/>
    <p:sldId id="406" r:id="rId17"/>
    <p:sldId id="536" r:id="rId18"/>
    <p:sldId id="559" r:id="rId19"/>
    <p:sldId id="557" r:id="rId20"/>
    <p:sldId id="558" r:id="rId21"/>
    <p:sldId id="407" r:id="rId22"/>
    <p:sldId id="626" r:id="rId23"/>
    <p:sldId id="419" r:id="rId24"/>
    <p:sldId id="276" r:id="rId25"/>
    <p:sldId id="410" r:id="rId26"/>
    <p:sldId id="411" r:id="rId27"/>
    <p:sldId id="420" r:id="rId28"/>
    <p:sldId id="549" r:id="rId29"/>
    <p:sldId id="472" r:id="rId30"/>
    <p:sldId id="451" r:id="rId31"/>
    <p:sldId id="453" r:id="rId32"/>
    <p:sldId id="553" r:id="rId33"/>
    <p:sldId id="457" r:id="rId34"/>
    <p:sldId id="454" r:id="rId35"/>
    <p:sldId id="456" r:id="rId36"/>
    <p:sldId id="554" r:id="rId37"/>
    <p:sldId id="422" r:id="rId38"/>
    <p:sldId id="412" r:id="rId39"/>
    <p:sldId id="543" r:id="rId40"/>
    <p:sldId id="544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926"/>
  </p:normalViewPr>
  <p:slideViewPr>
    <p:cSldViewPr snapToGrid="0" snapToObjects="1">
      <p:cViewPr varScale="1">
        <p:scale>
          <a:sx n="116" d="100"/>
          <a:sy n="116" d="100"/>
        </p:scale>
        <p:origin x="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D0231-3D5A-2C47-B627-16E47F8A7B47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B14AE-7DFE-1444-9FAC-AC6682A4C4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71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ligosaccharyltransferase#cite_note-pmid11580295-10" TargetMode="External"/><Relationship Id="rId13" Type="http://schemas.openxmlformats.org/officeDocument/2006/relationships/hyperlink" Target="https://en.wikipedia.org/wiki/STT3A" TargetMode="External"/><Relationship Id="rId3" Type="http://schemas.openxmlformats.org/officeDocument/2006/relationships/hyperlink" Target="https://en.wikipedia.org/wiki/OST4" TargetMode="External"/><Relationship Id="rId7" Type="http://schemas.openxmlformats.org/officeDocument/2006/relationships/hyperlink" Target="https://en.wikipedia.org/wiki/Oligosaccharyltransferase#cite_note-pmid12756234-9" TargetMode="External"/><Relationship Id="rId12" Type="http://schemas.openxmlformats.org/officeDocument/2006/relationships/hyperlink" Target="https://en.wikipedia.org/wiki/Nitrogen" TargetMode="External"/><Relationship Id="rId17" Type="http://schemas.openxmlformats.org/officeDocument/2006/relationships/hyperlink" Target="https://en.wikipedia.org/wiki/Oligosaccharyltransferase#cite_note-pmid21677752-13" TargetMode="External"/><Relationship Id="rId2" Type="http://schemas.openxmlformats.org/officeDocument/2006/relationships/slide" Target="../slides/slide20.xml"/><Relationship Id="rId16" Type="http://schemas.openxmlformats.org/officeDocument/2006/relationships/hyperlink" Target="https://en.wikipedia.org/wiki/PGLB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ligomer" TargetMode="External"/><Relationship Id="rId11" Type="http://schemas.openxmlformats.org/officeDocument/2006/relationships/hyperlink" Target="https://en.wikipedia.org/wiki/Amide" TargetMode="External"/><Relationship Id="rId5" Type="http://schemas.openxmlformats.org/officeDocument/2006/relationships/hyperlink" Target="https://en.wikipedia.org/wiki/Oligosaccharyltransferase#cite_note-pmid12470740-8" TargetMode="External"/><Relationship Id="rId15" Type="http://schemas.openxmlformats.org/officeDocument/2006/relationships/hyperlink" Target="https://en.wikipedia.org/wiki/Oligosaccharyltransferase#cite_note-pmid19167329-12" TargetMode="External"/><Relationship Id="rId10" Type="http://schemas.openxmlformats.org/officeDocument/2006/relationships/hyperlink" Target="https://en.wikipedia.org/wiki/Asparagine" TargetMode="External"/><Relationship Id="rId4" Type="http://schemas.openxmlformats.org/officeDocument/2006/relationships/hyperlink" Target="https://en.wikipedia.org/wiki/Oligosaccharyltransferase#cite_note-Knauer_1999-7" TargetMode="External"/><Relationship Id="rId9" Type="http://schemas.openxmlformats.org/officeDocument/2006/relationships/hyperlink" Target="https://en.wikipedia.org/wiki/Oligosaccharyltransferase#cite_note-Imperiali_1997-11" TargetMode="External"/><Relationship Id="rId14" Type="http://schemas.openxmlformats.org/officeDocument/2006/relationships/hyperlink" Target="https://en.wikipedia.org/wiki/STT3B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3890E533-8DC4-A84B-91F4-644B62CA2B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176F6A-8C0E-BD45-B01A-EB2F614731FC}" type="slidenum">
              <a:rPr lang="it-IT" altLang="it-IT" sz="1200"/>
              <a:pPr eaLnBrk="1" hangingPunct="1"/>
              <a:t>2</a:t>
            </a:fld>
            <a:endParaRPr lang="it-IT" altLang="it-IT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4394CCD-C9DA-BB46-9867-EA0780BB85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041EC02-B033-2C47-9BB9-AA36AF867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828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713649F-8AE3-894E-B77B-D9F5443A7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57D656-12F0-C147-8795-504B6A80A08E}" type="slidenum">
              <a:rPr lang="en-US" altLang="it-IT" sz="1200"/>
              <a:pPr eaLnBrk="1" hangingPunct="1"/>
              <a:t>15</a:t>
            </a:fld>
            <a:endParaRPr lang="en-US" altLang="it-IT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934B27FF-91E9-BA4C-BDFC-2DF1FDAA7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C08C636-405C-7744-A4A4-90DFA6423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060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92395D1E-FC11-164D-B7AD-D6DDFEED0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7CCA5E-6213-6243-9A3D-BAA757B0B11C}" type="slidenum">
              <a:rPr lang="en-US" altLang="it-IT" sz="1200"/>
              <a:pPr eaLnBrk="1" hangingPunct="1"/>
              <a:t>16</a:t>
            </a:fld>
            <a:endParaRPr lang="en-US" altLang="it-IT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9A92CCF0-91C7-454E-A25D-79EAC2E0C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CB49B6-AACA-1F42-AE7E-B7085FC49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285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AA142065-37D1-B044-968B-9E8501D42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00B36D-FF51-D34C-A217-1E78591880CE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17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93D73E9-37B2-724F-897A-1FEBFECC3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88F8332-CA2D-B242-AE25-F398B340C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108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5621324B-FF10-1847-9336-433B6A716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D8C955-B332-0B43-BD0B-D9BED19B15CF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22B3539-9E6B-284F-8EBB-A32E8D474E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35D7D1E-F400-AA4A-B9DB-BF94811B3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580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9C89EB6F-0BA8-0E49-B8F0-261A82E31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130EB0-9C9A-F84D-AA28-34D187DA2CF9}" type="slidenum">
              <a:rPr lang="en-US" altLang="it-IT" sz="1200"/>
              <a:pPr eaLnBrk="1" hangingPunct="1"/>
              <a:t>19</a:t>
            </a:fld>
            <a:endParaRPr lang="en-US" altLang="it-IT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BA17470-8D32-1A41-AEF5-6DBC76872B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41E4266-1B31-4C4E-91A4-B11D35626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860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B11FCCA4-774C-9A4F-BD14-C5FD75DF9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332379-428A-1543-BBDE-DA671C259539}" type="slidenum">
              <a:rPr lang="en-US" altLang="it-IT" sz="1200"/>
              <a:pPr eaLnBrk="1" hangingPunct="1"/>
              <a:t>20</a:t>
            </a:fld>
            <a:endParaRPr lang="en-US" altLang="it-IT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BF26956D-272E-F343-B7E7-91401D2FA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19222A0-3630-3549-A004-0D07CF552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membrane-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spanning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subcomplexes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OST4"/>
              </a:rPr>
              <a:t>OST4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[7]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[8]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octomers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Oligomer"/>
              </a:rPr>
              <a:t>oligomers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glycosylated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[7]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OST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mammals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[9]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[10]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subunits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must: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[11]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translocon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oligosaccharyldolichol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nascent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conformations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Asparagine"/>
              </a:rPr>
              <a:t>Asn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Amide"/>
              </a:rPr>
              <a:t>amide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Nitrogen"/>
              </a:rPr>
              <a:t>nitrogen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oligosaccharide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catalytically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subunit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OST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STT3.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paralogs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eukaryotes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STT3A"/>
              </a:rPr>
              <a:t>STT3A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STT3B"/>
              </a:rPr>
              <a:t>STT3B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STT3A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cotranslational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glycosylation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nascent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polypeptide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lumen of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endoplasmic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reticulum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STT3B can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posttranslational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glycosylation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[12]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PGLB"/>
              </a:rPr>
              <a:t>PglB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prokaryotic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homolog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STT3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it-IT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/>
              </a:rPr>
              <a:t>[13]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high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prokaryotic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eukaryotic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STT3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247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AF0E57B2-821C-CF42-9C3F-76BBE8F24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D9CB0D-238D-DD46-9E35-5C676F2561E9}" type="slidenum">
              <a:rPr lang="en-US" altLang="it-IT" sz="1200"/>
              <a:pPr eaLnBrk="1" hangingPunct="1"/>
              <a:t>21</a:t>
            </a:fld>
            <a:endParaRPr lang="en-US" altLang="it-IT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27999424-5456-3244-8001-FEEFF95750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5A879470-BAB8-2346-BA40-57D26DC41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Addition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initial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processing of </a:t>
            </a:r>
            <a:r>
              <a:rPr lang="it-IT" sz="1200" b="1" i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-linked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oligosaccharides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ER of vertebrate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cells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the Glc3Man9(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GlcNAc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)2 precursor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transferred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dolichol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carrier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susceptible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asparagine residue on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nascent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soon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it-IT" dirty="0"/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the asparagine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crosses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the luminal side of the ER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three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separate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reactions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first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residue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two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residues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finally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mannose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residue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4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endParaRPr lang="it-IT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removed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Re-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addition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residue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3a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plays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role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correct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folding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the ER,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discussed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later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process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-linked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glycosylation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soluble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secretory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shown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the luminal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portions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integral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membrane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can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modified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on asparagine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residues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same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mechanism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endParaRPr lang="it-IT" dirty="0"/>
          </a:p>
          <a:p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501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Modifications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it-IT" sz="1200" b="1" i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-linked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oligosaccharides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used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monitor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folding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for </a:t>
            </a:r>
            <a:r>
              <a:rPr lang="it-IT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quality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control.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After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three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residues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removed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from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-linked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oligosaccharides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the ER, a single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can be re-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added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glucosyltransferase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(UGGT)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Glc1Man9(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GlcNAc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)2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Figure 13-18,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3a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modified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-linked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oligosaccharide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binds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lectins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calnexin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(CNX)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calreticulin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(CRT)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retention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the ER and engagement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folding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chaperones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cannot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properly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and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therefore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retained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the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ER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longer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times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undergo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mannose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trimming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ER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α-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mannosidases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form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Man5–6(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GlcNAc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)2,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recognized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OS-9.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by OS-9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leads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dislocation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misfolded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out of the ER,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ubiquitinylation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degradation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proteasomes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endParaRPr lang="it-IT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89176-A32C-6F4B-AC19-BFACA52989B5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608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C7E3044A-BC29-B14D-BE18-D71BE93C8C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1D2B07-F175-A74D-91E6-E2D86463F581}" type="slidenum">
              <a:rPr lang="it-IT" altLang="it-IT" sz="1200"/>
              <a:pPr eaLnBrk="1" hangingPunct="1"/>
              <a:t>23</a:t>
            </a:fld>
            <a:endParaRPr lang="it-IT" altLang="it-IT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80EDAB65-9902-BF45-9649-0C6565EEBA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381663A-6D11-FE42-84E6-3F8C6D572B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UDP-glucosio glicoproteina glucosil transferasi</a:t>
            </a:r>
          </a:p>
        </p:txBody>
      </p:sp>
    </p:spTree>
    <p:extLst>
      <p:ext uri="{BB962C8B-B14F-4D97-AF65-F5344CB8AC3E}">
        <p14:creationId xmlns:p14="http://schemas.microsoft.com/office/powerpoint/2010/main" val="469841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5118094A-31E5-0A4D-A315-CFEF6FEF0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A49BE6B-3C59-9F46-B036-5C9BD9633ED5}" type="slidenum">
              <a:rPr lang="en-US" altLang="it-IT" sz="1200"/>
              <a:pPr eaLnBrk="1" hangingPunct="1"/>
              <a:t>25</a:t>
            </a:fld>
            <a:endParaRPr lang="en-US" altLang="it-IT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39AAE58-F3D8-2540-8239-F2766FA6E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6596EBF-827E-3148-A57B-F138B9BC7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455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BC71825-3452-2143-9972-7C5FE1FF5E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67CEC7-4FA9-DE4F-B1F1-5E84CA1EC35D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6D24A180-8AD4-0346-91D5-9B0FD1F53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67D3017-2D12-CA4A-8639-5F7F7748C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055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A41A1563-035C-7E42-B0CA-FB7A1D036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8825F8-C6E3-6A4B-BE72-7845DC0F919A}" type="slidenum">
              <a:rPr lang="en-US" altLang="it-IT" sz="1200"/>
              <a:pPr eaLnBrk="1" hangingPunct="1"/>
              <a:t>26</a:t>
            </a:fld>
            <a:endParaRPr lang="en-US" altLang="it-IT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C9C182A-DB28-4842-BD34-94A5ABF50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F4CA5ED3-2C62-024D-8612-4F91E77B3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8079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1C7417DB-FE8B-D844-8B9F-F592AAB1C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EB4A18-02C7-C242-8962-129122E327AF}" type="slidenum">
              <a:rPr lang="it-IT" altLang="it-IT" sz="1200"/>
              <a:pPr eaLnBrk="1" hangingPunct="1"/>
              <a:t>27</a:t>
            </a:fld>
            <a:endParaRPr lang="it-IT" altLang="it-IT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E67AD3DA-C79B-B445-848B-E2E0B0D29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4BA61E9-6A3B-C04D-AEEB-FCAAACB83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746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0CF27B2-6715-1B43-816B-F59051E98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E16085CA-D12B-D44C-98B4-BA568A377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2738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9A3A1CF-E3F7-8F46-98B3-1C19098DD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82E92A13-76E4-3945-814F-BF87FBF6F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993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66EC3BEA-4593-3D49-B35C-3EC5FCA92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1BD103E1-841A-4D4D-8F10-D92338880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188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7AD254E-6B46-A447-90F0-60C9B2705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27DE3531-EE02-C045-8DFD-04F5411BB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035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90080A9F-43BC-464F-9C11-071D95476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C02F3C0-9C03-4347-8675-300585F5D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560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F5E78413-29BB-FD40-B37C-C296E69352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72054FBB-ED74-5640-8946-3571403CE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480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D9C306B-EEF8-B247-8E07-6CA0F491C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AB6300-EC02-4343-91BA-EB86A4A19FE0}" type="slidenum">
              <a:rPr lang="it-IT" altLang="it-IT" sz="1200"/>
              <a:pPr eaLnBrk="1" hangingPunct="1"/>
              <a:t>37</a:t>
            </a:fld>
            <a:endParaRPr lang="it-IT" altLang="it-IT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8D0DC09B-010F-544D-82E0-976801B51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7E17578-2CDF-5E45-BB46-FE6F5E95B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547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A3F4BB80-CCEA-8A4C-AE8B-8274D3949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E94CF9-8EAA-F44D-AE1A-3D30D86A5F51}" type="slidenum">
              <a:rPr lang="en-US" altLang="it-IT" sz="1200"/>
              <a:pPr eaLnBrk="1" hangingPunct="1"/>
              <a:t>38</a:t>
            </a:fld>
            <a:endParaRPr lang="en-US" altLang="it-IT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9F9CD89-99EA-2242-9C60-9D84AB023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2A2C855-6AB7-5A43-9F51-03F4C4C9A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15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18AA4FF2-4F4F-FD40-BC3F-03344261E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7CA9E0-D5E8-C84A-B8ED-B4CF5A25DDFD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88A795B-B027-7F4B-ACE2-14F2D52F0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FD30ADB-B73C-0142-8803-20F922B15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3852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58B14299-11FC-B749-AF0B-6962E2688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5CADE2-1F6F-564B-9B0B-6F1137B5DAA3}" type="slidenum">
              <a:rPr lang="it-IT" altLang="it-IT" sz="1200"/>
              <a:pPr eaLnBrk="1" hangingPunct="1"/>
              <a:t>39</a:t>
            </a:fld>
            <a:endParaRPr lang="it-IT" altLang="it-IT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3BF450D-DA7C-884E-B3B8-0AAD00926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6A21472-BDC2-B442-B76C-A47C5BB0C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983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E26CE1A-F45F-844A-9A70-FEE5CD740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967BC6-1283-6647-89F4-D1602FA039FE}" type="slidenum">
              <a:rPr lang="it-IT" altLang="it-IT" sz="1200"/>
              <a:pPr eaLnBrk="1" hangingPunct="1"/>
              <a:t>40</a:t>
            </a:fld>
            <a:endParaRPr lang="it-IT" altLang="it-IT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E34206EC-642A-3949-89D0-9576DACBF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83CFFDE-4E5D-4549-8305-262FB1D55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XBP1 è un componente fondamentale del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IRE1 (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inositol-requiring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enzyme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uno dei tre meccanismi principali (con 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PERK e di ATF6) con cui la cellula risponde allo stress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proteotossico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reticolo endoplasmatico (RE). Esso è innescato dal superamento del livello di soglia fisiologicamente tollerato di concentrazione di proteine un- 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mis-folded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all'interno del RE – a cui è capace di far fronte lo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chaperone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molecolare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tale livello viene superato, il sensore IRE1 – proteina integrale della membrana del RE –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dimerizza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autofosforila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attivando il proprio dominio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endoribonucleasico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 sul lato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citosolico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All'interno del citoplasma è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ubiquitariamente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 l'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mRNA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unspliced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 XBP1 (uXBP1) — che è tradotto nella proteina uXBP1 —; su di esso agisce specificamente l'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endonucleasi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IRE1, andando ad effettuare un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unconventional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splicing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che, con l'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excisione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26 nucleotidi (una cifra che non è multiplo di 3), produce un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mRNA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spliced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(sXBP1) che, tradotto, dà luogo a una proteina differente, a motivo del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frameshift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livello del codice genetico in fase di traduzione. </a:t>
            </a:r>
            <a:endParaRPr lang="it-IT" dirty="0">
              <a:effectLst/>
            </a:endParaRPr>
          </a:p>
          <a:p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70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9828AA35-B396-E54D-A8E9-9387F09B8A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080454-BDA5-C44C-BB8B-E8595B72A127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8F8C8B8-45DC-7641-9C51-99F4D660D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A544DE8-1575-7E48-99D2-8FB20DCF6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81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1">
            <a:extLst>
              <a:ext uri="{FF2B5EF4-FFF2-40B4-BE49-F238E27FC236}">
                <a16:creationId xmlns:a16="http://schemas.microsoft.com/office/drawing/2014/main" id="{821F8D08-489D-7541-8FAE-1DDCDCB47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17F7F8-BF2F-EF41-9F43-841252346D8E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ED6B737-1D57-BC42-A8CF-35B2121C6C7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D6191E4-5104-D147-9EA7-F962A0566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69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D69A777-F7A7-C74D-A886-5E8F045C72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113DAE-DB26-A646-BFA3-088747B86F18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3E0B86B1-563E-4641-BD2D-77864B206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E1AC871-7508-154B-8B26-C46E63EF0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98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647D7CA2-FBE2-9949-BDBE-8753FEBF64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895BF5-6E49-FF40-A8C7-D5CD77300BBA}" type="slidenum">
              <a:rPr lang="it-IT" altLang="it-IT" sz="1200"/>
              <a:pPr eaLnBrk="1" hangingPunct="1"/>
              <a:t>10</a:t>
            </a:fld>
            <a:endParaRPr lang="it-IT" altLang="it-IT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BBFFFAD2-3CC4-5C42-809C-ADD031B08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2BDA0DA-E1A0-5445-A121-9F04D610A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7995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7BF3FF30-A1F9-1B4B-963E-8942A3214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DDB8BB-F065-1A4E-BF98-F20AE949B06E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D4CE4E2-7814-9E49-94AA-181C3973E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1983BA2-0DE8-844B-B3B4-3655FDE4E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28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A4F7C6E7-F8B7-A949-B6A9-FA9080572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72E124-588D-6F4C-8DCC-A07E988A4947}" type="slidenum">
              <a:rPr lang="en-US" altLang="it-IT" sz="1200"/>
              <a:pPr eaLnBrk="1" hangingPunct="1"/>
              <a:t>13</a:t>
            </a:fld>
            <a:endParaRPr lang="en-US" altLang="it-IT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6E24DC8-E0E3-884A-A9E5-FCA36186F8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B13A624-3076-D94A-876A-C9933E5F5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70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3325D-3626-6545-B183-ACEB0EFE9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438E89-2765-5A4C-80B5-8CFF2FA13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94C216-A081-1944-BA92-C4AAA3E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00786C-3BA3-AB48-B5FE-C575F63E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6EF60D-96E5-2449-8C00-9843DE62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24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F764F-B7C0-F749-A5BD-A996A23E7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5739F9-7497-C24B-A677-1F9ABAE81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0CDE9-73A6-E94A-8246-536F15FE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C26500-52A9-1E46-99B9-7E28FF4D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F6F910-E0B3-7644-AD5E-FABE3834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4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828C3D-2947-884C-B756-6B01EF8CC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D3578A-209F-6040-95C2-A3C036F0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241E3A-6FEE-7C47-B060-39D95BA4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D27BFC-47CA-764F-8D05-2F752B3A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C5951A-6613-C847-B9B5-BED4206C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38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3D750D-A851-3144-94B9-A0E4E781B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4F33E9-CC05-604F-98C1-56027FDDBA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A92762-246F-8F4E-987C-79E3335B02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83AB5-56F7-B94A-914F-6F79CE4525E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3562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7B69F-B378-F941-B100-F7AA9EA3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22DEF6-F4DB-614B-8FF6-2C0172668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3613B7-8F97-1C4C-9C73-17D77F12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58B143-5C48-694C-89DF-FF091FB2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DB15B2-697D-FA41-9271-1DDD7164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55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37C84F-375A-A747-A48C-E937328D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FBC866-56B8-AD42-845D-BFC2B93E5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32C2DA-4010-8C45-B5EE-BDEC7FAE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F5BBE1-39AD-4440-80B8-A280E812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084A0B-65B9-AD44-817C-C1229CF7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49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AC335-FA81-D842-94FE-8AE80E8A8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ECA465-D8BE-4847-8108-698B50D69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3BDA31-CC90-AF45-96D4-D1B28FBC0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C87C38-5E96-D641-9158-6B510E75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B8F825-2E2D-1A4F-AD11-ADA337E0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A82656-5889-B74D-A545-1436B909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1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A15042-224F-5648-950D-9C6454DC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22F5B2-C6F3-AD49-B2C6-6A80944F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21C2B4-AFD9-8249-8D63-FACC43D74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1F1FC73-D135-034E-B076-EAFBC8A17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C17453-F65E-914C-AA8A-90B028B40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D39E072-23F5-F643-88E5-D0C95A17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7C43FF-626A-2F41-BFF0-549858F6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45DE05C-D215-E145-AEA5-58B88BB8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58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9C97C1-F5FE-B649-AB60-F450F748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683013-96F5-9742-8563-2708DDBE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2312D0-E43B-2246-9E22-A5AAAF03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120F3B-B3DA-F443-A357-FD342A6C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65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7642A6-E0EC-D045-BD88-1FD4EE12A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85C44F-EAAC-F742-9DD7-1615298D4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FE9FF2D-664C-EA4C-BEC7-D7376617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18C3E7-74DB-DD42-B63D-C2632C3A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00A5B2-3CCC-BB48-B3A3-3F5CB9CD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B5A2D-A4B8-0D47-A2F5-47E322A58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E487B0-684B-A349-88A4-A4396E02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ED8A3A-EC56-CE4F-B31A-884040B3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01CF48-F369-AB49-ACB3-C7A45DF4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92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061E3-EDD0-334D-A934-30B6A697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F4A34C-D978-1849-A7EA-756703D68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D691BB-415A-2542-8C17-9E8B546A7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C312CE-C128-2B40-A601-03B03153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EEF2A0-0498-254B-AE93-AC639FAB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F0427E-BFB6-0548-AD76-5E4664D6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80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138D1A-04E1-0D47-BFC5-205B0CAD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7BA8CC-3853-164E-8448-D60431010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101D88-910A-0442-9B82-073D6B944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A6AAE-A679-4644-9858-FB566B8E0112}" type="datetimeFigureOut">
              <a:rPr lang="it-IT" smtClean="0"/>
              <a:t>15/10/20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BEEBB8-534B-BD42-A78A-485A90F49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13538A-F3E6-1045-8304-92F657999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A71D6-227C-5F47-97D4-6001346A7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6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Nitrogen" TargetMode="External"/><Relationship Id="rId5" Type="http://schemas.openxmlformats.org/officeDocument/2006/relationships/hyperlink" Target="https://en.wikipedia.org/wiki/Amide" TargetMode="External"/><Relationship Id="rId4" Type="http://schemas.openxmlformats.org/officeDocument/2006/relationships/hyperlink" Target="https://en.wikipedia.org/wiki/Asparagin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Isomerase" TargetMode="External"/><Relationship Id="rId4" Type="http://schemas.openxmlformats.org/officeDocument/2006/relationships/hyperlink" Target="https://en.wikipedia.org/wiki/Oxidoreductas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AD5F106D-C74E-624B-A09D-4D9708721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885" y="534257"/>
            <a:ext cx="11291299" cy="733963"/>
          </a:xfrm>
          <a:noFill/>
        </p:spPr>
        <p:txBody>
          <a:bodyPr anchor="b">
            <a:normAutofit/>
          </a:bodyPr>
          <a:lstStyle/>
          <a:p>
            <a:pPr eaLnBrk="1" hangingPunct="1"/>
            <a:r>
              <a:rPr lang="en-US" altLang="it-IT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Post-translational modifications and quality control in the RER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49210258-9E70-724B-A38C-292E7ABB8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600" y="1921193"/>
            <a:ext cx="10566400" cy="417195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it-IT" sz="3200" dirty="0">
                <a:ea typeface="ＭＳ Ｐゴシック" panose="020B0600070205080204" pitchFamily="34" charset="-128"/>
              </a:rPr>
              <a:t>Newly synthesized polypeptides in the membrane and lumen of the ER undergo five principal modifications</a:t>
            </a:r>
          </a:p>
          <a:p>
            <a:pPr marL="455613" lvl="1"/>
            <a:r>
              <a:rPr lang="en-US" altLang="it-IT" sz="3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Formation of disulfide bonds</a:t>
            </a:r>
            <a:r>
              <a:rPr lang="en-US" altLang="it-IT" sz="3200" dirty="0">
                <a:ea typeface="ＭＳ Ｐゴシック" panose="020B0600070205080204" pitchFamily="34" charset="-128"/>
              </a:rPr>
              <a:t> (ER)</a:t>
            </a:r>
          </a:p>
          <a:p>
            <a:pPr marL="455613" lvl="1"/>
            <a:r>
              <a:rPr lang="en-US" altLang="it-IT" sz="3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Proper folding </a:t>
            </a:r>
            <a:r>
              <a:rPr lang="en-US" altLang="it-IT" sz="3200" dirty="0">
                <a:ea typeface="ＭＳ Ｐゴシック" panose="020B0600070205080204" pitchFamily="34" charset="-128"/>
              </a:rPr>
              <a:t>(ER)</a:t>
            </a:r>
          </a:p>
          <a:p>
            <a:pPr marL="455613" lvl="1"/>
            <a:r>
              <a:rPr lang="en-US" altLang="it-IT" sz="3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Addition and processing of carbohydrates</a:t>
            </a:r>
            <a:r>
              <a:rPr lang="en-US" altLang="it-IT" sz="3200" dirty="0">
                <a:ea typeface="ＭＳ Ｐゴシック" panose="020B0600070205080204" pitchFamily="34" charset="-128"/>
              </a:rPr>
              <a:t> (ER, Golgi)</a:t>
            </a:r>
          </a:p>
          <a:p>
            <a:pPr marL="455613" lvl="1"/>
            <a:r>
              <a:rPr lang="en-US" altLang="it-IT" sz="3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Specific proteolytic cleavages </a:t>
            </a:r>
            <a:r>
              <a:rPr lang="en-US" altLang="it-IT" sz="3200" dirty="0">
                <a:ea typeface="ＭＳ Ｐゴシック" panose="020B0600070205080204" pitchFamily="34" charset="-128"/>
              </a:rPr>
              <a:t>(ER, Golgi, secretory </a:t>
            </a:r>
            <a:r>
              <a:rPr lang="en-US" altLang="it-IT" sz="3200" dirty="0" err="1">
                <a:ea typeface="ＭＳ Ｐゴシック" panose="020B0600070205080204" pitchFamily="34" charset="-128"/>
              </a:rPr>
              <a:t>vescicles</a:t>
            </a:r>
            <a:r>
              <a:rPr lang="en-US" altLang="it-IT" sz="3200" dirty="0">
                <a:ea typeface="ＭＳ Ｐゴシック" panose="020B0600070205080204" pitchFamily="34" charset="-128"/>
              </a:rPr>
              <a:t>)  </a:t>
            </a:r>
          </a:p>
          <a:p>
            <a:pPr marL="455613" lvl="1"/>
            <a:r>
              <a:rPr lang="en-US" altLang="it-IT" sz="32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Assembly into multimeric proteins </a:t>
            </a:r>
            <a:r>
              <a:rPr lang="en-US" altLang="it-IT" sz="3200" dirty="0">
                <a:ea typeface="ＭＳ Ｐゴシック" panose="020B0600070205080204" pitchFamily="34" charset="-128"/>
              </a:rPr>
              <a:t>(ER)</a:t>
            </a:r>
          </a:p>
        </p:txBody>
      </p:sp>
    </p:spTree>
    <p:extLst>
      <p:ext uri="{BB962C8B-B14F-4D97-AF65-F5344CB8AC3E}">
        <p14:creationId xmlns:p14="http://schemas.microsoft.com/office/powerpoint/2010/main" val="31285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 descr="PDIA1.jpg">
            <a:extLst>
              <a:ext uri="{FF2B5EF4-FFF2-40B4-BE49-F238E27FC236}">
                <a16:creationId xmlns:a16="http://schemas.microsoft.com/office/drawing/2014/main" id="{FE56170B-E5F8-7B4B-8B6F-CEF138485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83" y="298450"/>
            <a:ext cx="839311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04DE2-39CE-B34E-825F-307686CE4758}"/>
              </a:ext>
            </a:extLst>
          </p:cNvPr>
          <p:cNvSpPr/>
          <p:nvPr/>
        </p:nvSpPr>
        <p:spPr>
          <a:xfrm>
            <a:off x="431130" y="298450"/>
            <a:ext cx="29534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</a:rPr>
              <a:t>Summary</a:t>
            </a:r>
            <a:r>
              <a:rPr lang="it-IT" sz="3200" dirty="0">
                <a:solidFill>
                  <a:srgbClr val="FF0000"/>
                </a:solidFill>
              </a:rPr>
              <a:t> of the </a:t>
            </a:r>
          </a:p>
          <a:p>
            <a:r>
              <a:rPr lang="it-IT" sz="3200" dirty="0" err="1">
                <a:solidFill>
                  <a:srgbClr val="FF0000"/>
                </a:solidFill>
              </a:rPr>
              <a:t>role</a:t>
            </a:r>
            <a:r>
              <a:rPr lang="it-IT" sz="3200" dirty="0">
                <a:solidFill>
                  <a:srgbClr val="FF0000"/>
                </a:solidFill>
              </a:rPr>
              <a:t> of PDI</a:t>
            </a:r>
          </a:p>
        </p:txBody>
      </p:sp>
    </p:spTree>
    <p:extLst>
      <p:ext uri="{BB962C8B-B14F-4D97-AF65-F5344CB8AC3E}">
        <p14:creationId xmlns:p14="http://schemas.microsoft.com/office/powerpoint/2010/main" val="374118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 descr="proinsulin.gif">
            <a:extLst>
              <a:ext uri="{FF2B5EF4-FFF2-40B4-BE49-F238E27FC236}">
                <a16:creationId xmlns:a16="http://schemas.microsoft.com/office/drawing/2014/main" id="{C50D0A0F-AF35-7C46-806F-81F035179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57214"/>
            <a:ext cx="61214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ttangolo 1">
            <a:extLst>
              <a:ext uri="{FF2B5EF4-FFF2-40B4-BE49-F238E27FC236}">
                <a16:creationId xmlns:a16="http://schemas.microsoft.com/office/drawing/2014/main" id="{E6033DE8-D99E-0346-B253-A8849CDD4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692150"/>
            <a:ext cx="2135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400"/>
              <a:t>Ponti disolfuro</a:t>
            </a:r>
          </a:p>
          <a:p>
            <a:pPr eaLnBrk="1" hangingPunct="1"/>
            <a:r>
              <a:rPr lang="en-US" altLang="it-IT" sz="2400"/>
              <a:t>1-4; 2-6; 3-5 </a:t>
            </a: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70873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>
            <a:extLst>
              <a:ext uri="{FF2B5EF4-FFF2-40B4-BE49-F238E27FC236}">
                <a16:creationId xmlns:a16="http://schemas.microsoft.com/office/drawing/2014/main" id="{509BE79B-B0AF-404C-8B68-5F5D32998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5488" y="-315913"/>
            <a:ext cx="7772400" cy="1143001"/>
          </a:xfrm>
          <a:noFill/>
        </p:spPr>
        <p:txBody>
          <a:bodyPr anchor="b"/>
          <a:lstStyle/>
          <a:p>
            <a:pPr algn="ctr" eaLnBrk="1" hangingPunct="1"/>
            <a:r>
              <a:rPr lang="en-US" altLang="it-IT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Different structures characterize </a:t>
            </a:r>
            <a:r>
              <a:rPr lang="en-US" altLang="it-IT" sz="24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it-IT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 and </a:t>
            </a:r>
            <a:r>
              <a:rPr lang="en-US" altLang="it-IT" sz="24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</a:t>
            </a:r>
            <a:r>
              <a:rPr lang="en-US" altLang="it-IT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-linked oligosaccharides</a:t>
            </a:r>
          </a:p>
        </p:txBody>
      </p:sp>
      <p:pic>
        <p:nvPicPr>
          <p:cNvPr id="36866" name="Picture 6" descr="F17-30">
            <a:extLst>
              <a:ext uri="{FF2B5EF4-FFF2-40B4-BE49-F238E27FC236}">
                <a16:creationId xmlns:a16="http://schemas.microsoft.com/office/drawing/2014/main" id="{8BB9A64B-9712-1E45-9A03-C378F9E8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954088"/>
            <a:ext cx="50276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1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546A230-9034-334D-9CF6-765732D1E260}"/>
              </a:ext>
            </a:extLst>
          </p:cNvPr>
          <p:cNvSpPr/>
          <p:nvPr/>
        </p:nvSpPr>
        <p:spPr>
          <a:xfrm>
            <a:off x="1847850" y="4221163"/>
            <a:ext cx="4103688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Erythropoietin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(34-38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KDa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):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3 N-linked chains (</a:t>
            </a:r>
            <a:r>
              <a:rPr lang="en-US" sz="2000" dirty="0" err="1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Asn</a:t>
            </a:r>
            <a:r>
              <a:rPr lang="en-US" sz="2000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 24, 38, 83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1 O-linked chain (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Ser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126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2000" dirty="0" err="1">
                <a:latin typeface="Arial" charset="0"/>
                <a:ea typeface="ＭＳ Ｐゴシック" charset="0"/>
                <a:cs typeface="ＭＳ Ｐゴシック" charset="0"/>
              </a:rPr>
              <a:t>mportant</a:t>
            </a:r>
            <a:r>
              <a:rPr lang="it-IT" sz="2000" dirty="0">
                <a:latin typeface="Arial" charset="0"/>
                <a:ea typeface="ＭＳ Ｐゴシック" charset="0"/>
                <a:cs typeface="ＭＳ Ｐゴシック" charset="0"/>
              </a:rPr>
              <a:t> for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biological</a:t>
            </a:r>
            <a:r>
              <a:rPr lang="it-IT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activity</a:t>
            </a:r>
            <a:r>
              <a:rPr lang="it-IT" sz="20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20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stability</a:t>
            </a:r>
            <a:endParaRPr lang="en-US" sz="20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ttangolo 1">
            <a:extLst>
              <a:ext uri="{FF2B5EF4-FFF2-40B4-BE49-F238E27FC236}">
                <a16:creationId xmlns:a16="http://schemas.microsoft.com/office/drawing/2014/main" id="{AEDF665E-9BB1-8E43-9C94-0EF0435AA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620713"/>
            <a:ext cx="1387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800"/>
              <a:t>Erythropoietin (34-38 Kda)</a:t>
            </a:r>
            <a:endParaRPr lang="it-IT" altLang="it-IT"/>
          </a:p>
        </p:txBody>
      </p:sp>
      <p:grpSp>
        <p:nvGrpSpPr>
          <p:cNvPr id="39939" name="Gruppo 4">
            <a:extLst>
              <a:ext uri="{FF2B5EF4-FFF2-40B4-BE49-F238E27FC236}">
                <a16:creationId xmlns:a16="http://schemas.microsoft.com/office/drawing/2014/main" id="{16318741-3964-334E-87A0-FD38A839AF82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115888"/>
            <a:ext cx="6565900" cy="3606800"/>
            <a:chOff x="-4561" y="116632"/>
            <a:chExt cx="6565900" cy="3606800"/>
          </a:xfrm>
        </p:grpSpPr>
        <p:pic>
          <p:nvPicPr>
            <p:cNvPr id="39942" name="Immagine 1" descr="fibronectin.gif">
              <a:extLst>
                <a:ext uri="{FF2B5EF4-FFF2-40B4-BE49-F238E27FC236}">
                  <a16:creationId xmlns:a16="http://schemas.microsoft.com/office/drawing/2014/main" id="{EBBEA201-805E-1A4E-8C99-21087AEDF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1" y="116632"/>
              <a:ext cx="6565900" cy="360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6AF18FF-4750-BD42-9B9E-34F68732B0C1}"/>
                </a:ext>
              </a:extLst>
            </p:cNvPr>
            <p:cNvSpPr txBox="1"/>
            <p:nvPr/>
          </p:nvSpPr>
          <p:spPr>
            <a:xfrm>
              <a:off x="2627514" y="116632"/>
              <a:ext cx="109220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it-IT" dirty="0"/>
            </a:p>
          </p:txBody>
        </p:sp>
      </p:grpSp>
      <p:sp>
        <p:nvSpPr>
          <p:cNvPr id="39940" name="Rettangolo 5">
            <a:extLst>
              <a:ext uri="{FF2B5EF4-FFF2-40B4-BE49-F238E27FC236}">
                <a16:creationId xmlns:a16="http://schemas.microsoft.com/office/drawing/2014/main" id="{806D9A1D-EB47-304C-8E96-2F8A211B0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44450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000" dirty="0">
                <a:solidFill>
                  <a:srgbClr val="FF0000"/>
                </a:solidFill>
              </a:rPr>
              <a:t>Fibronectin (monomer 220 </a:t>
            </a:r>
            <a:r>
              <a:rPr lang="en-US" altLang="it-IT" sz="2000" dirty="0" err="1">
                <a:solidFill>
                  <a:srgbClr val="FF0000"/>
                </a:solidFill>
              </a:rPr>
              <a:t>KDa</a:t>
            </a:r>
            <a:r>
              <a:rPr lang="en-US" altLang="it-IT" sz="2000" dirty="0">
                <a:solidFill>
                  <a:srgbClr val="FF0000"/>
                </a:solidFill>
              </a:rPr>
              <a:t>)</a:t>
            </a:r>
            <a:endParaRPr lang="it-IT" altLang="it-IT" sz="2000" dirty="0">
              <a:solidFill>
                <a:srgbClr val="FF0000"/>
              </a:solidFill>
            </a:endParaRPr>
          </a:p>
        </p:txBody>
      </p:sp>
      <p:pic>
        <p:nvPicPr>
          <p:cNvPr id="39941" name="Immagine 2" descr="mcontent.gif">
            <a:extLst>
              <a:ext uri="{FF2B5EF4-FFF2-40B4-BE49-F238E27FC236}">
                <a16:creationId xmlns:a16="http://schemas.microsoft.com/office/drawing/2014/main" id="{1741FC3C-C87C-E440-A23A-452AB650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213100"/>
            <a:ext cx="355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0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>
            <a:extLst>
              <a:ext uri="{FF2B5EF4-FFF2-40B4-BE49-F238E27FC236}">
                <a16:creationId xmlns:a16="http://schemas.microsoft.com/office/drawing/2014/main" id="{6D5DECED-3B2E-B144-895E-D46A902D9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0400" y="-242888"/>
            <a:ext cx="8420100" cy="1143001"/>
          </a:xfrm>
          <a:noFill/>
        </p:spPr>
        <p:txBody>
          <a:bodyPr anchor="b">
            <a:normAutofit/>
          </a:bodyPr>
          <a:lstStyle/>
          <a:p>
            <a:pPr eaLnBrk="1" hangingPunct="1"/>
            <a:r>
              <a:rPr lang="en-US" altLang="it-IT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Specific sugars are linked by specific glycosyltransferases</a:t>
            </a:r>
          </a:p>
        </p:txBody>
      </p:sp>
      <p:pic>
        <p:nvPicPr>
          <p:cNvPr id="41986" name="Picture 6" descr="F17-32">
            <a:extLst>
              <a:ext uri="{FF2B5EF4-FFF2-40B4-BE49-F238E27FC236}">
                <a16:creationId xmlns:a16="http://schemas.microsoft.com/office/drawing/2014/main" id="{539D44B5-FB2E-0C4C-8238-A0FC877D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60475"/>
            <a:ext cx="58293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0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2">
            <a:extLst>
              <a:ext uri="{FF2B5EF4-FFF2-40B4-BE49-F238E27FC236}">
                <a16:creationId xmlns:a16="http://schemas.microsoft.com/office/drawing/2014/main" id="{D9AA472A-7442-DD44-B8D0-11574A3D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08" y="442913"/>
            <a:ext cx="40030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rgbClr val="FF0000"/>
                </a:solidFill>
              </a:rPr>
              <a:t>N-linked oligosaccharide </a:t>
            </a:r>
          </a:p>
          <a:p>
            <a:pPr eaLnBrk="1" hangingPunct="1"/>
            <a:r>
              <a:rPr lang="en-US" altLang="it-IT" sz="2400" dirty="0">
                <a:solidFill>
                  <a:srgbClr val="FF0000"/>
                </a:solidFill>
              </a:rPr>
              <a:t>precursor added in the RER</a:t>
            </a:r>
            <a:endParaRPr lang="it-IT" altLang="it-IT" sz="2400" dirty="0">
              <a:solidFill>
                <a:srgbClr val="FF0000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46F5C40-57EE-1C41-950E-713C1717D940}"/>
              </a:ext>
            </a:extLst>
          </p:cNvPr>
          <p:cNvGrpSpPr/>
          <p:nvPr/>
        </p:nvGrpSpPr>
        <p:grpSpPr>
          <a:xfrm>
            <a:off x="5689600" y="297181"/>
            <a:ext cx="4151314" cy="6560819"/>
            <a:chOff x="5689600" y="297181"/>
            <a:chExt cx="4151314" cy="6560819"/>
          </a:xfrm>
        </p:grpSpPr>
        <p:pic>
          <p:nvPicPr>
            <p:cNvPr id="37889" name="Picture 2" descr="figure 13-16">
              <a:extLst>
                <a:ext uri="{FF2B5EF4-FFF2-40B4-BE49-F238E27FC236}">
                  <a16:creationId xmlns:a16="http://schemas.microsoft.com/office/drawing/2014/main" id="{1D5BB664-CAB1-324D-AD47-50BA8AC9A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539" y="297181"/>
              <a:ext cx="4143375" cy="653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D81EBAA-FFBB-2944-9894-7B1EFC067A02}"/>
                </a:ext>
              </a:extLst>
            </p:cNvPr>
            <p:cNvSpPr/>
            <p:nvPr/>
          </p:nvSpPr>
          <p:spPr>
            <a:xfrm>
              <a:off x="5689600" y="6380480"/>
              <a:ext cx="1889760" cy="4775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7949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>
            <a:extLst>
              <a:ext uri="{FF2B5EF4-FFF2-40B4-BE49-F238E27FC236}">
                <a16:creationId xmlns:a16="http://schemas.microsoft.com/office/drawing/2014/main" id="{69A051AF-50A6-F944-A161-2D4C3927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343853"/>
            <a:ext cx="6535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it-IT" sz="2800" dirty="0">
                <a:solidFill>
                  <a:srgbClr val="FF0000"/>
                </a:solidFill>
              </a:rPr>
              <a:t>Biosynthesis of the oligosaccharide precursor of N-linked oligosaccharides </a:t>
            </a:r>
            <a:endParaRPr lang="it-IT" altLang="it-IT" sz="28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D6F8683-40E8-0943-ADA1-D4D85D9796B1}"/>
              </a:ext>
            </a:extLst>
          </p:cNvPr>
          <p:cNvGrpSpPr/>
          <p:nvPr/>
        </p:nvGrpSpPr>
        <p:grpSpPr>
          <a:xfrm>
            <a:off x="822960" y="1519936"/>
            <a:ext cx="10458839" cy="5090160"/>
            <a:chOff x="822960" y="1361440"/>
            <a:chExt cx="10458839" cy="5090160"/>
          </a:xfrm>
        </p:grpSpPr>
        <p:pic>
          <p:nvPicPr>
            <p:cNvPr id="43009" name="Picture 2" descr="figure 13-17">
              <a:extLst>
                <a:ext uri="{FF2B5EF4-FFF2-40B4-BE49-F238E27FC236}">
                  <a16:creationId xmlns:a16="http://schemas.microsoft.com/office/drawing/2014/main" id="{9BEB1E67-8B13-8C42-B5FD-ADEA68538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955" y="1361440"/>
              <a:ext cx="10422844" cy="506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0CB17CE-1F76-5443-B7D6-FACA008763C6}"/>
                </a:ext>
              </a:extLst>
            </p:cNvPr>
            <p:cNvSpPr/>
            <p:nvPr/>
          </p:nvSpPr>
          <p:spPr>
            <a:xfrm>
              <a:off x="822960" y="5862320"/>
              <a:ext cx="2428240" cy="589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6922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 descr="Doichol.png">
            <a:extLst>
              <a:ext uri="{FF2B5EF4-FFF2-40B4-BE49-F238E27FC236}">
                <a16:creationId xmlns:a16="http://schemas.microsoft.com/office/drawing/2014/main" id="{B736895B-875D-9641-9F87-688499AF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989138"/>
            <a:ext cx="8305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ttangolo 2">
            <a:extLst>
              <a:ext uri="{FF2B5EF4-FFF2-40B4-BE49-F238E27FC236}">
                <a16:creationId xmlns:a16="http://schemas.microsoft.com/office/drawing/2014/main" id="{16E8E310-80A9-AD4B-9B2D-B1CABD48E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692150"/>
            <a:ext cx="227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</a:rPr>
              <a:t>DOLICHOL</a:t>
            </a:r>
          </a:p>
        </p:txBody>
      </p:sp>
      <p:sp>
        <p:nvSpPr>
          <p:cNvPr id="45059" name="Rettangolo 1">
            <a:extLst>
              <a:ext uri="{FF2B5EF4-FFF2-40B4-BE49-F238E27FC236}">
                <a16:creationId xmlns:a16="http://schemas.microsoft.com/office/drawing/2014/main" id="{E1496E9D-21AA-AF4C-8D1E-2CF3FF0E2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4652963"/>
            <a:ext cx="8080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dirty="0"/>
              <a:t>Un </a:t>
            </a:r>
            <a:r>
              <a:rPr lang="it-IT" altLang="it-IT" sz="2000" dirty="0" err="1"/>
              <a:t>dolicolo</a:t>
            </a:r>
            <a:r>
              <a:rPr lang="it-IT" altLang="it-IT" sz="2000" dirty="0"/>
              <a:t> è un </a:t>
            </a:r>
            <a:r>
              <a:rPr lang="it-IT" altLang="it-IT" sz="2000" dirty="0" err="1">
                <a:solidFill>
                  <a:srgbClr val="3366FF"/>
                </a:solidFill>
              </a:rPr>
              <a:t>terpenoide</a:t>
            </a:r>
            <a:r>
              <a:rPr lang="it-IT" altLang="it-IT" sz="2000" dirty="0"/>
              <a:t> costituito da un numero variabile di unità</a:t>
            </a:r>
          </a:p>
          <a:p>
            <a:pPr eaLnBrk="1" hangingPunct="1"/>
            <a:r>
              <a:rPr lang="it-IT" altLang="it-IT" sz="2000" dirty="0"/>
              <a:t>di </a:t>
            </a:r>
            <a:r>
              <a:rPr lang="it-IT" altLang="it-IT" sz="2000" dirty="0">
                <a:solidFill>
                  <a:srgbClr val="3366FF"/>
                </a:solidFill>
              </a:rPr>
              <a:t>isoprene</a:t>
            </a:r>
            <a:r>
              <a:rPr lang="it-IT" altLang="it-IT" sz="2000" dirty="0"/>
              <a:t>, terminante con un'unità isoprenoide α-satura recante una </a:t>
            </a:r>
          </a:p>
          <a:p>
            <a:pPr eaLnBrk="1" hangingPunct="1"/>
            <a:r>
              <a:rPr lang="it-IT" altLang="it-IT" sz="2000" dirty="0">
                <a:solidFill>
                  <a:srgbClr val="3366FF"/>
                </a:solidFill>
              </a:rPr>
              <a:t>funzione alcolica</a:t>
            </a:r>
          </a:p>
        </p:txBody>
      </p:sp>
    </p:spTree>
    <p:extLst>
      <p:ext uri="{BB962C8B-B14F-4D97-AF65-F5344CB8AC3E}">
        <p14:creationId xmlns:p14="http://schemas.microsoft.com/office/powerpoint/2010/main" val="120853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ttangolo 2">
            <a:extLst>
              <a:ext uri="{FF2B5EF4-FFF2-40B4-BE49-F238E27FC236}">
                <a16:creationId xmlns:a16="http://schemas.microsoft.com/office/drawing/2014/main" id="{59C7E228-561A-AB4D-B97E-5CBD25D5C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4" y="260351"/>
            <a:ext cx="5195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 err="1">
                <a:solidFill>
                  <a:srgbClr val="FF0000"/>
                </a:solidFill>
              </a:rPr>
              <a:t>Dolicolo</a:t>
            </a:r>
            <a:r>
              <a:rPr lang="it-IT" altLang="it-IT" sz="2800" dirty="0">
                <a:solidFill>
                  <a:srgbClr val="FF0000"/>
                </a:solidFill>
              </a:rPr>
              <a:t> </a:t>
            </a:r>
            <a:r>
              <a:rPr lang="it-IT" altLang="it-IT" sz="2800" dirty="0" err="1">
                <a:solidFill>
                  <a:srgbClr val="FF0000"/>
                </a:solidFill>
              </a:rPr>
              <a:t>monofosfato</a:t>
            </a:r>
            <a:r>
              <a:rPr lang="it-IT" altLang="it-IT" sz="2800" dirty="0">
                <a:solidFill>
                  <a:srgbClr val="FF0000"/>
                </a:solidFill>
              </a:rPr>
              <a:t> mannosio</a:t>
            </a:r>
          </a:p>
        </p:txBody>
      </p:sp>
      <p:pic>
        <p:nvPicPr>
          <p:cNvPr id="47106" name="Immagine 2" descr="1200px-DolicholMPM.svg.png">
            <a:extLst>
              <a:ext uri="{FF2B5EF4-FFF2-40B4-BE49-F238E27FC236}">
                <a16:creationId xmlns:a16="http://schemas.microsoft.com/office/drawing/2014/main" id="{41E17AAF-48F2-1949-B6D0-52E413136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6" y="1052513"/>
            <a:ext cx="6157913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72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610200_orig.png">
            <a:extLst>
              <a:ext uri="{FF2B5EF4-FFF2-40B4-BE49-F238E27FC236}">
                <a16:creationId xmlns:a16="http://schemas.microsoft.com/office/drawing/2014/main" id="{51F92818-37F4-524F-BE4F-FF389C3C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68" y="260351"/>
            <a:ext cx="8593138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ttangolo 1">
            <a:extLst>
              <a:ext uri="{FF2B5EF4-FFF2-40B4-BE49-F238E27FC236}">
                <a16:creationId xmlns:a16="http://schemas.microsoft.com/office/drawing/2014/main" id="{538DE07F-F0FD-D849-AC81-0D29B8485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286" y="5805488"/>
            <a:ext cx="6378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 b="1" dirty="0"/>
              <a:t>Rft1:</a:t>
            </a:r>
            <a:r>
              <a:rPr lang="it-IT" altLang="it-IT" sz="1600" dirty="0">
                <a:solidFill>
                  <a:srgbClr val="FF6600"/>
                </a:solidFill>
              </a:rPr>
              <a:t> </a:t>
            </a:r>
            <a:r>
              <a:rPr lang="it-IT" altLang="it-IT" sz="1600" dirty="0" err="1">
                <a:solidFill>
                  <a:srgbClr val="FF6600"/>
                </a:solidFill>
              </a:rPr>
              <a:t>discovered</a:t>
            </a:r>
            <a:r>
              <a:rPr lang="it-IT" altLang="it-IT" sz="1600" dirty="0">
                <a:solidFill>
                  <a:srgbClr val="FF6600"/>
                </a:solidFill>
              </a:rPr>
              <a:t> in </a:t>
            </a:r>
            <a:r>
              <a:rPr lang="it-IT" altLang="it-IT" sz="1600" dirty="0" err="1">
                <a:solidFill>
                  <a:srgbClr val="FF6600"/>
                </a:solidFill>
              </a:rPr>
              <a:t>yeast</a:t>
            </a:r>
            <a:r>
              <a:rPr lang="it-IT" altLang="it-IT" sz="1600" dirty="0">
                <a:solidFill>
                  <a:srgbClr val="FF6600"/>
                </a:solidFill>
              </a:rPr>
              <a:t>, </a:t>
            </a:r>
            <a:r>
              <a:rPr lang="it-IT" altLang="it-IT" sz="1600" dirty="0" err="1">
                <a:solidFill>
                  <a:srgbClr val="FF6600"/>
                </a:solidFill>
              </a:rPr>
              <a:t>it</a:t>
            </a:r>
            <a:r>
              <a:rPr lang="it-IT" altLang="it-IT" sz="1600" dirty="0">
                <a:solidFill>
                  <a:srgbClr val="FF6600"/>
                </a:solidFill>
              </a:rPr>
              <a:t> </a:t>
            </a:r>
            <a:r>
              <a:rPr lang="it-IT" altLang="it-IT" sz="1600" dirty="0" err="1">
                <a:solidFill>
                  <a:srgbClr val="FF6600"/>
                </a:solidFill>
              </a:rPr>
              <a:t>participates</a:t>
            </a:r>
            <a:r>
              <a:rPr lang="it-IT" altLang="it-IT" sz="1600" dirty="0">
                <a:solidFill>
                  <a:srgbClr val="FF6600"/>
                </a:solidFill>
              </a:rPr>
              <a:t> in the </a:t>
            </a:r>
            <a:r>
              <a:rPr lang="it-IT" altLang="it-IT" sz="1600" dirty="0" err="1">
                <a:solidFill>
                  <a:srgbClr val="FF6600"/>
                </a:solidFill>
              </a:rPr>
              <a:t>translocation</a:t>
            </a:r>
            <a:r>
              <a:rPr lang="it-IT" altLang="it-IT" sz="1600" dirty="0">
                <a:solidFill>
                  <a:srgbClr val="FF6600"/>
                </a:solidFill>
              </a:rPr>
              <a:t> of </a:t>
            </a:r>
          </a:p>
          <a:p>
            <a:pPr eaLnBrk="1" hangingPunct="1"/>
            <a:r>
              <a:rPr lang="it-IT" altLang="it-IT" sz="1600" dirty="0" err="1">
                <a:solidFill>
                  <a:srgbClr val="FF6600"/>
                </a:solidFill>
              </a:rPr>
              <a:t>oligosaccharide</a:t>
            </a:r>
            <a:r>
              <a:rPr lang="it-IT" altLang="it-IT" sz="1600" dirty="0">
                <a:solidFill>
                  <a:srgbClr val="FF6600"/>
                </a:solidFill>
              </a:rPr>
              <a:t> from the </a:t>
            </a:r>
            <a:r>
              <a:rPr lang="it-IT" altLang="it-IT" sz="1600" dirty="0" err="1">
                <a:solidFill>
                  <a:srgbClr val="FF6600"/>
                </a:solidFill>
              </a:rPr>
              <a:t>cytoplasmic</a:t>
            </a:r>
            <a:r>
              <a:rPr lang="it-IT" altLang="it-IT" sz="1600" dirty="0">
                <a:solidFill>
                  <a:srgbClr val="FF6600"/>
                </a:solidFill>
              </a:rPr>
              <a:t> side to the luminal side of the</a:t>
            </a:r>
          </a:p>
          <a:p>
            <a:pPr eaLnBrk="1" hangingPunct="1"/>
            <a:r>
              <a:rPr lang="it-IT" altLang="it-IT" sz="1600" dirty="0" err="1">
                <a:solidFill>
                  <a:srgbClr val="FF6600"/>
                </a:solidFill>
              </a:rPr>
              <a:t>endoplasmic</a:t>
            </a:r>
            <a:r>
              <a:rPr lang="it-IT" altLang="it-IT" sz="1600" dirty="0">
                <a:solidFill>
                  <a:srgbClr val="FF6600"/>
                </a:solidFill>
              </a:rPr>
              <a:t> </a:t>
            </a:r>
            <a:r>
              <a:rPr lang="it-IT" altLang="it-IT" sz="1600" dirty="0" err="1">
                <a:solidFill>
                  <a:srgbClr val="FF6600"/>
                </a:solidFill>
              </a:rPr>
              <a:t>reticulum</a:t>
            </a:r>
            <a:r>
              <a:rPr lang="it-IT" altLang="it-IT" sz="1600" dirty="0">
                <a:solidFill>
                  <a:srgbClr val="FF6600"/>
                </a:solidFill>
              </a:rPr>
              <a:t> membrane. </a:t>
            </a:r>
            <a:r>
              <a:rPr lang="it-IT" altLang="it-IT" sz="1600" dirty="0" err="1">
                <a:solidFill>
                  <a:srgbClr val="FF6600"/>
                </a:solidFill>
              </a:rPr>
              <a:t>There</a:t>
            </a:r>
            <a:r>
              <a:rPr lang="it-IT" altLang="it-IT" sz="1600" dirty="0">
                <a:solidFill>
                  <a:srgbClr val="FF6600"/>
                </a:solidFill>
              </a:rPr>
              <a:t> </a:t>
            </a:r>
            <a:r>
              <a:rPr lang="it-IT" altLang="it-IT" sz="1600" dirty="0" err="1">
                <a:solidFill>
                  <a:srgbClr val="FF6600"/>
                </a:solidFill>
              </a:rPr>
              <a:t>is</a:t>
            </a:r>
            <a:r>
              <a:rPr lang="it-IT" altLang="it-IT" sz="1600" dirty="0">
                <a:solidFill>
                  <a:srgbClr val="FF6600"/>
                </a:solidFill>
              </a:rPr>
              <a:t> a human </a:t>
            </a:r>
            <a:r>
              <a:rPr lang="it-IT" altLang="it-IT" sz="1600" dirty="0" err="1">
                <a:solidFill>
                  <a:srgbClr val="FF6600"/>
                </a:solidFill>
              </a:rPr>
              <a:t>homolog</a:t>
            </a:r>
            <a:r>
              <a:rPr lang="it-IT" altLang="it-IT" sz="1600" dirty="0">
                <a:solidFill>
                  <a:srgbClr val="FF6600"/>
                </a:solidFill>
              </a:rPr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3536D6-CA00-8948-B095-EFA276CAD453}"/>
              </a:ext>
            </a:extLst>
          </p:cNvPr>
          <p:cNvSpPr txBox="1"/>
          <p:nvPr/>
        </p:nvSpPr>
        <p:spPr>
          <a:xfrm>
            <a:off x="374073" y="260351"/>
            <a:ext cx="53543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Translocation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lipid-linked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oligosaccharides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</a:p>
          <a:p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membrane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640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0329">
            <a:extLst>
              <a:ext uri="{FF2B5EF4-FFF2-40B4-BE49-F238E27FC236}">
                <a16:creationId xmlns:a16="http://schemas.microsoft.com/office/drawing/2014/main" id="{DB1C941B-E5F2-B149-8AF3-296DF3AD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533401"/>
            <a:ext cx="8696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60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6D5A9E3-6079-0548-8464-95AC8A8E1022}"/>
              </a:ext>
            </a:extLst>
          </p:cNvPr>
          <p:cNvGrpSpPr/>
          <p:nvPr/>
        </p:nvGrpSpPr>
        <p:grpSpPr>
          <a:xfrm>
            <a:off x="159027" y="253864"/>
            <a:ext cx="7275441" cy="6107180"/>
            <a:chOff x="2495550" y="333376"/>
            <a:chExt cx="7461250" cy="6308725"/>
          </a:xfrm>
        </p:grpSpPr>
        <p:pic>
          <p:nvPicPr>
            <p:cNvPr id="49153" name="Immagine 1" descr="Oligosaccharyltransferase (OST)-1.jpg">
              <a:extLst>
                <a:ext uri="{FF2B5EF4-FFF2-40B4-BE49-F238E27FC236}">
                  <a16:creationId xmlns:a16="http://schemas.microsoft.com/office/drawing/2014/main" id="{4AC8A0CD-9A95-FA43-BEC6-E53AFEA9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550" y="333376"/>
              <a:ext cx="7461250" cy="630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4" name="Rettangolo 3">
              <a:extLst>
                <a:ext uri="{FF2B5EF4-FFF2-40B4-BE49-F238E27FC236}">
                  <a16:creationId xmlns:a16="http://schemas.microsoft.com/office/drawing/2014/main" id="{F5F53417-8DE9-8644-A1D3-466A8E210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451" y="333376"/>
              <a:ext cx="56753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400">
                  <a:solidFill>
                    <a:srgbClr val="FF0000"/>
                  </a:solidFill>
                </a:rPr>
                <a:t>Oligosaccariltransferasi nel lievito (OST)</a:t>
              </a:r>
            </a:p>
          </p:txBody>
        </p:sp>
        <p:sp>
          <p:nvSpPr>
            <p:cNvPr id="49155" name="Rettangolo 1">
              <a:extLst>
                <a:ext uri="{FF2B5EF4-FFF2-40B4-BE49-F238E27FC236}">
                  <a16:creationId xmlns:a16="http://schemas.microsoft.com/office/drawing/2014/main" id="{D9160BCE-C85B-E445-A9F7-8CFBACD82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1" y="4830763"/>
              <a:ext cx="2016125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600" dirty="0">
                  <a:solidFill>
                    <a:srgbClr val="FF6600"/>
                  </a:solidFill>
                </a:rPr>
                <a:t>STT3: </a:t>
              </a:r>
              <a:r>
                <a:rPr lang="it-IT" altLang="it-IT" sz="1600" dirty="0" err="1">
                  <a:solidFill>
                    <a:srgbClr val="FF6600"/>
                  </a:solidFill>
                </a:rPr>
                <a:t>catalytically</a:t>
              </a:r>
              <a:r>
                <a:rPr lang="it-IT" altLang="it-IT" sz="1600" dirty="0">
                  <a:solidFill>
                    <a:srgbClr val="FF6600"/>
                  </a:solidFill>
                </a:rPr>
                <a:t> </a:t>
              </a:r>
              <a:r>
                <a:rPr lang="it-IT" altLang="it-IT" sz="1600" dirty="0" err="1">
                  <a:solidFill>
                    <a:srgbClr val="FF6600"/>
                  </a:solidFill>
                </a:rPr>
                <a:t>active</a:t>
              </a:r>
              <a:r>
                <a:rPr lang="it-IT" altLang="it-IT" sz="1600" dirty="0">
                  <a:solidFill>
                    <a:srgbClr val="FF6600"/>
                  </a:solidFill>
                </a:rPr>
                <a:t> </a:t>
              </a:r>
              <a:r>
                <a:rPr lang="it-IT" altLang="it-IT" sz="1600" dirty="0" err="1">
                  <a:solidFill>
                    <a:srgbClr val="FF6600"/>
                  </a:solidFill>
                </a:rPr>
                <a:t>subunit</a:t>
              </a:r>
              <a:r>
                <a:rPr lang="it-IT" altLang="it-IT" sz="1600" dirty="0">
                  <a:solidFill>
                    <a:srgbClr val="FF6600"/>
                  </a:solidFill>
                </a:rPr>
                <a:t> of the OST (8 </a:t>
              </a:r>
              <a:r>
                <a:rPr lang="it-IT" altLang="it-IT" sz="1600" dirty="0" err="1">
                  <a:solidFill>
                    <a:srgbClr val="FF6600"/>
                  </a:solidFill>
                </a:rPr>
                <a:t>subunits</a:t>
              </a:r>
              <a:r>
                <a:rPr lang="it-IT" altLang="it-IT" sz="1600" dirty="0">
                  <a:solidFill>
                    <a:srgbClr val="FF6600"/>
                  </a:solidFill>
                </a:rPr>
                <a:t>)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76A5A8-3AC4-4D4A-9464-EE42C06F7D43}"/>
              </a:ext>
            </a:extLst>
          </p:cNvPr>
          <p:cNvSpPr txBox="1"/>
          <p:nvPr/>
        </p:nvSpPr>
        <p:spPr>
          <a:xfrm>
            <a:off x="7644992" y="710129"/>
            <a:ext cx="440123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2946F6"/>
                </a:solidFill>
              </a:rPr>
              <a:t>Yeast</a:t>
            </a:r>
            <a:r>
              <a:rPr lang="it-IT" dirty="0">
                <a:solidFill>
                  <a:srgbClr val="2946F6"/>
                </a:solidFill>
              </a:rPr>
              <a:t> OST </a:t>
            </a:r>
            <a:r>
              <a:rPr lang="it-IT" dirty="0" err="1">
                <a:solidFill>
                  <a:srgbClr val="2946F6"/>
                </a:solidFill>
              </a:rPr>
              <a:t>is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composed</a:t>
            </a:r>
            <a:r>
              <a:rPr lang="it-IT" dirty="0">
                <a:solidFill>
                  <a:srgbClr val="2946F6"/>
                </a:solidFill>
              </a:rPr>
              <a:t> of </a:t>
            </a:r>
            <a:r>
              <a:rPr lang="it-IT" dirty="0" err="1">
                <a:solidFill>
                  <a:srgbClr val="2946F6"/>
                </a:solidFill>
              </a:rPr>
              <a:t>eight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different</a:t>
            </a:r>
            <a:r>
              <a:rPr lang="it-IT" dirty="0">
                <a:solidFill>
                  <a:srgbClr val="2946F6"/>
                </a:solidFill>
              </a:rPr>
              <a:t> membrane-</a:t>
            </a:r>
            <a:r>
              <a:rPr lang="it-IT" dirty="0" err="1">
                <a:solidFill>
                  <a:srgbClr val="2946F6"/>
                </a:solidFill>
              </a:rPr>
              <a:t>spanning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subunits</a:t>
            </a:r>
            <a:r>
              <a:rPr lang="it-IT" dirty="0">
                <a:solidFill>
                  <a:srgbClr val="2946F6"/>
                </a:solidFill>
              </a:rPr>
              <a:t>.</a:t>
            </a:r>
            <a:r>
              <a:rPr lang="it-IT" dirty="0"/>
              <a:t> OST in </a:t>
            </a:r>
            <a:r>
              <a:rPr lang="it-IT" dirty="0" err="1"/>
              <a:t>mammals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composition</a:t>
            </a:r>
            <a:r>
              <a:rPr lang="it-IT" dirty="0"/>
              <a:t>.</a:t>
            </a:r>
            <a:endParaRPr lang="it-IT" baseline="30000" dirty="0"/>
          </a:p>
          <a:p>
            <a:endParaRPr lang="it-IT" dirty="0"/>
          </a:p>
          <a:p>
            <a:r>
              <a:rPr lang="it-IT" dirty="0"/>
              <a:t>OST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thought</a:t>
            </a:r>
            <a:r>
              <a:rPr lang="it-IT" dirty="0"/>
              <a:t> to </a:t>
            </a:r>
            <a:r>
              <a:rPr lang="it-IT" dirty="0" err="1"/>
              <a:t>require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subunits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must:</a:t>
            </a:r>
            <a:endParaRPr lang="it-IT" baseline="30000" dirty="0"/>
          </a:p>
          <a:p>
            <a:endParaRPr lang="it-IT" sz="8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46F6"/>
                </a:solidFill>
              </a:rPr>
              <a:t>Position </a:t>
            </a:r>
            <a:r>
              <a:rPr lang="it-IT" dirty="0" err="1">
                <a:solidFill>
                  <a:srgbClr val="2946F6"/>
                </a:solidFill>
              </a:rPr>
              <a:t>itself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near</a:t>
            </a:r>
            <a:r>
              <a:rPr lang="it-IT" dirty="0">
                <a:solidFill>
                  <a:srgbClr val="2946F6"/>
                </a:solidFill>
              </a:rPr>
              <a:t> the </a:t>
            </a:r>
            <a:r>
              <a:rPr lang="it-IT" dirty="0" err="1">
                <a:solidFill>
                  <a:srgbClr val="2946F6"/>
                </a:solidFill>
              </a:rPr>
              <a:t>translocon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pore</a:t>
            </a:r>
            <a:r>
              <a:rPr lang="it-IT" dirty="0">
                <a:solidFill>
                  <a:srgbClr val="2946F6"/>
                </a:solidFill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946F6"/>
                </a:solidFill>
              </a:rPr>
              <a:t>Recognize</a:t>
            </a:r>
            <a:r>
              <a:rPr lang="it-IT" dirty="0">
                <a:solidFill>
                  <a:srgbClr val="2946F6"/>
                </a:solidFill>
              </a:rPr>
              <a:t> and </a:t>
            </a:r>
            <a:r>
              <a:rPr lang="it-IT" dirty="0" err="1">
                <a:solidFill>
                  <a:srgbClr val="2946F6"/>
                </a:solidFill>
              </a:rPr>
              <a:t>bind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oligosaccharyldolichol</a:t>
            </a:r>
            <a:r>
              <a:rPr lang="it-IT" dirty="0">
                <a:solidFill>
                  <a:srgbClr val="2946F6"/>
                </a:solidFill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946F6"/>
                </a:solidFill>
              </a:rPr>
              <a:t>Scan</a:t>
            </a:r>
            <a:r>
              <a:rPr lang="it-IT" dirty="0">
                <a:solidFill>
                  <a:srgbClr val="2946F6"/>
                </a:solidFill>
              </a:rPr>
              <a:t> the </a:t>
            </a:r>
            <a:r>
              <a:rPr lang="it-IT" dirty="0" err="1">
                <a:solidFill>
                  <a:srgbClr val="2946F6"/>
                </a:solidFill>
              </a:rPr>
              <a:t>nascent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protein</a:t>
            </a:r>
            <a:r>
              <a:rPr lang="it-IT" dirty="0">
                <a:solidFill>
                  <a:srgbClr val="2946F6"/>
                </a:solidFill>
              </a:rPr>
              <a:t> in </a:t>
            </a:r>
            <a:r>
              <a:rPr lang="it-IT" dirty="0" err="1">
                <a:solidFill>
                  <a:srgbClr val="2946F6"/>
                </a:solidFill>
              </a:rPr>
              <a:t>order</a:t>
            </a:r>
            <a:r>
              <a:rPr lang="it-IT" dirty="0">
                <a:solidFill>
                  <a:srgbClr val="2946F6"/>
                </a:solidFill>
              </a:rPr>
              <a:t> to </a:t>
            </a:r>
            <a:r>
              <a:rPr lang="it-IT" dirty="0" err="1">
                <a:solidFill>
                  <a:srgbClr val="2946F6"/>
                </a:solidFill>
              </a:rPr>
              <a:t>recognize</a:t>
            </a:r>
            <a:r>
              <a:rPr lang="it-IT" dirty="0">
                <a:solidFill>
                  <a:srgbClr val="2946F6"/>
                </a:solidFill>
              </a:rPr>
              <a:t> and </a:t>
            </a:r>
            <a:r>
              <a:rPr lang="it-IT" dirty="0" err="1">
                <a:solidFill>
                  <a:srgbClr val="2946F6"/>
                </a:solidFill>
              </a:rPr>
              <a:t>bind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sequons</a:t>
            </a:r>
            <a:r>
              <a:rPr lang="it-IT" dirty="0">
                <a:solidFill>
                  <a:srgbClr val="2946F6"/>
                </a:solidFill>
              </a:rPr>
              <a:t> (NXS/NXT).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946F6"/>
                </a:solidFill>
              </a:rPr>
              <a:t>Move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these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two</a:t>
            </a:r>
            <a:r>
              <a:rPr lang="it-IT" dirty="0">
                <a:solidFill>
                  <a:srgbClr val="2946F6"/>
                </a:solidFill>
              </a:rPr>
              <a:t> large </a:t>
            </a:r>
            <a:r>
              <a:rPr lang="it-IT" dirty="0" err="1">
                <a:solidFill>
                  <a:srgbClr val="2946F6"/>
                </a:solidFill>
              </a:rPr>
              <a:t>substrates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into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their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proper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locations</a:t>
            </a:r>
            <a:r>
              <a:rPr lang="it-IT" dirty="0">
                <a:solidFill>
                  <a:srgbClr val="2946F6"/>
                </a:solidFill>
              </a:rPr>
              <a:t> and </a:t>
            </a:r>
            <a:r>
              <a:rPr lang="it-IT" dirty="0" err="1">
                <a:solidFill>
                  <a:srgbClr val="2946F6"/>
                </a:solidFill>
              </a:rPr>
              <a:t>conformations</a:t>
            </a:r>
            <a:r>
              <a:rPr lang="it-IT" dirty="0">
                <a:solidFill>
                  <a:srgbClr val="2946F6"/>
                </a:solidFill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2946F6"/>
                </a:solidFill>
              </a:rPr>
              <a:t>Activate</a:t>
            </a:r>
            <a:r>
              <a:rPr lang="it-IT" dirty="0">
                <a:solidFill>
                  <a:srgbClr val="2946F6"/>
                </a:solidFill>
              </a:rPr>
              <a:t> the </a:t>
            </a:r>
            <a:r>
              <a:rPr lang="it-IT" u="sng" dirty="0">
                <a:solidFill>
                  <a:srgbClr val="2946F6"/>
                </a:solidFill>
                <a:hlinkClick r:id="rId4" tooltip="Asparag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Asn</a:t>
            </a:r>
            <a:r>
              <a:rPr lang="it-IT" u="sng" dirty="0">
                <a:solidFill>
                  <a:srgbClr val="2946F6"/>
                </a:solidFill>
              </a:rPr>
              <a:t> </a:t>
            </a:r>
            <a:r>
              <a:rPr lang="it-IT" u="sng" dirty="0">
                <a:solidFill>
                  <a:srgbClr val="2946F6"/>
                </a:solidFill>
                <a:hlinkClick r:id="rId5" tooltip="Am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amide</a:t>
            </a:r>
            <a:r>
              <a:rPr lang="it-IT" u="sng" dirty="0">
                <a:solidFill>
                  <a:srgbClr val="2946F6"/>
                </a:solidFill>
              </a:rPr>
              <a:t> </a:t>
            </a:r>
            <a:r>
              <a:rPr lang="it-IT" u="sng" dirty="0" err="1">
                <a:solidFill>
                  <a:srgbClr val="2946F6"/>
                </a:solidFill>
                <a:hlinkClick r:id="rId6" tooltip="Nitrog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nitroge</a:t>
            </a:r>
            <a:r>
              <a:rPr lang="it-IT" u="sng" dirty="0" err="1">
                <a:solidFill>
                  <a:srgbClr val="2946F6"/>
                </a:solidFill>
              </a:rPr>
              <a:t>n</a:t>
            </a:r>
            <a:r>
              <a:rPr lang="it-IT" dirty="0">
                <a:solidFill>
                  <a:srgbClr val="2946F6"/>
                </a:solidFill>
              </a:rPr>
              <a:t>  </a:t>
            </a:r>
            <a:r>
              <a:rPr lang="it-IT" dirty="0" err="1">
                <a:solidFill>
                  <a:srgbClr val="2946F6"/>
                </a:solidFill>
              </a:rPr>
              <a:t>atom</a:t>
            </a:r>
            <a:r>
              <a:rPr lang="it-IT" dirty="0">
                <a:solidFill>
                  <a:srgbClr val="2946F6"/>
                </a:solidFill>
              </a:rPr>
              <a:t> for the </a:t>
            </a:r>
            <a:r>
              <a:rPr lang="it-IT" dirty="0" err="1">
                <a:solidFill>
                  <a:srgbClr val="2946F6"/>
                </a:solidFill>
              </a:rPr>
              <a:t>actual</a:t>
            </a:r>
            <a:r>
              <a:rPr lang="it-IT" dirty="0">
                <a:solidFill>
                  <a:srgbClr val="2946F6"/>
                </a:solidFill>
              </a:rPr>
              <a:t> transfer of </a:t>
            </a:r>
            <a:r>
              <a:rPr lang="it-IT" dirty="0" err="1">
                <a:solidFill>
                  <a:srgbClr val="2946F6"/>
                </a:solidFill>
              </a:rPr>
              <a:t>oligosaccharide</a:t>
            </a:r>
            <a:r>
              <a:rPr lang="it-IT" dirty="0">
                <a:solidFill>
                  <a:srgbClr val="2946F6"/>
                </a:solidFill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946F6"/>
                </a:solidFill>
              </a:rPr>
              <a:t>Release </a:t>
            </a:r>
            <a:r>
              <a:rPr lang="it-IT" dirty="0" err="1">
                <a:solidFill>
                  <a:srgbClr val="2946F6"/>
                </a:solidFill>
              </a:rPr>
              <a:t>its</a:t>
            </a:r>
            <a:r>
              <a:rPr lang="it-IT" dirty="0">
                <a:solidFill>
                  <a:srgbClr val="2946F6"/>
                </a:solidFill>
              </a:rPr>
              <a:t> </a:t>
            </a:r>
            <a:r>
              <a:rPr lang="it-IT" dirty="0" err="1">
                <a:solidFill>
                  <a:srgbClr val="2946F6"/>
                </a:solidFill>
              </a:rPr>
              <a:t>substrates</a:t>
            </a:r>
            <a:r>
              <a:rPr lang="it-IT" dirty="0">
                <a:solidFill>
                  <a:srgbClr val="2946F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35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B34402-F3D4-3E40-ADEE-0F0510838654}"/>
              </a:ext>
            </a:extLst>
          </p:cNvPr>
          <p:cNvSpPr txBox="1"/>
          <p:nvPr/>
        </p:nvSpPr>
        <p:spPr>
          <a:xfrm>
            <a:off x="1410394" y="353290"/>
            <a:ext cx="9071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Addition</a:t>
            </a:r>
            <a:r>
              <a:rPr lang="it-IT" sz="2800" dirty="0">
                <a:solidFill>
                  <a:srgbClr val="FF0000"/>
                </a:solidFill>
              </a:rPr>
              <a:t> and </a:t>
            </a:r>
            <a:r>
              <a:rPr lang="it-IT" sz="2800" dirty="0" err="1">
                <a:solidFill>
                  <a:srgbClr val="FF0000"/>
                </a:solidFill>
              </a:rPr>
              <a:t>initial</a:t>
            </a:r>
            <a:r>
              <a:rPr lang="it-IT" sz="2800" dirty="0">
                <a:solidFill>
                  <a:srgbClr val="FF0000"/>
                </a:solidFill>
              </a:rPr>
              <a:t> processing of </a:t>
            </a:r>
            <a:r>
              <a:rPr lang="it-IT" sz="2800" dirty="0" err="1">
                <a:solidFill>
                  <a:srgbClr val="FF0000"/>
                </a:solidFill>
              </a:rPr>
              <a:t>N-linked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oligosaccharides</a:t>
            </a:r>
            <a:endParaRPr lang="it-IT" sz="2800" dirty="0">
              <a:solidFill>
                <a:srgbClr val="FF0000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47AF323-E972-7A4A-8E16-6244ED69C591}"/>
              </a:ext>
            </a:extLst>
          </p:cNvPr>
          <p:cNvGrpSpPr/>
          <p:nvPr/>
        </p:nvGrpSpPr>
        <p:grpSpPr>
          <a:xfrm>
            <a:off x="833120" y="1358901"/>
            <a:ext cx="10207059" cy="4937990"/>
            <a:chOff x="833120" y="1358901"/>
            <a:chExt cx="10207059" cy="4937990"/>
          </a:xfrm>
        </p:grpSpPr>
        <p:pic>
          <p:nvPicPr>
            <p:cNvPr id="53249" name="Picture 2" descr="figure 13-18">
              <a:extLst>
                <a:ext uri="{FF2B5EF4-FFF2-40B4-BE49-F238E27FC236}">
                  <a16:creationId xmlns:a16="http://schemas.microsoft.com/office/drawing/2014/main" id="{F677107D-E6BE-3C4C-930D-39764102C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39" y="1358901"/>
              <a:ext cx="10167340" cy="49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D625D37-FF9F-2A41-A3F5-08BAA6ED0247}"/>
                </a:ext>
              </a:extLst>
            </p:cNvPr>
            <p:cNvSpPr/>
            <p:nvPr/>
          </p:nvSpPr>
          <p:spPr>
            <a:xfrm>
              <a:off x="833120" y="5750560"/>
              <a:ext cx="2275840" cy="528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88988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038E4F-80FC-8345-9C3D-41775C13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5" y="997712"/>
            <a:ext cx="11034719" cy="404368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9D019B1-AEEF-7744-9AA0-1A0AA8B5E6BA}"/>
              </a:ext>
            </a:extLst>
          </p:cNvPr>
          <p:cNvSpPr/>
          <p:nvPr/>
        </p:nvSpPr>
        <p:spPr>
          <a:xfrm>
            <a:off x="2028872" y="39870"/>
            <a:ext cx="8140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Modifications</a:t>
            </a:r>
            <a:r>
              <a:rPr lang="it-IT" sz="2800" dirty="0">
                <a:solidFill>
                  <a:srgbClr val="FF0000"/>
                </a:solidFill>
              </a:rPr>
              <a:t> of </a:t>
            </a:r>
            <a:r>
              <a:rPr lang="it-IT" sz="2800" dirty="0" err="1">
                <a:solidFill>
                  <a:srgbClr val="FF0000"/>
                </a:solidFill>
              </a:rPr>
              <a:t>N-linked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oligosaccharides</a:t>
            </a:r>
            <a:r>
              <a:rPr lang="it-IT" sz="2800" dirty="0">
                <a:solidFill>
                  <a:srgbClr val="FF0000"/>
                </a:solidFill>
              </a:rPr>
              <a:t> are </a:t>
            </a:r>
            <a:r>
              <a:rPr lang="it-IT" sz="2800" dirty="0" err="1">
                <a:solidFill>
                  <a:srgbClr val="FF0000"/>
                </a:solidFill>
              </a:rPr>
              <a:t>used</a:t>
            </a:r>
            <a:r>
              <a:rPr lang="it-IT" sz="2800" dirty="0">
                <a:solidFill>
                  <a:srgbClr val="FF0000"/>
                </a:solidFill>
              </a:rPr>
              <a:t> to 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</a:rPr>
              <a:t>monitor </a:t>
            </a:r>
            <a:r>
              <a:rPr lang="it-IT" sz="2800" dirty="0" err="1">
                <a:solidFill>
                  <a:srgbClr val="FF0000"/>
                </a:solidFill>
              </a:rPr>
              <a:t>folding</a:t>
            </a:r>
            <a:r>
              <a:rPr lang="it-IT" sz="2800" dirty="0">
                <a:solidFill>
                  <a:srgbClr val="FF0000"/>
                </a:solidFill>
              </a:rPr>
              <a:t> and for </a:t>
            </a:r>
            <a:r>
              <a:rPr lang="it-IT" sz="2800" dirty="0" err="1">
                <a:solidFill>
                  <a:srgbClr val="FF0000"/>
                </a:solidFill>
              </a:rPr>
              <a:t>quality</a:t>
            </a:r>
            <a:r>
              <a:rPr lang="it-IT" sz="2800" dirty="0">
                <a:solidFill>
                  <a:srgbClr val="FF0000"/>
                </a:solidFill>
              </a:rPr>
              <a:t> control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22509F-D975-1A4F-8961-A74B1A14BB27}"/>
              </a:ext>
            </a:extLst>
          </p:cNvPr>
          <p:cNvSpPr txBox="1"/>
          <p:nvPr/>
        </p:nvSpPr>
        <p:spPr>
          <a:xfrm>
            <a:off x="356992" y="5106087"/>
            <a:ext cx="11957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Calnexin</a:t>
            </a:r>
            <a:r>
              <a:rPr lang="it-IT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(CNX) </a:t>
            </a:r>
            <a:r>
              <a:rPr lang="it-IT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it-IT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calreticulin</a:t>
            </a:r>
            <a:r>
              <a:rPr lang="it-IT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(CRT) </a:t>
            </a:r>
            <a:r>
              <a:rPr lang="it-IT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are </a:t>
            </a:r>
            <a:r>
              <a:rPr lang="it-IT" dirty="0" err="1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lectins</a:t>
            </a:r>
            <a:r>
              <a:rPr lang="it-IT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respectively</a:t>
            </a:r>
            <a:r>
              <a:rPr lang="it-IT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localized</a:t>
            </a:r>
            <a:r>
              <a:rPr lang="it-IT" dirty="0">
                <a:solidFill>
                  <a:srgbClr val="2946F6"/>
                </a:solidFill>
                <a:latin typeface="Arial" charset="0"/>
                <a:ea typeface="ＭＳ Ｐゴシック" charset="0"/>
                <a:cs typeface="ＭＳ Ｐゴシック" charset="0"/>
              </a:rPr>
              <a:t> in the RE membrane and in the RE lumen</a:t>
            </a:r>
          </a:p>
          <a:p>
            <a:endParaRPr lang="it-IT" dirty="0">
              <a:solidFill>
                <a:srgbClr val="2946F6"/>
              </a:solidFill>
              <a:latin typeface="Arial" charset="0"/>
              <a:ea typeface="ＭＳ Ｐゴシック" charset="0"/>
            </a:endParaRPr>
          </a:p>
          <a:p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OS-9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Lectin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endoplasmic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reticulum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(ER)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and ER-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(ERAD).</a:t>
            </a:r>
          </a:p>
          <a:p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terminally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misfolded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glycosylated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improperly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glycoproteins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</a:p>
          <a:p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ER, and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ubiquitination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it-IT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FEA272-9902-9547-BFCE-E6E1C0BAFDBF}"/>
              </a:ext>
            </a:extLst>
          </p:cNvPr>
          <p:cNvSpPr txBox="1"/>
          <p:nvPr/>
        </p:nvSpPr>
        <p:spPr>
          <a:xfrm>
            <a:off x="8071104" y="2789315"/>
            <a:ext cx="189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2946F6"/>
                </a:solidFill>
              </a:rPr>
              <a:t>(</a:t>
            </a:r>
            <a:r>
              <a:rPr lang="it-IT" sz="1600" dirty="0" err="1">
                <a:solidFill>
                  <a:srgbClr val="2946F6"/>
                </a:solidFill>
              </a:rPr>
              <a:t>Mannose</a:t>
            </a:r>
            <a:r>
              <a:rPr lang="it-IT" sz="1600" dirty="0">
                <a:solidFill>
                  <a:srgbClr val="2946F6"/>
                </a:solidFill>
              </a:rPr>
              <a:t> </a:t>
            </a:r>
            <a:r>
              <a:rPr lang="it-IT" sz="1600" dirty="0" err="1">
                <a:solidFill>
                  <a:srgbClr val="2946F6"/>
                </a:solidFill>
              </a:rPr>
              <a:t>trimming</a:t>
            </a:r>
            <a:r>
              <a:rPr lang="it-IT" sz="1600" dirty="0">
                <a:solidFill>
                  <a:srgbClr val="2946F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0105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08DE4DE2-79E8-4C4A-AF68-6D8060DE510A}"/>
              </a:ext>
            </a:extLst>
          </p:cNvPr>
          <p:cNvGrpSpPr/>
          <p:nvPr/>
        </p:nvGrpSpPr>
        <p:grpSpPr>
          <a:xfrm>
            <a:off x="3129598" y="152401"/>
            <a:ext cx="5765800" cy="6477000"/>
            <a:chOff x="3373438" y="152401"/>
            <a:chExt cx="5765800" cy="6477000"/>
          </a:xfrm>
        </p:grpSpPr>
        <p:pic>
          <p:nvPicPr>
            <p:cNvPr id="55297" name="Picture 2" descr="f0334">
              <a:extLst>
                <a:ext uri="{FF2B5EF4-FFF2-40B4-BE49-F238E27FC236}">
                  <a16:creationId xmlns:a16="http://schemas.microsoft.com/office/drawing/2014/main" id="{2BCEB59D-28F0-3F48-ACEF-960664DA8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514" y="152401"/>
              <a:ext cx="4897437" cy="608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298" name="Rettangolo 1">
              <a:extLst>
                <a:ext uri="{FF2B5EF4-FFF2-40B4-BE49-F238E27FC236}">
                  <a16:creationId xmlns:a16="http://schemas.microsoft.com/office/drawing/2014/main" id="{8DBC731C-4CB4-2D4D-9D2D-55333D02B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438" y="6259514"/>
              <a:ext cx="5765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800" b="1" dirty="0">
                  <a:solidFill>
                    <a:srgbClr val="2946F6"/>
                  </a:solidFill>
                </a:rPr>
                <a:t>UGGT</a:t>
              </a:r>
              <a:r>
                <a:rPr lang="it-IT" altLang="it-IT" sz="1800" dirty="0">
                  <a:solidFill>
                    <a:srgbClr val="2946F6"/>
                  </a:solidFill>
                </a:rPr>
                <a:t>: </a:t>
              </a:r>
              <a:r>
                <a:rPr lang="it-IT" altLang="it-IT" sz="1800" dirty="0" err="1">
                  <a:solidFill>
                    <a:srgbClr val="2946F6"/>
                  </a:solidFill>
                </a:rPr>
                <a:t>UDP-glucose:glycoprotein</a:t>
              </a:r>
              <a:r>
                <a:rPr lang="it-IT" altLang="it-IT" sz="1800" dirty="0">
                  <a:solidFill>
                    <a:srgbClr val="2946F6"/>
                  </a:solidFill>
                </a:rPr>
                <a:t> </a:t>
              </a:r>
              <a:r>
                <a:rPr lang="it-IT" altLang="it-IT" sz="1800" dirty="0" err="1">
                  <a:solidFill>
                    <a:srgbClr val="2946F6"/>
                  </a:solidFill>
                </a:rPr>
                <a:t>glucosyl</a:t>
              </a:r>
              <a:r>
                <a:rPr lang="it-IT" altLang="it-IT" sz="1800" dirty="0">
                  <a:solidFill>
                    <a:srgbClr val="2946F6"/>
                  </a:solidFill>
                </a:rPr>
                <a:t> </a:t>
              </a:r>
              <a:r>
                <a:rPr lang="it-IT" altLang="it-IT" sz="1800" dirty="0" err="1">
                  <a:solidFill>
                    <a:srgbClr val="2946F6"/>
                  </a:solidFill>
                </a:rPr>
                <a:t>transferase</a:t>
              </a:r>
              <a:endParaRPr lang="it-IT" altLang="it-IT" sz="1800" dirty="0">
                <a:solidFill>
                  <a:srgbClr val="2946F6"/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BF8417-32A6-BB41-B785-11DC1AD0BD64}"/>
              </a:ext>
            </a:extLst>
          </p:cNvPr>
          <p:cNvSpPr txBox="1"/>
          <p:nvPr/>
        </p:nvSpPr>
        <p:spPr>
          <a:xfrm>
            <a:off x="8721344" y="1046480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2946F6"/>
                </a:solidFill>
              </a:rPr>
              <a:t>ERp57 (or PDIA3) </a:t>
            </a:r>
            <a:r>
              <a:rPr lang="it-IT" sz="2400" dirty="0" err="1">
                <a:solidFill>
                  <a:srgbClr val="2946F6"/>
                </a:solidFill>
              </a:rPr>
              <a:t>is</a:t>
            </a:r>
            <a:r>
              <a:rPr lang="it-IT" sz="2400" dirty="0">
                <a:solidFill>
                  <a:srgbClr val="2946F6"/>
                </a:solidFill>
              </a:rPr>
              <a:t> a </a:t>
            </a:r>
          </a:p>
          <a:p>
            <a:r>
              <a:rPr lang="it-IT" sz="2400" dirty="0" err="1">
                <a:solidFill>
                  <a:srgbClr val="2946F6"/>
                </a:solidFill>
              </a:rPr>
              <a:t>disulfide</a:t>
            </a:r>
            <a:r>
              <a:rPr lang="it-IT" sz="2400" dirty="0">
                <a:solidFill>
                  <a:srgbClr val="2946F6"/>
                </a:solidFill>
              </a:rPr>
              <a:t> </a:t>
            </a:r>
            <a:r>
              <a:rPr lang="it-IT" sz="2400" dirty="0" err="1">
                <a:solidFill>
                  <a:srgbClr val="2946F6"/>
                </a:solidFill>
              </a:rPr>
              <a:t>isomerase</a:t>
            </a:r>
            <a:endParaRPr lang="it-IT" sz="2400" dirty="0">
              <a:solidFill>
                <a:srgbClr val="294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73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>
            <a:extLst>
              <a:ext uri="{FF2B5EF4-FFF2-40B4-BE49-F238E27FC236}">
                <a16:creationId xmlns:a16="http://schemas.microsoft.com/office/drawing/2014/main" id="{1C34F744-6AEA-E54C-A3D7-94CA0DEA02F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052514"/>
            <a:ext cx="8350250" cy="3895725"/>
          </a:xfrm>
          <a:noFill/>
        </p:spPr>
      </p:pic>
      <p:sp>
        <p:nvSpPr>
          <p:cNvPr id="57346" name="Rettangolo 1">
            <a:extLst>
              <a:ext uri="{FF2B5EF4-FFF2-40B4-BE49-F238E27FC236}">
                <a16:creationId xmlns:a16="http://schemas.microsoft.com/office/drawing/2014/main" id="{CC94111E-F197-7745-8DAB-3B5594DBC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188914"/>
            <a:ext cx="5457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4000">
                <a:solidFill>
                  <a:srgbClr val="FF0000"/>
                </a:solidFill>
              </a:rPr>
              <a:t>Peptidil-prolil isomerasi</a:t>
            </a:r>
            <a:endParaRPr lang="it-IT" altLang="it-IT" sz="4000">
              <a:solidFill>
                <a:srgbClr val="FF0000"/>
              </a:solidFill>
            </a:endParaRPr>
          </a:p>
        </p:txBody>
      </p:sp>
      <p:sp>
        <p:nvSpPr>
          <p:cNvPr id="57347" name="Rettangolo 2">
            <a:extLst>
              <a:ext uri="{FF2B5EF4-FFF2-40B4-BE49-F238E27FC236}">
                <a16:creationId xmlns:a16="http://schemas.microsoft.com/office/drawing/2014/main" id="{4F0F583A-959D-1348-89BA-2C8A61D7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4941889"/>
            <a:ext cx="8928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it-IT" sz="1800"/>
              <a:t>La gran parte degli amminoacidi hanno una fortissima preferenza per la conformazione </a:t>
            </a:r>
            <a:r>
              <a:rPr lang="it-IT" altLang="it-IT" sz="1800" i="1"/>
              <a:t>trans</a:t>
            </a:r>
            <a:r>
              <a:rPr lang="it-IT" altLang="it-IT" sz="1800"/>
              <a:t> a livello del legame peptidico a causa di ingombro sterico. Tuttavia, l’inusuale struttura della prolina stabilizza anche la forma </a:t>
            </a:r>
            <a:r>
              <a:rPr lang="it-IT" altLang="it-IT" sz="1800" i="1"/>
              <a:t>cis</a:t>
            </a:r>
            <a:r>
              <a:rPr lang="it-IT" altLang="it-IT" sz="1800"/>
              <a:t> cosicché entrambi gli isomeri sono presenti in condizioni fisiologiche. L’energia di attivazione richiesta per promuovere l’isomerizzazione </a:t>
            </a:r>
            <a:r>
              <a:rPr lang="it-IT" altLang="it-IT" sz="1800" i="1"/>
              <a:t>cis/trans </a:t>
            </a:r>
            <a:r>
              <a:rPr lang="it-IT" altLang="it-IT" sz="1800"/>
              <a:t>è relativamente elevata e pari a circa -20 kcal/mole. </a:t>
            </a:r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01554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3001674-9CEA-DF4F-BDA1-1DA54A354B91}"/>
              </a:ext>
            </a:extLst>
          </p:cNvPr>
          <p:cNvSpPr/>
          <p:nvPr/>
        </p:nvSpPr>
        <p:spPr>
          <a:xfrm>
            <a:off x="1810442" y="283356"/>
            <a:ext cx="853265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 err="1">
                <a:solidFill>
                  <a:srgbClr val="FF0000"/>
                </a:solidFill>
              </a:rPr>
              <a:t>Hemagglutinin</a:t>
            </a:r>
            <a:r>
              <a:rPr lang="it-IT" sz="2800" dirty="0">
                <a:solidFill>
                  <a:srgbClr val="FF0000"/>
                </a:solidFill>
              </a:rPr>
              <a:t> from influenza virus: </a:t>
            </a:r>
            <a:r>
              <a:rPr lang="it-IT" sz="2800" dirty="0" err="1">
                <a:solidFill>
                  <a:srgbClr val="FF0000"/>
                </a:solidFill>
              </a:rPr>
              <a:t>folding</a:t>
            </a:r>
            <a:r>
              <a:rPr lang="it-IT" sz="2800" dirty="0">
                <a:solidFill>
                  <a:srgbClr val="FF0000"/>
                </a:solidFill>
              </a:rPr>
              <a:t> and </a:t>
            </a:r>
            <a:r>
              <a:rPr lang="it-IT" sz="2800" dirty="0" err="1">
                <a:solidFill>
                  <a:srgbClr val="FF0000"/>
                </a:solidFill>
              </a:rPr>
              <a:t>assembly</a:t>
            </a:r>
            <a:endParaRPr lang="it-IT" sz="2800" dirty="0">
              <a:solidFill>
                <a:srgbClr val="FF0000"/>
              </a:solidFill>
            </a:endParaRPr>
          </a:p>
          <a:p>
            <a:pPr algn="ctr"/>
            <a:r>
              <a:rPr lang="it-IT" sz="2400" dirty="0">
                <a:solidFill>
                  <a:srgbClr val="2946F6"/>
                </a:solidFill>
              </a:rPr>
              <a:t>(7 </a:t>
            </a:r>
            <a:r>
              <a:rPr lang="it-IT" sz="2400" dirty="0" err="1">
                <a:solidFill>
                  <a:srgbClr val="2946F6"/>
                </a:solidFill>
              </a:rPr>
              <a:t>N-linked</a:t>
            </a:r>
            <a:r>
              <a:rPr lang="it-IT" sz="2400" dirty="0">
                <a:solidFill>
                  <a:srgbClr val="2946F6"/>
                </a:solidFill>
              </a:rPr>
              <a:t> </a:t>
            </a:r>
            <a:r>
              <a:rPr lang="it-IT" sz="2400" dirty="0" err="1">
                <a:solidFill>
                  <a:srgbClr val="2946F6"/>
                </a:solidFill>
              </a:rPr>
              <a:t>oligosaccharides</a:t>
            </a:r>
            <a:r>
              <a:rPr lang="it-IT" sz="2400" dirty="0">
                <a:solidFill>
                  <a:srgbClr val="2946F6"/>
                </a:solidFill>
              </a:rPr>
              <a:t> and 6 </a:t>
            </a:r>
            <a:r>
              <a:rPr lang="it-IT" sz="2400" dirty="0" err="1">
                <a:solidFill>
                  <a:srgbClr val="2946F6"/>
                </a:solidFill>
              </a:rPr>
              <a:t>disulfide</a:t>
            </a:r>
            <a:r>
              <a:rPr lang="it-IT" sz="2400" dirty="0">
                <a:solidFill>
                  <a:srgbClr val="2946F6"/>
                </a:solidFill>
              </a:rPr>
              <a:t> bonds per </a:t>
            </a:r>
            <a:r>
              <a:rPr lang="it-IT" sz="2400" dirty="0" err="1">
                <a:solidFill>
                  <a:srgbClr val="2946F6"/>
                </a:solidFill>
              </a:rPr>
              <a:t>monomer</a:t>
            </a:r>
            <a:r>
              <a:rPr lang="it-IT" sz="2400" dirty="0">
                <a:solidFill>
                  <a:srgbClr val="2946F6"/>
                </a:solidFill>
              </a:rPr>
              <a:t>)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56BB2B6-ECCD-D74F-98FC-0C8E1D4E6452}"/>
              </a:ext>
            </a:extLst>
          </p:cNvPr>
          <p:cNvGrpSpPr/>
          <p:nvPr/>
        </p:nvGrpSpPr>
        <p:grpSpPr>
          <a:xfrm>
            <a:off x="955040" y="1390592"/>
            <a:ext cx="10073384" cy="5496560"/>
            <a:chOff x="955040" y="1117600"/>
            <a:chExt cx="10073384" cy="5496560"/>
          </a:xfrm>
        </p:grpSpPr>
        <p:pic>
          <p:nvPicPr>
            <p:cNvPr id="58369" name="Picture 2" descr="figure 13-20a">
              <a:extLst>
                <a:ext uri="{FF2B5EF4-FFF2-40B4-BE49-F238E27FC236}">
                  <a16:creationId xmlns:a16="http://schemas.microsoft.com/office/drawing/2014/main" id="{03B9CC3F-C3BB-FC4F-A17B-BF4FEB483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681" y="1117600"/>
              <a:ext cx="10032743" cy="544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1D79E23B-43F7-E04E-AF44-5F67BFE43BC8}"/>
                </a:ext>
              </a:extLst>
            </p:cNvPr>
            <p:cNvSpPr/>
            <p:nvPr/>
          </p:nvSpPr>
          <p:spPr>
            <a:xfrm>
              <a:off x="955040" y="6024880"/>
              <a:ext cx="2326640" cy="5892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0191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1078ABE9-A8D2-4046-879C-A04060C69D47}"/>
              </a:ext>
            </a:extLst>
          </p:cNvPr>
          <p:cNvGrpSpPr/>
          <p:nvPr/>
        </p:nvGrpSpPr>
        <p:grpSpPr>
          <a:xfrm>
            <a:off x="4163060" y="439421"/>
            <a:ext cx="7239000" cy="6532563"/>
            <a:chOff x="2476500" y="165101"/>
            <a:chExt cx="7239000" cy="6532563"/>
          </a:xfrm>
        </p:grpSpPr>
        <p:pic>
          <p:nvPicPr>
            <p:cNvPr id="60417" name="Picture 2" descr="figure 13-20b">
              <a:extLst>
                <a:ext uri="{FF2B5EF4-FFF2-40B4-BE49-F238E27FC236}">
                  <a16:creationId xmlns:a16="http://schemas.microsoft.com/office/drawing/2014/main" id="{6B67C768-A591-F147-BCA0-98B17E852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165101"/>
              <a:ext cx="7239000" cy="653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A3545C4-3A40-2C47-94FD-E8596316C206}"/>
                </a:ext>
              </a:extLst>
            </p:cNvPr>
            <p:cNvSpPr/>
            <p:nvPr/>
          </p:nvSpPr>
          <p:spPr>
            <a:xfrm>
              <a:off x="2476500" y="6207760"/>
              <a:ext cx="2075180" cy="4899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69B4AA-6D78-C74F-A227-05D21E28BEEF}"/>
              </a:ext>
            </a:extLst>
          </p:cNvPr>
          <p:cNvSpPr txBox="1"/>
          <p:nvPr/>
        </p:nvSpPr>
        <p:spPr>
          <a:xfrm>
            <a:off x="650240" y="548640"/>
            <a:ext cx="28305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EM of a complete 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</a:rPr>
              <a:t>influenza virus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84914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f0335">
            <a:extLst>
              <a:ext uri="{FF2B5EF4-FFF2-40B4-BE49-F238E27FC236}">
                <a16:creationId xmlns:a16="http://schemas.microsoft.com/office/drawing/2014/main" id="{474A7B37-F91C-8D4B-A067-0E5896FC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396" y="338771"/>
            <a:ext cx="8069263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BE4257-09B8-0740-82F4-B8A04A45D204}"/>
              </a:ext>
            </a:extLst>
          </p:cNvPr>
          <p:cNvSpPr txBox="1"/>
          <p:nvPr/>
        </p:nvSpPr>
        <p:spPr>
          <a:xfrm>
            <a:off x="187286" y="253387"/>
            <a:ext cx="3723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Traslocazione retrograda</a:t>
            </a:r>
          </a:p>
          <a:p>
            <a:r>
              <a:rPr lang="it-IT" sz="2400" dirty="0">
                <a:solidFill>
                  <a:srgbClr val="FF0000"/>
                </a:solidFill>
              </a:rPr>
              <a:t>delle proteine non ripiegate </a:t>
            </a:r>
          </a:p>
          <a:p>
            <a:r>
              <a:rPr lang="it-IT" sz="2400" dirty="0">
                <a:solidFill>
                  <a:srgbClr val="FF0000"/>
                </a:solidFill>
              </a:rPr>
              <a:t>Correttamente</a:t>
            </a:r>
          </a:p>
          <a:p>
            <a:r>
              <a:rPr lang="it-IT" sz="2400" dirty="0">
                <a:solidFill>
                  <a:srgbClr val="FF0000"/>
                </a:solidFill>
              </a:rPr>
              <a:t>(ERAD – ER-</a:t>
            </a:r>
            <a:r>
              <a:rPr lang="it-IT" sz="2400" dirty="0" err="1">
                <a:solidFill>
                  <a:srgbClr val="FF0000"/>
                </a:solidFill>
              </a:rPr>
              <a:t>Associated</a:t>
            </a:r>
            <a:endParaRPr lang="it-IT" sz="2400" dirty="0">
              <a:solidFill>
                <a:srgbClr val="FF0000"/>
              </a:solidFill>
            </a:endParaRPr>
          </a:p>
          <a:p>
            <a:r>
              <a:rPr lang="it-IT" sz="2400" dirty="0" err="1">
                <a:solidFill>
                  <a:srgbClr val="FF0000"/>
                </a:solidFill>
              </a:rPr>
              <a:t>Degradation</a:t>
            </a:r>
            <a:r>
              <a:rPr lang="it-IT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1833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magine 1" descr="f2302.BMP">
            <a:extLst>
              <a:ext uri="{FF2B5EF4-FFF2-40B4-BE49-F238E27FC236}">
                <a16:creationId xmlns:a16="http://schemas.microsoft.com/office/drawing/2014/main" id="{7682AAA2-2481-564C-B651-D8E7D952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9" y="69850"/>
            <a:ext cx="3908425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CasellaDiTesto 2">
            <a:extLst>
              <a:ext uri="{FF2B5EF4-FFF2-40B4-BE49-F238E27FC236}">
                <a16:creationId xmlns:a16="http://schemas.microsoft.com/office/drawing/2014/main" id="{D3A2E4BD-743A-5747-AA37-B177B4539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6021389"/>
            <a:ext cx="337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/>
              <a:t>76 residui altamente conservati</a:t>
            </a:r>
          </a:p>
        </p:txBody>
      </p:sp>
    </p:spTree>
    <p:extLst>
      <p:ext uri="{BB962C8B-B14F-4D97-AF65-F5344CB8AC3E}">
        <p14:creationId xmlns:p14="http://schemas.microsoft.com/office/powerpoint/2010/main" val="77054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2303">
            <a:extLst>
              <a:ext uri="{FF2B5EF4-FFF2-40B4-BE49-F238E27FC236}">
                <a16:creationId xmlns:a16="http://schemas.microsoft.com/office/drawing/2014/main" id="{6D45A66E-9AFD-5048-9E48-0AA7D883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981076"/>
            <a:ext cx="8031163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ttangolo 1">
            <a:extLst>
              <a:ext uri="{FF2B5EF4-FFF2-40B4-BE49-F238E27FC236}">
                <a16:creationId xmlns:a16="http://schemas.microsoft.com/office/drawing/2014/main" id="{C58FD54D-ACDE-264A-ADFB-48110F651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188913"/>
            <a:ext cx="5830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0000"/>
                </a:solidFill>
              </a:rPr>
              <a:t>Il sistema di ubiquitinazione</a:t>
            </a:r>
            <a:endParaRPr lang="it-IT" altLang="it-IT" sz="3600"/>
          </a:p>
        </p:txBody>
      </p:sp>
      <p:sp>
        <p:nvSpPr>
          <p:cNvPr id="27651" name="Rettangolo 1">
            <a:extLst>
              <a:ext uri="{FF2B5EF4-FFF2-40B4-BE49-F238E27FC236}">
                <a16:creationId xmlns:a16="http://schemas.microsoft.com/office/drawing/2014/main" id="{4DCBF310-D2AB-B74E-A529-02C7B3946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5445126"/>
            <a:ext cx="89677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>
                <a:solidFill>
                  <a:srgbClr val="0033CC"/>
                </a:solidFill>
              </a:rPr>
              <a:t>Enzima E1: enzima attivatore </a:t>
            </a:r>
            <a:r>
              <a:rPr lang="it-IT" altLang="it-IT" sz="1800">
                <a:solidFill>
                  <a:srgbClr val="FF0000"/>
                </a:solidFill>
              </a:rPr>
              <a:t>(uno o pochi tipi distinti di E1)</a:t>
            </a:r>
          </a:p>
          <a:p>
            <a:pPr eaLnBrk="1" hangingPunct="1"/>
            <a:r>
              <a:rPr lang="it-IT" altLang="it-IT" sz="2000">
                <a:solidFill>
                  <a:srgbClr val="0033CC"/>
                </a:solidFill>
              </a:rPr>
              <a:t>Enzima E2: enzima coniugante </a:t>
            </a:r>
            <a:r>
              <a:rPr lang="it-IT" altLang="it-IT" sz="1800">
                <a:solidFill>
                  <a:srgbClr val="FF0000"/>
                </a:solidFill>
              </a:rPr>
              <a:t>(molti tipi di E2 appartenenti ad una sola famiglia)</a:t>
            </a:r>
          </a:p>
          <a:p>
            <a:pPr eaLnBrk="1" hangingPunct="1"/>
            <a:r>
              <a:rPr lang="it-IT" altLang="it-IT" sz="2000">
                <a:solidFill>
                  <a:srgbClr val="0033CC"/>
                </a:solidFill>
              </a:rPr>
              <a:t>Enzima E3: ubiquitina-proteina ligasi e poliubiquitinazione </a:t>
            </a:r>
            <a:r>
              <a:rPr lang="it-IT" altLang="it-IT" sz="1800">
                <a:solidFill>
                  <a:srgbClr val="FF0000"/>
                </a:solidFill>
              </a:rPr>
              <a:t>(4 famiglie, 500-1000 </a:t>
            </a:r>
          </a:p>
          <a:p>
            <a:pPr eaLnBrk="1" hangingPunct="1"/>
            <a:r>
              <a:rPr lang="it-IT" altLang="it-IT" sz="1800">
                <a:solidFill>
                  <a:srgbClr val="FF0000"/>
                </a:solidFill>
              </a:rPr>
              <a:t>	geni nel nostro genoma)</a:t>
            </a:r>
          </a:p>
        </p:txBody>
      </p:sp>
    </p:spTree>
    <p:extLst>
      <p:ext uri="{BB962C8B-B14F-4D97-AF65-F5344CB8AC3E}">
        <p14:creationId xmlns:p14="http://schemas.microsoft.com/office/powerpoint/2010/main" val="361902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0331">
            <a:extLst>
              <a:ext uri="{FF2B5EF4-FFF2-40B4-BE49-F238E27FC236}">
                <a16:creationId xmlns:a16="http://schemas.microsoft.com/office/drawing/2014/main" id="{42B7ED04-CA17-DC47-BABE-3F4237E6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74" y="264160"/>
            <a:ext cx="8129587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57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FE2EEB4F-6336-3149-A37F-10478FEC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412876"/>
            <a:ext cx="44275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ttangolo 1">
            <a:extLst>
              <a:ext uri="{FF2B5EF4-FFF2-40B4-BE49-F238E27FC236}">
                <a16:creationId xmlns:a16="http://schemas.microsoft.com/office/drawing/2014/main" id="{15EBA728-1E07-2C4B-BD85-F5F1C1E9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591" y="188914"/>
            <a:ext cx="77075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>
                <a:solidFill>
                  <a:srgbClr val="FF0000"/>
                </a:solidFill>
              </a:rPr>
              <a:t>Legame dell’</a:t>
            </a:r>
            <a:r>
              <a:rPr lang="it-IT" altLang="ja-JP" sz="2800">
                <a:solidFill>
                  <a:srgbClr val="FF0000"/>
                </a:solidFill>
              </a:rPr>
              <a:t>ubiquitina (Gly C-terminale) a una </a:t>
            </a:r>
          </a:p>
          <a:p>
            <a:pPr algn="ctr" eaLnBrk="1" hangingPunct="1"/>
            <a:r>
              <a:rPr lang="it-IT" altLang="ja-JP" sz="2800">
                <a:solidFill>
                  <a:srgbClr val="FF0000"/>
                </a:solidFill>
              </a:rPr>
              <a:t>Lys della proteina bersaglio</a:t>
            </a:r>
            <a:endParaRPr lang="it-IT" altLang="it-IT" sz="2800"/>
          </a:p>
        </p:txBody>
      </p:sp>
    </p:spTree>
    <p:extLst>
      <p:ext uri="{BB962C8B-B14F-4D97-AF65-F5344CB8AC3E}">
        <p14:creationId xmlns:p14="http://schemas.microsoft.com/office/powerpoint/2010/main" val="565404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D5B57A1-FCA1-C54B-996D-F4115CF1BF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0351"/>
            <a:ext cx="8229600" cy="1008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DEGRONI (segnali di degradazione)</a:t>
            </a:r>
            <a:br>
              <a:rPr lang="it-IT" altLang="it-IT" sz="240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sz="2400">
                <a:solidFill>
                  <a:srgbClr val="3366FF"/>
                </a:solidFill>
                <a:ea typeface="ＭＳ Ｐゴシック" panose="020B0600070205080204" pitchFamily="34" charset="-128"/>
              </a:rPr>
              <a:t>Relazione tra l’emi-vita di proteine citoplasmatiche e l’aa presente al loro N</a:t>
            </a:r>
            <a:r>
              <a:rPr lang="it-IT" altLang="ja-JP" sz="2400">
                <a:solidFill>
                  <a:srgbClr val="3366FF"/>
                </a:solidFill>
                <a:ea typeface="ＭＳ Ｐゴシック" panose="020B0600070205080204" pitchFamily="34" charset="-128"/>
              </a:rPr>
              <a:t>-terminale (in</a:t>
            </a:r>
            <a:r>
              <a:rPr lang="it-IT" altLang="ja-JP" sz="2400" b="1" i="1">
                <a:solidFill>
                  <a:srgbClr val="3366FF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ja-JP" sz="2400" i="1">
                <a:solidFill>
                  <a:srgbClr val="3366FF"/>
                </a:solidFill>
                <a:ea typeface="ＭＳ Ｐゴシック" panose="020B0600070205080204" pitchFamily="34" charset="-128"/>
              </a:rPr>
              <a:t>S. cerevisiae</a:t>
            </a:r>
            <a:r>
              <a:rPr lang="it-IT" altLang="ja-JP" sz="2400">
                <a:solidFill>
                  <a:srgbClr val="3366FF"/>
                </a:solidFill>
                <a:ea typeface="ＭＳ Ｐゴシック" panose="020B0600070205080204" pitchFamily="34" charset="-128"/>
              </a:rPr>
              <a:t>) </a:t>
            </a:r>
            <a:endParaRPr lang="it-IT" altLang="it-IT" sz="2400">
              <a:solidFill>
                <a:srgbClr val="3366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630921C5-8721-DF49-B48E-0592CC923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424862" cy="511175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Residui fortemente stabilizzanti (t</a:t>
            </a:r>
            <a:r>
              <a:rPr lang="it-IT" altLang="it-IT" sz="1800" baseline="-25000">
                <a:ea typeface="ＭＳ Ｐゴシック" panose="020B0600070205080204" pitchFamily="34" charset="-128"/>
              </a:rPr>
              <a:t>1/2</a:t>
            </a:r>
            <a:r>
              <a:rPr lang="it-IT" altLang="it-IT" sz="2000">
                <a:ea typeface="ＭＳ Ｐゴシック" panose="020B0600070205080204" pitchFamily="34" charset="-128"/>
              </a:rPr>
              <a:t> &gt;20 h)</a:t>
            </a:r>
          </a:p>
          <a:p>
            <a:pPr eaLnBrk="1" hangingPunct="1">
              <a:buFontTx/>
              <a:buNone/>
            </a:pPr>
            <a:r>
              <a:rPr lang="it-IT" altLang="it-IT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Ala	Cys	Gly	Met	Pro	Ser	Thr	Val</a:t>
            </a:r>
          </a:p>
          <a:p>
            <a:pPr eaLnBrk="1" hangingPunct="1">
              <a:buFontTx/>
              <a:buNone/>
            </a:pPr>
            <a:endParaRPr lang="it-IT" altLang="it-IT" sz="200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Residui intrinsecamente destabilizzanti (t</a:t>
            </a:r>
            <a:r>
              <a:rPr lang="it-IT" altLang="it-IT" sz="1800" baseline="-25000">
                <a:ea typeface="ＭＳ Ｐゴシック" panose="020B0600070205080204" pitchFamily="34" charset="-128"/>
              </a:rPr>
              <a:t>1/2</a:t>
            </a:r>
            <a:r>
              <a:rPr lang="it-IT" altLang="it-IT" sz="2000">
                <a:ea typeface="ＭＳ Ｐゴシック" panose="020B0600070205080204" pitchFamily="34" charset="-128"/>
              </a:rPr>
              <a:t> da 2 a 30 min)</a:t>
            </a:r>
          </a:p>
          <a:p>
            <a:pPr eaLnBrk="1" hangingPunct="1">
              <a:buFontTx/>
              <a:buNone/>
            </a:pPr>
            <a:r>
              <a:rPr lang="it-IT" altLang="it-IT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Arg	His	Ile	Leu	Lys	Phe	Trp	Tyr</a:t>
            </a:r>
          </a:p>
          <a:p>
            <a:pPr eaLnBrk="1" hangingPunct="1">
              <a:buFontTx/>
              <a:buNone/>
            </a:pPr>
            <a:endParaRPr lang="it-IT" altLang="it-IT" sz="2000">
              <a:solidFill>
                <a:srgbClr val="0033CC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it-IT" altLang="it-IT" sz="2000">
                <a:ea typeface="ＭＳ Ｐゴシック" panose="020B0600070205080204" pitchFamily="34" charset="-128"/>
              </a:rPr>
              <a:t>Residui destabilizzanti dopo modifiche chimiche (t</a:t>
            </a:r>
            <a:r>
              <a:rPr lang="it-IT" altLang="it-IT" sz="1800" baseline="-25000">
                <a:ea typeface="ＭＳ Ｐゴシック" panose="020B0600070205080204" pitchFamily="34" charset="-128"/>
              </a:rPr>
              <a:t>1/2</a:t>
            </a:r>
            <a:r>
              <a:rPr lang="it-IT" altLang="it-IT" sz="2000">
                <a:ea typeface="ＭＳ Ｐゴシック" panose="020B0600070205080204" pitchFamily="34" charset="-128"/>
              </a:rPr>
              <a:t> da 3 a 30 min)</a:t>
            </a:r>
          </a:p>
          <a:p>
            <a:pPr eaLnBrk="1" hangingPunct="1">
              <a:buFontTx/>
              <a:buNone/>
            </a:pPr>
            <a:r>
              <a:rPr lang="it-IT" altLang="it-IT" sz="2000">
                <a:solidFill>
                  <a:srgbClr val="00CC00"/>
                </a:solidFill>
                <a:ea typeface="ＭＳ Ｐゴシック" panose="020B0600070205080204" pitchFamily="34" charset="-128"/>
              </a:rPr>
              <a:t>Asn	Asp	Gln	Glu</a:t>
            </a:r>
          </a:p>
          <a:p>
            <a:pPr eaLnBrk="1" hangingPunct="1">
              <a:buFontTx/>
              <a:buNone/>
            </a:pPr>
            <a:endParaRPr lang="it-IT" altLang="it-IT" sz="1200">
              <a:solidFill>
                <a:srgbClr val="00CC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buFontTx/>
              <a:buNone/>
            </a:pPr>
            <a:r>
              <a:rPr lang="it-IT" altLang="it-IT" sz="2400">
                <a:solidFill>
                  <a:srgbClr val="3366FF"/>
                </a:solidFill>
                <a:ea typeface="ＭＳ Ｐゴシック" panose="020B0600070205080204" pitchFamily="34" charset="-128"/>
              </a:rPr>
              <a:t>Sequenze di degradazione</a:t>
            </a:r>
          </a:p>
          <a:p>
            <a:pPr algn="ctr" eaLnBrk="1" hangingPunct="1">
              <a:buFontTx/>
              <a:buNone/>
            </a:pPr>
            <a:endParaRPr lang="it-IT" altLang="it-IT" sz="100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-"/>
            </a:pPr>
            <a:r>
              <a:rPr lang="it-IT" altLang="it-IT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Sequenza PEST </a:t>
            </a:r>
            <a:r>
              <a:rPr lang="it-IT" altLang="it-IT" sz="2000">
                <a:ea typeface="ＭＳ Ｐゴシック" panose="020B0600070205080204" pitchFamily="34" charset="-128"/>
              </a:rPr>
              <a:t>(Pro-Glu-Ser-Thr) associate a proteine che hanno una emi-vita breve (ornitina decarbossilasi)</a:t>
            </a:r>
          </a:p>
          <a:p>
            <a:pPr eaLnBrk="1" hangingPunct="1">
              <a:buFontTx/>
              <a:buChar char="-"/>
            </a:pPr>
            <a:r>
              <a:rPr lang="it-IT" altLang="it-IT" sz="2000">
                <a:solidFill>
                  <a:srgbClr val="3366FF"/>
                </a:solidFill>
                <a:ea typeface="ＭＳ Ｐゴシック" panose="020B0600070205080204" pitchFamily="34" charset="-128"/>
              </a:rPr>
              <a:t>Cyclin destruction boxes</a:t>
            </a:r>
            <a:r>
              <a:rPr lang="it-IT" altLang="it-IT" sz="2000">
                <a:ea typeface="ＭＳ Ｐゴシック" panose="020B0600070205080204" pitchFamily="34" charset="-128"/>
              </a:rPr>
              <a:t>, sono sequenze amminoacidiche che marcano le proteine del ciclo cellulare per la loro rapida degradazione</a:t>
            </a:r>
          </a:p>
          <a:p>
            <a:pPr eaLnBrk="1" hangingPunct="1">
              <a:buFontTx/>
              <a:buNone/>
            </a:pPr>
            <a:endParaRPr lang="it-IT" altLang="it-IT" sz="2000">
              <a:solidFill>
                <a:srgbClr val="00CC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058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 descr="f2306.BMP">
            <a:extLst>
              <a:ext uri="{FF2B5EF4-FFF2-40B4-BE49-F238E27FC236}">
                <a16:creationId xmlns:a16="http://schemas.microsoft.com/office/drawing/2014/main" id="{DFA13E70-E4DB-0948-8687-46DBEA6B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5" y="1159727"/>
            <a:ext cx="5502747" cy="534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EFA79F-3B60-6744-97F9-CD25A39C1E74}"/>
              </a:ext>
            </a:extLst>
          </p:cNvPr>
          <p:cNvSpPr txBox="1"/>
          <p:nvPr/>
        </p:nvSpPr>
        <p:spPr>
          <a:xfrm>
            <a:off x="1234147" y="242103"/>
            <a:ext cx="288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</a:rPr>
              <a:t>Proteasoma</a:t>
            </a:r>
            <a:r>
              <a:rPr lang="it-IT" sz="3200" dirty="0">
                <a:solidFill>
                  <a:srgbClr val="FF0000"/>
                </a:solidFill>
              </a:rPr>
              <a:t> 26S</a:t>
            </a:r>
          </a:p>
        </p:txBody>
      </p:sp>
      <p:pic>
        <p:nvPicPr>
          <p:cNvPr id="4" name="Immagine 1" descr="26S_proteasome_structure.jpg">
            <a:extLst>
              <a:ext uri="{FF2B5EF4-FFF2-40B4-BE49-F238E27FC236}">
                <a16:creationId xmlns:a16="http://schemas.microsoft.com/office/drawing/2014/main" id="{141423BC-A5E5-6D47-A61B-33439EB21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94" y="372755"/>
            <a:ext cx="3497262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010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2305">
            <a:extLst>
              <a:ext uri="{FF2B5EF4-FFF2-40B4-BE49-F238E27FC236}">
                <a16:creationId xmlns:a16="http://schemas.microsoft.com/office/drawing/2014/main" id="{412572D8-5884-4840-96CA-8A60670A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06" y="1538443"/>
            <a:ext cx="9340460" cy="508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ttangolo 1">
            <a:extLst>
              <a:ext uri="{FF2B5EF4-FFF2-40B4-BE49-F238E27FC236}">
                <a16:creationId xmlns:a16="http://schemas.microsoft.com/office/drawing/2014/main" id="{88AF82EA-1BB4-8A4E-B9EA-D8EE9A242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149" y="333376"/>
            <a:ext cx="75985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dirty="0" err="1">
                <a:solidFill>
                  <a:srgbClr val="FF0000"/>
                </a:solidFill>
              </a:rPr>
              <a:t>Proteasoma</a:t>
            </a:r>
            <a:r>
              <a:rPr lang="it-IT" altLang="it-IT" sz="2800" dirty="0">
                <a:solidFill>
                  <a:srgbClr val="FF0000"/>
                </a:solidFill>
              </a:rPr>
              <a:t> (parte 20S) e struttura </a:t>
            </a:r>
            <a:r>
              <a:rPr lang="it-IT" altLang="it-IT" sz="2800" dirty="0" err="1">
                <a:solidFill>
                  <a:srgbClr val="FF0000"/>
                </a:solidFill>
              </a:rPr>
              <a:t>subunità</a:t>
            </a:r>
            <a:r>
              <a:rPr lang="it-IT" altLang="it-IT" sz="2800" dirty="0">
                <a:solidFill>
                  <a:srgbClr val="FF0000"/>
                </a:solidFill>
              </a:rPr>
              <a:t> </a:t>
            </a:r>
            <a:r>
              <a:rPr lang="it-IT" altLang="it-IT" sz="280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it-IT" altLang="it-IT" sz="2800" dirty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it-IT" altLang="it-IT" sz="2800" dirty="0">
                <a:solidFill>
                  <a:srgbClr val="FF0000"/>
                </a:solidFill>
              </a:rPr>
              <a:t>con</a:t>
            </a:r>
            <a:r>
              <a:rPr lang="it-IT" altLang="it-IT" sz="2800" dirty="0"/>
              <a:t> </a:t>
            </a:r>
            <a:r>
              <a:rPr lang="it-IT" altLang="it-IT" sz="2800" dirty="0">
                <a:solidFill>
                  <a:srgbClr val="FF0000"/>
                </a:solidFill>
              </a:rPr>
              <a:t>attività proteolitica</a:t>
            </a:r>
          </a:p>
        </p:txBody>
      </p:sp>
    </p:spTree>
    <p:extLst>
      <p:ext uri="{BB962C8B-B14F-4D97-AF65-F5344CB8AC3E}">
        <p14:creationId xmlns:p14="http://schemas.microsoft.com/office/powerpoint/2010/main" val="370857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f2308">
            <a:extLst>
              <a:ext uri="{FF2B5EF4-FFF2-40B4-BE49-F238E27FC236}">
                <a16:creationId xmlns:a16="http://schemas.microsoft.com/office/drawing/2014/main" id="{85DC905B-8840-8346-8DBD-87553DAD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765175"/>
            <a:ext cx="59055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ttangolo 1">
            <a:extLst>
              <a:ext uri="{FF2B5EF4-FFF2-40B4-BE49-F238E27FC236}">
                <a16:creationId xmlns:a16="http://schemas.microsoft.com/office/drawing/2014/main" id="{C7062C03-E5E9-0345-AD02-8E2168E8C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115889"/>
            <a:ext cx="389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0000"/>
                </a:solidFill>
              </a:rPr>
              <a:t>Proteasoma (core 20S)</a:t>
            </a:r>
            <a:endParaRPr lang="it-IT" altLang="it-IT" sz="2800"/>
          </a:p>
        </p:txBody>
      </p:sp>
      <p:sp>
        <p:nvSpPr>
          <p:cNvPr id="39939" name="Rettangolo 1">
            <a:extLst>
              <a:ext uri="{FF2B5EF4-FFF2-40B4-BE49-F238E27FC236}">
                <a16:creationId xmlns:a16="http://schemas.microsoft.com/office/drawing/2014/main" id="{42BACFCA-5850-D244-8C7F-70F7E8284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825" y="5876926"/>
            <a:ext cx="7624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rgbClr val="3366FF"/>
                </a:solidFill>
              </a:rPr>
              <a:t>Negli eucarioti 7 tipi di subunità </a:t>
            </a:r>
            <a:r>
              <a:rPr lang="it-IT" altLang="it-IT">
                <a:solidFill>
                  <a:srgbClr val="3366FF"/>
                </a:solidFill>
                <a:latin typeface="Symbol" pitchFamily="2" charset="2"/>
              </a:rPr>
              <a:t>a</a:t>
            </a:r>
            <a:r>
              <a:rPr lang="it-IT" altLang="it-IT">
                <a:solidFill>
                  <a:srgbClr val="3366FF"/>
                </a:solidFill>
              </a:rPr>
              <a:t> e 7 di </a:t>
            </a:r>
            <a:r>
              <a:rPr lang="it-IT" altLang="it-IT">
                <a:solidFill>
                  <a:srgbClr val="3366FF"/>
                </a:solidFill>
                <a:latin typeface="Symbol" pitchFamily="2" charset="2"/>
              </a:rPr>
              <a:t>b</a:t>
            </a:r>
            <a:r>
              <a:rPr lang="it-IT" altLang="it-IT">
                <a:solidFill>
                  <a:srgbClr val="3366FF"/>
                </a:solidFill>
              </a:rPr>
              <a:t> (</a:t>
            </a:r>
            <a:r>
              <a:rPr lang="it-IT" altLang="it-IT">
                <a:solidFill>
                  <a:srgbClr val="3366FF"/>
                </a:solidFill>
                <a:latin typeface="Symbol" pitchFamily="2" charset="2"/>
              </a:rPr>
              <a:t>b</a:t>
            </a:r>
            <a:r>
              <a:rPr lang="it-IT" altLang="it-IT">
                <a:solidFill>
                  <a:srgbClr val="3366FF"/>
                </a:solidFill>
              </a:rPr>
              <a:t>1, </a:t>
            </a:r>
            <a:r>
              <a:rPr lang="it-IT" altLang="it-IT">
                <a:solidFill>
                  <a:srgbClr val="3366FF"/>
                </a:solidFill>
                <a:latin typeface="Symbol" pitchFamily="2" charset="2"/>
              </a:rPr>
              <a:t>b</a:t>
            </a:r>
            <a:r>
              <a:rPr lang="it-IT" altLang="it-IT">
                <a:solidFill>
                  <a:srgbClr val="3366FF"/>
                </a:solidFill>
              </a:rPr>
              <a:t>2 e </a:t>
            </a:r>
            <a:r>
              <a:rPr lang="it-IT" altLang="it-IT">
                <a:solidFill>
                  <a:srgbClr val="3366FF"/>
                </a:solidFill>
                <a:latin typeface="Symbol" pitchFamily="2" charset="2"/>
              </a:rPr>
              <a:t>b</a:t>
            </a:r>
            <a:r>
              <a:rPr lang="it-IT" altLang="it-IT">
                <a:solidFill>
                  <a:srgbClr val="3366FF"/>
                </a:solidFill>
              </a:rPr>
              <a:t>5 </a:t>
            </a:r>
          </a:p>
          <a:p>
            <a:pPr algn="ctr" eaLnBrk="1" hangingPunct="1"/>
            <a:r>
              <a:rPr lang="it-IT" altLang="it-IT">
                <a:solidFill>
                  <a:srgbClr val="3366FF"/>
                </a:solidFill>
              </a:rPr>
              <a:t>hanno attività proteolitica</a:t>
            </a:r>
          </a:p>
        </p:txBody>
      </p:sp>
    </p:spTree>
    <p:extLst>
      <p:ext uri="{BB962C8B-B14F-4D97-AF65-F5344CB8AC3E}">
        <p14:creationId xmlns:p14="http://schemas.microsoft.com/office/powerpoint/2010/main" val="4033920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26S_Proteasome">
            <a:extLst>
              <a:ext uri="{FF2B5EF4-FFF2-40B4-BE49-F238E27FC236}">
                <a16:creationId xmlns:a16="http://schemas.microsoft.com/office/drawing/2014/main" id="{507DED2B-DA47-9E43-8094-EC9F977B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836614"/>
            <a:ext cx="82931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ttangolo 1">
            <a:extLst>
              <a:ext uri="{FF2B5EF4-FFF2-40B4-BE49-F238E27FC236}">
                <a16:creationId xmlns:a16="http://schemas.microsoft.com/office/drawing/2014/main" id="{0DE3A100-36C9-FB4A-BF50-9FCFC8059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115889"/>
            <a:ext cx="4135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0000"/>
                </a:solidFill>
              </a:rPr>
              <a:t>Struttura del proteasoma</a:t>
            </a:r>
            <a:endParaRPr lang="it-IT" altLang="it-IT" sz="2800"/>
          </a:p>
        </p:txBody>
      </p:sp>
      <p:sp>
        <p:nvSpPr>
          <p:cNvPr id="50179" name="Rettangolo 1">
            <a:extLst>
              <a:ext uri="{FF2B5EF4-FFF2-40B4-BE49-F238E27FC236}">
                <a16:creationId xmlns:a16="http://schemas.microsoft.com/office/drawing/2014/main" id="{31E10EB7-AD51-8A43-AEF6-287CB6426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6092826"/>
            <a:ext cx="385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0033CC"/>
                </a:solidFill>
              </a:rPr>
              <a:t>Coperchio di 10 subunità e anello di</a:t>
            </a:r>
          </a:p>
          <a:p>
            <a:pPr eaLnBrk="1" hangingPunct="1"/>
            <a:r>
              <a:rPr lang="it-IT" altLang="it-IT" sz="1800">
                <a:solidFill>
                  <a:srgbClr val="0033CC"/>
                </a:solidFill>
              </a:rPr>
              <a:t>base di 9 (6 sono ATPasi AAA) </a:t>
            </a:r>
          </a:p>
        </p:txBody>
      </p:sp>
    </p:spTree>
    <p:extLst>
      <p:ext uri="{BB962C8B-B14F-4D97-AF65-F5344CB8AC3E}">
        <p14:creationId xmlns:p14="http://schemas.microsoft.com/office/powerpoint/2010/main" val="3347966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 descr="f2307.BMP">
            <a:extLst>
              <a:ext uri="{FF2B5EF4-FFF2-40B4-BE49-F238E27FC236}">
                <a16:creationId xmlns:a16="http://schemas.microsoft.com/office/drawing/2014/main" id="{DD9EFFE0-37AA-9949-836F-7A90AB49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9" y="115889"/>
            <a:ext cx="3730625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67A640-1EB5-B146-8B92-5CA1C9B58504}"/>
              </a:ext>
            </a:extLst>
          </p:cNvPr>
          <p:cNvSpPr txBox="1"/>
          <p:nvPr/>
        </p:nvSpPr>
        <p:spPr>
          <a:xfrm>
            <a:off x="609656" y="506775"/>
            <a:ext cx="3826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Digestione della proteina</a:t>
            </a:r>
          </a:p>
          <a:p>
            <a:pPr algn="ctr"/>
            <a:r>
              <a:rPr lang="it-IT" sz="2800" dirty="0" err="1">
                <a:solidFill>
                  <a:srgbClr val="FF0000"/>
                </a:solidFill>
              </a:rPr>
              <a:t>ubiquitinata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5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B29D73-D72B-F941-9C18-4B3F2E96A199}"/>
              </a:ext>
            </a:extLst>
          </p:cNvPr>
          <p:cNvSpPr txBox="1"/>
          <p:nvPr/>
        </p:nvSpPr>
        <p:spPr>
          <a:xfrm>
            <a:off x="344556" y="152401"/>
            <a:ext cx="33144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</a:rPr>
              <a:t>Unfolded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Protein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</a:p>
          <a:p>
            <a:r>
              <a:rPr lang="it-IT" sz="3200" dirty="0" err="1">
                <a:solidFill>
                  <a:srgbClr val="FF0000"/>
                </a:solidFill>
              </a:rPr>
              <a:t>Response</a:t>
            </a:r>
            <a:r>
              <a:rPr lang="it-IT" sz="3200" dirty="0">
                <a:solidFill>
                  <a:srgbClr val="FF0000"/>
                </a:solidFill>
              </a:rPr>
              <a:t> (UPR) in </a:t>
            </a:r>
          </a:p>
          <a:p>
            <a:r>
              <a:rPr lang="it-IT" sz="3200" dirty="0" err="1">
                <a:solidFill>
                  <a:srgbClr val="FF0000"/>
                </a:solidFill>
              </a:rPr>
              <a:t>yeast</a:t>
            </a:r>
            <a:endParaRPr lang="it-IT" sz="3200" dirty="0">
              <a:solidFill>
                <a:srgbClr val="FF0000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8566143-A865-3B4D-A731-11AFE793A710}"/>
              </a:ext>
            </a:extLst>
          </p:cNvPr>
          <p:cNvGrpSpPr/>
          <p:nvPr/>
        </p:nvGrpSpPr>
        <p:grpSpPr>
          <a:xfrm>
            <a:off x="3636135" y="152401"/>
            <a:ext cx="7623175" cy="6348413"/>
            <a:chOff x="3636135" y="152401"/>
            <a:chExt cx="7623175" cy="6348413"/>
          </a:xfrm>
        </p:grpSpPr>
        <p:pic>
          <p:nvPicPr>
            <p:cNvPr id="69633" name="Picture 2" descr="f0337">
              <a:extLst>
                <a:ext uri="{FF2B5EF4-FFF2-40B4-BE49-F238E27FC236}">
                  <a16:creationId xmlns:a16="http://schemas.microsoft.com/office/drawing/2014/main" id="{328A64C1-3475-D840-8A79-23342F646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135" y="152401"/>
              <a:ext cx="7623175" cy="634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592A6C6-FA1D-C843-8ADA-D2C97F16C5D6}"/>
                </a:ext>
              </a:extLst>
            </p:cNvPr>
            <p:cNvSpPr txBox="1"/>
            <p:nvPr/>
          </p:nvSpPr>
          <p:spPr>
            <a:xfrm>
              <a:off x="4216512" y="5910470"/>
              <a:ext cx="9156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7030A0"/>
                  </a:solidFill>
                </a:rPr>
                <a:t>Nucleo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50A9D8F-6810-FE43-96AA-22951C2FEBAC}"/>
                </a:ext>
              </a:extLst>
            </p:cNvPr>
            <p:cNvSpPr/>
            <p:nvPr/>
          </p:nvSpPr>
          <p:spPr>
            <a:xfrm>
              <a:off x="4216512" y="792684"/>
              <a:ext cx="10279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dirty="0">
                  <a:solidFill>
                    <a:srgbClr val="7030A0"/>
                  </a:solidFill>
                </a:rPr>
                <a:t>Reticolo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FBBAD3-A9C0-B74D-ADBB-FAB4564583B1}"/>
              </a:ext>
            </a:extLst>
          </p:cNvPr>
          <p:cNvSpPr txBox="1"/>
          <p:nvPr/>
        </p:nvSpPr>
        <p:spPr>
          <a:xfrm>
            <a:off x="344556" y="2972664"/>
            <a:ext cx="237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2946F6"/>
                </a:solidFill>
              </a:rPr>
              <a:t>Dimerization</a:t>
            </a:r>
            <a:r>
              <a:rPr lang="it-IT" sz="2000" dirty="0">
                <a:solidFill>
                  <a:srgbClr val="2946F6"/>
                </a:solidFill>
              </a:rPr>
              <a:t> </a:t>
            </a:r>
            <a:r>
              <a:rPr lang="it-IT" sz="2000" dirty="0" err="1">
                <a:solidFill>
                  <a:srgbClr val="2946F6"/>
                </a:solidFill>
              </a:rPr>
              <a:t>induces</a:t>
            </a:r>
            <a:endParaRPr lang="it-IT" sz="2000" dirty="0">
              <a:solidFill>
                <a:srgbClr val="2946F6"/>
              </a:solidFill>
            </a:endParaRPr>
          </a:p>
          <a:p>
            <a:r>
              <a:rPr lang="it-IT" sz="2000" dirty="0" err="1">
                <a:solidFill>
                  <a:srgbClr val="2946F6"/>
                </a:solidFill>
              </a:rPr>
              <a:t>autophosphorylation</a:t>
            </a:r>
            <a:endParaRPr lang="it-IT" sz="2000" dirty="0">
              <a:solidFill>
                <a:srgbClr val="294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2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7CCA8253-2180-104B-989F-076C13B77567}"/>
              </a:ext>
            </a:extLst>
          </p:cNvPr>
          <p:cNvGrpSpPr/>
          <p:nvPr/>
        </p:nvGrpSpPr>
        <p:grpSpPr>
          <a:xfrm>
            <a:off x="4680778" y="204857"/>
            <a:ext cx="6596822" cy="6845299"/>
            <a:chOff x="2984500" y="165101"/>
            <a:chExt cx="6216650" cy="6532563"/>
          </a:xfrm>
        </p:grpSpPr>
        <p:pic>
          <p:nvPicPr>
            <p:cNvPr id="71681" name="Picture 2" descr="figure 13-21">
              <a:extLst>
                <a:ext uri="{FF2B5EF4-FFF2-40B4-BE49-F238E27FC236}">
                  <a16:creationId xmlns:a16="http://schemas.microsoft.com/office/drawing/2014/main" id="{AF63A8D5-8842-A349-84D1-D26043E1F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165101"/>
              <a:ext cx="6216650" cy="653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D4AC768-2130-DC4F-B36A-3A839AE1F69F}"/>
                </a:ext>
              </a:extLst>
            </p:cNvPr>
            <p:cNvSpPr/>
            <p:nvPr/>
          </p:nvSpPr>
          <p:spPr>
            <a:xfrm>
              <a:off x="2984500" y="6215270"/>
              <a:ext cx="1971813" cy="4823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C5D072-F085-9A48-B9A4-6A0785C5755C}"/>
              </a:ext>
            </a:extLst>
          </p:cNvPr>
          <p:cNvSpPr txBox="1"/>
          <p:nvPr/>
        </p:nvSpPr>
        <p:spPr>
          <a:xfrm>
            <a:off x="742122" y="622852"/>
            <a:ext cx="3621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The </a:t>
            </a:r>
            <a:r>
              <a:rPr lang="it-IT" sz="2800" dirty="0" err="1">
                <a:solidFill>
                  <a:srgbClr val="FF0000"/>
                </a:solidFill>
              </a:rPr>
              <a:t>unfolded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protein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</a:p>
          <a:p>
            <a:r>
              <a:rPr lang="it-IT" sz="2800" dirty="0" err="1">
                <a:solidFill>
                  <a:srgbClr val="FF0000"/>
                </a:solidFill>
              </a:rPr>
              <a:t>response</a:t>
            </a:r>
            <a:r>
              <a:rPr lang="it-IT" sz="2800" dirty="0">
                <a:solidFill>
                  <a:srgbClr val="FF0000"/>
                </a:solidFill>
              </a:rPr>
              <a:t> (UPR) in </a:t>
            </a:r>
            <a:r>
              <a:rPr lang="it-IT" sz="2800" dirty="0" err="1">
                <a:solidFill>
                  <a:srgbClr val="FF0000"/>
                </a:solidFill>
              </a:rPr>
              <a:t>yeast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6654653-801D-1149-A9B9-2FFA9C76ED14}"/>
              </a:ext>
            </a:extLst>
          </p:cNvPr>
          <p:cNvSpPr/>
          <p:nvPr/>
        </p:nvSpPr>
        <p:spPr>
          <a:xfrm>
            <a:off x="8600660" y="3644351"/>
            <a:ext cx="265051" cy="265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63CD007-D13A-C44F-B6F5-65374DD7B947}"/>
              </a:ext>
            </a:extLst>
          </p:cNvPr>
          <p:cNvSpPr/>
          <p:nvPr/>
        </p:nvSpPr>
        <p:spPr>
          <a:xfrm>
            <a:off x="9435549" y="3578087"/>
            <a:ext cx="251790" cy="2517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1372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f0338">
            <a:extLst>
              <a:ext uri="{FF2B5EF4-FFF2-40B4-BE49-F238E27FC236}">
                <a16:creationId xmlns:a16="http://schemas.microsoft.com/office/drawing/2014/main" id="{CE3ABCC7-7596-4548-90E7-377A4E0C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"/>
            <a:ext cx="57150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D33A12-E6AF-1C42-82EB-23B5373C1602}"/>
              </a:ext>
            </a:extLst>
          </p:cNvPr>
          <p:cNvSpPr txBox="1"/>
          <p:nvPr/>
        </p:nvSpPr>
        <p:spPr>
          <a:xfrm>
            <a:off x="9037982" y="5340627"/>
            <a:ext cx="214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946F6"/>
                </a:solidFill>
              </a:rPr>
              <a:t>KAR2 omologo di </a:t>
            </a:r>
            <a:r>
              <a:rPr lang="it-IT" dirty="0" err="1">
                <a:solidFill>
                  <a:srgbClr val="2946F6"/>
                </a:solidFill>
              </a:rPr>
              <a:t>BiP</a:t>
            </a:r>
            <a:endParaRPr lang="it-IT" dirty="0">
              <a:solidFill>
                <a:srgbClr val="2946F6"/>
              </a:solidFill>
            </a:endParaRPr>
          </a:p>
          <a:p>
            <a:r>
              <a:rPr lang="it-IT" dirty="0">
                <a:solidFill>
                  <a:srgbClr val="2946F6"/>
                </a:solidFill>
              </a:rPr>
              <a:t>in lievito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05EE1C-6B7B-664F-BA7B-1B209FBAA0FC}"/>
              </a:ext>
            </a:extLst>
          </p:cNvPr>
          <p:cNvSpPr txBox="1"/>
          <p:nvPr/>
        </p:nvSpPr>
        <p:spPr>
          <a:xfrm>
            <a:off x="506776" y="163417"/>
            <a:ext cx="1995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UPR in </a:t>
            </a:r>
            <a:r>
              <a:rPr lang="it-IT" sz="2800" dirty="0" err="1">
                <a:solidFill>
                  <a:srgbClr val="FF0000"/>
                </a:solidFill>
              </a:rPr>
              <a:t>yeast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PDB_1bjx_EBI.jpg">
            <a:extLst>
              <a:ext uri="{FF2B5EF4-FFF2-40B4-BE49-F238E27FC236}">
                <a16:creationId xmlns:a16="http://schemas.microsoft.com/office/drawing/2014/main" id="{91B2856F-BB1D-994A-8FB7-A69F4FDEA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0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ttangolo 2">
            <a:extLst>
              <a:ext uri="{FF2B5EF4-FFF2-40B4-BE49-F238E27FC236}">
                <a16:creationId xmlns:a16="http://schemas.microsoft.com/office/drawing/2014/main" id="{FD667362-FCF1-6640-9DF2-4D8419A0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88" y="620714"/>
            <a:ext cx="97257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3200" dirty="0">
                <a:solidFill>
                  <a:srgbClr val="FF0000"/>
                </a:solidFill>
              </a:rPr>
              <a:t>Structure of human protein disulfide isomerase (PDI)</a:t>
            </a:r>
            <a:endParaRPr lang="it-IT" altLang="it-IT" sz="3200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E95A75-5F40-0C4C-B757-5942CB545DC2}"/>
              </a:ext>
            </a:extLst>
          </p:cNvPr>
          <p:cNvSpPr txBox="1"/>
          <p:nvPr/>
        </p:nvSpPr>
        <p:spPr>
          <a:xfrm>
            <a:off x="2397757" y="5652655"/>
            <a:ext cx="8016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2946F6"/>
                </a:solidFill>
              </a:rPr>
              <a:t>PDI </a:t>
            </a:r>
            <a:r>
              <a:rPr lang="it-IT" sz="2800" dirty="0" err="1">
                <a:solidFill>
                  <a:srgbClr val="2946F6"/>
                </a:solidFill>
              </a:rPr>
              <a:t>displays</a:t>
            </a:r>
            <a:r>
              <a:rPr lang="it-IT" sz="2800" dirty="0">
                <a:solidFill>
                  <a:srgbClr val="2946F6"/>
                </a:solidFill>
              </a:rPr>
              <a:t> </a:t>
            </a:r>
            <a:r>
              <a:rPr lang="it-IT" sz="2800" u="sng" dirty="0" err="1">
                <a:solidFill>
                  <a:srgbClr val="2946F6"/>
                </a:solidFill>
                <a:hlinkClick r:id="rId4" tooltip="Oxidoreduct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oxidoreductas</a:t>
            </a:r>
            <a:r>
              <a:rPr lang="it-IT" sz="2800" u="sng" dirty="0" err="1">
                <a:solidFill>
                  <a:srgbClr val="2946F6"/>
                </a:solidFill>
              </a:rPr>
              <a:t>e</a:t>
            </a:r>
            <a:r>
              <a:rPr lang="it-IT" sz="2800" dirty="0">
                <a:solidFill>
                  <a:srgbClr val="2946F6"/>
                </a:solidFill>
              </a:rPr>
              <a:t> and </a:t>
            </a:r>
            <a:r>
              <a:rPr lang="it-IT" sz="2800" dirty="0">
                <a:solidFill>
                  <a:srgbClr val="2946F6"/>
                </a:solidFill>
                <a:hlinkClick r:id="rId5" tooltip="Isomer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isomerase</a:t>
            </a:r>
            <a:r>
              <a:rPr lang="it-IT" sz="2800" dirty="0">
                <a:solidFill>
                  <a:srgbClr val="2946F6"/>
                </a:solidFill>
              </a:rPr>
              <a:t> </a:t>
            </a:r>
            <a:r>
              <a:rPr lang="it-IT" sz="2800" dirty="0" err="1">
                <a:solidFill>
                  <a:srgbClr val="2946F6"/>
                </a:solidFill>
              </a:rPr>
              <a:t>properties</a:t>
            </a:r>
            <a:endParaRPr lang="it-IT" sz="2800" dirty="0">
              <a:solidFill>
                <a:srgbClr val="294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52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f0339">
            <a:extLst>
              <a:ext uri="{FF2B5EF4-FFF2-40B4-BE49-F238E27FC236}">
                <a16:creationId xmlns:a16="http://schemas.microsoft.com/office/drawing/2014/main" id="{F5B24056-3B8C-EC42-ACE1-06C64E1F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39" y="298172"/>
            <a:ext cx="5891212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ttangolo 1">
            <a:extLst>
              <a:ext uri="{FF2B5EF4-FFF2-40B4-BE49-F238E27FC236}">
                <a16:creationId xmlns:a16="http://schemas.microsoft.com/office/drawing/2014/main" id="{EFB5B22F-4769-F545-B12E-7FD329DA2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722" y="404813"/>
            <a:ext cx="27319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000" dirty="0">
                <a:solidFill>
                  <a:srgbClr val="FF0000"/>
                </a:solidFill>
              </a:rPr>
              <a:t>ATF6</a:t>
            </a:r>
            <a:r>
              <a:rPr lang="en-US" altLang="it-IT" sz="2000" dirty="0">
                <a:solidFill>
                  <a:srgbClr val="2946F6"/>
                </a:solidFill>
              </a:rPr>
              <a:t>: Activating</a:t>
            </a:r>
          </a:p>
          <a:p>
            <a:pPr eaLnBrk="1" hangingPunct="1"/>
            <a:r>
              <a:rPr lang="en-US" altLang="it-IT" sz="2000" dirty="0">
                <a:solidFill>
                  <a:srgbClr val="2946F6"/>
                </a:solidFill>
              </a:rPr>
              <a:t>Transcription Factor 6</a:t>
            </a:r>
            <a:r>
              <a:rPr lang="en-US" altLang="it-IT" sz="1800" dirty="0">
                <a:solidFill>
                  <a:srgbClr val="2946F6"/>
                </a:solidFill>
              </a:rPr>
              <a:t> </a:t>
            </a:r>
            <a:endParaRPr lang="it-IT" altLang="it-IT" sz="1800" dirty="0">
              <a:solidFill>
                <a:srgbClr val="2946F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5FC91C-9E0F-814F-8F92-9962637E3F33}"/>
              </a:ext>
            </a:extLst>
          </p:cNvPr>
          <p:cNvSpPr txBox="1"/>
          <p:nvPr/>
        </p:nvSpPr>
        <p:spPr>
          <a:xfrm>
            <a:off x="76338" y="238542"/>
            <a:ext cx="20179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UPR nei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</a:rPr>
              <a:t>mammiferi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54EC62-871D-A54B-B4DE-3C91D42B154F}"/>
              </a:ext>
            </a:extLst>
          </p:cNvPr>
          <p:cNvSpPr txBox="1"/>
          <p:nvPr/>
        </p:nvSpPr>
        <p:spPr>
          <a:xfrm>
            <a:off x="8182711" y="1610378"/>
            <a:ext cx="39501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fattore di trascrizione 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sXbp1</a:t>
            </a:r>
            <a:r>
              <a:rPr 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mammiferi non è correlato </a:t>
            </a:r>
          </a:p>
          <a:p>
            <a:r>
              <a:rPr 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Hac1p 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mRNA </a:t>
            </a:r>
          </a:p>
          <a:p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Xbp1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spliced per  </a:t>
            </a:r>
          </a:p>
          <a:p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excisione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26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stimola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l’espressione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coinvolti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degradazione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proteica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it-IT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altLang="it-IT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UPR).</a:t>
            </a:r>
          </a:p>
          <a:p>
            <a:endParaRPr lang="en-US" sz="2000" dirty="0">
              <a:solidFill>
                <a:srgbClr val="294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proteina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derivate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dalla</a:t>
            </a:r>
            <a:endParaRPr lang="en-US" sz="2000" dirty="0">
              <a:solidFill>
                <a:srgbClr val="294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unspliced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uXbp1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agli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stessi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promotori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</a:t>
            </a:r>
            <a:endParaRPr lang="en-US" sz="2000" dirty="0">
              <a:solidFill>
                <a:srgbClr val="294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spliced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esercitando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però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endParaRPr lang="en-US" sz="2000" dirty="0">
              <a:solidFill>
                <a:srgbClr val="294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azione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inibitoria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sulla</a:t>
            </a:r>
            <a:r>
              <a:rPr lang="en-US" sz="2000" dirty="0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94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  <a:endParaRPr lang="it-IT" sz="2000" dirty="0">
              <a:solidFill>
                <a:srgbClr val="294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6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0332">
            <a:extLst>
              <a:ext uri="{FF2B5EF4-FFF2-40B4-BE49-F238E27FC236}">
                <a16:creationId xmlns:a16="http://schemas.microsoft.com/office/drawing/2014/main" id="{999E4B25-E0A0-C440-92FA-118BDAD7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6" y="320040"/>
            <a:ext cx="8691563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9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3" descr="ero1_zito_blog_rev-2aztcx9.jpg">
            <a:extLst>
              <a:ext uri="{FF2B5EF4-FFF2-40B4-BE49-F238E27FC236}">
                <a16:creationId xmlns:a16="http://schemas.microsoft.com/office/drawing/2014/main" id="{05C5CF40-2985-1E47-AC76-70BDEB478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1" y="1651000"/>
            <a:ext cx="11190515" cy="391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17A95A6-D653-7C4E-A988-AC50350BF1D5}"/>
              </a:ext>
            </a:extLst>
          </p:cNvPr>
          <p:cNvSpPr/>
          <p:nvPr/>
        </p:nvSpPr>
        <p:spPr>
          <a:xfrm>
            <a:off x="194070" y="592346"/>
            <a:ext cx="11813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3200" dirty="0">
                <a:solidFill>
                  <a:srgbClr val="FF0000"/>
                </a:solidFill>
              </a:rPr>
              <a:t>Regeneration of the oxidized form of protein disulfide isomerase (PDI)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8009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f0330">
            <a:extLst>
              <a:ext uri="{FF2B5EF4-FFF2-40B4-BE49-F238E27FC236}">
                <a16:creationId xmlns:a16="http://schemas.microsoft.com/office/drawing/2014/main" id="{3BC80BF7-527F-844D-BBC9-449CA6CF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75688"/>
            <a:ext cx="6189663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5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0333">
            <a:extLst>
              <a:ext uri="{FF2B5EF4-FFF2-40B4-BE49-F238E27FC236}">
                <a16:creationId xmlns:a16="http://schemas.microsoft.com/office/drawing/2014/main" id="{D1FC2379-3250-0D47-9E5F-635245F5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403259"/>
            <a:ext cx="800735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711009-27FF-8D48-AC76-400149A10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28" y="610660"/>
            <a:ext cx="10146383" cy="598669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41873B-B656-C547-B5EF-653DBB19CCDD}"/>
              </a:ext>
            </a:extLst>
          </p:cNvPr>
          <p:cNvSpPr txBox="1"/>
          <p:nvPr/>
        </p:nvSpPr>
        <p:spPr>
          <a:xfrm>
            <a:off x="856617" y="240526"/>
            <a:ext cx="4130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Summary</a:t>
            </a:r>
            <a:r>
              <a:rPr lang="it-IT" sz="2800" dirty="0">
                <a:solidFill>
                  <a:srgbClr val="FF0000"/>
                </a:solidFill>
              </a:rPr>
              <a:t> of the </a:t>
            </a:r>
            <a:r>
              <a:rPr lang="it-IT" sz="2800" dirty="0" err="1">
                <a:solidFill>
                  <a:srgbClr val="FF0000"/>
                </a:solidFill>
              </a:rPr>
              <a:t>role</a:t>
            </a:r>
            <a:r>
              <a:rPr lang="it-IT" sz="2800" dirty="0">
                <a:solidFill>
                  <a:srgbClr val="FF0000"/>
                </a:solidFill>
              </a:rPr>
              <a:t> of PDI</a:t>
            </a:r>
          </a:p>
        </p:txBody>
      </p:sp>
    </p:spTree>
    <p:extLst>
      <p:ext uri="{BB962C8B-B14F-4D97-AF65-F5344CB8AC3E}">
        <p14:creationId xmlns:p14="http://schemas.microsoft.com/office/powerpoint/2010/main" val="26229273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1693</Words>
  <Application>Microsoft Macintosh PowerPoint</Application>
  <PresentationFormat>Widescreen</PresentationFormat>
  <Paragraphs>179</Paragraphs>
  <Slides>40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Symbol</vt:lpstr>
      <vt:lpstr>Tema di Office</vt:lpstr>
      <vt:lpstr>Post-translational modifications and quality control in the RER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Different structures characterize O- and N-linked oligosaccharides</vt:lpstr>
      <vt:lpstr>Presentazione standard di PowerPoint</vt:lpstr>
      <vt:lpstr>Specific sugars are linked by specific glycosyltransferases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DEGRONI (segnali di degradazione) Relazione tra l’emi-vita di proteine citoplasmatiche e l’aa presente al loro N-terminale (in S. cerevisiae)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Post-translational modifications and quality control in the rough ER</dc:title>
  <dc:creator>Microsoft Office User</dc:creator>
  <cp:lastModifiedBy>Microsoft Office User</cp:lastModifiedBy>
  <cp:revision>40</cp:revision>
  <dcterms:created xsi:type="dcterms:W3CDTF">2020-10-09T08:22:28Z</dcterms:created>
  <dcterms:modified xsi:type="dcterms:W3CDTF">2020-10-15T12:52:34Z</dcterms:modified>
</cp:coreProperties>
</file>